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1" r:id="rId6"/>
    <p:sldId id="270" r:id="rId7"/>
    <p:sldId id="260" r:id="rId8"/>
    <p:sldId id="261" r:id="rId9"/>
    <p:sldId id="262" r:id="rId10"/>
    <p:sldId id="265" r:id="rId11"/>
    <p:sldId id="266" r:id="rId12"/>
    <p:sldId id="274" r:id="rId13"/>
    <p:sldId id="263" r:id="rId14"/>
    <p:sldId id="264" r:id="rId15"/>
    <p:sldId id="268" r:id="rId16"/>
    <p:sldId id="269" r:id="rId17"/>
    <p:sldId id="272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FB31A-A8A0-41EC-9612-6BB6541D62CE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F4721-CF11-4B39-8A24-33E425F6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6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486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AD92AD-29A8-4E40-95E2-E0AFE7F0B90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552CB8D-BEFD-4C20-A21F-C15E315A14E0}" type="datetimeFigureOut">
              <a:rPr lang="en-US" smtClean="0"/>
              <a:t>7/25/2014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ai.stanford.edu/~huayan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9067800" cy="2593975"/>
          </a:xfrm>
        </p:spPr>
        <p:txBody>
          <a:bodyPr/>
          <a:lstStyle/>
          <a:p>
            <a:r>
              <a:rPr lang="en-US" dirty="0" smtClean="0"/>
              <a:t>UAI 2014 Probabilistic Inference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7696200" cy="10668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Vibhav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Gogate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FF0000"/>
                </a:solidFill>
              </a:rPr>
              <a:t>The University of Texas at Dallas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Results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604760" cy="420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2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84445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MMAP Results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780217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7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7620000" cy="1143000"/>
          </a:xfrm>
        </p:spPr>
        <p:txBody>
          <a:bodyPr/>
          <a:lstStyle/>
          <a:p>
            <a:r>
              <a:rPr lang="en-US" dirty="0" smtClean="0"/>
              <a:t>Winners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11153"/>
              </p:ext>
            </p:extLst>
          </p:nvPr>
        </p:nvGraphicFramePr>
        <p:xfrm>
          <a:off x="533400" y="838200"/>
          <a:ext cx="75438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39261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 seconds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 minutes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hour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First-prize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Alex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Ihler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Arthur Choi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Alex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Ihler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Arthur </a:t>
                      </a:r>
                      <a:r>
                        <a:rPr lang="en-US" sz="2000" dirty="0" err="1" smtClean="0"/>
                        <a:t>choi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Alex </a:t>
                      </a:r>
                      <a:r>
                        <a:rPr lang="en-US" sz="2000" dirty="0" err="1" smtClean="0"/>
                        <a:t>Ihler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Arthur </a:t>
                      </a:r>
                      <a:r>
                        <a:rPr lang="en-US" sz="2000" dirty="0" err="1" smtClean="0"/>
                        <a:t>choi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First-prize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Alex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Ihler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Alex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Ihler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Alex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Ihler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Arthur </a:t>
                      </a:r>
                      <a:r>
                        <a:rPr lang="en-US" sz="2000" dirty="0" err="1" smtClean="0"/>
                        <a:t>choi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Arthur </a:t>
                      </a:r>
                      <a:r>
                        <a:rPr lang="en-US" sz="2000" dirty="0" err="1" smtClean="0"/>
                        <a:t>choi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Arthur </a:t>
                      </a:r>
                      <a:r>
                        <a:rPr lang="en-US" sz="2000" dirty="0" err="1" smtClean="0"/>
                        <a:t>choi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MAP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First-prize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David </a:t>
                      </a:r>
                      <a:r>
                        <a:rPr lang="en-US" sz="2000" dirty="0" err="1" smtClean="0"/>
                        <a:t>Allouche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Barry Hurley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Barry</a:t>
                      </a:r>
                      <a:r>
                        <a:rPr lang="en-US" sz="2000" baseline="0" dirty="0" smtClean="0"/>
                        <a:t> Hurley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Barry Hurley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Lars </a:t>
                      </a:r>
                      <a:r>
                        <a:rPr lang="en-US" sz="2000" dirty="0" err="1" smtClean="0"/>
                        <a:t>Otten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Lars </a:t>
                      </a:r>
                      <a:r>
                        <a:rPr lang="en-US" sz="2000" dirty="0" err="1" smtClean="0"/>
                        <a:t>Otten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Third-prize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David </a:t>
                      </a:r>
                      <a:r>
                        <a:rPr lang="en-US" sz="2000" dirty="0" err="1" smtClean="0"/>
                        <a:t>Allouche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David </a:t>
                      </a:r>
                      <a:r>
                        <a:rPr lang="en-US" sz="2000" dirty="0" err="1" smtClean="0"/>
                        <a:t>Allouche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David </a:t>
                      </a:r>
                      <a:r>
                        <a:rPr lang="en-US" sz="2000" dirty="0" err="1" smtClean="0"/>
                        <a:t>Allouche</a:t>
                      </a:r>
                      <a:endParaRPr lang="en-US" sz="2000" dirty="0" smtClean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MMAP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First-prize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Lars </a:t>
                      </a:r>
                      <a:r>
                        <a:rPr lang="en-US" sz="2000" dirty="0" err="1" smtClean="0"/>
                        <a:t>Otten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Lars </a:t>
                      </a:r>
                      <a:r>
                        <a:rPr lang="en-US" sz="2000" dirty="0" err="1" smtClean="0"/>
                        <a:t>Otten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Lars </a:t>
                      </a:r>
                      <a:r>
                        <a:rPr lang="en-US" sz="2000" dirty="0" err="1" smtClean="0"/>
                        <a:t>Otten</a:t>
                      </a:r>
                      <a:endParaRPr lang="en-US" sz="2000" dirty="0"/>
                    </a:p>
                  </a:txBody>
                  <a:tcPr/>
                </a:tc>
              </a:tr>
              <a:tr h="3926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Second-prize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Radu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Marinescu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Radu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Marinescu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Radu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Marinescu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7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 and MAR: Generalized Belief propagation based approaches</a:t>
            </a:r>
          </a:p>
          <a:p>
            <a:r>
              <a:rPr lang="en-US" dirty="0" smtClean="0"/>
              <a:t>MAP:</a:t>
            </a:r>
          </a:p>
          <a:p>
            <a:pPr lvl="1"/>
            <a:r>
              <a:rPr lang="en-US" dirty="0" err="1" smtClean="0"/>
              <a:t>Branch&amp;Bound</a:t>
            </a:r>
            <a:r>
              <a:rPr lang="en-US" dirty="0" smtClean="0"/>
              <a:t> search</a:t>
            </a:r>
          </a:p>
          <a:p>
            <a:pPr lvl="1"/>
            <a:r>
              <a:rPr lang="en-US" dirty="0" smtClean="0"/>
              <a:t>Weighted CSP approaches</a:t>
            </a:r>
          </a:p>
          <a:p>
            <a:pPr lvl="1"/>
            <a:r>
              <a:rPr lang="en-US" dirty="0" err="1" smtClean="0"/>
              <a:t>Subtree</a:t>
            </a:r>
            <a:r>
              <a:rPr lang="en-US" dirty="0" smtClean="0"/>
              <a:t>-calibration/LBFGS</a:t>
            </a:r>
          </a:p>
          <a:p>
            <a:r>
              <a:rPr lang="en-US" dirty="0" smtClean="0"/>
              <a:t>MMAP</a:t>
            </a:r>
          </a:p>
          <a:p>
            <a:pPr lvl="1"/>
            <a:r>
              <a:rPr lang="en-US" dirty="0" err="1" smtClean="0"/>
              <a:t>Branch&amp;Bound</a:t>
            </a:r>
            <a:r>
              <a:rPr lang="en-US" dirty="0" smtClean="0"/>
              <a:t>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hard instances for PR and MAR</a:t>
            </a:r>
          </a:p>
          <a:p>
            <a:pPr lvl="1"/>
            <a:r>
              <a:rPr lang="en-US" dirty="0" smtClean="0"/>
              <a:t>Recently added a few for PR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4337050"/>
            <a:ext cx="7219826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362200"/>
            <a:ext cx="7253287" cy="185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2362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OLD/Easier Problems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88268" y="433705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Hard Problems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85800" y="2971800"/>
            <a:ext cx="7134225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2351" y="5867400"/>
            <a:ext cx="6943849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Winner Certificates</a:t>
            </a:r>
          </a:p>
          <a:p>
            <a:r>
              <a:rPr lang="en-US" dirty="0" err="1" smtClean="0"/>
              <a:t>Huayan</a:t>
            </a:r>
            <a:r>
              <a:rPr lang="en-US" dirty="0" smtClean="0"/>
              <a:t> Wang’s MAP Inference solver</a:t>
            </a:r>
          </a:p>
          <a:p>
            <a:r>
              <a:rPr lang="en-US" dirty="0" smtClean="0"/>
              <a:t>PR and MAR Inference</a:t>
            </a:r>
          </a:p>
          <a:p>
            <a:pPr lvl="1"/>
            <a:r>
              <a:rPr lang="en-US" dirty="0" smtClean="0"/>
              <a:t>EDBP</a:t>
            </a:r>
          </a:p>
          <a:p>
            <a:r>
              <a:rPr lang="en-US" dirty="0" smtClean="0"/>
              <a:t>MAP Inference</a:t>
            </a:r>
          </a:p>
          <a:p>
            <a:pPr lvl="1"/>
            <a:r>
              <a:rPr lang="en-US" dirty="0" err="1" smtClean="0"/>
              <a:t>Radu</a:t>
            </a:r>
            <a:r>
              <a:rPr lang="en-US" dirty="0" smtClean="0"/>
              <a:t> </a:t>
            </a:r>
            <a:r>
              <a:rPr lang="en-US" dirty="0" err="1" smtClean="0"/>
              <a:t>Marinescu</a:t>
            </a:r>
            <a:endParaRPr lang="en-US" dirty="0" smtClean="0"/>
          </a:p>
          <a:p>
            <a:pPr lvl="1"/>
            <a:r>
              <a:rPr lang="en-US" dirty="0"/>
              <a:t>Barry </a:t>
            </a:r>
            <a:r>
              <a:rPr lang="en-US" dirty="0" smtClean="0"/>
              <a:t>Hurley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4196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you!!</a:t>
            </a:r>
          </a:p>
          <a:p>
            <a:r>
              <a:rPr lang="en-US" dirty="0" smtClean="0"/>
              <a:t>Amir </a:t>
            </a:r>
            <a:r>
              <a:rPr lang="en-US" dirty="0" err="1" smtClean="0"/>
              <a:t>Globerson</a:t>
            </a:r>
            <a:r>
              <a:rPr lang="en-US" dirty="0" smtClean="0"/>
              <a:t>, Gal </a:t>
            </a:r>
            <a:r>
              <a:rPr lang="en-US" dirty="0" err="1" smtClean="0"/>
              <a:t>Elidan</a:t>
            </a:r>
            <a:r>
              <a:rPr lang="en-US" dirty="0" smtClean="0"/>
              <a:t>, </a:t>
            </a:r>
            <a:r>
              <a:rPr lang="en-US" dirty="0" err="1" smtClean="0"/>
              <a:t>Rina</a:t>
            </a:r>
            <a:r>
              <a:rPr lang="en-US" dirty="0" smtClean="0"/>
              <a:t> </a:t>
            </a:r>
            <a:r>
              <a:rPr lang="en-US" dirty="0" err="1" smtClean="0"/>
              <a:t>Dechter</a:t>
            </a:r>
            <a:r>
              <a:rPr lang="en-US" dirty="0" smtClean="0"/>
              <a:t>, and Alex </a:t>
            </a:r>
            <a:r>
              <a:rPr lang="en-US" dirty="0" err="1" smtClean="0"/>
              <a:t>Ihler</a:t>
            </a:r>
            <a:endParaRPr lang="en-US" dirty="0" smtClean="0"/>
          </a:p>
          <a:p>
            <a:r>
              <a:rPr lang="en-US" dirty="0" smtClean="0"/>
              <a:t>My students who ran the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David Smith, Li Chou, </a:t>
            </a:r>
            <a:r>
              <a:rPr lang="en-US" dirty="0" err="1" smtClean="0"/>
              <a:t>Somdeb</a:t>
            </a:r>
            <a:r>
              <a:rPr lang="en-US" dirty="0" smtClean="0"/>
              <a:t> </a:t>
            </a:r>
            <a:r>
              <a:rPr lang="en-US" dirty="0" err="1" smtClean="0"/>
              <a:t>Sarkhel</a:t>
            </a:r>
            <a:r>
              <a:rPr lang="en-US" dirty="0" smtClean="0"/>
              <a:t>, </a:t>
            </a:r>
            <a:r>
              <a:rPr lang="en-US" dirty="0" err="1" smtClean="0"/>
              <a:t>Tahrima</a:t>
            </a:r>
            <a:r>
              <a:rPr lang="en-US" dirty="0" smtClean="0"/>
              <a:t> Rahman, </a:t>
            </a:r>
            <a:r>
              <a:rPr lang="en-US" dirty="0" err="1" smtClean="0"/>
              <a:t>Srikanth</a:t>
            </a:r>
            <a:r>
              <a:rPr lang="en-US" dirty="0" smtClean="0"/>
              <a:t> Doss, and Deepak </a:t>
            </a:r>
            <a:r>
              <a:rPr lang="en-US" dirty="0" err="1" smtClean="0"/>
              <a:t>Venugopal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95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28600" y="410101"/>
            <a:ext cx="8229600" cy="732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Subproblem tree calibration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20500" y="1373570"/>
            <a:ext cx="1328800" cy="88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045775" y="1021896"/>
            <a:ext cx="2149887" cy="1672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6492121" y="1021895"/>
            <a:ext cx="1972850" cy="158727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1972475" y="1709575"/>
            <a:ext cx="721500" cy="365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5387062" y="1709575"/>
            <a:ext cx="721500" cy="3653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/>
          <p:nvPr/>
        </p:nvSpPr>
        <p:spPr>
          <a:xfrm>
            <a:off x="483975" y="2757800"/>
            <a:ext cx="8300999" cy="172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 u="sng"/>
              <a:t>Algorithm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Given MRF (left figure)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Split into subproblems (dual decomposition)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Build a multi-graph with a node for each subproblem (middle figure)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Repeat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Randomly choose a subproblem-tree (right figure)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“Calibrate” the tree by max-product / min-sum message passing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483975" y="4662800"/>
            <a:ext cx="8556600" cy="172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u="sng"/>
              <a:t>Properties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Each tree calibration is a block coordinate descent step for the dual problem.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The “block” corresponds to all edges in the subproblem-tree.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Subsumes MPLP, TRW-S, and max-sum diffusion as special cases.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Handles larger and more flexible “blocks” than these methods.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95662" y="3048000"/>
            <a:ext cx="288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Performed very well; very close to winning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4474" y="0"/>
            <a:ext cx="3327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b="1" dirty="0">
                <a:solidFill>
                  <a:srgbClr val="FF0000"/>
                </a:solidFill>
              </a:rPr>
              <a:t>Huayan Wang and Daphne Koller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395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Subproblem tree calibration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References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/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Huayan Wang and Daphne Koller: </a:t>
            </a:r>
            <a:r>
              <a:rPr lang="en" sz="1800" b="1" dirty="0"/>
              <a:t>Subproblem-Tree Calibration: A Unified Approach to Max-Product Message Passing</a:t>
            </a:r>
            <a:r>
              <a:rPr lang="en" sz="1800" dirty="0"/>
              <a:t>, </a:t>
            </a:r>
            <a:r>
              <a:rPr lang="en" sz="1800" i="1" dirty="0"/>
              <a:t>The 30th International Conference on Machine Learning </a:t>
            </a:r>
            <a:r>
              <a:rPr lang="en" sz="1800" dirty="0"/>
              <a:t>(</a:t>
            </a:r>
            <a:r>
              <a:rPr lang="en" sz="1800" b="1" dirty="0"/>
              <a:t>ICML 2013</a:t>
            </a:r>
            <a:r>
              <a:rPr lang="en" sz="1800" dirty="0"/>
              <a:t>)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/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Huayan Wang and Daphne Koller: </a:t>
            </a:r>
            <a:r>
              <a:rPr lang="en" sz="1800" b="1" dirty="0"/>
              <a:t>A Fast and Exact Energy Minimization Algorithm for Cycle MRFs</a:t>
            </a:r>
            <a:r>
              <a:rPr lang="en" sz="1800" dirty="0"/>
              <a:t>, </a:t>
            </a:r>
            <a:r>
              <a:rPr lang="en" sz="1800" i="1" dirty="0"/>
              <a:t>The 30th International Conference on Machine Learning </a:t>
            </a:r>
            <a:r>
              <a:rPr lang="en" sz="1800" dirty="0"/>
              <a:t>(</a:t>
            </a:r>
            <a:r>
              <a:rPr lang="en" sz="1800" b="1" dirty="0"/>
              <a:t>ICML 2013</a:t>
            </a:r>
            <a:r>
              <a:rPr lang="en" sz="1800" dirty="0"/>
              <a:t>)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/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FF0000"/>
                </a:solidFill>
              </a:rPr>
              <a:t>Download code at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http://ai.stanford.edu/~huayanw/</a:t>
            </a:r>
          </a:p>
        </p:txBody>
      </p:sp>
    </p:spTree>
    <p:extLst>
      <p:ext uri="{BB962C8B-B14F-4D97-AF65-F5344CB8AC3E}">
        <p14:creationId xmlns:p14="http://schemas.microsoft.com/office/powerpoint/2010/main" val="25426709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5834"/>
            <a:ext cx="8305801" cy="8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002826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2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Four Tasks</a:t>
            </a:r>
          </a:p>
          <a:p>
            <a:pPr lvl="1"/>
            <a:r>
              <a:rPr lang="en-US" dirty="0" smtClean="0"/>
              <a:t>PR: Partition function estimation (sum-product problem)</a:t>
            </a:r>
          </a:p>
          <a:p>
            <a:pPr lvl="1"/>
            <a:r>
              <a:rPr lang="en-US" dirty="0" smtClean="0"/>
              <a:t>MAR: Marginal estimation (Ratio of two sum-product problems)</a:t>
            </a:r>
          </a:p>
          <a:p>
            <a:pPr lvl="1"/>
            <a:r>
              <a:rPr lang="en-US" dirty="0" smtClean="0"/>
              <a:t>MAP: Maximum-a-posterior inference (optimization)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MMAP: Marginal MAP (optimization + sum-product problem)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NEW</a:t>
            </a:r>
          </a:p>
          <a:p>
            <a:r>
              <a:rPr lang="en-US" b="1" dirty="0" smtClean="0"/>
              <a:t>Three time bounds</a:t>
            </a:r>
          </a:p>
          <a:p>
            <a:pPr lvl="1"/>
            <a:r>
              <a:rPr lang="en-US" dirty="0" smtClean="0"/>
              <a:t>20 seconds</a:t>
            </a:r>
          </a:p>
          <a:p>
            <a:pPr lvl="1"/>
            <a:r>
              <a:rPr lang="en-US" dirty="0" smtClean="0"/>
              <a:t>20 minutes</a:t>
            </a:r>
          </a:p>
          <a:p>
            <a:pPr lvl="1"/>
            <a:r>
              <a:rPr lang="en-US" dirty="0" smtClean="0"/>
              <a:t>1 hour</a:t>
            </a:r>
          </a:p>
          <a:p>
            <a:r>
              <a:rPr lang="en-US" b="1" dirty="0" smtClean="0"/>
              <a:t>12 Total Categories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778002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5834"/>
            <a:ext cx="8305801" cy="8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0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 Countries</a:t>
            </a:r>
          </a:p>
          <a:p>
            <a:r>
              <a:rPr lang="en-US" dirty="0" smtClean="0"/>
              <a:t>12 teams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can submit statically linked Linux 64-bit binaries</a:t>
            </a:r>
          </a:p>
          <a:p>
            <a:r>
              <a:rPr lang="en-US" dirty="0" smtClean="0"/>
              <a:t>Automatically run on Intel i7 machines with 16GB RAM</a:t>
            </a:r>
          </a:p>
          <a:p>
            <a:pPr lvl="1"/>
            <a:r>
              <a:rPr lang="en-US" dirty="0" smtClean="0"/>
              <a:t>120 machines (Courtesy of University of Texas at Dallas and the DARPA PPAML program)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571551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51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7527"/>
            <a:ext cx="8229600" cy="176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you submit?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733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 see your results </a:t>
            </a:r>
            <a:endParaRPr lang="en-US" b="1" dirty="0"/>
          </a:p>
        </p:txBody>
      </p:sp>
      <p:sp>
        <p:nvSpPr>
          <p:cNvPr id="5" name="Right Arrow 4"/>
          <p:cNvSpPr/>
          <p:nvPr/>
        </p:nvSpPr>
        <p:spPr>
          <a:xfrm rot="8574058">
            <a:off x="465342" y="2343221"/>
            <a:ext cx="1694388" cy="342900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0721" y="155702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Click here</a:t>
            </a:r>
            <a:endParaRPr lang="en-US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81400"/>
            <a:ext cx="4976812" cy="262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32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130  problems for each category</a:t>
            </a:r>
          </a:p>
          <a:p>
            <a:r>
              <a:rPr lang="en-US" dirty="0" smtClean="0"/>
              <a:t>Diverse Domains</a:t>
            </a:r>
          </a:p>
          <a:p>
            <a:pPr lvl="1"/>
            <a:r>
              <a:rPr lang="en-US" dirty="0" smtClean="0"/>
              <a:t>Grid (</a:t>
            </a:r>
            <a:r>
              <a:rPr lang="en-US" dirty="0" err="1" smtClean="0"/>
              <a:t>Ising</a:t>
            </a:r>
            <a:r>
              <a:rPr lang="en-US" dirty="0" smtClean="0"/>
              <a:t> models)</a:t>
            </a:r>
          </a:p>
          <a:p>
            <a:pPr lvl="1"/>
            <a:r>
              <a:rPr lang="en-US" dirty="0" smtClean="0"/>
              <a:t>Medical Diagnosis</a:t>
            </a:r>
          </a:p>
          <a:p>
            <a:pPr lvl="1"/>
            <a:r>
              <a:rPr lang="en-US" dirty="0" smtClean="0"/>
              <a:t>Protein-Protein Interaction</a:t>
            </a:r>
          </a:p>
          <a:p>
            <a:pPr lvl="1"/>
            <a:r>
              <a:rPr lang="en-US" dirty="0" smtClean="0"/>
              <a:t>Hard SAT problems</a:t>
            </a:r>
          </a:p>
          <a:p>
            <a:pPr lvl="1"/>
            <a:r>
              <a:rPr lang="en-US" dirty="0" smtClean="0"/>
              <a:t>Radio-frequency assignment problems</a:t>
            </a:r>
          </a:p>
          <a:p>
            <a:pPr lvl="1"/>
            <a:r>
              <a:rPr lang="en-US" dirty="0" smtClean="0"/>
              <a:t>And so 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68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 used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PR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: 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𝑍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𝑠𝑜𝑙𝑣𝑒𝑟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log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𝑍𝑒𝑥</m:t>
                    </m:r>
                    <m:r>
                      <a:rPr lang="en-US" b="0" i="1" baseline="-25000" smtClean="0">
                        <a:latin typeface="Cambria Math"/>
                      </a:rPr>
                      <m:t>𝑎𝑐𝑡</m:t>
                    </m:r>
                    <m:r>
                      <a:rPr lang="en-US" b="0" i="1" smtClean="0">
                        <a:latin typeface="Cambria Math"/>
                      </a:rPr>
                      <m:t>)|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MAR:</a:t>
                </a:r>
              </a:p>
              <a:p>
                <a:pPr lvl="1"/>
                <a:r>
                  <a:rPr lang="en-US" dirty="0" smtClean="0"/>
                  <a:t>Max-absolute error</a:t>
                </a:r>
              </a:p>
              <a:p>
                <a:pPr lvl="1"/>
                <a:r>
                  <a:rPr lang="en-US" dirty="0" err="1" smtClean="0"/>
                  <a:t>Hellinger</a:t>
                </a:r>
                <a:r>
                  <a:rPr lang="en-US" dirty="0" smtClean="0"/>
                  <a:t> Distance</a:t>
                </a:r>
              </a:p>
              <a:p>
                <a:r>
                  <a:rPr lang="en-US" dirty="0" smtClean="0"/>
                  <a:t>MAP (and MMAP)</a:t>
                </a:r>
              </a:p>
              <a:p>
                <a:pPr lvl="1"/>
                <a:r>
                  <a:rPr lang="en-US" dirty="0" smtClean="0"/>
                  <a:t>Weight of the assignment output by the solver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  <m:r>
                          <a:rPr lang="en-US" i="1">
                            <a:latin typeface="Cambria Math"/>
                          </a:rPr>
                          <m:t>⁡(</m:t>
                        </m:r>
                      </m:e>
                    </m:nary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))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Relative Gap = abs(best-solver)/abs(best)</a:t>
                </a:r>
              </a:p>
              <a:p>
                <a:r>
                  <a:rPr lang="en-US" dirty="0" smtClean="0"/>
                  <a:t>MMAP evaluation is harder</a:t>
                </a:r>
              </a:p>
              <a:p>
                <a:pPr lvl="1"/>
                <a:r>
                  <a:rPr lang="en-US" dirty="0"/>
                  <a:t>MMAP Requires exact inference to compute the </a:t>
                </a:r>
                <a:r>
                  <a:rPr lang="en-US" dirty="0" smtClean="0"/>
                  <a:t>weight</a:t>
                </a:r>
              </a:p>
              <a:p>
                <a:r>
                  <a:rPr lang="en-US" dirty="0" smtClean="0"/>
                  <a:t>Four MMAP problem types</a:t>
                </a:r>
              </a:p>
              <a:p>
                <a:pPr lvl="1"/>
                <a:r>
                  <a:rPr lang="en-US" dirty="0" smtClean="0"/>
                  <a:t>Hard Sum, Hard Optimization</a:t>
                </a:r>
              </a:p>
              <a:p>
                <a:pPr lvl="1"/>
                <a:r>
                  <a:rPr lang="en-US" dirty="0" smtClean="0"/>
                  <a:t>Easy Sum, Hard Optimization</a:t>
                </a:r>
              </a:p>
              <a:p>
                <a:pPr lvl="1"/>
                <a:r>
                  <a:rPr lang="en-US" b="1" dirty="0" smtClean="0"/>
                  <a:t>Hard Sum, Easy Optimization (we ran only these types of problems)</a:t>
                </a:r>
              </a:p>
              <a:p>
                <a:pPr lvl="1"/>
                <a:r>
                  <a:rPr lang="en-US" dirty="0" smtClean="0"/>
                  <a:t>Easy Sum, Easy Optimization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71" r="-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Deciding Winners!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Easy if you just have one graphical model and many solvers</a:t>
            </a:r>
          </a:p>
          <a:p>
            <a:pPr lvl="1"/>
            <a:r>
              <a:rPr lang="en-US" dirty="0" smtClean="0"/>
              <a:t>The solver with the best score/smallest error wins</a:t>
            </a:r>
          </a:p>
          <a:p>
            <a:r>
              <a:rPr lang="en-US" dirty="0" smtClean="0"/>
              <a:t>Aggregating results and declaring a winner over many problems is hard!</a:t>
            </a:r>
          </a:p>
          <a:p>
            <a:pPr lvl="1"/>
            <a:r>
              <a:rPr lang="en-US" dirty="0" smtClean="0"/>
              <a:t>Decision theory.</a:t>
            </a:r>
          </a:p>
          <a:p>
            <a:r>
              <a:rPr lang="en-US" dirty="0" err="1" smtClean="0"/>
              <a:t>Borda</a:t>
            </a:r>
            <a:r>
              <a:rPr lang="en-US" dirty="0" smtClean="0"/>
              <a:t> counts</a:t>
            </a:r>
          </a:p>
          <a:p>
            <a:pPr lvl="1"/>
            <a:r>
              <a:rPr lang="en-US" dirty="0" smtClean="0"/>
              <a:t>For each problem</a:t>
            </a:r>
          </a:p>
          <a:p>
            <a:pPr lvl="2"/>
            <a:r>
              <a:rPr lang="en-US" dirty="0" smtClean="0"/>
              <a:t>Best solvers get 1 point</a:t>
            </a:r>
          </a:p>
          <a:p>
            <a:pPr lvl="2"/>
            <a:r>
              <a:rPr lang="en-US" dirty="0" smtClean="0"/>
              <a:t>Second best solvers get 2 points and so on</a:t>
            </a:r>
          </a:p>
          <a:p>
            <a:pPr lvl="1"/>
            <a:r>
              <a:rPr lang="en-US" dirty="0" smtClean="0"/>
              <a:t>Solver with the minimum points wins</a:t>
            </a:r>
          </a:p>
          <a:p>
            <a:r>
              <a:rPr lang="en-US" dirty="0" smtClean="0"/>
              <a:t>Many problems with this scoring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Future research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For MAP Inference, I really don’t know who won!!!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7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Winners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799"/>
            <a:ext cx="7772400" cy="403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5572197"/>
                <a:ext cx="6629400" cy="68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Evaluation Criteria:  Relative Gap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𝐴𝑏𝑠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𝑏𝑒𝑠𝑡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𝑠𝑜𝑙𝑣𝑒𝑟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𝐴𝑏𝑠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𝑏𝑒𝑠𝑡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572197"/>
                <a:ext cx="6629400" cy="680699"/>
              </a:xfrm>
              <a:prstGeom prst="rect">
                <a:avLst/>
              </a:prstGeom>
              <a:blipFill rotWithShape="1">
                <a:blip r:embed="rId3"/>
                <a:stretch>
                  <a:fillRect l="-1472"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10200" y="3829050"/>
            <a:ext cx="2628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Dyncs</a:t>
            </a:r>
            <a:r>
              <a:rPr lang="en-US" b="1" dirty="0" smtClean="0"/>
              <a:t>-pure wins, sub-problem tree calibration, close second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3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Winners is hard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9250"/>
            <a:ext cx="7696200" cy="39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572197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Borda</a:t>
            </a:r>
            <a:r>
              <a:rPr lang="en-US" sz="2400" dirty="0" smtClean="0"/>
              <a:t> count</a:t>
            </a:r>
            <a:endParaRPr lang="en-US" sz="2400" dirty="0"/>
          </a:p>
        </p:txBody>
      </p:sp>
      <p:sp>
        <p:nvSpPr>
          <p:cNvPr id="3" name="Right Arrow 2"/>
          <p:cNvSpPr/>
          <p:nvPr/>
        </p:nvSpPr>
        <p:spPr>
          <a:xfrm rot="13763551">
            <a:off x="6293741" y="3911175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48400" y="4343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Proteus wins, </a:t>
            </a:r>
            <a:r>
              <a:rPr lang="en-US" b="1" dirty="0" err="1" smtClean="0"/>
              <a:t>daopt</a:t>
            </a:r>
            <a:r>
              <a:rPr lang="en-US" b="1" dirty="0" smtClean="0"/>
              <a:t> is second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80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</TotalTime>
  <Words>717</Words>
  <Application>Microsoft Office PowerPoint</Application>
  <PresentationFormat>On-screen Show (4:3)</PresentationFormat>
  <Paragraphs>175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UAI 2014 Probabilistic Inference Competition</vt:lpstr>
      <vt:lpstr>How it works?</vt:lpstr>
      <vt:lpstr>Participation</vt:lpstr>
      <vt:lpstr>What happens after you submit?</vt:lpstr>
      <vt:lpstr>Benchmarks</vt:lpstr>
      <vt:lpstr>Evaluation Metrics used</vt:lpstr>
      <vt:lpstr>Evaluation: Deciding Winners!</vt:lpstr>
      <vt:lpstr>Picking Winners is hard</vt:lpstr>
      <vt:lpstr>Picking Winners is hard</vt:lpstr>
      <vt:lpstr>PR Results</vt:lpstr>
      <vt:lpstr>MAR Results</vt:lpstr>
      <vt:lpstr>MMAP Results</vt:lpstr>
      <vt:lpstr>Winners</vt:lpstr>
      <vt:lpstr>Solver Types</vt:lpstr>
      <vt:lpstr>Post-Competition</vt:lpstr>
      <vt:lpstr>Rest of the Session</vt:lpstr>
      <vt:lpstr>Subproblem tree calibration</vt:lpstr>
      <vt:lpstr>Subproblem tree calibration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UAI 2014 Inference Competition</dc:title>
  <dc:creator>Vibhav Gogate</dc:creator>
  <cp:lastModifiedBy>Vibhav Gogate</cp:lastModifiedBy>
  <cp:revision>50</cp:revision>
  <dcterms:created xsi:type="dcterms:W3CDTF">2014-07-23T12:26:16Z</dcterms:created>
  <dcterms:modified xsi:type="dcterms:W3CDTF">2014-07-25T15:55:17Z</dcterms:modified>
</cp:coreProperties>
</file>