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7"/>
  </p:notesMasterIdLst>
  <p:sldIdLst>
    <p:sldId id="256" r:id="rId2"/>
    <p:sldId id="281" r:id="rId3"/>
    <p:sldId id="258" r:id="rId4"/>
    <p:sldId id="317" r:id="rId5"/>
    <p:sldId id="318" r:id="rId6"/>
    <p:sldId id="322" r:id="rId7"/>
    <p:sldId id="319" r:id="rId8"/>
    <p:sldId id="320" r:id="rId9"/>
    <p:sldId id="321" r:id="rId10"/>
    <p:sldId id="286" r:id="rId11"/>
    <p:sldId id="314" r:id="rId12"/>
    <p:sldId id="312" r:id="rId13"/>
    <p:sldId id="313" r:id="rId14"/>
    <p:sldId id="315" r:id="rId15"/>
    <p:sldId id="287" r:id="rId16"/>
    <p:sldId id="288" r:id="rId17"/>
    <p:sldId id="323" r:id="rId18"/>
    <p:sldId id="301" r:id="rId19"/>
    <p:sldId id="302" r:id="rId20"/>
    <p:sldId id="303" r:id="rId21"/>
    <p:sldId id="316" r:id="rId22"/>
    <p:sldId id="324" r:id="rId23"/>
    <p:sldId id="325" r:id="rId24"/>
    <p:sldId id="275"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6B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3" autoAdjust="0"/>
    <p:restoredTop sz="89076" autoAdjust="0"/>
  </p:normalViewPr>
  <p:slideViewPr>
    <p:cSldViewPr>
      <p:cViewPr varScale="1">
        <p:scale>
          <a:sx n="69" d="100"/>
          <a:sy n="69" d="100"/>
        </p:scale>
        <p:origin x="-64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FFE7C-4FD8-4E03-9AF4-BB6707E02B28}" type="doc">
      <dgm:prSet loTypeId="urn:microsoft.com/office/officeart/2005/8/layout/radial6" loCatId="relationship" qsTypeId="urn:microsoft.com/office/officeart/2005/8/quickstyle/simple5" qsCatId="simple" csTypeId="urn:microsoft.com/office/officeart/2005/8/colors/accent1_2" csCatId="accent1" phldr="1"/>
      <dgm:spPr/>
      <dgm:t>
        <a:bodyPr/>
        <a:lstStyle/>
        <a:p>
          <a:endParaRPr lang="en-US"/>
        </a:p>
      </dgm:t>
    </dgm:pt>
    <dgm:pt modelId="{BD3725C0-A208-4937-A7D2-928D77BFC443}">
      <dgm:prSet phldrT="[Text]"/>
      <dgm:spPr>
        <a:gradFill rotWithShape="0">
          <a:gsLst>
            <a:gs pos="0">
              <a:srgbClr val="000082"/>
            </a:gs>
            <a:gs pos="30000">
              <a:srgbClr val="66008F"/>
            </a:gs>
            <a:gs pos="64999">
              <a:srgbClr val="BA0066"/>
            </a:gs>
            <a:gs pos="89999">
              <a:srgbClr val="FF0000"/>
            </a:gs>
            <a:gs pos="100000">
              <a:srgbClr val="FF8200"/>
            </a:gs>
          </a:gsLst>
          <a:lin ang="5400000" scaled="0"/>
        </a:gradFill>
      </dgm:spPr>
      <dgm:t>
        <a:bodyPr/>
        <a:lstStyle/>
        <a:p>
          <a:r>
            <a:rPr lang="en-US" dirty="0" err="1" smtClean="0"/>
            <a:t>RelDC</a:t>
          </a:r>
          <a:endParaRPr lang="en-US" dirty="0"/>
        </a:p>
      </dgm:t>
    </dgm:pt>
    <dgm:pt modelId="{C1D9B3F3-4FA8-40CB-BC82-8EA4A1C7BE5B}" type="parTrans" cxnId="{299D6C88-166C-4DEF-A0C3-E2F79A7AE233}">
      <dgm:prSet/>
      <dgm:spPr/>
      <dgm:t>
        <a:bodyPr/>
        <a:lstStyle/>
        <a:p>
          <a:endParaRPr lang="en-US"/>
        </a:p>
      </dgm:t>
    </dgm:pt>
    <dgm:pt modelId="{0397CA7A-F2ED-44B6-B67C-63E771493F5F}" type="sibTrans" cxnId="{299D6C88-166C-4DEF-A0C3-E2F79A7AE233}">
      <dgm:prSet/>
      <dgm:spPr/>
      <dgm:t>
        <a:bodyPr/>
        <a:lstStyle/>
        <a:p>
          <a:endParaRPr lang="en-US"/>
        </a:p>
      </dgm:t>
    </dgm:pt>
    <dgm:pt modelId="{AEDADC48-EF1D-4CB8-A7AE-EF11214AABEF}">
      <dgm:prSet phldrT="[Text]" custT="1"/>
      <dgm:spPr/>
      <dgm:t>
        <a:bodyPr/>
        <a:lstStyle/>
        <a:p>
          <a:r>
            <a:rPr lang="en-US" sz="1200" dirty="0" smtClean="0"/>
            <a:t>Color</a:t>
          </a:r>
          <a:endParaRPr lang="en-US" sz="1200" dirty="0"/>
        </a:p>
      </dgm:t>
    </dgm:pt>
    <dgm:pt modelId="{286A58CF-9DC6-4238-8F45-2E8612379775}" type="parTrans" cxnId="{49D20576-00DF-43C6-9CC4-13EAA3DEB002}">
      <dgm:prSet/>
      <dgm:spPr/>
      <dgm:t>
        <a:bodyPr/>
        <a:lstStyle/>
        <a:p>
          <a:endParaRPr lang="en-US"/>
        </a:p>
      </dgm:t>
    </dgm:pt>
    <dgm:pt modelId="{81F24383-319C-430E-8FA6-6382D7435065}" type="sibTrans" cxnId="{49D20576-00DF-43C6-9CC4-13EAA3DEB002}">
      <dgm:prSet/>
      <dgm:spPr/>
      <dgm:t>
        <a:bodyPr/>
        <a:lstStyle/>
        <a:p>
          <a:endParaRPr lang="en-US"/>
        </a:p>
      </dgm:t>
    </dgm:pt>
    <dgm:pt modelId="{74338E57-1D9D-4A3D-B58B-8DB0C0E95523}">
      <dgm:prSet phldrT="[Text]" custT="1"/>
      <dgm:spPr/>
      <dgm:t>
        <a:bodyPr/>
        <a:lstStyle/>
        <a:p>
          <a:r>
            <a:rPr lang="en-US" sz="1600" dirty="0" smtClean="0"/>
            <a:t>Face</a:t>
          </a:r>
          <a:endParaRPr lang="en-US" sz="1600" dirty="0"/>
        </a:p>
      </dgm:t>
    </dgm:pt>
    <dgm:pt modelId="{C1F7146F-24E0-4B94-8033-BEAAEE2E9051}" type="parTrans" cxnId="{3CE150E1-D107-4C11-8FA0-8F4886A63A19}">
      <dgm:prSet/>
      <dgm:spPr/>
      <dgm:t>
        <a:bodyPr/>
        <a:lstStyle/>
        <a:p>
          <a:endParaRPr lang="en-US"/>
        </a:p>
      </dgm:t>
    </dgm:pt>
    <dgm:pt modelId="{66E64CE3-93C1-44D2-9DC1-9A006391E825}" type="sibTrans" cxnId="{3CE150E1-D107-4C11-8FA0-8F4886A63A19}">
      <dgm:prSet/>
      <dgm:spPr/>
      <dgm:t>
        <a:bodyPr/>
        <a:lstStyle/>
        <a:p>
          <a:endParaRPr lang="en-US"/>
        </a:p>
      </dgm:t>
    </dgm:pt>
    <dgm:pt modelId="{5E935A97-048A-46F3-A958-3CCAF89634D5}">
      <dgm:prSet phldrT="[Text]" custT="1"/>
      <dgm:spPr/>
      <dgm:t>
        <a:bodyPr/>
        <a:lstStyle/>
        <a:p>
          <a:r>
            <a:rPr lang="en-US" sz="1400" dirty="0" smtClean="0"/>
            <a:t>Activity</a:t>
          </a:r>
          <a:endParaRPr lang="en-US" sz="1400" dirty="0"/>
        </a:p>
      </dgm:t>
    </dgm:pt>
    <dgm:pt modelId="{D114EDD8-6550-4851-82E2-10FDF9040ED6}" type="parTrans" cxnId="{66DB22CC-F20C-4E84-9FF3-BED7F5959606}">
      <dgm:prSet/>
      <dgm:spPr/>
      <dgm:t>
        <a:bodyPr/>
        <a:lstStyle/>
        <a:p>
          <a:endParaRPr lang="en-US"/>
        </a:p>
      </dgm:t>
    </dgm:pt>
    <dgm:pt modelId="{33F0789F-220E-4294-9A28-BCBAFCF7B9D0}" type="sibTrans" cxnId="{66DB22CC-F20C-4E84-9FF3-BED7F5959606}">
      <dgm:prSet/>
      <dgm:spPr/>
      <dgm:t>
        <a:bodyPr/>
        <a:lstStyle/>
        <a:p>
          <a:endParaRPr lang="en-US"/>
        </a:p>
      </dgm:t>
    </dgm:pt>
    <dgm:pt modelId="{F9050F56-C5C3-4243-95E1-1EC863E9E26A}">
      <dgm:prSet phldrT="[Text]" custT="1"/>
      <dgm:spPr/>
      <dgm:t>
        <a:bodyPr/>
        <a:lstStyle/>
        <a:p>
          <a:r>
            <a:rPr lang="en-US" sz="1200" dirty="0" smtClean="0"/>
            <a:t>Time &amp; Location</a:t>
          </a:r>
          <a:endParaRPr lang="en-US" sz="1200" dirty="0"/>
        </a:p>
      </dgm:t>
    </dgm:pt>
    <dgm:pt modelId="{2B264066-2F59-4F09-BEDF-AA5B47CFE05E}" type="parTrans" cxnId="{6BA6461F-6BF4-4481-8493-928645266D56}">
      <dgm:prSet/>
      <dgm:spPr/>
      <dgm:t>
        <a:bodyPr/>
        <a:lstStyle/>
        <a:p>
          <a:endParaRPr lang="en-US"/>
        </a:p>
      </dgm:t>
    </dgm:pt>
    <dgm:pt modelId="{B7EAF334-81AB-4A1F-891A-78A515B8EFD3}" type="sibTrans" cxnId="{6BA6461F-6BF4-4481-8493-928645266D56}">
      <dgm:prSet/>
      <dgm:spPr/>
      <dgm:t>
        <a:bodyPr/>
        <a:lstStyle/>
        <a:p>
          <a:endParaRPr lang="en-US"/>
        </a:p>
      </dgm:t>
    </dgm:pt>
    <dgm:pt modelId="{39CDE138-B961-4C72-AB26-78B68F77A363}" type="pres">
      <dgm:prSet presAssocID="{113FFE7C-4FD8-4E03-9AF4-BB6707E02B28}" presName="Name0" presStyleCnt="0">
        <dgm:presLayoutVars>
          <dgm:chMax val="1"/>
          <dgm:dir/>
          <dgm:animLvl val="ctr"/>
          <dgm:resizeHandles val="exact"/>
        </dgm:presLayoutVars>
      </dgm:prSet>
      <dgm:spPr/>
      <dgm:t>
        <a:bodyPr/>
        <a:lstStyle/>
        <a:p>
          <a:endParaRPr lang="en-US"/>
        </a:p>
      </dgm:t>
    </dgm:pt>
    <dgm:pt modelId="{C1BE1772-6544-40EF-8604-C60B4C16E887}" type="pres">
      <dgm:prSet presAssocID="{BD3725C0-A208-4937-A7D2-928D77BFC443}" presName="centerShape" presStyleLbl="node0" presStyleIdx="0" presStyleCnt="1"/>
      <dgm:spPr/>
      <dgm:t>
        <a:bodyPr/>
        <a:lstStyle/>
        <a:p>
          <a:endParaRPr lang="en-US"/>
        </a:p>
      </dgm:t>
    </dgm:pt>
    <dgm:pt modelId="{283679BE-3742-41B2-A626-8CDA137825EC}" type="pres">
      <dgm:prSet presAssocID="{AEDADC48-EF1D-4CB8-A7AE-EF11214AABEF}" presName="node" presStyleLbl="node1" presStyleIdx="0" presStyleCnt="4" custRadScaleRad="100134" custRadScaleInc="5387">
        <dgm:presLayoutVars>
          <dgm:bulletEnabled val="1"/>
        </dgm:presLayoutVars>
      </dgm:prSet>
      <dgm:spPr/>
      <dgm:t>
        <a:bodyPr/>
        <a:lstStyle/>
        <a:p>
          <a:endParaRPr lang="en-US"/>
        </a:p>
      </dgm:t>
    </dgm:pt>
    <dgm:pt modelId="{9CFC6FCB-B4D2-4ECF-843E-FD2656E3A0A6}" type="pres">
      <dgm:prSet presAssocID="{AEDADC48-EF1D-4CB8-A7AE-EF11214AABEF}" presName="dummy" presStyleCnt="0"/>
      <dgm:spPr/>
    </dgm:pt>
    <dgm:pt modelId="{C0E150B6-5DD3-4E92-A8A9-1C520CBF8DBF}" type="pres">
      <dgm:prSet presAssocID="{81F24383-319C-430E-8FA6-6382D7435065}" presName="sibTrans" presStyleLbl="sibTrans2D1" presStyleIdx="0" presStyleCnt="4"/>
      <dgm:spPr/>
      <dgm:t>
        <a:bodyPr/>
        <a:lstStyle/>
        <a:p>
          <a:endParaRPr lang="en-US"/>
        </a:p>
      </dgm:t>
    </dgm:pt>
    <dgm:pt modelId="{24590F62-04C4-4663-A165-D8DADF1018CB}" type="pres">
      <dgm:prSet presAssocID="{74338E57-1D9D-4A3D-B58B-8DB0C0E95523}" presName="node" presStyleLbl="node1" presStyleIdx="1" presStyleCnt="4">
        <dgm:presLayoutVars>
          <dgm:bulletEnabled val="1"/>
        </dgm:presLayoutVars>
      </dgm:prSet>
      <dgm:spPr/>
      <dgm:t>
        <a:bodyPr/>
        <a:lstStyle/>
        <a:p>
          <a:endParaRPr lang="en-US"/>
        </a:p>
      </dgm:t>
    </dgm:pt>
    <dgm:pt modelId="{8E85D953-A594-4D83-8BE5-F7EE30ACB94E}" type="pres">
      <dgm:prSet presAssocID="{74338E57-1D9D-4A3D-B58B-8DB0C0E95523}" presName="dummy" presStyleCnt="0"/>
      <dgm:spPr/>
    </dgm:pt>
    <dgm:pt modelId="{361A2841-4049-4BAE-994E-445226B2F1D5}" type="pres">
      <dgm:prSet presAssocID="{66E64CE3-93C1-44D2-9DC1-9A006391E825}" presName="sibTrans" presStyleLbl="sibTrans2D1" presStyleIdx="1" presStyleCnt="4"/>
      <dgm:spPr/>
      <dgm:t>
        <a:bodyPr/>
        <a:lstStyle/>
        <a:p>
          <a:endParaRPr lang="en-US"/>
        </a:p>
      </dgm:t>
    </dgm:pt>
    <dgm:pt modelId="{6EBAAE98-B90B-4C8D-9592-4FACADF22942}" type="pres">
      <dgm:prSet presAssocID="{5E935A97-048A-46F3-A958-3CCAF89634D5}" presName="node" presStyleLbl="node1" presStyleIdx="2" presStyleCnt="4">
        <dgm:presLayoutVars>
          <dgm:bulletEnabled val="1"/>
        </dgm:presLayoutVars>
      </dgm:prSet>
      <dgm:spPr/>
      <dgm:t>
        <a:bodyPr/>
        <a:lstStyle/>
        <a:p>
          <a:endParaRPr lang="en-US"/>
        </a:p>
      </dgm:t>
    </dgm:pt>
    <dgm:pt modelId="{D153AEC4-DB2F-4CA8-9CE4-4784F13E4BF2}" type="pres">
      <dgm:prSet presAssocID="{5E935A97-048A-46F3-A958-3CCAF89634D5}" presName="dummy" presStyleCnt="0"/>
      <dgm:spPr/>
    </dgm:pt>
    <dgm:pt modelId="{081F7395-5E53-42B1-BEE7-22A1A17669E3}" type="pres">
      <dgm:prSet presAssocID="{33F0789F-220E-4294-9A28-BCBAFCF7B9D0}" presName="sibTrans" presStyleLbl="sibTrans2D1" presStyleIdx="2" presStyleCnt="4"/>
      <dgm:spPr/>
      <dgm:t>
        <a:bodyPr/>
        <a:lstStyle/>
        <a:p>
          <a:endParaRPr lang="en-US"/>
        </a:p>
      </dgm:t>
    </dgm:pt>
    <dgm:pt modelId="{865F3C18-EAB9-4758-B7DB-E7B4DFBD0207}" type="pres">
      <dgm:prSet presAssocID="{F9050F56-C5C3-4243-95E1-1EC863E9E26A}" presName="node" presStyleLbl="node1" presStyleIdx="3" presStyleCnt="4" custScaleX="160807" custScaleY="100815">
        <dgm:presLayoutVars>
          <dgm:bulletEnabled val="1"/>
        </dgm:presLayoutVars>
      </dgm:prSet>
      <dgm:spPr/>
      <dgm:t>
        <a:bodyPr/>
        <a:lstStyle/>
        <a:p>
          <a:endParaRPr lang="en-US"/>
        </a:p>
      </dgm:t>
    </dgm:pt>
    <dgm:pt modelId="{0AEC1351-387A-4EE1-AF06-C71164E695E6}" type="pres">
      <dgm:prSet presAssocID="{F9050F56-C5C3-4243-95E1-1EC863E9E26A}" presName="dummy" presStyleCnt="0"/>
      <dgm:spPr/>
    </dgm:pt>
    <dgm:pt modelId="{7D2EF475-E42C-47B0-8D42-84B2327BF6F0}" type="pres">
      <dgm:prSet presAssocID="{B7EAF334-81AB-4A1F-891A-78A515B8EFD3}" presName="sibTrans" presStyleLbl="sibTrans2D1" presStyleIdx="3" presStyleCnt="4" custLinFactNeighborX="-1641" custLinFactNeighborY="5359"/>
      <dgm:spPr/>
      <dgm:t>
        <a:bodyPr/>
        <a:lstStyle/>
        <a:p>
          <a:endParaRPr lang="en-US"/>
        </a:p>
      </dgm:t>
    </dgm:pt>
  </dgm:ptLst>
  <dgm:cxnLst>
    <dgm:cxn modelId="{55F9736E-6711-4749-BE74-D4050612CA61}" type="presOf" srcId="{66E64CE3-93C1-44D2-9DC1-9A006391E825}" destId="{361A2841-4049-4BAE-994E-445226B2F1D5}" srcOrd="0" destOrd="0" presId="urn:microsoft.com/office/officeart/2005/8/layout/radial6"/>
    <dgm:cxn modelId="{6BA6461F-6BF4-4481-8493-928645266D56}" srcId="{BD3725C0-A208-4937-A7D2-928D77BFC443}" destId="{F9050F56-C5C3-4243-95E1-1EC863E9E26A}" srcOrd="3" destOrd="0" parTransId="{2B264066-2F59-4F09-BEDF-AA5B47CFE05E}" sibTransId="{B7EAF334-81AB-4A1F-891A-78A515B8EFD3}"/>
    <dgm:cxn modelId="{4B2A017F-4FF3-41DC-A5FC-F220D51FEE65}" type="presOf" srcId="{B7EAF334-81AB-4A1F-891A-78A515B8EFD3}" destId="{7D2EF475-E42C-47B0-8D42-84B2327BF6F0}" srcOrd="0" destOrd="0" presId="urn:microsoft.com/office/officeart/2005/8/layout/radial6"/>
    <dgm:cxn modelId="{5E20889C-8566-489A-BB8E-CBE6561AEA66}" type="presOf" srcId="{74338E57-1D9D-4A3D-B58B-8DB0C0E95523}" destId="{24590F62-04C4-4663-A165-D8DADF1018CB}" srcOrd="0" destOrd="0" presId="urn:microsoft.com/office/officeart/2005/8/layout/radial6"/>
    <dgm:cxn modelId="{763AA5B0-CF29-4EE5-87D5-C3CEFA11E013}" type="presOf" srcId="{F9050F56-C5C3-4243-95E1-1EC863E9E26A}" destId="{865F3C18-EAB9-4758-B7DB-E7B4DFBD0207}" srcOrd="0" destOrd="0" presId="urn:microsoft.com/office/officeart/2005/8/layout/radial6"/>
    <dgm:cxn modelId="{040EA11E-4AE2-434B-9CF1-96EC34984EEC}" type="presOf" srcId="{AEDADC48-EF1D-4CB8-A7AE-EF11214AABEF}" destId="{283679BE-3742-41B2-A626-8CDA137825EC}" srcOrd="0" destOrd="0" presId="urn:microsoft.com/office/officeart/2005/8/layout/radial6"/>
    <dgm:cxn modelId="{299D6C88-166C-4DEF-A0C3-E2F79A7AE233}" srcId="{113FFE7C-4FD8-4E03-9AF4-BB6707E02B28}" destId="{BD3725C0-A208-4937-A7D2-928D77BFC443}" srcOrd="0" destOrd="0" parTransId="{C1D9B3F3-4FA8-40CB-BC82-8EA4A1C7BE5B}" sibTransId="{0397CA7A-F2ED-44B6-B67C-63E771493F5F}"/>
    <dgm:cxn modelId="{F2C4E025-9633-415E-8B17-C7363FF4C456}" type="presOf" srcId="{BD3725C0-A208-4937-A7D2-928D77BFC443}" destId="{C1BE1772-6544-40EF-8604-C60B4C16E887}" srcOrd="0" destOrd="0" presId="urn:microsoft.com/office/officeart/2005/8/layout/radial6"/>
    <dgm:cxn modelId="{60AEADA7-ABEA-4978-A151-EA4DC6E43CB0}" type="presOf" srcId="{81F24383-319C-430E-8FA6-6382D7435065}" destId="{C0E150B6-5DD3-4E92-A8A9-1C520CBF8DBF}" srcOrd="0" destOrd="0" presId="urn:microsoft.com/office/officeart/2005/8/layout/radial6"/>
    <dgm:cxn modelId="{4112E240-CFD7-4F09-973B-FA59CA471E66}" type="presOf" srcId="{33F0789F-220E-4294-9A28-BCBAFCF7B9D0}" destId="{081F7395-5E53-42B1-BEE7-22A1A17669E3}" srcOrd="0" destOrd="0" presId="urn:microsoft.com/office/officeart/2005/8/layout/radial6"/>
    <dgm:cxn modelId="{49D20576-00DF-43C6-9CC4-13EAA3DEB002}" srcId="{BD3725C0-A208-4937-A7D2-928D77BFC443}" destId="{AEDADC48-EF1D-4CB8-A7AE-EF11214AABEF}" srcOrd="0" destOrd="0" parTransId="{286A58CF-9DC6-4238-8F45-2E8612379775}" sibTransId="{81F24383-319C-430E-8FA6-6382D7435065}"/>
    <dgm:cxn modelId="{3CE150E1-D107-4C11-8FA0-8F4886A63A19}" srcId="{BD3725C0-A208-4937-A7D2-928D77BFC443}" destId="{74338E57-1D9D-4A3D-B58B-8DB0C0E95523}" srcOrd="1" destOrd="0" parTransId="{C1F7146F-24E0-4B94-8033-BEAAEE2E9051}" sibTransId="{66E64CE3-93C1-44D2-9DC1-9A006391E825}"/>
    <dgm:cxn modelId="{66DB22CC-F20C-4E84-9FF3-BED7F5959606}" srcId="{BD3725C0-A208-4937-A7D2-928D77BFC443}" destId="{5E935A97-048A-46F3-A958-3CCAF89634D5}" srcOrd="2" destOrd="0" parTransId="{D114EDD8-6550-4851-82E2-10FDF9040ED6}" sibTransId="{33F0789F-220E-4294-9A28-BCBAFCF7B9D0}"/>
    <dgm:cxn modelId="{E34B1395-BA6A-4608-B9B7-924CF9D977C1}" type="presOf" srcId="{113FFE7C-4FD8-4E03-9AF4-BB6707E02B28}" destId="{39CDE138-B961-4C72-AB26-78B68F77A363}" srcOrd="0" destOrd="0" presId="urn:microsoft.com/office/officeart/2005/8/layout/radial6"/>
    <dgm:cxn modelId="{96D9B6FF-016B-4E86-BE1A-0A40990CAE80}" type="presOf" srcId="{5E935A97-048A-46F3-A958-3CCAF89634D5}" destId="{6EBAAE98-B90B-4C8D-9592-4FACADF22942}" srcOrd="0" destOrd="0" presId="urn:microsoft.com/office/officeart/2005/8/layout/radial6"/>
    <dgm:cxn modelId="{5D75FEE6-75B0-4009-8718-EE055F85A4E1}" type="presParOf" srcId="{39CDE138-B961-4C72-AB26-78B68F77A363}" destId="{C1BE1772-6544-40EF-8604-C60B4C16E887}" srcOrd="0" destOrd="0" presId="urn:microsoft.com/office/officeart/2005/8/layout/radial6"/>
    <dgm:cxn modelId="{2D6D5299-0829-4016-9741-944440C8E8AB}" type="presParOf" srcId="{39CDE138-B961-4C72-AB26-78B68F77A363}" destId="{283679BE-3742-41B2-A626-8CDA137825EC}" srcOrd="1" destOrd="0" presId="urn:microsoft.com/office/officeart/2005/8/layout/radial6"/>
    <dgm:cxn modelId="{E6DC462D-F31D-4160-9441-B7821A258A30}" type="presParOf" srcId="{39CDE138-B961-4C72-AB26-78B68F77A363}" destId="{9CFC6FCB-B4D2-4ECF-843E-FD2656E3A0A6}" srcOrd="2" destOrd="0" presId="urn:microsoft.com/office/officeart/2005/8/layout/radial6"/>
    <dgm:cxn modelId="{34288AC4-9FF8-4042-9157-7D2FD8E2CDBD}" type="presParOf" srcId="{39CDE138-B961-4C72-AB26-78B68F77A363}" destId="{C0E150B6-5DD3-4E92-A8A9-1C520CBF8DBF}" srcOrd="3" destOrd="0" presId="urn:microsoft.com/office/officeart/2005/8/layout/radial6"/>
    <dgm:cxn modelId="{00C01743-8DCD-4105-997C-A6363D96E75B}" type="presParOf" srcId="{39CDE138-B961-4C72-AB26-78B68F77A363}" destId="{24590F62-04C4-4663-A165-D8DADF1018CB}" srcOrd="4" destOrd="0" presId="urn:microsoft.com/office/officeart/2005/8/layout/radial6"/>
    <dgm:cxn modelId="{DCE130C4-F4E6-425F-B47C-E479A04B36D3}" type="presParOf" srcId="{39CDE138-B961-4C72-AB26-78B68F77A363}" destId="{8E85D953-A594-4D83-8BE5-F7EE30ACB94E}" srcOrd="5" destOrd="0" presId="urn:microsoft.com/office/officeart/2005/8/layout/radial6"/>
    <dgm:cxn modelId="{408BADE3-5F23-4B86-97CD-591B08E349E3}" type="presParOf" srcId="{39CDE138-B961-4C72-AB26-78B68F77A363}" destId="{361A2841-4049-4BAE-994E-445226B2F1D5}" srcOrd="6" destOrd="0" presId="urn:microsoft.com/office/officeart/2005/8/layout/radial6"/>
    <dgm:cxn modelId="{C8D5D295-6C9E-4568-8D4F-4F4FE5D9D6A2}" type="presParOf" srcId="{39CDE138-B961-4C72-AB26-78B68F77A363}" destId="{6EBAAE98-B90B-4C8D-9592-4FACADF22942}" srcOrd="7" destOrd="0" presId="urn:microsoft.com/office/officeart/2005/8/layout/radial6"/>
    <dgm:cxn modelId="{B794A30A-D3BE-4BE1-A018-62F605CAFD2B}" type="presParOf" srcId="{39CDE138-B961-4C72-AB26-78B68F77A363}" destId="{D153AEC4-DB2F-4CA8-9CE4-4784F13E4BF2}" srcOrd="8" destOrd="0" presId="urn:microsoft.com/office/officeart/2005/8/layout/radial6"/>
    <dgm:cxn modelId="{42B01087-9DD5-47B4-BE05-EA46C7014D4D}" type="presParOf" srcId="{39CDE138-B961-4C72-AB26-78B68F77A363}" destId="{081F7395-5E53-42B1-BEE7-22A1A17669E3}" srcOrd="9" destOrd="0" presId="urn:microsoft.com/office/officeart/2005/8/layout/radial6"/>
    <dgm:cxn modelId="{E35AE5AF-2DD7-49DA-844C-4A00076DD522}" type="presParOf" srcId="{39CDE138-B961-4C72-AB26-78B68F77A363}" destId="{865F3C18-EAB9-4758-B7DB-E7B4DFBD0207}" srcOrd="10" destOrd="0" presId="urn:microsoft.com/office/officeart/2005/8/layout/radial6"/>
    <dgm:cxn modelId="{94E11CE4-67B2-46F0-8708-93B7804028A0}" type="presParOf" srcId="{39CDE138-B961-4C72-AB26-78B68F77A363}" destId="{0AEC1351-387A-4EE1-AF06-C71164E695E6}" srcOrd="11" destOrd="0" presId="urn:microsoft.com/office/officeart/2005/8/layout/radial6"/>
    <dgm:cxn modelId="{F6E98F02-59C8-48D7-B92E-03B9E42AD2F5}" type="presParOf" srcId="{39CDE138-B961-4C72-AB26-78B68F77A363}" destId="{7D2EF475-E42C-47B0-8D42-84B2327BF6F0}"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2EF475-E42C-47B0-8D42-84B2327BF6F0}">
      <dsp:nvSpPr>
        <dsp:cNvPr id="0" name=""/>
        <dsp:cNvSpPr/>
      </dsp:nvSpPr>
      <dsp:spPr>
        <a:xfrm>
          <a:off x="1371600" y="380996"/>
          <a:ext cx="1874904" cy="1874904"/>
        </a:xfrm>
        <a:prstGeom prst="blockArc">
          <a:avLst>
            <a:gd name="adj1" fmla="val 10795391"/>
            <a:gd name="adj2" fmla="val 16297099"/>
            <a:gd name="adj3" fmla="val 4644"/>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081F7395-5E53-42B1-BEE7-22A1A17669E3}">
      <dsp:nvSpPr>
        <dsp:cNvPr id="0" name=""/>
        <dsp:cNvSpPr/>
      </dsp:nvSpPr>
      <dsp:spPr>
        <a:xfrm>
          <a:off x="1402368" y="281747"/>
          <a:ext cx="1874904" cy="1874904"/>
        </a:xfrm>
        <a:prstGeom prst="blockArc">
          <a:avLst>
            <a:gd name="adj1" fmla="val 5400000"/>
            <a:gd name="adj2" fmla="val 10800000"/>
            <a:gd name="adj3" fmla="val 4644"/>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361A2841-4049-4BAE-994E-445226B2F1D5}">
      <dsp:nvSpPr>
        <dsp:cNvPr id="0" name=""/>
        <dsp:cNvSpPr/>
      </dsp:nvSpPr>
      <dsp:spPr>
        <a:xfrm>
          <a:off x="1402368" y="281747"/>
          <a:ext cx="1874904" cy="1874904"/>
        </a:xfrm>
        <a:prstGeom prst="blockArc">
          <a:avLst>
            <a:gd name="adj1" fmla="val 0"/>
            <a:gd name="adj2" fmla="val 5400000"/>
            <a:gd name="adj3" fmla="val 4644"/>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C0E150B6-5DD3-4E92-A8A9-1C520CBF8DBF}">
      <dsp:nvSpPr>
        <dsp:cNvPr id="0" name=""/>
        <dsp:cNvSpPr/>
      </dsp:nvSpPr>
      <dsp:spPr>
        <a:xfrm>
          <a:off x="1402369" y="280520"/>
          <a:ext cx="1874904" cy="1874904"/>
        </a:xfrm>
        <a:prstGeom prst="blockArc">
          <a:avLst>
            <a:gd name="adj1" fmla="val 16297093"/>
            <a:gd name="adj2" fmla="val 4608"/>
            <a:gd name="adj3" fmla="val 4644"/>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C1BE1772-6544-40EF-8604-C60B4C16E887}">
      <dsp:nvSpPr>
        <dsp:cNvPr id="0" name=""/>
        <dsp:cNvSpPr/>
      </dsp:nvSpPr>
      <dsp:spPr>
        <a:xfrm>
          <a:off x="1907912" y="787291"/>
          <a:ext cx="863817" cy="863817"/>
        </a:xfrm>
        <a:prstGeom prst="ellipse">
          <a:avLst/>
        </a:prstGeom>
        <a:gradFill rotWithShape="0">
          <a:gsLst>
            <a:gs pos="0">
              <a:srgbClr val="000082"/>
            </a:gs>
            <a:gs pos="30000">
              <a:srgbClr val="66008F"/>
            </a:gs>
            <a:gs pos="64999">
              <a:srgbClr val="BA0066"/>
            </a:gs>
            <a:gs pos="89999">
              <a:srgbClr val="FF0000"/>
            </a:gs>
            <a:gs pos="100000">
              <a:srgbClr val="FF8200"/>
            </a:gs>
          </a:gsLst>
          <a:lin ang="5400000" scaled="0"/>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RelDC</a:t>
          </a:r>
          <a:endParaRPr lang="en-US" sz="1600" kern="1200" dirty="0"/>
        </a:p>
      </dsp:txBody>
      <dsp:txXfrm>
        <a:off x="1907912" y="787291"/>
        <a:ext cx="863817" cy="863817"/>
      </dsp:txXfrm>
    </dsp:sp>
    <dsp:sp modelId="{283679BE-3742-41B2-A626-8CDA137825EC}">
      <dsp:nvSpPr>
        <dsp:cNvPr id="0" name=""/>
        <dsp:cNvSpPr/>
      </dsp:nvSpPr>
      <dsp:spPr>
        <a:xfrm>
          <a:off x="2063343" y="317"/>
          <a:ext cx="604671" cy="604671"/>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Color</a:t>
          </a:r>
          <a:endParaRPr lang="en-US" sz="1200" kern="1200" dirty="0"/>
        </a:p>
      </dsp:txBody>
      <dsp:txXfrm>
        <a:off x="2063343" y="317"/>
        <a:ext cx="604671" cy="604671"/>
      </dsp:txXfrm>
    </dsp:sp>
    <dsp:sp modelId="{24590F62-04C4-4663-A165-D8DADF1018CB}">
      <dsp:nvSpPr>
        <dsp:cNvPr id="0" name=""/>
        <dsp:cNvSpPr/>
      </dsp:nvSpPr>
      <dsp:spPr>
        <a:xfrm>
          <a:off x="2953168" y="916864"/>
          <a:ext cx="604671" cy="604671"/>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Face</a:t>
          </a:r>
          <a:endParaRPr lang="en-US" sz="1600" kern="1200" dirty="0"/>
        </a:p>
      </dsp:txBody>
      <dsp:txXfrm>
        <a:off x="2953168" y="916864"/>
        <a:ext cx="604671" cy="604671"/>
      </dsp:txXfrm>
    </dsp:sp>
    <dsp:sp modelId="{6EBAAE98-B90B-4C8D-9592-4FACADF22942}">
      <dsp:nvSpPr>
        <dsp:cNvPr id="0" name=""/>
        <dsp:cNvSpPr/>
      </dsp:nvSpPr>
      <dsp:spPr>
        <a:xfrm>
          <a:off x="2037484" y="1832548"/>
          <a:ext cx="604671" cy="604671"/>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Activity</a:t>
          </a:r>
          <a:endParaRPr lang="en-US" sz="1400" kern="1200" dirty="0"/>
        </a:p>
      </dsp:txBody>
      <dsp:txXfrm>
        <a:off x="2037484" y="1832548"/>
        <a:ext cx="604671" cy="604671"/>
      </dsp:txXfrm>
    </dsp:sp>
    <dsp:sp modelId="{865F3C18-EAB9-4758-B7DB-E7B4DFBD0207}">
      <dsp:nvSpPr>
        <dsp:cNvPr id="0" name=""/>
        <dsp:cNvSpPr/>
      </dsp:nvSpPr>
      <dsp:spPr>
        <a:xfrm>
          <a:off x="937959" y="914399"/>
          <a:ext cx="972354" cy="609600"/>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Time &amp; Location</a:t>
          </a:r>
          <a:endParaRPr lang="en-US" sz="1200" kern="1200" dirty="0"/>
        </a:p>
      </dsp:txBody>
      <dsp:txXfrm>
        <a:off x="937959" y="914399"/>
        <a:ext cx="972354" cy="60960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5BBDD-5D6F-4D5C-AC9D-55F086B3CC32}" type="datetimeFigureOut">
              <a:rPr lang="en-US" smtClean="0"/>
              <a:pPr/>
              <a:t>3/18/2011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1885CF-CEF7-408F-B9C2-46A2CC795C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1885CF-CEF7-408F-B9C2-46A2CC795C1E}"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Draw a couple of applications</a:t>
            </a:r>
            <a:r>
              <a:rPr lang="en-US" baseline="0" dirty="0" smtClean="0"/>
              <a:t> showing queries over events/analysis. </a:t>
            </a:r>
          </a:p>
          <a:p>
            <a:r>
              <a:rPr lang="en-US" baseline="0" dirty="0" smtClean="0"/>
              <a:t>E.g., detect when the visitor has left </a:t>
            </a:r>
            <a:r>
              <a:rPr lang="en-US" baseline="0" dirty="0" err="1" smtClean="0"/>
              <a:t>sharad’s</a:t>
            </a:r>
            <a:r>
              <a:rPr lang="en-US" baseline="0" dirty="0" smtClean="0"/>
              <a:t> office, detect when </a:t>
            </a:r>
            <a:r>
              <a:rPr lang="en-US" baseline="0" dirty="0" err="1" smtClean="0"/>
              <a:t>sharad</a:t>
            </a:r>
            <a:r>
              <a:rPr lang="en-US" baseline="0" dirty="0" smtClean="0"/>
              <a:t> has   left his office. </a:t>
            </a:r>
            <a:endParaRPr lang="en-US" dirty="0"/>
          </a:p>
        </p:txBody>
      </p:sp>
      <p:sp>
        <p:nvSpPr>
          <p:cNvPr id="4" name="Slide Number Placeholder 3"/>
          <p:cNvSpPr>
            <a:spLocks noGrp="1"/>
          </p:cNvSpPr>
          <p:nvPr>
            <p:ph type="sldNum" sz="quarter" idx="10"/>
          </p:nvPr>
        </p:nvSpPr>
        <p:spPr/>
        <p:txBody>
          <a:bodyPr/>
          <a:lstStyle/>
          <a:p>
            <a:fld id="{2B1885CF-CEF7-408F-B9C2-46A2CC795C1E}"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need</a:t>
            </a:r>
            <a:r>
              <a:rPr lang="en-US" baseline="0" dirty="0" smtClean="0"/>
              <a:t> to split this to 3 different slides:</a:t>
            </a:r>
          </a:p>
          <a:p>
            <a:r>
              <a:rPr lang="en-US" baseline="0" dirty="0" smtClean="0"/>
              <a:t>Slide 1: traditional approach to People Identification </a:t>
            </a:r>
          </a:p>
          <a:p>
            <a:r>
              <a:rPr lang="en-US" baseline="0" dirty="0" smtClean="0"/>
              <a:t>        face detection </a:t>
            </a:r>
            <a:r>
              <a:rPr lang="en-US" baseline="0" dirty="0" smtClean="0">
                <a:sym typeface="Wingdings" pitchFamily="2" charset="2"/>
              </a:rPr>
              <a:t> face recognition </a:t>
            </a:r>
          </a:p>
          <a:p>
            <a:r>
              <a:rPr lang="en-US" baseline="0" dirty="0" smtClean="0">
                <a:sym typeface="Wingdings" pitchFamily="2" charset="2"/>
              </a:rPr>
              <a:t>Performance: very poor   </a:t>
            </a:r>
          </a:p>
          <a:p>
            <a:r>
              <a:rPr lang="en-US" baseline="0" dirty="0" smtClean="0">
                <a:sym typeface="Wingdings" pitchFamily="2" charset="2"/>
              </a:rPr>
              <a:t>            detection 70 out of 1000 images , recognized only 2-3 images/person</a:t>
            </a:r>
          </a:p>
          <a:p>
            <a:endParaRPr lang="en-US" dirty="0"/>
          </a:p>
        </p:txBody>
      </p:sp>
      <p:sp>
        <p:nvSpPr>
          <p:cNvPr id="4" name="Slide Number Placeholder 3"/>
          <p:cNvSpPr>
            <a:spLocks noGrp="1"/>
          </p:cNvSpPr>
          <p:nvPr>
            <p:ph type="sldNum" sz="quarter" idx="10"/>
          </p:nvPr>
        </p:nvSpPr>
        <p:spPr/>
        <p:txBody>
          <a:bodyPr/>
          <a:lstStyle/>
          <a:p>
            <a:fld id="{2B1885CF-CEF7-408F-B9C2-46A2CC795C1E}"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need</a:t>
            </a:r>
            <a:r>
              <a:rPr lang="en-US" baseline="0" dirty="0" smtClean="0"/>
              <a:t> to split this to 3 different slides:</a:t>
            </a:r>
          </a:p>
          <a:p>
            <a:r>
              <a:rPr lang="en-US" baseline="0" dirty="0" smtClean="0"/>
              <a:t>Slide 1: traditional approach to People Identification </a:t>
            </a:r>
          </a:p>
          <a:p>
            <a:r>
              <a:rPr lang="en-US" baseline="0" dirty="0" smtClean="0"/>
              <a:t>        face detection </a:t>
            </a:r>
            <a:r>
              <a:rPr lang="en-US" baseline="0" dirty="0" smtClean="0">
                <a:sym typeface="Wingdings" pitchFamily="2" charset="2"/>
              </a:rPr>
              <a:t> face recognition </a:t>
            </a:r>
          </a:p>
          <a:p>
            <a:r>
              <a:rPr lang="en-US" baseline="0" dirty="0" smtClean="0">
                <a:sym typeface="Wingdings" pitchFamily="2" charset="2"/>
              </a:rPr>
              <a:t>Performance: very poor   </a:t>
            </a:r>
          </a:p>
          <a:p>
            <a:r>
              <a:rPr lang="en-US" baseline="0" dirty="0" smtClean="0">
                <a:sym typeface="Wingdings" pitchFamily="2" charset="2"/>
              </a:rPr>
              <a:t>            detection 70 out of 1000 images , recognized only 2-3 images/person</a:t>
            </a:r>
          </a:p>
          <a:p>
            <a:endParaRPr lang="en-US" dirty="0"/>
          </a:p>
        </p:txBody>
      </p:sp>
      <p:sp>
        <p:nvSpPr>
          <p:cNvPr id="4" name="Slide Number Placeholder 3"/>
          <p:cNvSpPr>
            <a:spLocks noGrp="1"/>
          </p:cNvSpPr>
          <p:nvPr>
            <p:ph type="sldNum" sz="quarter" idx="10"/>
          </p:nvPr>
        </p:nvSpPr>
        <p:spPr/>
        <p:txBody>
          <a:bodyPr/>
          <a:lstStyle/>
          <a:p>
            <a:fld id="{2B1885CF-CEF7-408F-B9C2-46A2CC795C1E}"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Super impose</a:t>
            </a:r>
            <a:r>
              <a:rPr lang="en-US" baseline="0" dirty="0" smtClean="0"/>
              <a:t> weights w1 w2, on choice node edges.</a:t>
            </a:r>
            <a:endParaRPr lang="en-US" dirty="0"/>
          </a:p>
        </p:txBody>
      </p:sp>
      <p:sp>
        <p:nvSpPr>
          <p:cNvPr id="4" name="Slide Number Placeholder 3"/>
          <p:cNvSpPr>
            <a:spLocks noGrp="1"/>
          </p:cNvSpPr>
          <p:nvPr>
            <p:ph type="sldNum" sz="quarter" idx="10"/>
          </p:nvPr>
        </p:nvSpPr>
        <p:spPr/>
        <p:txBody>
          <a:bodyPr/>
          <a:lstStyle/>
          <a:p>
            <a:fld id="{2B1885CF-CEF7-408F-B9C2-46A2CC795C1E}"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Dataset: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have collected 2 weeks’ surveillance videos from 2 adjacent cameras in the CS Building of UC Irvine.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sampling rate is 1 frame/second. The resolution of each frame is 704*480. We use the first week’s data as training data, the second week’s data as test data.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There are over 50 people in the surveillance videos. In order to test the performance of the proposed algorithm, we manually labeled 4 people to assign the ground truth labels. From the training data, we get the faces of the chosen 4 people, and train a face recognizer. We also extract activities of people, and compute priors based on activities.</a:t>
            </a:r>
            <a:endParaRPr lang="en-US" dirty="0" smtClean="0"/>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Experimental results: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have applied </a:t>
            </a:r>
            <a:r>
              <a:rPr lang="en-US" sz="1200" kern="1200" baseline="0" dirty="0" err="1" smtClean="0">
                <a:solidFill>
                  <a:schemeClr val="tx1"/>
                </a:solidFill>
                <a:latin typeface="+mn-lt"/>
                <a:ea typeface="+mn-ea"/>
                <a:cs typeface="+mn-cs"/>
              </a:rPr>
              <a:t>RelDC</a:t>
            </a:r>
            <a:r>
              <a:rPr lang="en-US" sz="1200" kern="1200" baseline="0" dirty="0" smtClean="0">
                <a:solidFill>
                  <a:schemeClr val="tx1"/>
                </a:solidFill>
                <a:latin typeface="+mn-lt"/>
                <a:ea typeface="+mn-ea"/>
                <a:cs typeface="+mn-cs"/>
              </a:rPr>
              <a:t> to identify the four people from the testing dataset. After obtaining the weights, for each particular person, we rank the shots based on weights, and select the top-K shots as this person. We notice in the training data, there are almost 10 ~ 20 shots for each person, so we choose K ranging from 1 to 20. We compute the average precision and recall of the 4 people, with K changing from 1 to 20.</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also run KNN (based on color similarity) in the test dataset, and compute precision and recall with K changing from 1 to 20. We also compute F-measure when K=20, our result is 0.76, and KNN is 0.24.</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From the result, we find our algorithm is much better than KNN. </a:t>
            </a:r>
          </a:p>
          <a:p>
            <a:r>
              <a:rPr lang="en-US" sz="1200"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2B1885CF-CEF7-408F-B9C2-46A2CC795C1E}"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To test the robustness of our approach, we degrade the resolution and sampling rate of frames in our dataset respectively, and run a series of experiments on such dataset.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From the first figure, we can see that the performance of activity detection (suppose the performance with the original resolution and sampling rate is 100%) drops when sampling rate reduces from 1 frame/sec to 1/2 and 1/3 frame/sec, because many important frames are lost with the decrease of sampling rate, however, the decrease of resolution does not affect the performance of activity detection since the contextual information (such as time and location) does not change, and the extraction of bounding box and </a:t>
            </a:r>
            <a:r>
              <a:rPr lang="en-US" sz="1200" kern="1200" baseline="0" dirty="0" err="1" smtClean="0">
                <a:solidFill>
                  <a:schemeClr val="tx1"/>
                </a:solidFill>
                <a:latin typeface="+mn-lt"/>
                <a:ea typeface="+mn-ea"/>
                <a:cs typeface="+mn-cs"/>
              </a:rPr>
              <a:t>centriod</a:t>
            </a:r>
            <a:r>
              <a:rPr lang="en-US" sz="1200" kern="1200" baseline="0" dirty="0" smtClean="0">
                <a:solidFill>
                  <a:schemeClr val="tx1"/>
                </a:solidFill>
                <a:latin typeface="+mn-lt"/>
                <a:ea typeface="+mn-ea"/>
                <a:cs typeface="+mn-cs"/>
              </a:rPr>
              <a:t> does not rely on resolution.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second figure illustrates that person identification result (F-measure when k = 20) drops with the reduction of resolution and sampling rate, due to the lost of activity and color information. However, PI result of our algorithm even with the lowest resolution and sampling rate is much better than the baseline results of Naive Approach (which predicts results just based on the occurrence probability in the training dataset).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Consequently, the result demonstrates the robustness of our approach with low quality video data, because our approach leverages contextual data rather than merely relying on the quality of video data.</a:t>
            </a:r>
            <a:endParaRPr lang="en-US" dirty="0"/>
          </a:p>
        </p:txBody>
      </p:sp>
      <p:sp>
        <p:nvSpPr>
          <p:cNvPr id="4" name="Slide Number Placeholder 3"/>
          <p:cNvSpPr>
            <a:spLocks noGrp="1"/>
          </p:cNvSpPr>
          <p:nvPr>
            <p:ph type="sldNum" sz="quarter" idx="10"/>
          </p:nvPr>
        </p:nvSpPr>
        <p:spPr/>
        <p:txBody>
          <a:bodyPr/>
          <a:lstStyle/>
          <a:p>
            <a:fld id="{2B1885CF-CEF7-408F-B9C2-46A2CC795C1E}"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6B90C07-027E-4E79-A949-275BD517A6DC}" type="datetime1">
              <a:rPr lang="en-US" smtClean="0"/>
              <a:pPr/>
              <a:t>3/18/2011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572CAE-A39D-453B-84B5-7C1C93CF485F}" type="datetime1">
              <a:rPr lang="en-US" smtClean="0"/>
              <a:pPr/>
              <a:t>3/18/2011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B0D874-6D01-46AF-9FA5-9E1D2C13C65A}" type="datetime1">
              <a:rPr lang="en-US" smtClean="0"/>
              <a:pPr/>
              <a:t>3/18/2011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9C4840-631E-443E-8C06-311DF58F37D3}" type="datetime1">
              <a:rPr lang="en-US" smtClean="0"/>
              <a:pPr/>
              <a:t>3/18/2011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5A1C89-BCB6-4D40-9F90-C28B31E1B88A}" type="datetime1">
              <a:rPr lang="en-US" smtClean="0"/>
              <a:pPr/>
              <a:t>3/18/2011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DFF0BA-5A32-4495-BB15-52A828503C24}" type="datetime1">
              <a:rPr lang="en-US" smtClean="0"/>
              <a:pPr/>
              <a:t>3/18/2011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868B430-C18C-4A9E-A5F7-2994BF4B20B4}" type="datetime1">
              <a:rPr lang="en-US" smtClean="0"/>
              <a:pPr/>
              <a:t>3/18/2011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1FB3AA-7338-4E64-8BE9-3B915CC5AD72}" type="datetime1">
              <a:rPr lang="en-US" smtClean="0"/>
              <a:pPr/>
              <a:t>3/18/2011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44087-AAA1-4BDF-9BF7-2FAE82BD17EC}" type="datetime1">
              <a:rPr lang="en-US" smtClean="0"/>
              <a:pPr/>
              <a:t>3/18/2011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6D3086-CCB4-4515-9882-A34C7E27E0D6}" type="datetime1">
              <a:rPr lang="en-US" smtClean="0"/>
              <a:pPr/>
              <a:t>3/18/2011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E39A66-ACFB-4A64-B978-C9272F80B025}" type="datetime1">
              <a:rPr lang="en-US" smtClean="0"/>
              <a:pPr/>
              <a:t>3/18/2011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E18628D-75A2-4C27-B7FC-5F7306F553A0}" type="datetime1">
              <a:rPr lang="en-US" smtClean="0"/>
              <a:pPr/>
              <a:t>3/18/2011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24.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wmf"/><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8004048" cy="2209800"/>
          </a:xfrm>
        </p:spPr>
        <p:txBody>
          <a:bodyPr>
            <a:normAutofit fontScale="90000"/>
          </a:bodyPr>
          <a:lstStyle/>
          <a:p>
            <a:r>
              <a:rPr lang="en-US" dirty="0" smtClean="0">
                <a:solidFill>
                  <a:srgbClr val="FF0000"/>
                </a:solidFill>
              </a:rPr>
              <a:t>Video Entity Resolution: Applying ER Techniques</a:t>
            </a:r>
            <a:br>
              <a:rPr lang="en-US" dirty="0" smtClean="0">
                <a:solidFill>
                  <a:srgbClr val="FF0000"/>
                </a:solidFill>
              </a:rPr>
            </a:br>
            <a:r>
              <a:rPr lang="en-US" dirty="0" smtClean="0">
                <a:solidFill>
                  <a:srgbClr val="FF0000"/>
                </a:solidFill>
              </a:rPr>
              <a:t>for Smart Video Surveillance</a:t>
            </a:r>
            <a:endParaRPr lang="en-US" dirty="0">
              <a:solidFill>
                <a:srgbClr val="FF0000"/>
              </a:solidFill>
            </a:endParaRPr>
          </a:p>
        </p:txBody>
      </p:sp>
      <p:sp>
        <p:nvSpPr>
          <p:cNvPr id="3" name="Subtitle 2"/>
          <p:cNvSpPr>
            <a:spLocks noGrp="1"/>
          </p:cNvSpPr>
          <p:nvPr>
            <p:ph type="subTitle" idx="1"/>
          </p:nvPr>
        </p:nvSpPr>
        <p:spPr>
          <a:xfrm>
            <a:off x="0" y="4114800"/>
            <a:ext cx="9144000" cy="2743200"/>
          </a:xfrm>
        </p:spPr>
        <p:txBody>
          <a:bodyPr>
            <a:normAutofit fontScale="85000" lnSpcReduction="20000"/>
          </a:bodyPr>
          <a:lstStyle/>
          <a:p>
            <a:endParaRPr lang="en-US" sz="2200" dirty="0" smtClean="0"/>
          </a:p>
          <a:p>
            <a:r>
              <a:rPr lang="en-US" dirty="0" err="1" smtClean="0"/>
              <a:t>Liyan</a:t>
            </a:r>
            <a:r>
              <a:rPr lang="en-US" dirty="0" smtClean="0"/>
              <a:t> Zhang, Ronen </a:t>
            </a:r>
            <a:r>
              <a:rPr lang="en-US" dirty="0" err="1" smtClean="0"/>
              <a:t>Vaisenberg</a:t>
            </a:r>
            <a:r>
              <a:rPr lang="en-US" dirty="0" smtClean="0"/>
              <a:t>, </a:t>
            </a:r>
            <a:r>
              <a:rPr lang="en-US" dirty="0" err="1" smtClean="0"/>
              <a:t>Sharad</a:t>
            </a:r>
            <a:r>
              <a:rPr lang="en-US" dirty="0" smtClean="0"/>
              <a:t> </a:t>
            </a:r>
            <a:r>
              <a:rPr lang="en-US" dirty="0" err="1" smtClean="0"/>
              <a:t>Mehrotra</a:t>
            </a:r>
            <a:r>
              <a:rPr lang="en-US" dirty="0" smtClean="0"/>
              <a:t>, Dmitri V. Kalashnikov</a:t>
            </a:r>
          </a:p>
          <a:p>
            <a:endParaRPr lang="en-US" sz="2200" dirty="0" smtClean="0"/>
          </a:p>
          <a:p>
            <a:endParaRPr lang="en-US" sz="2200" dirty="0" smtClean="0"/>
          </a:p>
          <a:p>
            <a:r>
              <a:rPr lang="en-US" sz="2200" dirty="0" smtClean="0"/>
              <a:t>Department of Computer Science</a:t>
            </a:r>
          </a:p>
          <a:p>
            <a:r>
              <a:rPr lang="en-US" sz="2200" dirty="0" smtClean="0"/>
              <a:t>University of California, Irvine</a:t>
            </a:r>
          </a:p>
          <a:p>
            <a:endParaRPr lang="en-US" sz="2200" dirty="0" smtClean="0"/>
          </a:p>
          <a:p>
            <a:endParaRPr lang="en-US" sz="2200" dirty="0" smtClean="0"/>
          </a:p>
          <a:p>
            <a:pPr algn="l"/>
            <a:r>
              <a:rPr lang="en-US" sz="2000" dirty="0" smtClean="0"/>
              <a:t>This material is based upon work supported by the NSF grants.</a:t>
            </a:r>
          </a:p>
          <a:p>
            <a:endParaRPr lang="en-US"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dirty="0" smtClean="0"/>
              <a:t>Contributions</a:t>
            </a:r>
            <a:endParaRPr lang="en-US" dirty="0"/>
          </a:p>
        </p:txBody>
      </p:sp>
      <p:sp>
        <p:nvSpPr>
          <p:cNvPr id="3" name="Content Placeholder 2"/>
          <p:cNvSpPr>
            <a:spLocks noGrp="1"/>
          </p:cNvSpPr>
          <p:nvPr>
            <p:ph idx="1"/>
          </p:nvPr>
        </p:nvSpPr>
        <p:spPr>
          <a:xfrm>
            <a:off x="304800" y="762000"/>
            <a:ext cx="8305800" cy="3581400"/>
          </a:xfrm>
        </p:spPr>
        <p:txBody>
          <a:bodyPr>
            <a:normAutofit fontScale="70000" lnSpcReduction="20000"/>
          </a:bodyPr>
          <a:lstStyle/>
          <a:p>
            <a:pPr>
              <a:buNone/>
            </a:pPr>
            <a:endParaRPr lang="en-US" dirty="0" smtClean="0"/>
          </a:p>
          <a:p>
            <a:r>
              <a:rPr lang="en-US" dirty="0" smtClean="0"/>
              <a:t>A robust approach to PI in surveillance video by exploiting contextual features.</a:t>
            </a:r>
          </a:p>
          <a:p>
            <a:pPr lvl="1"/>
            <a:r>
              <a:rPr lang="en-US" dirty="0" smtClean="0"/>
              <a:t>Significant improvements over face recognition based technique</a:t>
            </a:r>
          </a:p>
          <a:p>
            <a:pPr lvl="1"/>
            <a:r>
              <a:rPr lang="en-US" dirty="0" smtClean="0"/>
              <a:t>Tolerates degradation in video quality – lower resolution, frame rates, etc.</a:t>
            </a:r>
          </a:p>
          <a:p>
            <a:pPr lvl="1">
              <a:buNone/>
            </a:pPr>
            <a:endParaRPr lang="en-US" dirty="0" smtClean="0"/>
          </a:p>
          <a:p>
            <a:r>
              <a:rPr lang="en-US" b="1" dirty="0" smtClean="0"/>
              <a:t>Key Observation : </a:t>
            </a:r>
            <a:r>
              <a:rPr lang="en-US" dirty="0" smtClean="0"/>
              <a:t>PI problem in video can be mapped to the entity resolution problem extensively explored in the literature.</a:t>
            </a:r>
          </a:p>
          <a:p>
            <a:pPr lvl="1"/>
            <a:r>
              <a:rPr lang="en-US" b="1" dirty="0" smtClean="0"/>
              <a:t>PI problem: </a:t>
            </a:r>
            <a:r>
              <a:rPr lang="en-US" dirty="0" smtClean="0"/>
              <a:t>subject in video   </a:t>
            </a:r>
            <a:r>
              <a:rPr lang="en-US" dirty="0" smtClean="0">
                <a:sym typeface="Wingdings" pitchFamily="2" charset="2"/>
              </a:rPr>
              <a:t></a:t>
            </a:r>
            <a:r>
              <a:rPr lang="en-US" dirty="0" smtClean="0"/>
              <a:t> </a:t>
            </a:r>
            <a:r>
              <a:rPr lang="en-US" dirty="0" err="1" smtClean="0"/>
              <a:t>realworld</a:t>
            </a:r>
            <a:r>
              <a:rPr lang="en-US" dirty="0" smtClean="0"/>
              <a:t> person</a:t>
            </a:r>
          </a:p>
          <a:p>
            <a:pPr lvl="1"/>
            <a:r>
              <a:rPr lang="en-US" b="1" dirty="0" smtClean="0"/>
              <a:t>ER problem: </a:t>
            </a:r>
            <a:r>
              <a:rPr lang="en-US" dirty="0" smtClean="0"/>
              <a:t>object in database   </a:t>
            </a:r>
            <a:r>
              <a:rPr lang="en-US" dirty="0" smtClean="0">
                <a:sym typeface="Wingdings" pitchFamily="2" charset="2"/>
              </a:rPr>
              <a:t></a:t>
            </a:r>
            <a:r>
              <a:rPr lang="en-US" dirty="0" smtClean="0"/>
              <a:t>    </a:t>
            </a:r>
            <a:r>
              <a:rPr lang="en-US" dirty="0" err="1" smtClean="0"/>
              <a:t>realworld</a:t>
            </a:r>
            <a:r>
              <a:rPr lang="en-US" dirty="0" smtClean="0"/>
              <a:t> name</a:t>
            </a:r>
          </a:p>
          <a:p>
            <a:endParaRPr lang="en-US" dirty="0" smtClean="0"/>
          </a:p>
          <a:p>
            <a:r>
              <a:rPr lang="en-US" dirty="0" smtClean="0"/>
              <a:t>Exploits </a:t>
            </a:r>
            <a:r>
              <a:rPr lang="en-US" b="1" dirty="0" smtClean="0">
                <a:solidFill>
                  <a:srgbClr val="FF0000"/>
                </a:solidFill>
              </a:rPr>
              <a:t>Relationship based Data Cleaning (</a:t>
            </a:r>
            <a:r>
              <a:rPr lang="en-US" b="1" dirty="0" err="1" smtClean="0">
                <a:solidFill>
                  <a:srgbClr val="FF0000"/>
                </a:solidFill>
              </a:rPr>
              <a:t>RelDC</a:t>
            </a:r>
            <a:r>
              <a:rPr lang="en-US" b="1" dirty="0" smtClean="0">
                <a:solidFill>
                  <a:srgbClr val="FF0000"/>
                </a:solidFill>
              </a:rPr>
              <a:t>) </a:t>
            </a:r>
            <a:r>
              <a:rPr lang="en-US" dirty="0" smtClean="0"/>
              <a:t>developed for entity resolution  [ACM TODS 2006]</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grpSp>
        <p:nvGrpSpPr>
          <p:cNvPr id="11" name="Group 10"/>
          <p:cNvGrpSpPr/>
          <p:nvPr/>
        </p:nvGrpSpPr>
        <p:grpSpPr>
          <a:xfrm>
            <a:off x="228600" y="4191000"/>
            <a:ext cx="8915400" cy="2438400"/>
            <a:chOff x="838200" y="304800"/>
            <a:chExt cx="8915400" cy="2438400"/>
          </a:xfrm>
        </p:grpSpPr>
        <p:sp>
          <p:nvSpPr>
            <p:cNvPr id="7" name="Rounded Rectangle 6"/>
            <p:cNvSpPr/>
            <p:nvPr/>
          </p:nvSpPr>
          <p:spPr>
            <a:xfrm>
              <a:off x="838200" y="1219200"/>
              <a:ext cx="2057400" cy="685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Face detection</a:t>
              </a:r>
            </a:p>
            <a:p>
              <a:pPr algn="ctr">
                <a:defRPr/>
              </a:pPr>
              <a:r>
                <a:rPr lang="en-US" dirty="0" smtClean="0"/>
                <a:t>Face Recognition</a:t>
              </a:r>
              <a:endParaRPr lang="en-US" dirty="0"/>
            </a:p>
          </p:txBody>
        </p:sp>
        <p:sp>
          <p:nvSpPr>
            <p:cNvPr id="8" name="Plus 7"/>
            <p:cNvSpPr/>
            <p:nvPr/>
          </p:nvSpPr>
          <p:spPr>
            <a:xfrm>
              <a:off x="3048000" y="1371600"/>
              <a:ext cx="533400" cy="381000"/>
            </a:xfrm>
            <a:prstGeom prst="mathPlu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ight Arrow Callout 8"/>
            <p:cNvSpPr/>
            <p:nvPr/>
          </p:nvSpPr>
          <p:spPr>
            <a:xfrm>
              <a:off x="3657600" y="1219200"/>
              <a:ext cx="2438400" cy="685800"/>
            </a:xfrm>
            <a:prstGeom prst="right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Contextual</a:t>
              </a:r>
            </a:p>
            <a:p>
              <a:pPr algn="ctr">
                <a:defRPr/>
              </a:pPr>
              <a:r>
                <a:rPr lang="en-US" dirty="0" smtClean="0"/>
                <a:t>Information</a:t>
              </a:r>
              <a:endParaRPr lang="en-US" dirty="0"/>
            </a:p>
          </p:txBody>
        </p:sp>
        <p:graphicFrame>
          <p:nvGraphicFramePr>
            <p:cNvPr id="10" name="Diagram 9"/>
            <p:cNvGraphicFramePr/>
            <p:nvPr/>
          </p:nvGraphicFramePr>
          <p:xfrm>
            <a:off x="5257800" y="304800"/>
            <a:ext cx="449580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3600" dirty="0" err="1" smtClean="0"/>
              <a:t>RelDC</a:t>
            </a:r>
            <a:r>
              <a:rPr lang="en-US" sz="3600" dirty="0" smtClean="0"/>
              <a:t>: Entity Relationship Graphs</a:t>
            </a:r>
            <a:endParaRPr lang="en-US" sz="3600" dirty="0"/>
          </a:p>
        </p:txBody>
      </p:sp>
      <p:sp>
        <p:nvSpPr>
          <p:cNvPr id="3" name="Content Placeholder 2"/>
          <p:cNvSpPr>
            <a:spLocks noGrp="1"/>
          </p:cNvSpPr>
          <p:nvPr>
            <p:ph idx="1"/>
          </p:nvPr>
        </p:nvSpPr>
        <p:spPr>
          <a:xfrm>
            <a:off x="381000" y="838200"/>
            <a:ext cx="8305800" cy="5486400"/>
          </a:xfrm>
        </p:spPr>
        <p:txBody>
          <a:bodyPr/>
          <a:lstStyle/>
          <a:p>
            <a:r>
              <a:rPr lang="en-US" dirty="0" smtClean="0"/>
              <a:t>To solve entity resolution problem, try to construct an entity relationship graph.</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graphicFrame>
        <p:nvGraphicFramePr>
          <p:cNvPr id="38914" name="Object 2"/>
          <p:cNvGraphicFramePr>
            <a:graphicFrameLocks noChangeAspect="1"/>
          </p:cNvGraphicFramePr>
          <p:nvPr/>
        </p:nvGraphicFramePr>
        <p:xfrm>
          <a:off x="228600" y="4191000"/>
          <a:ext cx="5337175" cy="2209800"/>
        </p:xfrm>
        <a:graphic>
          <a:graphicData uri="http://schemas.openxmlformats.org/presentationml/2006/ole">
            <p:oleObj spid="_x0000_s87042" name="Visio" r:id="rId3" imgW="5548938" imgH="2471779" progId="Visio.Drawing.11">
              <p:embed/>
            </p:oleObj>
          </a:graphicData>
        </a:graphic>
      </p:graphicFrame>
      <p:grpSp>
        <p:nvGrpSpPr>
          <p:cNvPr id="5" name="Group 20"/>
          <p:cNvGrpSpPr/>
          <p:nvPr/>
        </p:nvGrpSpPr>
        <p:grpSpPr>
          <a:xfrm>
            <a:off x="457200" y="1676400"/>
            <a:ext cx="8534400" cy="3048000"/>
            <a:chOff x="457200" y="1676400"/>
            <a:chExt cx="8534400" cy="3048000"/>
          </a:xfrm>
        </p:grpSpPr>
        <p:sp>
          <p:nvSpPr>
            <p:cNvPr id="6" name="Rounded Rectangle 5"/>
            <p:cNvSpPr/>
            <p:nvPr/>
          </p:nvSpPr>
          <p:spPr>
            <a:xfrm>
              <a:off x="457200" y="2133600"/>
              <a:ext cx="1752600" cy="590593"/>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t>Entity Resolution</a:t>
              </a:r>
              <a:endParaRPr lang="en-US" sz="2000" dirty="0"/>
            </a:p>
          </p:txBody>
        </p:sp>
        <p:sp>
          <p:nvSpPr>
            <p:cNvPr id="7" name="Rounded Rectangle 6"/>
            <p:cNvSpPr/>
            <p:nvPr/>
          </p:nvSpPr>
          <p:spPr>
            <a:xfrm>
              <a:off x="3810000" y="1676400"/>
              <a:ext cx="4953000" cy="1828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defTabSz="912813"/>
              <a:r>
                <a:rPr lang="en-US" dirty="0" smtClean="0">
                  <a:sym typeface="Symbol" pitchFamily="18" charset="2"/>
                </a:rPr>
                <a:t></a:t>
              </a:r>
              <a:r>
                <a:rPr lang="en-US" dirty="0" smtClean="0"/>
                <a:t>P1, ‘Databases . . . ’, ‘John Black’, ‘</a:t>
              </a:r>
              <a:r>
                <a:rPr lang="en-US" dirty="0" smtClean="0">
                  <a:solidFill>
                    <a:srgbClr val="FFC000"/>
                  </a:solidFill>
                </a:rPr>
                <a:t>Don White</a:t>
              </a:r>
              <a:r>
                <a:rPr lang="en-US" dirty="0" smtClean="0"/>
                <a:t>’</a:t>
              </a:r>
              <a:r>
                <a:rPr lang="en-US" dirty="0" smtClean="0">
                  <a:sym typeface="Symbol" pitchFamily="18" charset="2"/>
                </a:rPr>
                <a:t></a:t>
              </a:r>
              <a:endParaRPr lang="en-US" dirty="0" smtClean="0"/>
            </a:p>
            <a:p>
              <a:pPr defTabSz="912813"/>
              <a:r>
                <a:rPr lang="en-US" dirty="0" smtClean="0">
                  <a:sym typeface="Symbol" pitchFamily="18" charset="2"/>
                </a:rPr>
                <a:t></a:t>
              </a:r>
              <a:r>
                <a:rPr lang="en-US" dirty="0" smtClean="0"/>
                <a:t>P2, ‘Multimedia . . . ’, ‘Sue Grey’, ‘</a:t>
              </a:r>
              <a:r>
                <a:rPr lang="en-US" dirty="0" smtClean="0">
                  <a:solidFill>
                    <a:srgbClr val="FF0000"/>
                  </a:solidFill>
                </a:rPr>
                <a:t>D. White</a:t>
              </a:r>
              <a:r>
                <a:rPr lang="en-US" dirty="0" smtClean="0"/>
                <a:t>’</a:t>
              </a:r>
              <a:r>
                <a:rPr lang="en-US" dirty="0" smtClean="0">
                  <a:sym typeface="Symbol" pitchFamily="18" charset="2"/>
                </a:rPr>
                <a:t></a:t>
              </a:r>
              <a:endParaRPr lang="en-US" dirty="0" smtClean="0"/>
            </a:p>
            <a:p>
              <a:pPr defTabSz="912813"/>
              <a:r>
                <a:rPr lang="en-US" dirty="0" smtClean="0">
                  <a:sym typeface="Symbol" pitchFamily="18" charset="2"/>
                </a:rPr>
                <a:t></a:t>
              </a:r>
              <a:r>
                <a:rPr lang="en-US" dirty="0" smtClean="0"/>
                <a:t>P3, ‘Title3 . . .’, ‘</a:t>
              </a:r>
              <a:r>
                <a:rPr lang="en-US" dirty="0" smtClean="0">
                  <a:solidFill>
                    <a:srgbClr val="FFC000"/>
                  </a:solidFill>
                </a:rPr>
                <a:t>Dave White’</a:t>
              </a:r>
              <a:r>
                <a:rPr lang="en-US" dirty="0" smtClean="0">
                  <a:sym typeface="Symbol" pitchFamily="18" charset="2"/>
                </a:rPr>
                <a:t></a:t>
              </a:r>
              <a:endParaRPr lang="en-US" dirty="0" smtClean="0"/>
            </a:p>
            <a:p>
              <a:pPr defTabSz="912813"/>
              <a:r>
                <a:rPr lang="en-US" dirty="0" smtClean="0">
                  <a:sym typeface="Symbol" pitchFamily="18" charset="2"/>
                </a:rPr>
                <a:t></a:t>
              </a:r>
              <a:r>
                <a:rPr lang="en-US" dirty="0" smtClean="0"/>
                <a:t>P4, ‘Title5 . . .’, ‘Don White’, ‘Joe Brown’</a:t>
              </a:r>
              <a:r>
                <a:rPr lang="en-US" dirty="0" smtClean="0">
                  <a:sym typeface="Symbol" pitchFamily="18" charset="2"/>
                </a:rPr>
                <a:t></a:t>
              </a:r>
              <a:endParaRPr lang="en-US" dirty="0" smtClean="0"/>
            </a:p>
            <a:p>
              <a:pPr defTabSz="912813"/>
              <a:r>
                <a:rPr lang="en-US" dirty="0" smtClean="0">
                  <a:sym typeface="Symbol" pitchFamily="18" charset="2"/>
                </a:rPr>
                <a:t></a:t>
              </a:r>
              <a:r>
                <a:rPr lang="en-US" dirty="0" smtClean="0"/>
                <a:t>P5, ‘Title6 . . .’, ‘Joe Brown’, ‘Liz Pink’</a:t>
              </a:r>
              <a:r>
                <a:rPr lang="en-US" dirty="0" smtClean="0">
                  <a:sym typeface="Symbol" pitchFamily="18" charset="2"/>
                </a:rPr>
                <a:t></a:t>
              </a:r>
              <a:endParaRPr lang="en-US" dirty="0" smtClean="0"/>
            </a:p>
            <a:p>
              <a:pPr defTabSz="912813"/>
              <a:r>
                <a:rPr lang="en-US" dirty="0" smtClean="0">
                  <a:sym typeface="Symbol" pitchFamily="18" charset="2"/>
                </a:rPr>
                <a:t></a:t>
              </a:r>
              <a:r>
                <a:rPr lang="en-US" dirty="0" smtClean="0"/>
                <a:t>P6, ‘Title7 . . . ’, ‘Liz Pink’, ‘</a:t>
              </a:r>
              <a:r>
                <a:rPr lang="en-US" dirty="0" smtClean="0">
                  <a:solidFill>
                    <a:srgbClr val="FF0000"/>
                  </a:solidFill>
                </a:rPr>
                <a:t>D. White’</a:t>
              </a:r>
              <a:r>
                <a:rPr lang="en-US" dirty="0" smtClean="0">
                  <a:sym typeface="Symbol" pitchFamily="18" charset="2"/>
                </a:rPr>
                <a:t></a:t>
              </a:r>
              <a:endParaRPr lang="en-US" dirty="0"/>
            </a:p>
          </p:txBody>
        </p:sp>
        <p:grpSp>
          <p:nvGrpSpPr>
            <p:cNvPr id="8" name="Group 7"/>
            <p:cNvGrpSpPr/>
            <p:nvPr/>
          </p:nvGrpSpPr>
          <p:grpSpPr>
            <a:xfrm>
              <a:off x="5638800" y="2286000"/>
              <a:ext cx="3352800" cy="2438400"/>
              <a:chOff x="5562600" y="2133600"/>
              <a:chExt cx="3352800" cy="2438400"/>
            </a:xfrm>
          </p:grpSpPr>
          <p:cxnSp>
            <p:nvCxnSpPr>
              <p:cNvPr id="9" name="Straight Connector 8"/>
              <p:cNvCxnSpPr/>
              <p:nvPr/>
            </p:nvCxnSpPr>
            <p:spPr>
              <a:xfrm rot="5400000">
                <a:off x="7391400" y="2743200"/>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896100" y="33147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a:off x="6858000" y="3429000"/>
                <a:ext cx="304800" cy="152400"/>
              </a:xfrm>
              <a:prstGeom prst="triangle">
                <a:avLst/>
              </a:prstGeom>
              <a:solidFill>
                <a:srgbClr val="FF0000"/>
              </a:solidFill>
              <a:ln>
                <a:solidFill>
                  <a:srgbClr val="FF0000"/>
                </a:solidFill>
              </a:ln>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Isosceles Triangle 11"/>
              <p:cNvSpPr/>
              <p:nvPr/>
            </p:nvSpPr>
            <p:spPr>
              <a:xfrm>
                <a:off x="7848600" y="3352800"/>
                <a:ext cx="304800" cy="152400"/>
              </a:xfrm>
              <a:prstGeom prst="triangle">
                <a:avLst/>
              </a:prstGeom>
              <a:solidFill>
                <a:srgbClr val="FF0000"/>
              </a:solidFill>
              <a:ln>
                <a:solidFill>
                  <a:srgbClr val="FF0000"/>
                </a:solidFill>
              </a:ln>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Rounded Rectangle 12"/>
              <p:cNvSpPr/>
              <p:nvPr/>
            </p:nvSpPr>
            <p:spPr>
              <a:xfrm>
                <a:off x="5562600" y="4191000"/>
                <a:ext cx="14478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‘Don White’</a:t>
                </a:r>
                <a:endParaRPr lang="en-US" dirty="0"/>
              </a:p>
            </p:txBody>
          </p:sp>
          <p:sp>
            <p:nvSpPr>
              <p:cNvPr id="14" name="Rounded Rectangle 13"/>
              <p:cNvSpPr/>
              <p:nvPr/>
            </p:nvSpPr>
            <p:spPr>
              <a:xfrm>
                <a:off x="7391400" y="4191000"/>
                <a:ext cx="15240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‘Dave White’</a:t>
                </a:r>
                <a:endParaRPr lang="en-US" dirty="0"/>
              </a:p>
            </p:txBody>
          </p:sp>
          <p:cxnSp>
            <p:nvCxnSpPr>
              <p:cNvPr id="15" name="Straight Connector 14"/>
              <p:cNvCxnSpPr/>
              <p:nvPr/>
            </p:nvCxnSpPr>
            <p:spPr>
              <a:xfrm rot="5400000">
                <a:off x="6229350" y="3600450"/>
                <a:ext cx="609600" cy="5715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3" idx="0"/>
              </p:cNvCxnSpPr>
              <p:nvPr/>
            </p:nvCxnSpPr>
            <p:spPr>
              <a:xfrm rot="10800000" flipV="1">
                <a:off x="6286500" y="3505200"/>
                <a:ext cx="1524000" cy="6858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4" idx="0"/>
              </p:cNvCxnSpPr>
              <p:nvPr/>
            </p:nvCxnSpPr>
            <p:spPr>
              <a:xfrm>
                <a:off x="7200900" y="3581400"/>
                <a:ext cx="952500" cy="6096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4" idx="0"/>
              </p:cNvCxnSpPr>
              <p:nvPr/>
            </p:nvCxnSpPr>
            <p:spPr>
              <a:xfrm rot="5400000">
                <a:off x="7829550" y="3829050"/>
                <a:ext cx="685800" cy="381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20" name="Right Arrow 19"/>
            <p:cNvSpPr/>
            <p:nvPr/>
          </p:nvSpPr>
          <p:spPr>
            <a:xfrm>
              <a:off x="2667000" y="22860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le 21"/>
          <p:cNvSpPr/>
          <p:nvPr/>
        </p:nvSpPr>
        <p:spPr>
          <a:xfrm>
            <a:off x="5791200" y="5257800"/>
            <a:ext cx="32004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chorCtr="0"/>
          <a:lstStyle/>
          <a:p>
            <a:r>
              <a:rPr lang="en-US" dirty="0" smtClean="0"/>
              <a:t>ER Graph:</a:t>
            </a:r>
          </a:p>
          <a:p>
            <a:r>
              <a:rPr lang="en-US" dirty="0" smtClean="0"/>
              <a:t>      Node: Entities</a:t>
            </a:r>
          </a:p>
          <a:p>
            <a:r>
              <a:rPr lang="en-US" dirty="0" smtClean="0"/>
              <a:t>      Edge: Relationships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diamond(in)">
                                      <p:cBhvr>
                                        <p:cTn id="17" dur="2000"/>
                                        <p:tgtEl>
                                          <p:spTgt spid="389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2">
                                            <p:bg/>
                                          </p:spTgt>
                                        </p:tgtEl>
                                        <p:attrNameLst>
                                          <p:attrName>style.visibility</p:attrName>
                                        </p:attrNameLst>
                                      </p:cBhvr>
                                      <p:to>
                                        <p:strVal val="visible"/>
                                      </p:to>
                                    </p:set>
                                    <p:animEffect transition="in" filter="checkerboard(across)">
                                      <p:cBhvr>
                                        <p:cTn id="22" dur="500"/>
                                        <p:tgtEl>
                                          <p:spTgt spid="22">
                                            <p:bg/>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checkerboard(across)">
                                      <p:cBhvr>
                                        <p:cTn id="25" dur="500"/>
                                        <p:tgtEl>
                                          <p:spTgt spid="22">
                                            <p:txEl>
                                              <p:pRg st="0" end="0"/>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
                                            <p:txEl>
                                              <p:pRg st="1" end="1"/>
                                            </p:txEl>
                                          </p:spTgt>
                                        </p:tgtEl>
                                        <p:attrNameLst>
                                          <p:attrName>style.visibility</p:attrName>
                                        </p:attrNameLst>
                                      </p:cBhvr>
                                      <p:to>
                                        <p:strVal val="visible"/>
                                      </p:to>
                                    </p:set>
                                    <p:animEffect transition="in" filter="checkerboard(across)">
                                      <p:cBhvr>
                                        <p:cTn id="28" dur="500"/>
                                        <p:tgtEl>
                                          <p:spTgt spid="22">
                                            <p:txEl>
                                              <p:pRg st="1" end="1"/>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2">
                                            <p:txEl>
                                              <p:pRg st="2" end="2"/>
                                            </p:txEl>
                                          </p:spTgt>
                                        </p:tgtEl>
                                        <p:attrNameLst>
                                          <p:attrName>style.visibility</p:attrName>
                                        </p:attrNameLst>
                                      </p:cBhvr>
                                      <p:to>
                                        <p:strVal val="visible"/>
                                      </p:to>
                                    </p:set>
                                    <p:animEffect transition="in" filter="checkerboard(across)">
                                      <p:cBhvr>
                                        <p:cTn id="31"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838200"/>
          </a:xfrm>
        </p:spPr>
        <p:txBody>
          <a:bodyPr>
            <a:normAutofit fontScale="90000"/>
          </a:bodyPr>
          <a:lstStyle/>
          <a:p>
            <a:r>
              <a:rPr lang="en-US" dirty="0" err="1" smtClean="0"/>
              <a:t>RelDC</a:t>
            </a:r>
            <a:r>
              <a:rPr lang="en-US" dirty="0" smtClean="0"/>
              <a:t> Framework for Entity Resolution</a:t>
            </a:r>
            <a:endParaRPr lang="en-US" dirty="0"/>
          </a:p>
        </p:txBody>
      </p:sp>
      <p:sp>
        <p:nvSpPr>
          <p:cNvPr id="5" name="Rounded Rectangle 4"/>
          <p:cNvSpPr/>
          <p:nvPr/>
        </p:nvSpPr>
        <p:spPr>
          <a:xfrm>
            <a:off x="0" y="1524000"/>
            <a:ext cx="5410200" cy="5105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t>For each choice node </a:t>
            </a:r>
            <a:r>
              <a:rPr lang="en-US" sz="2400" i="1" dirty="0" smtClean="0">
                <a:solidFill>
                  <a:srgbClr val="FFC000"/>
                </a:solidFill>
                <a:latin typeface="Times New Roman" pitchFamily="18" charset="0"/>
              </a:rPr>
              <a:t>r</a:t>
            </a:r>
          </a:p>
          <a:p>
            <a:pPr marL="738188" lvl="1" indent="-284163">
              <a:lnSpc>
                <a:spcPct val="90000"/>
              </a:lnSpc>
              <a:spcBef>
                <a:spcPct val="20000"/>
              </a:spcBef>
              <a:buClr>
                <a:schemeClr val="tx1"/>
              </a:buClr>
              <a:buSzPct val="100000"/>
              <a:buFont typeface="Wingdings" pitchFamily="2" charset="2"/>
              <a:buChar char="§"/>
            </a:pPr>
            <a:r>
              <a:rPr lang="en-US" sz="2000" dirty="0" smtClean="0"/>
              <a:t>Assigning the value to </a:t>
            </a:r>
            <a:r>
              <a:rPr lang="en-US" sz="2400" i="1" dirty="0" smtClean="0">
                <a:solidFill>
                  <a:srgbClr val="FFC000"/>
                </a:solidFill>
                <a:latin typeface="Times New Roman" pitchFamily="18" charset="0"/>
              </a:rPr>
              <a:t>w</a:t>
            </a:r>
            <a:r>
              <a:rPr lang="en-US" sz="2400" i="1" baseline="-25000" dirty="0" smtClean="0">
                <a:solidFill>
                  <a:srgbClr val="FFC000"/>
                </a:solidFill>
                <a:latin typeface="Times New Roman" pitchFamily="18" charset="0"/>
              </a:rPr>
              <a:t>r</a:t>
            </a:r>
            <a:r>
              <a:rPr lang="en-US" sz="2400" baseline="-25000" dirty="0" smtClean="0">
                <a:solidFill>
                  <a:srgbClr val="FFC000"/>
                </a:solidFill>
                <a:latin typeface="Times New Roman" pitchFamily="18" charset="0"/>
              </a:rPr>
              <a:t>1</a:t>
            </a:r>
            <a:r>
              <a:rPr lang="en-US" sz="2400" dirty="0" smtClean="0">
                <a:solidFill>
                  <a:srgbClr val="FFC000"/>
                </a:solidFill>
                <a:latin typeface="Times New Roman" pitchFamily="18" charset="0"/>
              </a:rPr>
              <a:t>,</a:t>
            </a:r>
            <a:r>
              <a:rPr lang="en-US" sz="2400" i="1" dirty="0" smtClean="0">
                <a:solidFill>
                  <a:srgbClr val="FFC000"/>
                </a:solidFill>
                <a:latin typeface="Times New Roman" pitchFamily="18" charset="0"/>
              </a:rPr>
              <a:t> w</a:t>
            </a:r>
            <a:r>
              <a:rPr lang="en-US" sz="2400" i="1" baseline="-25000" dirty="0" smtClean="0">
                <a:solidFill>
                  <a:srgbClr val="FFC000"/>
                </a:solidFill>
                <a:latin typeface="Times New Roman" pitchFamily="18" charset="0"/>
              </a:rPr>
              <a:t>r</a:t>
            </a:r>
            <a:r>
              <a:rPr lang="en-US" sz="2400" baseline="-25000" dirty="0" smtClean="0">
                <a:solidFill>
                  <a:srgbClr val="FFC000"/>
                </a:solidFill>
                <a:latin typeface="Times New Roman" pitchFamily="18" charset="0"/>
              </a:rPr>
              <a:t>2,</a:t>
            </a:r>
            <a:r>
              <a:rPr lang="en-US" sz="2400" dirty="0" smtClean="0">
                <a:solidFill>
                  <a:srgbClr val="FFC000"/>
                </a:solidFill>
                <a:latin typeface="Times New Roman" pitchFamily="18" charset="0"/>
              </a:rPr>
              <a:t>, ... ,</a:t>
            </a:r>
            <a:r>
              <a:rPr lang="en-US" sz="2400" i="1" dirty="0" err="1" smtClean="0">
                <a:solidFill>
                  <a:srgbClr val="FFC000"/>
                </a:solidFill>
                <a:latin typeface="Times New Roman" pitchFamily="18" charset="0"/>
              </a:rPr>
              <a:t>w</a:t>
            </a:r>
            <a:r>
              <a:rPr lang="en-US" sz="2400" i="1" baseline="-25000" dirty="0" err="1" smtClean="0">
                <a:solidFill>
                  <a:srgbClr val="FFC000"/>
                </a:solidFill>
                <a:latin typeface="Times New Roman" pitchFamily="18" charset="0"/>
              </a:rPr>
              <a:t>rN</a:t>
            </a:r>
            <a:r>
              <a:rPr lang="en-US" sz="2400" dirty="0" smtClean="0">
                <a:solidFill>
                  <a:srgbClr val="FFC000"/>
                </a:solidFill>
              </a:rPr>
              <a:t> </a:t>
            </a:r>
            <a:endParaRPr lang="en-US" sz="2000" dirty="0" smtClean="0"/>
          </a:p>
          <a:p>
            <a:pPr marL="738188" lvl="1" indent="-284163">
              <a:lnSpc>
                <a:spcPct val="90000"/>
              </a:lnSpc>
              <a:spcBef>
                <a:spcPct val="20000"/>
              </a:spcBef>
              <a:buClr>
                <a:schemeClr val="tx1"/>
              </a:buClr>
              <a:buSzPct val="100000"/>
              <a:buFont typeface="Wingdings" pitchFamily="2" charset="2"/>
              <a:buChar char="§"/>
            </a:pPr>
            <a:r>
              <a:rPr lang="en-US" sz="2000" dirty="0" smtClean="0"/>
              <a:t>Value of </a:t>
            </a:r>
            <a:r>
              <a:rPr lang="en-US" sz="2400" i="1" dirty="0" err="1" smtClean="0">
                <a:solidFill>
                  <a:srgbClr val="FFC000"/>
                </a:solidFill>
                <a:latin typeface="Times New Roman" pitchFamily="18" charset="0"/>
              </a:rPr>
              <a:t>w</a:t>
            </a:r>
            <a:r>
              <a:rPr lang="en-US" sz="2400" i="1" baseline="-25000" dirty="0" err="1" smtClean="0">
                <a:solidFill>
                  <a:srgbClr val="FFC000"/>
                </a:solidFill>
                <a:latin typeface="Times New Roman" pitchFamily="18" charset="0"/>
              </a:rPr>
              <a:t>ri</a:t>
            </a:r>
            <a:r>
              <a:rPr lang="en-US" sz="2000" baseline="-25000" dirty="0" smtClean="0">
                <a:solidFill>
                  <a:srgbClr val="0000FF"/>
                </a:solidFill>
                <a:latin typeface="Times New Roman" pitchFamily="18" charset="0"/>
              </a:rPr>
              <a:t> </a:t>
            </a:r>
            <a:r>
              <a:rPr lang="en-US" sz="2000" dirty="0" smtClean="0"/>
              <a:t>is degree of belief that </a:t>
            </a:r>
            <a:r>
              <a:rPr lang="en-US" sz="2400" i="1" dirty="0" err="1" smtClean="0">
                <a:solidFill>
                  <a:srgbClr val="FFC000"/>
                </a:solidFill>
                <a:latin typeface="Times New Roman" pitchFamily="18" charset="0"/>
              </a:rPr>
              <a:t>y</a:t>
            </a:r>
            <a:r>
              <a:rPr lang="en-US" sz="2400" i="1" baseline="-25000" dirty="0" err="1" smtClean="0">
                <a:solidFill>
                  <a:srgbClr val="FFC000"/>
                </a:solidFill>
                <a:latin typeface="Times New Roman" pitchFamily="18" charset="0"/>
              </a:rPr>
              <a:t>ri</a:t>
            </a:r>
            <a:r>
              <a:rPr lang="en-US" sz="2000" i="1" baseline="-25000" dirty="0" smtClean="0">
                <a:solidFill>
                  <a:srgbClr val="0000FF"/>
                </a:solidFill>
                <a:latin typeface="Times New Roman" pitchFamily="18" charset="0"/>
              </a:rPr>
              <a:t>  </a:t>
            </a:r>
            <a:r>
              <a:rPr lang="en-US" sz="2000" dirty="0" smtClean="0"/>
              <a:t>is the correct option for </a:t>
            </a:r>
            <a:r>
              <a:rPr lang="en-US" sz="2400" i="1" dirty="0" smtClean="0">
                <a:solidFill>
                  <a:srgbClr val="FFC000"/>
                </a:solidFill>
                <a:latin typeface="Times New Roman" pitchFamily="18" charset="0"/>
              </a:rPr>
              <a:t>r</a:t>
            </a:r>
            <a:endParaRPr lang="en-US" sz="2000" dirty="0" smtClean="0">
              <a:solidFill>
                <a:srgbClr val="FFC000"/>
              </a:solidFill>
            </a:endParaRPr>
          </a:p>
          <a:p>
            <a:pPr marL="738188" lvl="1" indent="-284163">
              <a:lnSpc>
                <a:spcPct val="90000"/>
              </a:lnSpc>
              <a:spcBef>
                <a:spcPct val="20000"/>
              </a:spcBef>
              <a:buClr>
                <a:schemeClr val="tx1"/>
              </a:buClr>
              <a:buSzPct val="100000"/>
              <a:buFont typeface="Wingdings" pitchFamily="2" charset="2"/>
              <a:buChar char="§"/>
            </a:pPr>
            <a:r>
              <a:rPr lang="en-US" sz="2000" dirty="0" smtClean="0"/>
              <a:t>Pick the option with the max </a:t>
            </a:r>
            <a:r>
              <a:rPr lang="en-US" sz="2000" i="1" dirty="0" err="1" smtClean="0">
                <a:solidFill>
                  <a:srgbClr val="FFC000"/>
                </a:solidFill>
                <a:latin typeface="Times New Roman" pitchFamily="18" charset="0"/>
              </a:rPr>
              <a:t>w</a:t>
            </a:r>
            <a:r>
              <a:rPr lang="en-US" sz="2000" i="1" baseline="-25000" dirty="0" err="1" smtClean="0">
                <a:solidFill>
                  <a:srgbClr val="FFC000"/>
                </a:solidFill>
                <a:latin typeface="Times New Roman" pitchFamily="18" charset="0"/>
              </a:rPr>
              <a:t>ri</a:t>
            </a:r>
            <a:r>
              <a:rPr lang="en-US" sz="2000" i="1" baseline="-25000" dirty="0" smtClean="0">
                <a:solidFill>
                  <a:srgbClr val="0000FF"/>
                </a:solidFill>
                <a:latin typeface="Times New Roman" pitchFamily="18" charset="0"/>
              </a:rPr>
              <a:t> </a:t>
            </a:r>
            <a:r>
              <a:rPr lang="en-US" sz="2000" dirty="0" smtClean="0"/>
              <a:t>as its </a:t>
            </a:r>
            <a:r>
              <a:rPr lang="en-US" sz="2000" dirty="0" smtClean="0">
                <a:solidFill>
                  <a:srgbClr val="FFC000"/>
                </a:solidFill>
              </a:rPr>
              <a:t>answer </a:t>
            </a:r>
            <a:r>
              <a:rPr lang="en-US" sz="2000" dirty="0" smtClean="0"/>
              <a:t>for reference </a:t>
            </a:r>
            <a:r>
              <a:rPr lang="en-US" sz="2400" i="1" dirty="0" smtClean="0">
                <a:solidFill>
                  <a:srgbClr val="FFC000"/>
                </a:solidFill>
                <a:latin typeface="Times New Roman" pitchFamily="18" charset="0"/>
              </a:rPr>
              <a:t>r</a:t>
            </a:r>
            <a:endParaRPr lang="en-US" sz="2000" i="1" dirty="0" smtClean="0">
              <a:solidFill>
                <a:srgbClr val="FFC000"/>
              </a:solidFill>
              <a:latin typeface="Times New Roman" pitchFamily="18" charset="0"/>
            </a:endParaRPr>
          </a:p>
          <a:p>
            <a:pPr marL="738188" lvl="1" indent="-284163">
              <a:lnSpc>
                <a:spcPct val="90000"/>
              </a:lnSpc>
              <a:spcBef>
                <a:spcPct val="20000"/>
              </a:spcBef>
              <a:buClr>
                <a:schemeClr val="tx1"/>
              </a:buClr>
              <a:buSzPct val="100000"/>
              <a:buFont typeface="Wingdings" pitchFamily="2" charset="2"/>
              <a:buChar char="§"/>
            </a:pPr>
            <a:r>
              <a:rPr lang="en-US" sz="2000" dirty="0" smtClean="0">
                <a:latin typeface="Times New Roman" pitchFamily="18" charset="0"/>
              </a:rPr>
              <a:t>Compute </a:t>
            </a:r>
            <a:r>
              <a:rPr lang="en-US" sz="2000" i="1" dirty="0" smtClean="0">
                <a:solidFill>
                  <a:srgbClr val="FFC000"/>
                </a:solidFill>
                <a:latin typeface="Times New Roman" pitchFamily="18" charset="0"/>
              </a:rPr>
              <a:t>w</a:t>
            </a:r>
            <a:r>
              <a:rPr lang="en-US" sz="2000" i="1" baseline="-25000" dirty="0" smtClean="0">
                <a:solidFill>
                  <a:srgbClr val="FFC000"/>
                </a:solidFill>
                <a:latin typeface="Times New Roman" pitchFamily="18" charset="0"/>
              </a:rPr>
              <a:t>r</a:t>
            </a:r>
            <a:r>
              <a:rPr lang="en-US" sz="2000" baseline="-25000" dirty="0" smtClean="0">
                <a:solidFill>
                  <a:srgbClr val="FFC000"/>
                </a:solidFill>
                <a:latin typeface="Times New Roman" pitchFamily="18" charset="0"/>
              </a:rPr>
              <a:t>1</a:t>
            </a:r>
            <a:r>
              <a:rPr lang="en-US" sz="2000" dirty="0" smtClean="0">
                <a:solidFill>
                  <a:srgbClr val="FFC000"/>
                </a:solidFill>
                <a:latin typeface="Times New Roman" pitchFamily="18" charset="0"/>
              </a:rPr>
              <a:t>,</a:t>
            </a:r>
            <a:r>
              <a:rPr lang="en-US" sz="2000" i="1" dirty="0" smtClean="0">
                <a:solidFill>
                  <a:srgbClr val="FFC000"/>
                </a:solidFill>
                <a:latin typeface="Times New Roman" pitchFamily="18" charset="0"/>
              </a:rPr>
              <a:t> w</a:t>
            </a:r>
            <a:r>
              <a:rPr lang="en-US" sz="2000" i="1" baseline="-25000" dirty="0" smtClean="0">
                <a:solidFill>
                  <a:srgbClr val="FFC000"/>
                </a:solidFill>
                <a:latin typeface="Times New Roman" pitchFamily="18" charset="0"/>
              </a:rPr>
              <a:t>r</a:t>
            </a:r>
            <a:r>
              <a:rPr lang="en-US" sz="2000" baseline="-25000" dirty="0" smtClean="0">
                <a:solidFill>
                  <a:srgbClr val="FFC000"/>
                </a:solidFill>
                <a:latin typeface="Times New Roman" pitchFamily="18" charset="0"/>
              </a:rPr>
              <a:t>2,</a:t>
            </a:r>
            <a:r>
              <a:rPr lang="en-US" sz="2000" dirty="0" smtClean="0">
                <a:solidFill>
                  <a:srgbClr val="FFC000"/>
                </a:solidFill>
                <a:latin typeface="Times New Roman" pitchFamily="18" charset="0"/>
              </a:rPr>
              <a:t>, ... ,</a:t>
            </a:r>
            <a:r>
              <a:rPr lang="en-US" sz="2000" i="1" dirty="0" err="1" smtClean="0">
                <a:solidFill>
                  <a:srgbClr val="FFC000"/>
                </a:solidFill>
                <a:latin typeface="Times New Roman" pitchFamily="18" charset="0"/>
              </a:rPr>
              <a:t>w</a:t>
            </a:r>
            <a:r>
              <a:rPr lang="en-US" sz="2000" i="1" baseline="-25000" dirty="0" err="1" smtClean="0">
                <a:solidFill>
                  <a:srgbClr val="FFC000"/>
                </a:solidFill>
                <a:latin typeface="Times New Roman" pitchFamily="18" charset="0"/>
              </a:rPr>
              <a:t>rN</a:t>
            </a:r>
            <a:r>
              <a:rPr lang="en-US" sz="2000" i="1" baseline="-25000" dirty="0" smtClean="0">
                <a:solidFill>
                  <a:srgbClr val="FFC000"/>
                </a:solidFill>
                <a:latin typeface="Times New Roman" pitchFamily="18" charset="0"/>
              </a:rPr>
              <a:t> </a:t>
            </a:r>
            <a:r>
              <a:rPr lang="en-US" sz="2000" b="1" dirty="0" smtClean="0">
                <a:solidFill>
                  <a:srgbClr val="FFC000"/>
                </a:solidFill>
              </a:rPr>
              <a:t> </a:t>
            </a:r>
            <a:r>
              <a:rPr lang="en-US" sz="2000" dirty="0" smtClean="0"/>
              <a:t>by analyzing </a:t>
            </a:r>
            <a:r>
              <a:rPr lang="en-US" sz="2000" b="1" i="1" dirty="0" smtClean="0"/>
              <a:t>connection strength </a:t>
            </a:r>
            <a:r>
              <a:rPr lang="en-US" sz="2000" dirty="0" smtClean="0"/>
              <a:t>between  nodes in the graph</a:t>
            </a:r>
          </a:p>
          <a:p>
            <a:pPr marL="738188" lvl="1" indent="-284163">
              <a:lnSpc>
                <a:spcPct val="90000"/>
              </a:lnSpc>
              <a:spcBef>
                <a:spcPct val="20000"/>
              </a:spcBef>
              <a:buClr>
                <a:schemeClr val="tx1"/>
              </a:buClr>
              <a:buSzPct val="100000"/>
              <a:buFont typeface="Wingdings" pitchFamily="2" charset="2"/>
              <a:buChar char="§"/>
            </a:pPr>
            <a:r>
              <a:rPr lang="en-US" sz="2000" dirty="0" smtClean="0"/>
              <a:t>Connection strength can be based on variety of factors:</a:t>
            </a:r>
          </a:p>
          <a:p>
            <a:pPr marL="1195388" lvl="2" indent="-284163">
              <a:lnSpc>
                <a:spcPct val="90000"/>
              </a:lnSpc>
              <a:spcBef>
                <a:spcPct val="20000"/>
              </a:spcBef>
              <a:buClr>
                <a:schemeClr val="tx1"/>
              </a:buClr>
              <a:buSzPct val="100000"/>
              <a:buFont typeface="Wingdings" pitchFamily="2" charset="2"/>
              <a:buChar char="§"/>
            </a:pPr>
            <a:r>
              <a:rPr lang="en-US" sz="1600" dirty="0" smtClean="0"/>
              <a:t>feature-based similarity</a:t>
            </a:r>
          </a:p>
          <a:p>
            <a:pPr marL="1195388" lvl="2" indent="-284163">
              <a:lnSpc>
                <a:spcPct val="90000"/>
              </a:lnSpc>
              <a:spcBef>
                <a:spcPct val="20000"/>
              </a:spcBef>
              <a:buClr>
                <a:schemeClr val="tx1"/>
              </a:buClr>
              <a:buSzPct val="100000"/>
              <a:buFont typeface="Wingdings" pitchFamily="2" charset="2"/>
              <a:buChar char="§"/>
            </a:pPr>
            <a:r>
              <a:rPr lang="en-US" sz="1600" dirty="0" smtClean="0"/>
              <a:t>correlations </a:t>
            </a:r>
          </a:p>
          <a:p>
            <a:pPr marL="1195388" lvl="2" indent="-284163">
              <a:lnSpc>
                <a:spcPct val="90000"/>
              </a:lnSpc>
              <a:spcBef>
                <a:spcPct val="20000"/>
              </a:spcBef>
              <a:buClr>
                <a:schemeClr val="tx1"/>
              </a:buClr>
              <a:buSzPct val="100000"/>
              <a:buFont typeface="Wingdings" pitchFamily="2" charset="2"/>
              <a:buChar char="§"/>
            </a:pPr>
            <a:r>
              <a:rPr lang="en-US" sz="1600" dirty="0" smtClean="0"/>
              <a:t>Association</a:t>
            </a:r>
          </a:p>
          <a:p>
            <a:pPr marL="1195388" lvl="2" indent="-284163">
              <a:lnSpc>
                <a:spcPct val="90000"/>
              </a:lnSpc>
              <a:spcBef>
                <a:spcPct val="20000"/>
              </a:spcBef>
              <a:buClr>
                <a:schemeClr val="tx1"/>
              </a:buClr>
              <a:buSzPct val="100000"/>
              <a:buFont typeface="Wingdings" pitchFamily="2" charset="2"/>
              <a:buChar char="§"/>
            </a:pPr>
            <a:r>
              <a:rPr lang="en-US" sz="1600" dirty="0" smtClean="0">
                <a:latin typeface="Times New Roman" pitchFamily="18" charset="0"/>
              </a:rPr>
              <a:t>Relationship analysis</a:t>
            </a:r>
            <a:endParaRPr lang="en-US" dirty="0">
              <a:latin typeface="Times New Roman" pitchFamily="18" charset="0"/>
            </a:endParaRPr>
          </a:p>
        </p:txBody>
      </p:sp>
      <p:grpSp>
        <p:nvGrpSpPr>
          <p:cNvPr id="3" name="Group 8"/>
          <p:cNvGrpSpPr/>
          <p:nvPr/>
        </p:nvGrpSpPr>
        <p:grpSpPr>
          <a:xfrm>
            <a:off x="5562600" y="2057400"/>
            <a:ext cx="3446462" cy="2162175"/>
            <a:chOff x="5621338" y="1876425"/>
            <a:chExt cx="3446462" cy="2162175"/>
          </a:xfrm>
        </p:grpSpPr>
        <p:graphicFrame>
          <p:nvGraphicFramePr>
            <p:cNvPr id="10" name="Object 5"/>
            <p:cNvGraphicFramePr>
              <a:graphicFrameLocks noChangeAspect="1"/>
            </p:cNvGraphicFramePr>
            <p:nvPr>
              <p:ph sz="half" idx="1"/>
            </p:nvPr>
          </p:nvGraphicFramePr>
          <p:xfrm>
            <a:off x="5621338" y="1876425"/>
            <a:ext cx="3446462" cy="2162175"/>
          </p:xfrm>
          <a:graphic>
            <a:graphicData uri="http://schemas.openxmlformats.org/presentationml/2006/ole">
              <p:oleObj spid="_x0000_s84994" name="Visio" r:id="rId3" imgW="5399913" imgH="3388233" progId="Visio.Drawing.11">
                <p:embed/>
              </p:oleObj>
            </a:graphicData>
          </a:graphic>
        </p:graphicFrame>
        <p:pic>
          <p:nvPicPr>
            <p:cNvPr id="11" name="Picture 11" descr="failed-lg.gif"/>
            <p:cNvPicPr>
              <a:picLocks noChangeAspect="1"/>
            </p:cNvPicPr>
            <p:nvPr/>
          </p:nvPicPr>
          <p:blipFill>
            <a:blip r:embed="rId4" cstate="print"/>
            <a:srcRect/>
            <a:stretch>
              <a:fillRect/>
            </a:stretch>
          </p:blipFill>
          <p:spPr bwMode="auto">
            <a:xfrm>
              <a:off x="8259763" y="1981200"/>
              <a:ext cx="190500" cy="190500"/>
            </a:xfrm>
            <a:prstGeom prst="rect">
              <a:avLst/>
            </a:prstGeom>
            <a:noFill/>
            <a:ln w="9525">
              <a:noFill/>
              <a:miter lim="800000"/>
              <a:headEnd/>
              <a:tailEnd/>
            </a:ln>
          </p:spPr>
        </p:pic>
        <p:pic>
          <p:nvPicPr>
            <p:cNvPr id="12" name="Picture 12" descr="success-lg.gif"/>
            <p:cNvPicPr>
              <a:picLocks noChangeAspect="1"/>
            </p:cNvPicPr>
            <p:nvPr/>
          </p:nvPicPr>
          <p:blipFill>
            <a:blip r:embed="rId5" cstate="print"/>
            <a:srcRect/>
            <a:stretch>
              <a:fillRect/>
            </a:stretch>
          </p:blipFill>
          <p:spPr bwMode="auto">
            <a:xfrm>
              <a:off x="8259763" y="2438400"/>
              <a:ext cx="190500" cy="190500"/>
            </a:xfrm>
            <a:prstGeom prst="rect">
              <a:avLst/>
            </a:prstGeom>
            <a:noFill/>
            <a:ln w="9525">
              <a:noFill/>
              <a:miter lim="800000"/>
              <a:headEnd/>
              <a:tailEnd/>
            </a:ln>
          </p:spPr>
        </p:pic>
        <p:pic>
          <p:nvPicPr>
            <p:cNvPr id="13" name="Picture 13" descr="failed-lg.gif"/>
            <p:cNvPicPr>
              <a:picLocks noChangeAspect="1"/>
            </p:cNvPicPr>
            <p:nvPr/>
          </p:nvPicPr>
          <p:blipFill>
            <a:blip r:embed="rId4" cstate="print"/>
            <a:srcRect/>
            <a:stretch>
              <a:fillRect/>
            </a:stretch>
          </p:blipFill>
          <p:spPr bwMode="auto">
            <a:xfrm>
              <a:off x="8259763" y="3200400"/>
              <a:ext cx="190500" cy="190500"/>
            </a:xfrm>
            <a:prstGeom prst="rect">
              <a:avLst/>
            </a:prstGeom>
            <a:noFill/>
            <a:ln w="9525">
              <a:noFill/>
              <a:miter lim="800000"/>
              <a:headEnd/>
              <a:tailEnd/>
            </a:ln>
          </p:spPr>
        </p:pic>
      </p:grpSp>
      <p:grpSp>
        <p:nvGrpSpPr>
          <p:cNvPr id="6" name="Group 13"/>
          <p:cNvGrpSpPr/>
          <p:nvPr/>
        </p:nvGrpSpPr>
        <p:grpSpPr>
          <a:xfrm>
            <a:off x="5562600" y="4648200"/>
            <a:ext cx="3268663" cy="1185863"/>
            <a:chOff x="5562600" y="4191000"/>
            <a:chExt cx="3268663" cy="1185863"/>
          </a:xfrm>
        </p:grpSpPr>
        <p:pic>
          <p:nvPicPr>
            <p:cNvPr id="15" name="Picture 6"/>
            <p:cNvPicPr>
              <a:picLocks noChangeAspect="1" noChangeArrowheads="1"/>
            </p:cNvPicPr>
            <p:nvPr/>
          </p:nvPicPr>
          <p:blipFill>
            <a:blip r:embed="rId6" cstate="print"/>
            <a:srcRect/>
            <a:stretch>
              <a:fillRect/>
            </a:stretch>
          </p:blipFill>
          <p:spPr bwMode="auto">
            <a:xfrm>
              <a:off x="5562600" y="4191000"/>
              <a:ext cx="3076575" cy="1185863"/>
            </a:xfrm>
            <a:prstGeom prst="rect">
              <a:avLst/>
            </a:prstGeom>
            <a:noFill/>
            <a:ln w="9525">
              <a:noFill/>
              <a:miter lim="800000"/>
              <a:headEnd/>
              <a:tailEnd/>
            </a:ln>
          </p:spPr>
        </p:pic>
        <p:pic>
          <p:nvPicPr>
            <p:cNvPr id="16" name="Picture 19" descr="success-lg.gif"/>
            <p:cNvPicPr>
              <a:picLocks noChangeAspect="1"/>
            </p:cNvPicPr>
            <p:nvPr/>
          </p:nvPicPr>
          <p:blipFill>
            <a:blip r:embed="rId5" cstate="print"/>
            <a:srcRect/>
            <a:stretch>
              <a:fillRect/>
            </a:stretch>
          </p:blipFill>
          <p:spPr bwMode="auto">
            <a:xfrm>
              <a:off x="8640763" y="4191000"/>
              <a:ext cx="190500" cy="190500"/>
            </a:xfrm>
            <a:prstGeom prst="rect">
              <a:avLst/>
            </a:prstGeom>
            <a:noFill/>
            <a:ln w="9525">
              <a:noFill/>
              <a:miter lim="800000"/>
              <a:headEnd/>
              <a:tailEnd/>
            </a:ln>
          </p:spPr>
        </p:pic>
        <p:pic>
          <p:nvPicPr>
            <p:cNvPr id="17" name="Picture 20" descr="failed-lg.gif"/>
            <p:cNvPicPr>
              <a:picLocks noChangeAspect="1"/>
            </p:cNvPicPr>
            <p:nvPr/>
          </p:nvPicPr>
          <p:blipFill>
            <a:blip r:embed="rId4" cstate="print"/>
            <a:srcRect/>
            <a:stretch>
              <a:fillRect/>
            </a:stretch>
          </p:blipFill>
          <p:spPr bwMode="auto">
            <a:xfrm>
              <a:off x="8640763" y="4953000"/>
              <a:ext cx="190500" cy="190500"/>
            </a:xfrm>
            <a:prstGeom prst="rect">
              <a:avLst/>
            </a:prstGeom>
            <a:noFill/>
            <a:ln w="9525">
              <a:noFill/>
              <a:miter lim="800000"/>
              <a:headEnd/>
              <a:tailEnd/>
            </a:ln>
          </p:spPr>
        </p:pic>
      </p:grpSp>
      <p:sp>
        <p:nvSpPr>
          <p:cNvPr id="19" name="Slide Number Placeholder 18"/>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296400" cy="762000"/>
          </a:xfrm>
        </p:spPr>
        <p:txBody>
          <a:bodyPr>
            <a:noAutofit/>
          </a:bodyPr>
          <a:lstStyle/>
          <a:p>
            <a:r>
              <a:rPr lang="en-US" sz="4000" dirty="0" smtClean="0"/>
              <a:t>Connection between PI and entity resolution</a:t>
            </a:r>
            <a:endParaRPr lang="en-US"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grpSp>
        <p:nvGrpSpPr>
          <p:cNvPr id="3" name="Group 101"/>
          <p:cNvGrpSpPr/>
          <p:nvPr/>
        </p:nvGrpSpPr>
        <p:grpSpPr>
          <a:xfrm>
            <a:off x="609600" y="533400"/>
            <a:ext cx="7086600" cy="590593"/>
            <a:chOff x="609600" y="685800"/>
            <a:chExt cx="7086600" cy="590593"/>
          </a:xfrm>
        </p:grpSpPr>
        <p:sp>
          <p:nvSpPr>
            <p:cNvPr id="6" name="Rounded Rectangle 5"/>
            <p:cNvSpPr/>
            <p:nvPr/>
          </p:nvSpPr>
          <p:spPr>
            <a:xfrm>
              <a:off x="3886200" y="762000"/>
              <a:ext cx="1447800" cy="457200"/>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Subject in video</a:t>
              </a:r>
              <a:endParaRPr lang="en-US" dirty="0"/>
            </a:p>
          </p:txBody>
        </p:sp>
        <p:sp>
          <p:nvSpPr>
            <p:cNvPr id="9" name="Rounded Rectangle 8"/>
            <p:cNvSpPr/>
            <p:nvPr/>
          </p:nvSpPr>
          <p:spPr>
            <a:xfrm>
              <a:off x="6096000" y="685800"/>
              <a:ext cx="1600200" cy="533400"/>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Real-world person name</a:t>
              </a:r>
              <a:endParaRPr lang="en-US" dirty="0"/>
            </a:p>
          </p:txBody>
        </p:sp>
        <p:sp>
          <p:nvSpPr>
            <p:cNvPr id="10" name="Left-Right Arrow 9"/>
            <p:cNvSpPr/>
            <p:nvPr/>
          </p:nvSpPr>
          <p:spPr>
            <a:xfrm>
              <a:off x="5410200" y="838200"/>
              <a:ext cx="6096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09600" y="685800"/>
              <a:ext cx="1752600" cy="590593"/>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t>Person Identification</a:t>
              </a:r>
              <a:endParaRPr lang="en-US" sz="2000" dirty="0"/>
            </a:p>
          </p:txBody>
        </p:sp>
        <p:sp>
          <p:nvSpPr>
            <p:cNvPr id="14" name="Right Arrow 13"/>
            <p:cNvSpPr/>
            <p:nvPr/>
          </p:nvSpPr>
          <p:spPr>
            <a:xfrm>
              <a:off x="2819400" y="8382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03"/>
          <p:cNvGrpSpPr/>
          <p:nvPr/>
        </p:nvGrpSpPr>
        <p:grpSpPr>
          <a:xfrm>
            <a:off x="609600" y="3200400"/>
            <a:ext cx="7086600" cy="590593"/>
            <a:chOff x="609600" y="3352800"/>
            <a:chExt cx="7086600" cy="590593"/>
          </a:xfrm>
        </p:grpSpPr>
        <p:sp>
          <p:nvSpPr>
            <p:cNvPr id="7" name="Rounded Rectangle 6"/>
            <p:cNvSpPr/>
            <p:nvPr/>
          </p:nvSpPr>
          <p:spPr>
            <a:xfrm>
              <a:off x="3886200" y="3429000"/>
              <a:ext cx="1447800" cy="457200"/>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Object in database</a:t>
              </a:r>
              <a:endParaRPr lang="en-US" dirty="0"/>
            </a:p>
          </p:txBody>
        </p:sp>
        <p:sp>
          <p:nvSpPr>
            <p:cNvPr id="8" name="Rounded Rectangle 7"/>
            <p:cNvSpPr/>
            <p:nvPr/>
          </p:nvSpPr>
          <p:spPr>
            <a:xfrm>
              <a:off x="6096000" y="3429000"/>
              <a:ext cx="1600200" cy="457200"/>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Real-world</a:t>
              </a:r>
            </a:p>
            <a:p>
              <a:pPr algn="ctr"/>
              <a:r>
                <a:rPr lang="en-US" dirty="0" smtClean="0"/>
                <a:t>Object name</a:t>
              </a:r>
              <a:endParaRPr lang="en-US" dirty="0"/>
            </a:p>
          </p:txBody>
        </p:sp>
        <p:sp>
          <p:nvSpPr>
            <p:cNvPr id="11" name="Left-Right Arrow 10"/>
            <p:cNvSpPr/>
            <p:nvPr/>
          </p:nvSpPr>
          <p:spPr>
            <a:xfrm>
              <a:off x="5410200" y="3581400"/>
              <a:ext cx="6096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09600" y="3352800"/>
              <a:ext cx="1752600" cy="590593"/>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t>Entity Resolution</a:t>
              </a:r>
              <a:endParaRPr lang="en-US" sz="2000" dirty="0"/>
            </a:p>
          </p:txBody>
        </p:sp>
        <p:sp>
          <p:nvSpPr>
            <p:cNvPr id="15" name="Right Arrow 14"/>
            <p:cNvSpPr/>
            <p:nvPr/>
          </p:nvSpPr>
          <p:spPr>
            <a:xfrm>
              <a:off x="2819400" y="35052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ed Rectangle 27"/>
          <p:cNvSpPr/>
          <p:nvPr/>
        </p:nvSpPr>
        <p:spPr>
          <a:xfrm>
            <a:off x="304800" y="3810000"/>
            <a:ext cx="4953000" cy="1828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defTabSz="912813"/>
            <a:r>
              <a:rPr lang="en-US" dirty="0" smtClean="0">
                <a:sym typeface="Symbol" pitchFamily="18" charset="2"/>
              </a:rPr>
              <a:t></a:t>
            </a:r>
            <a:r>
              <a:rPr lang="en-US" dirty="0" smtClean="0"/>
              <a:t>P1, ‘Databases . . . ’, ‘John Black’, ‘</a:t>
            </a:r>
            <a:r>
              <a:rPr lang="en-US" dirty="0" smtClean="0">
                <a:solidFill>
                  <a:srgbClr val="FFC000"/>
                </a:solidFill>
              </a:rPr>
              <a:t>Don White</a:t>
            </a:r>
            <a:r>
              <a:rPr lang="en-US" dirty="0" smtClean="0"/>
              <a:t>’</a:t>
            </a:r>
            <a:r>
              <a:rPr lang="en-US" dirty="0" smtClean="0">
                <a:sym typeface="Symbol" pitchFamily="18" charset="2"/>
              </a:rPr>
              <a:t></a:t>
            </a:r>
            <a:endParaRPr lang="en-US" dirty="0" smtClean="0"/>
          </a:p>
          <a:p>
            <a:pPr defTabSz="912813"/>
            <a:r>
              <a:rPr lang="en-US" dirty="0" smtClean="0">
                <a:sym typeface="Symbol" pitchFamily="18" charset="2"/>
              </a:rPr>
              <a:t></a:t>
            </a:r>
            <a:r>
              <a:rPr lang="en-US" dirty="0" smtClean="0"/>
              <a:t>P2, ‘Multimedia . . . ’, ‘Sue Grey’, ‘</a:t>
            </a:r>
            <a:r>
              <a:rPr lang="en-US" dirty="0" smtClean="0">
                <a:solidFill>
                  <a:srgbClr val="FF0000"/>
                </a:solidFill>
              </a:rPr>
              <a:t>D. White</a:t>
            </a:r>
            <a:r>
              <a:rPr lang="en-US" dirty="0" smtClean="0"/>
              <a:t>’</a:t>
            </a:r>
            <a:r>
              <a:rPr lang="en-US" dirty="0" smtClean="0">
                <a:sym typeface="Symbol" pitchFamily="18" charset="2"/>
              </a:rPr>
              <a:t></a:t>
            </a:r>
            <a:endParaRPr lang="en-US" dirty="0" smtClean="0"/>
          </a:p>
          <a:p>
            <a:pPr defTabSz="912813"/>
            <a:r>
              <a:rPr lang="en-US" dirty="0" smtClean="0">
                <a:sym typeface="Symbol" pitchFamily="18" charset="2"/>
              </a:rPr>
              <a:t></a:t>
            </a:r>
            <a:r>
              <a:rPr lang="en-US" dirty="0" smtClean="0"/>
              <a:t>P3, ‘Title3 . . .’, ‘</a:t>
            </a:r>
            <a:r>
              <a:rPr lang="en-US" dirty="0" smtClean="0">
                <a:solidFill>
                  <a:srgbClr val="FFC000"/>
                </a:solidFill>
              </a:rPr>
              <a:t>Dave White’</a:t>
            </a:r>
            <a:r>
              <a:rPr lang="en-US" dirty="0" smtClean="0">
                <a:sym typeface="Symbol" pitchFamily="18" charset="2"/>
              </a:rPr>
              <a:t></a:t>
            </a:r>
            <a:endParaRPr lang="en-US" dirty="0" smtClean="0"/>
          </a:p>
          <a:p>
            <a:pPr defTabSz="912813"/>
            <a:r>
              <a:rPr lang="en-US" dirty="0" smtClean="0">
                <a:sym typeface="Symbol" pitchFamily="18" charset="2"/>
              </a:rPr>
              <a:t></a:t>
            </a:r>
            <a:r>
              <a:rPr lang="en-US" dirty="0" smtClean="0"/>
              <a:t>P4, ‘Title5 . . .’, ‘Don White’, ‘Joe Brown’</a:t>
            </a:r>
            <a:r>
              <a:rPr lang="en-US" dirty="0" smtClean="0">
                <a:sym typeface="Symbol" pitchFamily="18" charset="2"/>
              </a:rPr>
              <a:t></a:t>
            </a:r>
            <a:endParaRPr lang="en-US" dirty="0" smtClean="0"/>
          </a:p>
          <a:p>
            <a:pPr defTabSz="912813"/>
            <a:r>
              <a:rPr lang="en-US" dirty="0" smtClean="0">
                <a:sym typeface="Symbol" pitchFamily="18" charset="2"/>
              </a:rPr>
              <a:t></a:t>
            </a:r>
            <a:r>
              <a:rPr lang="en-US" dirty="0" smtClean="0"/>
              <a:t>P5, ‘Title6 . . .’, ‘Joe Brown’, ‘Liz Pink’</a:t>
            </a:r>
            <a:r>
              <a:rPr lang="en-US" dirty="0" smtClean="0">
                <a:sym typeface="Symbol" pitchFamily="18" charset="2"/>
              </a:rPr>
              <a:t></a:t>
            </a:r>
            <a:endParaRPr lang="en-US" dirty="0" smtClean="0"/>
          </a:p>
          <a:p>
            <a:pPr defTabSz="912813"/>
            <a:r>
              <a:rPr lang="en-US" dirty="0" smtClean="0">
                <a:sym typeface="Symbol" pitchFamily="18" charset="2"/>
              </a:rPr>
              <a:t></a:t>
            </a:r>
            <a:r>
              <a:rPr lang="en-US" dirty="0" smtClean="0"/>
              <a:t>P6, ‘Title7 . . . ’, ‘Liz Pink’, ‘</a:t>
            </a:r>
            <a:r>
              <a:rPr lang="en-US" dirty="0" smtClean="0">
                <a:solidFill>
                  <a:srgbClr val="FF0000"/>
                </a:solidFill>
              </a:rPr>
              <a:t>D. White’</a:t>
            </a:r>
            <a:r>
              <a:rPr lang="en-US" dirty="0" smtClean="0">
                <a:sym typeface="Symbol" pitchFamily="18" charset="2"/>
              </a:rPr>
              <a:t></a:t>
            </a:r>
            <a:endParaRPr lang="en-US" dirty="0"/>
          </a:p>
        </p:txBody>
      </p:sp>
      <p:grpSp>
        <p:nvGrpSpPr>
          <p:cNvPr id="16" name="Group 42"/>
          <p:cNvGrpSpPr/>
          <p:nvPr/>
        </p:nvGrpSpPr>
        <p:grpSpPr>
          <a:xfrm>
            <a:off x="2057400" y="4419600"/>
            <a:ext cx="3352800" cy="2438400"/>
            <a:chOff x="5562600" y="2133600"/>
            <a:chExt cx="3352800" cy="2438400"/>
          </a:xfrm>
        </p:grpSpPr>
        <p:cxnSp>
          <p:nvCxnSpPr>
            <p:cNvPr id="44" name="Straight Connector 43"/>
            <p:cNvCxnSpPr/>
            <p:nvPr/>
          </p:nvCxnSpPr>
          <p:spPr>
            <a:xfrm rot="5400000">
              <a:off x="7391400" y="2743200"/>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896100" y="33147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Isosceles Triangle 45"/>
            <p:cNvSpPr/>
            <p:nvPr/>
          </p:nvSpPr>
          <p:spPr>
            <a:xfrm>
              <a:off x="6858000" y="3429000"/>
              <a:ext cx="304800" cy="152400"/>
            </a:xfrm>
            <a:prstGeom prst="triangle">
              <a:avLst/>
            </a:prstGeom>
            <a:solidFill>
              <a:srgbClr val="FF0000"/>
            </a:solidFill>
            <a:ln>
              <a:solidFill>
                <a:srgbClr val="FF0000"/>
              </a:solidFill>
            </a:ln>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7" name="Isosceles Triangle 46"/>
            <p:cNvSpPr/>
            <p:nvPr/>
          </p:nvSpPr>
          <p:spPr>
            <a:xfrm>
              <a:off x="7848600" y="3352800"/>
              <a:ext cx="304800" cy="152400"/>
            </a:xfrm>
            <a:prstGeom prst="triangle">
              <a:avLst/>
            </a:prstGeom>
            <a:solidFill>
              <a:srgbClr val="FF0000"/>
            </a:solidFill>
            <a:ln>
              <a:solidFill>
                <a:srgbClr val="FF0000"/>
              </a:solidFill>
            </a:ln>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8" name="Rounded Rectangle 47"/>
            <p:cNvSpPr/>
            <p:nvPr/>
          </p:nvSpPr>
          <p:spPr>
            <a:xfrm>
              <a:off x="5562600" y="4191000"/>
              <a:ext cx="14478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‘Don White’</a:t>
              </a:r>
              <a:endParaRPr lang="en-US" dirty="0"/>
            </a:p>
          </p:txBody>
        </p:sp>
        <p:sp>
          <p:nvSpPr>
            <p:cNvPr id="49" name="Rounded Rectangle 48"/>
            <p:cNvSpPr/>
            <p:nvPr/>
          </p:nvSpPr>
          <p:spPr>
            <a:xfrm>
              <a:off x="7391400" y="4191000"/>
              <a:ext cx="15240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‘Dave White’</a:t>
              </a:r>
              <a:endParaRPr lang="en-US" dirty="0"/>
            </a:p>
          </p:txBody>
        </p:sp>
        <p:cxnSp>
          <p:nvCxnSpPr>
            <p:cNvPr id="50" name="Straight Connector 49"/>
            <p:cNvCxnSpPr/>
            <p:nvPr/>
          </p:nvCxnSpPr>
          <p:spPr>
            <a:xfrm rot="5400000">
              <a:off x="6229350" y="3600450"/>
              <a:ext cx="609600" cy="5715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48" idx="0"/>
            </p:cNvCxnSpPr>
            <p:nvPr/>
          </p:nvCxnSpPr>
          <p:spPr>
            <a:xfrm rot="10800000" flipV="1">
              <a:off x="6286500" y="3505200"/>
              <a:ext cx="1524000" cy="6858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49" idx="0"/>
            </p:cNvCxnSpPr>
            <p:nvPr/>
          </p:nvCxnSpPr>
          <p:spPr>
            <a:xfrm>
              <a:off x="7200900" y="3581400"/>
              <a:ext cx="952500" cy="6096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49" idx="0"/>
            </p:cNvCxnSpPr>
            <p:nvPr/>
          </p:nvCxnSpPr>
          <p:spPr>
            <a:xfrm rot="5400000">
              <a:off x="7829550" y="3829050"/>
              <a:ext cx="685800" cy="381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pic>
        <p:nvPicPr>
          <p:cNvPr id="55" name="Picture 6"/>
          <p:cNvPicPr>
            <a:picLocks noChangeAspect="1" noChangeArrowheads="1"/>
          </p:cNvPicPr>
          <p:nvPr/>
        </p:nvPicPr>
        <p:blipFill>
          <a:blip r:embed="rId2" cstate="print"/>
          <a:srcRect/>
          <a:stretch>
            <a:fillRect/>
          </a:stretch>
        </p:blipFill>
        <p:spPr bwMode="auto">
          <a:xfrm>
            <a:off x="5562600" y="4648200"/>
            <a:ext cx="3076575" cy="1185863"/>
          </a:xfrm>
          <a:prstGeom prst="rect">
            <a:avLst/>
          </a:prstGeom>
          <a:noFill/>
          <a:ln w="9525">
            <a:noFill/>
            <a:miter lim="800000"/>
            <a:headEnd/>
            <a:tailEnd/>
          </a:ln>
        </p:spPr>
      </p:pic>
      <p:grpSp>
        <p:nvGrpSpPr>
          <p:cNvPr id="17" name="Group 57"/>
          <p:cNvGrpSpPr/>
          <p:nvPr/>
        </p:nvGrpSpPr>
        <p:grpSpPr>
          <a:xfrm>
            <a:off x="152400" y="1066800"/>
            <a:ext cx="8458200" cy="2141213"/>
            <a:chOff x="152400" y="228600"/>
            <a:chExt cx="8458200" cy="2446013"/>
          </a:xfrm>
        </p:grpSpPr>
        <p:sp>
          <p:nvSpPr>
            <p:cNvPr id="59" name="Oval 58"/>
            <p:cNvSpPr/>
            <p:nvPr/>
          </p:nvSpPr>
          <p:spPr>
            <a:xfrm>
              <a:off x="2895600" y="2209800"/>
              <a:ext cx="1219200" cy="457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Shot  3</a:t>
              </a:r>
              <a:endParaRPr lang="en-US" dirty="0"/>
            </a:p>
          </p:txBody>
        </p:sp>
        <p:sp>
          <p:nvSpPr>
            <p:cNvPr id="60" name="Oval 59"/>
            <p:cNvSpPr/>
            <p:nvPr/>
          </p:nvSpPr>
          <p:spPr>
            <a:xfrm>
              <a:off x="2895600" y="1524000"/>
              <a:ext cx="1219200" cy="457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Shot  2</a:t>
              </a:r>
              <a:endParaRPr lang="en-US" dirty="0"/>
            </a:p>
          </p:txBody>
        </p:sp>
        <p:sp>
          <p:nvSpPr>
            <p:cNvPr id="61" name="Oval 60"/>
            <p:cNvSpPr/>
            <p:nvPr/>
          </p:nvSpPr>
          <p:spPr>
            <a:xfrm>
              <a:off x="7620000" y="914400"/>
              <a:ext cx="914400" cy="457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sp>
          <p:nvSpPr>
            <p:cNvPr id="62" name="Oval 61"/>
            <p:cNvSpPr/>
            <p:nvPr/>
          </p:nvSpPr>
          <p:spPr>
            <a:xfrm>
              <a:off x="7620000" y="1752600"/>
              <a:ext cx="990600" cy="457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Alice</a:t>
              </a:r>
              <a:endParaRPr lang="en-US" dirty="0"/>
            </a:p>
          </p:txBody>
        </p:sp>
        <p:sp>
          <p:nvSpPr>
            <p:cNvPr id="63" name="Isosceles Triangle 62"/>
            <p:cNvSpPr/>
            <p:nvPr/>
          </p:nvSpPr>
          <p:spPr>
            <a:xfrm rot="1898388">
              <a:off x="6044368" y="305880"/>
              <a:ext cx="381000" cy="30480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rot="1898388">
              <a:off x="6044368" y="1601280"/>
              <a:ext cx="381000" cy="30480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1898388">
              <a:off x="6044369" y="915479"/>
              <a:ext cx="381000" cy="30480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rot="1898388">
              <a:off x="6120569" y="2210881"/>
              <a:ext cx="381000" cy="30480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a:stCxn id="81" idx="6"/>
            </p:cNvCxnSpPr>
            <p:nvPr/>
          </p:nvCxnSpPr>
          <p:spPr>
            <a:xfrm flipV="1">
              <a:off x="4114800" y="457200"/>
              <a:ext cx="685800"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154538" y="457200"/>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154538" y="1066800"/>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54538" y="1752600"/>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154538" y="2362200"/>
              <a:ext cx="914400" cy="72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3" idx="0"/>
              <a:endCxn id="61" idx="2"/>
            </p:cNvCxnSpPr>
            <p:nvPr/>
          </p:nvCxnSpPr>
          <p:spPr>
            <a:xfrm rot="16200000" flipH="1">
              <a:off x="6560173" y="83173"/>
              <a:ext cx="814468" cy="130518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6" idx="4"/>
              <a:endCxn id="62" idx="2"/>
            </p:cNvCxnSpPr>
            <p:nvPr/>
          </p:nvCxnSpPr>
          <p:spPr>
            <a:xfrm rot="5400000" flipH="1" flipV="1">
              <a:off x="6700773" y="1673735"/>
              <a:ext cx="611761" cy="122669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324600" y="1143000"/>
              <a:ext cx="1295400"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6" idx="0"/>
              <a:endCxn id="61" idx="2"/>
            </p:cNvCxnSpPr>
            <p:nvPr/>
          </p:nvCxnSpPr>
          <p:spPr>
            <a:xfrm rot="5400000" flipH="1" flipV="1">
              <a:off x="6460241" y="1073775"/>
              <a:ext cx="1090533" cy="122898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4" idx="4"/>
              <a:endCxn id="62" idx="2"/>
            </p:cNvCxnSpPr>
            <p:nvPr/>
          </p:nvCxnSpPr>
          <p:spPr>
            <a:xfrm rot="5400000" flipH="1" flipV="1">
              <a:off x="6967473" y="1330833"/>
              <a:ext cx="2160" cy="130289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3" idx="4"/>
            </p:cNvCxnSpPr>
            <p:nvPr/>
          </p:nvCxnSpPr>
          <p:spPr>
            <a:xfrm rot="16200000" flipH="1">
              <a:off x="6360033" y="645033"/>
              <a:ext cx="1217040" cy="130289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5" idx="0"/>
            </p:cNvCxnSpPr>
            <p:nvPr/>
          </p:nvCxnSpPr>
          <p:spPr>
            <a:xfrm rot="16200000" flipH="1">
              <a:off x="6864972" y="387973"/>
              <a:ext cx="204869" cy="130518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324600" y="1295400"/>
              <a:ext cx="1295400" cy="685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nvGrpSpPr>
            <p:cNvPr id="18" name="Group 46"/>
            <p:cNvGrpSpPr/>
            <p:nvPr/>
          </p:nvGrpSpPr>
          <p:grpSpPr>
            <a:xfrm>
              <a:off x="1143002" y="1066802"/>
              <a:ext cx="1295404" cy="1219206"/>
              <a:chOff x="838200" y="685801"/>
              <a:chExt cx="1676400" cy="1482436"/>
            </a:xfrm>
          </p:grpSpPr>
          <p:pic>
            <p:nvPicPr>
              <p:cNvPr id="94" name="Picture 5" descr="C:\test\2\label\1\18_20090528120528.jpg"/>
              <p:cNvPicPr>
                <a:picLocks noChangeAspect="1" noChangeArrowheads="1"/>
              </p:cNvPicPr>
              <p:nvPr/>
            </p:nvPicPr>
            <p:blipFill>
              <a:blip r:embed="rId3" cstate="print"/>
              <a:srcRect/>
              <a:stretch>
                <a:fillRect/>
              </a:stretch>
            </p:blipFill>
            <p:spPr bwMode="auto">
              <a:xfrm>
                <a:off x="838200" y="685801"/>
                <a:ext cx="609600" cy="415636"/>
              </a:xfrm>
              <a:prstGeom prst="rect">
                <a:avLst/>
              </a:prstGeom>
              <a:noFill/>
            </p:spPr>
          </p:pic>
          <p:pic>
            <p:nvPicPr>
              <p:cNvPr id="95" name="Picture 5" descr="C:\test\2\label\1\18_20090528120528.jpg"/>
              <p:cNvPicPr>
                <a:picLocks noChangeAspect="1" noChangeArrowheads="1"/>
              </p:cNvPicPr>
              <p:nvPr/>
            </p:nvPicPr>
            <p:blipFill>
              <a:blip r:embed="rId3" cstate="print"/>
              <a:srcRect/>
              <a:stretch>
                <a:fillRect/>
              </a:stretch>
            </p:blipFill>
            <p:spPr bwMode="auto">
              <a:xfrm>
                <a:off x="990600" y="838201"/>
                <a:ext cx="609600" cy="415636"/>
              </a:xfrm>
              <a:prstGeom prst="rect">
                <a:avLst/>
              </a:prstGeom>
              <a:noFill/>
            </p:spPr>
          </p:pic>
          <p:pic>
            <p:nvPicPr>
              <p:cNvPr id="96" name="Picture 5" descr="C:\test\2\label\1\18_20090528120528.jpg"/>
              <p:cNvPicPr>
                <a:picLocks noChangeAspect="1" noChangeArrowheads="1"/>
              </p:cNvPicPr>
              <p:nvPr/>
            </p:nvPicPr>
            <p:blipFill>
              <a:blip r:embed="rId3" cstate="print"/>
              <a:srcRect/>
              <a:stretch>
                <a:fillRect/>
              </a:stretch>
            </p:blipFill>
            <p:spPr bwMode="auto">
              <a:xfrm>
                <a:off x="1143000" y="990601"/>
                <a:ext cx="609600" cy="415636"/>
              </a:xfrm>
              <a:prstGeom prst="rect">
                <a:avLst/>
              </a:prstGeom>
              <a:noFill/>
            </p:spPr>
          </p:pic>
          <p:pic>
            <p:nvPicPr>
              <p:cNvPr id="97" name="Picture 5" descr="C:\test\2\label\1\18_20090528120528.jpg"/>
              <p:cNvPicPr>
                <a:picLocks noChangeAspect="1" noChangeArrowheads="1"/>
              </p:cNvPicPr>
              <p:nvPr/>
            </p:nvPicPr>
            <p:blipFill>
              <a:blip r:embed="rId3" cstate="print"/>
              <a:srcRect/>
              <a:stretch>
                <a:fillRect/>
              </a:stretch>
            </p:blipFill>
            <p:spPr bwMode="auto">
              <a:xfrm>
                <a:off x="1295400" y="1143001"/>
                <a:ext cx="609600" cy="415636"/>
              </a:xfrm>
              <a:prstGeom prst="rect">
                <a:avLst/>
              </a:prstGeom>
              <a:noFill/>
            </p:spPr>
          </p:pic>
          <p:pic>
            <p:nvPicPr>
              <p:cNvPr id="98" name="Picture 5" descr="C:\test\2\label\1\18_20090528120528.jpg"/>
              <p:cNvPicPr>
                <a:picLocks noChangeAspect="1" noChangeArrowheads="1"/>
              </p:cNvPicPr>
              <p:nvPr/>
            </p:nvPicPr>
            <p:blipFill>
              <a:blip r:embed="rId3" cstate="print"/>
              <a:srcRect/>
              <a:stretch>
                <a:fillRect/>
              </a:stretch>
            </p:blipFill>
            <p:spPr bwMode="auto">
              <a:xfrm>
                <a:off x="1447800" y="1295401"/>
                <a:ext cx="609600" cy="415636"/>
              </a:xfrm>
              <a:prstGeom prst="rect">
                <a:avLst/>
              </a:prstGeom>
              <a:noFill/>
            </p:spPr>
          </p:pic>
          <p:pic>
            <p:nvPicPr>
              <p:cNvPr id="99" name="Picture 5" descr="C:\test\2\label\1\18_20090528120528.jpg"/>
              <p:cNvPicPr>
                <a:picLocks noChangeAspect="1" noChangeArrowheads="1"/>
              </p:cNvPicPr>
              <p:nvPr/>
            </p:nvPicPr>
            <p:blipFill>
              <a:blip r:embed="rId3" cstate="print"/>
              <a:srcRect/>
              <a:stretch>
                <a:fillRect/>
              </a:stretch>
            </p:blipFill>
            <p:spPr bwMode="auto">
              <a:xfrm>
                <a:off x="1600200" y="1447801"/>
                <a:ext cx="609600" cy="415636"/>
              </a:xfrm>
              <a:prstGeom prst="rect">
                <a:avLst/>
              </a:prstGeom>
              <a:noFill/>
            </p:spPr>
          </p:pic>
          <p:pic>
            <p:nvPicPr>
              <p:cNvPr id="100" name="Picture 5" descr="C:\test\2\label\1\18_20090528120528.jpg"/>
              <p:cNvPicPr>
                <a:picLocks noChangeAspect="1" noChangeArrowheads="1"/>
              </p:cNvPicPr>
              <p:nvPr/>
            </p:nvPicPr>
            <p:blipFill>
              <a:blip r:embed="rId3" cstate="print"/>
              <a:srcRect/>
              <a:stretch>
                <a:fillRect/>
              </a:stretch>
            </p:blipFill>
            <p:spPr bwMode="auto">
              <a:xfrm>
                <a:off x="1752600" y="1600201"/>
                <a:ext cx="609600" cy="415636"/>
              </a:xfrm>
              <a:prstGeom prst="rect">
                <a:avLst/>
              </a:prstGeom>
              <a:noFill/>
            </p:spPr>
          </p:pic>
          <p:pic>
            <p:nvPicPr>
              <p:cNvPr id="101" name="Picture 5" descr="C:\test\2\label\1\18_20090528120528.jpg"/>
              <p:cNvPicPr>
                <a:picLocks noChangeAspect="1" noChangeArrowheads="1"/>
              </p:cNvPicPr>
              <p:nvPr/>
            </p:nvPicPr>
            <p:blipFill>
              <a:blip r:embed="rId3" cstate="print"/>
              <a:srcRect/>
              <a:stretch>
                <a:fillRect/>
              </a:stretch>
            </p:blipFill>
            <p:spPr bwMode="auto">
              <a:xfrm>
                <a:off x="1905000" y="1752601"/>
                <a:ext cx="609600" cy="415636"/>
              </a:xfrm>
              <a:prstGeom prst="rect">
                <a:avLst/>
              </a:prstGeom>
              <a:noFill/>
            </p:spPr>
          </p:pic>
        </p:grpSp>
        <p:sp>
          <p:nvSpPr>
            <p:cNvPr id="81" name="Oval 80"/>
            <p:cNvSpPr/>
            <p:nvPr/>
          </p:nvSpPr>
          <p:spPr>
            <a:xfrm>
              <a:off x="2895600" y="762000"/>
              <a:ext cx="1219200" cy="457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Shot  1</a:t>
              </a:r>
              <a:endParaRPr lang="en-US" dirty="0"/>
            </a:p>
          </p:txBody>
        </p:sp>
        <p:pic>
          <p:nvPicPr>
            <p:cNvPr id="82" name="Picture 4"/>
            <p:cNvPicPr>
              <a:picLocks noChangeAspect="1" noChangeArrowheads="1"/>
            </p:cNvPicPr>
            <p:nvPr/>
          </p:nvPicPr>
          <p:blipFill>
            <a:blip r:embed="rId4" cstate="print"/>
            <a:srcRect/>
            <a:stretch>
              <a:fillRect/>
            </a:stretch>
          </p:blipFill>
          <p:spPr bwMode="auto">
            <a:xfrm>
              <a:off x="4925938" y="838200"/>
              <a:ext cx="228600" cy="541013"/>
            </a:xfrm>
            <a:prstGeom prst="rect">
              <a:avLst/>
            </a:prstGeom>
            <a:noFill/>
            <a:ln w="9525">
              <a:noFill/>
              <a:miter lim="800000"/>
              <a:headEnd/>
              <a:tailEnd/>
            </a:ln>
          </p:spPr>
        </p:pic>
        <p:pic>
          <p:nvPicPr>
            <p:cNvPr id="83" name="Picture 3"/>
            <p:cNvPicPr>
              <a:picLocks noChangeAspect="1" noChangeArrowheads="1"/>
            </p:cNvPicPr>
            <p:nvPr/>
          </p:nvPicPr>
          <p:blipFill>
            <a:blip r:embed="rId5" cstate="print"/>
            <a:srcRect/>
            <a:stretch>
              <a:fillRect/>
            </a:stretch>
          </p:blipFill>
          <p:spPr bwMode="auto">
            <a:xfrm>
              <a:off x="4925938" y="228600"/>
              <a:ext cx="203444" cy="485775"/>
            </a:xfrm>
            <a:prstGeom prst="rect">
              <a:avLst/>
            </a:prstGeom>
            <a:noFill/>
            <a:ln w="9525">
              <a:noFill/>
              <a:miter lim="800000"/>
              <a:headEnd/>
              <a:tailEnd/>
            </a:ln>
          </p:spPr>
        </p:pic>
        <p:pic>
          <p:nvPicPr>
            <p:cNvPr id="84" name="Picture 3"/>
            <p:cNvPicPr>
              <a:picLocks noChangeAspect="1" noChangeArrowheads="1"/>
            </p:cNvPicPr>
            <p:nvPr/>
          </p:nvPicPr>
          <p:blipFill>
            <a:blip r:embed="rId5" cstate="print"/>
            <a:srcRect/>
            <a:stretch>
              <a:fillRect/>
            </a:stretch>
          </p:blipFill>
          <p:spPr bwMode="auto">
            <a:xfrm>
              <a:off x="4925938" y="1524000"/>
              <a:ext cx="203444" cy="485775"/>
            </a:xfrm>
            <a:prstGeom prst="rect">
              <a:avLst/>
            </a:prstGeom>
            <a:noFill/>
            <a:ln w="9525">
              <a:noFill/>
              <a:miter lim="800000"/>
              <a:headEnd/>
              <a:tailEnd/>
            </a:ln>
          </p:spPr>
        </p:pic>
        <p:pic>
          <p:nvPicPr>
            <p:cNvPr id="85" name="Picture 4"/>
            <p:cNvPicPr>
              <a:picLocks noChangeAspect="1" noChangeArrowheads="1"/>
            </p:cNvPicPr>
            <p:nvPr/>
          </p:nvPicPr>
          <p:blipFill>
            <a:blip r:embed="rId4" cstate="print"/>
            <a:srcRect/>
            <a:stretch>
              <a:fillRect/>
            </a:stretch>
          </p:blipFill>
          <p:spPr bwMode="auto">
            <a:xfrm>
              <a:off x="4925938" y="2133600"/>
              <a:ext cx="228600" cy="541013"/>
            </a:xfrm>
            <a:prstGeom prst="rect">
              <a:avLst/>
            </a:prstGeom>
            <a:noFill/>
            <a:ln w="9525">
              <a:noFill/>
              <a:miter lim="800000"/>
              <a:headEnd/>
              <a:tailEnd/>
            </a:ln>
          </p:spPr>
        </p:pic>
        <p:pic>
          <p:nvPicPr>
            <p:cNvPr id="86" name="Picture 6" descr="http://t1.gstatic.com/images?q=tbn:ANd9GcSZEkS4M_rY3plnrkhu_HBqplY7IF4URNeVEkgJOs3XUiuWozc&amp;t=1&amp;usg=__HvogB_EdL-wgakdwZV30y5zX5ac="/>
            <p:cNvPicPr>
              <a:picLocks noChangeAspect="1" noChangeArrowheads="1"/>
            </p:cNvPicPr>
            <p:nvPr/>
          </p:nvPicPr>
          <p:blipFill>
            <a:blip r:embed="rId6" cstate="print"/>
            <a:srcRect/>
            <a:stretch>
              <a:fillRect/>
            </a:stretch>
          </p:blipFill>
          <p:spPr bwMode="auto">
            <a:xfrm>
              <a:off x="152400" y="1295400"/>
              <a:ext cx="838266" cy="838200"/>
            </a:xfrm>
            <a:prstGeom prst="rect">
              <a:avLst/>
            </a:prstGeom>
            <a:noFill/>
            <a:ln w="9525">
              <a:noFill/>
              <a:miter lim="800000"/>
              <a:headEnd/>
              <a:tailEnd/>
            </a:ln>
          </p:spPr>
        </p:pic>
        <p:sp>
          <p:nvSpPr>
            <p:cNvPr id="87" name="Right Arrow 86"/>
            <p:cNvSpPr/>
            <p:nvPr/>
          </p:nvSpPr>
          <p:spPr>
            <a:xfrm>
              <a:off x="762000" y="16002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flipV="1">
              <a:off x="2209800" y="990600"/>
              <a:ext cx="685800"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60" idx="2"/>
            </p:cNvCxnSpPr>
            <p:nvPr/>
          </p:nvCxnSpPr>
          <p:spPr>
            <a:xfrm>
              <a:off x="2286000" y="1600200"/>
              <a:ext cx="609600" cy="152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59" idx="2"/>
            </p:cNvCxnSpPr>
            <p:nvPr/>
          </p:nvCxnSpPr>
          <p:spPr>
            <a:xfrm rot="16200000" flipH="1">
              <a:off x="2209800" y="1752600"/>
              <a:ext cx="762000" cy="609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82" idx="1"/>
            </p:cNvCxnSpPr>
            <p:nvPr/>
          </p:nvCxnSpPr>
          <p:spPr>
            <a:xfrm>
              <a:off x="4114800" y="990600"/>
              <a:ext cx="811138" cy="1181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114800" y="1752600"/>
              <a:ext cx="76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85" idx="1"/>
            </p:cNvCxnSpPr>
            <p:nvPr/>
          </p:nvCxnSpPr>
          <p:spPr>
            <a:xfrm flipV="1">
              <a:off x="4114800" y="2404107"/>
              <a:ext cx="811138" cy="34293"/>
            </a:xfrm>
            <a:prstGeom prst="line">
              <a:avLst/>
            </a:prstGeom>
            <a:ln w="38100"/>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amond(in)">
                                      <p:cBhvr>
                                        <p:cTn id="22" dur="2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diamond(in)">
                                      <p:cBhvr>
                                        <p:cTn id="32"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en-US" dirty="0" smtClean="0"/>
              <a:t>Constructing the ER Graph for PI</a:t>
            </a:r>
            <a:endParaRPr lang="en-US" dirty="0"/>
          </a:p>
        </p:txBody>
      </p:sp>
      <p:grpSp>
        <p:nvGrpSpPr>
          <p:cNvPr id="3" name="Group 5"/>
          <p:cNvGrpSpPr/>
          <p:nvPr/>
        </p:nvGrpSpPr>
        <p:grpSpPr>
          <a:xfrm>
            <a:off x="2971800" y="1066800"/>
            <a:ext cx="3352800" cy="1676400"/>
            <a:chOff x="3048000" y="0"/>
            <a:chExt cx="3352800" cy="1676400"/>
          </a:xfrm>
        </p:grpSpPr>
        <p:sp>
          <p:nvSpPr>
            <p:cNvPr id="7" name="Rectangle 6"/>
            <p:cNvSpPr/>
            <p:nvPr/>
          </p:nvSpPr>
          <p:spPr>
            <a:xfrm>
              <a:off x="3048000" y="1143000"/>
              <a:ext cx="3352800"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Low Level Feature Extraction</a:t>
              </a:r>
            </a:p>
          </p:txBody>
        </p:sp>
        <p:sp>
          <p:nvSpPr>
            <p:cNvPr id="8" name="Can 7"/>
            <p:cNvSpPr/>
            <p:nvPr/>
          </p:nvSpPr>
          <p:spPr>
            <a:xfrm>
              <a:off x="3733800" y="0"/>
              <a:ext cx="1981200" cy="762000"/>
            </a:xfrm>
            <a:prstGeom prst="can">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Surveillance Videos</a:t>
              </a:r>
            </a:p>
          </p:txBody>
        </p:sp>
        <p:sp>
          <p:nvSpPr>
            <p:cNvPr id="9" name="Down Arrow 8"/>
            <p:cNvSpPr/>
            <p:nvPr/>
          </p:nvSpPr>
          <p:spPr>
            <a:xfrm>
              <a:off x="4572000" y="8382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4" name="Group 9"/>
          <p:cNvGrpSpPr/>
          <p:nvPr/>
        </p:nvGrpSpPr>
        <p:grpSpPr>
          <a:xfrm>
            <a:off x="152400" y="2590800"/>
            <a:ext cx="8382000" cy="1238207"/>
            <a:chOff x="228600" y="1657393"/>
            <a:chExt cx="8382000" cy="1238207"/>
          </a:xfrm>
        </p:grpSpPr>
        <p:sp>
          <p:nvSpPr>
            <p:cNvPr id="11" name="Rounded Rectangle 10"/>
            <p:cNvSpPr/>
            <p:nvPr/>
          </p:nvSpPr>
          <p:spPr>
            <a:xfrm>
              <a:off x="4953000" y="2286000"/>
              <a:ext cx="1676400" cy="60960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Face Recognition</a:t>
              </a:r>
            </a:p>
          </p:txBody>
        </p:sp>
        <p:sp>
          <p:nvSpPr>
            <p:cNvPr id="12" name="Rounded Rectangle 11"/>
            <p:cNvSpPr/>
            <p:nvPr/>
          </p:nvSpPr>
          <p:spPr>
            <a:xfrm>
              <a:off x="2895600" y="2286000"/>
              <a:ext cx="1600200" cy="60960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Foreground Color</a:t>
              </a:r>
            </a:p>
          </p:txBody>
        </p:sp>
        <p:sp>
          <p:nvSpPr>
            <p:cNvPr id="13" name="Rounded Rectangle 12"/>
            <p:cNvSpPr/>
            <p:nvPr/>
          </p:nvSpPr>
          <p:spPr>
            <a:xfrm>
              <a:off x="7162800" y="2209800"/>
              <a:ext cx="1447800" cy="60960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Bounding Box</a:t>
              </a:r>
            </a:p>
          </p:txBody>
        </p:sp>
        <p:sp>
          <p:nvSpPr>
            <p:cNvPr id="14" name="Rounded Rectangle 13"/>
            <p:cNvSpPr/>
            <p:nvPr/>
          </p:nvSpPr>
          <p:spPr>
            <a:xfrm>
              <a:off x="228600" y="2209800"/>
              <a:ext cx="1905000" cy="68580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Video Segmentation</a:t>
              </a:r>
            </a:p>
          </p:txBody>
        </p:sp>
        <p:sp>
          <p:nvSpPr>
            <p:cNvPr id="15" name="Down Arrow 14"/>
            <p:cNvSpPr/>
            <p:nvPr/>
          </p:nvSpPr>
          <p:spPr>
            <a:xfrm rot="4249840" flipH="1">
              <a:off x="2143688" y="1052752"/>
              <a:ext cx="195262" cy="1450975"/>
            </a:xfrm>
            <a:prstGeom prst="downArrow">
              <a:avLst>
                <a:gd name="adj1" fmla="val 50000"/>
                <a:gd name="adj2" fmla="val 62073"/>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6" name="Down Arrow 15"/>
            <p:cNvSpPr/>
            <p:nvPr/>
          </p:nvSpPr>
          <p:spPr>
            <a:xfrm>
              <a:off x="3581400" y="1828800"/>
              <a:ext cx="228600" cy="381000"/>
            </a:xfrm>
            <a:prstGeom prst="down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7" name="Down Arrow 16"/>
            <p:cNvSpPr/>
            <p:nvPr/>
          </p:nvSpPr>
          <p:spPr>
            <a:xfrm>
              <a:off x="5638800" y="1828800"/>
              <a:ext cx="228600" cy="381000"/>
            </a:xfrm>
            <a:prstGeom prst="down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8" name="Down Arrow 17"/>
            <p:cNvSpPr/>
            <p:nvPr/>
          </p:nvSpPr>
          <p:spPr>
            <a:xfrm rot="18520129">
              <a:off x="6874109" y="1280796"/>
              <a:ext cx="248965" cy="1002159"/>
            </a:xfrm>
            <a:prstGeom prst="down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grpSp>
      <p:grpSp>
        <p:nvGrpSpPr>
          <p:cNvPr id="5" name="Group 18"/>
          <p:cNvGrpSpPr/>
          <p:nvPr/>
        </p:nvGrpSpPr>
        <p:grpSpPr>
          <a:xfrm>
            <a:off x="381000" y="3810000"/>
            <a:ext cx="8686800" cy="1219200"/>
            <a:chOff x="381000" y="2895600"/>
            <a:chExt cx="8686800" cy="1219200"/>
          </a:xfrm>
        </p:grpSpPr>
        <p:sp>
          <p:nvSpPr>
            <p:cNvPr id="20" name="Oval 19"/>
            <p:cNvSpPr/>
            <p:nvPr/>
          </p:nvSpPr>
          <p:spPr>
            <a:xfrm>
              <a:off x="381000" y="3429000"/>
              <a:ext cx="1143000" cy="609600"/>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t>Shots</a:t>
              </a:r>
            </a:p>
          </p:txBody>
        </p:sp>
        <p:sp>
          <p:nvSpPr>
            <p:cNvPr id="21" name="Down Arrow 20"/>
            <p:cNvSpPr/>
            <p:nvPr/>
          </p:nvSpPr>
          <p:spPr>
            <a:xfrm>
              <a:off x="3581400" y="2971800"/>
              <a:ext cx="228600" cy="3810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p>
          </p:txBody>
        </p:sp>
        <p:sp>
          <p:nvSpPr>
            <p:cNvPr id="22" name="Down Arrow 21"/>
            <p:cNvSpPr/>
            <p:nvPr/>
          </p:nvSpPr>
          <p:spPr>
            <a:xfrm>
              <a:off x="5715000" y="2971800"/>
              <a:ext cx="228600" cy="3810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p>
          </p:txBody>
        </p:sp>
        <p:sp>
          <p:nvSpPr>
            <p:cNvPr id="23" name="Oval 22"/>
            <p:cNvSpPr/>
            <p:nvPr/>
          </p:nvSpPr>
          <p:spPr>
            <a:xfrm>
              <a:off x="2743200" y="3352800"/>
              <a:ext cx="1905000" cy="762000"/>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smtClean="0"/>
                <a:t>Color Histogram</a:t>
              </a:r>
            </a:p>
          </p:txBody>
        </p:sp>
        <p:sp>
          <p:nvSpPr>
            <p:cNvPr id="24" name="Oval 23"/>
            <p:cNvSpPr/>
            <p:nvPr/>
          </p:nvSpPr>
          <p:spPr>
            <a:xfrm>
              <a:off x="7086600" y="3505200"/>
              <a:ext cx="1600200" cy="533400"/>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t>Activity</a:t>
              </a:r>
            </a:p>
          </p:txBody>
        </p:sp>
        <p:sp>
          <p:nvSpPr>
            <p:cNvPr id="25" name="Oval 24"/>
            <p:cNvSpPr/>
            <p:nvPr/>
          </p:nvSpPr>
          <p:spPr>
            <a:xfrm>
              <a:off x="5105400" y="3429000"/>
              <a:ext cx="1371600" cy="609600"/>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smtClean="0"/>
                <a:t>FR Result</a:t>
              </a:r>
            </a:p>
          </p:txBody>
        </p:sp>
        <p:sp>
          <p:nvSpPr>
            <p:cNvPr id="26" name="Down Arrow 25"/>
            <p:cNvSpPr/>
            <p:nvPr/>
          </p:nvSpPr>
          <p:spPr>
            <a:xfrm>
              <a:off x="7543800" y="2895600"/>
              <a:ext cx="228600" cy="4572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p>
          </p:txBody>
        </p:sp>
        <p:sp>
          <p:nvSpPr>
            <p:cNvPr id="27" name="Rectangle 26"/>
            <p:cNvSpPr/>
            <p:nvPr/>
          </p:nvSpPr>
          <p:spPr>
            <a:xfrm>
              <a:off x="7848600" y="2971800"/>
              <a:ext cx="1219200" cy="45720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Event Detection</a:t>
              </a:r>
            </a:p>
          </p:txBody>
        </p:sp>
        <p:sp>
          <p:nvSpPr>
            <p:cNvPr id="28" name="Down Arrow 27"/>
            <p:cNvSpPr/>
            <p:nvPr/>
          </p:nvSpPr>
          <p:spPr>
            <a:xfrm>
              <a:off x="838200" y="2971800"/>
              <a:ext cx="228600" cy="3810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p>
          </p:txBody>
        </p:sp>
      </p:grpSp>
      <p:grpSp>
        <p:nvGrpSpPr>
          <p:cNvPr id="6" name="Group 28"/>
          <p:cNvGrpSpPr/>
          <p:nvPr/>
        </p:nvGrpSpPr>
        <p:grpSpPr>
          <a:xfrm>
            <a:off x="1295400" y="5029200"/>
            <a:ext cx="6613285" cy="1600200"/>
            <a:chOff x="1220411" y="4152900"/>
            <a:chExt cx="6613285" cy="1600200"/>
          </a:xfrm>
        </p:grpSpPr>
        <p:sp>
          <p:nvSpPr>
            <p:cNvPr id="30" name="Rectangle 29"/>
            <p:cNvSpPr/>
            <p:nvPr/>
          </p:nvSpPr>
          <p:spPr>
            <a:xfrm>
              <a:off x="3429000" y="5029200"/>
              <a:ext cx="2133600" cy="72390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t>PI relationship graph</a:t>
              </a:r>
            </a:p>
          </p:txBody>
        </p:sp>
        <p:sp>
          <p:nvSpPr>
            <p:cNvPr id="31" name="Notched Right Arrow 30"/>
            <p:cNvSpPr/>
            <p:nvPr/>
          </p:nvSpPr>
          <p:spPr>
            <a:xfrm rot="8746715">
              <a:off x="5588347" y="4649137"/>
              <a:ext cx="2245349" cy="240811"/>
            </a:xfrm>
            <a:prstGeom prst="notchedRightArrow">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p>
          </p:txBody>
        </p:sp>
        <p:sp>
          <p:nvSpPr>
            <p:cNvPr id="32" name="Notched Right Arrow 31"/>
            <p:cNvSpPr/>
            <p:nvPr/>
          </p:nvSpPr>
          <p:spPr>
            <a:xfrm rot="4683167">
              <a:off x="3324464" y="4477075"/>
              <a:ext cx="762000" cy="248163"/>
            </a:xfrm>
            <a:prstGeom prst="notchedRightArrow">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p>
          </p:txBody>
        </p:sp>
        <p:sp>
          <p:nvSpPr>
            <p:cNvPr id="33" name="Notched Right Arrow 32"/>
            <p:cNvSpPr/>
            <p:nvPr/>
          </p:nvSpPr>
          <p:spPr>
            <a:xfrm rot="6953009">
              <a:off x="5105400" y="4419600"/>
              <a:ext cx="762000" cy="228600"/>
            </a:xfrm>
            <a:prstGeom prst="notchedRightArrow">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p>
          </p:txBody>
        </p:sp>
        <p:sp>
          <p:nvSpPr>
            <p:cNvPr id="34" name="Notched Right Arrow 33"/>
            <p:cNvSpPr/>
            <p:nvPr/>
          </p:nvSpPr>
          <p:spPr>
            <a:xfrm rot="1741699">
              <a:off x="1220411" y="4628437"/>
              <a:ext cx="2183349" cy="256150"/>
            </a:xfrm>
            <a:prstGeom prst="notchedRightArrow">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p>
          </p:txBody>
        </p:sp>
      </p:grpSp>
      <p:sp>
        <p:nvSpPr>
          <p:cNvPr id="49" name="Slide Number Placeholder 48"/>
          <p:cNvSpPr>
            <a:spLocks noGrp="1"/>
          </p:cNvSpPr>
          <p:nvPr>
            <p:ph type="sldNum" sz="quarter" idx="12"/>
          </p:nvPr>
        </p:nvSpPr>
        <p:spPr>
          <a:xfrm>
            <a:off x="8077200" y="6127750"/>
            <a:ext cx="762000" cy="365125"/>
          </a:xfrm>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762000"/>
          </a:xfrm>
        </p:spPr>
        <p:txBody>
          <a:bodyPr>
            <a:normAutofit/>
          </a:bodyPr>
          <a:lstStyle/>
          <a:p>
            <a:r>
              <a:rPr lang="en-US" sz="4500" dirty="0" smtClean="0"/>
              <a:t>Low Level Feature Extraction</a:t>
            </a:r>
          </a:p>
        </p:txBody>
      </p:sp>
      <p:sp>
        <p:nvSpPr>
          <p:cNvPr id="6" name="Rounded Rectangle 5"/>
          <p:cNvSpPr/>
          <p:nvPr/>
        </p:nvSpPr>
        <p:spPr>
          <a:xfrm>
            <a:off x="0" y="2971800"/>
            <a:ext cx="205740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t>Foreground Color Extraction</a:t>
            </a:r>
            <a:endParaRPr lang="en-US" dirty="0"/>
          </a:p>
        </p:txBody>
      </p:sp>
      <p:grpSp>
        <p:nvGrpSpPr>
          <p:cNvPr id="3" name="Group 36"/>
          <p:cNvGrpSpPr/>
          <p:nvPr/>
        </p:nvGrpSpPr>
        <p:grpSpPr>
          <a:xfrm>
            <a:off x="152400" y="2971800"/>
            <a:ext cx="9144000" cy="3124200"/>
            <a:chOff x="238760" y="3276600"/>
            <a:chExt cx="8905240" cy="3429000"/>
          </a:xfrm>
        </p:grpSpPr>
        <p:grpSp>
          <p:nvGrpSpPr>
            <p:cNvPr id="4" name="Group 8"/>
            <p:cNvGrpSpPr/>
            <p:nvPr/>
          </p:nvGrpSpPr>
          <p:grpSpPr>
            <a:xfrm>
              <a:off x="238760" y="3276600"/>
              <a:ext cx="8905240" cy="1454727"/>
              <a:chOff x="228600" y="1752600"/>
              <a:chExt cx="8905240" cy="1454727"/>
            </a:xfrm>
          </p:grpSpPr>
          <p:pic>
            <p:nvPicPr>
              <p:cNvPr id="33" name="Picture 7" descr="C:\Documents and Settings\Liyan Zhang\Desktop\camera_data\raw image_18\18_20090528111214.jpg"/>
              <p:cNvPicPr>
                <a:picLocks noChangeAspect="1" noChangeArrowheads="1"/>
              </p:cNvPicPr>
              <p:nvPr/>
            </p:nvPicPr>
            <p:blipFill>
              <a:blip r:embed="rId2" cstate="print"/>
              <a:srcRect/>
              <a:stretch>
                <a:fillRect/>
              </a:stretch>
            </p:blipFill>
            <p:spPr bwMode="auto">
              <a:xfrm>
                <a:off x="228600" y="1752600"/>
                <a:ext cx="2133600" cy="1454727"/>
              </a:xfrm>
              <a:prstGeom prst="rect">
                <a:avLst/>
              </a:prstGeom>
              <a:noFill/>
            </p:spPr>
          </p:pic>
          <p:pic>
            <p:nvPicPr>
              <p:cNvPr id="34" name="Picture 33" descr="C:\Documents and Settings\Liyan Zhang\Desktop\camera_data\raw image_18\18_20090528111216.jpg"/>
              <p:cNvPicPr>
                <a:picLocks noChangeAspect="1" noChangeArrowheads="1"/>
              </p:cNvPicPr>
              <p:nvPr/>
            </p:nvPicPr>
            <p:blipFill>
              <a:blip r:embed="rId3" cstate="print"/>
              <a:srcRect/>
              <a:stretch>
                <a:fillRect/>
              </a:stretch>
            </p:blipFill>
            <p:spPr bwMode="auto">
              <a:xfrm>
                <a:off x="4800600" y="1752600"/>
                <a:ext cx="2123440" cy="1447800"/>
              </a:xfrm>
              <a:prstGeom prst="rect">
                <a:avLst/>
              </a:prstGeom>
              <a:noFill/>
            </p:spPr>
          </p:pic>
          <p:pic>
            <p:nvPicPr>
              <p:cNvPr id="35" name="Picture 34" descr="C:\Documents and Settings\Liyan Zhang\Desktop\camera_data\raw image_18\18_20090528111217.jpg"/>
              <p:cNvPicPr>
                <a:picLocks noChangeAspect="1" noChangeArrowheads="1"/>
              </p:cNvPicPr>
              <p:nvPr/>
            </p:nvPicPr>
            <p:blipFill>
              <a:blip r:embed="rId4" cstate="print"/>
              <a:srcRect/>
              <a:stretch>
                <a:fillRect/>
              </a:stretch>
            </p:blipFill>
            <p:spPr bwMode="auto">
              <a:xfrm>
                <a:off x="7010400" y="1752600"/>
                <a:ext cx="2123440" cy="1447800"/>
              </a:xfrm>
              <a:prstGeom prst="rect">
                <a:avLst/>
              </a:prstGeom>
              <a:noFill/>
            </p:spPr>
          </p:pic>
          <p:pic>
            <p:nvPicPr>
              <p:cNvPr id="36" name="Picture 35" descr="C:\Documents and Settings\Liyan Zhang\Desktop\camera_data\raw image_18\18_20090528111215.jpg"/>
              <p:cNvPicPr>
                <a:picLocks noChangeAspect="1" noChangeArrowheads="1"/>
              </p:cNvPicPr>
              <p:nvPr/>
            </p:nvPicPr>
            <p:blipFill>
              <a:blip r:embed="rId5" cstate="print"/>
              <a:srcRect/>
              <a:stretch>
                <a:fillRect/>
              </a:stretch>
            </p:blipFill>
            <p:spPr bwMode="auto">
              <a:xfrm>
                <a:off x="2545080" y="1752600"/>
                <a:ext cx="2123440" cy="1447800"/>
              </a:xfrm>
              <a:prstGeom prst="rect">
                <a:avLst/>
              </a:prstGeom>
              <a:noFill/>
            </p:spPr>
          </p:pic>
        </p:grpSp>
        <p:sp>
          <p:nvSpPr>
            <p:cNvPr id="22" name="Oval 21"/>
            <p:cNvSpPr/>
            <p:nvPr/>
          </p:nvSpPr>
          <p:spPr>
            <a:xfrm>
              <a:off x="1143000" y="5410200"/>
              <a:ext cx="762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219200" y="5638800"/>
              <a:ext cx="685800" cy="381000"/>
            </a:xfrm>
            <a:prstGeom prst="rect">
              <a:avLst/>
            </a:prstGeom>
            <a:noFill/>
          </p:spPr>
          <p:txBody>
            <a:bodyPr wrap="square" rtlCol="0">
              <a:spAutoFit/>
            </a:bodyPr>
            <a:lstStyle/>
            <a:p>
              <a:r>
                <a:rPr lang="en-US" dirty="0" smtClean="0"/>
                <a:t>start</a:t>
              </a:r>
              <a:endParaRPr lang="en-US" dirty="0"/>
            </a:p>
          </p:txBody>
        </p:sp>
        <p:sp>
          <p:nvSpPr>
            <p:cNvPr id="24" name="Oval 23"/>
            <p:cNvSpPr/>
            <p:nvPr/>
          </p:nvSpPr>
          <p:spPr>
            <a:xfrm>
              <a:off x="7620000" y="5334000"/>
              <a:ext cx="762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72400" y="5562600"/>
              <a:ext cx="609600" cy="369332"/>
            </a:xfrm>
            <a:prstGeom prst="rect">
              <a:avLst/>
            </a:prstGeom>
            <a:noFill/>
          </p:spPr>
          <p:txBody>
            <a:bodyPr wrap="square" rtlCol="0">
              <a:spAutoFit/>
            </a:bodyPr>
            <a:lstStyle/>
            <a:p>
              <a:r>
                <a:rPr lang="en-US" dirty="0" smtClean="0"/>
                <a:t>end</a:t>
              </a:r>
              <a:endParaRPr lang="en-US" dirty="0"/>
            </a:p>
          </p:txBody>
        </p:sp>
        <p:cxnSp>
          <p:nvCxnSpPr>
            <p:cNvPr id="26" name="Straight Arrow Connector 25"/>
            <p:cNvCxnSpPr>
              <a:endCxn id="24" idx="2"/>
            </p:cNvCxnSpPr>
            <p:nvPr/>
          </p:nvCxnSpPr>
          <p:spPr>
            <a:xfrm flipV="1">
              <a:off x="1981200" y="5753100"/>
              <a:ext cx="5638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124200" y="4800600"/>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276600" y="4876800"/>
              <a:ext cx="1219200" cy="369332"/>
            </a:xfrm>
            <a:prstGeom prst="rect">
              <a:avLst/>
            </a:prstGeom>
            <a:noFill/>
          </p:spPr>
          <p:txBody>
            <a:bodyPr wrap="square" rtlCol="0">
              <a:spAutoFit/>
            </a:bodyPr>
            <a:lstStyle/>
            <a:p>
              <a:r>
                <a:rPr lang="en-US" dirty="0" smtClean="0"/>
                <a:t>Key frame</a:t>
              </a:r>
              <a:endParaRPr lang="en-US" dirty="0"/>
            </a:p>
          </p:txBody>
        </p:sp>
        <p:cxnSp>
          <p:nvCxnSpPr>
            <p:cNvPr id="29" name="Straight Arrow Connector 28"/>
            <p:cNvCxnSpPr/>
            <p:nvPr/>
          </p:nvCxnSpPr>
          <p:spPr>
            <a:xfrm rot="5400000" flipH="1" flipV="1">
              <a:off x="1181100" y="4991100"/>
              <a:ext cx="609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0"/>
            </p:cNvCxnSpPr>
            <p:nvPr/>
          </p:nvCxnSpPr>
          <p:spPr>
            <a:xfrm rot="16200000" flipV="1">
              <a:off x="7696200" y="50292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581400" y="6248400"/>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657600" y="6248400"/>
              <a:ext cx="990600" cy="369332"/>
            </a:xfrm>
            <a:prstGeom prst="rect">
              <a:avLst/>
            </a:prstGeom>
            <a:noFill/>
          </p:spPr>
          <p:txBody>
            <a:bodyPr wrap="square" rtlCol="0">
              <a:spAutoFit/>
            </a:bodyPr>
            <a:lstStyle/>
            <a:p>
              <a:r>
                <a:rPr lang="en-US" dirty="0" smtClean="0"/>
                <a:t>Shot 1</a:t>
              </a:r>
              <a:endParaRPr lang="en-US" dirty="0"/>
            </a:p>
          </p:txBody>
        </p:sp>
      </p:grpSp>
      <p:grpSp>
        <p:nvGrpSpPr>
          <p:cNvPr id="7" name="Group 43"/>
          <p:cNvGrpSpPr/>
          <p:nvPr/>
        </p:nvGrpSpPr>
        <p:grpSpPr>
          <a:xfrm>
            <a:off x="0" y="838200"/>
            <a:ext cx="8763000" cy="1676400"/>
            <a:chOff x="0" y="1066800"/>
            <a:chExt cx="8763000" cy="1676400"/>
          </a:xfrm>
        </p:grpSpPr>
        <p:grpSp>
          <p:nvGrpSpPr>
            <p:cNvPr id="8" name="Group 18"/>
            <p:cNvGrpSpPr/>
            <p:nvPr/>
          </p:nvGrpSpPr>
          <p:grpSpPr>
            <a:xfrm>
              <a:off x="0" y="1066800"/>
              <a:ext cx="7391400" cy="1676400"/>
              <a:chOff x="0" y="1066800"/>
              <a:chExt cx="7391400" cy="1676400"/>
            </a:xfrm>
          </p:grpSpPr>
          <p:sp>
            <p:nvSpPr>
              <p:cNvPr id="5" name="Rounded Rectangle 4"/>
              <p:cNvSpPr/>
              <p:nvPr/>
            </p:nvSpPr>
            <p:spPr>
              <a:xfrm>
                <a:off x="0" y="1752600"/>
                <a:ext cx="266700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t>Temporal Segmentation</a:t>
                </a:r>
                <a:endParaRPr lang="en-US" dirty="0"/>
              </a:p>
            </p:txBody>
          </p:sp>
          <p:sp>
            <p:nvSpPr>
              <p:cNvPr id="10" name="Right Arrow 9"/>
              <p:cNvSpPr/>
              <p:nvPr/>
            </p:nvSpPr>
            <p:spPr>
              <a:xfrm>
                <a:off x="2819400" y="1981200"/>
                <a:ext cx="4572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581400" y="1676400"/>
                <a:ext cx="99060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Videos</a:t>
                </a:r>
                <a:endParaRPr lang="en-US" dirty="0"/>
              </a:p>
            </p:txBody>
          </p:sp>
          <p:sp>
            <p:nvSpPr>
              <p:cNvPr id="12" name="Oval 11"/>
              <p:cNvSpPr/>
              <p:nvPr/>
            </p:nvSpPr>
            <p:spPr>
              <a:xfrm>
                <a:off x="5029200" y="1066800"/>
                <a:ext cx="2209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Time Continuity</a:t>
                </a:r>
                <a:endParaRPr lang="en-US" dirty="0"/>
              </a:p>
            </p:txBody>
          </p:sp>
          <p:sp>
            <p:nvSpPr>
              <p:cNvPr id="13" name="Oval 12"/>
              <p:cNvSpPr/>
              <p:nvPr/>
            </p:nvSpPr>
            <p:spPr>
              <a:xfrm>
                <a:off x="5181600" y="2133600"/>
                <a:ext cx="2209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Color</a:t>
                </a:r>
              </a:p>
              <a:p>
                <a:pPr algn="ctr"/>
                <a:r>
                  <a:rPr lang="en-US" dirty="0" smtClean="0"/>
                  <a:t>Continuity</a:t>
                </a:r>
                <a:endParaRPr lang="en-US" dirty="0"/>
              </a:p>
            </p:txBody>
          </p:sp>
          <p:cxnSp>
            <p:nvCxnSpPr>
              <p:cNvPr id="15" name="Straight Connector 14"/>
              <p:cNvCxnSpPr/>
              <p:nvPr/>
            </p:nvCxnSpPr>
            <p:spPr>
              <a:xfrm flipV="1">
                <a:off x="4648200" y="1524000"/>
                <a:ext cx="381000" cy="152400"/>
              </a:xfrm>
              <a:prstGeom prst="line">
                <a:avLst/>
              </a:prstGeom>
              <a:ln/>
            </p:spPr>
            <p:style>
              <a:lnRef idx="1">
                <a:schemeClr val="accent1"/>
              </a:lnRef>
              <a:fillRef idx="3">
                <a:schemeClr val="accent1"/>
              </a:fillRef>
              <a:effectRef idx="2">
                <a:schemeClr val="accent1"/>
              </a:effectRef>
              <a:fontRef idx="minor">
                <a:schemeClr val="lt1"/>
              </a:fontRef>
            </p:style>
          </p:cxnSp>
          <p:cxnSp>
            <p:nvCxnSpPr>
              <p:cNvPr id="18" name="Straight Connector 17"/>
              <p:cNvCxnSpPr/>
              <p:nvPr/>
            </p:nvCxnSpPr>
            <p:spPr>
              <a:xfrm>
                <a:off x="4648200" y="2362200"/>
                <a:ext cx="457200" cy="76200"/>
              </a:xfrm>
              <a:prstGeom prst="line">
                <a:avLst/>
              </a:prstGeom>
              <a:ln/>
            </p:spPr>
            <p:style>
              <a:lnRef idx="1">
                <a:schemeClr val="accent1"/>
              </a:lnRef>
              <a:fillRef idx="3">
                <a:schemeClr val="accent1"/>
              </a:fillRef>
              <a:effectRef idx="2">
                <a:schemeClr val="accent1"/>
              </a:effectRef>
              <a:fontRef idx="minor">
                <a:schemeClr val="lt1"/>
              </a:fontRef>
            </p:style>
          </p:cxnSp>
        </p:grpSp>
        <p:cxnSp>
          <p:nvCxnSpPr>
            <p:cNvPr id="38" name="Straight Connector 37"/>
            <p:cNvCxnSpPr/>
            <p:nvPr/>
          </p:nvCxnSpPr>
          <p:spPr>
            <a:xfrm flipV="1">
              <a:off x="7467600" y="2286000"/>
              <a:ext cx="381000" cy="152400"/>
            </a:xfrm>
            <a:prstGeom prst="line">
              <a:avLst/>
            </a:prstGeom>
            <a:ln/>
          </p:spPr>
          <p:style>
            <a:lnRef idx="1">
              <a:schemeClr val="accent1"/>
            </a:lnRef>
            <a:fillRef idx="3">
              <a:schemeClr val="accent1"/>
            </a:fillRef>
            <a:effectRef idx="2">
              <a:schemeClr val="accent1"/>
            </a:effectRef>
            <a:fontRef idx="minor">
              <a:schemeClr val="lt1"/>
            </a:fontRef>
          </p:style>
        </p:cxnSp>
        <p:cxnSp>
          <p:nvCxnSpPr>
            <p:cNvPr id="39" name="Straight Connector 38"/>
            <p:cNvCxnSpPr/>
            <p:nvPr/>
          </p:nvCxnSpPr>
          <p:spPr>
            <a:xfrm>
              <a:off x="7239000" y="1371600"/>
              <a:ext cx="457200" cy="152400"/>
            </a:xfrm>
            <a:prstGeom prst="line">
              <a:avLst/>
            </a:prstGeom>
            <a:ln/>
          </p:spPr>
          <p:style>
            <a:lnRef idx="1">
              <a:schemeClr val="accent1"/>
            </a:lnRef>
            <a:fillRef idx="3">
              <a:schemeClr val="accent1"/>
            </a:fillRef>
            <a:effectRef idx="2">
              <a:schemeClr val="accent1"/>
            </a:effectRef>
            <a:fontRef idx="minor">
              <a:schemeClr val="lt1"/>
            </a:fontRef>
          </p:style>
        </p:cxnSp>
        <p:sp>
          <p:nvSpPr>
            <p:cNvPr id="43" name="Rounded Rectangle 42"/>
            <p:cNvSpPr/>
            <p:nvPr/>
          </p:nvSpPr>
          <p:spPr>
            <a:xfrm>
              <a:off x="7772400" y="1600200"/>
              <a:ext cx="99060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Shots</a:t>
              </a:r>
              <a:endParaRPr lang="en-US" dirty="0"/>
            </a:p>
          </p:txBody>
        </p:sp>
      </p:grpSp>
      <p:pic>
        <p:nvPicPr>
          <p:cNvPr id="45" name="Picture 2" descr="C:\background\prototype21.jpg"/>
          <p:cNvPicPr>
            <a:picLocks noChangeAspect="1" noChangeArrowheads="1"/>
          </p:cNvPicPr>
          <p:nvPr/>
        </p:nvPicPr>
        <p:blipFill>
          <a:blip r:embed="rId6" cstate="print"/>
          <a:srcRect/>
          <a:stretch>
            <a:fillRect/>
          </a:stretch>
        </p:blipFill>
        <p:spPr bwMode="auto">
          <a:xfrm>
            <a:off x="2286000" y="2895600"/>
            <a:ext cx="3239255" cy="2209800"/>
          </a:xfrm>
          <a:prstGeom prst="rect">
            <a:avLst/>
          </a:prstGeom>
          <a:noFill/>
          <a:ln w="9525">
            <a:noFill/>
            <a:miter lim="800000"/>
            <a:headEnd/>
            <a:tailEnd/>
          </a:ln>
        </p:spPr>
      </p:pic>
      <p:grpSp>
        <p:nvGrpSpPr>
          <p:cNvPr id="9" name="Group 50"/>
          <p:cNvGrpSpPr/>
          <p:nvPr/>
        </p:nvGrpSpPr>
        <p:grpSpPr>
          <a:xfrm>
            <a:off x="5562600" y="2895600"/>
            <a:ext cx="3581400" cy="2181439"/>
            <a:chOff x="5562600" y="2895600"/>
            <a:chExt cx="3581400" cy="2181439"/>
          </a:xfrm>
        </p:grpSpPr>
        <p:pic>
          <p:nvPicPr>
            <p:cNvPr id="46" name="Picture 3" descr="C:\background\personimage21.jpg"/>
            <p:cNvPicPr>
              <a:picLocks noChangeAspect="1" noChangeArrowheads="1"/>
            </p:cNvPicPr>
            <p:nvPr/>
          </p:nvPicPr>
          <p:blipFill>
            <a:blip r:embed="rId7" cstate="print"/>
            <a:srcRect/>
            <a:stretch>
              <a:fillRect/>
            </a:stretch>
          </p:blipFill>
          <p:spPr bwMode="auto">
            <a:xfrm>
              <a:off x="5943600" y="2895600"/>
              <a:ext cx="3200400" cy="2181439"/>
            </a:xfrm>
            <a:prstGeom prst="rect">
              <a:avLst/>
            </a:prstGeom>
            <a:noFill/>
            <a:ln w="9525">
              <a:noFill/>
              <a:miter lim="800000"/>
              <a:headEnd/>
              <a:tailEnd/>
            </a:ln>
          </p:spPr>
        </p:pic>
        <p:sp>
          <p:nvSpPr>
            <p:cNvPr id="47" name="Right Arrow 46"/>
            <p:cNvSpPr/>
            <p:nvPr/>
          </p:nvSpPr>
          <p:spPr>
            <a:xfrm>
              <a:off x="5562600" y="38862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51"/>
          <p:cNvGrpSpPr/>
          <p:nvPr/>
        </p:nvGrpSpPr>
        <p:grpSpPr>
          <a:xfrm>
            <a:off x="2438400" y="2895600"/>
            <a:ext cx="6553200" cy="3016661"/>
            <a:chOff x="609600" y="685800"/>
            <a:chExt cx="6553200" cy="3016661"/>
          </a:xfrm>
        </p:grpSpPr>
        <p:pic>
          <p:nvPicPr>
            <p:cNvPr id="53" name="Picture 2" descr="C:\Documents and Settings\Liyan Zhang\My Documents\my_paper\video_data_cleaning\colorhist.jpg"/>
            <p:cNvPicPr>
              <a:picLocks noChangeAspect="1" noChangeArrowheads="1"/>
            </p:cNvPicPr>
            <p:nvPr/>
          </p:nvPicPr>
          <p:blipFill>
            <a:blip r:embed="rId8" cstate="print"/>
            <a:srcRect/>
            <a:stretch>
              <a:fillRect/>
            </a:stretch>
          </p:blipFill>
          <p:spPr bwMode="auto">
            <a:xfrm>
              <a:off x="609600" y="685800"/>
              <a:ext cx="6553200" cy="3016661"/>
            </a:xfrm>
            <a:prstGeom prst="rect">
              <a:avLst/>
            </a:prstGeom>
            <a:noFill/>
            <a:ln w="9525">
              <a:noFill/>
              <a:miter lim="800000"/>
              <a:headEnd/>
              <a:tailEnd/>
            </a:ln>
          </p:spPr>
        </p:pic>
        <p:sp>
          <p:nvSpPr>
            <p:cNvPr id="54" name="Rectangle 53"/>
            <p:cNvSpPr/>
            <p:nvPr/>
          </p:nvSpPr>
          <p:spPr>
            <a:xfrm>
              <a:off x="1600200" y="990600"/>
              <a:ext cx="2590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64-bin Color histogram</a:t>
              </a:r>
              <a:endParaRPr lang="en-US" dirty="0"/>
            </a:p>
          </p:txBody>
        </p:sp>
      </p:grpSp>
      <p:sp>
        <p:nvSpPr>
          <p:cNvPr id="55" name="Rounded Rectangle 54"/>
          <p:cNvSpPr/>
          <p:nvPr/>
        </p:nvSpPr>
        <p:spPr>
          <a:xfrm>
            <a:off x="0" y="4267200"/>
            <a:ext cx="220980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t>Face Detection </a:t>
            </a:r>
          </a:p>
          <a:p>
            <a:pPr algn="ctr"/>
            <a:r>
              <a:rPr lang="en-US" i="1" dirty="0" smtClean="0"/>
              <a:t>and Recognition</a:t>
            </a:r>
            <a:endParaRPr lang="en-US" dirty="0"/>
          </a:p>
        </p:txBody>
      </p:sp>
      <p:grpSp>
        <p:nvGrpSpPr>
          <p:cNvPr id="16" name="Group 55"/>
          <p:cNvGrpSpPr/>
          <p:nvPr/>
        </p:nvGrpSpPr>
        <p:grpSpPr>
          <a:xfrm>
            <a:off x="2819400" y="3810000"/>
            <a:ext cx="2133600" cy="1219200"/>
            <a:chOff x="2819400" y="3810000"/>
            <a:chExt cx="2133600" cy="1371600"/>
          </a:xfrm>
        </p:grpSpPr>
        <p:pic>
          <p:nvPicPr>
            <p:cNvPr id="57" name="Picture 2" descr="C:\Documents and Settings\Liyan Zhang\My Documents\My Pictures\1.bmp"/>
            <p:cNvPicPr>
              <a:picLocks noChangeAspect="1" noChangeArrowheads="1"/>
            </p:cNvPicPr>
            <p:nvPr/>
          </p:nvPicPr>
          <p:blipFill>
            <a:blip r:embed="rId9" cstate="print"/>
            <a:srcRect/>
            <a:stretch>
              <a:fillRect/>
            </a:stretch>
          </p:blipFill>
          <p:spPr bwMode="auto">
            <a:xfrm>
              <a:off x="2821363" y="3810000"/>
              <a:ext cx="2131637" cy="695143"/>
            </a:xfrm>
            <a:prstGeom prst="rect">
              <a:avLst/>
            </a:prstGeom>
            <a:noFill/>
            <a:ln w="19050">
              <a:solidFill>
                <a:srgbClr val="FF0000"/>
              </a:solidFill>
              <a:miter lim="800000"/>
              <a:headEnd/>
              <a:tailEnd/>
            </a:ln>
          </p:spPr>
        </p:pic>
        <p:pic>
          <p:nvPicPr>
            <p:cNvPr id="58" name="Picture 3" descr="C:\Documents and Settings\Liyan Zhang\My Documents\My Pictures\2.bmp"/>
            <p:cNvPicPr>
              <a:picLocks noChangeAspect="1" noChangeArrowheads="1"/>
            </p:cNvPicPr>
            <p:nvPr/>
          </p:nvPicPr>
          <p:blipFill>
            <a:blip r:embed="rId10" cstate="print"/>
            <a:srcRect/>
            <a:stretch>
              <a:fillRect/>
            </a:stretch>
          </p:blipFill>
          <p:spPr bwMode="auto">
            <a:xfrm>
              <a:off x="2819400" y="4486457"/>
              <a:ext cx="2131637" cy="695143"/>
            </a:xfrm>
            <a:prstGeom prst="rect">
              <a:avLst/>
            </a:prstGeom>
            <a:noFill/>
            <a:ln w="19050">
              <a:solidFill>
                <a:srgbClr val="FF0000"/>
              </a:solidFill>
              <a:miter lim="800000"/>
              <a:headEnd/>
              <a:tailEnd/>
            </a:ln>
          </p:spPr>
        </p:pic>
      </p:grpSp>
      <p:pic>
        <p:nvPicPr>
          <p:cNvPr id="59" name="Picture 2" descr="C:\Documents and Settings\Liyan Zhang\My Documents\My Pictures\3.bmp"/>
          <p:cNvPicPr>
            <a:picLocks noGrp="1" noChangeAspect="1" noChangeArrowheads="1"/>
          </p:cNvPicPr>
          <p:nvPr>
            <p:ph idx="1"/>
          </p:nvPr>
        </p:nvPicPr>
        <p:blipFill>
          <a:blip r:embed="rId11" cstate="print"/>
          <a:srcRect/>
          <a:stretch>
            <a:fillRect/>
          </a:stretch>
        </p:blipFill>
        <p:spPr bwMode="auto">
          <a:xfrm>
            <a:off x="5334000" y="3962400"/>
            <a:ext cx="762000" cy="891396"/>
          </a:xfrm>
          <a:prstGeom prst="rect">
            <a:avLst/>
          </a:prstGeom>
          <a:noFill/>
        </p:spPr>
      </p:pic>
      <p:cxnSp>
        <p:nvCxnSpPr>
          <p:cNvPr id="60" name="Straight Connector 59"/>
          <p:cNvCxnSpPr/>
          <p:nvPr/>
        </p:nvCxnSpPr>
        <p:spPr>
          <a:xfrm>
            <a:off x="3276600" y="4114800"/>
            <a:ext cx="2057400" cy="228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1" name="Right Arrow 60"/>
          <p:cNvSpPr/>
          <p:nvPr/>
        </p:nvSpPr>
        <p:spPr>
          <a:xfrm>
            <a:off x="6172200" y="4419600"/>
            <a:ext cx="381000" cy="203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smtClean="0"/>
          </a:p>
        </p:txBody>
      </p:sp>
      <p:sp>
        <p:nvSpPr>
          <p:cNvPr id="62" name="Rounded Rectangle 61"/>
          <p:cNvSpPr/>
          <p:nvPr/>
        </p:nvSpPr>
        <p:spPr>
          <a:xfrm>
            <a:off x="6629400" y="4267200"/>
            <a:ext cx="2362200" cy="4741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t>FR(image, person)=</a:t>
            </a:r>
            <a:r>
              <a:rPr lang="en-US" b="1" dirty="0" smtClean="0"/>
              <a:t>1</a:t>
            </a:r>
          </a:p>
        </p:txBody>
      </p:sp>
      <p:sp>
        <p:nvSpPr>
          <p:cNvPr id="63" name="Right Arrow 62"/>
          <p:cNvSpPr/>
          <p:nvPr/>
        </p:nvSpPr>
        <p:spPr>
          <a:xfrm>
            <a:off x="2286000" y="4495800"/>
            <a:ext cx="381000" cy="203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smtClean="0"/>
          </a:p>
        </p:txBody>
      </p:sp>
      <p:grpSp>
        <p:nvGrpSpPr>
          <p:cNvPr id="17" name="Group 63"/>
          <p:cNvGrpSpPr/>
          <p:nvPr/>
        </p:nvGrpSpPr>
        <p:grpSpPr>
          <a:xfrm>
            <a:off x="0" y="4675187"/>
            <a:ext cx="7848600" cy="2182813"/>
            <a:chOff x="0" y="4675187"/>
            <a:chExt cx="7848600" cy="2182813"/>
          </a:xfrm>
        </p:grpSpPr>
        <p:sp>
          <p:nvSpPr>
            <p:cNvPr id="65" name="Rounded Rectangle 64"/>
            <p:cNvSpPr/>
            <p:nvPr/>
          </p:nvSpPr>
          <p:spPr>
            <a:xfrm>
              <a:off x="0" y="5715000"/>
              <a:ext cx="274320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t>Bounding Box and </a:t>
              </a:r>
              <a:r>
                <a:rPr lang="en-US" i="1" dirty="0" err="1" smtClean="0"/>
                <a:t>Centroid</a:t>
              </a:r>
              <a:r>
                <a:rPr lang="en-US" i="1" dirty="0" smtClean="0"/>
                <a:t> Extraction</a:t>
              </a:r>
              <a:endParaRPr lang="en-US" dirty="0"/>
            </a:p>
          </p:txBody>
        </p:sp>
        <p:grpSp>
          <p:nvGrpSpPr>
            <p:cNvPr id="19" name="Group 24"/>
            <p:cNvGrpSpPr/>
            <p:nvPr/>
          </p:nvGrpSpPr>
          <p:grpSpPr>
            <a:xfrm>
              <a:off x="4648200" y="4675187"/>
              <a:ext cx="3200400" cy="2182813"/>
              <a:chOff x="2971800" y="0"/>
              <a:chExt cx="3200400" cy="2182813"/>
            </a:xfrm>
          </p:grpSpPr>
          <p:pic>
            <p:nvPicPr>
              <p:cNvPr id="68" name="Picture 2" descr="C:\Documents and Settings\Liyan Zhang\Desktop\camera_data\raw image_18\18_20090528093302.jpg"/>
              <p:cNvPicPr>
                <a:picLocks noChangeAspect="1" noChangeArrowheads="1"/>
              </p:cNvPicPr>
              <p:nvPr/>
            </p:nvPicPr>
            <p:blipFill>
              <a:blip r:embed="rId12" cstate="print"/>
              <a:srcRect/>
              <a:stretch>
                <a:fillRect/>
              </a:stretch>
            </p:blipFill>
            <p:spPr bwMode="auto">
              <a:xfrm>
                <a:off x="2971800" y="0"/>
                <a:ext cx="3200400" cy="2182813"/>
              </a:xfrm>
              <a:prstGeom prst="rect">
                <a:avLst/>
              </a:prstGeom>
              <a:noFill/>
              <a:ln w="9525">
                <a:noFill/>
                <a:miter lim="800000"/>
                <a:headEnd/>
                <a:tailEnd/>
              </a:ln>
            </p:spPr>
          </p:pic>
          <p:sp>
            <p:nvSpPr>
              <p:cNvPr id="69" name="Oval 68"/>
              <p:cNvSpPr/>
              <p:nvPr/>
            </p:nvSpPr>
            <p:spPr>
              <a:xfrm>
                <a:off x="4343400" y="10668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0" name="Rectangle 69"/>
              <p:cNvSpPr/>
              <p:nvPr/>
            </p:nvSpPr>
            <p:spPr>
              <a:xfrm>
                <a:off x="4038600" y="533400"/>
                <a:ext cx="609600" cy="1371600"/>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sp>
          <p:nvSpPr>
            <p:cNvPr id="67" name="Right Arrow 66"/>
            <p:cNvSpPr/>
            <p:nvPr/>
          </p:nvSpPr>
          <p:spPr>
            <a:xfrm>
              <a:off x="3352800" y="5867400"/>
              <a:ext cx="6096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smtClean="0"/>
            </a:p>
          </p:txBody>
        </p:sp>
      </p:grpSp>
      <p:sp>
        <p:nvSpPr>
          <p:cNvPr id="71" name="Right Arrow 70"/>
          <p:cNvSpPr/>
          <p:nvPr/>
        </p:nvSpPr>
        <p:spPr>
          <a:xfrm>
            <a:off x="2743200" y="3276600"/>
            <a:ext cx="4572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smtClean="0"/>
          </a:p>
        </p:txBody>
      </p:sp>
      <p:sp>
        <p:nvSpPr>
          <p:cNvPr id="72" name="Rectangle 71"/>
          <p:cNvSpPr/>
          <p:nvPr/>
        </p:nvSpPr>
        <p:spPr>
          <a:xfrm>
            <a:off x="3429000" y="3200400"/>
            <a:ext cx="2590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64-bin Color histogram</a:t>
            </a:r>
            <a:endParaRPr lang="en-US" dirty="0"/>
          </a:p>
        </p:txBody>
      </p:sp>
      <p:sp>
        <p:nvSpPr>
          <p:cNvPr id="73" name="Slide Number Placeholder 72"/>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nodeType="clickEffect">
                                  <p:stCondLst>
                                    <p:cond delay="0"/>
                                  </p:stCondLst>
                                  <p:childTnLst>
                                    <p:animEffect transition="out" filter="blinds(horizontal)">
                                      <p:cBhvr>
                                        <p:cTn id="34" dur="500"/>
                                        <p:tgtEl>
                                          <p:spTgt spid="45"/>
                                        </p:tgtEl>
                                      </p:cBhvr>
                                    </p:animEffect>
                                    <p:set>
                                      <p:cBhvr>
                                        <p:cTn id="35" dur="1" fill="hold">
                                          <p:stCondLst>
                                            <p:cond delay="499"/>
                                          </p:stCondLst>
                                        </p:cTn>
                                        <p:tgtEl>
                                          <p:spTgt spid="45"/>
                                        </p:tgtEl>
                                        <p:attrNameLst>
                                          <p:attrName>style.visibility</p:attrName>
                                        </p:attrNameLst>
                                      </p:cBhvr>
                                      <p:to>
                                        <p:strVal val="hidden"/>
                                      </p:to>
                                    </p:set>
                                  </p:childTnLst>
                                </p:cTn>
                              </p:par>
                              <p:par>
                                <p:cTn id="36" presetID="3" presetClass="exit" presetSubtype="10" fill="hold" nodeType="withEffect">
                                  <p:stCondLst>
                                    <p:cond delay="0"/>
                                  </p:stCondLst>
                                  <p:childTnLst>
                                    <p:animEffect transition="out" filter="blinds(horizont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9"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ssolv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nodeType="clickEffect">
                                  <p:stCondLst>
                                    <p:cond delay="0"/>
                                  </p:stCondLst>
                                  <p:childTnLst>
                                    <p:animEffect transition="out" filter="blinds(horizontal)">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3" presetClass="entr" presetSubtype="1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blinds(horizontal)">
                                      <p:cBhvr>
                                        <p:cTn id="49" dur="500"/>
                                        <p:tgtEl>
                                          <p:spTgt spid="7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blinds(horizontal)">
                                      <p:cBhvr>
                                        <p:cTn id="52" dur="500"/>
                                        <p:tgtEl>
                                          <p:spTgt spid="71"/>
                                        </p:tgtEl>
                                      </p:cBhvr>
                                    </p:animEffect>
                                  </p:childTnLst>
                                </p:cTn>
                              </p:par>
                              <p:par>
                                <p:cTn id="53" presetID="2" presetClass="entr" presetSubtype="4"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ppt_x"/>
                                          </p:val>
                                        </p:tav>
                                        <p:tav tm="100000">
                                          <p:val>
                                            <p:strVal val="#ppt_x"/>
                                          </p:val>
                                        </p:tav>
                                      </p:tavLst>
                                    </p:anim>
                                    <p:anim calcmode="lin" valueType="num">
                                      <p:cBhvr additive="base">
                                        <p:cTn id="56" dur="500" fill="hold"/>
                                        <p:tgtEl>
                                          <p:spTgt spid="5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500" fill="hold"/>
                                        <p:tgtEl>
                                          <p:spTgt spid="59"/>
                                        </p:tgtEl>
                                        <p:attrNameLst>
                                          <p:attrName>ppt_x</p:attrName>
                                        </p:attrNameLst>
                                      </p:cBhvr>
                                      <p:tavLst>
                                        <p:tav tm="0">
                                          <p:val>
                                            <p:strVal val="#ppt_x"/>
                                          </p:val>
                                        </p:tav>
                                        <p:tav tm="100000">
                                          <p:val>
                                            <p:strVal val="#ppt_x"/>
                                          </p:val>
                                        </p:tav>
                                      </p:tavLst>
                                    </p:anim>
                                    <p:anim calcmode="lin" valueType="num">
                                      <p:cBhvr additive="base">
                                        <p:cTn id="64" dur="500" fill="hold"/>
                                        <p:tgtEl>
                                          <p:spTgt spid="5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ppt_x"/>
                                          </p:val>
                                        </p:tav>
                                        <p:tav tm="100000">
                                          <p:val>
                                            <p:strVal val="#ppt_x"/>
                                          </p:val>
                                        </p:tav>
                                      </p:tavLst>
                                    </p:anim>
                                    <p:anim calcmode="lin" valueType="num">
                                      <p:cBhvr additive="base">
                                        <p:cTn id="68" dur="500" fill="hold"/>
                                        <p:tgtEl>
                                          <p:spTgt spid="6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500" fill="hold"/>
                                        <p:tgtEl>
                                          <p:spTgt spid="61"/>
                                        </p:tgtEl>
                                        <p:attrNameLst>
                                          <p:attrName>ppt_x</p:attrName>
                                        </p:attrNameLst>
                                      </p:cBhvr>
                                      <p:tavLst>
                                        <p:tav tm="0">
                                          <p:val>
                                            <p:strVal val="#ppt_x"/>
                                          </p:val>
                                        </p:tav>
                                        <p:tav tm="100000">
                                          <p:val>
                                            <p:strVal val="#ppt_x"/>
                                          </p:val>
                                        </p:tav>
                                      </p:tavLst>
                                    </p:anim>
                                    <p:anim calcmode="lin" valueType="num">
                                      <p:cBhvr additive="base">
                                        <p:cTn id="72" dur="500" fill="hold"/>
                                        <p:tgtEl>
                                          <p:spTgt spid="6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additive="base">
                                        <p:cTn id="75" dur="500" fill="hold"/>
                                        <p:tgtEl>
                                          <p:spTgt spid="62"/>
                                        </p:tgtEl>
                                        <p:attrNameLst>
                                          <p:attrName>ppt_x</p:attrName>
                                        </p:attrNameLst>
                                      </p:cBhvr>
                                      <p:tavLst>
                                        <p:tav tm="0">
                                          <p:val>
                                            <p:strVal val="#ppt_x"/>
                                          </p:val>
                                        </p:tav>
                                        <p:tav tm="100000">
                                          <p:val>
                                            <p:strVal val="#ppt_x"/>
                                          </p:val>
                                        </p:tav>
                                      </p:tavLst>
                                    </p:anim>
                                    <p:anim calcmode="lin" valueType="num">
                                      <p:cBhvr additive="base">
                                        <p:cTn id="76" dur="500" fill="hold"/>
                                        <p:tgtEl>
                                          <p:spTgt spid="6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5" grpId="0" animBg="1"/>
      <p:bldP spid="61" grpId="0" animBg="1"/>
      <p:bldP spid="62" grpId="0" animBg="1"/>
      <p:bldP spid="63" grpId="0" animBg="1"/>
      <p:bldP spid="71" grpId="0" animBg="1"/>
      <p:bldP spid="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762000"/>
          </a:xfrm>
        </p:spPr>
        <p:txBody>
          <a:bodyPr>
            <a:normAutofit fontScale="90000"/>
          </a:bodyPr>
          <a:lstStyle/>
          <a:p>
            <a:r>
              <a:rPr lang="en-US" dirty="0" smtClean="0"/>
              <a:t>Activity Detection</a:t>
            </a:r>
            <a:endParaRPr lang="en-US" dirty="0"/>
          </a:p>
        </p:txBody>
      </p:sp>
      <p:grpSp>
        <p:nvGrpSpPr>
          <p:cNvPr id="3" name="Group 42"/>
          <p:cNvGrpSpPr/>
          <p:nvPr/>
        </p:nvGrpSpPr>
        <p:grpSpPr>
          <a:xfrm>
            <a:off x="228600" y="1066800"/>
            <a:ext cx="8534400" cy="533400"/>
            <a:chOff x="228600" y="1371600"/>
            <a:chExt cx="8534400" cy="533400"/>
          </a:xfrm>
        </p:grpSpPr>
        <p:sp>
          <p:nvSpPr>
            <p:cNvPr id="6" name="Rounded Rectangle 5"/>
            <p:cNvSpPr/>
            <p:nvPr/>
          </p:nvSpPr>
          <p:spPr>
            <a:xfrm>
              <a:off x="228600" y="1371600"/>
              <a:ext cx="2286000" cy="533400"/>
            </a:xfrm>
            <a:prstGeom prst="roundRect">
              <a:avLst/>
            </a:prstGeom>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Walking Direction</a:t>
              </a:r>
            </a:p>
          </p:txBody>
        </p:sp>
        <p:sp>
          <p:nvSpPr>
            <p:cNvPr id="20" name="Right Arrow 19"/>
            <p:cNvSpPr/>
            <p:nvPr/>
          </p:nvSpPr>
          <p:spPr>
            <a:xfrm>
              <a:off x="2667000" y="1524000"/>
              <a:ext cx="609600" cy="228600"/>
            </a:xfrm>
            <a:prstGeom prst="rightArrow">
              <a:avLst/>
            </a:prstGeom>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21" name="Rounded Rectangle 20"/>
            <p:cNvSpPr/>
            <p:nvPr/>
          </p:nvSpPr>
          <p:spPr>
            <a:xfrm>
              <a:off x="3581400" y="1371600"/>
              <a:ext cx="5181600" cy="533400"/>
            </a:xfrm>
            <a:prstGeom prst="roundRect">
              <a:avLst/>
            </a:prstGeom>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Changes of bounding boxes and </a:t>
              </a:r>
              <a:r>
                <a:rPr lang="en-US" dirty="0" err="1" smtClean="0"/>
                <a:t>centroids</a:t>
              </a:r>
              <a:endParaRPr lang="en-US" dirty="0" smtClean="0"/>
            </a:p>
          </p:txBody>
        </p:sp>
      </p:grpSp>
      <p:grpSp>
        <p:nvGrpSpPr>
          <p:cNvPr id="4" name="Group 45"/>
          <p:cNvGrpSpPr/>
          <p:nvPr/>
        </p:nvGrpSpPr>
        <p:grpSpPr>
          <a:xfrm>
            <a:off x="381000" y="2209800"/>
            <a:ext cx="7239000" cy="609600"/>
            <a:chOff x="381000" y="2209800"/>
            <a:chExt cx="7239000" cy="609600"/>
          </a:xfrm>
        </p:grpSpPr>
        <p:sp>
          <p:nvSpPr>
            <p:cNvPr id="5" name="Rounded Rectangle 4"/>
            <p:cNvSpPr/>
            <p:nvPr/>
          </p:nvSpPr>
          <p:spPr>
            <a:xfrm>
              <a:off x="381000" y="2286000"/>
              <a:ext cx="2057400" cy="533400"/>
            </a:xfrm>
            <a:prstGeom prst="roundRect">
              <a:avLst/>
            </a:prstGeom>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Activity Detection</a:t>
              </a:r>
            </a:p>
          </p:txBody>
        </p:sp>
        <p:sp>
          <p:nvSpPr>
            <p:cNvPr id="22" name="Right Arrow 21"/>
            <p:cNvSpPr/>
            <p:nvPr/>
          </p:nvSpPr>
          <p:spPr>
            <a:xfrm>
              <a:off x="2743200" y="2362200"/>
              <a:ext cx="457200" cy="228600"/>
            </a:xfrm>
            <a:prstGeom prst="rightArrow">
              <a:avLst/>
            </a:prstGeom>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23" name="Rounded Rectangle 22"/>
            <p:cNvSpPr/>
            <p:nvPr/>
          </p:nvSpPr>
          <p:spPr>
            <a:xfrm>
              <a:off x="3657600" y="2209800"/>
              <a:ext cx="3962400" cy="533400"/>
            </a:xfrm>
            <a:prstGeom prst="roundRect">
              <a:avLst/>
            </a:prstGeom>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Appear and disappear locations</a:t>
              </a:r>
            </a:p>
          </p:txBody>
        </p:sp>
      </p:grpSp>
      <p:grpSp>
        <p:nvGrpSpPr>
          <p:cNvPr id="7" name="Group 44"/>
          <p:cNvGrpSpPr/>
          <p:nvPr/>
        </p:nvGrpSpPr>
        <p:grpSpPr>
          <a:xfrm>
            <a:off x="0" y="4675187"/>
            <a:ext cx="9144000" cy="2182813"/>
            <a:chOff x="0" y="4675187"/>
            <a:chExt cx="9144000" cy="2182813"/>
          </a:xfrm>
        </p:grpSpPr>
        <p:pic>
          <p:nvPicPr>
            <p:cNvPr id="8" name="Picture 1" descr="C:\Documents and Settings\Liyan Zhang\Desktop\camera_data\raw image_18\18_20090528093301.jpg"/>
            <p:cNvPicPr>
              <a:picLocks noChangeAspect="1" noChangeArrowheads="1"/>
            </p:cNvPicPr>
            <p:nvPr/>
          </p:nvPicPr>
          <p:blipFill>
            <a:blip r:embed="rId2" cstate="print"/>
            <a:srcRect/>
            <a:stretch>
              <a:fillRect/>
            </a:stretch>
          </p:blipFill>
          <p:spPr bwMode="auto">
            <a:xfrm>
              <a:off x="0" y="4675187"/>
              <a:ext cx="3200400" cy="2182813"/>
            </a:xfrm>
            <a:prstGeom prst="rect">
              <a:avLst/>
            </a:prstGeom>
            <a:noFill/>
            <a:ln w="9525">
              <a:noFill/>
              <a:miter lim="800000"/>
              <a:headEnd/>
              <a:tailEnd/>
            </a:ln>
          </p:spPr>
        </p:pic>
        <p:pic>
          <p:nvPicPr>
            <p:cNvPr id="9" name="Picture 2" descr="C:\Documents and Settings\Liyan Zhang\Desktop\camera_data\raw image_18\18_20090528093304.jpg"/>
            <p:cNvPicPr>
              <a:picLocks noChangeAspect="1" noChangeArrowheads="1"/>
            </p:cNvPicPr>
            <p:nvPr/>
          </p:nvPicPr>
          <p:blipFill>
            <a:blip r:embed="rId3" cstate="print"/>
            <a:srcRect/>
            <a:stretch>
              <a:fillRect/>
            </a:stretch>
          </p:blipFill>
          <p:spPr bwMode="auto">
            <a:xfrm>
              <a:off x="6096000" y="4675187"/>
              <a:ext cx="3048000" cy="2181225"/>
            </a:xfrm>
            <a:prstGeom prst="rect">
              <a:avLst/>
            </a:prstGeom>
            <a:noFill/>
            <a:ln w="9525">
              <a:noFill/>
              <a:miter lim="800000"/>
              <a:headEnd/>
              <a:tailEnd/>
            </a:ln>
          </p:spPr>
        </p:pic>
        <p:sp>
          <p:nvSpPr>
            <p:cNvPr id="10" name="Oval 9"/>
            <p:cNvSpPr/>
            <p:nvPr/>
          </p:nvSpPr>
          <p:spPr>
            <a:xfrm>
              <a:off x="1524000" y="6122987"/>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1" name="Oval 10"/>
            <p:cNvSpPr/>
            <p:nvPr/>
          </p:nvSpPr>
          <p:spPr>
            <a:xfrm>
              <a:off x="7543800" y="5132387"/>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2" name="Rectangle 11"/>
            <p:cNvSpPr/>
            <p:nvPr/>
          </p:nvSpPr>
          <p:spPr>
            <a:xfrm>
              <a:off x="1143000" y="5513387"/>
              <a:ext cx="838200" cy="1295400"/>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nvGrpSpPr>
            <p:cNvPr id="13" name="Group 15"/>
            <p:cNvGrpSpPr/>
            <p:nvPr/>
          </p:nvGrpSpPr>
          <p:grpSpPr>
            <a:xfrm>
              <a:off x="2971800" y="4675187"/>
              <a:ext cx="3200400" cy="2182813"/>
              <a:chOff x="2971800" y="0"/>
              <a:chExt cx="3200400" cy="2182813"/>
            </a:xfrm>
          </p:grpSpPr>
          <p:pic>
            <p:nvPicPr>
              <p:cNvPr id="17" name="Picture 2" descr="C:\Documents and Settings\Liyan Zhang\Desktop\camera_data\raw image_18\18_20090528093302.jpg"/>
              <p:cNvPicPr>
                <a:picLocks noChangeAspect="1" noChangeArrowheads="1"/>
              </p:cNvPicPr>
              <p:nvPr/>
            </p:nvPicPr>
            <p:blipFill>
              <a:blip r:embed="rId4" cstate="print"/>
              <a:srcRect/>
              <a:stretch>
                <a:fillRect/>
              </a:stretch>
            </p:blipFill>
            <p:spPr bwMode="auto">
              <a:xfrm>
                <a:off x="2971800" y="0"/>
                <a:ext cx="3200400" cy="2182813"/>
              </a:xfrm>
              <a:prstGeom prst="rect">
                <a:avLst/>
              </a:prstGeom>
              <a:noFill/>
              <a:ln w="9525">
                <a:noFill/>
                <a:miter lim="800000"/>
                <a:headEnd/>
                <a:tailEnd/>
              </a:ln>
            </p:spPr>
          </p:pic>
          <p:sp>
            <p:nvSpPr>
              <p:cNvPr id="18" name="Oval 8"/>
              <p:cNvSpPr/>
              <p:nvPr/>
            </p:nvSpPr>
            <p:spPr>
              <a:xfrm>
                <a:off x="4343400" y="10668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4038600" y="533400"/>
                <a:ext cx="609600" cy="1371600"/>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sp>
          <p:nvSpPr>
            <p:cNvPr id="14" name="Rectangle 13"/>
            <p:cNvSpPr/>
            <p:nvPr/>
          </p:nvSpPr>
          <p:spPr>
            <a:xfrm>
              <a:off x="7391400" y="4827587"/>
              <a:ext cx="381000" cy="762000"/>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16" name="Straight Arrow Connector 15"/>
            <p:cNvCxnSpPr/>
            <p:nvPr/>
          </p:nvCxnSpPr>
          <p:spPr>
            <a:xfrm flipV="1">
              <a:off x="4495800" y="5208587"/>
              <a:ext cx="3048000" cy="533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2773409" y="4617991"/>
              <a:ext cx="407941" cy="275435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46"/>
          <p:cNvGrpSpPr/>
          <p:nvPr/>
        </p:nvGrpSpPr>
        <p:grpSpPr>
          <a:xfrm>
            <a:off x="0" y="4267200"/>
            <a:ext cx="8534400" cy="381000"/>
            <a:chOff x="0" y="4267200"/>
            <a:chExt cx="8534400" cy="381000"/>
          </a:xfrm>
        </p:grpSpPr>
        <p:sp>
          <p:nvSpPr>
            <p:cNvPr id="26" name="Rounded Rectangle 25"/>
            <p:cNvSpPr/>
            <p:nvPr/>
          </p:nvSpPr>
          <p:spPr>
            <a:xfrm>
              <a:off x="0" y="4267200"/>
              <a:ext cx="2667000" cy="381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Downside of Corridor</a:t>
              </a:r>
            </a:p>
          </p:txBody>
        </p:sp>
        <p:sp>
          <p:nvSpPr>
            <p:cNvPr id="27" name="Rounded Rectangle 26"/>
            <p:cNvSpPr/>
            <p:nvPr/>
          </p:nvSpPr>
          <p:spPr>
            <a:xfrm>
              <a:off x="3429000" y="4343400"/>
              <a:ext cx="2133600" cy="304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Walking to</a:t>
              </a:r>
            </a:p>
          </p:txBody>
        </p:sp>
        <p:sp>
          <p:nvSpPr>
            <p:cNvPr id="28" name="Rounded Rectangle 27"/>
            <p:cNvSpPr/>
            <p:nvPr/>
          </p:nvSpPr>
          <p:spPr>
            <a:xfrm>
              <a:off x="6477000" y="4343400"/>
              <a:ext cx="2057400" cy="304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Office in Corner</a:t>
              </a:r>
            </a:p>
          </p:txBody>
        </p:sp>
        <p:cxnSp>
          <p:nvCxnSpPr>
            <p:cNvPr id="15" name="Straight Arrow Connector 14"/>
            <p:cNvCxnSpPr/>
            <p:nvPr/>
          </p:nvCxnSpPr>
          <p:spPr>
            <a:xfrm>
              <a:off x="2743200" y="4495800"/>
              <a:ext cx="609600" cy="1588"/>
            </a:xfrm>
            <a:prstGeom prst="straightConnector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cxnSp>
        <p:cxnSp>
          <p:nvCxnSpPr>
            <p:cNvPr id="35" name="Straight Arrow Connector 34"/>
            <p:cNvCxnSpPr/>
            <p:nvPr/>
          </p:nvCxnSpPr>
          <p:spPr>
            <a:xfrm>
              <a:off x="5715000" y="4495800"/>
              <a:ext cx="609600" cy="1588"/>
            </a:xfrm>
            <a:prstGeom prst="straightConnector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cxnSp>
      </p:grpSp>
      <p:grpSp>
        <p:nvGrpSpPr>
          <p:cNvPr id="25" name="Group 47"/>
          <p:cNvGrpSpPr/>
          <p:nvPr/>
        </p:nvGrpSpPr>
        <p:grpSpPr>
          <a:xfrm>
            <a:off x="0" y="2895600"/>
            <a:ext cx="8763000" cy="990600"/>
            <a:chOff x="0" y="2895600"/>
            <a:chExt cx="8763000" cy="990600"/>
          </a:xfrm>
        </p:grpSpPr>
        <p:sp>
          <p:nvSpPr>
            <p:cNvPr id="37" name="Down Arrow 36"/>
            <p:cNvSpPr/>
            <p:nvPr/>
          </p:nvSpPr>
          <p:spPr>
            <a:xfrm>
              <a:off x="1219200" y="2895600"/>
              <a:ext cx="228600" cy="228600"/>
            </a:xfrm>
            <a:prstGeom prst="downArrow">
              <a:avLst/>
            </a:prstGeom>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38" name="Rounded Rectangle 37"/>
            <p:cNvSpPr/>
            <p:nvPr/>
          </p:nvSpPr>
          <p:spPr>
            <a:xfrm>
              <a:off x="0" y="3200400"/>
              <a:ext cx="2667000" cy="609600"/>
            </a:xfrm>
            <a:prstGeom prst="roundRect">
              <a:avLst/>
            </a:prstGeom>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strong signal in person identification</a:t>
              </a:r>
            </a:p>
          </p:txBody>
        </p:sp>
        <p:sp>
          <p:nvSpPr>
            <p:cNvPr id="39" name="Right Arrow 38"/>
            <p:cNvSpPr/>
            <p:nvPr/>
          </p:nvSpPr>
          <p:spPr>
            <a:xfrm>
              <a:off x="2743200" y="3352800"/>
              <a:ext cx="381000" cy="228600"/>
            </a:xfrm>
            <a:prstGeom prst="rightArrow">
              <a:avLst/>
            </a:prstGeom>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40" name="Rounded Rectangle 39"/>
            <p:cNvSpPr/>
            <p:nvPr/>
          </p:nvSpPr>
          <p:spPr>
            <a:xfrm>
              <a:off x="3276600" y="3048000"/>
              <a:ext cx="2514600" cy="838200"/>
            </a:xfrm>
            <a:prstGeom prst="roundRect">
              <a:avLst/>
            </a:prstGeom>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Observing:</a:t>
              </a:r>
            </a:p>
            <a:p>
              <a:pPr algn="ctr"/>
              <a:r>
                <a:rPr lang="en-US" dirty="0" smtClean="0"/>
                <a:t>An subject enter/exist Bob’s office frequently</a:t>
              </a:r>
            </a:p>
          </p:txBody>
        </p:sp>
        <p:sp>
          <p:nvSpPr>
            <p:cNvPr id="41" name="Rounded Rectangle 40"/>
            <p:cNvSpPr/>
            <p:nvPr/>
          </p:nvSpPr>
          <p:spPr>
            <a:xfrm>
              <a:off x="6248400" y="3048000"/>
              <a:ext cx="2514600" cy="838200"/>
            </a:xfrm>
            <a:prstGeom prst="roundRect">
              <a:avLst/>
            </a:prstGeom>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High Probability:</a:t>
              </a:r>
            </a:p>
            <a:p>
              <a:pPr algn="ctr"/>
              <a:r>
                <a:rPr lang="en-US" dirty="0" smtClean="0"/>
                <a:t>This subject is Bob.</a:t>
              </a:r>
            </a:p>
          </p:txBody>
        </p:sp>
        <p:sp>
          <p:nvSpPr>
            <p:cNvPr id="42" name="Right Arrow 41"/>
            <p:cNvSpPr/>
            <p:nvPr/>
          </p:nvSpPr>
          <p:spPr>
            <a:xfrm>
              <a:off x="5867400" y="3352800"/>
              <a:ext cx="304800" cy="228600"/>
            </a:xfrm>
            <a:prstGeom prst="rightArrow">
              <a:avLst/>
            </a:prstGeom>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grpSp>
      <p:sp>
        <p:nvSpPr>
          <p:cNvPr id="44" name="Slide Number Placeholder 4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linds(horizontal)">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267200" y="1736725"/>
            <a:ext cx="1219200" cy="53340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Subject x</a:t>
            </a:r>
            <a:r>
              <a:rPr lang="en-US" baseline="-25000" dirty="0"/>
              <a:t>12</a:t>
            </a:r>
          </a:p>
        </p:txBody>
      </p:sp>
      <p:sp>
        <p:nvSpPr>
          <p:cNvPr id="15" name="Rounded Rectangle 14"/>
          <p:cNvSpPr/>
          <p:nvPr/>
        </p:nvSpPr>
        <p:spPr>
          <a:xfrm>
            <a:off x="7086600" y="1736725"/>
            <a:ext cx="1143000" cy="53340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Subject x11</a:t>
            </a:r>
          </a:p>
        </p:txBody>
      </p:sp>
      <p:sp>
        <p:nvSpPr>
          <p:cNvPr id="20" name="Rounded Rectangle 19"/>
          <p:cNvSpPr/>
          <p:nvPr/>
        </p:nvSpPr>
        <p:spPr>
          <a:xfrm>
            <a:off x="7391400" y="5181600"/>
            <a:ext cx="1143000" cy="53340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Subject x2</a:t>
            </a:r>
          </a:p>
        </p:txBody>
      </p:sp>
      <p:sp>
        <p:nvSpPr>
          <p:cNvPr id="21" name="Rounded Rectangle 20"/>
          <p:cNvSpPr/>
          <p:nvPr/>
        </p:nvSpPr>
        <p:spPr>
          <a:xfrm>
            <a:off x="4419600" y="5318125"/>
            <a:ext cx="1143000" cy="53340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Subject x3</a:t>
            </a:r>
          </a:p>
        </p:txBody>
      </p:sp>
      <p:sp>
        <p:nvSpPr>
          <p:cNvPr id="23" name="Rectangle 22"/>
          <p:cNvSpPr/>
          <p:nvPr/>
        </p:nvSpPr>
        <p:spPr>
          <a:xfrm>
            <a:off x="5791200" y="1127125"/>
            <a:ext cx="1143000" cy="533400"/>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Shot s1</a:t>
            </a:r>
          </a:p>
        </p:txBody>
      </p:sp>
      <p:sp>
        <p:nvSpPr>
          <p:cNvPr id="24" name="Rectangle 23"/>
          <p:cNvSpPr/>
          <p:nvPr/>
        </p:nvSpPr>
        <p:spPr>
          <a:xfrm>
            <a:off x="4876800" y="3336925"/>
            <a:ext cx="685800" cy="533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Alice</a:t>
            </a:r>
          </a:p>
        </p:txBody>
      </p:sp>
      <p:sp>
        <p:nvSpPr>
          <p:cNvPr id="25" name="Rectangle 24"/>
          <p:cNvSpPr/>
          <p:nvPr/>
        </p:nvSpPr>
        <p:spPr>
          <a:xfrm>
            <a:off x="7162800" y="3336925"/>
            <a:ext cx="762000" cy="533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Bob</a:t>
            </a:r>
            <a:endParaRPr lang="en-US" dirty="0"/>
          </a:p>
        </p:txBody>
      </p:sp>
      <p:sp>
        <p:nvSpPr>
          <p:cNvPr id="27" name="Rectangle 26"/>
          <p:cNvSpPr/>
          <p:nvPr/>
        </p:nvSpPr>
        <p:spPr>
          <a:xfrm>
            <a:off x="5105400" y="5943600"/>
            <a:ext cx="1143000" cy="533400"/>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Shot s3</a:t>
            </a:r>
          </a:p>
        </p:txBody>
      </p:sp>
      <p:sp>
        <p:nvSpPr>
          <p:cNvPr id="28" name="Rectangle 27"/>
          <p:cNvSpPr/>
          <p:nvPr/>
        </p:nvSpPr>
        <p:spPr>
          <a:xfrm>
            <a:off x="6705600" y="5943600"/>
            <a:ext cx="1143000" cy="533400"/>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Shot s2</a:t>
            </a:r>
          </a:p>
        </p:txBody>
      </p:sp>
      <p:cxnSp>
        <p:nvCxnSpPr>
          <p:cNvPr id="53" name="Straight Connector 52"/>
          <p:cNvCxnSpPr/>
          <p:nvPr/>
        </p:nvCxnSpPr>
        <p:spPr>
          <a:xfrm rot="10800000" flipV="1">
            <a:off x="5029200" y="1431925"/>
            <a:ext cx="533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162800" y="1431925"/>
            <a:ext cx="457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410200" y="5851525"/>
            <a:ext cx="152400" cy="92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7505700" y="5753100"/>
            <a:ext cx="228600" cy="152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8" name="Group 157"/>
          <p:cNvGrpSpPr/>
          <p:nvPr/>
        </p:nvGrpSpPr>
        <p:grpSpPr>
          <a:xfrm>
            <a:off x="5334000" y="1660525"/>
            <a:ext cx="2133600" cy="4206874"/>
            <a:chOff x="5334000" y="1660525"/>
            <a:chExt cx="2133600" cy="4206874"/>
          </a:xfrm>
        </p:grpSpPr>
        <p:cxnSp>
          <p:nvCxnSpPr>
            <p:cNvPr id="69" name="Straight Connector 68"/>
            <p:cNvCxnSpPr/>
            <p:nvPr/>
          </p:nvCxnSpPr>
          <p:spPr>
            <a:xfrm rot="16200000" flipH="1">
              <a:off x="5219700" y="4137025"/>
              <a:ext cx="1143000" cy="9144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6019800" y="1889125"/>
              <a:ext cx="4572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4" name="Group 153"/>
            <p:cNvGrpSpPr/>
            <p:nvPr/>
          </p:nvGrpSpPr>
          <p:grpSpPr>
            <a:xfrm>
              <a:off x="5486400" y="2193925"/>
              <a:ext cx="1676400" cy="1066800"/>
              <a:chOff x="5486400" y="2193925"/>
              <a:chExt cx="1676400" cy="1066800"/>
            </a:xfrm>
          </p:grpSpPr>
          <p:sp>
            <p:nvSpPr>
              <p:cNvPr id="30" name="Oval 29"/>
              <p:cNvSpPr/>
              <p:nvPr/>
            </p:nvSpPr>
            <p:spPr>
              <a:xfrm>
                <a:off x="5867400" y="2193925"/>
                <a:ext cx="838200" cy="457200"/>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act1</a:t>
                </a:r>
              </a:p>
            </p:txBody>
          </p:sp>
          <p:cxnSp>
            <p:nvCxnSpPr>
              <p:cNvPr id="59" name="Straight Connector 58"/>
              <p:cNvCxnSpPr>
                <a:stCxn id="30" idx="3"/>
              </p:cNvCxnSpPr>
              <p:nvPr/>
            </p:nvCxnSpPr>
            <p:spPr>
              <a:xfrm rot="5400000">
                <a:off x="5399881" y="2670969"/>
                <a:ext cx="676275" cy="50323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30" idx="5"/>
              </p:cNvCxnSpPr>
              <p:nvPr/>
            </p:nvCxnSpPr>
            <p:spPr>
              <a:xfrm rot="16200000" flipH="1">
                <a:off x="6534944" y="2632869"/>
                <a:ext cx="676275" cy="579437"/>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sp>
            <p:nvSpPr>
              <p:cNvPr id="6205" name="TextBox 129"/>
              <p:cNvSpPr txBox="1">
                <a:spLocks noChangeArrowheads="1"/>
              </p:cNvSpPr>
              <p:nvPr/>
            </p:nvSpPr>
            <p:spPr bwMode="auto">
              <a:xfrm>
                <a:off x="5486400" y="2574925"/>
                <a:ext cx="533400" cy="369888"/>
              </a:xfrm>
              <a:prstGeom prst="rect">
                <a:avLst/>
              </a:prstGeom>
              <a:noFill/>
              <a:ln w="9525">
                <a:noFill/>
                <a:miter lim="800000"/>
                <a:headEnd/>
                <a:tailEnd/>
              </a:ln>
            </p:spPr>
            <p:txBody>
              <a:bodyPr>
                <a:spAutoFit/>
              </a:bodyPr>
              <a:lstStyle/>
              <a:p>
                <a:r>
                  <a:rPr lang="en-US">
                    <a:latin typeface="Calibri" pitchFamily="34" charset="0"/>
                  </a:rPr>
                  <a:t>0.5</a:t>
                </a:r>
              </a:p>
            </p:txBody>
          </p:sp>
          <p:sp>
            <p:nvSpPr>
              <p:cNvPr id="6206" name="TextBox 130"/>
              <p:cNvSpPr txBox="1">
                <a:spLocks noChangeArrowheads="1"/>
              </p:cNvSpPr>
              <p:nvPr/>
            </p:nvSpPr>
            <p:spPr bwMode="auto">
              <a:xfrm>
                <a:off x="6477000" y="2498725"/>
                <a:ext cx="533400" cy="369888"/>
              </a:xfrm>
              <a:prstGeom prst="rect">
                <a:avLst/>
              </a:prstGeom>
              <a:noFill/>
              <a:ln w="9525">
                <a:noFill/>
                <a:miter lim="800000"/>
                <a:headEnd/>
                <a:tailEnd/>
              </a:ln>
            </p:spPr>
            <p:txBody>
              <a:bodyPr>
                <a:spAutoFit/>
              </a:bodyPr>
              <a:lstStyle/>
              <a:p>
                <a:r>
                  <a:rPr lang="en-US" dirty="0">
                    <a:latin typeface="Calibri" pitchFamily="34" charset="0"/>
                  </a:rPr>
                  <a:t>0.5</a:t>
                </a:r>
              </a:p>
            </p:txBody>
          </p:sp>
        </p:grpSp>
        <p:grpSp>
          <p:nvGrpSpPr>
            <p:cNvPr id="155" name="Group 154"/>
            <p:cNvGrpSpPr/>
            <p:nvPr/>
          </p:nvGrpSpPr>
          <p:grpSpPr>
            <a:xfrm>
              <a:off x="5486400" y="3870325"/>
              <a:ext cx="1981200" cy="1997074"/>
              <a:chOff x="5486400" y="3870325"/>
              <a:chExt cx="1981200" cy="1997074"/>
            </a:xfrm>
          </p:grpSpPr>
          <p:sp>
            <p:nvSpPr>
              <p:cNvPr id="29" name="Oval 28"/>
              <p:cNvSpPr/>
              <p:nvPr/>
            </p:nvSpPr>
            <p:spPr>
              <a:xfrm>
                <a:off x="5867400" y="4175125"/>
                <a:ext cx="838200" cy="457200"/>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act3</a:t>
                </a:r>
              </a:p>
            </p:txBody>
          </p:sp>
          <p:sp>
            <p:nvSpPr>
              <p:cNvPr id="31" name="Oval 30"/>
              <p:cNvSpPr/>
              <p:nvPr/>
            </p:nvSpPr>
            <p:spPr>
              <a:xfrm>
                <a:off x="6248400" y="5089525"/>
                <a:ext cx="838200" cy="457200"/>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act2</a:t>
                </a:r>
              </a:p>
            </p:txBody>
          </p:sp>
          <p:cxnSp>
            <p:nvCxnSpPr>
              <p:cNvPr id="65" name="Straight Connector 64"/>
              <p:cNvCxnSpPr/>
              <p:nvPr/>
            </p:nvCxnSpPr>
            <p:spPr>
              <a:xfrm>
                <a:off x="5638800" y="3946525"/>
                <a:ext cx="381000" cy="2286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flipV="1">
                <a:off x="6705600" y="3870325"/>
                <a:ext cx="457200" cy="3810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6591300" y="4289425"/>
                <a:ext cx="1143000" cy="4572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5326063" y="5097462"/>
                <a:ext cx="1235075"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6811963" y="5592762"/>
                <a:ext cx="320675"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6207" name="TextBox 131"/>
              <p:cNvSpPr txBox="1">
                <a:spLocks noChangeArrowheads="1"/>
              </p:cNvSpPr>
              <p:nvPr/>
            </p:nvSpPr>
            <p:spPr bwMode="auto">
              <a:xfrm>
                <a:off x="5638800" y="3870325"/>
                <a:ext cx="533400" cy="369888"/>
              </a:xfrm>
              <a:prstGeom prst="rect">
                <a:avLst/>
              </a:prstGeom>
              <a:noFill/>
              <a:ln w="9525">
                <a:noFill/>
                <a:miter lim="800000"/>
                <a:headEnd/>
                <a:tailEnd/>
              </a:ln>
            </p:spPr>
            <p:txBody>
              <a:bodyPr>
                <a:spAutoFit/>
              </a:bodyPr>
              <a:lstStyle/>
              <a:p>
                <a:r>
                  <a:rPr lang="en-US">
                    <a:latin typeface="Calibri" pitchFamily="34" charset="0"/>
                  </a:rPr>
                  <a:t>0.3</a:t>
                </a:r>
              </a:p>
            </p:txBody>
          </p:sp>
          <p:sp>
            <p:nvSpPr>
              <p:cNvPr id="6208" name="TextBox 132"/>
              <p:cNvSpPr txBox="1">
                <a:spLocks noChangeArrowheads="1"/>
              </p:cNvSpPr>
              <p:nvPr/>
            </p:nvSpPr>
            <p:spPr bwMode="auto">
              <a:xfrm>
                <a:off x="6629400" y="3870325"/>
                <a:ext cx="533400" cy="369888"/>
              </a:xfrm>
              <a:prstGeom prst="rect">
                <a:avLst/>
              </a:prstGeom>
              <a:noFill/>
              <a:ln w="9525">
                <a:noFill/>
                <a:miter lim="800000"/>
                <a:headEnd/>
                <a:tailEnd/>
              </a:ln>
            </p:spPr>
            <p:txBody>
              <a:bodyPr>
                <a:spAutoFit/>
              </a:bodyPr>
              <a:lstStyle/>
              <a:p>
                <a:r>
                  <a:rPr lang="en-US">
                    <a:latin typeface="Calibri" pitchFamily="34" charset="0"/>
                  </a:rPr>
                  <a:t>0.7</a:t>
                </a:r>
              </a:p>
            </p:txBody>
          </p:sp>
          <p:sp>
            <p:nvSpPr>
              <p:cNvPr id="6209" name="TextBox 133"/>
              <p:cNvSpPr txBox="1">
                <a:spLocks noChangeArrowheads="1"/>
              </p:cNvSpPr>
              <p:nvPr/>
            </p:nvSpPr>
            <p:spPr bwMode="auto">
              <a:xfrm>
                <a:off x="6934200" y="4556125"/>
                <a:ext cx="533400" cy="369888"/>
              </a:xfrm>
              <a:prstGeom prst="rect">
                <a:avLst/>
              </a:prstGeom>
              <a:noFill/>
              <a:ln w="9525">
                <a:noFill/>
                <a:miter lim="800000"/>
                <a:headEnd/>
                <a:tailEnd/>
              </a:ln>
            </p:spPr>
            <p:txBody>
              <a:bodyPr>
                <a:spAutoFit/>
              </a:bodyPr>
              <a:lstStyle/>
              <a:p>
                <a:r>
                  <a:rPr lang="en-US">
                    <a:latin typeface="Calibri" pitchFamily="34" charset="0"/>
                  </a:rPr>
                  <a:t>0.5</a:t>
                </a:r>
              </a:p>
            </p:txBody>
          </p:sp>
          <p:sp>
            <p:nvSpPr>
              <p:cNvPr id="6210" name="TextBox 134"/>
              <p:cNvSpPr txBox="1">
                <a:spLocks noChangeArrowheads="1"/>
              </p:cNvSpPr>
              <p:nvPr/>
            </p:nvSpPr>
            <p:spPr bwMode="auto">
              <a:xfrm>
                <a:off x="5486400" y="4327525"/>
                <a:ext cx="609600" cy="369888"/>
              </a:xfrm>
              <a:prstGeom prst="rect">
                <a:avLst/>
              </a:prstGeom>
              <a:noFill/>
              <a:ln w="9525">
                <a:noFill/>
                <a:miter lim="800000"/>
                <a:headEnd/>
                <a:tailEnd/>
              </a:ln>
            </p:spPr>
            <p:txBody>
              <a:bodyPr>
                <a:spAutoFit/>
              </a:bodyPr>
              <a:lstStyle/>
              <a:p>
                <a:r>
                  <a:rPr lang="en-US">
                    <a:latin typeface="Calibri" pitchFamily="34" charset="0"/>
                  </a:rPr>
                  <a:t>0.5</a:t>
                </a:r>
              </a:p>
            </p:txBody>
          </p:sp>
        </p:grpSp>
      </p:grpSp>
      <p:grpSp>
        <p:nvGrpSpPr>
          <p:cNvPr id="153" name="Group 152"/>
          <p:cNvGrpSpPr/>
          <p:nvPr/>
        </p:nvGrpSpPr>
        <p:grpSpPr>
          <a:xfrm>
            <a:off x="93663" y="544512"/>
            <a:ext cx="8440737" cy="6362701"/>
            <a:chOff x="93663" y="544512"/>
            <a:chExt cx="8440737" cy="6362701"/>
          </a:xfrm>
        </p:grpSpPr>
        <p:cxnSp>
          <p:nvCxnSpPr>
            <p:cNvPr id="87" name="Straight Connector 86"/>
            <p:cNvCxnSpPr>
              <a:endCxn id="13" idx="1"/>
            </p:cNvCxnSpPr>
            <p:nvPr/>
          </p:nvCxnSpPr>
          <p:spPr>
            <a:xfrm flipV="1">
              <a:off x="3429000" y="2003425"/>
              <a:ext cx="8382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6212" name="TextBox 79"/>
            <p:cNvSpPr txBox="1">
              <a:spLocks noChangeArrowheads="1"/>
            </p:cNvSpPr>
            <p:nvPr/>
          </p:nvSpPr>
          <p:spPr bwMode="auto">
            <a:xfrm>
              <a:off x="3352800" y="1508125"/>
              <a:ext cx="1066800" cy="369888"/>
            </a:xfrm>
            <a:prstGeom prst="rect">
              <a:avLst/>
            </a:prstGeom>
            <a:noFill/>
            <a:ln w="9525">
              <a:noFill/>
              <a:miter lim="800000"/>
              <a:headEnd/>
              <a:tailEnd/>
            </a:ln>
          </p:spPr>
          <p:txBody>
            <a:bodyPr>
              <a:spAutoFit/>
            </a:bodyPr>
            <a:lstStyle/>
            <a:p>
              <a:r>
                <a:rPr lang="en-US" dirty="0">
                  <a:latin typeface="Calibri" pitchFamily="34" charset="0"/>
                </a:rPr>
                <a:t>Time t</a:t>
              </a:r>
              <a:r>
                <a:rPr lang="en-US" baseline="-25000" dirty="0">
                  <a:latin typeface="Calibri" pitchFamily="34" charset="0"/>
                </a:rPr>
                <a:t>12</a:t>
              </a:r>
            </a:p>
          </p:txBody>
        </p:sp>
        <p:sp>
          <p:nvSpPr>
            <p:cNvPr id="7" name="Oval 6"/>
            <p:cNvSpPr/>
            <p:nvPr/>
          </p:nvSpPr>
          <p:spPr bwMode="auto">
            <a:xfrm>
              <a:off x="2532063" y="1660525"/>
              <a:ext cx="835025" cy="81915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 name="Oval 3"/>
            <p:cNvSpPr/>
            <p:nvPr/>
          </p:nvSpPr>
          <p:spPr bwMode="auto">
            <a:xfrm>
              <a:off x="93663" y="1660525"/>
              <a:ext cx="835025" cy="81915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smtClean="0">
                  <a:solidFill>
                    <a:schemeClr val="bg1"/>
                  </a:solidFill>
                  <a:latin typeface="Calibri" pitchFamily="34" charset="0"/>
                </a:rPr>
                <a:t>H1</a:t>
              </a:r>
              <a:endParaRPr lang="en-US" dirty="0">
                <a:solidFill>
                  <a:schemeClr val="bg1"/>
                </a:solidFill>
                <a:latin typeface="Calibri" pitchFamily="34" charset="0"/>
              </a:endParaRPr>
            </a:p>
          </p:txBody>
        </p:sp>
        <p:sp>
          <p:nvSpPr>
            <p:cNvPr id="5" name="Oval 4"/>
            <p:cNvSpPr/>
            <p:nvPr/>
          </p:nvSpPr>
          <p:spPr bwMode="auto">
            <a:xfrm>
              <a:off x="152400" y="5165725"/>
              <a:ext cx="836613" cy="819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400">
                <a:solidFill>
                  <a:srgbClr val="FFFFFF"/>
                </a:solidFill>
              </a:endParaRPr>
            </a:p>
          </p:txBody>
        </p:sp>
        <p:sp>
          <p:nvSpPr>
            <p:cNvPr id="6" name="Oval 5"/>
            <p:cNvSpPr/>
            <p:nvPr/>
          </p:nvSpPr>
          <p:spPr bwMode="auto">
            <a:xfrm>
              <a:off x="2608263" y="5165725"/>
              <a:ext cx="835025" cy="819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89" name="Straight Connector 88"/>
            <p:cNvCxnSpPr/>
            <p:nvPr/>
          </p:nvCxnSpPr>
          <p:spPr>
            <a:xfrm>
              <a:off x="3505200" y="5546725"/>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Arc 91"/>
            <p:cNvSpPr/>
            <p:nvPr/>
          </p:nvSpPr>
          <p:spPr>
            <a:xfrm>
              <a:off x="381000" y="822325"/>
              <a:ext cx="7620000" cy="1905000"/>
            </a:xfrm>
            <a:prstGeom prst="arc">
              <a:avLst>
                <a:gd name="adj1" fmla="val 10827666"/>
                <a:gd name="adj2" fmla="val 21513792"/>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3" name="Arc 92"/>
            <p:cNvSpPr/>
            <p:nvPr/>
          </p:nvSpPr>
          <p:spPr>
            <a:xfrm flipV="1">
              <a:off x="762000" y="5257800"/>
              <a:ext cx="7772400" cy="1539875"/>
            </a:xfrm>
            <a:prstGeom prst="arc">
              <a:avLst>
                <a:gd name="adj1" fmla="val 10770413"/>
                <a:gd name="adj2" fmla="val 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211" name="TextBox 78"/>
            <p:cNvSpPr txBox="1">
              <a:spLocks noChangeArrowheads="1"/>
            </p:cNvSpPr>
            <p:nvPr/>
          </p:nvSpPr>
          <p:spPr bwMode="auto">
            <a:xfrm>
              <a:off x="3733800" y="544512"/>
              <a:ext cx="1066800" cy="369888"/>
            </a:xfrm>
            <a:prstGeom prst="rect">
              <a:avLst/>
            </a:prstGeom>
            <a:noFill/>
            <a:ln w="9525">
              <a:noFill/>
              <a:miter lim="800000"/>
              <a:headEnd/>
              <a:tailEnd/>
            </a:ln>
          </p:spPr>
          <p:txBody>
            <a:bodyPr>
              <a:spAutoFit/>
            </a:bodyPr>
            <a:lstStyle/>
            <a:p>
              <a:r>
                <a:rPr lang="en-US" dirty="0">
                  <a:latin typeface="Calibri" pitchFamily="34" charset="0"/>
                </a:rPr>
                <a:t>Time t</a:t>
              </a:r>
              <a:r>
                <a:rPr lang="en-US" baseline="-25000" dirty="0">
                  <a:latin typeface="Calibri" pitchFamily="34" charset="0"/>
                </a:rPr>
                <a:t>11</a:t>
              </a:r>
            </a:p>
          </p:txBody>
        </p:sp>
        <p:sp>
          <p:nvSpPr>
            <p:cNvPr id="6213" name="TextBox 80"/>
            <p:cNvSpPr txBox="1">
              <a:spLocks noChangeArrowheads="1"/>
            </p:cNvSpPr>
            <p:nvPr/>
          </p:nvSpPr>
          <p:spPr bwMode="auto">
            <a:xfrm>
              <a:off x="3429000" y="5089525"/>
              <a:ext cx="1066800" cy="369888"/>
            </a:xfrm>
            <a:prstGeom prst="rect">
              <a:avLst/>
            </a:prstGeom>
            <a:noFill/>
            <a:ln w="9525">
              <a:noFill/>
              <a:miter lim="800000"/>
              <a:headEnd/>
              <a:tailEnd/>
            </a:ln>
          </p:spPr>
          <p:txBody>
            <a:bodyPr>
              <a:spAutoFit/>
            </a:bodyPr>
            <a:lstStyle/>
            <a:p>
              <a:r>
                <a:rPr lang="en-US">
                  <a:latin typeface="Calibri" pitchFamily="34" charset="0"/>
                </a:rPr>
                <a:t>Time t3</a:t>
              </a:r>
            </a:p>
          </p:txBody>
        </p:sp>
        <p:sp>
          <p:nvSpPr>
            <p:cNvPr id="6214" name="TextBox 82"/>
            <p:cNvSpPr txBox="1">
              <a:spLocks noChangeArrowheads="1"/>
            </p:cNvSpPr>
            <p:nvPr/>
          </p:nvSpPr>
          <p:spPr bwMode="auto">
            <a:xfrm>
              <a:off x="3505200" y="6537325"/>
              <a:ext cx="1066800" cy="369888"/>
            </a:xfrm>
            <a:prstGeom prst="rect">
              <a:avLst/>
            </a:prstGeom>
            <a:noFill/>
            <a:ln w="9525">
              <a:noFill/>
              <a:miter lim="800000"/>
              <a:headEnd/>
              <a:tailEnd/>
            </a:ln>
          </p:spPr>
          <p:txBody>
            <a:bodyPr>
              <a:spAutoFit/>
            </a:bodyPr>
            <a:lstStyle/>
            <a:p>
              <a:r>
                <a:rPr lang="en-US">
                  <a:latin typeface="Calibri" pitchFamily="34" charset="0"/>
                </a:rPr>
                <a:t>Time t2</a:t>
              </a:r>
            </a:p>
          </p:txBody>
        </p:sp>
        <p:sp>
          <p:nvSpPr>
            <p:cNvPr id="6215" name="TextBox 8"/>
            <p:cNvSpPr txBox="1">
              <a:spLocks noChangeArrowheads="1"/>
            </p:cNvSpPr>
            <p:nvPr/>
          </p:nvSpPr>
          <p:spPr bwMode="auto">
            <a:xfrm>
              <a:off x="2532063" y="1846263"/>
              <a:ext cx="835025" cy="368300"/>
            </a:xfrm>
            <a:prstGeom prst="rect">
              <a:avLst/>
            </a:prstGeom>
            <a:noFill/>
            <a:ln w="9525">
              <a:noFill/>
              <a:miter lim="800000"/>
              <a:headEnd/>
              <a:tailEnd/>
            </a:ln>
          </p:spPr>
          <p:txBody>
            <a:bodyPr>
              <a:spAutoFit/>
            </a:bodyPr>
            <a:lstStyle/>
            <a:p>
              <a:pPr algn="ctr"/>
              <a:r>
                <a:rPr lang="en-US" dirty="0">
                  <a:latin typeface="Calibri" pitchFamily="34" charset="0"/>
                </a:rPr>
                <a:t>   </a:t>
              </a:r>
              <a:r>
                <a:rPr lang="en-US" dirty="0">
                  <a:solidFill>
                    <a:schemeClr val="bg1"/>
                  </a:solidFill>
                  <a:latin typeface="Calibri" pitchFamily="34" charset="0"/>
                </a:rPr>
                <a:t>H</a:t>
              </a:r>
              <a:r>
                <a:rPr lang="en-US" baseline="-25000" dirty="0">
                  <a:solidFill>
                    <a:schemeClr val="bg1"/>
                  </a:solidFill>
                  <a:latin typeface="Calibri" pitchFamily="34" charset="0"/>
                </a:rPr>
                <a:t>12</a:t>
              </a:r>
            </a:p>
          </p:txBody>
        </p:sp>
        <p:sp>
          <p:nvSpPr>
            <p:cNvPr id="6216" name="TextBox 8"/>
            <p:cNvSpPr txBox="1">
              <a:spLocks noChangeArrowheads="1"/>
            </p:cNvSpPr>
            <p:nvPr/>
          </p:nvSpPr>
          <p:spPr bwMode="auto">
            <a:xfrm>
              <a:off x="107950" y="5373688"/>
              <a:ext cx="835025" cy="369887"/>
            </a:xfrm>
            <a:prstGeom prst="rect">
              <a:avLst/>
            </a:prstGeom>
            <a:noFill/>
            <a:ln w="9525">
              <a:noFill/>
              <a:miter lim="800000"/>
              <a:headEnd/>
              <a:tailEnd/>
            </a:ln>
          </p:spPr>
          <p:txBody>
            <a:bodyPr>
              <a:spAutoFit/>
            </a:bodyPr>
            <a:lstStyle/>
            <a:p>
              <a:pPr algn="ctr"/>
              <a:r>
                <a:rPr lang="en-US">
                  <a:latin typeface="Calibri" pitchFamily="34" charset="0"/>
                </a:rPr>
                <a:t>   </a:t>
              </a:r>
              <a:r>
                <a:rPr lang="en-US">
                  <a:solidFill>
                    <a:schemeClr val="bg1"/>
                  </a:solidFill>
                  <a:latin typeface="Calibri" pitchFamily="34" charset="0"/>
                </a:rPr>
                <a:t>H</a:t>
              </a:r>
              <a:r>
                <a:rPr lang="en-US" baseline="-25000">
                  <a:solidFill>
                    <a:schemeClr val="bg1"/>
                  </a:solidFill>
                  <a:latin typeface="Calibri" pitchFamily="34" charset="0"/>
                </a:rPr>
                <a:t>2</a:t>
              </a:r>
            </a:p>
          </p:txBody>
        </p:sp>
        <p:sp>
          <p:nvSpPr>
            <p:cNvPr id="6217" name="TextBox 8"/>
            <p:cNvSpPr txBox="1">
              <a:spLocks noChangeArrowheads="1"/>
            </p:cNvSpPr>
            <p:nvPr/>
          </p:nvSpPr>
          <p:spPr bwMode="auto">
            <a:xfrm>
              <a:off x="2606675" y="5391150"/>
              <a:ext cx="835025" cy="368300"/>
            </a:xfrm>
            <a:prstGeom prst="rect">
              <a:avLst/>
            </a:prstGeom>
            <a:noFill/>
            <a:ln w="9525">
              <a:noFill/>
              <a:miter lim="800000"/>
              <a:headEnd/>
              <a:tailEnd/>
            </a:ln>
          </p:spPr>
          <p:txBody>
            <a:bodyPr>
              <a:spAutoFit/>
            </a:bodyPr>
            <a:lstStyle/>
            <a:p>
              <a:pPr algn="ctr"/>
              <a:r>
                <a:rPr lang="en-US">
                  <a:latin typeface="Calibri" pitchFamily="34" charset="0"/>
                </a:rPr>
                <a:t>   </a:t>
              </a:r>
              <a:r>
                <a:rPr lang="en-US">
                  <a:solidFill>
                    <a:schemeClr val="bg1"/>
                  </a:solidFill>
                  <a:latin typeface="Calibri" pitchFamily="34" charset="0"/>
                </a:rPr>
                <a:t>H</a:t>
              </a:r>
              <a:r>
                <a:rPr lang="en-US" baseline="-25000">
                  <a:solidFill>
                    <a:schemeClr val="bg1"/>
                  </a:solidFill>
                  <a:latin typeface="Calibri" pitchFamily="34" charset="0"/>
                </a:rPr>
                <a:t>3</a:t>
              </a:r>
            </a:p>
          </p:txBody>
        </p:sp>
      </p:grpSp>
      <p:sp>
        <p:nvSpPr>
          <p:cNvPr id="76" name="Title 1"/>
          <p:cNvSpPr txBox="1">
            <a:spLocks/>
          </p:cNvSpPr>
          <p:nvPr/>
        </p:nvSpPr>
        <p:spPr>
          <a:xfrm>
            <a:off x="152400" y="0"/>
            <a:ext cx="8534400" cy="609600"/>
          </a:xfrm>
          <a:prstGeom prst="rect">
            <a:avLst/>
          </a:prstGeom>
        </p:spPr>
        <p:txBody>
          <a:bodyP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5000" dirty="0" smtClean="0">
                <a:solidFill>
                  <a:schemeClr val="tx2"/>
                </a:solidFill>
                <a:latin typeface="+mj-lt"/>
                <a:ea typeface="+mj-ea"/>
                <a:cs typeface="+mj-cs"/>
              </a:rPr>
              <a:t>PI Graph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148" name="Group 147"/>
          <p:cNvGrpSpPr/>
          <p:nvPr/>
        </p:nvGrpSpPr>
        <p:grpSpPr>
          <a:xfrm>
            <a:off x="7848601" y="2498725"/>
            <a:ext cx="1295399" cy="2682874"/>
            <a:chOff x="7848601" y="2498725"/>
            <a:chExt cx="1295399" cy="2682874"/>
          </a:xfrm>
        </p:grpSpPr>
        <p:cxnSp>
          <p:nvCxnSpPr>
            <p:cNvPr id="118" name="Straight Connector 117"/>
            <p:cNvCxnSpPr/>
            <p:nvPr/>
          </p:nvCxnSpPr>
          <p:spPr>
            <a:xfrm rot="16200000" flipH="1">
              <a:off x="7421563" y="4297362"/>
              <a:ext cx="1311275" cy="4572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6198" name="TextBox 118"/>
            <p:cNvSpPr txBox="1">
              <a:spLocks noChangeArrowheads="1"/>
            </p:cNvSpPr>
            <p:nvPr/>
          </p:nvSpPr>
          <p:spPr bwMode="auto">
            <a:xfrm>
              <a:off x="8077200" y="4251325"/>
              <a:ext cx="457200" cy="369888"/>
            </a:xfrm>
            <a:prstGeom prst="rect">
              <a:avLst/>
            </a:prstGeom>
            <a:noFill/>
            <a:ln w="9525">
              <a:noFill/>
              <a:miter lim="800000"/>
              <a:headEnd/>
              <a:tailEnd/>
            </a:ln>
          </p:spPr>
          <p:txBody>
            <a:bodyPr>
              <a:spAutoFit/>
            </a:bodyPr>
            <a:lstStyle/>
            <a:p>
              <a:r>
                <a:rPr lang="en-US" dirty="0">
                  <a:solidFill>
                    <a:srgbClr val="FF0000"/>
                  </a:solidFill>
                  <a:latin typeface="Calibri" pitchFamily="34" charset="0"/>
                </a:rPr>
                <a:t>1</a:t>
              </a:r>
            </a:p>
          </p:txBody>
        </p:sp>
        <p:sp>
          <p:nvSpPr>
            <p:cNvPr id="79" name="Rectangular Callout 78"/>
            <p:cNvSpPr/>
            <p:nvPr/>
          </p:nvSpPr>
          <p:spPr>
            <a:xfrm>
              <a:off x="8001000" y="2498725"/>
              <a:ext cx="1143000" cy="1600200"/>
            </a:xfrm>
            <a:prstGeom prst="wedgeRectCallout">
              <a:avLst>
                <a:gd name="adj1" fmla="val -20619"/>
                <a:gd name="adj2" fmla="val 6665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FR result tells:</a:t>
              </a:r>
            </a:p>
            <a:p>
              <a:pPr algn="ctr"/>
              <a:r>
                <a:rPr lang="en-US" dirty="0" smtClean="0">
                  <a:solidFill>
                    <a:srgbClr val="FF0000"/>
                  </a:solidFill>
                </a:rPr>
                <a:t>Subject 2 is “Bob”</a:t>
              </a:r>
              <a:endParaRPr lang="en-US" dirty="0">
                <a:solidFill>
                  <a:srgbClr val="FF0000"/>
                </a:solidFill>
              </a:endParaRPr>
            </a:p>
          </p:txBody>
        </p:sp>
      </p:grpSp>
      <p:grpSp>
        <p:nvGrpSpPr>
          <p:cNvPr id="152" name="Group 151"/>
          <p:cNvGrpSpPr/>
          <p:nvPr/>
        </p:nvGrpSpPr>
        <p:grpSpPr>
          <a:xfrm>
            <a:off x="0" y="990600"/>
            <a:ext cx="3962400" cy="4697413"/>
            <a:chOff x="0" y="990600"/>
            <a:chExt cx="3962400" cy="4697413"/>
          </a:xfrm>
        </p:grpSpPr>
        <p:cxnSp>
          <p:nvCxnSpPr>
            <p:cNvPr id="33" name="Straight Connector 32"/>
            <p:cNvCxnSpPr>
              <a:endCxn id="7" idx="2"/>
            </p:cNvCxnSpPr>
            <p:nvPr/>
          </p:nvCxnSpPr>
          <p:spPr>
            <a:xfrm>
              <a:off x="928688" y="2030413"/>
              <a:ext cx="1603375" cy="39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676400" y="3794125"/>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66800" y="5622925"/>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723900" y="3756025"/>
              <a:ext cx="2438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1000" y="2879725"/>
              <a:ext cx="2667000"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457200" y="2879725"/>
              <a:ext cx="2590800" cy="1676400"/>
            </a:xfrm>
            <a:prstGeom prst="line">
              <a:avLst/>
            </a:prstGeom>
          </p:spPr>
          <p:style>
            <a:lnRef idx="1">
              <a:schemeClr val="accent1"/>
            </a:lnRef>
            <a:fillRef idx="0">
              <a:schemeClr val="accent1"/>
            </a:fillRef>
            <a:effectRef idx="0">
              <a:schemeClr val="accent1"/>
            </a:effectRef>
            <a:fontRef idx="minor">
              <a:schemeClr val="tx1"/>
            </a:fontRef>
          </p:style>
        </p:cxnSp>
        <p:sp>
          <p:nvSpPr>
            <p:cNvPr id="6199" name="TextBox 121"/>
            <p:cNvSpPr txBox="1">
              <a:spLocks noChangeArrowheads="1"/>
            </p:cNvSpPr>
            <p:nvPr/>
          </p:nvSpPr>
          <p:spPr bwMode="auto">
            <a:xfrm>
              <a:off x="1295400" y="5318125"/>
              <a:ext cx="609600" cy="369888"/>
            </a:xfrm>
            <a:prstGeom prst="rect">
              <a:avLst/>
            </a:prstGeom>
            <a:noFill/>
            <a:ln w="9525">
              <a:noFill/>
              <a:miter lim="800000"/>
              <a:headEnd/>
              <a:tailEnd/>
            </a:ln>
          </p:spPr>
          <p:txBody>
            <a:bodyPr>
              <a:spAutoFit/>
            </a:bodyPr>
            <a:lstStyle/>
            <a:p>
              <a:r>
                <a:rPr lang="en-US">
                  <a:latin typeface="Calibri" pitchFamily="34" charset="0"/>
                </a:rPr>
                <a:t>0.8</a:t>
              </a:r>
            </a:p>
          </p:txBody>
        </p:sp>
        <p:sp>
          <p:nvSpPr>
            <p:cNvPr id="6200" name="TextBox 122"/>
            <p:cNvSpPr txBox="1">
              <a:spLocks noChangeArrowheads="1"/>
            </p:cNvSpPr>
            <p:nvPr/>
          </p:nvSpPr>
          <p:spPr bwMode="auto">
            <a:xfrm>
              <a:off x="0" y="3413125"/>
              <a:ext cx="533400" cy="369888"/>
            </a:xfrm>
            <a:prstGeom prst="rect">
              <a:avLst/>
            </a:prstGeom>
            <a:noFill/>
            <a:ln w="9525">
              <a:noFill/>
              <a:miter lim="800000"/>
              <a:headEnd/>
              <a:tailEnd/>
            </a:ln>
          </p:spPr>
          <p:txBody>
            <a:bodyPr>
              <a:spAutoFit/>
            </a:bodyPr>
            <a:lstStyle/>
            <a:p>
              <a:r>
                <a:rPr lang="en-US">
                  <a:latin typeface="Calibri" pitchFamily="34" charset="0"/>
                </a:rPr>
                <a:t>0.6</a:t>
              </a:r>
            </a:p>
          </p:txBody>
        </p:sp>
        <p:sp>
          <p:nvSpPr>
            <p:cNvPr id="6201" name="TextBox 123"/>
            <p:cNvSpPr txBox="1">
              <a:spLocks noChangeArrowheads="1"/>
            </p:cNvSpPr>
            <p:nvPr/>
          </p:nvSpPr>
          <p:spPr bwMode="auto">
            <a:xfrm>
              <a:off x="1447800" y="1736725"/>
              <a:ext cx="609600" cy="369888"/>
            </a:xfrm>
            <a:prstGeom prst="rect">
              <a:avLst/>
            </a:prstGeom>
            <a:noFill/>
            <a:ln w="9525">
              <a:noFill/>
              <a:miter lim="800000"/>
              <a:headEnd/>
              <a:tailEnd/>
            </a:ln>
          </p:spPr>
          <p:txBody>
            <a:bodyPr>
              <a:spAutoFit/>
            </a:bodyPr>
            <a:lstStyle/>
            <a:p>
              <a:r>
                <a:rPr lang="en-US" dirty="0">
                  <a:latin typeface="Calibri" pitchFamily="34" charset="0"/>
                </a:rPr>
                <a:t>0.2</a:t>
              </a:r>
            </a:p>
          </p:txBody>
        </p:sp>
        <p:sp>
          <p:nvSpPr>
            <p:cNvPr id="6202" name="TextBox 125"/>
            <p:cNvSpPr txBox="1">
              <a:spLocks noChangeArrowheads="1"/>
            </p:cNvSpPr>
            <p:nvPr/>
          </p:nvSpPr>
          <p:spPr bwMode="auto">
            <a:xfrm>
              <a:off x="914400" y="2879725"/>
              <a:ext cx="609600" cy="369888"/>
            </a:xfrm>
            <a:prstGeom prst="rect">
              <a:avLst/>
            </a:prstGeom>
            <a:noFill/>
            <a:ln w="9525">
              <a:noFill/>
              <a:miter lim="800000"/>
              <a:headEnd/>
              <a:tailEnd/>
            </a:ln>
          </p:spPr>
          <p:txBody>
            <a:bodyPr>
              <a:spAutoFit/>
            </a:bodyPr>
            <a:lstStyle/>
            <a:p>
              <a:r>
                <a:rPr lang="en-US">
                  <a:latin typeface="Calibri" pitchFamily="34" charset="0"/>
                </a:rPr>
                <a:t>0.6</a:t>
              </a:r>
            </a:p>
          </p:txBody>
        </p:sp>
        <p:sp>
          <p:nvSpPr>
            <p:cNvPr id="6203" name="TextBox 126"/>
            <p:cNvSpPr txBox="1">
              <a:spLocks noChangeArrowheads="1"/>
            </p:cNvSpPr>
            <p:nvPr/>
          </p:nvSpPr>
          <p:spPr bwMode="auto">
            <a:xfrm>
              <a:off x="2057400" y="3108325"/>
              <a:ext cx="533400" cy="369888"/>
            </a:xfrm>
            <a:prstGeom prst="rect">
              <a:avLst/>
            </a:prstGeom>
            <a:noFill/>
            <a:ln w="9525">
              <a:noFill/>
              <a:miter lim="800000"/>
              <a:headEnd/>
              <a:tailEnd/>
            </a:ln>
          </p:spPr>
          <p:txBody>
            <a:bodyPr>
              <a:spAutoFit/>
            </a:bodyPr>
            <a:lstStyle/>
            <a:p>
              <a:r>
                <a:rPr lang="en-US">
                  <a:latin typeface="Calibri" pitchFamily="34" charset="0"/>
                </a:rPr>
                <a:t>0.4</a:t>
              </a:r>
            </a:p>
          </p:txBody>
        </p:sp>
        <p:sp>
          <p:nvSpPr>
            <p:cNvPr id="6204" name="TextBox 127"/>
            <p:cNvSpPr txBox="1">
              <a:spLocks noChangeArrowheads="1"/>
            </p:cNvSpPr>
            <p:nvPr/>
          </p:nvSpPr>
          <p:spPr bwMode="auto">
            <a:xfrm>
              <a:off x="2895600" y="3641725"/>
              <a:ext cx="685800" cy="369888"/>
            </a:xfrm>
            <a:prstGeom prst="rect">
              <a:avLst/>
            </a:prstGeom>
            <a:noFill/>
            <a:ln w="9525">
              <a:noFill/>
              <a:miter lim="800000"/>
              <a:headEnd/>
              <a:tailEnd/>
            </a:ln>
          </p:spPr>
          <p:txBody>
            <a:bodyPr>
              <a:spAutoFit/>
            </a:bodyPr>
            <a:lstStyle/>
            <a:p>
              <a:r>
                <a:rPr lang="en-US">
                  <a:latin typeface="Calibri" pitchFamily="34" charset="0"/>
                </a:rPr>
                <a:t>0.2</a:t>
              </a:r>
            </a:p>
          </p:txBody>
        </p:sp>
        <p:sp>
          <p:nvSpPr>
            <p:cNvPr id="80" name="Rectangular Callout 79"/>
            <p:cNvSpPr/>
            <p:nvPr/>
          </p:nvSpPr>
          <p:spPr>
            <a:xfrm>
              <a:off x="1981200" y="990600"/>
              <a:ext cx="1981200" cy="457200"/>
            </a:xfrm>
            <a:prstGeom prst="wedgeRectCallout">
              <a:avLst>
                <a:gd name="adj1" fmla="val -56438"/>
                <a:gd name="adj2" fmla="val 158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Color Similarity:</a:t>
              </a:r>
            </a:p>
            <a:p>
              <a:r>
                <a:rPr lang="en-US" sz="1600" dirty="0" smtClean="0">
                  <a:solidFill>
                    <a:srgbClr val="FF0000"/>
                  </a:solidFill>
                </a:rPr>
                <a:t>Euclidean distance</a:t>
              </a:r>
            </a:p>
          </p:txBody>
        </p:sp>
      </p:grpSp>
      <p:sp>
        <p:nvSpPr>
          <p:cNvPr id="81" name="Rectangular Callout 80"/>
          <p:cNvSpPr/>
          <p:nvPr/>
        </p:nvSpPr>
        <p:spPr>
          <a:xfrm>
            <a:off x="3429000" y="3276600"/>
            <a:ext cx="1295400" cy="1295400"/>
          </a:xfrm>
          <a:prstGeom prst="wedgeRectCallout">
            <a:avLst>
              <a:gd name="adj1" fmla="val 119182"/>
              <a:gd name="adj2" fmla="val 1378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rgbClr val="FF0000"/>
                </a:solidFill>
              </a:rPr>
              <a:t>Prob. of activity determining entity</a:t>
            </a:r>
          </a:p>
          <a:p>
            <a:endParaRPr lang="en-US" dirty="0" smtClean="0">
              <a:solidFill>
                <a:srgbClr val="FF0000"/>
              </a:solidFill>
            </a:endParaRPr>
          </a:p>
          <a:p>
            <a:endParaRPr lang="en-US" dirty="0" smtClean="0">
              <a:solidFill>
                <a:srgbClr val="FF0000"/>
              </a:solidFill>
            </a:endParaRPr>
          </a:p>
        </p:txBody>
      </p:sp>
      <p:sp>
        <p:nvSpPr>
          <p:cNvPr id="83" name="Slide Number Placeholder 82"/>
          <p:cNvSpPr>
            <a:spLocks noGrp="1"/>
          </p:cNvSpPr>
          <p:nvPr>
            <p:ph type="sldNum" sz="quarter" idx="12"/>
          </p:nvPr>
        </p:nvSpPr>
        <p:spPr>
          <a:xfrm>
            <a:off x="7924800" y="6645275"/>
            <a:ext cx="762000" cy="365125"/>
          </a:xfrm>
        </p:spPr>
        <p:txBody>
          <a:bodyPr/>
          <a:lstStyle/>
          <a:p>
            <a:fld id="{B6F15528-21DE-4FAA-801E-634DDDAF4B2B}" type="slidenum">
              <a:rPr lang="en-US" smtClean="0"/>
              <a:pPr/>
              <a:t>17</a:t>
            </a:fld>
            <a:endParaRPr lang="en-US"/>
          </a:p>
        </p:txBody>
      </p:sp>
      <p:grpSp>
        <p:nvGrpSpPr>
          <p:cNvPr id="150" name="Group 149"/>
          <p:cNvGrpSpPr/>
          <p:nvPr/>
        </p:nvGrpSpPr>
        <p:grpSpPr>
          <a:xfrm>
            <a:off x="4495800" y="2270125"/>
            <a:ext cx="3581400" cy="3124200"/>
            <a:chOff x="4495800" y="2270125"/>
            <a:chExt cx="3581400" cy="3124200"/>
          </a:xfrm>
        </p:grpSpPr>
        <p:sp>
          <p:nvSpPr>
            <p:cNvPr id="94" name="Isosceles Triangle 93"/>
            <p:cNvSpPr/>
            <p:nvPr/>
          </p:nvSpPr>
          <p:spPr>
            <a:xfrm>
              <a:off x="7086600" y="2651124"/>
              <a:ext cx="304800" cy="244475"/>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sp>
          <p:nvSpPr>
            <p:cNvPr id="101" name="Isosceles Triangle 100"/>
            <p:cNvSpPr/>
            <p:nvPr/>
          </p:nvSpPr>
          <p:spPr>
            <a:xfrm>
              <a:off x="4800600" y="2651124"/>
              <a:ext cx="381000" cy="244475"/>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sp>
          <p:nvSpPr>
            <p:cNvPr id="110" name="Isosceles Triangle 109"/>
            <p:cNvSpPr/>
            <p:nvPr/>
          </p:nvSpPr>
          <p:spPr>
            <a:xfrm rot="20881423">
              <a:off x="5410200" y="4784725"/>
              <a:ext cx="304800" cy="22860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cxnSp>
          <p:nvCxnSpPr>
            <p:cNvPr id="96" name="Straight Connector 95"/>
            <p:cNvCxnSpPr>
              <a:endCxn id="94" idx="0"/>
            </p:cNvCxnSpPr>
            <p:nvPr/>
          </p:nvCxnSpPr>
          <p:spPr>
            <a:xfrm rot="5400000">
              <a:off x="7048501" y="2460624"/>
              <a:ext cx="381000" cy="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4" idx="4"/>
            </p:cNvCxnSpPr>
            <p:nvPr/>
          </p:nvCxnSpPr>
          <p:spPr>
            <a:xfrm rot="16200000" flipH="1">
              <a:off x="7285037" y="3001962"/>
              <a:ext cx="441326" cy="2286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4" idx="2"/>
            </p:cNvCxnSpPr>
            <p:nvPr/>
          </p:nvCxnSpPr>
          <p:spPr>
            <a:xfrm rot="5400000">
              <a:off x="6103937" y="2354262"/>
              <a:ext cx="441326" cy="15240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4838700" y="2460625"/>
              <a:ext cx="3810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01" idx="2"/>
            </p:cNvCxnSpPr>
            <p:nvPr/>
          </p:nvCxnSpPr>
          <p:spPr>
            <a:xfrm rot="16200000" flipH="1">
              <a:off x="4694237" y="3001962"/>
              <a:ext cx="441326" cy="2286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181600" y="2879725"/>
              <a:ext cx="1981200" cy="5334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10" idx="2"/>
            </p:cNvCxnSpPr>
            <p:nvPr/>
          </p:nvCxnSpPr>
          <p:spPr>
            <a:xfrm flipH="1">
              <a:off x="5029200" y="5041900"/>
              <a:ext cx="407988" cy="35242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endCxn id="110" idx="0"/>
            </p:cNvCxnSpPr>
            <p:nvPr/>
          </p:nvCxnSpPr>
          <p:spPr>
            <a:xfrm>
              <a:off x="5105400" y="3870325"/>
              <a:ext cx="433388" cy="91757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10" idx="4"/>
            </p:cNvCxnSpPr>
            <p:nvPr/>
          </p:nvCxnSpPr>
          <p:spPr>
            <a:xfrm flipV="1">
              <a:off x="5735638" y="3946525"/>
              <a:ext cx="1960562" cy="1033463"/>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2" name="TextBox 79"/>
            <p:cNvSpPr txBox="1">
              <a:spLocks noChangeArrowheads="1"/>
            </p:cNvSpPr>
            <p:nvPr/>
          </p:nvSpPr>
          <p:spPr bwMode="auto">
            <a:xfrm>
              <a:off x="4953000" y="4343400"/>
              <a:ext cx="609600" cy="369332"/>
            </a:xfrm>
            <a:prstGeom prst="rect">
              <a:avLst/>
            </a:prstGeom>
            <a:noFill/>
            <a:ln w="9525">
              <a:noFill/>
              <a:miter lim="800000"/>
              <a:headEnd/>
              <a:tailEnd/>
            </a:ln>
          </p:spPr>
          <p:txBody>
            <a:bodyPr wrap="square">
              <a:spAutoFit/>
            </a:bodyPr>
            <a:lstStyle/>
            <a:p>
              <a:r>
                <a:rPr lang="en-US" dirty="0" smtClean="0">
                  <a:latin typeface="Calibri" pitchFamily="34" charset="0"/>
                </a:rPr>
                <a:t>w</a:t>
              </a:r>
              <a:r>
                <a:rPr lang="en-US" baseline="-25000" dirty="0" smtClean="0">
                  <a:latin typeface="Calibri" pitchFamily="34" charset="0"/>
                </a:rPr>
                <a:t>31</a:t>
              </a:r>
              <a:endParaRPr lang="en-US" baseline="-25000" dirty="0">
                <a:latin typeface="Calibri" pitchFamily="34" charset="0"/>
              </a:endParaRPr>
            </a:p>
          </p:txBody>
        </p:sp>
        <p:sp>
          <p:nvSpPr>
            <p:cNvPr id="106" name="TextBox 79"/>
            <p:cNvSpPr txBox="1">
              <a:spLocks noChangeArrowheads="1"/>
            </p:cNvSpPr>
            <p:nvPr/>
          </p:nvSpPr>
          <p:spPr bwMode="auto">
            <a:xfrm>
              <a:off x="5943600" y="4572000"/>
              <a:ext cx="609600" cy="369332"/>
            </a:xfrm>
            <a:prstGeom prst="rect">
              <a:avLst/>
            </a:prstGeom>
            <a:noFill/>
            <a:ln w="9525">
              <a:noFill/>
              <a:miter lim="800000"/>
              <a:headEnd/>
              <a:tailEnd/>
            </a:ln>
          </p:spPr>
          <p:txBody>
            <a:bodyPr wrap="square">
              <a:spAutoFit/>
            </a:bodyPr>
            <a:lstStyle/>
            <a:p>
              <a:r>
                <a:rPr lang="en-US" dirty="0" smtClean="0">
                  <a:latin typeface="Calibri" pitchFamily="34" charset="0"/>
                </a:rPr>
                <a:t>w</a:t>
              </a:r>
              <a:r>
                <a:rPr lang="en-US" baseline="-25000" dirty="0" smtClean="0">
                  <a:latin typeface="Calibri" pitchFamily="34" charset="0"/>
                </a:rPr>
                <a:t>32</a:t>
              </a:r>
              <a:endParaRPr lang="en-US" baseline="-25000" dirty="0">
                <a:latin typeface="Calibri" pitchFamily="34" charset="0"/>
              </a:endParaRPr>
            </a:p>
          </p:txBody>
        </p:sp>
        <p:sp>
          <p:nvSpPr>
            <p:cNvPr id="107" name="TextBox 79"/>
            <p:cNvSpPr txBox="1">
              <a:spLocks noChangeArrowheads="1"/>
            </p:cNvSpPr>
            <p:nvPr/>
          </p:nvSpPr>
          <p:spPr bwMode="auto">
            <a:xfrm>
              <a:off x="5105400" y="2754868"/>
              <a:ext cx="762000" cy="369332"/>
            </a:xfrm>
            <a:prstGeom prst="rect">
              <a:avLst/>
            </a:prstGeom>
            <a:noFill/>
            <a:ln w="9525">
              <a:noFill/>
              <a:miter lim="800000"/>
              <a:headEnd/>
              <a:tailEnd/>
            </a:ln>
          </p:spPr>
          <p:txBody>
            <a:bodyPr wrap="square">
              <a:spAutoFit/>
            </a:bodyPr>
            <a:lstStyle/>
            <a:p>
              <a:r>
                <a:rPr lang="en-US" dirty="0" smtClean="0">
                  <a:latin typeface="Calibri" pitchFamily="34" charset="0"/>
                </a:rPr>
                <a:t>w</a:t>
              </a:r>
              <a:r>
                <a:rPr lang="en-US" baseline="-25000" dirty="0" smtClean="0">
                  <a:latin typeface="Calibri" pitchFamily="34" charset="0"/>
                </a:rPr>
                <a:t>22</a:t>
              </a:r>
              <a:endParaRPr lang="en-US" baseline="-25000" dirty="0">
                <a:latin typeface="Calibri" pitchFamily="34" charset="0"/>
              </a:endParaRPr>
            </a:p>
          </p:txBody>
        </p:sp>
        <p:sp>
          <p:nvSpPr>
            <p:cNvPr id="109" name="TextBox 79"/>
            <p:cNvSpPr txBox="1">
              <a:spLocks noChangeArrowheads="1"/>
            </p:cNvSpPr>
            <p:nvPr/>
          </p:nvSpPr>
          <p:spPr bwMode="auto">
            <a:xfrm>
              <a:off x="4495800" y="2895600"/>
              <a:ext cx="762000" cy="369332"/>
            </a:xfrm>
            <a:prstGeom prst="rect">
              <a:avLst/>
            </a:prstGeom>
            <a:noFill/>
            <a:ln w="9525">
              <a:noFill/>
              <a:miter lim="800000"/>
              <a:headEnd/>
              <a:tailEnd/>
            </a:ln>
          </p:spPr>
          <p:txBody>
            <a:bodyPr wrap="square">
              <a:spAutoFit/>
            </a:bodyPr>
            <a:lstStyle/>
            <a:p>
              <a:r>
                <a:rPr lang="en-US" dirty="0" smtClean="0">
                  <a:latin typeface="Calibri" pitchFamily="34" charset="0"/>
                </a:rPr>
                <a:t>w</a:t>
              </a:r>
              <a:r>
                <a:rPr lang="en-US" baseline="-25000" dirty="0" smtClean="0">
                  <a:latin typeface="Calibri" pitchFamily="34" charset="0"/>
                </a:rPr>
                <a:t>21</a:t>
              </a:r>
              <a:endParaRPr lang="en-US" baseline="-25000" dirty="0">
                <a:latin typeface="Calibri" pitchFamily="34" charset="0"/>
              </a:endParaRPr>
            </a:p>
          </p:txBody>
        </p:sp>
        <p:sp>
          <p:nvSpPr>
            <p:cNvPr id="112" name="TextBox 79"/>
            <p:cNvSpPr txBox="1">
              <a:spLocks noChangeArrowheads="1"/>
            </p:cNvSpPr>
            <p:nvPr/>
          </p:nvSpPr>
          <p:spPr bwMode="auto">
            <a:xfrm>
              <a:off x="7315200" y="2819400"/>
              <a:ext cx="762000" cy="369332"/>
            </a:xfrm>
            <a:prstGeom prst="rect">
              <a:avLst/>
            </a:prstGeom>
            <a:noFill/>
            <a:ln w="9525">
              <a:noFill/>
              <a:miter lim="800000"/>
              <a:headEnd/>
              <a:tailEnd/>
            </a:ln>
          </p:spPr>
          <p:txBody>
            <a:bodyPr wrap="square">
              <a:spAutoFit/>
            </a:bodyPr>
            <a:lstStyle/>
            <a:p>
              <a:r>
                <a:rPr lang="en-US" dirty="0" smtClean="0">
                  <a:latin typeface="Calibri" pitchFamily="34" charset="0"/>
                </a:rPr>
                <a:t>w</a:t>
              </a:r>
              <a:r>
                <a:rPr lang="en-US" baseline="-25000" dirty="0" smtClean="0">
                  <a:latin typeface="Calibri" pitchFamily="34" charset="0"/>
                </a:rPr>
                <a:t>12</a:t>
              </a:r>
              <a:endParaRPr lang="en-US" baseline="-25000" dirty="0">
                <a:latin typeface="Calibri" pitchFamily="34" charset="0"/>
              </a:endParaRPr>
            </a:p>
          </p:txBody>
        </p:sp>
        <p:sp>
          <p:nvSpPr>
            <p:cNvPr id="114" name="TextBox 79"/>
            <p:cNvSpPr txBox="1">
              <a:spLocks noChangeArrowheads="1"/>
            </p:cNvSpPr>
            <p:nvPr/>
          </p:nvSpPr>
          <p:spPr bwMode="auto">
            <a:xfrm>
              <a:off x="6324600" y="2743200"/>
              <a:ext cx="762000" cy="369332"/>
            </a:xfrm>
            <a:prstGeom prst="rect">
              <a:avLst/>
            </a:prstGeom>
            <a:noFill/>
            <a:ln w="9525">
              <a:noFill/>
              <a:miter lim="800000"/>
              <a:headEnd/>
              <a:tailEnd/>
            </a:ln>
          </p:spPr>
          <p:txBody>
            <a:bodyPr wrap="square">
              <a:spAutoFit/>
            </a:bodyPr>
            <a:lstStyle/>
            <a:p>
              <a:r>
                <a:rPr lang="en-US" dirty="0" smtClean="0">
                  <a:latin typeface="Calibri" pitchFamily="34" charset="0"/>
                </a:rPr>
                <a:t>w</a:t>
              </a:r>
              <a:r>
                <a:rPr lang="en-US" baseline="-25000" dirty="0" smtClean="0">
                  <a:latin typeface="Calibri" pitchFamily="34" charset="0"/>
                </a:rPr>
                <a:t>11</a:t>
              </a:r>
              <a:endParaRPr lang="en-US" baseline="-25000" dirty="0">
                <a:latin typeface="Calibri" pitchFamily="34" charset="0"/>
              </a:endParaRPr>
            </a:p>
          </p:txBody>
        </p:sp>
        <p:sp>
          <p:nvSpPr>
            <p:cNvPr id="143" name="TextBox 79"/>
            <p:cNvSpPr txBox="1">
              <a:spLocks noChangeArrowheads="1"/>
            </p:cNvSpPr>
            <p:nvPr/>
          </p:nvSpPr>
          <p:spPr bwMode="auto">
            <a:xfrm>
              <a:off x="7086600" y="2598083"/>
              <a:ext cx="304800" cy="297517"/>
            </a:xfrm>
            <a:prstGeom prst="rect">
              <a:avLst/>
            </a:prstGeom>
            <a:noFill/>
            <a:ln w="9525">
              <a:noFill/>
              <a:miter lim="800000"/>
              <a:headEnd/>
              <a:tailEnd/>
            </a:ln>
          </p:spPr>
          <p:txBody>
            <a:bodyPr wrap="square">
              <a:spAutoFit/>
            </a:bodyPr>
            <a:lstStyle/>
            <a:p>
              <a:r>
                <a:rPr lang="en-US" sz="2000" b="1" baseline="-25000" dirty="0" smtClean="0">
                  <a:latin typeface="Calibri" pitchFamily="34" charset="0"/>
                </a:rPr>
                <a:t>1</a:t>
              </a:r>
              <a:endParaRPr lang="en-US" sz="2000" b="1" baseline="-25000" dirty="0">
                <a:latin typeface="Calibri" pitchFamily="34" charset="0"/>
              </a:endParaRPr>
            </a:p>
          </p:txBody>
        </p:sp>
        <p:sp>
          <p:nvSpPr>
            <p:cNvPr id="144" name="TextBox 79"/>
            <p:cNvSpPr txBox="1">
              <a:spLocks noChangeArrowheads="1"/>
            </p:cNvSpPr>
            <p:nvPr/>
          </p:nvSpPr>
          <p:spPr bwMode="auto">
            <a:xfrm>
              <a:off x="4876800" y="2590800"/>
              <a:ext cx="381000" cy="297517"/>
            </a:xfrm>
            <a:prstGeom prst="rect">
              <a:avLst/>
            </a:prstGeom>
            <a:noFill/>
            <a:ln w="9525">
              <a:noFill/>
              <a:miter lim="800000"/>
              <a:headEnd/>
              <a:tailEnd/>
            </a:ln>
          </p:spPr>
          <p:txBody>
            <a:bodyPr wrap="square">
              <a:spAutoFit/>
            </a:bodyPr>
            <a:lstStyle/>
            <a:p>
              <a:r>
                <a:rPr lang="en-US" sz="2000" b="1" baseline="-25000" dirty="0" smtClean="0">
                  <a:latin typeface="Calibri" pitchFamily="34" charset="0"/>
                </a:rPr>
                <a:t>2</a:t>
              </a:r>
              <a:endParaRPr lang="en-US" sz="2000" b="1" baseline="-25000" dirty="0">
                <a:latin typeface="Calibri" pitchFamily="34" charset="0"/>
              </a:endParaRPr>
            </a:p>
          </p:txBody>
        </p:sp>
        <p:sp>
          <p:nvSpPr>
            <p:cNvPr id="146" name="TextBox 79"/>
            <p:cNvSpPr txBox="1">
              <a:spLocks noChangeArrowheads="1"/>
            </p:cNvSpPr>
            <p:nvPr/>
          </p:nvSpPr>
          <p:spPr bwMode="auto">
            <a:xfrm>
              <a:off x="5410200" y="4724400"/>
              <a:ext cx="228600" cy="297517"/>
            </a:xfrm>
            <a:prstGeom prst="rect">
              <a:avLst/>
            </a:prstGeom>
            <a:noFill/>
            <a:ln w="9525">
              <a:noFill/>
              <a:miter lim="800000"/>
              <a:headEnd/>
              <a:tailEnd/>
            </a:ln>
          </p:spPr>
          <p:txBody>
            <a:bodyPr wrap="square">
              <a:spAutoFit/>
            </a:bodyPr>
            <a:lstStyle/>
            <a:p>
              <a:r>
                <a:rPr lang="en-US" sz="2000" b="1" baseline="-25000" dirty="0" smtClean="0">
                  <a:latin typeface="Calibri" pitchFamily="34" charset="0"/>
                </a:rPr>
                <a:t>3</a:t>
              </a:r>
              <a:endParaRPr lang="en-US" sz="2000" b="1" baseline="-25000" dirty="0">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box(in)">
                                      <p:cBhvr>
                                        <p:cTn id="18" dur="500"/>
                                        <p:tgtEl>
                                          <p:spTgt spid="7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ox(in)">
                                      <p:cBhvr>
                                        <p:cTn id="21" dur="500"/>
                                        <p:tgtEl>
                                          <p:spTgt spid="21"/>
                                        </p:tgtEl>
                                      </p:cBhvr>
                                    </p:animEffect>
                                  </p:childTnLst>
                                </p:cTn>
                              </p:par>
                              <p:par>
                                <p:cTn id="22" presetID="4" presetClass="entr" presetSubtype="16" fill="hold" nodeType="with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box(in)">
                                      <p:cBhvr>
                                        <p:cTn id="24" dur="500"/>
                                        <p:tgtEl>
                                          <p:spTgt spid="84"/>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500"/>
                                        <p:tgtEl>
                                          <p:spTgt spid="20"/>
                                        </p:tgtEl>
                                      </p:cBhvr>
                                    </p:animEffect>
                                  </p:childTnLst>
                                </p:cTn>
                              </p:par>
                              <p:par>
                                <p:cTn id="28" presetID="4" presetClass="entr" presetSubtype="16" fill="hold"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box(in)">
                                      <p:cBhvr>
                                        <p:cTn id="30" dur="500"/>
                                        <p:tgtEl>
                                          <p:spTgt spid="55"/>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in)">
                                      <p:cBhvr>
                                        <p:cTn id="33" dur="500"/>
                                        <p:tgtEl>
                                          <p:spTgt spid="15"/>
                                        </p:tgtEl>
                                      </p:cBhvr>
                                    </p:animEffect>
                                  </p:childTnLst>
                                </p:cTn>
                              </p:par>
                              <p:par>
                                <p:cTn id="34" presetID="4" presetClass="entr" presetSubtype="16"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box(in)">
                                      <p:cBhvr>
                                        <p:cTn id="36" dur="500"/>
                                        <p:tgtEl>
                                          <p:spTgt spid="53"/>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ox(i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checkerboard(across)">
                                      <p:cBhvr>
                                        <p:cTn id="44" dur="500"/>
                                        <p:tgtEl>
                                          <p:spTgt spid="24"/>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checkerboard(across)">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48"/>
                                        </p:tgtEl>
                                        <p:attrNameLst>
                                          <p:attrName>style.visibility</p:attrName>
                                        </p:attrNameLst>
                                      </p:cBhvr>
                                      <p:to>
                                        <p:strVal val="visible"/>
                                      </p:to>
                                    </p:set>
                                    <p:animEffect transition="in" filter="box(in)">
                                      <p:cBhvr>
                                        <p:cTn id="52" dur="500"/>
                                        <p:tgtEl>
                                          <p:spTgt spid="14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50"/>
                                        </p:tgtEl>
                                        <p:attrNameLst>
                                          <p:attrName>style.visibility</p:attrName>
                                        </p:attrNameLst>
                                      </p:cBhvr>
                                      <p:to>
                                        <p:strVal val="visible"/>
                                      </p:to>
                                    </p:set>
                                    <p:animEffect transition="in" filter="blinds(horizontal)">
                                      <p:cBhvr>
                                        <p:cTn id="57" dur="500"/>
                                        <p:tgtEl>
                                          <p:spTgt spid="150"/>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53"/>
                                        </p:tgtEl>
                                        <p:attrNameLst>
                                          <p:attrName>style.visibility</p:attrName>
                                        </p:attrNameLst>
                                      </p:cBhvr>
                                      <p:to>
                                        <p:strVal val="visible"/>
                                      </p:to>
                                    </p:set>
                                    <p:animEffect transition="in" filter="checkerboard(across)">
                                      <p:cBhvr>
                                        <p:cTn id="62" dur="500"/>
                                        <p:tgtEl>
                                          <p:spTgt spid="153"/>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152"/>
                                        </p:tgtEl>
                                        <p:attrNameLst>
                                          <p:attrName>style.visibility</p:attrName>
                                        </p:attrNameLst>
                                      </p:cBhvr>
                                      <p:to>
                                        <p:strVal val="visible"/>
                                      </p:to>
                                    </p:set>
                                    <p:animEffect transition="in" filter="box(in)">
                                      <p:cBhvr>
                                        <p:cTn id="67" dur="500"/>
                                        <p:tgtEl>
                                          <p:spTgt spid="15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58"/>
                                        </p:tgtEl>
                                        <p:attrNameLst>
                                          <p:attrName>style.visibility</p:attrName>
                                        </p:attrNameLst>
                                      </p:cBhvr>
                                      <p:to>
                                        <p:strVal val="visible"/>
                                      </p:to>
                                    </p:set>
                                    <p:animEffect transition="in" filter="blinds(horizontal)">
                                      <p:cBhvr>
                                        <p:cTn id="72" dur="500"/>
                                        <p:tgtEl>
                                          <p:spTgt spid="158"/>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blinds(horizontal)">
                                      <p:cBhvr>
                                        <p:cTn id="7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0" grpId="0" animBg="1"/>
      <p:bldP spid="21" grpId="0" animBg="1"/>
      <p:bldP spid="23" grpId="0" animBg="1"/>
      <p:bldP spid="24" grpId="0" animBg="1"/>
      <p:bldP spid="25" grpId="0" animBg="1"/>
      <p:bldP spid="27" grpId="0" animBg="1"/>
      <p:bldP spid="28" grpId="0" animBg="1"/>
      <p:bldP spid="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4088"/>
          </a:xfrm>
        </p:spPr>
        <p:txBody>
          <a:bodyPr>
            <a:normAutofit fontScale="90000"/>
          </a:bodyPr>
          <a:lstStyle/>
          <a:p>
            <a:r>
              <a:rPr lang="en-US" dirty="0" smtClean="0"/>
              <a:t>How to compute weight?</a:t>
            </a:r>
            <a:endParaRPr lang="en-US" dirty="0"/>
          </a:p>
        </p:txBody>
      </p:sp>
      <p:sp>
        <p:nvSpPr>
          <p:cNvPr id="4" name="Rectangle 3"/>
          <p:cNvSpPr/>
          <p:nvPr/>
        </p:nvSpPr>
        <p:spPr>
          <a:xfrm>
            <a:off x="381000" y="685800"/>
            <a:ext cx="81534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r>
              <a:rPr lang="en-US" sz="2400" b="1" dirty="0" smtClean="0">
                <a:solidFill>
                  <a:srgbClr val="FF0000"/>
                </a:solidFill>
              </a:rPr>
              <a:t>Context Attraction Principle</a:t>
            </a:r>
          </a:p>
          <a:p>
            <a:r>
              <a:rPr lang="en-US" sz="2000" b="1" u="sng" dirty="0" smtClean="0">
                <a:solidFill>
                  <a:srgbClr val="FF0000"/>
                </a:solidFill>
              </a:rPr>
              <a:t>If </a:t>
            </a:r>
            <a:r>
              <a:rPr lang="en-US" sz="2000" dirty="0" smtClean="0"/>
              <a:t>the pair &lt;</a:t>
            </a:r>
            <a:r>
              <a:rPr lang="en-US" sz="2000" dirty="0" err="1" smtClean="0"/>
              <a:t>u,v</a:t>
            </a:r>
            <a:r>
              <a:rPr lang="en-US" sz="2000" dirty="0" smtClean="0"/>
              <a:t>&gt; is more strongly connected than the other pair &lt;</a:t>
            </a:r>
            <a:r>
              <a:rPr lang="en-US" sz="2000" dirty="0" err="1" smtClean="0"/>
              <a:t>u,w</a:t>
            </a:r>
            <a:r>
              <a:rPr lang="en-US" sz="2000" dirty="0" smtClean="0"/>
              <a:t>&gt;</a:t>
            </a:r>
          </a:p>
          <a:p>
            <a:r>
              <a:rPr lang="en-US" sz="2000" dirty="0" smtClean="0"/>
              <a:t> </a:t>
            </a:r>
            <a:r>
              <a:rPr lang="en-US" sz="2000" b="1" u="sng" dirty="0" smtClean="0">
                <a:solidFill>
                  <a:srgbClr val="FF0000"/>
                </a:solidFill>
              </a:rPr>
              <a:t>then </a:t>
            </a:r>
            <a:r>
              <a:rPr lang="en-US" sz="2000" dirty="0" smtClean="0"/>
              <a:t>the weight between &lt;</a:t>
            </a:r>
            <a:r>
              <a:rPr lang="en-US" sz="2000" dirty="0" err="1" smtClean="0"/>
              <a:t>u,v</a:t>
            </a:r>
            <a:r>
              <a:rPr lang="en-US" sz="2000" dirty="0" smtClean="0"/>
              <a:t>&gt; should be larger than &lt;</a:t>
            </a:r>
            <a:r>
              <a:rPr lang="en-US" sz="2000" dirty="0" err="1" smtClean="0"/>
              <a:t>u,w</a:t>
            </a:r>
            <a:r>
              <a:rPr lang="en-US" sz="2000" dirty="0" smtClean="0"/>
              <a:t>&gt;</a:t>
            </a:r>
            <a:endParaRPr lang="en-US" sz="2000" b="1" dirty="0">
              <a:solidFill>
                <a:srgbClr val="FF0000"/>
              </a:solidFill>
            </a:endParaRPr>
          </a:p>
        </p:txBody>
      </p:sp>
      <p:sp>
        <p:nvSpPr>
          <p:cNvPr id="99" name="Oval 98"/>
          <p:cNvSpPr/>
          <p:nvPr/>
        </p:nvSpPr>
        <p:spPr bwMode="auto">
          <a:xfrm>
            <a:off x="2438400" y="2667000"/>
            <a:ext cx="826838" cy="33510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smtClean="0">
                <a:solidFill>
                  <a:srgbClr val="FFFFFF"/>
                </a:solidFill>
              </a:rPr>
              <a:t>H12</a:t>
            </a:r>
            <a:endParaRPr lang="en-US" dirty="0">
              <a:solidFill>
                <a:srgbClr val="FFFFFF"/>
              </a:solidFill>
            </a:endParaRPr>
          </a:p>
        </p:txBody>
      </p:sp>
      <p:sp>
        <p:nvSpPr>
          <p:cNvPr id="100" name="Oval 99"/>
          <p:cNvSpPr/>
          <p:nvPr/>
        </p:nvSpPr>
        <p:spPr bwMode="auto">
          <a:xfrm>
            <a:off x="228600" y="2667000"/>
            <a:ext cx="826838" cy="33510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smtClean="0">
                <a:solidFill>
                  <a:srgbClr val="FFFFFF"/>
                </a:solidFill>
              </a:rPr>
              <a:t>H11</a:t>
            </a:r>
            <a:endParaRPr lang="en-US" dirty="0">
              <a:solidFill>
                <a:srgbClr val="FFFFFF"/>
              </a:solidFill>
            </a:endParaRPr>
          </a:p>
        </p:txBody>
      </p:sp>
      <p:sp>
        <p:nvSpPr>
          <p:cNvPr id="101" name="Rounded Rectangle 100"/>
          <p:cNvSpPr/>
          <p:nvPr/>
        </p:nvSpPr>
        <p:spPr>
          <a:xfrm>
            <a:off x="3733800" y="2590800"/>
            <a:ext cx="1142999" cy="38100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Subject x</a:t>
            </a:r>
            <a:r>
              <a:rPr lang="en-US" sz="1600" baseline="-25000" dirty="0"/>
              <a:t>12</a:t>
            </a:r>
          </a:p>
        </p:txBody>
      </p:sp>
      <p:sp>
        <p:nvSpPr>
          <p:cNvPr id="102" name="Rounded Rectangle 101"/>
          <p:cNvSpPr/>
          <p:nvPr/>
        </p:nvSpPr>
        <p:spPr>
          <a:xfrm>
            <a:off x="6096000" y="2590800"/>
            <a:ext cx="1131794" cy="30480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Subject x11</a:t>
            </a:r>
          </a:p>
        </p:txBody>
      </p:sp>
      <p:sp>
        <p:nvSpPr>
          <p:cNvPr id="103" name="Rounded Rectangle 102"/>
          <p:cNvSpPr/>
          <p:nvPr/>
        </p:nvSpPr>
        <p:spPr>
          <a:xfrm>
            <a:off x="6781800" y="5257800"/>
            <a:ext cx="1131794" cy="370609"/>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Subject x2</a:t>
            </a:r>
          </a:p>
        </p:txBody>
      </p:sp>
      <p:sp>
        <p:nvSpPr>
          <p:cNvPr id="104" name="Rounded Rectangle 103"/>
          <p:cNvSpPr/>
          <p:nvPr/>
        </p:nvSpPr>
        <p:spPr>
          <a:xfrm>
            <a:off x="3886200" y="5257800"/>
            <a:ext cx="1131794" cy="30480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Subject x3</a:t>
            </a:r>
          </a:p>
        </p:txBody>
      </p:sp>
      <p:sp>
        <p:nvSpPr>
          <p:cNvPr id="105" name="Rectangle 104"/>
          <p:cNvSpPr/>
          <p:nvPr/>
        </p:nvSpPr>
        <p:spPr>
          <a:xfrm>
            <a:off x="5029200" y="2057400"/>
            <a:ext cx="1131794" cy="304800"/>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Shot s1</a:t>
            </a:r>
          </a:p>
        </p:txBody>
      </p:sp>
      <p:sp>
        <p:nvSpPr>
          <p:cNvPr id="106" name="Rectangle 105"/>
          <p:cNvSpPr/>
          <p:nvPr/>
        </p:nvSpPr>
        <p:spPr>
          <a:xfrm>
            <a:off x="4267200" y="3962400"/>
            <a:ext cx="679076" cy="21820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Alice</a:t>
            </a:r>
          </a:p>
        </p:txBody>
      </p:sp>
      <p:sp>
        <p:nvSpPr>
          <p:cNvPr id="107" name="Rectangle 106"/>
          <p:cNvSpPr/>
          <p:nvPr/>
        </p:nvSpPr>
        <p:spPr>
          <a:xfrm>
            <a:off x="6553200" y="3886200"/>
            <a:ext cx="754529" cy="21820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Bob</a:t>
            </a:r>
            <a:endParaRPr lang="en-US" dirty="0"/>
          </a:p>
        </p:txBody>
      </p:sp>
      <p:sp>
        <p:nvSpPr>
          <p:cNvPr id="108" name="Rectangle 107"/>
          <p:cNvSpPr/>
          <p:nvPr/>
        </p:nvSpPr>
        <p:spPr>
          <a:xfrm>
            <a:off x="4495800" y="5791200"/>
            <a:ext cx="1131794" cy="304800"/>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Shot s3</a:t>
            </a:r>
          </a:p>
        </p:txBody>
      </p:sp>
      <p:sp>
        <p:nvSpPr>
          <p:cNvPr id="109" name="Rectangle 108"/>
          <p:cNvSpPr/>
          <p:nvPr/>
        </p:nvSpPr>
        <p:spPr>
          <a:xfrm>
            <a:off x="6172200" y="5791200"/>
            <a:ext cx="1131794" cy="304800"/>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Shot s2</a:t>
            </a:r>
          </a:p>
        </p:txBody>
      </p:sp>
      <p:sp>
        <p:nvSpPr>
          <p:cNvPr id="110" name="Oval 109"/>
          <p:cNvSpPr/>
          <p:nvPr/>
        </p:nvSpPr>
        <p:spPr>
          <a:xfrm>
            <a:off x="5410200" y="4724400"/>
            <a:ext cx="829982" cy="187036"/>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act3</a:t>
            </a:r>
          </a:p>
        </p:txBody>
      </p:sp>
      <p:sp>
        <p:nvSpPr>
          <p:cNvPr id="111" name="Oval 110"/>
          <p:cNvSpPr/>
          <p:nvPr/>
        </p:nvSpPr>
        <p:spPr>
          <a:xfrm>
            <a:off x="5257800" y="2743201"/>
            <a:ext cx="829982" cy="187036"/>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act1</a:t>
            </a:r>
          </a:p>
        </p:txBody>
      </p:sp>
      <p:sp>
        <p:nvSpPr>
          <p:cNvPr id="112" name="Oval 111"/>
          <p:cNvSpPr/>
          <p:nvPr/>
        </p:nvSpPr>
        <p:spPr>
          <a:xfrm>
            <a:off x="6172200" y="5105400"/>
            <a:ext cx="838200" cy="228600"/>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act2</a:t>
            </a:r>
          </a:p>
        </p:txBody>
      </p:sp>
      <p:cxnSp>
        <p:nvCxnSpPr>
          <p:cNvPr id="113" name="Straight Connector 112"/>
          <p:cNvCxnSpPr>
            <a:stCxn id="100" idx="6"/>
          </p:cNvCxnSpPr>
          <p:nvPr/>
        </p:nvCxnSpPr>
        <p:spPr>
          <a:xfrm flipV="1">
            <a:off x="1055438" y="2819400"/>
            <a:ext cx="1382962" cy="15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99" idx="4"/>
            <a:endCxn id="164" idx="0"/>
          </p:cNvCxnSpPr>
          <p:nvPr/>
        </p:nvCxnSpPr>
        <p:spPr>
          <a:xfrm rot="16200000" flipH="1">
            <a:off x="1762073" y="4091853"/>
            <a:ext cx="2255693"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219200" y="5410200"/>
            <a:ext cx="1282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6200000" flipH="1">
            <a:off x="-572556" y="4153956"/>
            <a:ext cx="2408093" cy="437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endCxn id="163" idx="0"/>
          </p:cNvCxnSpPr>
          <p:nvPr/>
        </p:nvCxnSpPr>
        <p:spPr>
          <a:xfrm rot="5400000">
            <a:off x="511510" y="3178510"/>
            <a:ext cx="2362200" cy="1796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00" idx="5"/>
            <a:endCxn id="164" idx="1"/>
          </p:cNvCxnSpPr>
          <p:nvPr/>
        </p:nvCxnSpPr>
        <p:spPr>
          <a:xfrm rot="16200000" flipH="1">
            <a:off x="608098" y="3279284"/>
            <a:ext cx="2353843" cy="1701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flipV="1">
            <a:off x="4495800" y="2362200"/>
            <a:ext cx="457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172200" y="2362200"/>
            <a:ext cx="457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5545280" y="2531920"/>
            <a:ext cx="1870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1" idx="3"/>
            <a:endCxn id="106" idx="0"/>
          </p:cNvCxnSpPr>
          <p:nvPr/>
        </p:nvCxnSpPr>
        <p:spPr>
          <a:xfrm rot="5400000">
            <a:off x="4463266" y="3046318"/>
            <a:ext cx="1059554" cy="77261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1" idx="5"/>
            <a:endCxn id="107" idx="0"/>
          </p:cNvCxnSpPr>
          <p:nvPr/>
        </p:nvCxnSpPr>
        <p:spPr>
          <a:xfrm rot="16200000" flipH="1">
            <a:off x="5956672" y="2912407"/>
            <a:ext cx="983354" cy="964231"/>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06" idx="2"/>
            <a:endCxn id="110" idx="2"/>
          </p:cNvCxnSpPr>
          <p:nvPr/>
        </p:nvCxnSpPr>
        <p:spPr>
          <a:xfrm rot="16200000" flipH="1">
            <a:off x="4689815" y="4097532"/>
            <a:ext cx="637309" cy="803462"/>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07" idx="2"/>
            <a:endCxn id="110" idx="6"/>
          </p:cNvCxnSpPr>
          <p:nvPr/>
        </p:nvCxnSpPr>
        <p:spPr>
          <a:xfrm rot="5400000">
            <a:off x="6228570" y="4116022"/>
            <a:ext cx="713509" cy="690283"/>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06" idx="2"/>
            <a:endCxn id="112" idx="0"/>
          </p:cNvCxnSpPr>
          <p:nvPr/>
        </p:nvCxnSpPr>
        <p:spPr>
          <a:xfrm rot="16200000" flipH="1">
            <a:off x="5136624" y="3650723"/>
            <a:ext cx="924791" cy="1984562"/>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endCxn id="112" idx="0"/>
          </p:cNvCxnSpPr>
          <p:nvPr/>
        </p:nvCxnSpPr>
        <p:spPr>
          <a:xfrm rot="5400000">
            <a:off x="6305551" y="4476751"/>
            <a:ext cx="914398" cy="3429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endCxn id="108" idx="0"/>
          </p:cNvCxnSpPr>
          <p:nvPr/>
        </p:nvCxnSpPr>
        <p:spPr>
          <a:xfrm>
            <a:off x="4419600" y="5562600"/>
            <a:ext cx="642097"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10" idx="4"/>
            <a:endCxn id="108" idx="0"/>
          </p:cNvCxnSpPr>
          <p:nvPr/>
        </p:nvCxnSpPr>
        <p:spPr>
          <a:xfrm rot="5400000">
            <a:off x="5003562" y="4969571"/>
            <a:ext cx="879764" cy="763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12" idx="4"/>
            <a:endCxn id="109" idx="0"/>
          </p:cNvCxnSpPr>
          <p:nvPr/>
        </p:nvCxnSpPr>
        <p:spPr>
          <a:xfrm rot="16200000" flipH="1">
            <a:off x="6436098" y="5489201"/>
            <a:ext cx="457200" cy="146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endCxn id="109" idx="0"/>
          </p:cNvCxnSpPr>
          <p:nvPr/>
        </p:nvCxnSpPr>
        <p:spPr>
          <a:xfrm rot="10800000" flipV="1">
            <a:off x="6738098" y="5638800"/>
            <a:ext cx="577103"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99" idx="6"/>
          </p:cNvCxnSpPr>
          <p:nvPr/>
        </p:nvCxnSpPr>
        <p:spPr>
          <a:xfrm flipV="1">
            <a:off x="3265238" y="2819400"/>
            <a:ext cx="468562" cy="15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352800" y="5410200"/>
            <a:ext cx="525182" cy="0"/>
          </a:xfrm>
          <a:prstGeom prst="line">
            <a:avLst/>
          </a:prstGeom>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609600" y="1828800"/>
            <a:ext cx="6477000" cy="1219200"/>
          </a:xfrm>
          <a:prstGeom prst="arc">
            <a:avLst>
              <a:gd name="adj1" fmla="val 10827666"/>
              <a:gd name="adj2" fmla="val 21513792"/>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35" name="Arc 134"/>
          <p:cNvSpPr/>
          <p:nvPr/>
        </p:nvSpPr>
        <p:spPr>
          <a:xfrm flipV="1">
            <a:off x="533400" y="5486400"/>
            <a:ext cx="7239000" cy="838200"/>
          </a:xfrm>
          <a:prstGeom prst="arc">
            <a:avLst>
              <a:gd name="adj1" fmla="val 10735971"/>
              <a:gd name="adj2" fmla="val 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36" name="Isosceles Triangle 135"/>
          <p:cNvSpPr/>
          <p:nvPr/>
        </p:nvSpPr>
        <p:spPr>
          <a:xfrm>
            <a:off x="6477000" y="3124200"/>
            <a:ext cx="304800" cy="214745"/>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137" name="Straight Connector 136"/>
          <p:cNvCxnSpPr/>
          <p:nvPr/>
        </p:nvCxnSpPr>
        <p:spPr>
          <a:xfrm rot="5400000">
            <a:off x="6477000" y="3048000"/>
            <a:ext cx="3048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36" idx="4"/>
            <a:endCxn id="107" idx="0"/>
          </p:cNvCxnSpPr>
          <p:nvPr/>
        </p:nvCxnSpPr>
        <p:spPr>
          <a:xfrm rot="16200000" flipH="1">
            <a:off x="6582505" y="3538239"/>
            <a:ext cx="547255" cy="14866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6" idx="2"/>
          </p:cNvCxnSpPr>
          <p:nvPr/>
        </p:nvCxnSpPr>
        <p:spPr>
          <a:xfrm rot="5400000">
            <a:off x="5403276" y="2888675"/>
            <a:ext cx="623454" cy="152399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0" name="Isosceles Triangle 139"/>
          <p:cNvSpPr/>
          <p:nvPr/>
        </p:nvSpPr>
        <p:spPr>
          <a:xfrm>
            <a:off x="4267200" y="3276600"/>
            <a:ext cx="301812" cy="24591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141" name="Straight Connector 140"/>
          <p:cNvCxnSpPr/>
          <p:nvPr/>
        </p:nvCxnSpPr>
        <p:spPr>
          <a:xfrm rot="16200000" flipH="1">
            <a:off x="4229098" y="3086102"/>
            <a:ext cx="304804" cy="76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6200000" flipH="1">
            <a:off x="4152900" y="3619500"/>
            <a:ext cx="381000" cy="1524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572000" y="3505200"/>
            <a:ext cx="1981200" cy="457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4" name="Isosceles Triangle 143"/>
          <p:cNvSpPr/>
          <p:nvPr/>
        </p:nvSpPr>
        <p:spPr>
          <a:xfrm rot="20881423">
            <a:off x="4661945" y="4761043"/>
            <a:ext cx="363359" cy="170595"/>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145" name="Straight Connector 144"/>
          <p:cNvCxnSpPr>
            <a:endCxn id="104" idx="0"/>
          </p:cNvCxnSpPr>
          <p:nvPr/>
        </p:nvCxnSpPr>
        <p:spPr>
          <a:xfrm rot="5400000">
            <a:off x="4415448" y="4989650"/>
            <a:ext cx="304800" cy="23150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6200000" flipH="1">
            <a:off x="4381500" y="4381500"/>
            <a:ext cx="609602" cy="22860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107" idx="2"/>
          </p:cNvCxnSpPr>
          <p:nvPr/>
        </p:nvCxnSpPr>
        <p:spPr>
          <a:xfrm flipV="1">
            <a:off x="5105401" y="4104409"/>
            <a:ext cx="1825064" cy="721864"/>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9" name="TextBox 118"/>
          <p:cNvSpPr txBox="1">
            <a:spLocks noChangeArrowheads="1"/>
          </p:cNvSpPr>
          <p:nvPr/>
        </p:nvSpPr>
        <p:spPr bwMode="auto">
          <a:xfrm>
            <a:off x="7239000" y="4724400"/>
            <a:ext cx="224118" cy="369332"/>
          </a:xfrm>
          <a:prstGeom prst="rect">
            <a:avLst/>
          </a:prstGeom>
          <a:noFill/>
          <a:ln w="9525">
            <a:noFill/>
            <a:miter lim="800000"/>
            <a:headEnd/>
            <a:tailEnd/>
          </a:ln>
        </p:spPr>
        <p:txBody>
          <a:bodyPr wrap="square">
            <a:spAutoFit/>
          </a:bodyPr>
          <a:lstStyle/>
          <a:p>
            <a:r>
              <a:rPr lang="en-US" dirty="0">
                <a:solidFill>
                  <a:srgbClr val="FF0000"/>
                </a:solidFill>
                <a:latin typeface="Calibri" pitchFamily="34" charset="0"/>
              </a:rPr>
              <a:t>1</a:t>
            </a:r>
          </a:p>
        </p:txBody>
      </p:sp>
      <p:sp>
        <p:nvSpPr>
          <p:cNvPr id="150" name="TextBox 121"/>
          <p:cNvSpPr txBox="1">
            <a:spLocks noChangeArrowheads="1"/>
          </p:cNvSpPr>
          <p:nvPr/>
        </p:nvSpPr>
        <p:spPr bwMode="auto">
          <a:xfrm>
            <a:off x="1600200" y="5105400"/>
            <a:ext cx="603624" cy="369332"/>
          </a:xfrm>
          <a:prstGeom prst="rect">
            <a:avLst/>
          </a:prstGeom>
          <a:noFill/>
          <a:ln w="9525">
            <a:noFill/>
            <a:miter lim="800000"/>
            <a:headEnd/>
            <a:tailEnd/>
          </a:ln>
        </p:spPr>
        <p:txBody>
          <a:bodyPr wrap="square">
            <a:spAutoFit/>
          </a:bodyPr>
          <a:lstStyle/>
          <a:p>
            <a:r>
              <a:rPr lang="en-US" dirty="0">
                <a:latin typeface="Calibri" pitchFamily="34" charset="0"/>
              </a:rPr>
              <a:t>0.8</a:t>
            </a:r>
          </a:p>
        </p:txBody>
      </p:sp>
      <p:sp>
        <p:nvSpPr>
          <p:cNvPr id="151" name="TextBox 122"/>
          <p:cNvSpPr txBox="1">
            <a:spLocks noChangeArrowheads="1"/>
          </p:cNvSpPr>
          <p:nvPr/>
        </p:nvSpPr>
        <p:spPr bwMode="auto">
          <a:xfrm>
            <a:off x="228600" y="3810000"/>
            <a:ext cx="528171" cy="369332"/>
          </a:xfrm>
          <a:prstGeom prst="rect">
            <a:avLst/>
          </a:prstGeom>
          <a:noFill/>
          <a:ln w="9525">
            <a:noFill/>
            <a:miter lim="800000"/>
            <a:headEnd/>
            <a:tailEnd/>
          </a:ln>
        </p:spPr>
        <p:txBody>
          <a:bodyPr wrap="square">
            <a:spAutoFit/>
          </a:bodyPr>
          <a:lstStyle/>
          <a:p>
            <a:r>
              <a:rPr lang="en-US" dirty="0">
                <a:latin typeface="Calibri" pitchFamily="34" charset="0"/>
              </a:rPr>
              <a:t>0.6</a:t>
            </a:r>
          </a:p>
        </p:txBody>
      </p:sp>
      <p:sp>
        <p:nvSpPr>
          <p:cNvPr id="152" name="TextBox 123"/>
          <p:cNvSpPr txBox="1">
            <a:spLocks noChangeArrowheads="1"/>
          </p:cNvSpPr>
          <p:nvPr/>
        </p:nvSpPr>
        <p:spPr bwMode="auto">
          <a:xfrm>
            <a:off x="1295400" y="2514600"/>
            <a:ext cx="603624" cy="369332"/>
          </a:xfrm>
          <a:prstGeom prst="rect">
            <a:avLst/>
          </a:prstGeom>
          <a:noFill/>
          <a:ln w="9525">
            <a:noFill/>
            <a:miter lim="800000"/>
            <a:headEnd/>
            <a:tailEnd/>
          </a:ln>
        </p:spPr>
        <p:txBody>
          <a:bodyPr wrap="square">
            <a:spAutoFit/>
          </a:bodyPr>
          <a:lstStyle/>
          <a:p>
            <a:r>
              <a:rPr lang="en-US" dirty="0">
                <a:latin typeface="Calibri" pitchFamily="34" charset="0"/>
              </a:rPr>
              <a:t>0.2</a:t>
            </a:r>
          </a:p>
        </p:txBody>
      </p:sp>
      <p:sp>
        <p:nvSpPr>
          <p:cNvPr id="153" name="TextBox 125"/>
          <p:cNvSpPr txBox="1">
            <a:spLocks noChangeArrowheads="1"/>
          </p:cNvSpPr>
          <p:nvPr/>
        </p:nvSpPr>
        <p:spPr bwMode="auto">
          <a:xfrm>
            <a:off x="990600" y="3276600"/>
            <a:ext cx="603624" cy="369332"/>
          </a:xfrm>
          <a:prstGeom prst="rect">
            <a:avLst/>
          </a:prstGeom>
          <a:noFill/>
          <a:ln w="9525">
            <a:noFill/>
            <a:miter lim="800000"/>
            <a:headEnd/>
            <a:tailEnd/>
          </a:ln>
        </p:spPr>
        <p:txBody>
          <a:bodyPr wrap="square">
            <a:spAutoFit/>
          </a:bodyPr>
          <a:lstStyle/>
          <a:p>
            <a:r>
              <a:rPr lang="en-US" dirty="0">
                <a:latin typeface="Calibri" pitchFamily="34" charset="0"/>
              </a:rPr>
              <a:t>0.6</a:t>
            </a:r>
          </a:p>
        </p:txBody>
      </p:sp>
      <p:sp>
        <p:nvSpPr>
          <p:cNvPr id="154" name="TextBox 126"/>
          <p:cNvSpPr txBox="1">
            <a:spLocks noChangeArrowheads="1"/>
          </p:cNvSpPr>
          <p:nvPr/>
        </p:nvSpPr>
        <p:spPr bwMode="auto">
          <a:xfrm>
            <a:off x="1828800" y="3581400"/>
            <a:ext cx="533400" cy="369332"/>
          </a:xfrm>
          <a:prstGeom prst="rect">
            <a:avLst/>
          </a:prstGeom>
          <a:noFill/>
          <a:ln w="9525">
            <a:noFill/>
            <a:miter lim="800000"/>
            <a:headEnd/>
            <a:tailEnd/>
          </a:ln>
        </p:spPr>
        <p:txBody>
          <a:bodyPr wrap="square">
            <a:spAutoFit/>
          </a:bodyPr>
          <a:lstStyle/>
          <a:p>
            <a:r>
              <a:rPr lang="en-US" dirty="0">
                <a:latin typeface="Calibri" pitchFamily="34" charset="0"/>
              </a:rPr>
              <a:t>0.4</a:t>
            </a:r>
          </a:p>
        </p:txBody>
      </p:sp>
      <p:sp>
        <p:nvSpPr>
          <p:cNvPr id="155" name="TextBox 127"/>
          <p:cNvSpPr txBox="1">
            <a:spLocks noChangeArrowheads="1"/>
          </p:cNvSpPr>
          <p:nvPr/>
        </p:nvSpPr>
        <p:spPr bwMode="auto">
          <a:xfrm>
            <a:off x="2514600" y="3962400"/>
            <a:ext cx="679076" cy="369332"/>
          </a:xfrm>
          <a:prstGeom prst="rect">
            <a:avLst/>
          </a:prstGeom>
          <a:noFill/>
          <a:ln w="9525">
            <a:noFill/>
            <a:miter lim="800000"/>
            <a:headEnd/>
            <a:tailEnd/>
          </a:ln>
        </p:spPr>
        <p:txBody>
          <a:bodyPr wrap="square">
            <a:spAutoFit/>
          </a:bodyPr>
          <a:lstStyle/>
          <a:p>
            <a:r>
              <a:rPr lang="en-US" dirty="0">
                <a:latin typeface="Calibri" pitchFamily="34" charset="0"/>
              </a:rPr>
              <a:t>0.2</a:t>
            </a:r>
          </a:p>
        </p:txBody>
      </p:sp>
      <p:sp>
        <p:nvSpPr>
          <p:cNvPr id="156" name="TextBox 129"/>
          <p:cNvSpPr txBox="1">
            <a:spLocks noChangeArrowheads="1"/>
          </p:cNvSpPr>
          <p:nvPr/>
        </p:nvSpPr>
        <p:spPr bwMode="auto">
          <a:xfrm>
            <a:off x="4876800" y="3124200"/>
            <a:ext cx="528171" cy="369332"/>
          </a:xfrm>
          <a:prstGeom prst="rect">
            <a:avLst/>
          </a:prstGeom>
          <a:noFill/>
          <a:ln w="9525">
            <a:noFill/>
            <a:miter lim="800000"/>
            <a:headEnd/>
            <a:tailEnd/>
          </a:ln>
        </p:spPr>
        <p:txBody>
          <a:bodyPr wrap="square">
            <a:spAutoFit/>
          </a:bodyPr>
          <a:lstStyle/>
          <a:p>
            <a:r>
              <a:rPr lang="en-US">
                <a:latin typeface="Calibri" pitchFamily="34" charset="0"/>
              </a:rPr>
              <a:t>0.5</a:t>
            </a:r>
          </a:p>
        </p:txBody>
      </p:sp>
      <p:sp>
        <p:nvSpPr>
          <p:cNvPr id="157" name="TextBox 130"/>
          <p:cNvSpPr txBox="1">
            <a:spLocks noChangeArrowheads="1"/>
          </p:cNvSpPr>
          <p:nvPr/>
        </p:nvSpPr>
        <p:spPr bwMode="auto">
          <a:xfrm>
            <a:off x="5867400" y="3048000"/>
            <a:ext cx="528171" cy="369332"/>
          </a:xfrm>
          <a:prstGeom prst="rect">
            <a:avLst/>
          </a:prstGeom>
          <a:noFill/>
          <a:ln w="9525">
            <a:noFill/>
            <a:miter lim="800000"/>
            <a:headEnd/>
            <a:tailEnd/>
          </a:ln>
        </p:spPr>
        <p:txBody>
          <a:bodyPr wrap="square">
            <a:spAutoFit/>
          </a:bodyPr>
          <a:lstStyle/>
          <a:p>
            <a:r>
              <a:rPr lang="en-US">
                <a:latin typeface="Calibri" pitchFamily="34" charset="0"/>
              </a:rPr>
              <a:t>0.5</a:t>
            </a:r>
          </a:p>
        </p:txBody>
      </p:sp>
      <p:sp>
        <p:nvSpPr>
          <p:cNvPr id="158" name="TextBox 131"/>
          <p:cNvSpPr txBox="1">
            <a:spLocks noChangeArrowheads="1"/>
          </p:cNvSpPr>
          <p:nvPr/>
        </p:nvSpPr>
        <p:spPr bwMode="auto">
          <a:xfrm>
            <a:off x="4729629" y="4278868"/>
            <a:ext cx="528171" cy="369332"/>
          </a:xfrm>
          <a:prstGeom prst="rect">
            <a:avLst/>
          </a:prstGeom>
          <a:noFill/>
          <a:ln w="9525">
            <a:noFill/>
            <a:miter lim="800000"/>
            <a:headEnd/>
            <a:tailEnd/>
          </a:ln>
        </p:spPr>
        <p:txBody>
          <a:bodyPr wrap="square">
            <a:spAutoFit/>
          </a:bodyPr>
          <a:lstStyle/>
          <a:p>
            <a:r>
              <a:rPr lang="en-US" dirty="0">
                <a:latin typeface="Calibri" pitchFamily="34" charset="0"/>
              </a:rPr>
              <a:t>0.3</a:t>
            </a:r>
          </a:p>
        </p:txBody>
      </p:sp>
      <p:sp>
        <p:nvSpPr>
          <p:cNvPr id="159" name="TextBox 132"/>
          <p:cNvSpPr txBox="1">
            <a:spLocks noChangeArrowheads="1"/>
          </p:cNvSpPr>
          <p:nvPr/>
        </p:nvSpPr>
        <p:spPr bwMode="auto">
          <a:xfrm>
            <a:off x="6406029" y="4278868"/>
            <a:ext cx="528171" cy="369332"/>
          </a:xfrm>
          <a:prstGeom prst="rect">
            <a:avLst/>
          </a:prstGeom>
          <a:noFill/>
          <a:ln w="9525">
            <a:noFill/>
            <a:miter lim="800000"/>
            <a:headEnd/>
            <a:tailEnd/>
          </a:ln>
        </p:spPr>
        <p:txBody>
          <a:bodyPr wrap="square">
            <a:spAutoFit/>
          </a:bodyPr>
          <a:lstStyle/>
          <a:p>
            <a:r>
              <a:rPr lang="en-US" dirty="0">
                <a:latin typeface="Calibri" pitchFamily="34" charset="0"/>
              </a:rPr>
              <a:t>0.7</a:t>
            </a:r>
          </a:p>
        </p:txBody>
      </p:sp>
      <p:sp>
        <p:nvSpPr>
          <p:cNvPr id="160" name="TextBox 133"/>
          <p:cNvSpPr txBox="1">
            <a:spLocks noChangeArrowheads="1"/>
          </p:cNvSpPr>
          <p:nvPr/>
        </p:nvSpPr>
        <p:spPr bwMode="auto">
          <a:xfrm>
            <a:off x="6400800" y="4724400"/>
            <a:ext cx="528171" cy="369332"/>
          </a:xfrm>
          <a:prstGeom prst="rect">
            <a:avLst/>
          </a:prstGeom>
          <a:noFill/>
          <a:ln w="9525">
            <a:noFill/>
            <a:miter lim="800000"/>
            <a:headEnd/>
            <a:tailEnd/>
          </a:ln>
        </p:spPr>
        <p:txBody>
          <a:bodyPr wrap="square">
            <a:spAutoFit/>
          </a:bodyPr>
          <a:lstStyle/>
          <a:p>
            <a:r>
              <a:rPr lang="en-US" dirty="0">
                <a:latin typeface="Calibri" pitchFamily="34" charset="0"/>
              </a:rPr>
              <a:t>0.5</a:t>
            </a:r>
          </a:p>
        </p:txBody>
      </p:sp>
      <p:sp>
        <p:nvSpPr>
          <p:cNvPr id="161" name="TextBox 134"/>
          <p:cNvSpPr txBox="1">
            <a:spLocks noChangeArrowheads="1"/>
          </p:cNvSpPr>
          <p:nvPr/>
        </p:nvSpPr>
        <p:spPr bwMode="auto">
          <a:xfrm>
            <a:off x="6019800" y="4800600"/>
            <a:ext cx="603624" cy="369332"/>
          </a:xfrm>
          <a:prstGeom prst="rect">
            <a:avLst/>
          </a:prstGeom>
          <a:noFill/>
          <a:ln w="9525">
            <a:noFill/>
            <a:miter lim="800000"/>
            <a:headEnd/>
            <a:tailEnd/>
          </a:ln>
        </p:spPr>
        <p:txBody>
          <a:bodyPr wrap="square">
            <a:spAutoFit/>
          </a:bodyPr>
          <a:lstStyle/>
          <a:p>
            <a:r>
              <a:rPr lang="en-US" dirty="0">
                <a:latin typeface="Calibri" pitchFamily="34" charset="0"/>
              </a:rPr>
              <a:t>0.5</a:t>
            </a:r>
          </a:p>
        </p:txBody>
      </p:sp>
      <p:sp>
        <p:nvSpPr>
          <p:cNvPr id="162" name="TextBox 8"/>
          <p:cNvSpPr txBox="1">
            <a:spLocks noChangeArrowheads="1"/>
          </p:cNvSpPr>
          <p:nvPr/>
        </p:nvSpPr>
        <p:spPr bwMode="auto">
          <a:xfrm>
            <a:off x="1981200" y="5638800"/>
            <a:ext cx="826838" cy="369332"/>
          </a:xfrm>
          <a:prstGeom prst="rect">
            <a:avLst/>
          </a:prstGeom>
          <a:noFill/>
          <a:ln w="9525">
            <a:noFill/>
            <a:miter lim="800000"/>
            <a:headEnd/>
            <a:tailEnd/>
          </a:ln>
        </p:spPr>
        <p:txBody>
          <a:bodyPr wrap="square">
            <a:spAutoFit/>
          </a:bodyPr>
          <a:lstStyle/>
          <a:p>
            <a:pPr algn="ctr"/>
            <a:r>
              <a:rPr lang="en-US" dirty="0">
                <a:latin typeface="Calibri" pitchFamily="34" charset="0"/>
              </a:rPr>
              <a:t>   </a:t>
            </a:r>
            <a:r>
              <a:rPr lang="en-US" dirty="0">
                <a:solidFill>
                  <a:schemeClr val="bg1"/>
                </a:solidFill>
                <a:latin typeface="Calibri" pitchFamily="34" charset="0"/>
              </a:rPr>
              <a:t>H</a:t>
            </a:r>
            <a:r>
              <a:rPr lang="en-US" baseline="-25000" dirty="0">
                <a:solidFill>
                  <a:schemeClr val="bg1"/>
                </a:solidFill>
                <a:latin typeface="Calibri" pitchFamily="34" charset="0"/>
              </a:rPr>
              <a:t>3</a:t>
            </a:r>
          </a:p>
        </p:txBody>
      </p:sp>
      <p:sp>
        <p:nvSpPr>
          <p:cNvPr id="163" name="Oval 162"/>
          <p:cNvSpPr/>
          <p:nvPr/>
        </p:nvSpPr>
        <p:spPr bwMode="auto">
          <a:xfrm>
            <a:off x="381000" y="5257800"/>
            <a:ext cx="826838" cy="33510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smtClean="0">
                <a:solidFill>
                  <a:srgbClr val="FFFFFF"/>
                </a:solidFill>
              </a:rPr>
              <a:t>H2</a:t>
            </a:r>
            <a:endParaRPr lang="en-US" dirty="0">
              <a:solidFill>
                <a:srgbClr val="FFFFFF"/>
              </a:solidFill>
            </a:endParaRPr>
          </a:p>
        </p:txBody>
      </p:sp>
      <p:sp>
        <p:nvSpPr>
          <p:cNvPr id="164" name="Oval 163"/>
          <p:cNvSpPr/>
          <p:nvPr/>
        </p:nvSpPr>
        <p:spPr bwMode="auto">
          <a:xfrm>
            <a:off x="2514600" y="5257800"/>
            <a:ext cx="826838" cy="33510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smtClean="0">
                <a:solidFill>
                  <a:srgbClr val="FFFFFF"/>
                </a:solidFill>
              </a:rPr>
              <a:t>H3</a:t>
            </a:r>
            <a:endParaRPr lang="en-US" dirty="0">
              <a:solidFill>
                <a:srgbClr val="FFFFFF"/>
              </a:solidFill>
            </a:endParaRPr>
          </a:p>
        </p:txBody>
      </p:sp>
      <p:sp>
        <p:nvSpPr>
          <p:cNvPr id="241" name="TextBox 79"/>
          <p:cNvSpPr txBox="1">
            <a:spLocks noChangeArrowheads="1"/>
          </p:cNvSpPr>
          <p:nvPr/>
        </p:nvSpPr>
        <p:spPr bwMode="auto">
          <a:xfrm>
            <a:off x="6477000" y="3048000"/>
            <a:ext cx="304800" cy="304800"/>
          </a:xfrm>
          <a:prstGeom prst="rect">
            <a:avLst/>
          </a:prstGeom>
          <a:noFill/>
          <a:ln w="9525">
            <a:noFill/>
            <a:miter lim="800000"/>
            <a:headEnd/>
            <a:tailEnd/>
          </a:ln>
        </p:spPr>
        <p:txBody>
          <a:bodyPr wrap="square">
            <a:spAutoFit/>
          </a:bodyPr>
          <a:lstStyle/>
          <a:p>
            <a:r>
              <a:rPr lang="en-US" sz="2000" b="1" baseline="-25000" dirty="0" smtClean="0">
                <a:latin typeface="Calibri" pitchFamily="34" charset="0"/>
              </a:rPr>
              <a:t>1</a:t>
            </a:r>
            <a:endParaRPr lang="en-US" sz="2000" b="1" baseline="-25000" dirty="0">
              <a:latin typeface="Calibri" pitchFamily="34" charset="0"/>
            </a:endParaRPr>
          </a:p>
        </p:txBody>
      </p:sp>
      <p:sp>
        <p:nvSpPr>
          <p:cNvPr id="246" name="TextBox 79"/>
          <p:cNvSpPr txBox="1">
            <a:spLocks noChangeArrowheads="1"/>
          </p:cNvSpPr>
          <p:nvPr/>
        </p:nvSpPr>
        <p:spPr bwMode="auto">
          <a:xfrm>
            <a:off x="4267200" y="3200400"/>
            <a:ext cx="381000" cy="304800"/>
          </a:xfrm>
          <a:prstGeom prst="rect">
            <a:avLst/>
          </a:prstGeom>
          <a:noFill/>
          <a:ln w="9525">
            <a:noFill/>
            <a:miter lim="800000"/>
            <a:headEnd/>
            <a:tailEnd/>
          </a:ln>
        </p:spPr>
        <p:txBody>
          <a:bodyPr wrap="square">
            <a:spAutoFit/>
          </a:bodyPr>
          <a:lstStyle/>
          <a:p>
            <a:r>
              <a:rPr lang="en-US" sz="2000" b="1" baseline="-25000" dirty="0" smtClean="0">
                <a:latin typeface="Calibri" pitchFamily="34" charset="0"/>
              </a:rPr>
              <a:t>2</a:t>
            </a:r>
            <a:endParaRPr lang="en-US" sz="2000" b="1" baseline="-25000" dirty="0">
              <a:latin typeface="Calibri" pitchFamily="34" charset="0"/>
            </a:endParaRPr>
          </a:p>
        </p:txBody>
      </p:sp>
      <p:sp>
        <p:nvSpPr>
          <p:cNvPr id="247" name="TextBox 79"/>
          <p:cNvSpPr txBox="1">
            <a:spLocks noChangeArrowheads="1"/>
          </p:cNvSpPr>
          <p:nvPr/>
        </p:nvSpPr>
        <p:spPr bwMode="auto">
          <a:xfrm>
            <a:off x="4724400" y="4648200"/>
            <a:ext cx="304800" cy="304800"/>
          </a:xfrm>
          <a:prstGeom prst="rect">
            <a:avLst/>
          </a:prstGeom>
          <a:noFill/>
          <a:ln w="9525">
            <a:noFill/>
            <a:miter lim="800000"/>
            <a:headEnd/>
            <a:tailEnd/>
          </a:ln>
        </p:spPr>
        <p:txBody>
          <a:bodyPr wrap="square">
            <a:spAutoFit/>
          </a:bodyPr>
          <a:lstStyle/>
          <a:p>
            <a:r>
              <a:rPr lang="en-US" sz="2000" b="1" baseline="-25000" dirty="0" smtClean="0">
                <a:latin typeface="Calibri" pitchFamily="34" charset="0"/>
              </a:rPr>
              <a:t>3</a:t>
            </a:r>
            <a:endParaRPr lang="en-US" sz="2000" b="1" baseline="-25000" dirty="0">
              <a:latin typeface="Calibri" pitchFamily="34" charset="0"/>
            </a:endParaRPr>
          </a:p>
        </p:txBody>
      </p:sp>
      <p:sp>
        <p:nvSpPr>
          <p:cNvPr id="254" name="TextBox 79"/>
          <p:cNvSpPr txBox="1">
            <a:spLocks noChangeArrowheads="1"/>
          </p:cNvSpPr>
          <p:nvPr/>
        </p:nvSpPr>
        <p:spPr bwMode="auto">
          <a:xfrm>
            <a:off x="4495800" y="4419600"/>
            <a:ext cx="609600" cy="369332"/>
          </a:xfrm>
          <a:prstGeom prst="rect">
            <a:avLst/>
          </a:prstGeom>
          <a:noFill/>
          <a:ln w="9525">
            <a:noFill/>
            <a:miter lim="800000"/>
            <a:headEnd/>
            <a:tailEnd/>
          </a:ln>
        </p:spPr>
        <p:txBody>
          <a:bodyPr wrap="square">
            <a:spAutoFit/>
          </a:bodyPr>
          <a:lstStyle/>
          <a:p>
            <a:r>
              <a:rPr lang="en-US" dirty="0" smtClean="0">
                <a:latin typeface="Calibri" pitchFamily="34" charset="0"/>
              </a:rPr>
              <a:t>w</a:t>
            </a:r>
            <a:r>
              <a:rPr lang="en-US" baseline="-25000" dirty="0" smtClean="0">
                <a:latin typeface="Calibri" pitchFamily="34" charset="0"/>
              </a:rPr>
              <a:t>31</a:t>
            </a:r>
            <a:endParaRPr lang="en-US" baseline="-25000" dirty="0">
              <a:latin typeface="Calibri" pitchFamily="34" charset="0"/>
            </a:endParaRPr>
          </a:p>
        </p:txBody>
      </p:sp>
      <p:sp>
        <p:nvSpPr>
          <p:cNvPr id="255" name="TextBox 79"/>
          <p:cNvSpPr txBox="1">
            <a:spLocks noChangeArrowheads="1"/>
          </p:cNvSpPr>
          <p:nvPr/>
        </p:nvSpPr>
        <p:spPr bwMode="auto">
          <a:xfrm>
            <a:off x="5715000" y="4267200"/>
            <a:ext cx="609600" cy="369332"/>
          </a:xfrm>
          <a:prstGeom prst="rect">
            <a:avLst/>
          </a:prstGeom>
          <a:noFill/>
          <a:ln w="9525">
            <a:noFill/>
            <a:miter lim="800000"/>
            <a:headEnd/>
            <a:tailEnd/>
          </a:ln>
        </p:spPr>
        <p:txBody>
          <a:bodyPr wrap="square">
            <a:spAutoFit/>
          </a:bodyPr>
          <a:lstStyle/>
          <a:p>
            <a:r>
              <a:rPr lang="en-US" dirty="0" smtClean="0">
                <a:latin typeface="Calibri" pitchFamily="34" charset="0"/>
              </a:rPr>
              <a:t>w</a:t>
            </a:r>
            <a:r>
              <a:rPr lang="en-US" baseline="-25000" dirty="0" smtClean="0">
                <a:latin typeface="Calibri" pitchFamily="34" charset="0"/>
              </a:rPr>
              <a:t>32</a:t>
            </a:r>
            <a:endParaRPr lang="en-US" baseline="-25000" dirty="0">
              <a:latin typeface="Calibri" pitchFamily="34" charset="0"/>
            </a:endParaRPr>
          </a:p>
        </p:txBody>
      </p:sp>
      <p:cxnSp>
        <p:nvCxnSpPr>
          <p:cNvPr id="148" name="Straight Connector 147"/>
          <p:cNvCxnSpPr>
            <a:stCxn id="107" idx="2"/>
            <a:endCxn id="103" idx="0"/>
          </p:cNvCxnSpPr>
          <p:nvPr/>
        </p:nvCxnSpPr>
        <p:spPr>
          <a:xfrm rot="16200000" flipH="1">
            <a:off x="6562386" y="4472488"/>
            <a:ext cx="1153391" cy="41723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56" name="Arc 255"/>
          <p:cNvSpPr/>
          <p:nvPr/>
        </p:nvSpPr>
        <p:spPr>
          <a:xfrm flipV="1">
            <a:off x="685800" y="5638800"/>
            <a:ext cx="7086600" cy="609600"/>
          </a:xfrm>
          <a:prstGeom prst="arc">
            <a:avLst>
              <a:gd name="adj1" fmla="val 10735971"/>
              <a:gd name="adj2" fmla="val 0"/>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258" name="Straight Connector 257"/>
          <p:cNvCxnSpPr/>
          <p:nvPr/>
        </p:nvCxnSpPr>
        <p:spPr>
          <a:xfrm>
            <a:off x="1219200" y="5410200"/>
            <a:ext cx="12827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3352800" y="5410200"/>
            <a:ext cx="4572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67" name="Arc 266"/>
          <p:cNvSpPr/>
          <p:nvPr/>
        </p:nvSpPr>
        <p:spPr>
          <a:xfrm flipV="1">
            <a:off x="685800" y="5715000"/>
            <a:ext cx="7086600" cy="609600"/>
          </a:xfrm>
          <a:prstGeom prst="arc">
            <a:avLst>
              <a:gd name="adj1" fmla="val 10735971"/>
              <a:gd name="adj2" fmla="val 0"/>
            </a:avLst>
          </a:prstGeom>
          <a:ln w="63500">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269" name="Group 268"/>
          <p:cNvGrpSpPr/>
          <p:nvPr/>
        </p:nvGrpSpPr>
        <p:grpSpPr>
          <a:xfrm>
            <a:off x="609600" y="2971800"/>
            <a:ext cx="6818033" cy="2514600"/>
            <a:chOff x="1066800" y="2971800"/>
            <a:chExt cx="6818033" cy="2514600"/>
          </a:xfrm>
        </p:grpSpPr>
        <p:cxnSp>
          <p:nvCxnSpPr>
            <p:cNvPr id="262" name="Straight Connector 261"/>
            <p:cNvCxnSpPr/>
            <p:nvPr/>
          </p:nvCxnSpPr>
          <p:spPr>
            <a:xfrm rot="16200000" flipH="1">
              <a:off x="-38100" y="4076700"/>
              <a:ext cx="2286000" cy="7620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1066800" y="3276600"/>
              <a:ext cx="2286000" cy="167640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16200000" flipH="1">
              <a:off x="7099521" y="4482880"/>
              <a:ext cx="1153391" cy="417232"/>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3810000" y="5486400"/>
              <a:ext cx="457200" cy="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270" name="Straight Connector 269"/>
          <p:cNvCxnSpPr>
            <a:endCxn id="110" idx="6"/>
          </p:cNvCxnSpPr>
          <p:nvPr/>
        </p:nvCxnSpPr>
        <p:spPr>
          <a:xfrm rot="5400000">
            <a:off x="6235634" y="4119348"/>
            <a:ext cx="703119" cy="694021"/>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endCxn id="108" idx="0"/>
          </p:cNvCxnSpPr>
          <p:nvPr/>
        </p:nvCxnSpPr>
        <p:spPr>
          <a:xfrm rot="5400000">
            <a:off x="4973360" y="4965138"/>
            <a:ext cx="914400" cy="737725"/>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108" idx="0"/>
          </p:cNvCxnSpPr>
          <p:nvPr/>
        </p:nvCxnSpPr>
        <p:spPr>
          <a:xfrm rot="16200000" flipV="1">
            <a:off x="4635009" y="5364512"/>
            <a:ext cx="211281" cy="642096"/>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a:stCxn id="110" idx="2"/>
          </p:cNvCxnSpPr>
          <p:nvPr/>
        </p:nvCxnSpPr>
        <p:spPr>
          <a:xfrm rot="10800000">
            <a:off x="4572002" y="4208320"/>
            <a:ext cx="838199" cy="609599"/>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5400000">
            <a:off x="5105400" y="5105400"/>
            <a:ext cx="762000" cy="60960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10800000">
            <a:off x="4191002" y="5562602"/>
            <a:ext cx="533399" cy="228599"/>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285" name="Rectangle 284"/>
          <p:cNvSpPr/>
          <p:nvPr/>
        </p:nvSpPr>
        <p:spPr>
          <a:xfrm>
            <a:off x="7239000" y="2971800"/>
            <a:ext cx="19050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b="1" dirty="0" smtClean="0">
                <a:solidFill>
                  <a:srgbClr val="FFC000"/>
                </a:solidFill>
              </a:rPr>
              <a:t>Who Subject 3 is,</a:t>
            </a:r>
          </a:p>
          <a:p>
            <a:r>
              <a:rPr lang="en-US" sz="1600" b="1" dirty="0" smtClean="0">
                <a:solidFill>
                  <a:srgbClr val="FFC000"/>
                </a:solidFill>
              </a:rPr>
              <a:t>Alice or Bob?</a:t>
            </a:r>
          </a:p>
        </p:txBody>
      </p:sp>
      <p:sp>
        <p:nvSpPr>
          <p:cNvPr id="287" name="Rectangular Callout 286"/>
          <p:cNvSpPr/>
          <p:nvPr/>
        </p:nvSpPr>
        <p:spPr>
          <a:xfrm>
            <a:off x="1752600" y="2133600"/>
            <a:ext cx="1676400" cy="304800"/>
          </a:xfrm>
          <a:prstGeom prst="wedgeRectCallout">
            <a:avLst>
              <a:gd name="adj1" fmla="val -49677"/>
              <a:gd name="adj2" fmla="val 1796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Delete edges </a:t>
            </a:r>
            <a:r>
              <a:rPr lang="en-US" sz="1200" dirty="0" err="1" smtClean="0"/>
              <a:t>Sim</a:t>
            </a:r>
            <a:r>
              <a:rPr lang="en-US" sz="1200" dirty="0" smtClean="0"/>
              <a:t>&lt;0.3</a:t>
            </a:r>
            <a:endParaRPr lang="en-US" sz="1200" dirty="0"/>
          </a:p>
        </p:txBody>
      </p:sp>
      <p:sp>
        <p:nvSpPr>
          <p:cNvPr id="288" name="Rectangle 287"/>
          <p:cNvSpPr/>
          <p:nvPr/>
        </p:nvSpPr>
        <p:spPr>
          <a:xfrm>
            <a:off x="7620000" y="4114800"/>
            <a:ext cx="1524000"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b="1" dirty="0" smtClean="0">
                <a:solidFill>
                  <a:srgbClr val="FFC000"/>
                </a:solidFill>
              </a:rPr>
              <a:t>Bob: 3 paths</a:t>
            </a:r>
          </a:p>
          <a:p>
            <a:r>
              <a:rPr lang="en-US" sz="1600" b="1" dirty="0" smtClean="0">
                <a:solidFill>
                  <a:srgbClr val="FFC000"/>
                </a:solidFill>
              </a:rPr>
              <a:t>Alice: 1 path</a:t>
            </a:r>
          </a:p>
          <a:p>
            <a:r>
              <a:rPr lang="en-US" sz="1600" b="1" dirty="0" smtClean="0">
                <a:solidFill>
                  <a:srgbClr val="FFC000"/>
                </a:solidFill>
              </a:rPr>
              <a:t>So:</a:t>
            </a:r>
          </a:p>
          <a:p>
            <a:r>
              <a:rPr lang="en-US" sz="1600" b="1" dirty="0" smtClean="0">
                <a:solidFill>
                  <a:srgbClr val="FFC000"/>
                </a:solidFill>
                <a:latin typeface="Calibri" pitchFamily="34" charset="0"/>
              </a:rPr>
              <a:t>W</a:t>
            </a:r>
            <a:r>
              <a:rPr lang="en-US" sz="1600" b="1" baseline="-25000" dirty="0" smtClean="0">
                <a:solidFill>
                  <a:srgbClr val="FFC000"/>
                </a:solidFill>
                <a:latin typeface="Calibri" pitchFamily="34" charset="0"/>
              </a:rPr>
              <a:t>31   </a:t>
            </a:r>
            <a:r>
              <a:rPr lang="en-US" sz="1600" b="1" dirty="0" smtClean="0">
                <a:solidFill>
                  <a:srgbClr val="FFC000"/>
                </a:solidFill>
              </a:rPr>
              <a:t>&lt;</a:t>
            </a:r>
            <a:r>
              <a:rPr lang="en-US" sz="1600" b="1" dirty="0" smtClean="0">
                <a:solidFill>
                  <a:srgbClr val="FFC000"/>
                </a:solidFill>
                <a:latin typeface="Calibri" pitchFamily="34" charset="0"/>
              </a:rPr>
              <a:t>W</a:t>
            </a:r>
            <a:r>
              <a:rPr lang="en-US" sz="1600" b="1" baseline="-25000" dirty="0" smtClean="0">
                <a:solidFill>
                  <a:srgbClr val="FFC000"/>
                </a:solidFill>
                <a:latin typeface="Calibri" pitchFamily="34" charset="0"/>
              </a:rPr>
              <a:t>32</a:t>
            </a:r>
          </a:p>
          <a:p>
            <a:r>
              <a:rPr lang="en-US" sz="1600" baseline="-25000" dirty="0" smtClean="0">
                <a:latin typeface="Calibri" pitchFamily="34" charset="0"/>
              </a:rPr>
              <a:t> </a:t>
            </a:r>
          </a:p>
          <a:p>
            <a:endParaRPr lang="en-US" sz="1600" b="1" dirty="0" smtClean="0">
              <a:solidFill>
                <a:srgbClr val="FFC000"/>
              </a:solidFill>
            </a:endParaRPr>
          </a:p>
        </p:txBody>
      </p:sp>
      <p:cxnSp>
        <p:nvCxnSpPr>
          <p:cNvPr id="290" name="Straight Connector 289"/>
          <p:cNvCxnSpPr/>
          <p:nvPr/>
        </p:nvCxnSpPr>
        <p:spPr>
          <a:xfrm rot="16200000" flipH="1">
            <a:off x="6553200" y="4495800"/>
            <a:ext cx="114300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500" fill="hold"/>
                                        <p:tgtEl>
                                          <p:spTgt spid="285"/>
                                        </p:tgtEl>
                                        <p:attrNameLst>
                                          <p:attrName>ppt_x</p:attrName>
                                        </p:attrNameLst>
                                      </p:cBhvr>
                                      <p:tavLst>
                                        <p:tav tm="0">
                                          <p:val>
                                            <p:strVal val="#ppt_x"/>
                                          </p:val>
                                        </p:tav>
                                        <p:tav tm="100000">
                                          <p:val>
                                            <p:strVal val="#ppt_x"/>
                                          </p:val>
                                        </p:tav>
                                      </p:tavLst>
                                    </p:anim>
                                    <p:anim calcmode="lin" valueType="num">
                                      <p:cBhvr additive="base">
                                        <p:cTn id="8" dur="500" fill="hold"/>
                                        <p:tgtEl>
                                          <p:spTgt spid="2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87"/>
                                        </p:tgtEl>
                                        <p:attrNameLst>
                                          <p:attrName>style.visibility</p:attrName>
                                        </p:attrNameLst>
                                      </p:cBhvr>
                                      <p:to>
                                        <p:strVal val="visible"/>
                                      </p:to>
                                    </p:set>
                                    <p:animEffect transition="in" filter="blinds(horizontal)">
                                      <p:cBhvr>
                                        <p:cTn id="13" dur="500"/>
                                        <p:tgtEl>
                                          <p:spTgt spid="28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0" nodeType="clickEffect">
                                  <p:stCondLst>
                                    <p:cond delay="0"/>
                                  </p:stCondLst>
                                  <p:childTnLst>
                                    <p:animEffect transition="out" filter="blinds(horizontal)">
                                      <p:cBhvr>
                                        <p:cTn id="17" dur="500"/>
                                        <p:tgtEl>
                                          <p:spTgt spid="152"/>
                                        </p:tgtEl>
                                      </p:cBhvr>
                                    </p:animEffect>
                                    <p:set>
                                      <p:cBhvr>
                                        <p:cTn id="18" dur="1" fill="hold">
                                          <p:stCondLst>
                                            <p:cond delay="499"/>
                                          </p:stCondLst>
                                        </p:cTn>
                                        <p:tgtEl>
                                          <p:spTgt spid="152"/>
                                        </p:tgtEl>
                                        <p:attrNameLst>
                                          <p:attrName>style.visibility</p:attrName>
                                        </p:attrNameLst>
                                      </p:cBhvr>
                                      <p:to>
                                        <p:strVal val="hidden"/>
                                      </p:to>
                                    </p:set>
                                  </p:childTnLst>
                                </p:cTn>
                              </p:par>
                              <p:par>
                                <p:cTn id="19" presetID="3" presetClass="exit" presetSubtype="10" fill="hold" grpId="1" nodeType="withEffect">
                                  <p:stCondLst>
                                    <p:cond delay="0"/>
                                  </p:stCondLst>
                                  <p:childTnLst>
                                    <p:animEffect transition="out" filter="blinds(horizontal)">
                                      <p:cBhvr>
                                        <p:cTn id="20" dur="500"/>
                                        <p:tgtEl>
                                          <p:spTgt spid="287"/>
                                        </p:tgtEl>
                                      </p:cBhvr>
                                    </p:animEffect>
                                    <p:set>
                                      <p:cBhvr>
                                        <p:cTn id="21" dur="1" fill="hold">
                                          <p:stCondLst>
                                            <p:cond delay="499"/>
                                          </p:stCondLst>
                                        </p:cTn>
                                        <p:tgtEl>
                                          <p:spTgt spid="287"/>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113"/>
                                        </p:tgtEl>
                                      </p:cBhvr>
                                    </p:animEffect>
                                    <p:set>
                                      <p:cBhvr>
                                        <p:cTn id="24" dur="1" fill="hold">
                                          <p:stCondLst>
                                            <p:cond delay="499"/>
                                          </p:stCondLst>
                                        </p:cTn>
                                        <p:tgtEl>
                                          <p:spTgt spid="113"/>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114"/>
                                        </p:tgtEl>
                                      </p:cBhvr>
                                    </p:animEffect>
                                    <p:set>
                                      <p:cBhvr>
                                        <p:cTn id="27" dur="1" fill="hold">
                                          <p:stCondLst>
                                            <p:cond delay="499"/>
                                          </p:stCondLst>
                                        </p:cTn>
                                        <p:tgtEl>
                                          <p:spTgt spid="114"/>
                                        </p:tgtEl>
                                        <p:attrNameLst>
                                          <p:attrName>style.visibility</p:attrName>
                                        </p:attrNameLst>
                                      </p:cBhvr>
                                      <p:to>
                                        <p:strVal val="hidden"/>
                                      </p:to>
                                    </p:set>
                                  </p:childTnLst>
                                </p:cTn>
                              </p:par>
                              <p:par>
                                <p:cTn id="28" presetID="3" presetClass="exit" presetSubtype="10" fill="hold" grpId="0" nodeType="withEffect">
                                  <p:stCondLst>
                                    <p:cond delay="0"/>
                                  </p:stCondLst>
                                  <p:childTnLst>
                                    <p:animEffect transition="out" filter="blinds(horizontal)">
                                      <p:cBhvr>
                                        <p:cTn id="29" dur="500"/>
                                        <p:tgtEl>
                                          <p:spTgt spid="155"/>
                                        </p:tgtEl>
                                      </p:cBhvr>
                                    </p:animEffect>
                                    <p:set>
                                      <p:cBhvr>
                                        <p:cTn id="30" dur="1" fill="hold">
                                          <p:stCondLst>
                                            <p:cond delay="499"/>
                                          </p:stCondLst>
                                        </p:cTn>
                                        <p:tgtEl>
                                          <p:spTgt spid="15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148"/>
                                        </p:tgtEl>
                                        <p:attrNameLst>
                                          <p:attrName>style.visibility</p:attrName>
                                        </p:attrNameLst>
                                      </p:cBhvr>
                                      <p:to>
                                        <p:strVal val="visible"/>
                                      </p:to>
                                    </p:set>
                                    <p:animEffect transition="in" filter="strips(downLeft)">
                                      <p:cBhvr>
                                        <p:cTn id="35" dur="500"/>
                                        <p:tgtEl>
                                          <p:spTgt spid="148"/>
                                        </p:tgtEl>
                                      </p:cBhvr>
                                    </p:animEffect>
                                  </p:childTnLst>
                                </p:cTn>
                              </p:par>
                              <p:par>
                                <p:cTn id="36" presetID="18" presetClass="entr" presetSubtype="12" fill="hold" nodeType="withEffect">
                                  <p:stCondLst>
                                    <p:cond delay="0"/>
                                  </p:stCondLst>
                                  <p:childTnLst>
                                    <p:set>
                                      <p:cBhvr>
                                        <p:cTn id="37" dur="1" fill="hold">
                                          <p:stCondLst>
                                            <p:cond delay="0"/>
                                          </p:stCondLst>
                                        </p:cTn>
                                        <p:tgtEl>
                                          <p:spTgt spid="258"/>
                                        </p:tgtEl>
                                        <p:attrNameLst>
                                          <p:attrName>style.visibility</p:attrName>
                                        </p:attrNameLst>
                                      </p:cBhvr>
                                      <p:to>
                                        <p:strVal val="visible"/>
                                      </p:to>
                                    </p:set>
                                    <p:animEffect transition="in" filter="strips(downLeft)">
                                      <p:cBhvr>
                                        <p:cTn id="38" dur="500"/>
                                        <p:tgtEl>
                                          <p:spTgt spid="258"/>
                                        </p:tgtEl>
                                      </p:cBhvr>
                                    </p:animEffect>
                                  </p:childTnLst>
                                </p:cTn>
                              </p:par>
                              <p:par>
                                <p:cTn id="39" presetID="18" presetClass="entr" presetSubtype="12" fill="hold" nodeType="withEffect">
                                  <p:stCondLst>
                                    <p:cond delay="0"/>
                                  </p:stCondLst>
                                  <p:childTnLst>
                                    <p:set>
                                      <p:cBhvr>
                                        <p:cTn id="40" dur="1" fill="hold">
                                          <p:stCondLst>
                                            <p:cond delay="0"/>
                                          </p:stCondLst>
                                        </p:cTn>
                                        <p:tgtEl>
                                          <p:spTgt spid="259"/>
                                        </p:tgtEl>
                                        <p:attrNameLst>
                                          <p:attrName>style.visibility</p:attrName>
                                        </p:attrNameLst>
                                      </p:cBhvr>
                                      <p:to>
                                        <p:strVal val="visible"/>
                                      </p:to>
                                    </p:set>
                                    <p:animEffect transition="in" filter="strips(downLeft)">
                                      <p:cBhvr>
                                        <p:cTn id="41" dur="500"/>
                                        <p:tgtEl>
                                          <p:spTgt spid="259"/>
                                        </p:tgtEl>
                                      </p:cBhvr>
                                    </p:animEffect>
                                  </p:childTnLst>
                                </p:cTn>
                              </p:par>
                              <p:par>
                                <p:cTn id="42" presetID="18" presetClass="entr" presetSubtype="12" fill="hold" grpId="1" nodeType="withEffect">
                                  <p:stCondLst>
                                    <p:cond delay="0"/>
                                  </p:stCondLst>
                                  <p:childTnLst>
                                    <p:set>
                                      <p:cBhvr>
                                        <p:cTn id="43" dur="1" fill="hold">
                                          <p:stCondLst>
                                            <p:cond delay="0"/>
                                          </p:stCondLst>
                                        </p:cTn>
                                        <p:tgtEl>
                                          <p:spTgt spid="256"/>
                                        </p:tgtEl>
                                        <p:attrNameLst>
                                          <p:attrName>style.visibility</p:attrName>
                                        </p:attrNameLst>
                                      </p:cBhvr>
                                      <p:to>
                                        <p:strVal val="visible"/>
                                      </p:to>
                                    </p:set>
                                    <p:animEffect transition="in" filter="strips(downLeft)">
                                      <p:cBhvr>
                                        <p:cTn id="44" dur="500"/>
                                        <p:tgtEl>
                                          <p:spTgt spid="25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269"/>
                                        </p:tgtEl>
                                        <p:attrNameLst>
                                          <p:attrName>style.visibility</p:attrName>
                                        </p:attrNameLst>
                                      </p:cBhvr>
                                      <p:to>
                                        <p:strVal val="visible"/>
                                      </p:to>
                                    </p:set>
                                    <p:animEffect transition="in" filter="dissolve">
                                      <p:cBhvr>
                                        <p:cTn id="49" dur="500"/>
                                        <p:tgtEl>
                                          <p:spTgt spid="26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67"/>
                                        </p:tgtEl>
                                        <p:attrNameLst>
                                          <p:attrName>style.visibility</p:attrName>
                                        </p:attrNameLst>
                                      </p:cBhvr>
                                      <p:to>
                                        <p:strVal val="visible"/>
                                      </p:to>
                                    </p:set>
                                    <p:animEffect transition="in" filter="dissolve">
                                      <p:cBhvr>
                                        <p:cTn id="52" dur="500"/>
                                        <p:tgtEl>
                                          <p:spTgt spid="26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70"/>
                                        </p:tgtEl>
                                        <p:attrNameLst>
                                          <p:attrName>style.visibility</p:attrName>
                                        </p:attrNameLst>
                                      </p:cBhvr>
                                      <p:to>
                                        <p:strVal val="visible"/>
                                      </p:to>
                                    </p:set>
                                    <p:animEffect transition="in" filter="dissolve">
                                      <p:cBhvr>
                                        <p:cTn id="57" dur="500"/>
                                        <p:tgtEl>
                                          <p:spTgt spid="270"/>
                                        </p:tgtEl>
                                      </p:cBhvr>
                                    </p:animEffect>
                                  </p:childTnLst>
                                </p:cTn>
                              </p:par>
                              <p:par>
                                <p:cTn id="58" presetID="9" presetClass="entr" presetSubtype="0" fill="hold" nodeType="withEffect">
                                  <p:stCondLst>
                                    <p:cond delay="0"/>
                                  </p:stCondLst>
                                  <p:childTnLst>
                                    <p:set>
                                      <p:cBhvr>
                                        <p:cTn id="59" dur="1" fill="hold">
                                          <p:stCondLst>
                                            <p:cond delay="0"/>
                                          </p:stCondLst>
                                        </p:cTn>
                                        <p:tgtEl>
                                          <p:spTgt spid="273"/>
                                        </p:tgtEl>
                                        <p:attrNameLst>
                                          <p:attrName>style.visibility</p:attrName>
                                        </p:attrNameLst>
                                      </p:cBhvr>
                                      <p:to>
                                        <p:strVal val="visible"/>
                                      </p:to>
                                    </p:set>
                                    <p:animEffect transition="in" filter="dissolve">
                                      <p:cBhvr>
                                        <p:cTn id="60" dur="500"/>
                                        <p:tgtEl>
                                          <p:spTgt spid="273"/>
                                        </p:tgtEl>
                                      </p:cBhvr>
                                    </p:animEffect>
                                  </p:childTnLst>
                                </p:cTn>
                              </p:par>
                              <p:par>
                                <p:cTn id="61" presetID="9" presetClass="entr" presetSubtype="0" fill="hold" nodeType="withEffect">
                                  <p:stCondLst>
                                    <p:cond delay="0"/>
                                  </p:stCondLst>
                                  <p:childTnLst>
                                    <p:set>
                                      <p:cBhvr>
                                        <p:cTn id="62" dur="1" fill="hold">
                                          <p:stCondLst>
                                            <p:cond delay="0"/>
                                          </p:stCondLst>
                                        </p:cTn>
                                        <p:tgtEl>
                                          <p:spTgt spid="275"/>
                                        </p:tgtEl>
                                        <p:attrNameLst>
                                          <p:attrName>style.visibility</p:attrName>
                                        </p:attrNameLst>
                                      </p:cBhvr>
                                      <p:to>
                                        <p:strVal val="visible"/>
                                      </p:to>
                                    </p:set>
                                    <p:animEffect transition="in" filter="dissolve">
                                      <p:cBhvr>
                                        <p:cTn id="63" dur="500"/>
                                        <p:tgtEl>
                                          <p:spTgt spid="275"/>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277"/>
                                        </p:tgtEl>
                                        <p:attrNameLst>
                                          <p:attrName>style.visibility</p:attrName>
                                        </p:attrNameLst>
                                      </p:cBhvr>
                                      <p:to>
                                        <p:strVal val="visible"/>
                                      </p:to>
                                    </p:set>
                                    <p:animEffect transition="in" filter="dissolve">
                                      <p:cBhvr>
                                        <p:cTn id="68" dur="500"/>
                                        <p:tgtEl>
                                          <p:spTgt spid="277"/>
                                        </p:tgtEl>
                                      </p:cBhvr>
                                    </p:animEffect>
                                  </p:childTnLst>
                                </p:cTn>
                              </p:par>
                              <p:par>
                                <p:cTn id="69" presetID="9" presetClass="entr" presetSubtype="0" fill="hold" nodeType="withEffect">
                                  <p:stCondLst>
                                    <p:cond delay="0"/>
                                  </p:stCondLst>
                                  <p:childTnLst>
                                    <p:set>
                                      <p:cBhvr>
                                        <p:cTn id="70" dur="1" fill="hold">
                                          <p:stCondLst>
                                            <p:cond delay="0"/>
                                          </p:stCondLst>
                                        </p:cTn>
                                        <p:tgtEl>
                                          <p:spTgt spid="279"/>
                                        </p:tgtEl>
                                        <p:attrNameLst>
                                          <p:attrName>style.visibility</p:attrName>
                                        </p:attrNameLst>
                                      </p:cBhvr>
                                      <p:to>
                                        <p:strVal val="visible"/>
                                      </p:to>
                                    </p:set>
                                    <p:animEffect transition="in" filter="dissolve">
                                      <p:cBhvr>
                                        <p:cTn id="71" dur="500"/>
                                        <p:tgtEl>
                                          <p:spTgt spid="279"/>
                                        </p:tgtEl>
                                      </p:cBhvr>
                                    </p:animEffect>
                                  </p:childTnLst>
                                </p:cTn>
                              </p:par>
                              <p:par>
                                <p:cTn id="72" presetID="9" presetClass="entr" presetSubtype="0" fill="hold" nodeType="withEffect">
                                  <p:stCondLst>
                                    <p:cond delay="0"/>
                                  </p:stCondLst>
                                  <p:childTnLst>
                                    <p:set>
                                      <p:cBhvr>
                                        <p:cTn id="73" dur="1" fill="hold">
                                          <p:stCondLst>
                                            <p:cond delay="0"/>
                                          </p:stCondLst>
                                        </p:cTn>
                                        <p:tgtEl>
                                          <p:spTgt spid="283"/>
                                        </p:tgtEl>
                                        <p:attrNameLst>
                                          <p:attrName>style.visibility</p:attrName>
                                        </p:attrNameLst>
                                      </p:cBhvr>
                                      <p:to>
                                        <p:strVal val="visible"/>
                                      </p:to>
                                    </p:set>
                                    <p:animEffect transition="in" filter="dissolve">
                                      <p:cBhvr>
                                        <p:cTn id="74" dur="500"/>
                                        <p:tgtEl>
                                          <p:spTgt spid="283"/>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1" nodeType="clickEffect">
                                  <p:stCondLst>
                                    <p:cond delay="0"/>
                                  </p:stCondLst>
                                  <p:childTnLst>
                                    <p:set>
                                      <p:cBhvr>
                                        <p:cTn id="78" dur="1" fill="hold">
                                          <p:stCondLst>
                                            <p:cond delay="0"/>
                                          </p:stCondLst>
                                        </p:cTn>
                                        <p:tgtEl>
                                          <p:spTgt spid="288"/>
                                        </p:tgtEl>
                                        <p:attrNameLst>
                                          <p:attrName>style.visibility</p:attrName>
                                        </p:attrNameLst>
                                      </p:cBhvr>
                                      <p:to>
                                        <p:strVal val="visible"/>
                                      </p:to>
                                    </p:set>
                                    <p:animEffect transition="in" filter="dissolve">
                                      <p:cBhvr>
                                        <p:cTn id="79"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5" grpId="0"/>
      <p:bldP spid="256" grpId="1" animBg="1"/>
      <p:bldP spid="267" grpId="0" animBg="1"/>
      <p:bldP spid="285" grpId="0" animBg="1"/>
      <p:bldP spid="287" grpId="0" animBg="1"/>
      <p:bldP spid="287" grpId="1" animBg="1"/>
      <p:bldP spid="28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04088"/>
          </a:xfrm>
        </p:spPr>
        <p:txBody>
          <a:bodyPr>
            <a:normAutofit fontScale="90000"/>
          </a:bodyPr>
          <a:lstStyle/>
          <a:p>
            <a:r>
              <a:rPr lang="en-US" dirty="0" smtClean="0"/>
              <a:t>Compute connection strength</a:t>
            </a:r>
            <a:endParaRPr lang="en-US" dirty="0"/>
          </a:p>
        </p:txBody>
      </p:sp>
      <p:sp>
        <p:nvSpPr>
          <p:cNvPr id="4" name="Rectangle 3"/>
          <p:cNvSpPr/>
          <p:nvPr/>
        </p:nvSpPr>
        <p:spPr>
          <a:xfrm>
            <a:off x="0" y="914400"/>
            <a:ext cx="48768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rPr>
              <a:t>Computing Connection Strength</a:t>
            </a:r>
            <a:endParaRPr lang="en-US" sz="2400" b="1" dirty="0">
              <a:solidFill>
                <a:srgbClr val="FF0000"/>
              </a:solidFill>
            </a:endParaRPr>
          </a:p>
        </p:txBody>
      </p:sp>
      <p:sp>
        <p:nvSpPr>
          <p:cNvPr id="5" name="Rectangle 4"/>
          <p:cNvSpPr/>
          <p:nvPr/>
        </p:nvSpPr>
        <p:spPr>
          <a:xfrm>
            <a:off x="0" y="1524000"/>
            <a:ext cx="44958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buFont typeface="Arial" charset="0"/>
              <a:buNone/>
            </a:pPr>
            <a:r>
              <a:rPr lang="en-US" sz="2400" b="1" dirty="0" smtClean="0"/>
              <a:t>Phase 1: Discover connections</a:t>
            </a:r>
            <a:endParaRPr lang="en-US" sz="2300" b="1" dirty="0" smtClean="0"/>
          </a:p>
          <a:p>
            <a:pPr marL="738188" lvl="1" indent="-284163">
              <a:spcBef>
                <a:spcPct val="20000"/>
              </a:spcBef>
              <a:buClr>
                <a:schemeClr val="tx1"/>
              </a:buClr>
              <a:buSzPct val="100000"/>
              <a:buFont typeface="Wingdings" pitchFamily="2" charset="2"/>
              <a:buChar char="§"/>
            </a:pPr>
            <a:r>
              <a:rPr lang="en-US" sz="2000" dirty="0" smtClean="0"/>
              <a:t>Find all L-short simple </a:t>
            </a:r>
            <a:r>
              <a:rPr lang="en-US" sz="2000" dirty="0" smtClean="0">
                <a:solidFill>
                  <a:srgbClr val="FFC000"/>
                </a:solidFill>
              </a:rPr>
              <a:t>u-v</a:t>
            </a:r>
            <a:r>
              <a:rPr lang="en-US" sz="2000" dirty="0" smtClean="0">
                <a:solidFill>
                  <a:srgbClr val="0000FF"/>
                </a:solidFill>
              </a:rPr>
              <a:t> </a:t>
            </a:r>
            <a:r>
              <a:rPr lang="en-US" sz="2000" dirty="0" smtClean="0"/>
              <a:t>paths</a:t>
            </a:r>
            <a:endParaRPr lang="en-US" sz="2000" dirty="0" smtClean="0">
              <a:solidFill>
                <a:srgbClr val="0000FF"/>
              </a:solidFill>
            </a:endParaRPr>
          </a:p>
          <a:p>
            <a:pPr marL="738188" lvl="1" indent="-284163">
              <a:spcBef>
                <a:spcPct val="20000"/>
              </a:spcBef>
              <a:buClr>
                <a:schemeClr val="tx1"/>
              </a:buClr>
              <a:buSzPct val="100000"/>
              <a:buFont typeface="Wingdings" pitchFamily="2" charset="2"/>
              <a:buChar char="§"/>
            </a:pPr>
            <a:r>
              <a:rPr lang="en-US" sz="2000" dirty="0" smtClean="0"/>
              <a:t>Bottleneck</a:t>
            </a:r>
          </a:p>
          <a:p>
            <a:pPr marL="738188" lvl="1" indent="-284163">
              <a:spcBef>
                <a:spcPct val="20000"/>
              </a:spcBef>
              <a:buClr>
                <a:schemeClr val="tx1"/>
              </a:buClr>
              <a:buSzPct val="100000"/>
              <a:buFont typeface="Wingdings" pitchFamily="2" charset="2"/>
              <a:buChar char="§"/>
            </a:pPr>
            <a:r>
              <a:rPr lang="en-US" sz="2000" dirty="0" smtClean="0"/>
              <a:t>Graph theoretic techniques to optimize</a:t>
            </a:r>
          </a:p>
          <a:p>
            <a:pPr algn="ctr"/>
            <a:endParaRPr lang="en-US" sz="2400" b="1" dirty="0">
              <a:solidFill>
                <a:srgbClr val="FF0000"/>
              </a:solidFill>
            </a:endParaRPr>
          </a:p>
        </p:txBody>
      </p:sp>
      <p:sp>
        <p:nvSpPr>
          <p:cNvPr id="6" name="Rectangle 5"/>
          <p:cNvSpPr/>
          <p:nvPr/>
        </p:nvSpPr>
        <p:spPr>
          <a:xfrm>
            <a:off x="0" y="3429000"/>
            <a:ext cx="44958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buFont typeface="Arial" charset="0"/>
              <a:buNone/>
            </a:pPr>
            <a:r>
              <a:rPr lang="en-US" sz="2400" b="1" dirty="0" smtClean="0"/>
              <a:t>Phase 2: Measure the strength</a:t>
            </a:r>
            <a:endParaRPr lang="en-US" sz="2300" b="1" dirty="0" smtClean="0"/>
          </a:p>
          <a:p>
            <a:pPr marL="738188" lvl="1" indent="-284163">
              <a:spcBef>
                <a:spcPct val="20000"/>
              </a:spcBef>
              <a:buClr>
                <a:schemeClr val="tx1"/>
              </a:buClr>
              <a:buSzPct val="100000"/>
              <a:buFont typeface="Wingdings" pitchFamily="2" charset="2"/>
              <a:buChar char="§"/>
            </a:pPr>
            <a:r>
              <a:rPr lang="en-US" sz="2000" dirty="0" smtClean="0"/>
              <a:t>In the discovered connections</a:t>
            </a:r>
            <a:endParaRPr lang="en-US" sz="2000" dirty="0" smtClean="0">
              <a:solidFill>
                <a:srgbClr val="0000FF"/>
              </a:solidFill>
            </a:endParaRPr>
          </a:p>
          <a:p>
            <a:pPr marL="738188" lvl="1" indent="-284163">
              <a:spcBef>
                <a:spcPct val="20000"/>
              </a:spcBef>
              <a:buClr>
                <a:schemeClr val="tx1"/>
              </a:buClr>
              <a:buSzPct val="100000"/>
              <a:buFont typeface="Wingdings" pitchFamily="2" charset="2"/>
              <a:buChar char="§"/>
            </a:pPr>
            <a:r>
              <a:rPr lang="en-US" sz="2000" dirty="0" smtClean="0"/>
              <a:t>Many </a:t>
            </a:r>
            <a:r>
              <a:rPr lang="en-US" sz="2000" dirty="0" smtClean="0">
                <a:solidFill>
                  <a:srgbClr val="FFC000"/>
                </a:solidFill>
              </a:rPr>
              <a:t>c(</a:t>
            </a:r>
            <a:r>
              <a:rPr lang="en-US" sz="2000" dirty="0" err="1" smtClean="0">
                <a:solidFill>
                  <a:srgbClr val="FFC000"/>
                </a:solidFill>
              </a:rPr>
              <a:t>u,v</a:t>
            </a:r>
            <a:r>
              <a:rPr lang="en-US" sz="2000" dirty="0" smtClean="0">
                <a:solidFill>
                  <a:srgbClr val="FFC000"/>
                </a:solidFill>
              </a:rPr>
              <a:t>) </a:t>
            </a:r>
            <a:r>
              <a:rPr lang="en-US" sz="2000" dirty="0" smtClean="0"/>
              <a:t>models are possible</a:t>
            </a:r>
          </a:p>
          <a:p>
            <a:pPr marL="738188" lvl="1" indent="-284163">
              <a:spcBef>
                <a:spcPct val="20000"/>
              </a:spcBef>
              <a:buClr>
                <a:schemeClr val="tx1"/>
              </a:buClr>
              <a:buSzPct val="100000"/>
              <a:buFont typeface="Wingdings" pitchFamily="2" charset="2"/>
              <a:buChar char="§"/>
            </a:pPr>
            <a:r>
              <a:rPr lang="en-US" sz="2000" dirty="0" smtClean="0"/>
              <a:t>Random walks in graphs models</a:t>
            </a:r>
            <a:endParaRPr lang="en-US" sz="2000" dirty="0"/>
          </a:p>
        </p:txBody>
      </p:sp>
      <p:grpSp>
        <p:nvGrpSpPr>
          <p:cNvPr id="3" name="Group 11"/>
          <p:cNvGrpSpPr/>
          <p:nvPr/>
        </p:nvGrpSpPr>
        <p:grpSpPr>
          <a:xfrm>
            <a:off x="5105400" y="990600"/>
            <a:ext cx="3932238" cy="2133600"/>
            <a:chOff x="5105400" y="990600"/>
            <a:chExt cx="3932238" cy="2133600"/>
          </a:xfrm>
        </p:grpSpPr>
        <p:sp>
          <p:nvSpPr>
            <p:cNvPr id="7" name="Rectangle 9"/>
            <p:cNvSpPr>
              <a:spLocks noChangeArrowheads="1"/>
            </p:cNvSpPr>
            <p:nvPr/>
          </p:nvSpPr>
          <p:spPr bwMode="auto">
            <a:xfrm>
              <a:off x="5105400" y="990600"/>
              <a:ext cx="3932238" cy="21336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endParaRPr lang="en-US"/>
            </a:p>
          </p:txBody>
        </p:sp>
        <p:pic>
          <p:nvPicPr>
            <p:cNvPr id="8" name="Picture 3"/>
            <p:cNvPicPr>
              <a:picLocks noChangeAspect="1" noChangeArrowheads="1"/>
            </p:cNvPicPr>
            <p:nvPr/>
          </p:nvPicPr>
          <p:blipFill>
            <a:blip r:embed="rId2" cstate="print"/>
            <a:srcRect/>
            <a:stretch>
              <a:fillRect/>
            </a:stretch>
          </p:blipFill>
          <p:spPr bwMode="auto">
            <a:xfrm>
              <a:off x="5529263" y="1214438"/>
              <a:ext cx="3309937" cy="1604962"/>
            </a:xfrm>
            <a:prstGeom prst="rect">
              <a:avLst/>
            </a:prstGeom>
            <a:noFill/>
            <a:ln w="9525">
              <a:noFill/>
              <a:miter lim="800000"/>
              <a:headEnd/>
              <a:tailEnd/>
            </a:ln>
          </p:spPr>
        </p:pic>
      </p:grpSp>
      <p:grpSp>
        <p:nvGrpSpPr>
          <p:cNvPr id="12" name="Group 12"/>
          <p:cNvGrpSpPr/>
          <p:nvPr/>
        </p:nvGrpSpPr>
        <p:grpSpPr>
          <a:xfrm>
            <a:off x="5105400" y="3200400"/>
            <a:ext cx="3932238" cy="3352800"/>
            <a:chOff x="5105400" y="3200400"/>
            <a:chExt cx="3932238" cy="3352800"/>
          </a:xfrm>
        </p:grpSpPr>
        <p:sp>
          <p:nvSpPr>
            <p:cNvPr id="9" name="Rectangle 9"/>
            <p:cNvSpPr>
              <a:spLocks noChangeArrowheads="1"/>
            </p:cNvSpPr>
            <p:nvPr/>
          </p:nvSpPr>
          <p:spPr bwMode="auto">
            <a:xfrm>
              <a:off x="5105400" y="3200400"/>
              <a:ext cx="3932238" cy="33528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endParaRPr lang="en-US"/>
            </a:p>
          </p:txBody>
        </p:sp>
        <p:pic>
          <p:nvPicPr>
            <p:cNvPr id="10" name="Picture 3"/>
            <p:cNvPicPr>
              <a:picLocks noChangeAspect="1" noChangeArrowheads="1"/>
            </p:cNvPicPr>
            <p:nvPr/>
          </p:nvPicPr>
          <p:blipFill>
            <a:blip r:embed="rId3" cstate="print"/>
            <a:srcRect/>
            <a:stretch>
              <a:fillRect/>
            </a:stretch>
          </p:blipFill>
          <p:spPr bwMode="auto">
            <a:xfrm>
              <a:off x="6096000" y="3222625"/>
              <a:ext cx="2005013" cy="1654175"/>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a:off x="5638800" y="4752975"/>
              <a:ext cx="2774950" cy="1647825"/>
            </a:xfrm>
            <a:prstGeom prst="rect">
              <a:avLst/>
            </a:prstGeom>
            <a:noFill/>
            <a:ln w="9525">
              <a:noFill/>
              <a:miter lim="800000"/>
              <a:headEnd/>
              <a:tailEnd/>
            </a:ln>
          </p:spPr>
        </p:pic>
      </p:grpSp>
      <p:pic>
        <p:nvPicPr>
          <p:cNvPr id="14" name="Picture 10"/>
          <p:cNvPicPr>
            <a:picLocks noChangeAspect="1" noChangeArrowheads="1"/>
          </p:cNvPicPr>
          <p:nvPr/>
        </p:nvPicPr>
        <p:blipFill>
          <a:blip r:embed="rId5" cstate="print"/>
          <a:srcRect/>
          <a:stretch>
            <a:fillRect/>
          </a:stretch>
        </p:blipFill>
        <p:spPr bwMode="auto">
          <a:xfrm>
            <a:off x="914400" y="5715000"/>
            <a:ext cx="3048000" cy="976863"/>
          </a:xfrm>
          <a:prstGeom prst="rect">
            <a:avLst/>
          </a:prstGeom>
          <a:noFill/>
          <a:ln w="9525">
            <a:noFill/>
            <a:miter lim="800000"/>
            <a:headEnd/>
            <a:tailEnd/>
          </a:ln>
        </p:spPr>
      </p:pic>
      <p:sp>
        <p:nvSpPr>
          <p:cNvPr id="15" name="TextBox 14"/>
          <p:cNvSpPr txBox="1"/>
          <p:nvPr/>
        </p:nvSpPr>
        <p:spPr>
          <a:xfrm>
            <a:off x="228600" y="5486400"/>
            <a:ext cx="2895600" cy="369332"/>
          </a:xfrm>
          <a:prstGeom prst="rect">
            <a:avLst/>
          </a:prstGeom>
          <a:noFill/>
        </p:spPr>
        <p:txBody>
          <a:bodyPr wrap="square" rtlCol="0">
            <a:spAutoFit/>
          </a:bodyPr>
          <a:lstStyle/>
          <a:p>
            <a:r>
              <a:rPr lang="en-US" b="1" dirty="0" smtClean="0"/>
              <a:t>Overall generic formula :</a:t>
            </a:r>
            <a:endParaRPr lang="en-US"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 calcmode="lin" valueType="num">
                                      <p:cBhvr additive="base">
                                        <p:cTn id="34"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762000"/>
          </a:xfrm>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381000" y="1143000"/>
            <a:ext cx="8305800" cy="5181600"/>
          </a:xfrm>
        </p:spPr>
        <p:txBody>
          <a:bodyPr>
            <a:normAutofit/>
            <a:scene3d>
              <a:camera prst="orthographicFront"/>
              <a:lightRig rig="threePt" dir="t"/>
            </a:scene3d>
            <a:sp3d extrusionH="57150">
              <a:bevelT w="38100" h="38100"/>
            </a:sp3d>
          </a:bodyPr>
          <a:lstStyle/>
          <a:p>
            <a:r>
              <a:rPr lang="en-US" dirty="0" smtClean="0"/>
              <a:t>Person Identification in Smart Video Surveillance</a:t>
            </a:r>
          </a:p>
          <a:p>
            <a:endParaRPr lang="en-US" dirty="0" smtClean="0"/>
          </a:p>
          <a:p>
            <a:r>
              <a:rPr lang="en-US" dirty="0" smtClean="0"/>
              <a:t>Entity Resolution  Problem</a:t>
            </a:r>
          </a:p>
          <a:p>
            <a:endParaRPr lang="en-US" dirty="0" smtClean="0"/>
          </a:p>
          <a:p>
            <a:r>
              <a:rPr lang="en-US" dirty="0" err="1" smtClean="0"/>
              <a:t>RelDC</a:t>
            </a:r>
            <a:r>
              <a:rPr lang="en-US" dirty="0" smtClean="0"/>
              <a:t> framework for ER</a:t>
            </a:r>
          </a:p>
          <a:p>
            <a:endParaRPr lang="en-US" dirty="0" smtClean="0"/>
          </a:p>
          <a:p>
            <a:r>
              <a:rPr lang="en-US" dirty="0" smtClean="0"/>
              <a:t>Experiments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600" dirty="0" smtClean="0"/>
              <a:t>Using connection strength to determine weights</a:t>
            </a:r>
            <a:endParaRPr lang="en-US" sz="3600"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152400" y="990600"/>
            <a:ext cx="9220200" cy="2971800"/>
            <a:chOff x="-152400" y="990600"/>
            <a:chExt cx="9220200" cy="2971800"/>
          </a:xfrm>
        </p:grpSpPr>
        <p:sp>
          <p:nvSpPr>
            <p:cNvPr id="5" name="Rectangle 2"/>
            <p:cNvSpPr>
              <a:spLocks noChangeArrowheads="1"/>
            </p:cNvSpPr>
            <p:nvPr/>
          </p:nvSpPr>
          <p:spPr bwMode="auto">
            <a:xfrm>
              <a:off x="76200" y="990600"/>
              <a:ext cx="8991600" cy="29718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endParaRPr lang="en-US"/>
            </a:p>
          </p:txBody>
        </p:sp>
        <p:sp>
          <p:nvSpPr>
            <p:cNvPr id="6" name="Rectangle 7"/>
            <p:cNvSpPr>
              <a:spLocks noChangeArrowheads="1"/>
            </p:cNvSpPr>
            <p:nvPr/>
          </p:nvSpPr>
          <p:spPr bwMode="auto">
            <a:xfrm>
              <a:off x="-152400" y="990600"/>
              <a:ext cx="4648200" cy="1905000"/>
            </a:xfrm>
            <a:prstGeom prst="rect">
              <a:avLst/>
            </a:prstGeom>
            <a:noFill/>
            <a:ln w="9525">
              <a:noFill/>
              <a:miter lim="800000"/>
              <a:headEnd/>
              <a:tailEnd/>
            </a:ln>
          </p:spPr>
          <p:txBody>
            <a:bodyPr lIns="92039" tIns="45289" rIns="92039" bIns="45289"/>
            <a:lstStyle/>
            <a:p>
              <a:pPr>
                <a:buFont typeface="Arial" charset="0"/>
                <a:buNone/>
              </a:pPr>
              <a:r>
                <a:rPr lang="en-US" sz="2400" b="1" dirty="0">
                  <a:solidFill>
                    <a:srgbClr val="0000FF"/>
                  </a:solidFill>
                  <a:effectLst>
                    <a:outerShdw blurRad="38100" dist="38100" dir="2700000" algn="tl">
                      <a:srgbClr val="C0C0C0"/>
                    </a:outerShdw>
                  </a:effectLst>
                </a:rPr>
                <a:t>    </a:t>
              </a:r>
              <a:r>
                <a:rPr lang="en-US" sz="2800" b="1" dirty="0"/>
                <a:t>Determine weights</a:t>
              </a:r>
              <a:endParaRPr lang="en-US" sz="2300" b="1" dirty="0"/>
            </a:p>
            <a:p>
              <a:pPr marL="738188" lvl="1" indent="-284163">
                <a:spcBef>
                  <a:spcPct val="20000"/>
                </a:spcBef>
                <a:buClr>
                  <a:schemeClr val="tx1"/>
                </a:buClr>
                <a:buSzPct val="100000"/>
                <a:buFont typeface="Wingdings" pitchFamily="2" charset="2"/>
                <a:buChar char="§"/>
              </a:pPr>
              <a:r>
                <a:rPr lang="en-US" sz="2400" dirty="0"/>
                <a:t>According to CAP principle</a:t>
              </a:r>
            </a:p>
            <a:p>
              <a:pPr marL="738188" lvl="1" indent="-284163">
                <a:spcBef>
                  <a:spcPct val="20000"/>
                </a:spcBef>
                <a:buClr>
                  <a:schemeClr val="tx1"/>
                </a:buClr>
                <a:buSzPct val="100000"/>
                <a:buFont typeface="Wingdings" pitchFamily="2" charset="2"/>
                <a:buChar char="§"/>
              </a:pPr>
              <a:r>
                <a:rPr lang="en-US" sz="2400" dirty="0"/>
                <a:t>Proportional to </a:t>
              </a:r>
              <a:r>
                <a:rPr lang="en-US" sz="2400" i="1" dirty="0">
                  <a:latin typeface="Times New Roman" pitchFamily="18" charset="0"/>
                  <a:cs typeface="Times New Roman" pitchFamily="18" charset="0"/>
                </a:rPr>
                <a:t>c</a:t>
              </a:r>
              <a:r>
                <a:rPr lang="en-US" sz="2400" dirty="0">
                  <a:latin typeface="Times New Roman" pitchFamily="18" charset="0"/>
                  <a:cs typeface="Times New Roman" pitchFamily="18" charset="0"/>
                </a:rPr>
                <a:t>(</a:t>
              </a:r>
              <a:r>
                <a:rPr lang="en-US" sz="2400" i="1" dirty="0" err="1">
                  <a:latin typeface="Times New Roman" pitchFamily="18" charset="0"/>
                  <a:cs typeface="Times New Roman" pitchFamily="18" charset="0"/>
                </a:rPr>
                <a:t>x</a:t>
              </a:r>
              <a:r>
                <a:rPr lang="en-US" sz="2400" i="1" baseline="-25000" dirty="0" err="1">
                  <a:latin typeface="Times New Roman" pitchFamily="18" charset="0"/>
                  <a:cs typeface="Times New Roman" pitchFamily="18" charset="0"/>
                </a:rPr>
                <a:t>r</a:t>
              </a:r>
              <a:r>
                <a:rPr lang="en-US" sz="2400" i="1" dirty="0" err="1">
                  <a:latin typeface="Times New Roman" pitchFamily="18" charset="0"/>
                  <a:cs typeface="Times New Roman" pitchFamily="18" charset="0"/>
                </a:rPr>
                <a:t>,y</a:t>
              </a:r>
              <a:r>
                <a:rPr lang="en-US" sz="2400" i="1" baseline="-25000" dirty="0" err="1">
                  <a:latin typeface="Times New Roman" pitchFamily="18" charset="0"/>
                  <a:cs typeface="Times New Roman" pitchFamily="18" charset="0"/>
                </a:rPr>
                <a:t>rj</a:t>
              </a:r>
              <a:r>
                <a:rPr lang="en-US" sz="2400" dirty="0">
                  <a:latin typeface="Times New Roman" pitchFamily="18" charset="0"/>
                  <a:cs typeface="Times New Roman" pitchFamily="18" charset="0"/>
                </a:rPr>
                <a:t>)</a:t>
              </a:r>
              <a:r>
                <a:rPr lang="en-US" sz="2400" i="1" baseline="-25000" dirty="0">
                  <a:latin typeface="Times New Roman" pitchFamily="18" charset="0"/>
                  <a:cs typeface="Times New Roman" pitchFamily="18" charset="0"/>
                </a:rPr>
                <a:t> </a:t>
              </a:r>
              <a:endParaRPr lang="en-US" sz="2800" b="1" dirty="0">
                <a:solidFill>
                  <a:srgbClr val="000000"/>
                </a:solidFill>
                <a:effectLst>
                  <a:outerShdw blurRad="38100" dist="38100" dir="2700000" algn="tl">
                    <a:srgbClr val="C0C0C0"/>
                  </a:outerShdw>
                </a:effectLst>
              </a:endParaRPr>
            </a:p>
          </p:txBody>
        </p:sp>
        <p:pic>
          <p:nvPicPr>
            <p:cNvPr id="7" name="Picture 5"/>
            <p:cNvPicPr>
              <a:picLocks noChangeAspect="1" noChangeArrowheads="1"/>
            </p:cNvPicPr>
            <p:nvPr/>
          </p:nvPicPr>
          <p:blipFill>
            <a:blip r:embed="rId2" cstate="print"/>
            <a:srcRect/>
            <a:stretch>
              <a:fillRect/>
            </a:stretch>
          </p:blipFill>
          <p:spPr bwMode="auto">
            <a:xfrm>
              <a:off x="1447800" y="2590800"/>
              <a:ext cx="7543800" cy="1276350"/>
            </a:xfrm>
            <a:prstGeom prst="rect">
              <a:avLst/>
            </a:prstGeom>
            <a:noFill/>
            <a:ln w="6350">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181600" y="1066800"/>
              <a:ext cx="3309938" cy="1604963"/>
            </a:xfrm>
            <a:prstGeom prst="rect">
              <a:avLst/>
            </a:prstGeom>
            <a:noFill/>
            <a:ln w="9525">
              <a:noFill/>
              <a:miter lim="800000"/>
              <a:headEnd/>
              <a:tailEnd/>
            </a:ln>
          </p:spPr>
        </p:pic>
      </p:grpSp>
      <p:sp>
        <p:nvSpPr>
          <p:cNvPr id="9" name="Rectangle 8"/>
          <p:cNvSpPr/>
          <p:nvPr/>
        </p:nvSpPr>
        <p:spPr bwMode="auto">
          <a:xfrm>
            <a:off x="76200" y="4038600"/>
            <a:ext cx="8961438" cy="25908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100012" tIns="49212" rIns="100012" bIns="49212" anchor="ctr"/>
          <a:lstStyle/>
          <a:p>
            <a:pPr defTabSz="912813" eaLnBrk="0" hangingPunct="0"/>
            <a:endParaRPr lang="en-US"/>
          </a:p>
        </p:txBody>
      </p:sp>
      <p:pic>
        <p:nvPicPr>
          <p:cNvPr id="11" name="Picture 4"/>
          <p:cNvPicPr>
            <a:picLocks noChangeAspect="1" noChangeArrowheads="1"/>
          </p:cNvPicPr>
          <p:nvPr/>
        </p:nvPicPr>
        <p:blipFill>
          <a:blip r:embed="rId4" cstate="print"/>
          <a:srcRect/>
          <a:stretch>
            <a:fillRect/>
          </a:stretch>
        </p:blipFill>
        <p:spPr bwMode="auto">
          <a:xfrm>
            <a:off x="3048000" y="4419600"/>
            <a:ext cx="5876925" cy="2159000"/>
          </a:xfrm>
          <a:prstGeom prst="rect">
            <a:avLst/>
          </a:prstGeom>
          <a:noFill/>
          <a:ln w="9525">
            <a:noFill/>
            <a:miter lim="800000"/>
            <a:headEnd/>
            <a:tailEnd/>
          </a:ln>
        </p:spPr>
      </p:pic>
      <p:sp>
        <p:nvSpPr>
          <p:cNvPr id="12" name="Rectangle 7"/>
          <p:cNvSpPr>
            <a:spLocks noChangeArrowheads="1"/>
          </p:cNvSpPr>
          <p:nvPr/>
        </p:nvSpPr>
        <p:spPr bwMode="auto">
          <a:xfrm>
            <a:off x="-152400" y="4038600"/>
            <a:ext cx="4648200" cy="1905000"/>
          </a:xfrm>
          <a:prstGeom prst="rect">
            <a:avLst/>
          </a:prstGeom>
          <a:noFill/>
          <a:ln w="9525">
            <a:noFill/>
            <a:miter lim="800000"/>
            <a:headEnd/>
            <a:tailEnd/>
          </a:ln>
        </p:spPr>
        <p:txBody>
          <a:bodyPr lIns="92039" tIns="45289" rIns="92039" bIns="45289"/>
          <a:lstStyle/>
          <a:p>
            <a:pPr>
              <a:buFont typeface="Arial" charset="0"/>
              <a:buNone/>
            </a:pPr>
            <a:r>
              <a:rPr lang="en-US" sz="2400" b="1" dirty="0">
                <a:solidFill>
                  <a:srgbClr val="0000FF"/>
                </a:solidFill>
                <a:effectLst>
                  <a:outerShdw blurRad="38100" dist="38100" dir="2700000" algn="tl">
                    <a:srgbClr val="C0C0C0"/>
                  </a:outerShdw>
                </a:effectLst>
              </a:rPr>
              <a:t>    </a:t>
            </a:r>
            <a:r>
              <a:rPr lang="en-US" sz="2800" b="1" dirty="0"/>
              <a:t>Optimization problem</a:t>
            </a:r>
          </a:p>
          <a:p>
            <a:pPr marL="738188" lvl="1" indent="-284163">
              <a:spcBef>
                <a:spcPct val="20000"/>
              </a:spcBef>
              <a:buClr>
                <a:schemeClr val="tx1"/>
              </a:buClr>
              <a:buSzPct val="100000"/>
              <a:buFont typeface="Wingdings" pitchFamily="2" charset="2"/>
              <a:buChar char="§"/>
            </a:pPr>
            <a:r>
              <a:rPr lang="en-US" sz="2400" dirty="0"/>
              <a:t>Slack variables</a:t>
            </a:r>
          </a:p>
          <a:p>
            <a:pPr marL="738188" lvl="1" indent="-284163">
              <a:spcBef>
                <a:spcPct val="20000"/>
              </a:spcBef>
              <a:buClr>
                <a:schemeClr val="tx1"/>
              </a:buClr>
              <a:buSzPct val="100000"/>
              <a:buFont typeface="Wingdings" pitchFamily="2" charset="2"/>
              <a:buChar char="§"/>
            </a:pPr>
            <a:r>
              <a:rPr lang="en-US" sz="2400" dirty="0"/>
              <a:t>Solver</a:t>
            </a:r>
          </a:p>
          <a:p>
            <a:pPr marL="738188" lvl="1" indent="-284163">
              <a:spcBef>
                <a:spcPct val="20000"/>
              </a:spcBef>
              <a:buClr>
                <a:schemeClr val="tx1"/>
              </a:buClr>
              <a:buSzPct val="100000"/>
              <a:buFont typeface="Wingdings" pitchFamily="2" charset="2"/>
              <a:buChar char="§"/>
            </a:pPr>
            <a:r>
              <a:rPr lang="en-US" sz="2400" dirty="0"/>
              <a:t>Iterative solution</a:t>
            </a:r>
          </a:p>
          <a:p>
            <a:pPr marL="738188" lvl="1" indent="-284163">
              <a:spcBef>
                <a:spcPct val="20000"/>
              </a:spcBef>
              <a:buClr>
                <a:schemeClr val="tx1"/>
              </a:buClr>
              <a:buSzPct val="100000"/>
              <a:buFont typeface="Wingdings" pitchFamily="2" charset="2"/>
              <a:buChar char="§"/>
            </a:pPr>
            <a:r>
              <a:rPr lang="en-US" sz="2400" dirty="0"/>
              <a:t>Interpret weights</a:t>
            </a:r>
          </a:p>
          <a:p>
            <a:pPr>
              <a:buClr>
                <a:schemeClr val="tx1"/>
              </a:buClr>
              <a:buSzPct val="115000"/>
              <a:buFont typeface="Symbol" pitchFamily="18" charset="2"/>
              <a:buChar char="·"/>
            </a:pPr>
            <a:endParaRPr lang="en-US" sz="2800" b="1" dirty="0">
              <a:solidFill>
                <a:srgbClr val="000000"/>
              </a:solidFill>
              <a:effectLst>
                <a:outerShdw blurRad="38100" dist="38100" dir="2700000" algn="tl">
                  <a:srgbClr val="C0C0C0"/>
                </a:outerShdw>
              </a:effectLst>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Dealing with “Others”</a:t>
            </a:r>
            <a:endParaRPr lang="en-US" dirty="0"/>
          </a:p>
        </p:txBody>
      </p:sp>
      <p:sp>
        <p:nvSpPr>
          <p:cNvPr id="3" name="Content Placeholder 2"/>
          <p:cNvSpPr>
            <a:spLocks noGrp="1"/>
          </p:cNvSpPr>
          <p:nvPr>
            <p:ph idx="1"/>
          </p:nvPr>
        </p:nvSpPr>
        <p:spPr>
          <a:xfrm>
            <a:off x="381000" y="990600"/>
            <a:ext cx="8305800" cy="5334000"/>
          </a:xfrm>
        </p:spPr>
        <p:txBody>
          <a:bodyPr/>
          <a:lstStyle/>
          <a:p>
            <a:r>
              <a:rPr lang="en-US" dirty="0" smtClean="0"/>
              <a:t>Usually, after computing weights, choose the option with max value.</a:t>
            </a:r>
          </a:p>
          <a:p>
            <a:r>
              <a:rPr lang="en-US" dirty="0" smtClean="0"/>
              <a:t>However, in our dataset, for each subject in video</a:t>
            </a:r>
          </a:p>
          <a:p>
            <a:pPr lvl="1"/>
            <a:r>
              <a:rPr lang="en-US" dirty="0" smtClean="0"/>
              <a:t>the weight for “others” is always large</a:t>
            </a:r>
          </a:p>
          <a:p>
            <a:pPr lvl="1"/>
            <a:r>
              <a:rPr lang="en-US" dirty="0" smtClean="0"/>
              <a:t>because there is higher probability that the subject is not the person we are interested in.</a:t>
            </a:r>
          </a:p>
          <a:p>
            <a:endParaRPr lang="en-US" dirty="0" smtClean="0"/>
          </a:p>
          <a:p>
            <a:pPr>
              <a:buNone/>
            </a:pPr>
            <a:endParaRPr lang="en-US" dirty="0" smtClean="0"/>
          </a:p>
          <a:p>
            <a:r>
              <a:rPr lang="en-US" dirty="0" smtClean="0"/>
              <a:t>Then, how to solve it?</a:t>
            </a:r>
          </a:p>
          <a:p>
            <a:pPr lvl="1"/>
            <a:r>
              <a:rPr lang="en-US" dirty="0" smtClean="0"/>
              <a:t>Learn a classifier based on output of </a:t>
            </a:r>
            <a:r>
              <a:rPr lang="en-US" dirty="0" err="1" smtClean="0"/>
              <a:t>RelDC</a:t>
            </a:r>
            <a:r>
              <a:rPr lang="en-US" dirty="0" smtClean="0"/>
              <a:t> to other choices.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grpSp>
        <p:nvGrpSpPr>
          <p:cNvPr id="5" name="Group 4"/>
          <p:cNvGrpSpPr/>
          <p:nvPr/>
        </p:nvGrpSpPr>
        <p:grpSpPr>
          <a:xfrm>
            <a:off x="5334000" y="3276600"/>
            <a:ext cx="3446462" cy="2162175"/>
            <a:chOff x="5697538" y="5029200"/>
            <a:chExt cx="3446462" cy="2162175"/>
          </a:xfrm>
        </p:grpSpPr>
        <p:graphicFrame>
          <p:nvGraphicFramePr>
            <p:cNvPr id="6" name="Content Placeholder 5"/>
            <p:cNvGraphicFramePr>
              <a:graphicFrameLocks noChangeAspect="1"/>
            </p:cNvGraphicFramePr>
            <p:nvPr>
              <p:ph sz="half" idx="1"/>
            </p:nvPr>
          </p:nvGraphicFramePr>
          <p:xfrm>
            <a:off x="5697538" y="5029200"/>
            <a:ext cx="3446462" cy="2162175"/>
          </p:xfrm>
          <a:graphic>
            <a:graphicData uri="http://schemas.openxmlformats.org/presentationml/2006/ole">
              <p:oleObj spid="_x0000_s122882" name="Visio" r:id="rId3" imgW="5399913" imgH="3388233" progId="Visio.Drawing.11">
                <p:embed/>
              </p:oleObj>
            </a:graphicData>
          </a:graphic>
        </p:graphicFrame>
        <p:pic>
          <p:nvPicPr>
            <p:cNvPr id="7" name="Picture 11" descr="failed-lg.gif"/>
            <p:cNvPicPr>
              <a:picLocks noChangeAspect="1"/>
            </p:cNvPicPr>
            <p:nvPr/>
          </p:nvPicPr>
          <p:blipFill>
            <a:blip r:embed="rId4" cstate="print"/>
            <a:srcRect/>
            <a:stretch>
              <a:fillRect/>
            </a:stretch>
          </p:blipFill>
          <p:spPr bwMode="auto">
            <a:xfrm>
              <a:off x="8686800" y="5257800"/>
              <a:ext cx="228600" cy="22860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12" descr="success-lg.gif"/>
            <p:cNvPicPr>
              <a:picLocks noChangeAspect="1"/>
            </p:cNvPicPr>
            <p:nvPr/>
          </p:nvPicPr>
          <p:blipFill>
            <a:blip r:embed="rId5" cstate="print"/>
            <a:srcRect/>
            <a:stretch>
              <a:fillRect/>
            </a:stretch>
          </p:blipFill>
          <p:spPr bwMode="auto">
            <a:xfrm>
              <a:off x="8669338" y="6400800"/>
              <a:ext cx="228600" cy="22860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13" descr="failed-lg.gif"/>
            <p:cNvPicPr>
              <a:picLocks noChangeAspect="1"/>
            </p:cNvPicPr>
            <p:nvPr/>
          </p:nvPicPr>
          <p:blipFill>
            <a:blip r:embed="rId4" cstate="print"/>
            <a:srcRect/>
            <a:stretch>
              <a:fillRect/>
            </a:stretch>
          </p:blipFill>
          <p:spPr bwMode="auto">
            <a:xfrm>
              <a:off x="8669338" y="5715000"/>
              <a:ext cx="228600" cy="22860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ox(in)">
                                      <p:cBhvr>
                                        <p:cTn id="26" dur="500"/>
                                        <p:tgtEl>
                                          <p:spTgt spid="3">
                                            <p:txEl>
                                              <p:pRg st="6" end="6"/>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ox(in)">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001000" cy="704088"/>
          </a:xfrm>
        </p:spPr>
        <p:txBody>
          <a:bodyPr>
            <a:normAutofit fontScale="90000"/>
          </a:bodyPr>
          <a:lstStyle/>
          <a:p>
            <a:r>
              <a:rPr lang="en-US" dirty="0" smtClean="0"/>
              <a:t>Experiments</a:t>
            </a:r>
            <a:endParaRPr lang="en-US" dirty="0"/>
          </a:p>
        </p:txBody>
      </p:sp>
      <p:sp>
        <p:nvSpPr>
          <p:cNvPr id="3" name="Content Placeholder 2"/>
          <p:cNvSpPr>
            <a:spLocks noGrp="1"/>
          </p:cNvSpPr>
          <p:nvPr>
            <p:ph idx="1"/>
          </p:nvPr>
        </p:nvSpPr>
        <p:spPr>
          <a:xfrm>
            <a:off x="304800" y="838200"/>
            <a:ext cx="8382000" cy="6019800"/>
          </a:xfrm>
        </p:spPr>
        <p:txBody>
          <a:bodyPr>
            <a:normAutofit fontScale="92500" lnSpcReduction="10000"/>
          </a:bodyPr>
          <a:lstStyle/>
          <a:p>
            <a:r>
              <a:rPr lang="en-US" dirty="0" smtClean="0">
                <a:latin typeface="+mj-lt"/>
              </a:rPr>
              <a:t>Dataset:</a:t>
            </a:r>
          </a:p>
          <a:p>
            <a:pPr lvl="1"/>
            <a:r>
              <a:rPr lang="en-US" dirty="0" smtClean="0">
                <a:latin typeface="+mj-lt"/>
              </a:rPr>
              <a:t>2 weeks surveillance videos from 2 cameras in the CS building of UC Irvine</a:t>
            </a:r>
          </a:p>
          <a:p>
            <a:pPr lvl="2"/>
            <a:r>
              <a:rPr lang="en-US" dirty="0" smtClean="0">
                <a:latin typeface="+mj-lt"/>
              </a:rPr>
              <a:t>Sampling rate: 1 frame/sec</a:t>
            </a:r>
          </a:p>
          <a:p>
            <a:pPr lvl="2"/>
            <a:r>
              <a:rPr lang="en-US" dirty="0" smtClean="0">
                <a:latin typeface="+mj-lt"/>
              </a:rPr>
              <a:t>Frame resolution: 704 *480</a:t>
            </a:r>
          </a:p>
          <a:p>
            <a:pPr lvl="2"/>
            <a:r>
              <a:rPr lang="en-US" dirty="0" smtClean="0">
                <a:latin typeface="+mj-lt"/>
              </a:rPr>
              <a:t>1 week data as training data, 1 week as test data</a:t>
            </a:r>
          </a:p>
          <a:p>
            <a:pPr lvl="1"/>
            <a:r>
              <a:rPr lang="en-US" dirty="0" smtClean="0">
                <a:latin typeface="+mj-lt"/>
              </a:rPr>
              <a:t>About 50 individuals totally</a:t>
            </a:r>
          </a:p>
          <a:p>
            <a:pPr lvl="2"/>
            <a:r>
              <a:rPr lang="en-US" dirty="0" smtClean="0">
                <a:latin typeface="+mj-lt"/>
              </a:rPr>
              <a:t>Manually labeled 4 people</a:t>
            </a:r>
          </a:p>
          <a:p>
            <a:r>
              <a:rPr lang="en-US" dirty="0" smtClean="0">
                <a:latin typeface="+mj-lt"/>
              </a:rPr>
              <a:t>Measurement:</a:t>
            </a:r>
          </a:p>
          <a:p>
            <a:pPr lvl="1"/>
            <a:r>
              <a:rPr lang="en-US" dirty="0" smtClean="0">
                <a:latin typeface="+mj-lt"/>
              </a:rPr>
              <a:t>For each person, select top K subjects</a:t>
            </a:r>
          </a:p>
          <a:p>
            <a:pPr lvl="1"/>
            <a:r>
              <a:rPr lang="en-US" dirty="0" smtClean="0">
                <a:latin typeface="+mj-lt"/>
              </a:rPr>
              <a:t>compute Precision, Recall and F-measure</a:t>
            </a:r>
          </a:p>
          <a:p>
            <a:pPr lvl="1"/>
            <a:endParaRPr lang="en-US" dirty="0" smtClean="0">
              <a:latin typeface="+mj-lt"/>
            </a:endParaRPr>
          </a:p>
          <a:p>
            <a:r>
              <a:rPr lang="en-US" dirty="0" smtClean="0">
                <a:latin typeface="+mj-lt"/>
              </a:rPr>
              <a:t>Comparison with KNN method</a:t>
            </a:r>
          </a:p>
          <a:p>
            <a:pPr lvl="1"/>
            <a:r>
              <a:rPr lang="en-US" dirty="0" smtClean="0">
                <a:latin typeface="+mj-lt"/>
              </a:rPr>
              <a:t>Precision and Recall with K increasing from 1 to20</a:t>
            </a:r>
          </a:p>
          <a:p>
            <a:pPr lvl="1"/>
            <a:r>
              <a:rPr lang="en-US" dirty="0" smtClean="0">
                <a:latin typeface="+mj-lt"/>
              </a:rPr>
              <a:t>F-measure when K=20</a:t>
            </a:r>
          </a:p>
          <a:p>
            <a:pPr lvl="2"/>
            <a:r>
              <a:rPr lang="en-US" dirty="0" smtClean="0">
                <a:latin typeface="+mj-lt"/>
              </a:rPr>
              <a:t>Our approach: 0.76</a:t>
            </a:r>
          </a:p>
          <a:p>
            <a:pPr lvl="2"/>
            <a:r>
              <a:rPr lang="en-US" dirty="0" smtClean="0">
                <a:latin typeface="+mj-lt"/>
              </a:rPr>
              <a:t>KNN:0.24</a:t>
            </a:r>
          </a:p>
          <a:p>
            <a:pPr lvl="1"/>
            <a:endParaRPr lang="en-US" dirty="0" smtClean="0">
              <a:latin typeface="+mj-lt"/>
            </a:endParaRPr>
          </a:p>
          <a:p>
            <a:pPr lvl="1"/>
            <a:endParaRPr lang="en-US" dirty="0">
              <a:latin typeface="+mj-lt"/>
            </a:endParaRPr>
          </a:p>
        </p:txBody>
      </p:sp>
      <p:pic>
        <p:nvPicPr>
          <p:cNvPr id="7171" name="Picture 3" descr="C:\Documents and Settings\Liyan Zhang\My Documents\my_paper\video_data_cleaning\plot.jpg"/>
          <p:cNvPicPr>
            <a:picLocks noChangeAspect="1" noChangeArrowheads="1"/>
          </p:cNvPicPr>
          <p:nvPr/>
        </p:nvPicPr>
        <p:blipFill>
          <a:blip r:embed="rId3" cstate="print"/>
          <a:srcRect/>
          <a:stretch>
            <a:fillRect/>
          </a:stretch>
        </p:blipFill>
        <p:spPr bwMode="auto">
          <a:xfrm>
            <a:off x="0" y="685800"/>
            <a:ext cx="8525933" cy="4343400"/>
          </a:xfrm>
          <a:prstGeom prst="rect">
            <a:avLst/>
          </a:prstGeom>
          <a:noFill/>
        </p:spPr>
      </p:pic>
      <p:grpSp>
        <p:nvGrpSpPr>
          <p:cNvPr id="4" name="Group 13"/>
          <p:cNvGrpSpPr/>
          <p:nvPr/>
        </p:nvGrpSpPr>
        <p:grpSpPr>
          <a:xfrm>
            <a:off x="1371600" y="899160"/>
            <a:ext cx="5410200" cy="3429000"/>
            <a:chOff x="1371600" y="899160"/>
            <a:chExt cx="5410200" cy="3429000"/>
          </a:xfrm>
        </p:grpSpPr>
        <p:sp>
          <p:nvSpPr>
            <p:cNvPr id="8" name="Rectangular Callout 7"/>
            <p:cNvSpPr/>
            <p:nvPr/>
          </p:nvSpPr>
          <p:spPr>
            <a:xfrm>
              <a:off x="5118926" y="899160"/>
              <a:ext cx="1662874" cy="480060"/>
            </a:xfrm>
            <a:prstGeom prst="wedgeRectCallout">
              <a:avLst>
                <a:gd name="adj1" fmla="val -95998"/>
                <a:gd name="adj2" fmla="val 10168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Our Precision</a:t>
              </a:r>
              <a:endParaRPr lang="en-US" dirty="0"/>
            </a:p>
          </p:txBody>
        </p:sp>
        <p:sp>
          <p:nvSpPr>
            <p:cNvPr id="9" name="Rectangular Callout 8"/>
            <p:cNvSpPr/>
            <p:nvPr/>
          </p:nvSpPr>
          <p:spPr>
            <a:xfrm>
              <a:off x="3048001" y="1752600"/>
              <a:ext cx="1928734" cy="381000"/>
            </a:xfrm>
            <a:prstGeom prst="wedgeRectCallout">
              <a:avLst>
                <a:gd name="adj1" fmla="val -6605"/>
                <a:gd name="adj2" fmla="val 14938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KNN Precision</a:t>
              </a:r>
              <a:endParaRPr lang="en-US" dirty="0"/>
            </a:p>
          </p:txBody>
        </p:sp>
        <p:sp>
          <p:nvSpPr>
            <p:cNvPr id="10" name="Rectangular Callout 9"/>
            <p:cNvSpPr/>
            <p:nvPr/>
          </p:nvSpPr>
          <p:spPr>
            <a:xfrm>
              <a:off x="1371600" y="2362200"/>
              <a:ext cx="1258959" cy="525780"/>
            </a:xfrm>
            <a:prstGeom prst="wedgeRectCallout">
              <a:avLst>
                <a:gd name="adj1" fmla="val 124416"/>
                <a:gd name="adj2" fmla="val 81196"/>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Our Recall</a:t>
              </a:r>
              <a:endParaRPr lang="en-US" dirty="0"/>
            </a:p>
          </p:txBody>
        </p:sp>
        <p:sp>
          <p:nvSpPr>
            <p:cNvPr id="12" name="Rectangular Callout 11"/>
            <p:cNvSpPr/>
            <p:nvPr/>
          </p:nvSpPr>
          <p:spPr>
            <a:xfrm>
              <a:off x="4407964" y="3916680"/>
              <a:ext cx="1421924" cy="411480"/>
            </a:xfrm>
            <a:prstGeom prst="wedgeRectCallout">
              <a:avLst>
                <a:gd name="adj1" fmla="val -62833"/>
                <a:gd name="adj2" fmla="val -79036"/>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KNN Recall</a:t>
              </a:r>
              <a:endParaRPr lang="en-US" dirty="0"/>
            </a:p>
          </p:txBody>
        </p:sp>
      </p:grpSp>
      <p:sp>
        <p:nvSpPr>
          <p:cNvPr id="11" name="Slide Number Placeholder 10"/>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 calcmode="lin" valueType="num">
                                      <p:cBhvr additive="base">
                                        <p:cTn id="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anim calcmode="lin" valueType="num">
                                      <p:cBhvr additive="base">
                                        <p:cTn id="1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 calcmode="lin" valueType="num">
                                      <p:cBhvr additive="base">
                                        <p:cTn id="1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anim calcmode="lin" valueType="num">
                                      <p:cBhvr additive="base">
                                        <p:cTn id="1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anim calcmode="lin" valueType="num">
                                      <p:cBhvr additive="base">
                                        <p:cTn id="2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171"/>
                                        </p:tgtEl>
                                        <p:attrNameLst>
                                          <p:attrName>style.visibility</p:attrName>
                                        </p:attrNameLst>
                                      </p:cBhvr>
                                      <p:to>
                                        <p:strVal val="visible"/>
                                      </p:to>
                                    </p:set>
                                    <p:anim calcmode="lin" valueType="num">
                                      <p:cBhvr additive="base">
                                        <p:cTn id="27" dur="500" fill="hold"/>
                                        <p:tgtEl>
                                          <p:spTgt spid="7171"/>
                                        </p:tgtEl>
                                        <p:attrNameLst>
                                          <p:attrName>ppt_x</p:attrName>
                                        </p:attrNameLst>
                                      </p:cBhvr>
                                      <p:tavLst>
                                        <p:tav tm="0">
                                          <p:val>
                                            <p:strVal val="#ppt_x"/>
                                          </p:val>
                                        </p:tav>
                                        <p:tav tm="100000">
                                          <p:val>
                                            <p:strVal val="#ppt_x"/>
                                          </p:val>
                                        </p:tav>
                                      </p:tavLst>
                                    </p:anim>
                                    <p:anim calcmode="lin" valueType="num">
                                      <p:cBhvr additive="base">
                                        <p:cTn id="2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Experiments</a:t>
            </a:r>
            <a:endParaRPr lang="en-US" dirty="0"/>
          </a:p>
        </p:txBody>
      </p:sp>
      <p:sp>
        <p:nvSpPr>
          <p:cNvPr id="3" name="Content Placeholder 2"/>
          <p:cNvSpPr>
            <a:spLocks noGrp="1"/>
          </p:cNvSpPr>
          <p:nvPr>
            <p:ph idx="1"/>
          </p:nvPr>
        </p:nvSpPr>
        <p:spPr>
          <a:xfrm>
            <a:off x="304800" y="685800"/>
            <a:ext cx="8382000" cy="5638800"/>
          </a:xfrm>
        </p:spPr>
        <p:txBody>
          <a:bodyPr/>
          <a:lstStyle/>
          <a:p>
            <a:r>
              <a:rPr lang="en-US" dirty="0" smtClean="0"/>
              <a:t>To test the robustness of our approach, we degrade the resolution and sampling rate of frames</a:t>
            </a:r>
          </a:p>
        </p:txBody>
      </p:sp>
      <p:sp>
        <p:nvSpPr>
          <p:cNvPr id="4" name="Rounded Rectangle 3"/>
          <p:cNvSpPr/>
          <p:nvPr/>
        </p:nvSpPr>
        <p:spPr>
          <a:xfrm>
            <a:off x="0" y="1524000"/>
            <a:ext cx="5181600" cy="2209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t>Performance of activity detection :</a:t>
            </a:r>
          </a:p>
          <a:p>
            <a:pPr lvl="1">
              <a:buFont typeface="Wingdings" pitchFamily="2" charset="2"/>
              <a:buChar char="§"/>
            </a:pPr>
            <a:r>
              <a:rPr lang="en-US" dirty="0" smtClean="0"/>
              <a:t>drops when sampling rate reduces from 1 frame/sec to 1/2 and 1/3 frame/sec</a:t>
            </a:r>
          </a:p>
          <a:p>
            <a:pPr lvl="1">
              <a:buFont typeface="Wingdings" pitchFamily="2" charset="2"/>
              <a:buChar char="§"/>
            </a:pPr>
            <a:r>
              <a:rPr lang="en-US" dirty="0" smtClean="0"/>
              <a:t>many important frames are lost with the decrease of sampling rate</a:t>
            </a:r>
          </a:p>
          <a:p>
            <a:pPr lvl="1">
              <a:buFont typeface="Wingdings" pitchFamily="2" charset="2"/>
              <a:buChar char="§"/>
            </a:pPr>
            <a:r>
              <a:rPr lang="en-US" dirty="0" smtClean="0"/>
              <a:t>decrease of resolution does not affect the performance of activity detection</a:t>
            </a:r>
          </a:p>
          <a:p>
            <a:endParaRPr lang="en-US" dirty="0" smtClean="0"/>
          </a:p>
          <a:p>
            <a:endParaRPr lang="en-US" dirty="0" smtClean="0"/>
          </a:p>
        </p:txBody>
      </p:sp>
      <p:sp>
        <p:nvSpPr>
          <p:cNvPr id="5" name="Rounded Rectangle 4"/>
          <p:cNvSpPr/>
          <p:nvPr/>
        </p:nvSpPr>
        <p:spPr>
          <a:xfrm>
            <a:off x="0" y="4495800"/>
            <a:ext cx="5334000" cy="2362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t>person identification result </a:t>
            </a:r>
          </a:p>
          <a:p>
            <a:r>
              <a:rPr lang="en-US" dirty="0" smtClean="0"/>
              <a:t>(F-measure when k = 20):</a:t>
            </a:r>
          </a:p>
          <a:p>
            <a:pPr lvl="1">
              <a:buFont typeface="Wingdings" pitchFamily="2" charset="2"/>
              <a:buChar char="§"/>
            </a:pPr>
            <a:r>
              <a:rPr lang="en-US" dirty="0" smtClean="0"/>
              <a:t> drops with the reduction of resolution and sampling rate</a:t>
            </a:r>
          </a:p>
          <a:p>
            <a:pPr lvl="1">
              <a:buFont typeface="Wingdings" pitchFamily="2" charset="2"/>
              <a:buChar char="§"/>
            </a:pPr>
            <a:r>
              <a:rPr lang="en-US" dirty="0" smtClean="0"/>
              <a:t>However, PI result  even with the lowest resolution and sampling rate is much better than the baseline results  (Naive Approach)</a:t>
            </a:r>
            <a:endParaRPr lang="en-US" dirty="0"/>
          </a:p>
        </p:txBody>
      </p:sp>
      <p:pic>
        <p:nvPicPr>
          <p:cNvPr id="8194" name="Picture 2" descr="C:\Documents and Settings\Liyan Zhang\My Documents\my_paper\video_data_cleaning\activity_resolution_rate.jpg"/>
          <p:cNvPicPr>
            <a:picLocks noChangeAspect="1" noChangeArrowheads="1"/>
          </p:cNvPicPr>
          <p:nvPr/>
        </p:nvPicPr>
        <p:blipFill>
          <a:blip r:embed="rId3" cstate="print"/>
          <a:srcRect/>
          <a:stretch>
            <a:fillRect/>
          </a:stretch>
        </p:blipFill>
        <p:spPr bwMode="auto">
          <a:xfrm>
            <a:off x="3604898" y="3810000"/>
            <a:ext cx="5539102" cy="3048000"/>
          </a:xfrm>
          <a:prstGeom prst="rect">
            <a:avLst/>
          </a:prstGeom>
          <a:noFill/>
        </p:spPr>
      </p:pic>
      <p:pic>
        <p:nvPicPr>
          <p:cNvPr id="8195" name="Picture 3" descr="C:\Documents and Settings\Liyan Zhang\My Documents\my_paper\video_data_cleaning\pi_resolution_rate.jpg"/>
          <p:cNvPicPr>
            <a:picLocks noChangeAspect="1" noChangeArrowheads="1"/>
          </p:cNvPicPr>
          <p:nvPr/>
        </p:nvPicPr>
        <p:blipFill>
          <a:blip r:embed="rId4" cstate="print"/>
          <a:srcRect/>
          <a:stretch>
            <a:fillRect/>
          </a:stretch>
        </p:blipFill>
        <p:spPr bwMode="auto">
          <a:xfrm>
            <a:off x="2640568" y="762000"/>
            <a:ext cx="6503432" cy="3581400"/>
          </a:xfrm>
          <a:prstGeom prst="rect">
            <a:avLst/>
          </a:prstGeom>
          <a:noFill/>
        </p:spPr>
      </p:pic>
      <p:sp>
        <p:nvSpPr>
          <p:cNvPr id="8" name="Slide Number Placeholder 7"/>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linds(horizontal)">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8194"/>
                                        </p:tgtEl>
                                      </p:cBhvr>
                                    </p:animEffect>
                                    <p:set>
                                      <p:cBhvr>
                                        <p:cTn id="17" dur="1" fill="hold">
                                          <p:stCondLst>
                                            <p:cond delay="499"/>
                                          </p:stCondLst>
                                        </p:cTn>
                                        <p:tgtEl>
                                          <p:spTgt spid="8194"/>
                                        </p:tgtEl>
                                        <p:attrNameLst>
                                          <p:attrName>style.visibility</p:attrName>
                                        </p:attrNameLst>
                                      </p:cBhvr>
                                      <p:to>
                                        <p:strVal val="hidden"/>
                                      </p:to>
                                    </p:set>
                                  </p:childTnLst>
                                </p:cTn>
                              </p:par>
                              <p:par>
                                <p:cTn id="18" presetID="3"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blinds(horizontal)">
                                      <p:cBhvr>
                                        <p:cTn id="25" dur="500"/>
                                        <p:tgtEl>
                                          <p:spTgt spid="819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8195"/>
                                        </p:tgtEl>
                                      </p:cBhvr>
                                    </p:animEffect>
                                    <p:set>
                                      <p:cBhvr>
                                        <p:cTn id="30" dur="1" fill="hold">
                                          <p:stCondLst>
                                            <p:cond delay="499"/>
                                          </p:stCondLst>
                                        </p:cTn>
                                        <p:tgtEl>
                                          <p:spTgt spid="81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066800"/>
          </a:xfrm>
        </p:spPr>
        <p:txBody>
          <a:bodyPr/>
          <a:lstStyle/>
          <a:p>
            <a:r>
              <a:rPr lang="en-US" dirty="0" smtClean="0"/>
              <a:t>Conclusion and Future work</a:t>
            </a:r>
            <a:endParaRPr lang="en-US" dirty="0"/>
          </a:p>
        </p:txBody>
      </p:sp>
      <p:sp>
        <p:nvSpPr>
          <p:cNvPr id="3" name="Content Placeholder 2"/>
          <p:cNvSpPr>
            <a:spLocks noGrp="1"/>
          </p:cNvSpPr>
          <p:nvPr>
            <p:ph idx="1"/>
          </p:nvPr>
        </p:nvSpPr>
        <p:spPr>
          <a:xfrm>
            <a:off x="457200" y="1143000"/>
            <a:ext cx="8229600" cy="5181600"/>
          </a:xfrm>
        </p:spPr>
        <p:txBody>
          <a:bodyPr/>
          <a:lstStyle/>
          <a:p>
            <a:r>
              <a:rPr lang="en-US" dirty="0" smtClean="0"/>
              <a:t>Conclusion</a:t>
            </a:r>
          </a:p>
          <a:p>
            <a:pPr lvl="1"/>
            <a:r>
              <a:rPr lang="en-US" dirty="0" smtClean="0"/>
              <a:t>Task: person identification in the context of Smart Video Surveillance</a:t>
            </a:r>
          </a:p>
          <a:p>
            <a:pPr lvl="1"/>
            <a:r>
              <a:rPr lang="en-US" dirty="0" smtClean="0"/>
              <a:t>Convert an indoor person identification problem into entity resolution problem</a:t>
            </a:r>
          </a:p>
          <a:p>
            <a:pPr lvl="1"/>
            <a:r>
              <a:rPr lang="en-US" dirty="0" smtClean="0"/>
              <a:t>Apply </a:t>
            </a:r>
            <a:r>
              <a:rPr lang="en-US" dirty="0" err="1" smtClean="0"/>
              <a:t>RelDC</a:t>
            </a:r>
            <a:r>
              <a:rPr lang="en-US" dirty="0" smtClean="0"/>
              <a:t> to solve PI problem</a:t>
            </a:r>
          </a:p>
          <a:p>
            <a:pPr lvl="1"/>
            <a:r>
              <a:rPr lang="en-US" dirty="0" smtClean="0"/>
              <a:t>Experiments demonstrate the effectiveness and robustness of the approach </a:t>
            </a:r>
          </a:p>
          <a:p>
            <a:r>
              <a:rPr lang="en-US" dirty="0" smtClean="0"/>
              <a:t>Future work</a:t>
            </a:r>
          </a:p>
          <a:p>
            <a:pPr lvl="1"/>
            <a:r>
              <a:rPr lang="en-US" dirty="0" smtClean="0"/>
              <a:t>Mine the frequent activity pattern to identify a person</a:t>
            </a:r>
          </a:p>
          <a:p>
            <a:pPr lvl="1"/>
            <a:r>
              <a:rPr lang="en-US" dirty="0" smtClean="0"/>
              <a:t>Construct a multi-sensor model</a:t>
            </a:r>
          </a:p>
          <a:p>
            <a:pPr lvl="1"/>
            <a:r>
              <a:rPr lang="en-US" dirty="0" smtClean="0"/>
              <a:t>Identify person in real time</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ssolv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28596" y="1785926"/>
            <a:ext cx="8229600" cy="1143000"/>
          </a:xfrm>
          <a:prstGeom prst="rect">
            <a:avLst/>
          </a:prstGeom>
        </p:spPr>
        <p:txBody>
          <a:bodyPr vert="horz" lIns="0" tIns="9144" rIns="0" bIns="9144"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500">
                  <a:solidFill>
                    <a:schemeClr val="tx2">
                      <a:shade val="20000"/>
                      <a:satMod val="350000"/>
                    </a:schemeClr>
                  </a:solidFill>
                </a:ln>
                <a:solidFill>
                  <a:srgbClr val="FFC000"/>
                </a:solidFill>
                <a:effectLst>
                  <a:outerShdw blurRad="30000" dist="30000" dir="2700000" algn="tl" rotWithShape="0">
                    <a:schemeClr val="bg2">
                      <a:shade val="45000"/>
                      <a:satMod val="150000"/>
                      <a:alpha val="90000"/>
                    </a:schemeClr>
                  </a:outerShdw>
                </a:effectLst>
                <a:uLnTx/>
                <a:uFillTx/>
                <a:latin typeface="+mj-lt"/>
                <a:ea typeface="+mj-ea"/>
                <a:cs typeface="+mj-cs"/>
              </a:rPr>
              <a:t>Thank  You</a:t>
            </a:r>
            <a:endParaRPr kumimoji="0" lang="en-US" sz="4800" b="1" i="0" u="none" strike="noStrike" kern="1200" cap="none" spc="0" normalizeH="0" baseline="0" noProof="0" dirty="0">
              <a:ln w="500">
                <a:solidFill>
                  <a:schemeClr val="tx2">
                    <a:shade val="20000"/>
                    <a:satMod val="350000"/>
                  </a:schemeClr>
                </a:solidFill>
              </a:ln>
              <a:solidFill>
                <a:srgbClr val="FFC000"/>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pic>
        <p:nvPicPr>
          <p:cNvPr id="16" name="Picture 2" descr="C:\Users\xshua.FAREAST\AppData\Local\Microsoft\Windows\Temporary Internet Files\Content.IE5\SAHNRPAS\MCj03795810000[1].wmf"/>
          <p:cNvPicPr>
            <a:picLocks noChangeAspect="1" noChangeArrowheads="1"/>
          </p:cNvPicPr>
          <p:nvPr/>
        </p:nvPicPr>
        <p:blipFill>
          <a:blip r:embed="rId2" cstate="print"/>
          <a:srcRect/>
          <a:stretch>
            <a:fillRect/>
          </a:stretch>
        </p:blipFill>
        <p:spPr bwMode="auto">
          <a:xfrm>
            <a:off x="3244850" y="3143250"/>
            <a:ext cx="2470150" cy="21320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Sensor Driven Applications ..</a:t>
            </a:r>
            <a:endParaRPr lang="en-US" dirty="0"/>
          </a:p>
        </p:txBody>
      </p:sp>
      <p:sp>
        <p:nvSpPr>
          <p:cNvPr id="3" name="Content Placeholder 2"/>
          <p:cNvSpPr>
            <a:spLocks noGrp="1"/>
          </p:cNvSpPr>
          <p:nvPr>
            <p:ph sz="half" idx="1"/>
          </p:nvPr>
        </p:nvSpPr>
        <p:spPr>
          <a:xfrm>
            <a:off x="0" y="762000"/>
            <a:ext cx="8763000" cy="5592925"/>
          </a:xfrm>
        </p:spPr>
        <p:txBody>
          <a:bodyPr>
            <a:normAutofit/>
          </a:bodyPr>
          <a:lstStyle/>
          <a:p>
            <a:endParaRPr lang="en-US" dirty="0" smtClean="0"/>
          </a:p>
          <a:p>
            <a:r>
              <a:rPr lang="en-US" dirty="0" smtClean="0"/>
              <a:t>Numerous physical world domains where sensors are used</a:t>
            </a:r>
          </a:p>
          <a:p>
            <a:pPr lvl="1"/>
            <a:r>
              <a:rPr lang="en-US" dirty="0" smtClean="0"/>
              <a:t>intelligent transportation systems</a:t>
            </a:r>
          </a:p>
          <a:p>
            <a:pPr lvl="1"/>
            <a:r>
              <a:rPr lang="en-US" dirty="0" smtClean="0"/>
              <a:t>reconnaissance</a:t>
            </a:r>
          </a:p>
          <a:p>
            <a:pPr lvl="1"/>
            <a:r>
              <a:rPr lang="en-US" dirty="0" smtClean="0"/>
              <a:t>surveillance </a:t>
            </a:r>
          </a:p>
          <a:p>
            <a:pPr lvl="1">
              <a:buNone/>
            </a:pPr>
            <a:r>
              <a:rPr lang="en-US" dirty="0" smtClean="0"/>
              <a:t>    systems</a:t>
            </a:r>
          </a:p>
          <a:p>
            <a:pPr lvl="1"/>
            <a:r>
              <a:rPr lang="en-US" dirty="0" smtClean="0"/>
              <a:t>smart buildings</a:t>
            </a:r>
          </a:p>
          <a:p>
            <a:pPr lvl="1"/>
            <a:r>
              <a:rPr lang="en-US" dirty="0" smtClean="0"/>
              <a:t> smart grid ...</a:t>
            </a:r>
          </a:p>
        </p:txBody>
      </p:sp>
      <p:pic>
        <p:nvPicPr>
          <p:cNvPr id="1026" name="Picture 2" descr="C:\Documents and Settings\Liyan Zhang\My Documents\my_paper\slides_IQ2S\TDM8.gif"/>
          <p:cNvPicPr>
            <a:picLocks noChangeAspect="1" noChangeArrowheads="1"/>
          </p:cNvPicPr>
          <p:nvPr/>
        </p:nvPicPr>
        <p:blipFill>
          <a:blip r:embed="rId2" cstate="print"/>
          <a:srcRect/>
          <a:stretch>
            <a:fillRect/>
          </a:stretch>
        </p:blipFill>
        <p:spPr bwMode="auto">
          <a:xfrm>
            <a:off x="3048001" y="2971800"/>
            <a:ext cx="5257800" cy="3653837"/>
          </a:xfrm>
          <a:prstGeom prst="rect">
            <a:avLst/>
          </a:prstGeom>
          <a:noFill/>
        </p:spPr>
      </p:pic>
      <p:pic>
        <p:nvPicPr>
          <p:cNvPr id="1027" name="Picture 3" descr="C:\Documents and Settings\Liyan Zhang\My Documents\my_paper\slides_IQ2S\reconnaissance.jpg"/>
          <p:cNvPicPr>
            <a:picLocks noChangeAspect="1" noChangeArrowheads="1"/>
          </p:cNvPicPr>
          <p:nvPr/>
        </p:nvPicPr>
        <p:blipFill>
          <a:blip r:embed="rId3" cstate="print"/>
          <a:srcRect/>
          <a:stretch>
            <a:fillRect/>
          </a:stretch>
        </p:blipFill>
        <p:spPr bwMode="auto">
          <a:xfrm>
            <a:off x="3200400" y="3048000"/>
            <a:ext cx="5257800" cy="3667626"/>
          </a:xfrm>
          <a:prstGeom prst="rect">
            <a:avLst/>
          </a:prstGeom>
          <a:noFill/>
        </p:spPr>
      </p:pic>
      <p:pic>
        <p:nvPicPr>
          <p:cNvPr id="1028" name="Picture 4" descr="C:\Documents and Settings\Liyan Zhang\My Documents\my_paper\slides_IQ2S\Logitech-750e-Outdoor-Master-Security-System-with-Night-Vision.jpg"/>
          <p:cNvPicPr>
            <a:picLocks noChangeAspect="1" noChangeArrowheads="1"/>
          </p:cNvPicPr>
          <p:nvPr/>
        </p:nvPicPr>
        <p:blipFill>
          <a:blip r:embed="rId4" cstate="print"/>
          <a:srcRect/>
          <a:stretch>
            <a:fillRect/>
          </a:stretch>
        </p:blipFill>
        <p:spPr bwMode="auto">
          <a:xfrm>
            <a:off x="3352800" y="3200400"/>
            <a:ext cx="5181600" cy="3505200"/>
          </a:xfrm>
          <a:prstGeom prst="rect">
            <a:avLst/>
          </a:prstGeom>
          <a:noFill/>
        </p:spPr>
      </p:pic>
      <p:pic>
        <p:nvPicPr>
          <p:cNvPr id="1030" name="Picture 6" descr="C:\Documents and Settings\Liyan Zhang\My Documents\my_paper\slides_IQ2S\smart-buildings.jpg"/>
          <p:cNvPicPr>
            <a:picLocks noChangeAspect="1" noChangeArrowheads="1"/>
          </p:cNvPicPr>
          <p:nvPr/>
        </p:nvPicPr>
        <p:blipFill>
          <a:blip r:embed="rId5" cstate="print"/>
          <a:srcRect/>
          <a:stretch>
            <a:fillRect/>
          </a:stretch>
        </p:blipFill>
        <p:spPr bwMode="auto">
          <a:xfrm>
            <a:off x="3581400" y="3352799"/>
            <a:ext cx="5181600" cy="3376481"/>
          </a:xfrm>
          <a:prstGeom prst="rect">
            <a:avLst/>
          </a:prstGeom>
          <a:noFill/>
        </p:spPr>
      </p:pic>
      <p:pic>
        <p:nvPicPr>
          <p:cNvPr id="1031" name="Picture 7" descr="C:\Documents and Settings\Liyan Zhang\My Documents\my_paper\slides_IQ2S\smartgrid_diagram.jpg"/>
          <p:cNvPicPr>
            <a:picLocks noChangeAspect="1" noChangeArrowheads="1"/>
          </p:cNvPicPr>
          <p:nvPr/>
        </p:nvPicPr>
        <p:blipFill>
          <a:blip r:embed="rId6" cstate="print"/>
          <a:srcRect/>
          <a:stretch>
            <a:fillRect/>
          </a:stretch>
        </p:blipFill>
        <p:spPr bwMode="auto">
          <a:xfrm>
            <a:off x="3809999" y="3581400"/>
            <a:ext cx="5105401" cy="3124200"/>
          </a:xfrm>
          <a:prstGeom prst="rect">
            <a:avLst/>
          </a:prstGeom>
          <a:noFill/>
        </p:spPr>
      </p:pic>
      <p:sp>
        <p:nvSpPr>
          <p:cNvPr id="9" name="Slide Number Placeholder 8"/>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27"/>
                                        </p:tgtEl>
                                        <p:attrNameLst>
                                          <p:attrName>style.visibility</p:attrName>
                                        </p:attrNameLst>
                                      </p:cBhvr>
                                      <p:to>
                                        <p:strVal val="visible"/>
                                      </p:to>
                                    </p:set>
                                    <p:anim calcmode="lin" valueType="num">
                                      <p:cBhvr additive="base">
                                        <p:cTn id="26" dur="500" fill="hold"/>
                                        <p:tgtEl>
                                          <p:spTgt spid="1027"/>
                                        </p:tgtEl>
                                        <p:attrNameLst>
                                          <p:attrName>ppt_x</p:attrName>
                                        </p:attrNameLst>
                                      </p:cBhvr>
                                      <p:tavLst>
                                        <p:tav tm="0">
                                          <p:val>
                                            <p:strVal val="#ppt_x"/>
                                          </p:val>
                                        </p:tav>
                                        <p:tav tm="100000">
                                          <p:val>
                                            <p:strVal val="#ppt_x"/>
                                          </p:val>
                                        </p:tav>
                                      </p:tavLst>
                                    </p:anim>
                                    <p:anim calcmode="lin" valueType="num">
                                      <p:cBhvr additive="base">
                                        <p:cTn id="27"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028"/>
                                        </p:tgtEl>
                                        <p:attrNameLst>
                                          <p:attrName>style.visibility</p:attrName>
                                        </p:attrNameLst>
                                      </p:cBhvr>
                                      <p:to>
                                        <p:strVal val="visible"/>
                                      </p:to>
                                    </p:set>
                                    <p:anim calcmode="lin" valueType="num">
                                      <p:cBhvr additive="base">
                                        <p:cTn id="40" dur="500" fill="hold"/>
                                        <p:tgtEl>
                                          <p:spTgt spid="1028"/>
                                        </p:tgtEl>
                                        <p:attrNameLst>
                                          <p:attrName>ppt_x</p:attrName>
                                        </p:attrNameLst>
                                      </p:cBhvr>
                                      <p:tavLst>
                                        <p:tav tm="0">
                                          <p:val>
                                            <p:strVal val="#ppt_x"/>
                                          </p:val>
                                        </p:tav>
                                        <p:tav tm="100000">
                                          <p:val>
                                            <p:strVal val="#ppt_x"/>
                                          </p:val>
                                        </p:tav>
                                      </p:tavLst>
                                    </p:anim>
                                    <p:anim calcmode="lin" valueType="num">
                                      <p:cBhvr additive="base">
                                        <p:cTn id="4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030"/>
                                        </p:tgtEl>
                                        <p:attrNameLst>
                                          <p:attrName>style.visibility</p:attrName>
                                        </p:attrNameLst>
                                      </p:cBhvr>
                                      <p:to>
                                        <p:strVal val="visible"/>
                                      </p:to>
                                    </p:set>
                                    <p:anim calcmode="lin" valueType="num">
                                      <p:cBhvr additive="base">
                                        <p:cTn id="50" dur="500" fill="hold"/>
                                        <p:tgtEl>
                                          <p:spTgt spid="1030"/>
                                        </p:tgtEl>
                                        <p:attrNameLst>
                                          <p:attrName>ppt_x</p:attrName>
                                        </p:attrNameLst>
                                      </p:cBhvr>
                                      <p:tavLst>
                                        <p:tav tm="0">
                                          <p:val>
                                            <p:strVal val="#ppt_x"/>
                                          </p:val>
                                        </p:tav>
                                        <p:tav tm="100000">
                                          <p:val>
                                            <p:strVal val="#ppt_x"/>
                                          </p:val>
                                        </p:tav>
                                      </p:tavLst>
                                    </p:anim>
                                    <p:anim calcmode="lin" valueType="num">
                                      <p:cBhvr additive="base">
                                        <p:cTn id="51"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031"/>
                                        </p:tgtEl>
                                        <p:attrNameLst>
                                          <p:attrName>style.visibility</p:attrName>
                                        </p:attrNameLst>
                                      </p:cBhvr>
                                      <p:to>
                                        <p:strVal val="visible"/>
                                      </p:to>
                                    </p:set>
                                    <p:anim calcmode="lin" valueType="num">
                                      <p:cBhvr additive="base">
                                        <p:cTn id="60" dur="500" fill="hold"/>
                                        <p:tgtEl>
                                          <p:spTgt spid="1031"/>
                                        </p:tgtEl>
                                        <p:attrNameLst>
                                          <p:attrName>ppt_x</p:attrName>
                                        </p:attrNameLst>
                                      </p:cBhvr>
                                      <p:tavLst>
                                        <p:tav tm="0">
                                          <p:val>
                                            <p:strVal val="#ppt_x"/>
                                          </p:val>
                                        </p:tav>
                                        <p:tav tm="100000">
                                          <p:val>
                                            <p:strVal val="#ppt_x"/>
                                          </p:val>
                                        </p:tav>
                                      </p:tavLst>
                                    </p:anim>
                                    <p:anim calcmode="lin" valueType="num">
                                      <p:cBhvr additive="base">
                                        <p:cTn id="61"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686800" cy="685800"/>
          </a:xfrm>
        </p:spPr>
        <p:txBody>
          <a:bodyPr>
            <a:normAutofit fontScale="90000"/>
          </a:bodyPr>
          <a:lstStyle/>
          <a:p>
            <a:r>
              <a:rPr lang="en-US" sz="4400" dirty="0" smtClean="0"/>
              <a:t>Smart Video Surveillance</a:t>
            </a:r>
            <a:endParaRPr lang="en-US" sz="4400" dirty="0"/>
          </a:p>
        </p:txBody>
      </p:sp>
      <p:sp>
        <p:nvSpPr>
          <p:cNvPr id="6" name="Content Placeholder 5"/>
          <p:cNvSpPr>
            <a:spLocks noGrp="1"/>
          </p:cNvSpPr>
          <p:nvPr>
            <p:ph idx="1"/>
          </p:nvPr>
        </p:nvSpPr>
        <p:spPr>
          <a:xfrm>
            <a:off x="0" y="762000"/>
            <a:ext cx="8458200" cy="5791200"/>
          </a:xfrm>
        </p:spPr>
        <p:txBody>
          <a:bodyPr/>
          <a:lstStyle/>
          <a:p>
            <a:r>
              <a:rPr lang="en-US" dirty="0" smtClean="0"/>
              <a:t>We focus on </a:t>
            </a:r>
            <a:r>
              <a:rPr lang="en-US" b="1" dirty="0" smtClean="0"/>
              <a:t>Smart Video Surveillance</a:t>
            </a:r>
          </a:p>
          <a:p>
            <a:pPr lvl="1"/>
            <a:r>
              <a:rPr lang="en-US" dirty="0" smtClean="0"/>
              <a:t>video cameras are installed within </a:t>
            </a:r>
          </a:p>
          <a:p>
            <a:pPr lvl="1">
              <a:buNone/>
            </a:pPr>
            <a:r>
              <a:rPr lang="en-US" dirty="0" smtClean="0"/>
              <a:t>   buildings to monitor human activities</a:t>
            </a:r>
          </a:p>
        </p:txBody>
      </p:sp>
      <p:grpSp>
        <p:nvGrpSpPr>
          <p:cNvPr id="2" name="Group 6"/>
          <p:cNvGrpSpPr/>
          <p:nvPr/>
        </p:nvGrpSpPr>
        <p:grpSpPr>
          <a:xfrm>
            <a:off x="-228600" y="2514600"/>
            <a:ext cx="4881563" cy="4343400"/>
            <a:chOff x="-304800" y="2514600"/>
            <a:chExt cx="4881563" cy="4343400"/>
          </a:xfrm>
        </p:grpSpPr>
        <p:grpSp>
          <p:nvGrpSpPr>
            <p:cNvPr id="3" name="Group 24"/>
            <p:cNvGrpSpPr>
              <a:grpSpLocks/>
            </p:cNvGrpSpPr>
            <p:nvPr/>
          </p:nvGrpSpPr>
          <p:grpSpPr bwMode="auto">
            <a:xfrm>
              <a:off x="-304800" y="2667000"/>
              <a:ext cx="4881563" cy="4191000"/>
              <a:chOff x="-381000" y="2667000"/>
              <a:chExt cx="4881156" cy="4191000"/>
            </a:xfrm>
          </p:grpSpPr>
          <p:pic>
            <p:nvPicPr>
              <p:cNvPr id="10" name="Picture 2" descr="C:\Documents and Settings\Liyan Zhang\My Documents\route.jpg"/>
              <p:cNvPicPr>
                <a:picLocks noChangeAspect="1" noChangeArrowheads="1"/>
              </p:cNvPicPr>
              <p:nvPr/>
            </p:nvPicPr>
            <p:blipFill>
              <a:blip r:embed="rId3" cstate="print"/>
              <a:srcRect/>
              <a:stretch>
                <a:fillRect/>
              </a:stretch>
            </p:blipFill>
            <p:spPr bwMode="auto">
              <a:xfrm>
                <a:off x="-381000" y="2667000"/>
                <a:ext cx="4881156" cy="4191000"/>
              </a:xfrm>
              <a:prstGeom prst="rect">
                <a:avLst/>
              </a:prstGeom>
              <a:noFill/>
              <a:ln w="9525">
                <a:noFill/>
                <a:miter lim="800000"/>
                <a:headEnd/>
                <a:tailEnd/>
              </a:ln>
            </p:spPr>
          </p:pic>
          <p:pic>
            <p:nvPicPr>
              <p:cNvPr id="11" name="Picture 6" descr="http://t1.gstatic.com/images?q=tbn:ANd9GcSZEkS4M_rY3plnrkhu_HBqplY7IF4URNeVEkgJOs3XUiuWozc&amp;t=1&amp;usg=__HvogB_EdL-wgakdwZV30y5zX5ac="/>
              <p:cNvPicPr>
                <a:picLocks noChangeAspect="1" noChangeArrowheads="1"/>
              </p:cNvPicPr>
              <p:nvPr/>
            </p:nvPicPr>
            <p:blipFill>
              <a:blip r:embed="rId4" cstate="print"/>
              <a:srcRect/>
              <a:stretch>
                <a:fillRect/>
              </a:stretch>
            </p:blipFill>
            <p:spPr bwMode="auto">
              <a:xfrm>
                <a:off x="3505200" y="4800600"/>
                <a:ext cx="380999" cy="381001"/>
              </a:xfrm>
              <a:prstGeom prst="rect">
                <a:avLst/>
              </a:prstGeom>
              <a:solidFill>
                <a:srgbClr val="FF0000"/>
              </a:solidFill>
              <a:ln w="9525">
                <a:noFill/>
                <a:miter lim="800000"/>
                <a:headEnd/>
                <a:tailEnd/>
              </a:ln>
            </p:spPr>
          </p:pic>
          <p:pic>
            <p:nvPicPr>
              <p:cNvPr id="12" name="Picture 11" descr="http://t1.gstatic.com/images?q=tbn:ANd9GcSZEkS4M_rY3plnrkhu_HBqplY7IF4URNeVEkgJOs3XUiuWozc&amp;t=1&amp;usg=__HvogB_EdL-wgakdwZV30y5zX5ac="/>
              <p:cNvPicPr>
                <a:picLocks noChangeAspect="1" noChangeArrowheads="1"/>
              </p:cNvPicPr>
              <p:nvPr/>
            </p:nvPicPr>
            <p:blipFill>
              <a:blip r:embed="rId4" cstate="print"/>
              <a:srcRect/>
              <a:stretch>
                <a:fillRect/>
              </a:stretch>
            </p:blipFill>
            <p:spPr bwMode="auto">
              <a:xfrm>
                <a:off x="3505200" y="5257800"/>
                <a:ext cx="380999" cy="381001"/>
              </a:xfrm>
              <a:prstGeom prst="rect">
                <a:avLst/>
              </a:prstGeom>
              <a:noFill/>
              <a:ln w="9525">
                <a:noFill/>
                <a:miter lim="800000"/>
                <a:headEnd/>
                <a:tailEnd/>
              </a:ln>
            </p:spPr>
          </p:pic>
          <p:pic>
            <p:nvPicPr>
              <p:cNvPr id="13" name="Picture 6" descr="http://t1.gstatic.com/images?q=tbn:ANd9GcSZEkS4M_rY3plnrkhu_HBqplY7IF4URNeVEkgJOs3XUiuWozc&amp;t=1&amp;usg=__HvogB_EdL-wgakdwZV30y5zX5ac="/>
              <p:cNvPicPr>
                <a:picLocks noChangeAspect="1" noChangeArrowheads="1"/>
              </p:cNvPicPr>
              <p:nvPr/>
            </p:nvPicPr>
            <p:blipFill>
              <a:blip r:embed="rId4" cstate="print"/>
              <a:srcRect/>
              <a:stretch>
                <a:fillRect/>
              </a:stretch>
            </p:blipFill>
            <p:spPr bwMode="auto">
              <a:xfrm>
                <a:off x="1295400" y="3352800"/>
                <a:ext cx="380999" cy="381001"/>
              </a:xfrm>
              <a:prstGeom prst="rect">
                <a:avLst/>
              </a:prstGeom>
              <a:noFill/>
              <a:ln w="9525">
                <a:noFill/>
                <a:miter lim="800000"/>
                <a:headEnd/>
                <a:tailEnd/>
              </a:ln>
            </p:spPr>
          </p:pic>
          <p:pic>
            <p:nvPicPr>
              <p:cNvPr id="14" name="Picture 6" descr="http://t1.gstatic.com/images?q=tbn:ANd9GcSZEkS4M_rY3plnrkhu_HBqplY7IF4URNeVEkgJOs3XUiuWozc&amp;t=1&amp;usg=__HvogB_EdL-wgakdwZV30y5zX5ac="/>
              <p:cNvPicPr>
                <a:picLocks noChangeAspect="1" noChangeArrowheads="1"/>
              </p:cNvPicPr>
              <p:nvPr/>
            </p:nvPicPr>
            <p:blipFill>
              <a:blip r:embed="rId4" cstate="print"/>
              <a:srcRect/>
              <a:stretch>
                <a:fillRect/>
              </a:stretch>
            </p:blipFill>
            <p:spPr bwMode="auto">
              <a:xfrm>
                <a:off x="381000" y="3657600"/>
                <a:ext cx="380999" cy="381001"/>
              </a:xfrm>
              <a:prstGeom prst="rect">
                <a:avLst/>
              </a:prstGeom>
              <a:noFill/>
              <a:ln w="9525">
                <a:noFill/>
                <a:miter lim="800000"/>
                <a:headEnd/>
                <a:tailEnd/>
              </a:ln>
            </p:spPr>
          </p:pic>
          <p:pic>
            <p:nvPicPr>
              <p:cNvPr id="15" name="Picture 6" descr="http://t1.gstatic.com/images?q=tbn:ANd9GcSZEkS4M_rY3plnrkhu_HBqplY7IF4URNeVEkgJOs3XUiuWozc&amp;t=1&amp;usg=__HvogB_EdL-wgakdwZV30y5zX5ac="/>
              <p:cNvPicPr>
                <a:picLocks noChangeAspect="1" noChangeArrowheads="1"/>
              </p:cNvPicPr>
              <p:nvPr/>
            </p:nvPicPr>
            <p:blipFill>
              <a:blip r:embed="rId4" cstate="print"/>
              <a:srcRect/>
              <a:stretch>
                <a:fillRect/>
              </a:stretch>
            </p:blipFill>
            <p:spPr bwMode="auto">
              <a:xfrm>
                <a:off x="2133600" y="5105400"/>
                <a:ext cx="380999" cy="381001"/>
              </a:xfrm>
              <a:prstGeom prst="rect">
                <a:avLst/>
              </a:prstGeom>
              <a:noFill/>
              <a:ln w="9525">
                <a:noFill/>
                <a:miter lim="800000"/>
                <a:headEnd/>
                <a:tailEnd/>
              </a:ln>
            </p:spPr>
          </p:pic>
          <p:pic>
            <p:nvPicPr>
              <p:cNvPr id="16" name="Picture 6" descr="http://t1.gstatic.com/images?q=tbn:ANd9GcSZEkS4M_rY3plnrkhu_HBqplY7IF4URNeVEkgJOs3XUiuWozc&amp;t=1&amp;usg=__HvogB_EdL-wgakdwZV30y5zX5ac="/>
              <p:cNvPicPr>
                <a:picLocks noChangeAspect="1" noChangeArrowheads="1"/>
              </p:cNvPicPr>
              <p:nvPr/>
            </p:nvPicPr>
            <p:blipFill>
              <a:blip r:embed="rId4" cstate="print"/>
              <a:srcRect/>
              <a:stretch>
                <a:fillRect/>
              </a:stretch>
            </p:blipFill>
            <p:spPr bwMode="auto">
              <a:xfrm>
                <a:off x="609600" y="5181600"/>
                <a:ext cx="380999" cy="381001"/>
              </a:xfrm>
              <a:prstGeom prst="rect">
                <a:avLst/>
              </a:prstGeom>
              <a:noFill/>
              <a:ln w="9525">
                <a:noFill/>
                <a:miter lim="800000"/>
                <a:headEnd/>
                <a:tailEnd/>
              </a:ln>
            </p:spPr>
          </p:pic>
          <p:pic>
            <p:nvPicPr>
              <p:cNvPr id="17" name="Picture 6" descr="http://t1.gstatic.com/images?q=tbn:ANd9GcSZEkS4M_rY3plnrkhu_HBqplY7IF4URNeVEkgJOs3XUiuWozc&amp;t=1&amp;usg=__HvogB_EdL-wgakdwZV30y5zX5ac="/>
              <p:cNvPicPr>
                <a:picLocks noChangeAspect="1" noChangeArrowheads="1"/>
              </p:cNvPicPr>
              <p:nvPr/>
            </p:nvPicPr>
            <p:blipFill>
              <a:blip r:embed="rId4" cstate="print"/>
              <a:srcRect/>
              <a:stretch>
                <a:fillRect/>
              </a:stretch>
            </p:blipFill>
            <p:spPr bwMode="auto">
              <a:xfrm>
                <a:off x="1447800" y="5334000"/>
                <a:ext cx="380999" cy="381001"/>
              </a:xfrm>
              <a:prstGeom prst="rect">
                <a:avLst/>
              </a:prstGeom>
              <a:noFill/>
              <a:ln w="9525">
                <a:noFill/>
                <a:miter lim="800000"/>
                <a:headEnd/>
                <a:tailEnd/>
              </a:ln>
            </p:spPr>
          </p:pic>
          <p:pic>
            <p:nvPicPr>
              <p:cNvPr id="18" name="Picture 6" descr="http://t1.gstatic.com/images?q=tbn:ANd9GcSZEkS4M_rY3plnrkhu_HBqplY7IF4URNeVEkgJOs3XUiuWozc&amp;t=1&amp;usg=__HvogB_EdL-wgakdwZV30y5zX5ac="/>
              <p:cNvPicPr>
                <a:picLocks noChangeAspect="1" noChangeArrowheads="1"/>
              </p:cNvPicPr>
              <p:nvPr/>
            </p:nvPicPr>
            <p:blipFill>
              <a:blip r:embed="rId4" cstate="print"/>
              <a:srcRect/>
              <a:stretch>
                <a:fillRect/>
              </a:stretch>
            </p:blipFill>
            <p:spPr bwMode="auto">
              <a:xfrm>
                <a:off x="1828800" y="5791200"/>
                <a:ext cx="380999" cy="381001"/>
              </a:xfrm>
              <a:prstGeom prst="rect">
                <a:avLst/>
              </a:prstGeom>
              <a:noFill/>
              <a:ln w="9525">
                <a:noFill/>
                <a:miter lim="800000"/>
                <a:headEnd/>
                <a:tailEnd/>
              </a:ln>
            </p:spPr>
          </p:pic>
          <p:pic>
            <p:nvPicPr>
              <p:cNvPr id="19" name="Picture 6" descr="http://t1.gstatic.com/images?q=tbn:ANd9GcSZEkS4M_rY3plnrkhu_HBqplY7IF4URNeVEkgJOs3XUiuWozc&amp;t=1&amp;usg=__HvogB_EdL-wgakdwZV30y5zX5ac="/>
              <p:cNvPicPr>
                <a:picLocks noChangeAspect="1" noChangeArrowheads="1"/>
              </p:cNvPicPr>
              <p:nvPr/>
            </p:nvPicPr>
            <p:blipFill>
              <a:blip r:embed="rId4" cstate="print"/>
              <a:srcRect/>
              <a:stretch>
                <a:fillRect/>
              </a:stretch>
            </p:blipFill>
            <p:spPr bwMode="auto">
              <a:xfrm>
                <a:off x="914400" y="5943600"/>
                <a:ext cx="380999" cy="381001"/>
              </a:xfrm>
              <a:prstGeom prst="rect">
                <a:avLst/>
              </a:prstGeom>
              <a:noFill/>
              <a:ln w="9525">
                <a:noFill/>
                <a:miter lim="800000"/>
                <a:headEnd/>
                <a:tailEnd/>
              </a:ln>
            </p:spPr>
          </p:pic>
        </p:grpSp>
        <p:sp>
          <p:nvSpPr>
            <p:cNvPr id="9" name="Rectangle 8"/>
            <p:cNvSpPr/>
            <p:nvPr/>
          </p:nvSpPr>
          <p:spPr>
            <a:xfrm>
              <a:off x="-76200" y="2514600"/>
              <a:ext cx="2743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 Building in UC Irvine</a:t>
              </a:r>
              <a:endParaRPr lang="en-US" dirty="0"/>
            </a:p>
          </p:txBody>
        </p:sp>
      </p:grpSp>
      <p:grpSp>
        <p:nvGrpSpPr>
          <p:cNvPr id="4" name="Group 19"/>
          <p:cNvGrpSpPr/>
          <p:nvPr/>
        </p:nvGrpSpPr>
        <p:grpSpPr>
          <a:xfrm>
            <a:off x="685800" y="3505200"/>
            <a:ext cx="4495800" cy="2745922"/>
            <a:chOff x="685800" y="3505200"/>
            <a:chExt cx="4495800" cy="2745922"/>
          </a:xfrm>
        </p:grpSpPr>
        <p:sp>
          <p:nvSpPr>
            <p:cNvPr id="21" name="Right Arrow 20"/>
            <p:cNvSpPr/>
            <p:nvPr/>
          </p:nvSpPr>
          <p:spPr bwMode="auto">
            <a:xfrm>
              <a:off x="1600200" y="3505200"/>
              <a:ext cx="2819400" cy="107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bwMode="auto">
            <a:xfrm>
              <a:off x="685800" y="3886200"/>
              <a:ext cx="3733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bwMode="auto">
            <a:xfrm>
              <a:off x="2438400" y="5181600"/>
              <a:ext cx="2743200" cy="107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ight Arrow 23"/>
            <p:cNvSpPr/>
            <p:nvPr/>
          </p:nvSpPr>
          <p:spPr bwMode="auto">
            <a:xfrm>
              <a:off x="2133600" y="5943600"/>
              <a:ext cx="2971800" cy="107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ight Arrow 24"/>
            <p:cNvSpPr/>
            <p:nvPr/>
          </p:nvSpPr>
          <p:spPr bwMode="auto">
            <a:xfrm>
              <a:off x="3733800" y="4876800"/>
              <a:ext cx="1447800" cy="121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ight Arrow 25"/>
            <p:cNvSpPr/>
            <p:nvPr/>
          </p:nvSpPr>
          <p:spPr bwMode="auto">
            <a:xfrm>
              <a:off x="3733800" y="5410200"/>
              <a:ext cx="1447800" cy="107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27"/>
            <p:cNvGrpSpPr/>
            <p:nvPr/>
          </p:nvGrpSpPr>
          <p:grpSpPr>
            <a:xfrm>
              <a:off x="3962400" y="4800600"/>
              <a:ext cx="859878" cy="536122"/>
              <a:chOff x="2438450" y="3276600"/>
              <a:chExt cx="859878" cy="536122"/>
            </a:xfrm>
          </p:grpSpPr>
          <p:pic>
            <p:nvPicPr>
              <p:cNvPr id="41" name="Picture 3" descr="C:\Documents and Settings\Liyan Zhang\Desktop\camera_data\raw image_18\18_20090528114411.jpg"/>
              <p:cNvPicPr>
                <a:picLocks noChangeAspect="1" noChangeArrowheads="1"/>
              </p:cNvPicPr>
              <p:nvPr/>
            </p:nvPicPr>
            <p:blipFill>
              <a:blip r:embed="rId5" cstate="print"/>
              <a:srcRect/>
              <a:stretch>
                <a:fillRect/>
              </a:stretch>
            </p:blipFill>
            <p:spPr bwMode="auto">
              <a:xfrm>
                <a:off x="2514641" y="3505200"/>
                <a:ext cx="407264" cy="307522"/>
              </a:xfrm>
              <a:prstGeom prst="rect">
                <a:avLst/>
              </a:prstGeom>
              <a:noFill/>
              <a:ln w="9525">
                <a:noFill/>
                <a:miter lim="800000"/>
                <a:headEnd/>
                <a:tailEnd/>
              </a:ln>
            </p:spPr>
          </p:pic>
          <p:pic>
            <p:nvPicPr>
              <p:cNvPr id="42" name="Picture 4" descr="C:\Documents and Settings\Liyan Zhang\Desktop\camera_data\raw image_18\18_20090528114413.jpg"/>
              <p:cNvPicPr>
                <a:picLocks noChangeAspect="1" noChangeArrowheads="1"/>
              </p:cNvPicPr>
              <p:nvPr/>
            </p:nvPicPr>
            <p:blipFill>
              <a:blip r:embed="rId6" cstate="print"/>
              <a:srcRect/>
              <a:stretch>
                <a:fillRect/>
              </a:stretch>
            </p:blipFill>
            <p:spPr bwMode="auto">
              <a:xfrm>
                <a:off x="2438450" y="3505200"/>
                <a:ext cx="402728" cy="304800"/>
              </a:xfrm>
              <a:prstGeom prst="rect">
                <a:avLst/>
              </a:prstGeom>
              <a:noFill/>
              <a:ln w="9525">
                <a:noFill/>
                <a:miter lim="800000"/>
                <a:headEnd/>
                <a:tailEnd/>
              </a:ln>
            </p:spPr>
          </p:pic>
          <p:pic>
            <p:nvPicPr>
              <p:cNvPr id="43" name="Picture 5" descr="C:\Documents and Settings\Liyan Zhang\Desktop\camera_data\raw image_18\18_20090528114414.jpg"/>
              <p:cNvPicPr>
                <a:picLocks noChangeAspect="1" noChangeArrowheads="1"/>
              </p:cNvPicPr>
              <p:nvPr/>
            </p:nvPicPr>
            <p:blipFill>
              <a:blip r:embed="rId7" cstate="print"/>
              <a:srcRect/>
              <a:stretch>
                <a:fillRect/>
              </a:stretch>
            </p:blipFill>
            <p:spPr bwMode="auto">
              <a:xfrm>
                <a:off x="2590833" y="3429000"/>
                <a:ext cx="402728" cy="304800"/>
              </a:xfrm>
              <a:prstGeom prst="rect">
                <a:avLst/>
              </a:prstGeom>
              <a:noFill/>
              <a:ln w="9525">
                <a:noFill/>
                <a:miter lim="800000"/>
                <a:headEnd/>
                <a:tailEnd/>
              </a:ln>
            </p:spPr>
          </p:pic>
          <p:pic>
            <p:nvPicPr>
              <p:cNvPr id="44" name="Picture 3" descr="C:\Documents and Settings\Liyan Zhang\Desktop\camera_data\raw image_18\18_20090528114411.jpg"/>
              <p:cNvPicPr>
                <a:picLocks noChangeAspect="1" noChangeArrowheads="1"/>
              </p:cNvPicPr>
              <p:nvPr/>
            </p:nvPicPr>
            <p:blipFill>
              <a:blip r:embed="rId5" cstate="print"/>
              <a:srcRect/>
              <a:stretch>
                <a:fillRect/>
              </a:stretch>
            </p:blipFill>
            <p:spPr bwMode="auto">
              <a:xfrm>
                <a:off x="2743217" y="3352800"/>
                <a:ext cx="407264" cy="307522"/>
              </a:xfrm>
              <a:prstGeom prst="rect">
                <a:avLst/>
              </a:prstGeom>
              <a:noFill/>
              <a:ln w="9525">
                <a:noFill/>
                <a:miter lim="800000"/>
                <a:headEnd/>
                <a:tailEnd/>
              </a:ln>
            </p:spPr>
          </p:pic>
          <p:pic>
            <p:nvPicPr>
              <p:cNvPr id="45" name="Picture 4" descr="C:\Documents and Settings\Liyan Zhang\Desktop\camera_data\raw image_18\18_20090528114413.jpg"/>
              <p:cNvPicPr>
                <a:picLocks noChangeAspect="1" noChangeArrowheads="1"/>
              </p:cNvPicPr>
              <p:nvPr/>
            </p:nvPicPr>
            <p:blipFill>
              <a:blip r:embed="rId6" cstate="print"/>
              <a:srcRect/>
              <a:stretch>
                <a:fillRect/>
              </a:stretch>
            </p:blipFill>
            <p:spPr bwMode="auto">
              <a:xfrm>
                <a:off x="2895600" y="3276600"/>
                <a:ext cx="402728" cy="304800"/>
              </a:xfrm>
              <a:prstGeom prst="rect">
                <a:avLst/>
              </a:prstGeom>
              <a:noFill/>
              <a:ln w="9525">
                <a:noFill/>
                <a:miter lim="800000"/>
                <a:headEnd/>
                <a:tailEnd/>
              </a:ln>
            </p:spPr>
          </p:pic>
        </p:grpSp>
        <p:grpSp>
          <p:nvGrpSpPr>
            <p:cNvPr id="8" name="Group 34"/>
            <p:cNvGrpSpPr/>
            <p:nvPr/>
          </p:nvGrpSpPr>
          <p:grpSpPr>
            <a:xfrm>
              <a:off x="2286000" y="3505200"/>
              <a:ext cx="1088454" cy="612322"/>
              <a:chOff x="5334074" y="1143000"/>
              <a:chExt cx="1088454" cy="612322"/>
            </a:xfrm>
          </p:grpSpPr>
          <p:pic>
            <p:nvPicPr>
              <p:cNvPr id="35" name="Picture 3" descr="C:\Documents and Settings\Liyan Zhang\Desktop\camera_data\raw image_18\18_20090528114411.jpg"/>
              <p:cNvPicPr>
                <a:picLocks noChangeAspect="1" noChangeArrowheads="1"/>
              </p:cNvPicPr>
              <p:nvPr/>
            </p:nvPicPr>
            <p:blipFill>
              <a:blip r:embed="rId5" cstate="print"/>
              <a:srcRect/>
              <a:stretch>
                <a:fillRect/>
              </a:stretch>
            </p:blipFill>
            <p:spPr bwMode="auto">
              <a:xfrm>
                <a:off x="5410265" y="1447800"/>
                <a:ext cx="407264" cy="307522"/>
              </a:xfrm>
              <a:prstGeom prst="rect">
                <a:avLst/>
              </a:prstGeom>
              <a:noFill/>
              <a:ln w="9525">
                <a:noFill/>
                <a:miter lim="800000"/>
                <a:headEnd/>
                <a:tailEnd/>
              </a:ln>
            </p:spPr>
          </p:pic>
          <p:pic>
            <p:nvPicPr>
              <p:cNvPr id="36" name="Picture 4" descr="C:\Documents and Settings\Liyan Zhang\Desktop\camera_data\raw image_18\18_20090528114413.jpg"/>
              <p:cNvPicPr>
                <a:picLocks noChangeAspect="1" noChangeArrowheads="1"/>
              </p:cNvPicPr>
              <p:nvPr/>
            </p:nvPicPr>
            <p:blipFill>
              <a:blip r:embed="rId6" cstate="print"/>
              <a:srcRect/>
              <a:stretch>
                <a:fillRect/>
              </a:stretch>
            </p:blipFill>
            <p:spPr bwMode="auto">
              <a:xfrm>
                <a:off x="5334074" y="1447800"/>
                <a:ext cx="402728" cy="304800"/>
              </a:xfrm>
              <a:prstGeom prst="rect">
                <a:avLst/>
              </a:prstGeom>
              <a:noFill/>
              <a:ln w="9525">
                <a:noFill/>
                <a:miter lim="800000"/>
                <a:headEnd/>
                <a:tailEnd/>
              </a:ln>
            </p:spPr>
          </p:pic>
          <p:pic>
            <p:nvPicPr>
              <p:cNvPr id="37" name="Picture 5" descr="C:\Documents and Settings\Liyan Zhang\Desktop\camera_data\raw image_18\18_20090528114414.jpg"/>
              <p:cNvPicPr>
                <a:picLocks noChangeAspect="1" noChangeArrowheads="1"/>
              </p:cNvPicPr>
              <p:nvPr/>
            </p:nvPicPr>
            <p:blipFill>
              <a:blip r:embed="rId7" cstate="print"/>
              <a:srcRect/>
              <a:stretch>
                <a:fillRect/>
              </a:stretch>
            </p:blipFill>
            <p:spPr bwMode="auto">
              <a:xfrm>
                <a:off x="5486457" y="1371600"/>
                <a:ext cx="402728" cy="304800"/>
              </a:xfrm>
              <a:prstGeom prst="rect">
                <a:avLst/>
              </a:prstGeom>
              <a:noFill/>
              <a:ln w="9525">
                <a:noFill/>
                <a:miter lim="800000"/>
                <a:headEnd/>
                <a:tailEnd/>
              </a:ln>
            </p:spPr>
          </p:pic>
          <p:pic>
            <p:nvPicPr>
              <p:cNvPr id="38" name="Picture 3" descr="C:\Documents and Settings\Liyan Zhang\Desktop\camera_data\raw image_18\18_20090528114411.jpg"/>
              <p:cNvPicPr>
                <a:picLocks noChangeAspect="1" noChangeArrowheads="1"/>
              </p:cNvPicPr>
              <p:nvPr/>
            </p:nvPicPr>
            <p:blipFill>
              <a:blip r:embed="rId5" cstate="print"/>
              <a:srcRect/>
              <a:stretch>
                <a:fillRect/>
              </a:stretch>
            </p:blipFill>
            <p:spPr bwMode="auto">
              <a:xfrm>
                <a:off x="5638841" y="1295400"/>
                <a:ext cx="407264" cy="307522"/>
              </a:xfrm>
              <a:prstGeom prst="rect">
                <a:avLst/>
              </a:prstGeom>
              <a:noFill/>
              <a:ln w="9525">
                <a:noFill/>
                <a:miter lim="800000"/>
                <a:headEnd/>
                <a:tailEnd/>
              </a:ln>
            </p:spPr>
          </p:pic>
          <p:pic>
            <p:nvPicPr>
              <p:cNvPr id="39" name="Picture 4" descr="C:\Documents and Settings\Liyan Zhang\Desktop\camera_data\raw image_18\18_20090528114413.jpg"/>
              <p:cNvPicPr>
                <a:picLocks noChangeAspect="1" noChangeArrowheads="1"/>
              </p:cNvPicPr>
              <p:nvPr/>
            </p:nvPicPr>
            <p:blipFill>
              <a:blip r:embed="rId6" cstate="print"/>
              <a:srcRect/>
              <a:stretch>
                <a:fillRect/>
              </a:stretch>
            </p:blipFill>
            <p:spPr bwMode="auto">
              <a:xfrm>
                <a:off x="5791224" y="1219200"/>
                <a:ext cx="402728" cy="304800"/>
              </a:xfrm>
              <a:prstGeom prst="rect">
                <a:avLst/>
              </a:prstGeom>
              <a:noFill/>
              <a:ln w="9525">
                <a:noFill/>
                <a:miter lim="800000"/>
                <a:headEnd/>
                <a:tailEnd/>
              </a:ln>
            </p:spPr>
          </p:pic>
          <p:pic>
            <p:nvPicPr>
              <p:cNvPr id="40" name="Picture 5" descr="C:\Documents and Settings\Liyan Zhang\Desktop\camera_data\raw image_18\18_20090528114414.jpg"/>
              <p:cNvPicPr>
                <a:picLocks noChangeAspect="1" noChangeArrowheads="1"/>
              </p:cNvPicPr>
              <p:nvPr/>
            </p:nvPicPr>
            <p:blipFill>
              <a:blip r:embed="rId7" cstate="print"/>
              <a:srcRect/>
              <a:stretch>
                <a:fillRect/>
              </a:stretch>
            </p:blipFill>
            <p:spPr bwMode="auto">
              <a:xfrm>
                <a:off x="6019800" y="1143000"/>
                <a:ext cx="402728" cy="304800"/>
              </a:xfrm>
              <a:prstGeom prst="rect">
                <a:avLst/>
              </a:prstGeom>
              <a:noFill/>
              <a:ln w="9525">
                <a:noFill/>
                <a:miter lim="800000"/>
                <a:headEnd/>
                <a:tailEnd/>
              </a:ln>
            </p:spPr>
          </p:pic>
        </p:grpSp>
        <p:grpSp>
          <p:nvGrpSpPr>
            <p:cNvPr id="20" name="Group 40"/>
            <p:cNvGrpSpPr/>
            <p:nvPr/>
          </p:nvGrpSpPr>
          <p:grpSpPr>
            <a:xfrm>
              <a:off x="3581400" y="5715000"/>
              <a:ext cx="859878" cy="536122"/>
              <a:chOff x="2285754" y="5333999"/>
              <a:chExt cx="859878" cy="536122"/>
            </a:xfrm>
          </p:grpSpPr>
          <p:pic>
            <p:nvPicPr>
              <p:cNvPr id="30" name="Picture 3" descr="C:\Documents and Settings\Liyan Zhang\Desktop\camera_data\raw image_18\18_20090528114411.jpg"/>
              <p:cNvPicPr>
                <a:picLocks noChangeAspect="1" noChangeArrowheads="1"/>
              </p:cNvPicPr>
              <p:nvPr/>
            </p:nvPicPr>
            <p:blipFill>
              <a:blip r:embed="rId5" cstate="print"/>
              <a:srcRect/>
              <a:stretch>
                <a:fillRect/>
              </a:stretch>
            </p:blipFill>
            <p:spPr bwMode="auto">
              <a:xfrm>
                <a:off x="2361945" y="5562599"/>
                <a:ext cx="407264" cy="307522"/>
              </a:xfrm>
              <a:prstGeom prst="rect">
                <a:avLst/>
              </a:prstGeom>
              <a:noFill/>
              <a:ln w="9525">
                <a:noFill/>
                <a:miter lim="800000"/>
                <a:headEnd/>
                <a:tailEnd/>
              </a:ln>
            </p:spPr>
          </p:pic>
          <p:pic>
            <p:nvPicPr>
              <p:cNvPr id="31" name="Picture 4" descr="C:\Documents and Settings\Liyan Zhang\Desktop\camera_data\raw image_18\18_20090528114413.jpg"/>
              <p:cNvPicPr>
                <a:picLocks noChangeAspect="1" noChangeArrowheads="1"/>
              </p:cNvPicPr>
              <p:nvPr/>
            </p:nvPicPr>
            <p:blipFill>
              <a:blip r:embed="rId6" cstate="print"/>
              <a:srcRect/>
              <a:stretch>
                <a:fillRect/>
              </a:stretch>
            </p:blipFill>
            <p:spPr bwMode="auto">
              <a:xfrm>
                <a:off x="2285754" y="5562599"/>
                <a:ext cx="402728" cy="304800"/>
              </a:xfrm>
              <a:prstGeom prst="rect">
                <a:avLst/>
              </a:prstGeom>
              <a:noFill/>
              <a:ln w="9525">
                <a:noFill/>
                <a:miter lim="800000"/>
                <a:headEnd/>
                <a:tailEnd/>
              </a:ln>
            </p:spPr>
          </p:pic>
          <p:pic>
            <p:nvPicPr>
              <p:cNvPr id="32" name="Picture 5" descr="C:\Documents and Settings\Liyan Zhang\Desktop\camera_data\raw image_18\18_20090528114414.jpg"/>
              <p:cNvPicPr>
                <a:picLocks noChangeAspect="1" noChangeArrowheads="1"/>
              </p:cNvPicPr>
              <p:nvPr/>
            </p:nvPicPr>
            <p:blipFill>
              <a:blip r:embed="rId7" cstate="print"/>
              <a:srcRect/>
              <a:stretch>
                <a:fillRect/>
              </a:stretch>
            </p:blipFill>
            <p:spPr bwMode="auto">
              <a:xfrm>
                <a:off x="2438137" y="5486399"/>
                <a:ext cx="402728" cy="304800"/>
              </a:xfrm>
              <a:prstGeom prst="rect">
                <a:avLst/>
              </a:prstGeom>
              <a:noFill/>
              <a:ln w="9525">
                <a:noFill/>
                <a:miter lim="800000"/>
                <a:headEnd/>
                <a:tailEnd/>
              </a:ln>
            </p:spPr>
          </p:pic>
          <p:pic>
            <p:nvPicPr>
              <p:cNvPr id="33" name="Picture 3" descr="C:\Documents and Settings\Liyan Zhang\Desktop\camera_data\raw image_18\18_20090528114411.jpg"/>
              <p:cNvPicPr>
                <a:picLocks noChangeAspect="1" noChangeArrowheads="1"/>
              </p:cNvPicPr>
              <p:nvPr/>
            </p:nvPicPr>
            <p:blipFill>
              <a:blip r:embed="rId5" cstate="print"/>
              <a:srcRect/>
              <a:stretch>
                <a:fillRect/>
              </a:stretch>
            </p:blipFill>
            <p:spPr bwMode="auto">
              <a:xfrm>
                <a:off x="2590521" y="5410199"/>
                <a:ext cx="407264" cy="307522"/>
              </a:xfrm>
              <a:prstGeom prst="rect">
                <a:avLst/>
              </a:prstGeom>
              <a:noFill/>
              <a:ln w="9525">
                <a:noFill/>
                <a:miter lim="800000"/>
                <a:headEnd/>
                <a:tailEnd/>
              </a:ln>
            </p:spPr>
          </p:pic>
          <p:pic>
            <p:nvPicPr>
              <p:cNvPr id="34" name="Picture 4" descr="C:\Documents and Settings\Liyan Zhang\Desktop\camera_data\raw image_18\18_20090528114413.jpg"/>
              <p:cNvPicPr>
                <a:picLocks noChangeAspect="1" noChangeArrowheads="1"/>
              </p:cNvPicPr>
              <p:nvPr/>
            </p:nvPicPr>
            <p:blipFill>
              <a:blip r:embed="rId6" cstate="print"/>
              <a:srcRect/>
              <a:stretch>
                <a:fillRect/>
              </a:stretch>
            </p:blipFill>
            <p:spPr bwMode="auto">
              <a:xfrm>
                <a:off x="2742904" y="5333999"/>
                <a:ext cx="402728" cy="304800"/>
              </a:xfrm>
              <a:prstGeom prst="rect">
                <a:avLst/>
              </a:prstGeom>
              <a:noFill/>
              <a:ln w="9525">
                <a:noFill/>
                <a:miter lim="800000"/>
                <a:headEnd/>
                <a:tailEnd/>
              </a:ln>
            </p:spPr>
          </p:pic>
        </p:grpSp>
      </p:grpSp>
      <p:pic>
        <p:nvPicPr>
          <p:cNvPr id="46" name="Picture 4" descr="C:\Documents and Settings\Liyan Zhang\Desktop\group meeting\imge.jpg"/>
          <p:cNvPicPr>
            <a:picLocks noChangeAspect="1" noChangeArrowheads="1"/>
          </p:cNvPicPr>
          <p:nvPr/>
        </p:nvPicPr>
        <p:blipFill>
          <a:blip r:embed="rId8" cstate="print"/>
          <a:srcRect/>
          <a:stretch>
            <a:fillRect/>
          </a:stretch>
        </p:blipFill>
        <p:spPr bwMode="auto">
          <a:xfrm>
            <a:off x="5638800" y="4800600"/>
            <a:ext cx="3000839" cy="2057400"/>
          </a:xfrm>
          <a:prstGeom prst="rect">
            <a:avLst/>
          </a:prstGeom>
          <a:noFill/>
          <a:ln w="9525">
            <a:noFill/>
            <a:miter lim="800000"/>
            <a:headEnd/>
            <a:tailEnd/>
          </a:ln>
        </p:spPr>
      </p:pic>
      <p:sp>
        <p:nvSpPr>
          <p:cNvPr id="47" name="Rectangle 46"/>
          <p:cNvSpPr/>
          <p:nvPr/>
        </p:nvSpPr>
        <p:spPr>
          <a:xfrm>
            <a:off x="6096000" y="5715000"/>
            <a:ext cx="2002933" cy="489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Video collection</a:t>
            </a:r>
          </a:p>
        </p:txBody>
      </p:sp>
      <p:sp>
        <p:nvSpPr>
          <p:cNvPr id="57" name="Slide Number Placeholder 56"/>
          <p:cNvSpPr>
            <a:spLocks noGrp="1"/>
          </p:cNvSpPr>
          <p:nvPr>
            <p:ph type="sldNum" sz="quarter" idx="12"/>
          </p:nvPr>
        </p:nvSpPr>
        <p:spPr/>
        <p:txBody>
          <a:bodyPr/>
          <a:lstStyle/>
          <a:p>
            <a:fld id="{B6F15528-21DE-4FAA-801E-634DDDAF4B2B}" type="slidenum">
              <a:rPr lang="en-US" smtClean="0"/>
              <a:pPr/>
              <a:t>4</a:t>
            </a:fld>
            <a:endParaRPr lang="en-US"/>
          </a:p>
        </p:txBody>
      </p:sp>
      <p:grpSp>
        <p:nvGrpSpPr>
          <p:cNvPr id="27" name="Group 60"/>
          <p:cNvGrpSpPr/>
          <p:nvPr/>
        </p:nvGrpSpPr>
        <p:grpSpPr>
          <a:xfrm>
            <a:off x="6248400" y="990600"/>
            <a:ext cx="1600200" cy="4038601"/>
            <a:chOff x="6248400" y="990600"/>
            <a:chExt cx="1600200" cy="4038601"/>
          </a:xfrm>
        </p:grpSpPr>
        <p:sp>
          <p:nvSpPr>
            <p:cNvPr id="49" name="Flowchart: Magnetic Disk 48"/>
            <p:cNvSpPr/>
            <p:nvPr/>
          </p:nvSpPr>
          <p:spPr>
            <a:xfrm>
              <a:off x="6248400" y="3657600"/>
              <a:ext cx="1600200" cy="1075267"/>
            </a:xfrm>
            <a:prstGeom prst="flowChartMagneticDisk">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Surveillance</a:t>
              </a:r>
            </a:p>
            <a:p>
              <a:pPr algn="ctr">
                <a:defRPr/>
              </a:pPr>
              <a:r>
                <a:rPr lang="en-US" dirty="0"/>
                <a:t>Video</a:t>
              </a:r>
            </a:p>
            <a:p>
              <a:pPr algn="ctr">
                <a:defRPr/>
              </a:pPr>
              <a:r>
                <a:rPr lang="en-US" dirty="0"/>
                <a:t>Database</a:t>
              </a:r>
            </a:p>
          </p:txBody>
        </p:sp>
        <p:sp>
          <p:nvSpPr>
            <p:cNvPr id="50" name="Up Arrow 49"/>
            <p:cNvSpPr/>
            <p:nvPr/>
          </p:nvSpPr>
          <p:spPr>
            <a:xfrm>
              <a:off x="6858000" y="3429000"/>
              <a:ext cx="238539" cy="304799"/>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 name="Rectangle 50"/>
            <p:cNvSpPr/>
            <p:nvPr/>
          </p:nvSpPr>
          <p:spPr>
            <a:xfrm>
              <a:off x="6324600" y="2971800"/>
              <a:ext cx="1311965" cy="42968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Semantic</a:t>
              </a:r>
            </a:p>
            <a:p>
              <a:pPr algn="ctr">
                <a:defRPr/>
              </a:pPr>
              <a:r>
                <a:rPr lang="en-US" dirty="0"/>
                <a:t>Extraction</a:t>
              </a:r>
            </a:p>
          </p:txBody>
        </p:sp>
        <p:sp>
          <p:nvSpPr>
            <p:cNvPr id="52" name="Up Arrow 51"/>
            <p:cNvSpPr/>
            <p:nvPr/>
          </p:nvSpPr>
          <p:spPr>
            <a:xfrm>
              <a:off x="6831496" y="2618317"/>
              <a:ext cx="255104" cy="277283"/>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Flowchart: Magnetic Disk 52"/>
            <p:cNvSpPr/>
            <p:nvPr/>
          </p:nvSpPr>
          <p:spPr>
            <a:xfrm>
              <a:off x="6324600" y="1792817"/>
              <a:ext cx="1295400" cy="797983"/>
            </a:xfrm>
            <a:prstGeom prst="flowChartMagneticDisk">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Event</a:t>
              </a:r>
            </a:p>
            <a:p>
              <a:pPr algn="ctr">
                <a:defRPr/>
              </a:pPr>
              <a:r>
                <a:rPr lang="en-US" dirty="0"/>
                <a:t>Database</a:t>
              </a:r>
            </a:p>
          </p:txBody>
        </p:sp>
        <p:sp>
          <p:nvSpPr>
            <p:cNvPr id="56" name="Up Arrow 55"/>
            <p:cNvSpPr/>
            <p:nvPr/>
          </p:nvSpPr>
          <p:spPr>
            <a:xfrm>
              <a:off x="6858000" y="4724401"/>
              <a:ext cx="238539" cy="30480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 name="Up Arrow 57"/>
            <p:cNvSpPr/>
            <p:nvPr/>
          </p:nvSpPr>
          <p:spPr>
            <a:xfrm>
              <a:off x="6858000" y="1524000"/>
              <a:ext cx="255104" cy="277283"/>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 name="Rectangle 58"/>
            <p:cNvSpPr/>
            <p:nvPr/>
          </p:nvSpPr>
          <p:spPr>
            <a:xfrm>
              <a:off x="6400800" y="990600"/>
              <a:ext cx="1143000" cy="53340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t>Query/ Analysis</a:t>
              </a:r>
              <a:endParaRPr lang="en-US" b="1" dirty="0"/>
            </a:p>
          </p:txBody>
        </p:sp>
      </p:grpSp>
      <p:pic>
        <p:nvPicPr>
          <p:cNvPr id="58369" name="Picture 1" descr="C:\Documents and Settings\Liyan Zhang\My Documents\my_photo\IMG_20110304_102927_1.jpg"/>
          <p:cNvPicPr>
            <a:picLocks noChangeAspect="1" noChangeArrowheads="1"/>
          </p:cNvPicPr>
          <p:nvPr/>
        </p:nvPicPr>
        <p:blipFill>
          <a:blip r:embed="rId9" cstate="print"/>
          <a:srcRect/>
          <a:stretch>
            <a:fillRect/>
          </a:stretch>
        </p:blipFill>
        <p:spPr bwMode="auto">
          <a:xfrm>
            <a:off x="3276600" y="2267785"/>
            <a:ext cx="2858366" cy="17708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par>
                                <p:cTn id="22" presetID="3" presetClass="entr" presetSubtype="10" fill="hold" nodeType="withEffect">
                                  <p:stCondLst>
                                    <p:cond delay="0"/>
                                  </p:stCondLst>
                                  <p:childTnLst>
                                    <p:set>
                                      <p:cBhvr>
                                        <p:cTn id="23" dur="1" fill="hold">
                                          <p:stCondLst>
                                            <p:cond delay="0"/>
                                          </p:stCondLst>
                                        </p:cTn>
                                        <p:tgtEl>
                                          <p:spTgt spid="58369"/>
                                        </p:tgtEl>
                                        <p:attrNameLst>
                                          <p:attrName>style.visibility</p:attrName>
                                        </p:attrNameLst>
                                      </p:cBhvr>
                                      <p:to>
                                        <p:strVal val="visible"/>
                                      </p:to>
                                    </p:set>
                                    <p:animEffect transition="in" filter="blinds(horizontal)">
                                      <p:cBhvr>
                                        <p:cTn id="24" dur="500"/>
                                        <p:tgtEl>
                                          <p:spTgt spid="5836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blinds(horizontal)">
                                      <p:cBhvr>
                                        <p:cTn id="29" dur="500"/>
                                        <p:tgtEl>
                                          <p:spTgt spid="4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linds(horizontal)">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heckerboard(across)">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458200" cy="685800"/>
          </a:xfrm>
        </p:spPr>
        <p:txBody>
          <a:bodyPr>
            <a:normAutofit fontScale="90000"/>
          </a:bodyPr>
          <a:lstStyle/>
          <a:p>
            <a:r>
              <a:rPr lang="en-US" sz="4400" dirty="0" smtClean="0"/>
              <a:t>Event Model</a:t>
            </a:r>
            <a:endParaRPr lang="en-US" sz="4400" dirty="0"/>
          </a:p>
        </p:txBody>
      </p:sp>
      <p:sp>
        <p:nvSpPr>
          <p:cNvPr id="60" name="Slide Number Placeholder 59"/>
          <p:cNvSpPr>
            <a:spLocks noGrp="1"/>
          </p:cNvSpPr>
          <p:nvPr>
            <p:ph type="sldNum" sz="quarter" idx="12"/>
          </p:nvPr>
        </p:nvSpPr>
        <p:spPr/>
        <p:txBody>
          <a:bodyPr/>
          <a:lstStyle/>
          <a:p>
            <a:fld id="{B6F15528-21DE-4FAA-801E-634DDDAF4B2B}" type="slidenum">
              <a:rPr lang="en-US" smtClean="0"/>
              <a:pPr/>
              <a:t>5</a:t>
            </a:fld>
            <a:endParaRPr lang="en-US"/>
          </a:p>
        </p:txBody>
      </p:sp>
      <p:grpSp>
        <p:nvGrpSpPr>
          <p:cNvPr id="3" name="Group 57"/>
          <p:cNvGrpSpPr/>
          <p:nvPr/>
        </p:nvGrpSpPr>
        <p:grpSpPr>
          <a:xfrm>
            <a:off x="685800" y="2277533"/>
            <a:ext cx="1828800" cy="4047067"/>
            <a:chOff x="6248400" y="990600"/>
            <a:chExt cx="1600200" cy="3742267"/>
          </a:xfrm>
        </p:grpSpPr>
        <p:sp>
          <p:nvSpPr>
            <p:cNvPr id="69" name="Flowchart: Magnetic Disk 68"/>
            <p:cNvSpPr/>
            <p:nvPr/>
          </p:nvSpPr>
          <p:spPr>
            <a:xfrm>
              <a:off x="6248400" y="3657600"/>
              <a:ext cx="1600200" cy="1075267"/>
            </a:xfrm>
            <a:prstGeom prst="flowChartMagneticDisk">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Surveillance</a:t>
              </a:r>
            </a:p>
            <a:p>
              <a:pPr algn="ctr">
                <a:defRPr/>
              </a:pPr>
              <a:r>
                <a:rPr lang="en-US" dirty="0"/>
                <a:t>Video</a:t>
              </a:r>
            </a:p>
            <a:p>
              <a:pPr algn="ctr">
                <a:defRPr/>
              </a:pPr>
              <a:r>
                <a:rPr lang="en-US" dirty="0"/>
                <a:t>Database</a:t>
              </a:r>
            </a:p>
          </p:txBody>
        </p:sp>
        <p:sp>
          <p:nvSpPr>
            <p:cNvPr id="70" name="Up Arrow 69"/>
            <p:cNvSpPr/>
            <p:nvPr/>
          </p:nvSpPr>
          <p:spPr>
            <a:xfrm>
              <a:off x="6858000" y="3429000"/>
              <a:ext cx="238539" cy="304799"/>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Rectangle 70"/>
            <p:cNvSpPr/>
            <p:nvPr/>
          </p:nvSpPr>
          <p:spPr>
            <a:xfrm>
              <a:off x="6324600" y="2971800"/>
              <a:ext cx="1311965" cy="42968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Semantic</a:t>
              </a:r>
            </a:p>
            <a:p>
              <a:pPr algn="ctr">
                <a:defRPr/>
              </a:pPr>
              <a:r>
                <a:rPr lang="en-US" dirty="0"/>
                <a:t>Extraction</a:t>
              </a:r>
            </a:p>
          </p:txBody>
        </p:sp>
        <p:sp>
          <p:nvSpPr>
            <p:cNvPr id="72" name="Up Arrow 71"/>
            <p:cNvSpPr/>
            <p:nvPr/>
          </p:nvSpPr>
          <p:spPr>
            <a:xfrm>
              <a:off x="6831496" y="2618317"/>
              <a:ext cx="255104" cy="277283"/>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3" name="Flowchart: Magnetic Disk 72"/>
            <p:cNvSpPr/>
            <p:nvPr/>
          </p:nvSpPr>
          <p:spPr>
            <a:xfrm>
              <a:off x="6324600" y="1792817"/>
              <a:ext cx="1295400" cy="797983"/>
            </a:xfrm>
            <a:prstGeom prst="flowChartMagneticDisk">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Event</a:t>
              </a:r>
            </a:p>
            <a:p>
              <a:pPr algn="ctr">
                <a:defRPr/>
              </a:pPr>
              <a:r>
                <a:rPr lang="en-US" dirty="0"/>
                <a:t>Database</a:t>
              </a:r>
            </a:p>
          </p:txBody>
        </p:sp>
        <p:sp>
          <p:nvSpPr>
            <p:cNvPr id="76" name="Up Arrow 75"/>
            <p:cNvSpPr/>
            <p:nvPr/>
          </p:nvSpPr>
          <p:spPr>
            <a:xfrm>
              <a:off x="6858000" y="1524000"/>
              <a:ext cx="255104" cy="277283"/>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7" name="Rectangle 76"/>
            <p:cNvSpPr/>
            <p:nvPr/>
          </p:nvSpPr>
          <p:spPr>
            <a:xfrm>
              <a:off x="6400800" y="990600"/>
              <a:ext cx="1143000" cy="53340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t>Query /Analysis</a:t>
              </a:r>
              <a:endParaRPr lang="en-US" b="1" dirty="0"/>
            </a:p>
          </p:txBody>
        </p:sp>
      </p:grpSp>
      <p:grpSp>
        <p:nvGrpSpPr>
          <p:cNvPr id="4" name="Group 111"/>
          <p:cNvGrpSpPr/>
          <p:nvPr/>
        </p:nvGrpSpPr>
        <p:grpSpPr>
          <a:xfrm>
            <a:off x="2438400" y="2277533"/>
            <a:ext cx="5334000" cy="3124200"/>
            <a:chOff x="1752600" y="2895600"/>
            <a:chExt cx="4343400" cy="2667000"/>
          </a:xfrm>
        </p:grpSpPr>
        <p:grpSp>
          <p:nvGrpSpPr>
            <p:cNvPr id="5" name="Group 12"/>
            <p:cNvGrpSpPr/>
            <p:nvPr/>
          </p:nvGrpSpPr>
          <p:grpSpPr>
            <a:xfrm>
              <a:off x="2438400" y="2895600"/>
              <a:ext cx="3657600" cy="2667000"/>
              <a:chOff x="1524000" y="152400"/>
              <a:chExt cx="3657600" cy="2667000"/>
            </a:xfrm>
          </p:grpSpPr>
          <p:grpSp>
            <p:nvGrpSpPr>
              <p:cNvPr id="6" name="Group 77"/>
              <p:cNvGrpSpPr>
                <a:grpSpLocks/>
              </p:cNvGrpSpPr>
              <p:nvPr/>
            </p:nvGrpSpPr>
            <p:grpSpPr bwMode="auto">
              <a:xfrm>
                <a:off x="1676400" y="304800"/>
                <a:ext cx="3429000" cy="2438400"/>
                <a:chOff x="152400" y="685800"/>
                <a:chExt cx="3429000" cy="2438400"/>
              </a:xfrm>
            </p:grpSpPr>
            <p:sp>
              <p:nvSpPr>
                <p:cNvPr id="17" name="Oval 18"/>
                <p:cNvSpPr>
                  <a:spLocks noChangeArrowheads="1"/>
                </p:cNvSpPr>
                <p:nvPr/>
              </p:nvSpPr>
              <p:spPr bwMode="auto">
                <a:xfrm>
                  <a:off x="1524000" y="2057400"/>
                  <a:ext cx="914400" cy="381000"/>
                </a:xfrm>
                <a:prstGeom prst="ellipse">
                  <a:avLst/>
                </a:prstGeom>
                <a:solidFill>
                  <a:srgbClr val="FFC000"/>
                </a:solidFill>
                <a:ln w="9525" algn="ctr">
                  <a:solidFill>
                    <a:schemeClr val="tx1"/>
                  </a:solidFill>
                  <a:round/>
                  <a:headEnd/>
                  <a:tailEnd/>
                </a:ln>
              </p:spPr>
              <p:txBody>
                <a:bodyPr lIns="100012" tIns="49212" rIns="100012" bIns="49212" anchor="ctr"/>
                <a:lstStyle/>
                <a:p>
                  <a:pPr defTabSz="912813" eaLnBrk="0" hangingPunct="0"/>
                  <a:r>
                    <a:rPr lang="en-US" sz="1400" dirty="0">
                      <a:latin typeface="Calibri" pitchFamily="34" charset="0"/>
                    </a:rPr>
                    <a:t>event</a:t>
                  </a:r>
                </a:p>
              </p:txBody>
            </p:sp>
            <p:sp>
              <p:nvSpPr>
                <p:cNvPr id="18" name="Oval 19"/>
                <p:cNvSpPr>
                  <a:spLocks noChangeArrowheads="1"/>
                </p:cNvSpPr>
                <p:nvPr/>
              </p:nvSpPr>
              <p:spPr bwMode="auto">
                <a:xfrm>
                  <a:off x="228600" y="1524000"/>
                  <a:ext cx="685800" cy="381000"/>
                </a:xfrm>
                <a:prstGeom prst="ellipse">
                  <a:avLst/>
                </a:prstGeom>
                <a:solidFill>
                  <a:srgbClr val="FFC000"/>
                </a:solidFill>
                <a:ln w="9525" algn="ctr">
                  <a:solidFill>
                    <a:schemeClr val="tx1"/>
                  </a:solidFill>
                  <a:round/>
                  <a:headEnd/>
                  <a:tailEnd/>
                </a:ln>
              </p:spPr>
              <p:txBody>
                <a:bodyPr lIns="100012" tIns="49212" rIns="100012" bIns="49212" anchor="ctr"/>
                <a:lstStyle/>
                <a:p>
                  <a:pPr defTabSz="912813" eaLnBrk="0" hangingPunct="0"/>
                  <a:r>
                    <a:rPr lang="en-US" sz="1200" b="1" dirty="0">
                      <a:latin typeface="Calibri" pitchFamily="34" charset="0"/>
                    </a:rPr>
                    <a:t>who</a:t>
                  </a:r>
                </a:p>
              </p:txBody>
            </p:sp>
            <p:sp>
              <p:nvSpPr>
                <p:cNvPr id="19" name="Oval 23"/>
                <p:cNvSpPr>
                  <a:spLocks noChangeArrowheads="1"/>
                </p:cNvSpPr>
                <p:nvPr/>
              </p:nvSpPr>
              <p:spPr bwMode="auto">
                <a:xfrm>
                  <a:off x="2286000" y="1219200"/>
                  <a:ext cx="838200" cy="381000"/>
                </a:xfrm>
                <a:prstGeom prst="ellipse">
                  <a:avLst/>
                </a:prstGeom>
                <a:solidFill>
                  <a:srgbClr val="FFC000"/>
                </a:solidFill>
                <a:ln w="9525" algn="ctr">
                  <a:solidFill>
                    <a:schemeClr val="tx1"/>
                  </a:solidFill>
                  <a:round/>
                  <a:headEnd/>
                  <a:tailEnd/>
                </a:ln>
              </p:spPr>
              <p:txBody>
                <a:bodyPr lIns="100012" tIns="49212" rIns="100012" bIns="49212" anchor="ctr"/>
                <a:lstStyle/>
                <a:p>
                  <a:pPr defTabSz="912813" eaLnBrk="0" hangingPunct="0"/>
                  <a:r>
                    <a:rPr lang="en-US" sz="1400" dirty="0">
                      <a:latin typeface="Calibri" pitchFamily="34" charset="0"/>
                    </a:rPr>
                    <a:t>what</a:t>
                  </a:r>
                  <a:endParaRPr lang="en-US" sz="1200" dirty="0">
                    <a:latin typeface="Calibri" pitchFamily="34" charset="0"/>
                  </a:endParaRPr>
                </a:p>
              </p:txBody>
            </p:sp>
            <p:sp>
              <p:nvSpPr>
                <p:cNvPr id="20" name="Oval 24"/>
                <p:cNvSpPr>
                  <a:spLocks noChangeArrowheads="1"/>
                </p:cNvSpPr>
                <p:nvPr/>
              </p:nvSpPr>
              <p:spPr bwMode="auto">
                <a:xfrm>
                  <a:off x="2514600" y="2590800"/>
                  <a:ext cx="1066800" cy="381000"/>
                </a:xfrm>
                <a:prstGeom prst="ellipse">
                  <a:avLst/>
                </a:prstGeom>
                <a:solidFill>
                  <a:srgbClr val="FFC000"/>
                </a:solidFill>
                <a:ln w="9525" algn="ctr">
                  <a:solidFill>
                    <a:schemeClr val="tx1"/>
                  </a:solidFill>
                  <a:round/>
                  <a:headEnd/>
                  <a:tailEnd/>
                </a:ln>
              </p:spPr>
              <p:txBody>
                <a:bodyPr lIns="100012" tIns="49212" rIns="100012" bIns="49212" anchor="ctr"/>
                <a:lstStyle/>
                <a:p>
                  <a:pPr defTabSz="912813" eaLnBrk="0" hangingPunct="0"/>
                  <a:endParaRPr lang="en-US" sz="1200" dirty="0" smtClean="0">
                    <a:latin typeface="Calibri" pitchFamily="34" charset="0"/>
                  </a:endParaRPr>
                </a:p>
                <a:p>
                  <a:pPr defTabSz="912813" eaLnBrk="0" hangingPunct="0"/>
                  <a:r>
                    <a:rPr lang="en-US" sz="1200" dirty="0" smtClean="0">
                      <a:latin typeface="Calibri" pitchFamily="34" charset="0"/>
                    </a:rPr>
                    <a:t>Other property</a:t>
                  </a:r>
                </a:p>
                <a:p>
                  <a:pPr defTabSz="912813" eaLnBrk="0" hangingPunct="0"/>
                  <a:endParaRPr lang="en-US" sz="1200" dirty="0">
                    <a:latin typeface="Calibri" pitchFamily="34" charset="0"/>
                  </a:endParaRPr>
                </a:p>
              </p:txBody>
            </p:sp>
            <p:sp>
              <p:nvSpPr>
                <p:cNvPr id="21" name="Oval 25"/>
                <p:cNvSpPr>
                  <a:spLocks noChangeArrowheads="1"/>
                </p:cNvSpPr>
                <p:nvPr/>
              </p:nvSpPr>
              <p:spPr bwMode="auto">
                <a:xfrm>
                  <a:off x="990600" y="1143000"/>
                  <a:ext cx="914400" cy="381000"/>
                </a:xfrm>
                <a:prstGeom prst="ellipse">
                  <a:avLst/>
                </a:prstGeom>
                <a:solidFill>
                  <a:srgbClr val="FFC000"/>
                </a:solidFill>
                <a:ln w="9525" algn="ctr">
                  <a:solidFill>
                    <a:schemeClr val="tx1"/>
                  </a:solidFill>
                  <a:round/>
                  <a:headEnd/>
                  <a:tailEnd/>
                </a:ln>
              </p:spPr>
              <p:txBody>
                <a:bodyPr lIns="100012" tIns="49212" rIns="100012" bIns="49212" anchor="ctr"/>
                <a:lstStyle/>
                <a:p>
                  <a:pPr defTabSz="912813" eaLnBrk="0" hangingPunct="0"/>
                  <a:r>
                    <a:rPr lang="en-US" sz="1400" dirty="0">
                      <a:latin typeface="Calibri" pitchFamily="34" charset="0"/>
                    </a:rPr>
                    <a:t>when</a:t>
                  </a:r>
                  <a:endParaRPr lang="en-US" sz="1200" dirty="0">
                    <a:latin typeface="Calibri" pitchFamily="34" charset="0"/>
                  </a:endParaRPr>
                </a:p>
              </p:txBody>
            </p:sp>
            <p:cxnSp>
              <p:nvCxnSpPr>
                <p:cNvPr id="22" name="Straight Connector 27"/>
                <p:cNvCxnSpPr>
                  <a:cxnSpLocks noChangeShapeType="1"/>
                  <a:stCxn id="17" idx="0"/>
                  <a:endCxn id="21" idx="4"/>
                </p:cNvCxnSpPr>
                <p:nvPr/>
              </p:nvCxnSpPr>
              <p:spPr bwMode="auto">
                <a:xfrm rot="16200000" flipV="1">
                  <a:off x="1447800" y="1524000"/>
                  <a:ext cx="533400" cy="533400"/>
                </a:xfrm>
                <a:prstGeom prst="line">
                  <a:avLst/>
                </a:prstGeom>
                <a:noFill/>
                <a:ln w="9525" algn="ctr">
                  <a:solidFill>
                    <a:schemeClr val="tx1"/>
                  </a:solidFill>
                  <a:round/>
                  <a:headEnd/>
                  <a:tailEnd/>
                </a:ln>
              </p:spPr>
            </p:cxnSp>
            <p:cxnSp>
              <p:nvCxnSpPr>
                <p:cNvPr id="23" name="Straight Connector 29"/>
                <p:cNvCxnSpPr>
                  <a:cxnSpLocks noChangeShapeType="1"/>
                  <a:stCxn id="17" idx="1"/>
                  <a:endCxn id="18" idx="5"/>
                </p:cNvCxnSpPr>
                <p:nvPr/>
              </p:nvCxnSpPr>
              <p:spPr bwMode="auto">
                <a:xfrm rot="16200000" flipV="1">
                  <a:off x="1103943" y="1559228"/>
                  <a:ext cx="263992" cy="843944"/>
                </a:xfrm>
                <a:prstGeom prst="line">
                  <a:avLst/>
                </a:prstGeom>
                <a:noFill/>
                <a:ln w="9525" algn="ctr">
                  <a:solidFill>
                    <a:schemeClr val="tx1"/>
                  </a:solidFill>
                  <a:round/>
                  <a:headEnd/>
                  <a:tailEnd/>
                </a:ln>
              </p:spPr>
            </p:cxnSp>
            <p:cxnSp>
              <p:nvCxnSpPr>
                <p:cNvPr id="24" name="Straight Connector 31"/>
                <p:cNvCxnSpPr>
                  <a:cxnSpLocks noChangeShapeType="1"/>
                  <a:stCxn id="17" idx="7"/>
                  <a:endCxn id="19" idx="3"/>
                </p:cNvCxnSpPr>
                <p:nvPr/>
              </p:nvCxnSpPr>
              <p:spPr bwMode="auto">
                <a:xfrm rot="5400000" flipH="1" flipV="1">
                  <a:off x="2072224" y="1776669"/>
                  <a:ext cx="568792" cy="104263"/>
                </a:xfrm>
                <a:prstGeom prst="line">
                  <a:avLst/>
                </a:prstGeom>
                <a:noFill/>
                <a:ln w="9525" algn="ctr">
                  <a:solidFill>
                    <a:schemeClr val="tx1"/>
                  </a:solidFill>
                  <a:round/>
                  <a:headEnd/>
                  <a:tailEnd/>
                </a:ln>
              </p:spPr>
            </p:cxnSp>
            <p:cxnSp>
              <p:nvCxnSpPr>
                <p:cNvPr id="25" name="Straight Connector 33"/>
                <p:cNvCxnSpPr>
                  <a:cxnSpLocks noChangeShapeType="1"/>
                  <a:stCxn id="17" idx="5"/>
                  <a:endCxn id="20" idx="1"/>
                </p:cNvCxnSpPr>
                <p:nvPr/>
              </p:nvCxnSpPr>
              <p:spPr bwMode="auto">
                <a:xfrm rot="16200000" flipH="1">
                  <a:off x="2355663" y="2331430"/>
                  <a:ext cx="263992" cy="366340"/>
                </a:xfrm>
                <a:prstGeom prst="line">
                  <a:avLst/>
                </a:prstGeom>
                <a:noFill/>
                <a:ln w="9525" algn="ctr">
                  <a:solidFill>
                    <a:schemeClr val="tx1"/>
                  </a:solidFill>
                  <a:round/>
                  <a:headEnd/>
                  <a:tailEnd/>
                </a:ln>
              </p:spPr>
            </p:cxnSp>
            <p:sp>
              <p:nvSpPr>
                <p:cNvPr id="26" name="TextBox 34"/>
                <p:cNvSpPr txBox="1">
                  <a:spLocks noChangeArrowheads="1"/>
                </p:cNvSpPr>
                <p:nvPr/>
              </p:nvSpPr>
              <p:spPr bwMode="auto">
                <a:xfrm>
                  <a:off x="2057400" y="1752600"/>
                  <a:ext cx="1463675" cy="276225"/>
                </a:xfrm>
                <a:prstGeom prst="rect">
                  <a:avLst/>
                </a:prstGeom>
                <a:noFill/>
                <a:ln w="9525">
                  <a:noFill/>
                  <a:miter lim="800000"/>
                  <a:headEnd/>
                  <a:tailEnd/>
                </a:ln>
              </p:spPr>
              <p:txBody>
                <a:bodyPr wrap="none">
                  <a:spAutoFit/>
                </a:bodyPr>
                <a:lstStyle/>
                <a:p>
                  <a:r>
                    <a:rPr lang="en-US" sz="1200">
                      <a:latin typeface="Calibri" pitchFamily="34" charset="0"/>
                    </a:rPr>
                    <a:t>Activity recognition</a:t>
                  </a:r>
                </a:p>
              </p:txBody>
            </p:sp>
            <p:sp>
              <p:nvSpPr>
                <p:cNvPr id="27" name="TextBox 35"/>
                <p:cNvSpPr txBox="1">
                  <a:spLocks noChangeArrowheads="1"/>
                </p:cNvSpPr>
                <p:nvPr/>
              </p:nvSpPr>
              <p:spPr bwMode="auto">
                <a:xfrm>
                  <a:off x="152400" y="1905000"/>
                  <a:ext cx="1350963" cy="276225"/>
                </a:xfrm>
                <a:prstGeom prst="rect">
                  <a:avLst/>
                </a:prstGeom>
                <a:noFill/>
                <a:ln w="9525">
                  <a:noFill/>
                  <a:miter lim="800000"/>
                  <a:headEnd/>
                  <a:tailEnd/>
                </a:ln>
              </p:spPr>
              <p:txBody>
                <a:bodyPr wrap="none">
                  <a:spAutoFit/>
                </a:bodyPr>
                <a:lstStyle/>
                <a:p>
                  <a:r>
                    <a:rPr lang="en-US" sz="1200">
                      <a:latin typeface="Calibri" pitchFamily="34" charset="0"/>
                    </a:rPr>
                    <a:t>Face recognition</a:t>
                  </a:r>
                </a:p>
              </p:txBody>
            </p:sp>
            <p:sp>
              <p:nvSpPr>
                <p:cNvPr id="28" name="TextBox 36"/>
                <p:cNvSpPr txBox="1">
                  <a:spLocks noChangeArrowheads="1"/>
                </p:cNvSpPr>
                <p:nvPr/>
              </p:nvSpPr>
              <p:spPr bwMode="auto">
                <a:xfrm>
                  <a:off x="838200" y="2438400"/>
                  <a:ext cx="941388" cy="276225"/>
                </a:xfrm>
                <a:prstGeom prst="rect">
                  <a:avLst/>
                </a:prstGeom>
                <a:noFill/>
                <a:ln w="9525">
                  <a:noFill/>
                  <a:miter lim="800000"/>
                  <a:headEnd/>
                  <a:tailEnd/>
                </a:ln>
              </p:spPr>
              <p:txBody>
                <a:bodyPr wrap="none">
                  <a:spAutoFit/>
                </a:bodyPr>
                <a:lstStyle/>
                <a:p>
                  <a:r>
                    <a:rPr lang="en-US" sz="1200" dirty="0">
                      <a:latin typeface="Calibri" pitchFamily="34" charset="0"/>
                    </a:rPr>
                    <a:t>localization</a:t>
                  </a:r>
                </a:p>
              </p:txBody>
            </p:sp>
            <p:sp>
              <p:nvSpPr>
                <p:cNvPr id="29" name="TextBox 37"/>
                <p:cNvSpPr txBox="1">
                  <a:spLocks noChangeArrowheads="1"/>
                </p:cNvSpPr>
                <p:nvPr/>
              </p:nvSpPr>
              <p:spPr bwMode="auto">
                <a:xfrm>
                  <a:off x="838200" y="1524000"/>
                  <a:ext cx="1565275" cy="276225"/>
                </a:xfrm>
                <a:prstGeom prst="rect">
                  <a:avLst/>
                </a:prstGeom>
                <a:noFill/>
                <a:ln w="9525">
                  <a:noFill/>
                  <a:miter lim="800000"/>
                  <a:headEnd/>
                  <a:tailEnd/>
                </a:ln>
              </p:spPr>
              <p:txBody>
                <a:bodyPr wrap="none">
                  <a:spAutoFit/>
                </a:bodyPr>
                <a:lstStyle/>
                <a:p>
                  <a:r>
                    <a:rPr lang="en-US" sz="1200">
                      <a:latin typeface="Calibri" pitchFamily="34" charset="0"/>
                    </a:rPr>
                    <a:t>Temporal placement</a:t>
                  </a:r>
                </a:p>
              </p:txBody>
            </p:sp>
            <p:sp>
              <p:nvSpPr>
                <p:cNvPr id="30" name="Oval 46"/>
                <p:cNvSpPr>
                  <a:spLocks noChangeArrowheads="1"/>
                </p:cNvSpPr>
                <p:nvPr/>
              </p:nvSpPr>
              <p:spPr bwMode="auto">
                <a:xfrm>
                  <a:off x="533400" y="2819400"/>
                  <a:ext cx="914400" cy="304800"/>
                </a:xfrm>
                <a:prstGeom prst="ellipse">
                  <a:avLst/>
                </a:prstGeom>
                <a:solidFill>
                  <a:srgbClr val="FFC000"/>
                </a:solidFill>
                <a:ln w="9525" algn="ctr">
                  <a:solidFill>
                    <a:schemeClr val="tx1"/>
                  </a:solidFill>
                  <a:round/>
                  <a:headEnd/>
                  <a:tailEnd/>
                </a:ln>
              </p:spPr>
              <p:txBody>
                <a:bodyPr lIns="100012" tIns="49212" rIns="100012" bIns="49212" anchor="ctr"/>
                <a:lstStyle/>
                <a:p>
                  <a:pPr defTabSz="912813" eaLnBrk="0" hangingPunct="0"/>
                  <a:endParaRPr lang="en-US" sz="1200" dirty="0">
                    <a:latin typeface="Calibri" pitchFamily="34" charset="0"/>
                  </a:endParaRPr>
                </a:p>
              </p:txBody>
            </p:sp>
            <p:cxnSp>
              <p:nvCxnSpPr>
                <p:cNvPr id="31" name="Straight Connector 48"/>
                <p:cNvCxnSpPr>
                  <a:cxnSpLocks noChangeShapeType="1"/>
                  <a:stCxn id="17" idx="3"/>
                  <a:endCxn id="30" idx="0"/>
                </p:cNvCxnSpPr>
                <p:nvPr/>
              </p:nvCxnSpPr>
              <p:spPr bwMode="auto">
                <a:xfrm rot="5400000">
                  <a:off x="1105858" y="2267347"/>
                  <a:ext cx="436796" cy="667311"/>
                </a:xfrm>
                <a:prstGeom prst="line">
                  <a:avLst/>
                </a:prstGeom>
                <a:noFill/>
                <a:ln w="9525" algn="ctr">
                  <a:solidFill>
                    <a:schemeClr val="tx1"/>
                  </a:solidFill>
                  <a:round/>
                  <a:headEnd/>
                  <a:tailEnd/>
                </a:ln>
              </p:spPr>
            </p:cxnSp>
            <p:sp>
              <p:nvSpPr>
                <p:cNvPr id="32" name="TextBox 50"/>
                <p:cNvSpPr txBox="1">
                  <a:spLocks noChangeArrowheads="1"/>
                </p:cNvSpPr>
                <p:nvPr/>
              </p:nvSpPr>
              <p:spPr bwMode="auto">
                <a:xfrm>
                  <a:off x="2286000" y="2362200"/>
                  <a:ext cx="849313" cy="276225"/>
                </a:xfrm>
                <a:prstGeom prst="rect">
                  <a:avLst/>
                </a:prstGeom>
                <a:noFill/>
                <a:ln w="9525">
                  <a:noFill/>
                  <a:miter lim="800000"/>
                  <a:headEnd/>
                  <a:tailEnd/>
                </a:ln>
              </p:spPr>
              <p:txBody>
                <a:bodyPr wrap="none">
                  <a:spAutoFit/>
                </a:bodyPr>
                <a:lstStyle/>
                <a:p>
                  <a:r>
                    <a:rPr lang="en-US" sz="1200" dirty="0">
                      <a:latin typeface="Calibri" pitchFamily="34" charset="0"/>
                    </a:rPr>
                    <a:t>extraction</a:t>
                  </a:r>
                </a:p>
              </p:txBody>
            </p:sp>
            <p:sp>
              <p:nvSpPr>
                <p:cNvPr id="33" name="Rectangle 32"/>
                <p:cNvSpPr/>
                <p:nvPr/>
              </p:nvSpPr>
              <p:spPr>
                <a:xfrm>
                  <a:off x="152400" y="685800"/>
                  <a:ext cx="1676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Event model :</a:t>
                  </a:r>
                </a:p>
              </p:txBody>
            </p:sp>
          </p:grpSp>
          <p:sp>
            <p:nvSpPr>
              <p:cNvPr id="15" name="Rounded Rectangle 14"/>
              <p:cNvSpPr/>
              <p:nvPr/>
            </p:nvSpPr>
            <p:spPr>
              <a:xfrm>
                <a:off x="1524000" y="152400"/>
                <a:ext cx="3657600" cy="2667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ight Arrow 33"/>
            <p:cNvSpPr/>
            <p:nvPr/>
          </p:nvSpPr>
          <p:spPr>
            <a:xfrm>
              <a:off x="1752600" y="393638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124200" y="5181600"/>
              <a:ext cx="647165" cy="307777"/>
            </a:xfrm>
            <a:prstGeom prst="rect">
              <a:avLst/>
            </a:prstGeom>
          </p:spPr>
          <p:txBody>
            <a:bodyPr wrap="none">
              <a:spAutoFit/>
            </a:bodyPr>
            <a:lstStyle/>
            <a:p>
              <a:pPr defTabSz="912813" eaLnBrk="0" hangingPunct="0"/>
              <a:r>
                <a:rPr lang="en-US" sz="1400" dirty="0" smtClean="0">
                  <a:latin typeface="Calibri" pitchFamily="34" charset="0"/>
                </a:rPr>
                <a:t>where</a:t>
              </a:r>
              <a:endParaRPr lang="en-US" sz="1400" dirty="0">
                <a:latin typeface="Calibri" pitchFamily="34" charset="0"/>
              </a:endParaRPr>
            </a:p>
          </p:txBody>
        </p:sp>
      </p:grpSp>
      <p:sp>
        <p:nvSpPr>
          <p:cNvPr id="36" name="Rectangle 35"/>
          <p:cNvSpPr/>
          <p:nvPr/>
        </p:nvSpPr>
        <p:spPr>
          <a:xfrm>
            <a:off x="1066800" y="914400"/>
            <a:ext cx="6172200" cy="91440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en-US" b="1" dirty="0" smtClean="0"/>
              <a:t>Query Examples:</a:t>
            </a:r>
          </a:p>
          <a:p>
            <a:pPr algn="ctr">
              <a:defRPr/>
            </a:pPr>
            <a:r>
              <a:rPr lang="en-US" b="1" dirty="0" smtClean="0"/>
              <a:t>When </a:t>
            </a:r>
            <a:r>
              <a:rPr lang="en-US" b="1" dirty="0" err="1" smtClean="0"/>
              <a:t>Sharad</a:t>
            </a:r>
            <a:r>
              <a:rPr lang="en-US" b="1" dirty="0" smtClean="0"/>
              <a:t> left his office on last Friday?</a:t>
            </a:r>
          </a:p>
          <a:p>
            <a:pPr algn="ctr">
              <a:defRPr/>
            </a:pPr>
            <a:r>
              <a:rPr lang="en-US" b="1" dirty="0" smtClean="0"/>
              <a:t>Who is the last visitor to </a:t>
            </a:r>
            <a:r>
              <a:rPr lang="en-US" b="1" dirty="0" err="1" smtClean="0"/>
              <a:t>Sharad’s</a:t>
            </a:r>
            <a:r>
              <a:rPr lang="en-US" b="1" dirty="0" smtClean="0"/>
              <a:t> office yesterday?</a:t>
            </a:r>
          </a:p>
          <a:p>
            <a:pPr algn="ctr">
              <a:defRPr/>
            </a:pPr>
            <a:endParaRPr lang="en-US" b="1" dirty="0" smtClean="0"/>
          </a:p>
          <a:p>
            <a:pPr algn="ctr">
              <a:defRPr/>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ox(in)">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458200" cy="685800"/>
          </a:xfrm>
        </p:spPr>
        <p:txBody>
          <a:bodyPr>
            <a:normAutofit fontScale="90000"/>
          </a:bodyPr>
          <a:lstStyle/>
          <a:p>
            <a:r>
              <a:rPr lang="en-US" sz="4400" dirty="0" smtClean="0"/>
              <a:t>Person Identification Challenge</a:t>
            </a:r>
            <a:endParaRPr lang="en-US" sz="4400" dirty="0"/>
          </a:p>
        </p:txBody>
      </p:sp>
      <p:grpSp>
        <p:nvGrpSpPr>
          <p:cNvPr id="3" name="Group 44"/>
          <p:cNvGrpSpPr/>
          <p:nvPr/>
        </p:nvGrpSpPr>
        <p:grpSpPr>
          <a:xfrm>
            <a:off x="6400800" y="3200400"/>
            <a:ext cx="2438400" cy="1219200"/>
            <a:chOff x="6400800" y="2667000"/>
            <a:chExt cx="2438400" cy="1219200"/>
          </a:xfrm>
        </p:grpSpPr>
        <p:sp>
          <p:nvSpPr>
            <p:cNvPr id="40" name="Up Arrow 39"/>
            <p:cNvSpPr/>
            <p:nvPr/>
          </p:nvSpPr>
          <p:spPr>
            <a:xfrm>
              <a:off x="7467600" y="3276600"/>
              <a:ext cx="274319"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6400800" y="2667000"/>
              <a:ext cx="2438400" cy="533400"/>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Person Identification</a:t>
              </a:r>
              <a:endParaRPr lang="en-US" dirty="0"/>
            </a:p>
          </p:txBody>
        </p:sp>
      </p:grpSp>
      <p:sp>
        <p:nvSpPr>
          <p:cNvPr id="60" name="Slide Number Placeholder 59"/>
          <p:cNvSpPr>
            <a:spLocks noGrp="1"/>
          </p:cNvSpPr>
          <p:nvPr>
            <p:ph type="sldNum" sz="quarter" idx="12"/>
          </p:nvPr>
        </p:nvSpPr>
        <p:spPr/>
        <p:txBody>
          <a:bodyPr/>
          <a:lstStyle/>
          <a:p>
            <a:fld id="{B6F15528-21DE-4FAA-801E-634DDDAF4B2B}" type="slidenum">
              <a:rPr lang="en-US" smtClean="0"/>
              <a:pPr/>
              <a:t>6</a:t>
            </a:fld>
            <a:endParaRPr lang="en-US"/>
          </a:p>
        </p:txBody>
      </p:sp>
      <p:grpSp>
        <p:nvGrpSpPr>
          <p:cNvPr id="4" name="Group 111"/>
          <p:cNvGrpSpPr/>
          <p:nvPr/>
        </p:nvGrpSpPr>
        <p:grpSpPr>
          <a:xfrm>
            <a:off x="990600" y="2895600"/>
            <a:ext cx="3657600" cy="2667000"/>
            <a:chOff x="2438400" y="2895600"/>
            <a:chExt cx="3657600" cy="2667000"/>
          </a:xfrm>
        </p:grpSpPr>
        <p:grpSp>
          <p:nvGrpSpPr>
            <p:cNvPr id="5" name="Group 12"/>
            <p:cNvGrpSpPr/>
            <p:nvPr/>
          </p:nvGrpSpPr>
          <p:grpSpPr>
            <a:xfrm>
              <a:off x="2438400" y="2895600"/>
              <a:ext cx="3657600" cy="2667000"/>
              <a:chOff x="1524000" y="152400"/>
              <a:chExt cx="3657600" cy="2667000"/>
            </a:xfrm>
          </p:grpSpPr>
          <p:grpSp>
            <p:nvGrpSpPr>
              <p:cNvPr id="6" name="Group 77"/>
              <p:cNvGrpSpPr>
                <a:grpSpLocks/>
              </p:cNvGrpSpPr>
              <p:nvPr/>
            </p:nvGrpSpPr>
            <p:grpSpPr bwMode="auto">
              <a:xfrm>
                <a:off x="1676400" y="304800"/>
                <a:ext cx="3429000" cy="2438400"/>
                <a:chOff x="152400" y="685800"/>
                <a:chExt cx="3429000" cy="2438400"/>
              </a:xfrm>
            </p:grpSpPr>
            <p:sp>
              <p:nvSpPr>
                <p:cNvPr id="17" name="Oval 18"/>
                <p:cNvSpPr>
                  <a:spLocks noChangeArrowheads="1"/>
                </p:cNvSpPr>
                <p:nvPr/>
              </p:nvSpPr>
              <p:spPr bwMode="auto">
                <a:xfrm>
                  <a:off x="1524000" y="2057400"/>
                  <a:ext cx="914400" cy="381000"/>
                </a:xfrm>
                <a:prstGeom prst="ellipse">
                  <a:avLst/>
                </a:prstGeom>
                <a:solidFill>
                  <a:srgbClr val="FFC000"/>
                </a:solidFill>
                <a:ln w="9525" algn="ctr">
                  <a:solidFill>
                    <a:schemeClr val="tx1"/>
                  </a:solidFill>
                  <a:round/>
                  <a:headEnd/>
                  <a:tailEnd/>
                </a:ln>
              </p:spPr>
              <p:txBody>
                <a:bodyPr lIns="100012" tIns="49212" rIns="100012" bIns="49212" anchor="ctr"/>
                <a:lstStyle/>
                <a:p>
                  <a:pPr defTabSz="912813" eaLnBrk="0" hangingPunct="0"/>
                  <a:r>
                    <a:rPr lang="en-US" sz="1400" dirty="0">
                      <a:latin typeface="Calibri" pitchFamily="34" charset="0"/>
                    </a:rPr>
                    <a:t>event</a:t>
                  </a:r>
                </a:p>
              </p:txBody>
            </p:sp>
            <p:sp>
              <p:nvSpPr>
                <p:cNvPr id="18" name="Oval 19"/>
                <p:cNvSpPr>
                  <a:spLocks noChangeArrowheads="1"/>
                </p:cNvSpPr>
                <p:nvPr/>
              </p:nvSpPr>
              <p:spPr bwMode="auto">
                <a:xfrm>
                  <a:off x="228600" y="1524000"/>
                  <a:ext cx="685800" cy="381000"/>
                </a:xfrm>
                <a:prstGeom prst="ellipse">
                  <a:avLst/>
                </a:prstGeom>
                <a:solidFill>
                  <a:srgbClr val="FF0000"/>
                </a:solidFill>
                <a:ln w="9525" algn="ctr">
                  <a:solidFill>
                    <a:schemeClr val="tx1"/>
                  </a:solidFill>
                  <a:round/>
                  <a:headEnd/>
                  <a:tailEnd/>
                </a:ln>
              </p:spPr>
              <p:txBody>
                <a:bodyPr lIns="100012" tIns="49212" rIns="100012" bIns="49212" anchor="ctr"/>
                <a:lstStyle/>
                <a:p>
                  <a:pPr defTabSz="912813" eaLnBrk="0" hangingPunct="0"/>
                  <a:r>
                    <a:rPr lang="en-US" sz="1200" b="1" dirty="0">
                      <a:latin typeface="Calibri" pitchFamily="34" charset="0"/>
                    </a:rPr>
                    <a:t>who</a:t>
                  </a:r>
                </a:p>
              </p:txBody>
            </p:sp>
            <p:sp>
              <p:nvSpPr>
                <p:cNvPr id="19" name="Oval 23"/>
                <p:cNvSpPr>
                  <a:spLocks noChangeArrowheads="1"/>
                </p:cNvSpPr>
                <p:nvPr/>
              </p:nvSpPr>
              <p:spPr bwMode="auto">
                <a:xfrm>
                  <a:off x="2286000" y="1219200"/>
                  <a:ext cx="838200" cy="381000"/>
                </a:xfrm>
                <a:prstGeom prst="ellipse">
                  <a:avLst/>
                </a:prstGeom>
                <a:solidFill>
                  <a:srgbClr val="FFC000"/>
                </a:solidFill>
                <a:ln w="9525" algn="ctr">
                  <a:solidFill>
                    <a:schemeClr val="tx1"/>
                  </a:solidFill>
                  <a:round/>
                  <a:headEnd/>
                  <a:tailEnd/>
                </a:ln>
              </p:spPr>
              <p:txBody>
                <a:bodyPr lIns="100012" tIns="49212" rIns="100012" bIns="49212" anchor="ctr"/>
                <a:lstStyle/>
                <a:p>
                  <a:pPr defTabSz="912813" eaLnBrk="0" hangingPunct="0"/>
                  <a:r>
                    <a:rPr lang="en-US" sz="1400" dirty="0">
                      <a:latin typeface="Calibri" pitchFamily="34" charset="0"/>
                    </a:rPr>
                    <a:t>what</a:t>
                  </a:r>
                  <a:endParaRPr lang="en-US" sz="1200" dirty="0">
                    <a:latin typeface="Calibri" pitchFamily="34" charset="0"/>
                  </a:endParaRPr>
                </a:p>
              </p:txBody>
            </p:sp>
            <p:sp>
              <p:nvSpPr>
                <p:cNvPr id="20" name="Oval 24"/>
                <p:cNvSpPr>
                  <a:spLocks noChangeArrowheads="1"/>
                </p:cNvSpPr>
                <p:nvPr/>
              </p:nvSpPr>
              <p:spPr bwMode="auto">
                <a:xfrm>
                  <a:off x="2514600" y="2590800"/>
                  <a:ext cx="1066800" cy="381000"/>
                </a:xfrm>
                <a:prstGeom prst="ellipse">
                  <a:avLst/>
                </a:prstGeom>
                <a:solidFill>
                  <a:srgbClr val="FFC000"/>
                </a:solidFill>
                <a:ln w="9525" algn="ctr">
                  <a:solidFill>
                    <a:schemeClr val="tx1"/>
                  </a:solidFill>
                  <a:round/>
                  <a:headEnd/>
                  <a:tailEnd/>
                </a:ln>
              </p:spPr>
              <p:txBody>
                <a:bodyPr lIns="100012" tIns="49212" rIns="100012" bIns="49212" anchor="ctr"/>
                <a:lstStyle/>
                <a:p>
                  <a:pPr defTabSz="912813" eaLnBrk="0" hangingPunct="0"/>
                  <a:endParaRPr lang="en-US" sz="1200" dirty="0" smtClean="0">
                    <a:latin typeface="Calibri" pitchFamily="34" charset="0"/>
                  </a:endParaRPr>
                </a:p>
                <a:p>
                  <a:pPr defTabSz="912813" eaLnBrk="0" hangingPunct="0"/>
                  <a:r>
                    <a:rPr lang="en-US" sz="1200" dirty="0" smtClean="0">
                      <a:latin typeface="Calibri" pitchFamily="34" charset="0"/>
                    </a:rPr>
                    <a:t>Other property</a:t>
                  </a:r>
                </a:p>
                <a:p>
                  <a:pPr defTabSz="912813" eaLnBrk="0" hangingPunct="0"/>
                  <a:endParaRPr lang="en-US" sz="1200" dirty="0">
                    <a:latin typeface="Calibri" pitchFamily="34" charset="0"/>
                  </a:endParaRPr>
                </a:p>
              </p:txBody>
            </p:sp>
            <p:sp>
              <p:nvSpPr>
                <p:cNvPr id="21" name="Oval 25"/>
                <p:cNvSpPr>
                  <a:spLocks noChangeArrowheads="1"/>
                </p:cNvSpPr>
                <p:nvPr/>
              </p:nvSpPr>
              <p:spPr bwMode="auto">
                <a:xfrm>
                  <a:off x="990600" y="1143000"/>
                  <a:ext cx="914400" cy="381000"/>
                </a:xfrm>
                <a:prstGeom prst="ellipse">
                  <a:avLst/>
                </a:prstGeom>
                <a:solidFill>
                  <a:srgbClr val="FFC000"/>
                </a:solidFill>
                <a:ln w="9525" algn="ctr">
                  <a:solidFill>
                    <a:schemeClr val="tx1"/>
                  </a:solidFill>
                  <a:round/>
                  <a:headEnd/>
                  <a:tailEnd/>
                </a:ln>
              </p:spPr>
              <p:txBody>
                <a:bodyPr lIns="100012" tIns="49212" rIns="100012" bIns="49212" anchor="ctr"/>
                <a:lstStyle/>
                <a:p>
                  <a:pPr defTabSz="912813" eaLnBrk="0" hangingPunct="0"/>
                  <a:r>
                    <a:rPr lang="en-US" sz="1400" dirty="0">
                      <a:latin typeface="Calibri" pitchFamily="34" charset="0"/>
                    </a:rPr>
                    <a:t>when</a:t>
                  </a:r>
                  <a:endParaRPr lang="en-US" sz="1200" dirty="0">
                    <a:latin typeface="Calibri" pitchFamily="34" charset="0"/>
                  </a:endParaRPr>
                </a:p>
              </p:txBody>
            </p:sp>
            <p:cxnSp>
              <p:nvCxnSpPr>
                <p:cNvPr id="22" name="Straight Connector 27"/>
                <p:cNvCxnSpPr>
                  <a:cxnSpLocks noChangeShapeType="1"/>
                  <a:stCxn id="17" idx="0"/>
                  <a:endCxn id="21" idx="4"/>
                </p:cNvCxnSpPr>
                <p:nvPr/>
              </p:nvCxnSpPr>
              <p:spPr bwMode="auto">
                <a:xfrm rot="16200000" flipV="1">
                  <a:off x="1447800" y="1524000"/>
                  <a:ext cx="533400" cy="533400"/>
                </a:xfrm>
                <a:prstGeom prst="line">
                  <a:avLst/>
                </a:prstGeom>
                <a:noFill/>
                <a:ln w="9525" algn="ctr">
                  <a:solidFill>
                    <a:schemeClr val="tx1"/>
                  </a:solidFill>
                  <a:round/>
                  <a:headEnd/>
                  <a:tailEnd/>
                </a:ln>
              </p:spPr>
            </p:cxnSp>
            <p:cxnSp>
              <p:nvCxnSpPr>
                <p:cNvPr id="23" name="Straight Connector 29"/>
                <p:cNvCxnSpPr>
                  <a:cxnSpLocks noChangeShapeType="1"/>
                  <a:stCxn id="17" idx="1"/>
                  <a:endCxn id="18" idx="5"/>
                </p:cNvCxnSpPr>
                <p:nvPr/>
              </p:nvCxnSpPr>
              <p:spPr bwMode="auto">
                <a:xfrm rot="16200000" flipV="1">
                  <a:off x="1103943" y="1559228"/>
                  <a:ext cx="263992" cy="843944"/>
                </a:xfrm>
                <a:prstGeom prst="line">
                  <a:avLst/>
                </a:prstGeom>
                <a:noFill/>
                <a:ln w="9525" algn="ctr">
                  <a:solidFill>
                    <a:schemeClr val="tx1"/>
                  </a:solidFill>
                  <a:round/>
                  <a:headEnd/>
                  <a:tailEnd/>
                </a:ln>
              </p:spPr>
            </p:cxnSp>
            <p:cxnSp>
              <p:nvCxnSpPr>
                <p:cNvPr id="24" name="Straight Connector 31"/>
                <p:cNvCxnSpPr>
                  <a:cxnSpLocks noChangeShapeType="1"/>
                  <a:stCxn id="17" idx="7"/>
                  <a:endCxn id="19" idx="3"/>
                </p:cNvCxnSpPr>
                <p:nvPr/>
              </p:nvCxnSpPr>
              <p:spPr bwMode="auto">
                <a:xfrm rot="5400000" flipH="1" flipV="1">
                  <a:off x="2072224" y="1776669"/>
                  <a:ext cx="568792" cy="104263"/>
                </a:xfrm>
                <a:prstGeom prst="line">
                  <a:avLst/>
                </a:prstGeom>
                <a:noFill/>
                <a:ln w="9525" algn="ctr">
                  <a:solidFill>
                    <a:schemeClr val="tx1"/>
                  </a:solidFill>
                  <a:round/>
                  <a:headEnd/>
                  <a:tailEnd/>
                </a:ln>
              </p:spPr>
            </p:cxnSp>
            <p:cxnSp>
              <p:nvCxnSpPr>
                <p:cNvPr id="25" name="Straight Connector 33"/>
                <p:cNvCxnSpPr>
                  <a:cxnSpLocks noChangeShapeType="1"/>
                  <a:stCxn id="17" idx="5"/>
                  <a:endCxn id="20" idx="1"/>
                </p:cNvCxnSpPr>
                <p:nvPr/>
              </p:nvCxnSpPr>
              <p:spPr bwMode="auto">
                <a:xfrm rot="16200000" flipH="1">
                  <a:off x="2355663" y="2331430"/>
                  <a:ext cx="263992" cy="366340"/>
                </a:xfrm>
                <a:prstGeom prst="line">
                  <a:avLst/>
                </a:prstGeom>
                <a:noFill/>
                <a:ln w="9525" algn="ctr">
                  <a:solidFill>
                    <a:schemeClr val="tx1"/>
                  </a:solidFill>
                  <a:round/>
                  <a:headEnd/>
                  <a:tailEnd/>
                </a:ln>
              </p:spPr>
            </p:cxnSp>
            <p:sp>
              <p:nvSpPr>
                <p:cNvPr id="26" name="TextBox 34"/>
                <p:cNvSpPr txBox="1">
                  <a:spLocks noChangeArrowheads="1"/>
                </p:cNvSpPr>
                <p:nvPr/>
              </p:nvSpPr>
              <p:spPr bwMode="auto">
                <a:xfrm>
                  <a:off x="2057400" y="1752600"/>
                  <a:ext cx="1463675" cy="276225"/>
                </a:xfrm>
                <a:prstGeom prst="rect">
                  <a:avLst/>
                </a:prstGeom>
                <a:noFill/>
                <a:ln w="9525">
                  <a:noFill/>
                  <a:miter lim="800000"/>
                  <a:headEnd/>
                  <a:tailEnd/>
                </a:ln>
              </p:spPr>
              <p:txBody>
                <a:bodyPr wrap="none">
                  <a:spAutoFit/>
                </a:bodyPr>
                <a:lstStyle/>
                <a:p>
                  <a:r>
                    <a:rPr lang="en-US" sz="1200">
                      <a:latin typeface="Calibri" pitchFamily="34" charset="0"/>
                    </a:rPr>
                    <a:t>Activity recognition</a:t>
                  </a:r>
                </a:p>
              </p:txBody>
            </p:sp>
            <p:sp>
              <p:nvSpPr>
                <p:cNvPr id="27" name="TextBox 35"/>
                <p:cNvSpPr txBox="1">
                  <a:spLocks noChangeArrowheads="1"/>
                </p:cNvSpPr>
                <p:nvPr/>
              </p:nvSpPr>
              <p:spPr bwMode="auto">
                <a:xfrm>
                  <a:off x="152400" y="1905000"/>
                  <a:ext cx="1350963" cy="276225"/>
                </a:xfrm>
                <a:prstGeom prst="rect">
                  <a:avLst/>
                </a:prstGeom>
                <a:noFill/>
                <a:ln w="9525">
                  <a:noFill/>
                  <a:miter lim="800000"/>
                  <a:headEnd/>
                  <a:tailEnd/>
                </a:ln>
              </p:spPr>
              <p:txBody>
                <a:bodyPr wrap="none">
                  <a:spAutoFit/>
                </a:bodyPr>
                <a:lstStyle/>
                <a:p>
                  <a:r>
                    <a:rPr lang="en-US" sz="1200">
                      <a:latin typeface="Calibri" pitchFamily="34" charset="0"/>
                    </a:rPr>
                    <a:t>Face recognition</a:t>
                  </a:r>
                </a:p>
              </p:txBody>
            </p:sp>
            <p:sp>
              <p:nvSpPr>
                <p:cNvPr id="28" name="TextBox 36"/>
                <p:cNvSpPr txBox="1">
                  <a:spLocks noChangeArrowheads="1"/>
                </p:cNvSpPr>
                <p:nvPr/>
              </p:nvSpPr>
              <p:spPr bwMode="auto">
                <a:xfrm>
                  <a:off x="838200" y="2438400"/>
                  <a:ext cx="941388" cy="276225"/>
                </a:xfrm>
                <a:prstGeom prst="rect">
                  <a:avLst/>
                </a:prstGeom>
                <a:noFill/>
                <a:ln w="9525">
                  <a:noFill/>
                  <a:miter lim="800000"/>
                  <a:headEnd/>
                  <a:tailEnd/>
                </a:ln>
              </p:spPr>
              <p:txBody>
                <a:bodyPr wrap="none">
                  <a:spAutoFit/>
                </a:bodyPr>
                <a:lstStyle/>
                <a:p>
                  <a:r>
                    <a:rPr lang="en-US" sz="1200" dirty="0">
                      <a:latin typeface="Calibri" pitchFamily="34" charset="0"/>
                    </a:rPr>
                    <a:t>localization</a:t>
                  </a:r>
                </a:p>
              </p:txBody>
            </p:sp>
            <p:sp>
              <p:nvSpPr>
                <p:cNvPr id="29" name="TextBox 37"/>
                <p:cNvSpPr txBox="1">
                  <a:spLocks noChangeArrowheads="1"/>
                </p:cNvSpPr>
                <p:nvPr/>
              </p:nvSpPr>
              <p:spPr bwMode="auto">
                <a:xfrm>
                  <a:off x="838200" y="1524000"/>
                  <a:ext cx="1565275" cy="276225"/>
                </a:xfrm>
                <a:prstGeom prst="rect">
                  <a:avLst/>
                </a:prstGeom>
                <a:noFill/>
                <a:ln w="9525">
                  <a:noFill/>
                  <a:miter lim="800000"/>
                  <a:headEnd/>
                  <a:tailEnd/>
                </a:ln>
              </p:spPr>
              <p:txBody>
                <a:bodyPr wrap="none">
                  <a:spAutoFit/>
                </a:bodyPr>
                <a:lstStyle/>
                <a:p>
                  <a:r>
                    <a:rPr lang="en-US" sz="1200">
                      <a:latin typeface="Calibri" pitchFamily="34" charset="0"/>
                    </a:rPr>
                    <a:t>Temporal placement</a:t>
                  </a:r>
                </a:p>
              </p:txBody>
            </p:sp>
            <p:sp>
              <p:nvSpPr>
                <p:cNvPr id="30" name="Oval 46"/>
                <p:cNvSpPr>
                  <a:spLocks noChangeArrowheads="1"/>
                </p:cNvSpPr>
                <p:nvPr/>
              </p:nvSpPr>
              <p:spPr bwMode="auto">
                <a:xfrm>
                  <a:off x="533400" y="2819400"/>
                  <a:ext cx="914400" cy="304800"/>
                </a:xfrm>
                <a:prstGeom prst="ellipse">
                  <a:avLst/>
                </a:prstGeom>
                <a:solidFill>
                  <a:srgbClr val="FFC000"/>
                </a:solidFill>
                <a:ln w="9525" algn="ctr">
                  <a:solidFill>
                    <a:schemeClr val="tx1"/>
                  </a:solidFill>
                  <a:round/>
                  <a:headEnd/>
                  <a:tailEnd/>
                </a:ln>
              </p:spPr>
              <p:txBody>
                <a:bodyPr lIns="100012" tIns="49212" rIns="100012" bIns="49212" anchor="ctr"/>
                <a:lstStyle/>
                <a:p>
                  <a:pPr defTabSz="912813" eaLnBrk="0" hangingPunct="0"/>
                  <a:endParaRPr lang="en-US" sz="1200" dirty="0">
                    <a:latin typeface="Calibri" pitchFamily="34" charset="0"/>
                  </a:endParaRPr>
                </a:p>
              </p:txBody>
            </p:sp>
            <p:cxnSp>
              <p:nvCxnSpPr>
                <p:cNvPr id="31" name="Straight Connector 48"/>
                <p:cNvCxnSpPr>
                  <a:cxnSpLocks noChangeShapeType="1"/>
                  <a:stCxn id="17" idx="3"/>
                  <a:endCxn id="30" idx="0"/>
                </p:cNvCxnSpPr>
                <p:nvPr/>
              </p:nvCxnSpPr>
              <p:spPr bwMode="auto">
                <a:xfrm rot="5400000">
                  <a:off x="1105858" y="2267347"/>
                  <a:ext cx="436796" cy="667311"/>
                </a:xfrm>
                <a:prstGeom prst="line">
                  <a:avLst/>
                </a:prstGeom>
                <a:noFill/>
                <a:ln w="9525" algn="ctr">
                  <a:solidFill>
                    <a:schemeClr val="tx1"/>
                  </a:solidFill>
                  <a:round/>
                  <a:headEnd/>
                  <a:tailEnd/>
                </a:ln>
              </p:spPr>
            </p:cxnSp>
            <p:sp>
              <p:nvSpPr>
                <p:cNvPr id="32" name="TextBox 50"/>
                <p:cNvSpPr txBox="1">
                  <a:spLocks noChangeArrowheads="1"/>
                </p:cNvSpPr>
                <p:nvPr/>
              </p:nvSpPr>
              <p:spPr bwMode="auto">
                <a:xfrm>
                  <a:off x="2286000" y="2362200"/>
                  <a:ext cx="849313" cy="276225"/>
                </a:xfrm>
                <a:prstGeom prst="rect">
                  <a:avLst/>
                </a:prstGeom>
                <a:noFill/>
                <a:ln w="9525">
                  <a:noFill/>
                  <a:miter lim="800000"/>
                  <a:headEnd/>
                  <a:tailEnd/>
                </a:ln>
              </p:spPr>
              <p:txBody>
                <a:bodyPr wrap="none">
                  <a:spAutoFit/>
                </a:bodyPr>
                <a:lstStyle/>
                <a:p>
                  <a:r>
                    <a:rPr lang="en-US" sz="1200" dirty="0">
                      <a:latin typeface="Calibri" pitchFamily="34" charset="0"/>
                    </a:rPr>
                    <a:t>extraction</a:t>
                  </a:r>
                </a:p>
              </p:txBody>
            </p:sp>
            <p:sp>
              <p:nvSpPr>
                <p:cNvPr id="33" name="Rectangle 32"/>
                <p:cNvSpPr/>
                <p:nvPr/>
              </p:nvSpPr>
              <p:spPr>
                <a:xfrm>
                  <a:off x="152400" y="685800"/>
                  <a:ext cx="1676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Event model :</a:t>
                  </a:r>
                </a:p>
              </p:txBody>
            </p:sp>
          </p:grpSp>
          <p:sp>
            <p:nvSpPr>
              <p:cNvPr id="15" name="Rounded Rectangle 14"/>
              <p:cNvSpPr/>
              <p:nvPr/>
            </p:nvSpPr>
            <p:spPr>
              <a:xfrm>
                <a:off x="1524000" y="152400"/>
                <a:ext cx="3657600" cy="2667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p:cNvSpPr/>
            <p:nvPr/>
          </p:nvSpPr>
          <p:spPr>
            <a:xfrm>
              <a:off x="3124200" y="5181600"/>
              <a:ext cx="647165" cy="307777"/>
            </a:xfrm>
            <a:prstGeom prst="rect">
              <a:avLst/>
            </a:prstGeom>
          </p:spPr>
          <p:txBody>
            <a:bodyPr wrap="none">
              <a:spAutoFit/>
            </a:bodyPr>
            <a:lstStyle/>
            <a:p>
              <a:pPr defTabSz="912813" eaLnBrk="0" hangingPunct="0"/>
              <a:r>
                <a:rPr lang="en-US" sz="1400" dirty="0" smtClean="0">
                  <a:latin typeface="Calibri" pitchFamily="34" charset="0"/>
                </a:rPr>
                <a:t>where</a:t>
              </a:r>
              <a:endParaRPr lang="en-US" sz="1400" dirty="0">
                <a:latin typeface="Calibri" pitchFamily="34" charset="0"/>
              </a:endParaRPr>
            </a:p>
          </p:txBody>
        </p:sp>
      </p:grpSp>
      <p:grpSp>
        <p:nvGrpSpPr>
          <p:cNvPr id="7" name="Group 115"/>
          <p:cNvGrpSpPr/>
          <p:nvPr/>
        </p:nvGrpSpPr>
        <p:grpSpPr>
          <a:xfrm>
            <a:off x="6324600" y="381000"/>
            <a:ext cx="1905000" cy="2590800"/>
            <a:chOff x="6324600" y="381000"/>
            <a:chExt cx="1905000" cy="2590800"/>
          </a:xfrm>
        </p:grpSpPr>
        <p:sp>
          <p:nvSpPr>
            <p:cNvPr id="100" name="Rounded Rectangle 99"/>
            <p:cNvSpPr/>
            <p:nvPr/>
          </p:nvSpPr>
          <p:spPr>
            <a:xfrm>
              <a:off x="7467600" y="381000"/>
              <a:ext cx="762000" cy="457200"/>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sp>
          <p:nvSpPr>
            <p:cNvPr id="101" name="Rounded Rectangle 100"/>
            <p:cNvSpPr/>
            <p:nvPr/>
          </p:nvSpPr>
          <p:spPr>
            <a:xfrm>
              <a:off x="7467600" y="2514600"/>
              <a:ext cx="762000" cy="457200"/>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other</a:t>
              </a:r>
              <a:endParaRPr lang="en-US" dirty="0"/>
            </a:p>
          </p:txBody>
        </p:sp>
        <p:sp>
          <p:nvSpPr>
            <p:cNvPr id="102" name="Rounded Rectangle 101"/>
            <p:cNvSpPr/>
            <p:nvPr/>
          </p:nvSpPr>
          <p:spPr>
            <a:xfrm>
              <a:off x="7467600" y="1447800"/>
              <a:ext cx="762000" cy="457200"/>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Alice</a:t>
              </a:r>
              <a:endParaRPr lang="en-US" dirty="0"/>
            </a:p>
          </p:txBody>
        </p:sp>
        <p:cxnSp>
          <p:nvCxnSpPr>
            <p:cNvPr id="103" name="Straight Arrow Connector 102"/>
            <p:cNvCxnSpPr/>
            <p:nvPr/>
          </p:nvCxnSpPr>
          <p:spPr>
            <a:xfrm flipV="1">
              <a:off x="6324600" y="685800"/>
              <a:ext cx="990600" cy="5334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6324600" y="1676400"/>
              <a:ext cx="990600" cy="158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6324600" y="2133600"/>
              <a:ext cx="990600" cy="6096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109" name="Rectangle 20"/>
            <p:cNvSpPr>
              <a:spLocks noChangeArrowheads="1"/>
            </p:cNvSpPr>
            <p:nvPr/>
          </p:nvSpPr>
          <p:spPr bwMode="auto">
            <a:xfrm flipH="1">
              <a:off x="6553200" y="533400"/>
              <a:ext cx="228600" cy="830997"/>
            </a:xfrm>
            <a:prstGeom prst="rect">
              <a:avLst/>
            </a:prstGeom>
            <a:noFill/>
            <a:ln w="9525">
              <a:noFill/>
              <a:miter lim="800000"/>
              <a:headEnd/>
              <a:tailEnd/>
            </a:ln>
          </p:spPr>
          <p:txBody>
            <a:bodyPr wrap="square">
              <a:spAutoFit/>
            </a:bodyPr>
            <a:lstStyle/>
            <a:p>
              <a:r>
                <a:rPr lang="en-US" sz="4800" dirty="0">
                  <a:solidFill>
                    <a:srgbClr val="00B050"/>
                  </a:solidFill>
                  <a:latin typeface="Calibri" pitchFamily="34" charset="0"/>
                </a:rPr>
                <a:t>？</a:t>
              </a:r>
            </a:p>
          </p:txBody>
        </p:sp>
        <p:sp>
          <p:nvSpPr>
            <p:cNvPr id="110" name="Rectangle 20"/>
            <p:cNvSpPr>
              <a:spLocks noChangeArrowheads="1"/>
            </p:cNvSpPr>
            <p:nvPr/>
          </p:nvSpPr>
          <p:spPr bwMode="auto">
            <a:xfrm flipH="1">
              <a:off x="6553200" y="1295400"/>
              <a:ext cx="228600" cy="830997"/>
            </a:xfrm>
            <a:prstGeom prst="rect">
              <a:avLst/>
            </a:prstGeom>
            <a:noFill/>
            <a:ln w="9525">
              <a:noFill/>
              <a:miter lim="800000"/>
              <a:headEnd/>
              <a:tailEnd/>
            </a:ln>
          </p:spPr>
          <p:txBody>
            <a:bodyPr wrap="square">
              <a:spAutoFit/>
            </a:bodyPr>
            <a:lstStyle/>
            <a:p>
              <a:r>
                <a:rPr lang="en-US" sz="4800" dirty="0">
                  <a:solidFill>
                    <a:srgbClr val="00B050"/>
                  </a:solidFill>
                  <a:latin typeface="Calibri" pitchFamily="34" charset="0"/>
                </a:rPr>
                <a:t>？</a:t>
              </a:r>
            </a:p>
          </p:txBody>
        </p:sp>
        <p:sp>
          <p:nvSpPr>
            <p:cNvPr id="111" name="Rectangle 20"/>
            <p:cNvSpPr>
              <a:spLocks noChangeArrowheads="1"/>
            </p:cNvSpPr>
            <p:nvPr/>
          </p:nvSpPr>
          <p:spPr bwMode="auto">
            <a:xfrm flipH="1">
              <a:off x="6400800" y="1981200"/>
              <a:ext cx="228600" cy="830997"/>
            </a:xfrm>
            <a:prstGeom prst="rect">
              <a:avLst/>
            </a:prstGeom>
            <a:noFill/>
            <a:ln w="9525">
              <a:noFill/>
              <a:miter lim="800000"/>
              <a:headEnd/>
              <a:tailEnd/>
            </a:ln>
          </p:spPr>
          <p:txBody>
            <a:bodyPr wrap="square">
              <a:spAutoFit/>
            </a:bodyPr>
            <a:lstStyle/>
            <a:p>
              <a:r>
                <a:rPr lang="en-US" sz="4800" dirty="0">
                  <a:solidFill>
                    <a:srgbClr val="00B050"/>
                  </a:solidFill>
                  <a:latin typeface="Calibri" pitchFamily="34" charset="0"/>
                </a:rPr>
                <a:t>？</a:t>
              </a:r>
            </a:p>
          </p:txBody>
        </p:sp>
      </p:grpSp>
      <p:grpSp>
        <p:nvGrpSpPr>
          <p:cNvPr id="8" name="Group 114"/>
          <p:cNvGrpSpPr/>
          <p:nvPr/>
        </p:nvGrpSpPr>
        <p:grpSpPr>
          <a:xfrm>
            <a:off x="1524000" y="838200"/>
            <a:ext cx="4648200" cy="1603664"/>
            <a:chOff x="1524000" y="838200"/>
            <a:chExt cx="4648200" cy="1603664"/>
          </a:xfrm>
        </p:grpSpPr>
        <p:grpSp>
          <p:nvGrpSpPr>
            <p:cNvPr id="9" name="Group 12"/>
            <p:cNvGrpSpPr/>
            <p:nvPr/>
          </p:nvGrpSpPr>
          <p:grpSpPr>
            <a:xfrm>
              <a:off x="3962400" y="838200"/>
              <a:ext cx="2209800" cy="1603664"/>
              <a:chOff x="1295400" y="1295400"/>
              <a:chExt cx="2209800" cy="1603664"/>
            </a:xfrm>
          </p:grpSpPr>
          <p:pic>
            <p:nvPicPr>
              <p:cNvPr id="106" name="Picture 5" descr="C:\test\2\label\1\18_20090528120528.jpg"/>
              <p:cNvPicPr>
                <a:picLocks noChangeAspect="1" noChangeArrowheads="1"/>
              </p:cNvPicPr>
              <p:nvPr/>
            </p:nvPicPr>
            <p:blipFill>
              <a:blip r:embed="rId2" cstate="print"/>
              <a:srcRect/>
              <a:stretch>
                <a:fillRect/>
              </a:stretch>
            </p:blipFill>
            <p:spPr bwMode="auto">
              <a:xfrm>
                <a:off x="1295400" y="1295400"/>
                <a:ext cx="1905000" cy="1298864"/>
              </a:xfrm>
              <a:prstGeom prst="rect">
                <a:avLst/>
              </a:prstGeom>
              <a:noFill/>
            </p:spPr>
          </p:pic>
          <p:pic>
            <p:nvPicPr>
              <p:cNvPr id="107" name="Picture 5" descr="C:\test\2\label\1\18_20090528120528.jpg"/>
              <p:cNvPicPr>
                <a:picLocks noChangeAspect="1" noChangeArrowheads="1"/>
              </p:cNvPicPr>
              <p:nvPr/>
            </p:nvPicPr>
            <p:blipFill>
              <a:blip r:embed="rId2" cstate="print"/>
              <a:srcRect/>
              <a:stretch>
                <a:fillRect/>
              </a:stretch>
            </p:blipFill>
            <p:spPr bwMode="auto">
              <a:xfrm>
                <a:off x="1447800" y="1447800"/>
                <a:ext cx="1905000" cy="1298864"/>
              </a:xfrm>
              <a:prstGeom prst="rect">
                <a:avLst/>
              </a:prstGeom>
              <a:noFill/>
            </p:spPr>
          </p:pic>
          <p:pic>
            <p:nvPicPr>
              <p:cNvPr id="108" name="Picture 5" descr="C:\test\2\label\1\18_20090528120528.jpg"/>
              <p:cNvPicPr>
                <a:picLocks noChangeAspect="1" noChangeArrowheads="1"/>
              </p:cNvPicPr>
              <p:nvPr/>
            </p:nvPicPr>
            <p:blipFill>
              <a:blip r:embed="rId2" cstate="print"/>
              <a:srcRect/>
              <a:stretch>
                <a:fillRect/>
              </a:stretch>
            </p:blipFill>
            <p:spPr bwMode="auto">
              <a:xfrm>
                <a:off x="1600200" y="1600200"/>
                <a:ext cx="1905000" cy="1298864"/>
              </a:xfrm>
              <a:prstGeom prst="rect">
                <a:avLst/>
              </a:prstGeom>
              <a:noFill/>
            </p:spPr>
          </p:pic>
        </p:grpSp>
        <p:pic>
          <p:nvPicPr>
            <p:cNvPr id="113" name="Picture 6" descr="http://t1.gstatic.com/images?q=tbn:ANd9GcSZEkS4M_rY3plnrkhu_HBqplY7IF4URNeVEkgJOs3XUiuWozc&amp;t=1&amp;usg=__HvogB_EdL-wgakdwZV30y5zX5ac="/>
            <p:cNvPicPr>
              <a:picLocks noChangeAspect="1" noChangeArrowheads="1"/>
            </p:cNvPicPr>
            <p:nvPr/>
          </p:nvPicPr>
          <p:blipFill>
            <a:blip r:embed="rId3" cstate="print"/>
            <a:srcRect/>
            <a:stretch>
              <a:fillRect/>
            </a:stretch>
          </p:blipFill>
          <p:spPr bwMode="auto">
            <a:xfrm>
              <a:off x="1524000" y="1066800"/>
              <a:ext cx="990600" cy="990522"/>
            </a:xfrm>
            <a:prstGeom prst="rect">
              <a:avLst/>
            </a:prstGeom>
            <a:noFill/>
            <a:ln w="9525">
              <a:noFill/>
              <a:miter lim="800000"/>
              <a:headEnd/>
              <a:tailEnd/>
            </a:ln>
          </p:spPr>
        </p:pic>
        <p:sp>
          <p:nvSpPr>
            <p:cNvPr id="114" name="Right Arrow 113"/>
            <p:cNvSpPr/>
            <p:nvPr/>
          </p:nvSpPr>
          <p:spPr>
            <a:xfrm>
              <a:off x="2362200" y="1447800"/>
              <a:ext cx="1219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8"/>
          <p:cNvGrpSpPr/>
          <p:nvPr/>
        </p:nvGrpSpPr>
        <p:grpSpPr>
          <a:xfrm>
            <a:off x="1905000" y="4038600"/>
            <a:ext cx="6553200" cy="2819400"/>
            <a:chOff x="2819088" y="3429000"/>
            <a:chExt cx="6324912" cy="3429000"/>
          </a:xfrm>
        </p:grpSpPr>
        <p:pic>
          <p:nvPicPr>
            <p:cNvPr id="2050" name="Picture 2" descr="C:\Documents and Settings\Liyan Zhang\My Documents\my_paper\slides_IQ2S\UNTITLED_DISC-2.jpg"/>
            <p:cNvPicPr>
              <a:picLocks noChangeAspect="1" noChangeArrowheads="1"/>
            </p:cNvPicPr>
            <p:nvPr/>
          </p:nvPicPr>
          <p:blipFill>
            <a:blip r:embed="rId4" cstate="print"/>
            <a:srcRect/>
            <a:stretch>
              <a:fillRect/>
            </a:stretch>
          </p:blipFill>
          <p:spPr bwMode="auto">
            <a:xfrm>
              <a:off x="4572000" y="3429000"/>
              <a:ext cx="4572000" cy="3429000"/>
            </a:xfrm>
            <a:prstGeom prst="rect">
              <a:avLst/>
            </a:prstGeom>
            <a:noFill/>
          </p:spPr>
        </p:pic>
        <p:sp>
          <p:nvSpPr>
            <p:cNvPr id="37" name="Right Arrow 36"/>
            <p:cNvSpPr/>
            <p:nvPr/>
          </p:nvSpPr>
          <p:spPr>
            <a:xfrm rot="621383">
              <a:off x="2819088" y="3672620"/>
              <a:ext cx="2480764" cy="195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029200" y="3581400"/>
              <a:ext cx="914400" cy="304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Who ?</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1000"/>
                                        <p:tgtEl>
                                          <p:spTgt spid="8"/>
                                        </p:tgtEl>
                                      </p:cBhvr>
                                    </p:animEffect>
                                  </p:childTnLst>
                                </p:cTn>
                              </p:par>
                              <p:par>
                                <p:cTn id="16" presetID="5"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609600"/>
          </a:xfrm>
        </p:spPr>
        <p:txBody>
          <a:bodyPr>
            <a:normAutofit fontScale="90000"/>
          </a:bodyPr>
          <a:lstStyle/>
          <a:p>
            <a:r>
              <a:rPr lang="en-US" dirty="0" smtClean="0"/>
              <a:t>Traditional Approach</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grpSp>
        <p:nvGrpSpPr>
          <p:cNvPr id="3" name="Group 71"/>
          <p:cNvGrpSpPr/>
          <p:nvPr/>
        </p:nvGrpSpPr>
        <p:grpSpPr>
          <a:xfrm>
            <a:off x="609599" y="2216727"/>
            <a:ext cx="2057400" cy="2133600"/>
            <a:chOff x="304800" y="762000"/>
            <a:chExt cx="2057400" cy="2133600"/>
          </a:xfrm>
        </p:grpSpPr>
        <p:pic>
          <p:nvPicPr>
            <p:cNvPr id="12" name="Picture 5" descr="C:\test\2\label\1\18_20090528120528.jpg"/>
            <p:cNvPicPr>
              <a:picLocks noChangeAspect="1" noChangeArrowheads="1"/>
            </p:cNvPicPr>
            <p:nvPr/>
          </p:nvPicPr>
          <p:blipFill>
            <a:blip r:embed="rId3" cstate="print"/>
            <a:srcRect/>
            <a:stretch>
              <a:fillRect/>
            </a:stretch>
          </p:blipFill>
          <p:spPr bwMode="auto">
            <a:xfrm>
              <a:off x="457200" y="762000"/>
              <a:ext cx="1905000" cy="1298864"/>
            </a:xfrm>
            <a:prstGeom prst="rect">
              <a:avLst/>
            </a:prstGeom>
            <a:noFill/>
          </p:spPr>
        </p:pic>
        <p:sp>
          <p:nvSpPr>
            <p:cNvPr id="49" name="Oval 48"/>
            <p:cNvSpPr/>
            <p:nvPr/>
          </p:nvSpPr>
          <p:spPr>
            <a:xfrm>
              <a:off x="304800" y="2362200"/>
              <a:ext cx="1828800" cy="533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Traditional</a:t>
              </a:r>
            </a:p>
            <a:p>
              <a:pPr algn="ctr"/>
              <a:r>
                <a:rPr lang="en-US" dirty="0" smtClean="0"/>
                <a:t>Approach</a:t>
              </a:r>
              <a:endParaRPr lang="en-US" dirty="0"/>
            </a:p>
          </p:txBody>
        </p:sp>
      </p:grpSp>
      <p:grpSp>
        <p:nvGrpSpPr>
          <p:cNvPr id="5" name="Group 73"/>
          <p:cNvGrpSpPr/>
          <p:nvPr/>
        </p:nvGrpSpPr>
        <p:grpSpPr>
          <a:xfrm>
            <a:off x="1600199" y="2369127"/>
            <a:ext cx="2971800" cy="1981200"/>
            <a:chOff x="1295400" y="914400"/>
            <a:chExt cx="2971800" cy="1981200"/>
          </a:xfrm>
        </p:grpSpPr>
        <p:pic>
          <p:nvPicPr>
            <p:cNvPr id="39938" name="Picture 2" descr="C:\test\comparison\18_20090528120528_1.jpg"/>
            <p:cNvPicPr>
              <a:picLocks noChangeAspect="1" noChangeArrowheads="1"/>
            </p:cNvPicPr>
            <p:nvPr/>
          </p:nvPicPr>
          <p:blipFill>
            <a:blip r:embed="rId4" cstate="print"/>
            <a:srcRect/>
            <a:stretch>
              <a:fillRect/>
            </a:stretch>
          </p:blipFill>
          <p:spPr bwMode="auto">
            <a:xfrm>
              <a:off x="3124200" y="914400"/>
              <a:ext cx="762000" cy="919656"/>
            </a:xfrm>
            <a:prstGeom prst="rect">
              <a:avLst/>
            </a:prstGeom>
            <a:noFill/>
          </p:spPr>
        </p:pic>
        <p:sp>
          <p:nvSpPr>
            <p:cNvPr id="48" name="Oval 47"/>
            <p:cNvSpPr/>
            <p:nvPr/>
          </p:nvSpPr>
          <p:spPr>
            <a:xfrm>
              <a:off x="2590800" y="2362200"/>
              <a:ext cx="1676400" cy="533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Face</a:t>
              </a:r>
            </a:p>
            <a:p>
              <a:pPr algn="ctr"/>
              <a:r>
                <a:rPr lang="en-US" dirty="0" smtClean="0"/>
                <a:t>Detection</a:t>
              </a:r>
              <a:endParaRPr lang="en-US" dirty="0"/>
            </a:p>
          </p:txBody>
        </p:sp>
        <p:sp>
          <p:nvSpPr>
            <p:cNvPr id="51" name="Rectangle 50"/>
            <p:cNvSpPr/>
            <p:nvPr/>
          </p:nvSpPr>
          <p:spPr>
            <a:xfrm>
              <a:off x="1295400" y="1143000"/>
              <a:ext cx="304800" cy="228600"/>
            </a:xfrm>
            <a:prstGeom prst="rect">
              <a:avLst/>
            </a:prstGeom>
            <a:noFill/>
            <a:ln w="50800"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1676400" y="1295400"/>
              <a:ext cx="1447800" cy="7620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Right Arrow 69"/>
            <p:cNvSpPr/>
            <p:nvPr/>
          </p:nvSpPr>
          <p:spPr>
            <a:xfrm>
              <a:off x="2209800" y="2514600"/>
              <a:ext cx="304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grpSp>
        <p:nvGrpSpPr>
          <p:cNvPr id="6" name="Group 74"/>
          <p:cNvGrpSpPr/>
          <p:nvPr/>
        </p:nvGrpSpPr>
        <p:grpSpPr>
          <a:xfrm>
            <a:off x="4638575" y="1295400"/>
            <a:ext cx="3133825" cy="3124200"/>
            <a:chOff x="4953000" y="228600"/>
            <a:chExt cx="3133825" cy="3124200"/>
          </a:xfrm>
        </p:grpSpPr>
        <p:pic>
          <p:nvPicPr>
            <p:cNvPr id="39942" name="Picture 6" descr="C:\test\comparison_faces\18_20090528154908_1.jpg"/>
            <p:cNvPicPr>
              <a:picLocks noChangeAspect="1" noChangeArrowheads="1"/>
            </p:cNvPicPr>
            <p:nvPr/>
          </p:nvPicPr>
          <p:blipFill>
            <a:blip r:embed="rId5" cstate="print"/>
            <a:srcRect/>
            <a:stretch>
              <a:fillRect/>
            </a:stretch>
          </p:blipFill>
          <p:spPr bwMode="auto">
            <a:xfrm>
              <a:off x="7239000" y="228600"/>
              <a:ext cx="705394" cy="914400"/>
            </a:xfrm>
            <a:prstGeom prst="rect">
              <a:avLst/>
            </a:prstGeom>
            <a:noFill/>
          </p:spPr>
        </p:pic>
        <p:pic>
          <p:nvPicPr>
            <p:cNvPr id="39943" name="Picture 7" descr="C:\test\comparison_faces\18_20090528120559_na.jpg"/>
            <p:cNvPicPr>
              <a:picLocks noChangeAspect="1" noChangeArrowheads="1"/>
            </p:cNvPicPr>
            <p:nvPr/>
          </p:nvPicPr>
          <p:blipFill>
            <a:blip r:embed="rId6" cstate="print"/>
            <a:srcRect/>
            <a:stretch>
              <a:fillRect/>
            </a:stretch>
          </p:blipFill>
          <p:spPr bwMode="auto">
            <a:xfrm>
              <a:off x="7239000" y="1295400"/>
              <a:ext cx="783771" cy="914400"/>
            </a:xfrm>
            <a:prstGeom prst="rect">
              <a:avLst/>
            </a:prstGeom>
            <a:noFill/>
          </p:spPr>
        </p:pic>
        <p:pic>
          <p:nvPicPr>
            <p:cNvPr id="39944" name="Picture 8" descr="C:\test\comparison_faces\18_20090528130743_ronen.jpg"/>
            <p:cNvPicPr>
              <a:picLocks noChangeAspect="1" noChangeArrowheads="1"/>
            </p:cNvPicPr>
            <p:nvPr/>
          </p:nvPicPr>
          <p:blipFill>
            <a:blip r:embed="rId7" cstate="print"/>
            <a:srcRect/>
            <a:stretch>
              <a:fillRect/>
            </a:stretch>
          </p:blipFill>
          <p:spPr bwMode="auto">
            <a:xfrm>
              <a:off x="7315200" y="2362200"/>
              <a:ext cx="771625" cy="990600"/>
            </a:xfrm>
            <a:prstGeom prst="rect">
              <a:avLst/>
            </a:prstGeom>
            <a:noFill/>
          </p:spPr>
        </p:pic>
        <p:sp>
          <p:nvSpPr>
            <p:cNvPr id="50" name="Oval 49"/>
            <p:cNvSpPr/>
            <p:nvPr/>
          </p:nvSpPr>
          <p:spPr>
            <a:xfrm>
              <a:off x="5334000" y="2743200"/>
              <a:ext cx="1981200" cy="609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Face Recognition</a:t>
              </a:r>
              <a:endParaRPr lang="en-US" dirty="0"/>
            </a:p>
          </p:txBody>
        </p:sp>
        <p:cxnSp>
          <p:nvCxnSpPr>
            <p:cNvPr id="61" name="Straight Arrow Connector 60"/>
            <p:cNvCxnSpPr/>
            <p:nvPr/>
          </p:nvCxnSpPr>
          <p:spPr>
            <a:xfrm flipV="1">
              <a:off x="5029200" y="533400"/>
              <a:ext cx="2057400" cy="609600"/>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029200" y="1676400"/>
              <a:ext cx="2209800" cy="1588"/>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029200" y="2057400"/>
              <a:ext cx="2133600" cy="685800"/>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4" name="Rectangle 20"/>
            <p:cNvSpPr>
              <a:spLocks noChangeArrowheads="1"/>
            </p:cNvSpPr>
            <p:nvPr/>
          </p:nvSpPr>
          <p:spPr bwMode="auto">
            <a:xfrm flipH="1">
              <a:off x="5791200" y="457200"/>
              <a:ext cx="228600" cy="830997"/>
            </a:xfrm>
            <a:prstGeom prst="rect">
              <a:avLst/>
            </a:prstGeom>
            <a:noFill/>
            <a:ln w="9525">
              <a:noFill/>
              <a:miter lim="800000"/>
              <a:headEnd/>
              <a:tailEnd/>
            </a:ln>
          </p:spPr>
          <p:txBody>
            <a:bodyPr wrap="square">
              <a:spAutoFit/>
            </a:bodyPr>
            <a:lstStyle/>
            <a:p>
              <a:r>
                <a:rPr lang="en-US" sz="4800" dirty="0">
                  <a:solidFill>
                    <a:srgbClr val="00B050"/>
                  </a:solidFill>
                  <a:latin typeface="Calibri" pitchFamily="34" charset="0"/>
                </a:rPr>
                <a:t>？</a:t>
              </a:r>
            </a:p>
          </p:txBody>
        </p:sp>
        <p:sp>
          <p:nvSpPr>
            <p:cNvPr id="65" name="Rectangle 20"/>
            <p:cNvSpPr>
              <a:spLocks noChangeArrowheads="1"/>
            </p:cNvSpPr>
            <p:nvPr/>
          </p:nvSpPr>
          <p:spPr bwMode="auto">
            <a:xfrm flipH="1">
              <a:off x="5943600" y="1295400"/>
              <a:ext cx="228600" cy="830997"/>
            </a:xfrm>
            <a:prstGeom prst="rect">
              <a:avLst/>
            </a:prstGeom>
            <a:noFill/>
            <a:ln w="9525">
              <a:noFill/>
              <a:miter lim="800000"/>
              <a:headEnd/>
              <a:tailEnd/>
            </a:ln>
          </p:spPr>
          <p:txBody>
            <a:bodyPr wrap="square">
              <a:spAutoFit/>
            </a:bodyPr>
            <a:lstStyle/>
            <a:p>
              <a:r>
                <a:rPr lang="en-US" sz="4800" dirty="0">
                  <a:solidFill>
                    <a:srgbClr val="00B050"/>
                  </a:solidFill>
                  <a:latin typeface="Calibri" pitchFamily="34" charset="0"/>
                </a:rPr>
                <a:t>？</a:t>
              </a:r>
            </a:p>
          </p:txBody>
        </p:sp>
        <p:sp>
          <p:nvSpPr>
            <p:cNvPr id="66" name="Rectangle 20"/>
            <p:cNvSpPr>
              <a:spLocks noChangeArrowheads="1"/>
            </p:cNvSpPr>
            <p:nvPr/>
          </p:nvSpPr>
          <p:spPr bwMode="auto">
            <a:xfrm flipH="1">
              <a:off x="5943600" y="2057400"/>
              <a:ext cx="228600" cy="830997"/>
            </a:xfrm>
            <a:prstGeom prst="rect">
              <a:avLst/>
            </a:prstGeom>
            <a:noFill/>
            <a:ln w="9525">
              <a:noFill/>
              <a:miter lim="800000"/>
              <a:headEnd/>
              <a:tailEnd/>
            </a:ln>
          </p:spPr>
          <p:txBody>
            <a:bodyPr wrap="square">
              <a:spAutoFit/>
            </a:bodyPr>
            <a:lstStyle/>
            <a:p>
              <a:r>
                <a:rPr lang="en-US" sz="4800" dirty="0">
                  <a:solidFill>
                    <a:srgbClr val="00B050"/>
                  </a:solidFill>
                  <a:latin typeface="Calibri" pitchFamily="34" charset="0"/>
                </a:rPr>
                <a:t>？</a:t>
              </a:r>
            </a:p>
          </p:txBody>
        </p:sp>
        <p:sp>
          <p:nvSpPr>
            <p:cNvPr id="71" name="Right Arrow 70"/>
            <p:cNvSpPr/>
            <p:nvPr/>
          </p:nvSpPr>
          <p:spPr>
            <a:xfrm>
              <a:off x="4953000" y="2971800"/>
              <a:ext cx="304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grpSp>
        <p:nvGrpSpPr>
          <p:cNvPr id="7" name="Group 34"/>
          <p:cNvGrpSpPr/>
          <p:nvPr/>
        </p:nvGrpSpPr>
        <p:grpSpPr>
          <a:xfrm>
            <a:off x="609600" y="4495800"/>
            <a:ext cx="6248400" cy="914400"/>
            <a:chOff x="609600" y="4495800"/>
            <a:chExt cx="6248400" cy="914400"/>
          </a:xfrm>
        </p:grpSpPr>
        <p:sp>
          <p:nvSpPr>
            <p:cNvPr id="43" name="Rounded Rectangle 42"/>
            <p:cNvSpPr/>
            <p:nvPr/>
          </p:nvSpPr>
          <p:spPr>
            <a:xfrm>
              <a:off x="2895599" y="4807527"/>
              <a:ext cx="1981199" cy="60267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Detect 70 faces/ 1000 images</a:t>
              </a:r>
              <a:endParaRPr lang="en-US" dirty="0"/>
            </a:p>
          </p:txBody>
        </p:sp>
        <p:sp>
          <p:nvSpPr>
            <p:cNvPr id="106" name="Down Arrow 105"/>
            <p:cNvSpPr/>
            <p:nvPr/>
          </p:nvSpPr>
          <p:spPr>
            <a:xfrm>
              <a:off x="3657599" y="4502727"/>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5333999" y="4807527"/>
              <a:ext cx="1524001" cy="60267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2~3 images/ person</a:t>
              </a:r>
              <a:endParaRPr lang="en-US" dirty="0"/>
            </a:p>
          </p:txBody>
        </p:sp>
        <p:sp>
          <p:nvSpPr>
            <p:cNvPr id="108" name="Right Arrow 107"/>
            <p:cNvSpPr/>
            <p:nvPr/>
          </p:nvSpPr>
          <p:spPr>
            <a:xfrm>
              <a:off x="4952999" y="4959927"/>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own Arrow 77"/>
            <p:cNvSpPr/>
            <p:nvPr/>
          </p:nvSpPr>
          <p:spPr>
            <a:xfrm>
              <a:off x="5791200" y="44958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09600" y="4800600"/>
              <a:ext cx="1981199" cy="60267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Poor Performance</a:t>
              </a:r>
              <a:endParaRPr lang="en-US" dirty="0"/>
            </a:p>
          </p:txBody>
        </p:sp>
        <p:sp>
          <p:nvSpPr>
            <p:cNvPr id="81" name="Right Arrow 80"/>
            <p:cNvSpPr/>
            <p:nvPr/>
          </p:nvSpPr>
          <p:spPr>
            <a:xfrm>
              <a:off x="2590800" y="50292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wn Arrow 81"/>
            <p:cNvSpPr/>
            <p:nvPr/>
          </p:nvSpPr>
          <p:spPr>
            <a:xfrm>
              <a:off x="1371600" y="44958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609600"/>
          </a:xfrm>
        </p:spPr>
        <p:txBody>
          <a:bodyPr>
            <a:normAutofit fontScale="90000"/>
          </a:bodyPr>
          <a:lstStyle/>
          <a:p>
            <a:r>
              <a:rPr lang="en-US" dirty="0" smtClean="0"/>
              <a:t>Rationale for Poor Performance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grpSp>
        <p:nvGrpSpPr>
          <p:cNvPr id="3" name="Group 116"/>
          <p:cNvGrpSpPr/>
          <p:nvPr/>
        </p:nvGrpSpPr>
        <p:grpSpPr>
          <a:xfrm>
            <a:off x="7772399" y="773668"/>
            <a:ext cx="1447802" cy="5931932"/>
            <a:chOff x="7772399" y="533400"/>
            <a:chExt cx="1447802" cy="5931932"/>
          </a:xfrm>
        </p:grpSpPr>
        <p:grpSp>
          <p:nvGrpSpPr>
            <p:cNvPr id="5" name="Group 114"/>
            <p:cNvGrpSpPr/>
            <p:nvPr/>
          </p:nvGrpSpPr>
          <p:grpSpPr>
            <a:xfrm>
              <a:off x="7848600" y="533400"/>
              <a:ext cx="1295400" cy="1893332"/>
              <a:chOff x="7848600" y="533400"/>
              <a:chExt cx="1295400" cy="1893332"/>
            </a:xfrm>
          </p:grpSpPr>
          <p:pic>
            <p:nvPicPr>
              <p:cNvPr id="80" name="Picture 2" descr="C:\test\comparison\18_20090528120528_1.jpg"/>
              <p:cNvPicPr>
                <a:picLocks noChangeAspect="1" noChangeArrowheads="1"/>
              </p:cNvPicPr>
              <p:nvPr/>
            </p:nvPicPr>
            <p:blipFill>
              <a:blip r:embed="rId3" cstate="print"/>
              <a:srcRect/>
              <a:stretch>
                <a:fillRect/>
              </a:stretch>
            </p:blipFill>
            <p:spPr bwMode="auto">
              <a:xfrm>
                <a:off x="8001000" y="914400"/>
                <a:ext cx="914400" cy="1103587"/>
              </a:xfrm>
              <a:prstGeom prst="rect">
                <a:avLst/>
              </a:prstGeom>
              <a:noFill/>
            </p:spPr>
          </p:pic>
          <p:sp>
            <p:nvSpPr>
              <p:cNvPr id="84" name="Rounded Rectangle 83"/>
              <p:cNvSpPr/>
              <p:nvPr/>
            </p:nvSpPr>
            <p:spPr>
              <a:xfrm>
                <a:off x="8001001" y="533400"/>
                <a:ext cx="1142999" cy="304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resolution</a:t>
                </a:r>
                <a:endParaRPr lang="en-US" sz="1600" dirty="0"/>
              </a:p>
            </p:txBody>
          </p:sp>
          <p:sp>
            <p:nvSpPr>
              <p:cNvPr id="86" name="TextBox 85"/>
              <p:cNvSpPr txBox="1"/>
              <p:nvPr/>
            </p:nvSpPr>
            <p:spPr>
              <a:xfrm>
                <a:off x="7848600" y="2057400"/>
                <a:ext cx="1295400" cy="369332"/>
              </a:xfrm>
              <a:prstGeom prst="rect">
                <a:avLst/>
              </a:prstGeom>
              <a:noFill/>
            </p:spPr>
            <p:txBody>
              <a:bodyPr wrap="square" rtlCol="0">
                <a:spAutoFit/>
              </a:bodyPr>
              <a:lstStyle/>
              <a:p>
                <a:r>
                  <a:rPr lang="en-US" dirty="0" smtClean="0"/>
                  <a:t>(original)</a:t>
                </a:r>
                <a:endParaRPr lang="en-US" dirty="0"/>
              </a:p>
            </p:txBody>
          </p:sp>
        </p:grpSp>
        <p:grpSp>
          <p:nvGrpSpPr>
            <p:cNvPr id="6" name="Group 115"/>
            <p:cNvGrpSpPr/>
            <p:nvPr/>
          </p:nvGrpSpPr>
          <p:grpSpPr>
            <a:xfrm>
              <a:off x="7772399" y="2438400"/>
              <a:ext cx="1447802" cy="4026932"/>
              <a:chOff x="7772399" y="2438400"/>
              <a:chExt cx="1447802" cy="4026932"/>
            </a:xfrm>
          </p:grpSpPr>
          <p:pic>
            <p:nvPicPr>
              <p:cNvPr id="39939" name="Picture 3" descr="C:\test\comparison\18_20090528120528_2.jpg"/>
              <p:cNvPicPr>
                <a:picLocks noChangeAspect="1" noChangeArrowheads="1"/>
              </p:cNvPicPr>
              <p:nvPr/>
            </p:nvPicPr>
            <p:blipFill>
              <a:blip r:embed="rId4" cstate="print"/>
              <a:srcRect/>
              <a:stretch>
                <a:fillRect/>
              </a:stretch>
            </p:blipFill>
            <p:spPr bwMode="auto">
              <a:xfrm>
                <a:off x="8001000" y="2895600"/>
                <a:ext cx="952500" cy="1143000"/>
              </a:xfrm>
              <a:prstGeom prst="rect">
                <a:avLst/>
              </a:prstGeom>
              <a:noFill/>
            </p:spPr>
          </p:pic>
          <p:pic>
            <p:nvPicPr>
              <p:cNvPr id="39940" name="Picture 4" descr="C:\test\comparison\18_20090528120528_3.jpg"/>
              <p:cNvPicPr>
                <a:picLocks noChangeAspect="1" noChangeArrowheads="1"/>
              </p:cNvPicPr>
              <p:nvPr/>
            </p:nvPicPr>
            <p:blipFill>
              <a:blip r:embed="rId5" cstate="print"/>
              <a:srcRect/>
              <a:stretch>
                <a:fillRect/>
              </a:stretch>
            </p:blipFill>
            <p:spPr bwMode="auto">
              <a:xfrm>
                <a:off x="8077200" y="4876800"/>
                <a:ext cx="904875" cy="1143000"/>
              </a:xfrm>
              <a:prstGeom prst="rect">
                <a:avLst/>
              </a:prstGeom>
              <a:noFill/>
            </p:spPr>
          </p:pic>
          <p:sp>
            <p:nvSpPr>
              <p:cNvPr id="87" name="Rectangle 86"/>
              <p:cNvSpPr/>
              <p:nvPr/>
            </p:nvSpPr>
            <p:spPr>
              <a:xfrm>
                <a:off x="7772399" y="3974068"/>
                <a:ext cx="1447801" cy="369332"/>
              </a:xfrm>
              <a:prstGeom prst="rect">
                <a:avLst/>
              </a:prstGeom>
            </p:spPr>
            <p:txBody>
              <a:bodyPr wrap="square">
                <a:spAutoFit/>
              </a:bodyPr>
              <a:lstStyle/>
              <a:p>
                <a:r>
                  <a:rPr lang="en-US" dirty="0" smtClean="0"/>
                  <a:t>(1/2 original)</a:t>
                </a:r>
                <a:endParaRPr lang="en-US" dirty="0"/>
              </a:p>
            </p:txBody>
          </p:sp>
          <p:sp>
            <p:nvSpPr>
              <p:cNvPr id="88" name="Rectangle 87"/>
              <p:cNvSpPr/>
              <p:nvPr/>
            </p:nvSpPr>
            <p:spPr>
              <a:xfrm>
                <a:off x="7772400" y="6096000"/>
                <a:ext cx="1447801" cy="369332"/>
              </a:xfrm>
              <a:prstGeom prst="rect">
                <a:avLst/>
              </a:prstGeom>
            </p:spPr>
            <p:txBody>
              <a:bodyPr wrap="square">
                <a:spAutoFit/>
              </a:bodyPr>
              <a:lstStyle/>
              <a:p>
                <a:r>
                  <a:rPr lang="en-US" dirty="0" smtClean="0"/>
                  <a:t>(1/3 original)</a:t>
                </a:r>
                <a:endParaRPr lang="en-US" dirty="0"/>
              </a:p>
            </p:txBody>
          </p:sp>
          <p:sp>
            <p:nvSpPr>
              <p:cNvPr id="89" name="Down Arrow 88"/>
              <p:cNvSpPr/>
              <p:nvPr/>
            </p:nvSpPr>
            <p:spPr>
              <a:xfrm>
                <a:off x="8382000" y="24384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own Arrow 89"/>
              <p:cNvSpPr/>
              <p:nvPr/>
            </p:nvSpPr>
            <p:spPr>
              <a:xfrm>
                <a:off x="8382000" y="44196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2" name="Rounded Rectangle 111"/>
          <p:cNvSpPr/>
          <p:nvPr/>
        </p:nvSpPr>
        <p:spPr>
          <a:xfrm>
            <a:off x="2209800" y="2209800"/>
            <a:ext cx="4495800" cy="3048000"/>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t>Poor Quality of Data</a:t>
            </a:r>
          </a:p>
          <a:p>
            <a:endParaRPr lang="en-US" dirty="0" smtClean="0"/>
          </a:p>
          <a:p>
            <a:endParaRPr lang="en-US" dirty="0" smtClean="0"/>
          </a:p>
          <a:p>
            <a:r>
              <a:rPr lang="en-US" dirty="0" smtClean="0"/>
              <a:t>No faces</a:t>
            </a:r>
          </a:p>
          <a:p>
            <a:endParaRPr lang="en-US" dirty="0" smtClean="0"/>
          </a:p>
          <a:p>
            <a:r>
              <a:rPr lang="en-US" dirty="0" smtClean="0"/>
              <a:t>Small faces</a:t>
            </a:r>
          </a:p>
          <a:p>
            <a:endParaRPr lang="en-US" dirty="0" smtClean="0"/>
          </a:p>
          <a:p>
            <a:r>
              <a:rPr lang="en-US" dirty="0" smtClean="0"/>
              <a:t>Low resolution</a:t>
            </a:r>
          </a:p>
          <a:p>
            <a:endParaRPr lang="en-US" dirty="0" smtClean="0"/>
          </a:p>
          <a:p>
            <a:r>
              <a:rPr lang="en-US" dirty="0" smtClean="0"/>
              <a:t>Low temporal Resolution</a:t>
            </a:r>
          </a:p>
          <a:p>
            <a:endParaRPr lang="en-US" dirty="0" smtClean="0"/>
          </a:p>
          <a:p>
            <a:endParaRPr lang="en-US" dirty="0" smtClean="0"/>
          </a:p>
          <a:p>
            <a:endParaRPr lang="en-US" dirty="0" smtClean="0"/>
          </a:p>
        </p:txBody>
      </p:sp>
      <p:pic>
        <p:nvPicPr>
          <p:cNvPr id="113" name="Picture 1" descr="C:\test\one_third\2\18_20090528055903.jpg"/>
          <p:cNvPicPr>
            <a:picLocks noChangeAspect="1" noChangeArrowheads="1"/>
          </p:cNvPicPr>
          <p:nvPr/>
        </p:nvPicPr>
        <p:blipFill>
          <a:blip r:embed="rId6" cstate="print"/>
          <a:srcRect/>
          <a:stretch>
            <a:fillRect/>
          </a:stretch>
        </p:blipFill>
        <p:spPr bwMode="auto">
          <a:xfrm>
            <a:off x="3962400" y="3048000"/>
            <a:ext cx="2238375" cy="1524000"/>
          </a:xfrm>
          <a:prstGeom prst="rect">
            <a:avLst/>
          </a:prstGeom>
          <a:noFill/>
        </p:spPr>
      </p:pic>
      <p:pic>
        <p:nvPicPr>
          <p:cNvPr id="26626" name="Picture 2" descr="C:\test\one_third\2\18_20090528060538.jpg"/>
          <p:cNvPicPr>
            <a:picLocks noChangeAspect="1" noChangeArrowheads="1"/>
          </p:cNvPicPr>
          <p:nvPr/>
        </p:nvPicPr>
        <p:blipFill>
          <a:blip r:embed="rId7" cstate="print"/>
          <a:srcRect/>
          <a:stretch>
            <a:fillRect/>
          </a:stretch>
        </p:blipFill>
        <p:spPr bwMode="auto">
          <a:xfrm>
            <a:off x="3962400" y="3124200"/>
            <a:ext cx="2238375" cy="1524000"/>
          </a:xfrm>
          <a:prstGeom prst="rect">
            <a:avLst/>
          </a:prstGeom>
          <a:noFill/>
        </p:spPr>
      </p:pic>
      <p:grpSp>
        <p:nvGrpSpPr>
          <p:cNvPr id="7" name="Group 66"/>
          <p:cNvGrpSpPr/>
          <p:nvPr/>
        </p:nvGrpSpPr>
        <p:grpSpPr>
          <a:xfrm>
            <a:off x="6705600" y="1066800"/>
            <a:ext cx="1295400" cy="5105400"/>
            <a:chOff x="6705600" y="1066800"/>
            <a:chExt cx="1295400" cy="5105400"/>
          </a:xfrm>
        </p:grpSpPr>
        <p:sp>
          <p:nvSpPr>
            <p:cNvPr id="92" name="Rounded Rectangle 91"/>
            <p:cNvSpPr/>
            <p:nvPr/>
          </p:nvSpPr>
          <p:spPr>
            <a:xfrm>
              <a:off x="6705600" y="1066800"/>
              <a:ext cx="1295400" cy="685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original</a:t>
              </a:r>
            </a:p>
            <a:p>
              <a:pPr algn="ctr"/>
              <a:r>
                <a:rPr lang="en-US" sz="1400" dirty="0" smtClean="0"/>
                <a:t>performance</a:t>
              </a:r>
              <a:endParaRPr lang="en-US" sz="1400" dirty="0"/>
            </a:p>
          </p:txBody>
        </p:sp>
        <p:sp>
          <p:nvSpPr>
            <p:cNvPr id="93" name="Down Arrow 92"/>
            <p:cNvSpPr/>
            <p:nvPr/>
          </p:nvSpPr>
          <p:spPr>
            <a:xfrm>
              <a:off x="7010400" y="1981200"/>
              <a:ext cx="1524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7162800" y="2286000"/>
              <a:ext cx="762000" cy="646331"/>
            </a:xfrm>
            <a:prstGeom prst="rect">
              <a:avLst/>
            </a:prstGeom>
            <a:noFill/>
          </p:spPr>
          <p:txBody>
            <a:bodyPr wrap="square" rtlCol="0">
              <a:spAutoFit/>
            </a:bodyPr>
            <a:lstStyle/>
            <a:p>
              <a:r>
                <a:rPr lang="en-US" dirty="0" smtClean="0">
                  <a:solidFill>
                    <a:srgbClr val="FF0000"/>
                  </a:solidFill>
                </a:rPr>
                <a:t>Drop</a:t>
              </a:r>
            </a:p>
            <a:p>
              <a:r>
                <a:rPr lang="en-US" dirty="0" smtClean="0">
                  <a:solidFill>
                    <a:srgbClr val="FF0000"/>
                  </a:solidFill>
                </a:rPr>
                <a:t>to</a:t>
              </a:r>
              <a:endParaRPr lang="en-US" dirty="0">
                <a:solidFill>
                  <a:srgbClr val="FF0000"/>
                </a:solidFill>
              </a:endParaRPr>
            </a:p>
          </p:txBody>
        </p:sp>
        <p:sp>
          <p:nvSpPr>
            <p:cNvPr id="96" name="Oval 95"/>
            <p:cNvSpPr/>
            <p:nvPr/>
          </p:nvSpPr>
          <p:spPr>
            <a:xfrm>
              <a:off x="6705600" y="3200400"/>
              <a:ext cx="914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70%</a:t>
              </a:r>
              <a:endParaRPr lang="en-US" dirty="0"/>
            </a:p>
          </p:txBody>
        </p:sp>
        <p:sp>
          <p:nvSpPr>
            <p:cNvPr id="97" name="Down Arrow 96"/>
            <p:cNvSpPr/>
            <p:nvPr/>
          </p:nvSpPr>
          <p:spPr>
            <a:xfrm>
              <a:off x="7010400" y="4191000"/>
              <a:ext cx="1524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7162800" y="4495800"/>
              <a:ext cx="762000" cy="646331"/>
            </a:xfrm>
            <a:prstGeom prst="rect">
              <a:avLst/>
            </a:prstGeom>
            <a:noFill/>
          </p:spPr>
          <p:txBody>
            <a:bodyPr wrap="square" rtlCol="0">
              <a:spAutoFit/>
            </a:bodyPr>
            <a:lstStyle/>
            <a:p>
              <a:r>
                <a:rPr lang="en-US" dirty="0" smtClean="0">
                  <a:solidFill>
                    <a:srgbClr val="FF0000"/>
                  </a:solidFill>
                </a:rPr>
                <a:t>Drop</a:t>
              </a:r>
            </a:p>
            <a:p>
              <a:r>
                <a:rPr lang="en-US" dirty="0" smtClean="0">
                  <a:solidFill>
                    <a:srgbClr val="FF0000"/>
                  </a:solidFill>
                </a:rPr>
                <a:t>to</a:t>
              </a:r>
              <a:endParaRPr lang="en-US" dirty="0">
                <a:solidFill>
                  <a:srgbClr val="FF0000"/>
                </a:solidFill>
              </a:endParaRPr>
            </a:p>
          </p:txBody>
        </p:sp>
        <p:sp>
          <p:nvSpPr>
            <p:cNvPr id="99" name="Oval 98"/>
            <p:cNvSpPr/>
            <p:nvPr/>
          </p:nvSpPr>
          <p:spPr>
            <a:xfrm>
              <a:off x="6781800" y="5334000"/>
              <a:ext cx="914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a:t>
              </a:r>
              <a:endParaRPr lang="en-US" dirty="0"/>
            </a:p>
          </p:txBody>
        </p:sp>
      </p:grpSp>
      <p:grpSp>
        <p:nvGrpSpPr>
          <p:cNvPr id="8" name="Group 43"/>
          <p:cNvGrpSpPr/>
          <p:nvPr/>
        </p:nvGrpSpPr>
        <p:grpSpPr>
          <a:xfrm>
            <a:off x="0" y="990600"/>
            <a:ext cx="2438400" cy="5410200"/>
            <a:chOff x="0" y="990600"/>
            <a:chExt cx="2438400" cy="5410200"/>
          </a:xfrm>
        </p:grpSpPr>
        <p:sp>
          <p:nvSpPr>
            <p:cNvPr id="28" name="Rounded Rectangle 27"/>
            <p:cNvSpPr/>
            <p:nvPr/>
          </p:nvSpPr>
          <p:spPr>
            <a:xfrm>
              <a:off x="0" y="990600"/>
              <a:ext cx="1143000" cy="6096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Sampling</a:t>
              </a:r>
            </a:p>
            <a:p>
              <a:pPr algn="ctr"/>
              <a:r>
                <a:rPr lang="en-US" sz="1600" dirty="0" smtClean="0"/>
                <a:t>rate</a:t>
              </a:r>
              <a:endParaRPr lang="en-US" sz="1600" dirty="0"/>
            </a:p>
          </p:txBody>
        </p:sp>
        <p:sp>
          <p:nvSpPr>
            <p:cNvPr id="30" name="Rounded Rectangle 29"/>
            <p:cNvSpPr/>
            <p:nvPr/>
          </p:nvSpPr>
          <p:spPr>
            <a:xfrm>
              <a:off x="0" y="2286000"/>
              <a:ext cx="1219200" cy="38100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smtClean="0"/>
                <a:t>1 frame/sec</a:t>
              </a:r>
              <a:endParaRPr lang="en-US" sz="1600" dirty="0"/>
            </a:p>
          </p:txBody>
        </p:sp>
        <p:sp>
          <p:nvSpPr>
            <p:cNvPr id="31" name="Rounded Rectangle 30"/>
            <p:cNvSpPr/>
            <p:nvPr/>
          </p:nvSpPr>
          <p:spPr>
            <a:xfrm>
              <a:off x="0" y="5791200"/>
              <a:ext cx="1219200" cy="53340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1/3 frame/sec</a:t>
              </a:r>
              <a:endParaRPr lang="en-US" sz="1600" dirty="0"/>
            </a:p>
          </p:txBody>
        </p:sp>
        <p:sp>
          <p:nvSpPr>
            <p:cNvPr id="32" name="Rounded Rectangle 31"/>
            <p:cNvSpPr/>
            <p:nvPr/>
          </p:nvSpPr>
          <p:spPr>
            <a:xfrm>
              <a:off x="0" y="3581400"/>
              <a:ext cx="1143000" cy="60960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1/2 frame/sec</a:t>
              </a:r>
              <a:endParaRPr lang="en-US" sz="1600" dirty="0"/>
            </a:p>
          </p:txBody>
        </p:sp>
        <p:sp>
          <p:nvSpPr>
            <p:cNvPr id="33" name="Rounded Rectangle 32"/>
            <p:cNvSpPr/>
            <p:nvPr/>
          </p:nvSpPr>
          <p:spPr>
            <a:xfrm>
              <a:off x="0" y="2286000"/>
              <a:ext cx="1219200" cy="45720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1 frame/sec</a:t>
              </a:r>
              <a:endParaRPr lang="en-US" sz="1600" dirty="0"/>
            </a:p>
          </p:txBody>
        </p:sp>
        <p:grpSp>
          <p:nvGrpSpPr>
            <p:cNvPr id="9" name="Group 66"/>
            <p:cNvGrpSpPr/>
            <p:nvPr/>
          </p:nvGrpSpPr>
          <p:grpSpPr>
            <a:xfrm>
              <a:off x="1143000" y="1295400"/>
              <a:ext cx="1295400" cy="5105400"/>
              <a:chOff x="6705600" y="1066800"/>
              <a:chExt cx="1295400" cy="5105400"/>
            </a:xfrm>
          </p:grpSpPr>
          <p:sp>
            <p:nvSpPr>
              <p:cNvPr id="35" name="Rounded Rectangle 34"/>
              <p:cNvSpPr/>
              <p:nvPr/>
            </p:nvSpPr>
            <p:spPr>
              <a:xfrm>
                <a:off x="6705600" y="1066800"/>
                <a:ext cx="1295400" cy="685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original</a:t>
                </a:r>
              </a:p>
              <a:p>
                <a:pPr algn="ctr"/>
                <a:r>
                  <a:rPr lang="en-US" sz="1400" dirty="0" smtClean="0"/>
                  <a:t>performance</a:t>
                </a:r>
                <a:endParaRPr lang="en-US" sz="1400" dirty="0"/>
              </a:p>
            </p:txBody>
          </p:sp>
          <p:sp>
            <p:nvSpPr>
              <p:cNvPr id="36" name="Down Arrow 35"/>
              <p:cNvSpPr/>
              <p:nvPr/>
            </p:nvSpPr>
            <p:spPr>
              <a:xfrm>
                <a:off x="7010400" y="1981200"/>
                <a:ext cx="1524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162800" y="2286000"/>
                <a:ext cx="762000" cy="646331"/>
              </a:xfrm>
              <a:prstGeom prst="rect">
                <a:avLst/>
              </a:prstGeom>
              <a:noFill/>
            </p:spPr>
            <p:txBody>
              <a:bodyPr wrap="square" rtlCol="0">
                <a:spAutoFit/>
              </a:bodyPr>
              <a:lstStyle/>
              <a:p>
                <a:r>
                  <a:rPr lang="en-US" dirty="0" smtClean="0">
                    <a:solidFill>
                      <a:srgbClr val="FF0000"/>
                    </a:solidFill>
                  </a:rPr>
                  <a:t>Drop</a:t>
                </a:r>
              </a:p>
              <a:p>
                <a:r>
                  <a:rPr lang="en-US" dirty="0" smtClean="0">
                    <a:solidFill>
                      <a:srgbClr val="FF0000"/>
                    </a:solidFill>
                  </a:rPr>
                  <a:t>to</a:t>
                </a:r>
                <a:endParaRPr lang="en-US" dirty="0">
                  <a:solidFill>
                    <a:srgbClr val="FF0000"/>
                  </a:solidFill>
                </a:endParaRPr>
              </a:p>
            </p:txBody>
          </p:sp>
          <p:sp>
            <p:nvSpPr>
              <p:cNvPr id="38" name="Oval 37"/>
              <p:cNvSpPr/>
              <p:nvPr/>
            </p:nvSpPr>
            <p:spPr>
              <a:xfrm>
                <a:off x="6705600" y="3200400"/>
                <a:ext cx="914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53%</a:t>
                </a:r>
                <a:endParaRPr lang="en-US" dirty="0"/>
              </a:p>
            </p:txBody>
          </p:sp>
          <p:sp>
            <p:nvSpPr>
              <p:cNvPr id="39" name="Down Arrow 38"/>
              <p:cNvSpPr/>
              <p:nvPr/>
            </p:nvSpPr>
            <p:spPr>
              <a:xfrm>
                <a:off x="7010400" y="4191000"/>
                <a:ext cx="1524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162800" y="4495800"/>
                <a:ext cx="762000" cy="646331"/>
              </a:xfrm>
              <a:prstGeom prst="rect">
                <a:avLst/>
              </a:prstGeom>
              <a:noFill/>
            </p:spPr>
            <p:txBody>
              <a:bodyPr wrap="square" rtlCol="0">
                <a:spAutoFit/>
              </a:bodyPr>
              <a:lstStyle/>
              <a:p>
                <a:r>
                  <a:rPr lang="en-US" dirty="0" smtClean="0">
                    <a:solidFill>
                      <a:srgbClr val="FF0000"/>
                    </a:solidFill>
                  </a:rPr>
                  <a:t>Drop</a:t>
                </a:r>
              </a:p>
              <a:p>
                <a:r>
                  <a:rPr lang="en-US" dirty="0" smtClean="0">
                    <a:solidFill>
                      <a:srgbClr val="FF0000"/>
                    </a:solidFill>
                  </a:rPr>
                  <a:t>to</a:t>
                </a:r>
                <a:endParaRPr lang="en-US" dirty="0">
                  <a:solidFill>
                    <a:srgbClr val="FF0000"/>
                  </a:solidFill>
                </a:endParaRPr>
              </a:p>
            </p:txBody>
          </p:sp>
          <p:sp>
            <p:nvSpPr>
              <p:cNvPr id="41" name="Oval 40"/>
              <p:cNvSpPr/>
              <p:nvPr/>
            </p:nvSpPr>
            <p:spPr>
              <a:xfrm>
                <a:off x="6781800" y="5334000"/>
                <a:ext cx="914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35%</a:t>
                </a:r>
                <a:endParaRPr lang="en-US" dirty="0"/>
              </a:p>
            </p:txBody>
          </p:sp>
        </p:grpSp>
        <p:sp>
          <p:nvSpPr>
            <p:cNvPr id="42" name="Down Arrow 41"/>
            <p:cNvSpPr/>
            <p:nvPr/>
          </p:nvSpPr>
          <p:spPr>
            <a:xfrm>
              <a:off x="533400" y="2819400"/>
              <a:ext cx="152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a:off x="533400" y="4343400"/>
              <a:ext cx="1524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
                                            <p:bg/>
                                          </p:spTgt>
                                        </p:tgtEl>
                                        <p:attrNameLst>
                                          <p:attrName>style.visibility</p:attrName>
                                        </p:attrNameLst>
                                      </p:cBhvr>
                                      <p:to>
                                        <p:strVal val="visible"/>
                                      </p:to>
                                    </p:set>
                                    <p:animEffect transition="in" filter="box(in)">
                                      <p:cBhvr>
                                        <p:cTn id="7" dur="500"/>
                                        <p:tgtEl>
                                          <p:spTgt spid="112">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2">
                                            <p:txEl>
                                              <p:pRg st="0" end="0"/>
                                            </p:txEl>
                                          </p:spTgt>
                                        </p:tgtEl>
                                        <p:attrNameLst>
                                          <p:attrName>style.visibility</p:attrName>
                                        </p:attrNameLst>
                                      </p:cBhvr>
                                      <p:to>
                                        <p:strVal val="visible"/>
                                      </p:to>
                                    </p:set>
                                    <p:animEffect transition="in" filter="box(in)">
                                      <p:cBhvr>
                                        <p:cTn id="10" dur="500"/>
                                        <p:tgtEl>
                                          <p:spTgt spid="112">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2">
                                            <p:txEl>
                                              <p:pRg st="3" end="3"/>
                                            </p:txEl>
                                          </p:spTgt>
                                        </p:tgtEl>
                                        <p:attrNameLst>
                                          <p:attrName>style.visibility</p:attrName>
                                        </p:attrNameLst>
                                      </p:cBhvr>
                                      <p:to>
                                        <p:strVal val="visible"/>
                                      </p:to>
                                    </p:set>
                                    <p:animEffect transition="in" filter="box(in)">
                                      <p:cBhvr>
                                        <p:cTn id="13" dur="500"/>
                                        <p:tgtEl>
                                          <p:spTgt spid="112">
                                            <p:txEl>
                                              <p:pRg st="3" end="3"/>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2">
                                            <p:txEl>
                                              <p:pRg st="5" end="5"/>
                                            </p:txEl>
                                          </p:spTgt>
                                        </p:tgtEl>
                                        <p:attrNameLst>
                                          <p:attrName>style.visibility</p:attrName>
                                        </p:attrNameLst>
                                      </p:cBhvr>
                                      <p:to>
                                        <p:strVal val="visible"/>
                                      </p:to>
                                    </p:set>
                                    <p:animEffect transition="in" filter="box(in)">
                                      <p:cBhvr>
                                        <p:cTn id="16" dur="500"/>
                                        <p:tgtEl>
                                          <p:spTgt spid="112">
                                            <p:txEl>
                                              <p:pRg st="5" end="5"/>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2">
                                            <p:txEl>
                                              <p:pRg st="7" end="7"/>
                                            </p:txEl>
                                          </p:spTgt>
                                        </p:tgtEl>
                                        <p:attrNameLst>
                                          <p:attrName>style.visibility</p:attrName>
                                        </p:attrNameLst>
                                      </p:cBhvr>
                                      <p:to>
                                        <p:strVal val="visible"/>
                                      </p:to>
                                    </p:set>
                                    <p:animEffect transition="in" filter="box(in)">
                                      <p:cBhvr>
                                        <p:cTn id="19" dur="500"/>
                                        <p:tgtEl>
                                          <p:spTgt spid="112">
                                            <p:txEl>
                                              <p:pRg st="7" end="7"/>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12">
                                            <p:txEl>
                                              <p:pRg st="9" end="9"/>
                                            </p:txEl>
                                          </p:spTgt>
                                        </p:tgtEl>
                                        <p:attrNameLst>
                                          <p:attrName>style.visibility</p:attrName>
                                        </p:attrNameLst>
                                      </p:cBhvr>
                                      <p:to>
                                        <p:strVal val="visible"/>
                                      </p:to>
                                    </p:set>
                                    <p:animEffect transition="in" filter="box(in)">
                                      <p:cBhvr>
                                        <p:cTn id="22" dur="500"/>
                                        <p:tgtEl>
                                          <p:spTgt spid="112">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112">
                                            <p:txEl>
                                              <p:pRg st="3" end="3"/>
                                            </p:txEl>
                                          </p:spTgt>
                                        </p:tgtEl>
                                      </p:cBhvr>
                                      <p:by x="150000" y="150000"/>
                                    </p:animScale>
                                  </p:childTnLst>
                                </p:cTn>
                              </p:par>
                              <p:par>
                                <p:cTn id="27" presetID="9" presetClass="entr" presetSubtype="0" fill="hold" nodeType="with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dissolve">
                                      <p:cBhvr>
                                        <p:cTn id="29" dur="500"/>
                                        <p:tgtEl>
                                          <p:spTgt spid="11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112">
                                            <p:txEl>
                                              <p:pRg st="5" end="5"/>
                                            </p:txEl>
                                          </p:spTgt>
                                        </p:tgtEl>
                                      </p:cBhvr>
                                      <p:by x="150000" y="150000"/>
                                    </p:animScale>
                                  </p:childTnLst>
                                </p:cTn>
                              </p:par>
                              <p:par>
                                <p:cTn id="34" presetID="9" presetClass="entr" presetSubtype="0" fill="hold" nodeType="withEffect">
                                  <p:stCondLst>
                                    <p:cond delay="0"/>
                                  </p:stCondLst>
                                  <p:childTnLst>
                                    <p:set>
                                      <p:cBhvr>
                                        <p:cTn id="35" dur="1" fill="hold">
                                          <p:stCondLst>
                                            <p:cond delay="0"/>
                                          </p:stCondLst>
                                        </p:cTn>
                                        <p:tgtEl>
                                          <p:spTgt spid="26626"/>
                                        </p:tgtEl>
                                        <p:attrNameLst>
                                          <p:attrName>style.visibility</p:attrName>
                                        </p:attrNameLst>
                                      </p:cBhvr>
                                      <p:to>
                                        <p:strVal val="visible"/>
                                      </p:to>
                                    </p:set>
                                    <p:animEffect transition="in" filter="dissolve">
                                      <p:cBhvr>
                                        <p:cTn id="36" dur="500"/>
                                        <p:tgtEl>
                                          <p:spTgt spid="2662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nodeType="clickEffect">
                                  <p:stCondLst>
                                    <p:cond delay="0"/>
                                  </p:stCondLst>
                                  <p:childTnLst>
                                    <p:animScale>
                                      <p:cBhvr>
                                        <p:cTn id="40" dur="2000" fill="hold"/>
                                        <p:tgtEl>
                                          <p:spTgt spid="112">
                                            <p:txEl>
                                              <p:pRg st="7" end="7"/>
                                            </p:txEl>
                                          </p:spTgt>
                                        </p:tgtEl>
                                      </p:cBhvr>
                                      <p:by x="150000" y="150000"/>
                                    </p:animScale>
                                  </p:childTnLst>
                                </p:cTn>
                              </p:par>
                              <p:par>
                                <p:cTn id="41" presetID="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9"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500" fill="hold"/>
                                        <p:tgtEl>
                                          <p:spTgt spid="112">
                                            <p:txEl>
                                              <p:pRg st="9" end="9"/>
                                            </p:txEl>
                                          </p:spTgt>
                                        </p:tgtEl>
                                      </p:cBhvr>
                                      <p:by x="150000" y="150000"/>
                                    </p:animScale>
                                  </p:childTnLst>
                                </p:cTn>
                              </p:par>
                              <p:par>
                                <p:cTn id="52" presetID="4" presetClass="entr" presetSubtype="16"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ox(in)">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762000"/>
          </a:xfrm>
        </p:spPr>
        <p:txBody>
          <a:bodyPr>
            <a:normAutofit fontScale="90000"/>
          </a:bodyPr>
          <a:lstStyle/>
          <a:p>
            <a:r>
              <a:rPr lang="en-US" dirty="0" smtClean="0"/>
              <a:t>Exploiting Contextual Information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grpSp>
        <p:nvGrpSpPr>
          <p:cNvPr id="3" name="Group 30"/>
          <p:cNvGrpSpPr/>
          <p:nvPr/>
        </p:nvGrpSpPr>
        <p:grpSpPr>
          <a:xfrm>
            <a:off x="457200" y="838200"/>
            <a:ext cx="8153400" cy="3429000"/>
            <a:chOff x="457200" y="457200"/>
            <a:chExt cx="8153400" cy="3429000"/>
          </a:xfrm>
        </p:grpSpPr>
        <p:grpSp>
          <p:nvGrpSpPr>
            <p:cNvPr id="7" name="Group 6"/>
            <p:cNvGrpSpPr/>
            <p:nvPr/>
          </p:nvGrpSpPr>
          <p:grpSpPr>
            <a:xfrm>
              <a:off x="457200" y="2819400"/>
              <a:ext cx="609600" cy="990600"/>
              <a:chOff x="4038600" y="2590800"/>
              <a:chExt cx="609600" cy="1219200"/>
            </a:xfrm>
          </p:grpSpPr>
          <p:pic>
            <p:nvPicPr>
              <p:cNvPr id="5" name="Picture 3"/>
              <p:cNvPicPr>
                <a:picLocks noChangeAspect="1" noChangeArrowheads="1"/>
              </p:cNvPicPr>
              <p:nvPr/>
            </p:nvPicPr>
            <p:blipFill>
              <a:blip r:embed="rId2" cstate="print"/>
              <a:srcRect/>
              <a:stretch>
                <a:fillRect/>
              </a:stretch>
            </p:blipFill>
            <p:spPr bwMode="auto">
              <a:xfrm>
                <a:off x="4191000" y="2743200"/>
                <a:ext cx="304800" cy="895739"/>
              </a:xfrm>
              <a:prstGeom prst="rect">
                <a:avLst/>
              </a:prstGeom>
              <a:noFill/>
              <a:ln w="9525">
                <a:noFill/>
                <a:miter lim="800000"/>
                <a:headEnd/>
                <a:tailEnd/>
              </a:ln>
            </p:spPr>
          </p:pic>
          <p:sp>
            <p:nvSpPr>
              <p:cNvPr id="6" name="Rectangle 5"/>
              <p:cNvSpPr/>
              <p:nvPr/>
            </p:nvSpPr>
            <p:spPr>
              <a:xfrm>
                <a:off x="4038600" y="2590800"/>
                <a:ext cx="6096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1"/>
            <p:cNvGrpSpPr/>
            <p:nvPr/>
          </p:nvGrpSpPr>
          <p:grpSpPr>
            <a:xfrm>
              <a:off x="8001000" y="2895600"/>
              <a:ext cx="609600" cy="990600"/>
              <a:chOff x="4038600" y="2684585"/>
              <a:chExt cx="609600" cy="1219200"/>
            </a:xfrm>
          </p:grpSpPr>
          <p:pic>
            <p:nvPicPr>
              <p:cNvPr id="13" name="Picture 3"/>
              <p:cNvPicPr>
                <a:picLocks noChangeAspect="1" noChangeArrowheads="1"/>
              </p:cNvPicPr>
              <p:nvPr/>
            </p:nvPicPr>
            <p:blipFill>
              <a:blip r:embed="rId2" cstate="print"/>
              <a:srcRect/>
              <a:stretch>
                <a:fillRect/>
              </a:stretch>
            </p:blipFill>
            <p:spPr bwMode="auto">
              <a:xfrm>
                <a:off x="4191000" y="2743200"/>
                <a:ext cx="304800" cy="895739"/>
              </a:xfrm>
              <a:prstGeom prst="rect">
                <a:avLst/>
              </a:prstGeom>
              <a:noFill/>
              <a:ln w="9525">
                <a:noFill/>
                <a:miter lim="800000"/>
                <a:headEnd/>
                <a:tailEnd/>
              </a:ln>
            </p:spPr>
          </p:pic>
          <p:sp>
            <p:nvSpPr>
              <p:cNvPr id="14" name="Rectangle 13"/>
              <p:cNvSpPr/>
              <p:nvPr/>
            </p:nvSpPr>
            <p:spPr>
              <a:xfrm>
                <a:off x="4038600" y="2684585"/>
                <a:ext cx="6096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9"/>
            <p:cNvGrpSpPr/>
            <p:nvPr/>
          </p:nvGrpSpPr>
          <p:grpSpPr>
            <a:xfrm>
              <a:off x="4191000" y="457200"/>
              <a:ext cx="609600" cy="990600"/>
              <a:chOff x="4191000" y="762000"/>
              <a:chExt cx="609600" cy="1066800"/>
            </a:xfrm>
          </p:grpSpPr>
          <p:pic>
            <p:nvPicPr>
              <p:cNvPr id="18" name="Picture 4"/>
              <p:cNvPicPr>
                <a:picLocks noChangeAspect="1" noChangeArrowheads="1"/>
              </p:cNvPicPr>
              <p:nvPr/>
            </p:nvPicPr>
            <p:blipFill>
              <a:blip r:embed="rId3" cstate="print"/>
              <a:srcRect/>
              <a:stretch>
                <a:fillRect/>
              </a:stretch>
            </p:blipFill>
            <p:spPr bwMode="auto">
              <a:xfrm>
                <a:off x="4343400" y="914400"/>
                <a:ext cx="304800" cy="776838"/>
              </a:xfrm>
              <a:prstGeom prst="rect">
                <a:avLst/>
              </a:prstGeom>
              <a:noFill/>
              <a:ln w="9525">
                <a:noFill/>
                <a:miter lim="800000"/>
                <a:headEnd/>
                <a:tailEnd/>
              </a:ln>
            </p:spPr>
          </p:pic>
          <p:sp>
            <p:nvSpPr>
              <p:cNvPr id="19" name="Rectangle 18"/>
              <p:cNvSpPr/>
              <p:nvPr/>
            </p:nvSpPr>
            <p:spPr>
              <a:xfrm>
                <a:off x="4191000" y="762000"/>
                <a:ext cx="6096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29"/>
          <p:cNvGrpSpPr/>
          <p:nvPr/>
        </p:nvGrpSpPr>
        <p:grpSpPr>
          <a:xfrm>
            <a:off x="3505200" y="3276600"/>
            <a:ext cx="1981200" cy="3352800"/>
            <a:chOff x="3505200" y="2895600"/>
            <a:chExt cx="1981200" cy="3352800"/>
          </a:xfrm>
        </p:grpSpPr>
        <p:sp>
          <p:nvSpPr>
            <p:cNvPr id="8" name="Oval 7"/>
            <p:cNvSpPr/>
            <p:nvPr/>
          </p:nvSpPr>
          <p:spPr>
            <a:xfrm>
              <a:off x="3505200" y="4648200"/>
              <a:ext cx="1981200"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Face Recognition</a:t>
              </a:r>
              <a:endParaRPr lang="en-US" dirty="0"/>
            </a:p>
          </p:txBody>
        </p:sp>
        <p:sp>
          <p:nvSpPr>
            <p:cNvPr id="10" name="Rounded Rectangle 9"/>
            <p:cNvSpPr/>
            <p:nvPr/>
          </p:nvSpPr>
          <p:spPr>
            <a:xfrm>
              <a:off x="4114800" y="5791200"/>
              <a:ext cx="762000" cy="457200"/>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grpSp>
          <p:nvGrpSpPr>
            <p:cNvPr id="15" name="Group 14"/>
            <p:cNvGrpSpPr/>
            <p:nvPr/>
          </p:nvGrpSpPr>
          <p:grpSpPr>
            <a:xfrm>
              <a:off x="4191000" y="2895600"/>
              <a:ext cx="609600" cy="990600"/>
              <a:chOff x="4038600" y="2590800"/>
              <a:chExt cx="609600" cy="1219200"/>
            </a:xfrm>
          </p:grpSpPr>
          <p:pic>
            <p:nvPicPr>
              <p:cNvPr id="16" name="Picture 3"/>
              <p:cNvPicPr>
                <a:picLocks noChangeAspect="1" noChangeArrowheads="1"/>
              </p:cNvPicPr>
              <p:nvPr/>
            </p:nvPicPr>
            <p:blipFill>
              <a:blip r:embed="rId2" cstate="print"/>
              <a:srcRect/>
              <a:stretch>
                <a:fillRect/>
              </a:stretch>
            </p:blipFill>
            <p:spPr bwMode="auto">
              <a:xfrm>
                <a:off x="4191000" y="2743200"/>
                <a:ext cx="304800" cy="895739"/>
              </a:xfrm>
              <a:prstGeom prst="rect">
                <a:avLst/>
              </a:prstGeom>
              <a:noFill/>
              <a:ln w="9525">
                <a:noFill/>
                <a:miter lim="800000"/>
                <a:headEnd/>
                <a:tailEnd/>
              </a:ln>
            </p:spPr>
          </p:pic>
          <p:sp>
            <p:nvSpPr>
              <p:cNvPr id="17" name="Rectangle 16"/>
              <p:cNvSpPr/>
              <p:nvPr/>
            </p:nvSpPr>
            <p:spPr>
              <a:xfrm>
                <a:off x="4038600" y="2590800"/>
                <a:ext cx="6096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Connector 25"/>
            <p:cNvCxnSpPr>
              <a:endCxn id="8" idx="0"/>
            </p:cNvCxnSpPr>
            <p:nvPr/>
          </p:nvCxnSpPr>
          <p:spPr>
            <a:xfrm rot="5400000">
              <a:off x="4114800" y="4267200"/>
              <a:ext cx="76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267200" y="556260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49"/>
          <p:cNvGrpSpPr/>
          <p:nvPr/>
        </p:nvGrpSpPr>
        <p:grpSpPr>
          <a:xfrm>
            <a:off x="757646" y="328748"/>
            <a:ext cx="7548154" cy="3024052"/>
            <a:chOff x="757646" y="-52252"/>
            <a:chExt cx="7548154" cy="3024052"/>
          </a:xfrm>
        </p:grpSpPr>
        <p:sp>
          <p:nvSpPr>
            <p:cNvPr id="25" name="Rounded Rectangle 24"/>
            <p:cNvSpPr/>
            <p:nvPr/>
          </p:nvSpPr>
          <p:spPr>
            <a:xfrm>
              <a:off x="6705600" y="685800"/>
              <a:ext cx="1600200" cy="838200"/>
            </a:xfrm>
            <a:prstGeom prst="roundRect">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Face Recognition</a:t>
              </a:r>
            </a:p>
            <a:p>
              <a:pPr algn="ctr"/>
              <a:r>
                <a:rPr lang="en-US" dirty="0" smtClean="0"/>
                <a:t>Failed !!!</a:t>
              </a:r>
              <a:endParaRPr lang="en-US" dirty="0"/>
            </a:p>
          </p:txBody>
        </p:sp>
        <p:cxnSp>
          <p:nvCxnSpPr>
            <p:cNvPr id="32" name="Straight Connector 31"/>
            <p:cNvCxnSpPr>
              <a:stCxn id="19" idx="3"/>
              <a:endCxn id="25" idx="1"/>
            </p:cNvCxnSpPr>
            <p:nvPr/>
          </p:nvCxnSpPr>
          <p:spPr>
            <a:xfrm>
              <a:off x="4800600" y="1028700"/>
              <a:ext cx="1905000" cy="76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5" idx="2"/>
              <a:endCxn id="14" idx="0"/>
            </p:cNvCxnSpPr>
            <p:nvPr/>
          </p:nvCxnSpPr>
          <p:spPr>
            <a:xfrm rot="16200000" flipH="1">
              <a:off x="7181850" y="1847850"/>
              <a:ext cx="1447800" cy="8001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757646" y="-52252"/>
              <a:ext cx="5917474" cy="2834641"/>
            </a:xfrm>
            <a:custGeom>
              <a:avLst/>
              <a:gdLst>
                <a:gd name="connsiteX0" fmla="*/ 0 w 5917474"/>
                <a:gd name="connsiteY0" fmla="*/ 2834641 h 2834641"/>
                <a:gd name="connsiteX1" fmla="*/ 3004457 w 5917474"/>
                <a:gd name="connsiteY1" fmla="*/ 287383 h 2834641"/>
                <a:gd name="connsiteX2" fmla="*/ 5917474 w 5917474"/>
                <a:gd name="connsiteY2" fmla="*/ 1110343 h 2834641"/>
              </a:gdLst>
              <a:ahLst/>
              <a:cxnLst>
                <a:cxn ang="0">
                  <a:pos x="connsiteX0" y="connsiteY0"/>
                </a:cxn>
                <a:cxn ang="0">
                  <a:pos x="connsiteX1" y="connsiteY1"/>
                </a:cxn>
                <a:cxn ang="0">
                  <a:pos x="connsiteX2" y="connsiteY2"/>
                </a:cxn>
              </a:cxnLst>
              <a:rect l="l" t="t" r="r" b="b"/>
              <a:pathLst>
                <a:path w="5917474" h="2834641">
                  <a:moveTo>
                    <a:pt x="0" y="2834641"/>
                  </a:moveTo>
                  <a:cubicBezTo>
                    <a:pt x="1009105" y="1704703"/>
                    <a:pt x="2018211" y="574766"/>
                    <a:pt x="3004457" y="287383"/>
                  </a:cubicBezTo>
                  <a:cubicBezTo>
                    <a:pt x="3990703" y="0"/>
                    <a:pt x="4954088" y="555171"/>
                    <a:pt x="5917474" y="1110343"/>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69"/>
          <p:cNvGrpSpPr/>
          <p:nvPr/>
        </p:nvGrpSpPr>
        <p:grpSpPr>
          <a:xfrm>
            <a:off x="1066800" y="1828800"/>
            <a:ext cx="6934200" cy="2362200"/>
            <a:chOff x="1066800" y="1524000"/>
            <a:chExt cx="6934200" cy="2362200"/>
          </a:xfrm>
        </p:grpSpPr>
        <p:sp>
          <p:nvSpPr>
            <p:cNvPr id="22" name="Diamond 21"/>
            <p:cNvSpPr/>
            <p:nvPr/>
          </p:nvSpPr>
          <p:spPr>
            <a:xfrm>
              <a:off x="5638800" y="3048000"/>
              <a:ext cx="1752600" cy="762000"/>
            </a:xfrm>
            <a:prstGeom prst="diamond">
              <a:avLst/>
            </a:prstGeom>
            <a:solidFill>
              <a:srgbClr val="DA26B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Color similar</a:t>
              </a:r>
              <a:endParaRPr lang="en-US" dirty="0"/>
            </a:p>
          </p:txBody>
        </p:sp>
        <p:sp>
          <p:nvSpPr>
            <p:cNvPr id="23" name="Diamond 22"/>
            <p:cNvSpPr/>
            <p:nvPr/>
          </p:nvSpPr>
          <p:spPr>
            <a:xfrm>
              <a:off x="1600200" y="2819400"/>
              <a:ext cx="1752600" cy="1066800"/>
            </a:xfrm>
            <a:prstGeom prst="diamond">
              <a:avLst/>
            </a:prstGeom>
            <a:solidFill>
              <a:srgbClr val="DA26B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a:t>
              </a:r>
              <a:r>
                <a:rPr lang="en-US" dirty="0" err="1" smtClean="0"/>
                <a:t>contin-uity</a:t>
              </a:r>
              <a:endParaRPr lang="en-US" dirty="0"/>
            </a:p>
          </p:txBody>
        </p:sp>
        <p:sp>
          <p:nvSpPr>
            <p:cNvPr id="24" name="Diamond 23"/>
            <p:cNvSpPr/>
            <p:nvPr/>
          </p:nvSpPr>
          <p:spPr>
            <a:xfrm>
              <a:off x="3505200" y="1905000"/>
              <a:ext cx="1981200" cy="762000"/>
            </a:xfrm>
            <a:prstGeom prst="diamond">
              <a:avLst/>
            </a:prstGeom>
            <a:solidFill>
              <a:srgbClr val="DA26B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activity similar</a:t>
              </a:r>
              <a:endParaRPr lang="en-US" dirty="0"/>
            </a:p>
          </p:txBody>
        </p:sp>
        <p:cxnSp>
          <p:nvCxnSpPr>
            <p:cNvPr id="51" name="Straight Connector 50"/>
            <p:cNvCxnSpPr>
              <a:stCxn id="22" idx="3"/>
              <a:endCxn id="14" idx="1"/>
            </p:cNvCxnSpPr>
            <p:nvPr/>
          </p:nvCxnSpPr>
          <p:spPr>
            <a:xfrm>
              <a:off x="7391400" y="3429000"/>
              <a:ext cx="609600" cy="381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7" idx="3"/>
              <a:endCxn id="22" idx="1"/>
            </p:cNvCxnSpPr>
            <p:nvPr/>
          </p:nvCxnSpPr>
          <p:spPr>
            <a:xfrm flipV="1">
              <a:off x="4800600" y="3429000"/>
              <a:ext cx="838200" cy="381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3" idx="3"/>
              <a:endCxn id="17" idx="1"/>
            </p:cNvCxnSpPr>
            <p:nvPr/>
          </p:nvCxnSpPr>
          <p:spPr>
            <a:xfrm>
              <a:off x="3352800" y="3352800"/>
              <a:ext cx="838200" cy="1143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23" idx="1"/>
            </p:cNvCxnSpPr>
            <p:nvPr/>
          </p:nvCxnSpPr>
          <p:spPr>
            <a:xfrm>
              <a:off x="1066800" y="3314700"/>
              <a:ext cx="533400" cy="381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4324350" y="1695450"/>
              <a:ext cx="3429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flipH="1" flipV="1">
              <a:off x="4362450" y="2800350"/>
              <a:ext cx="2667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27" name="Group 76"/>
          <p:cNvGrpSpPr/>
          <p:nvPr/>
        </p:nvGrpSpPr>
        <p:grpSpPr>
          <a:xfrm>
            <a:off x="838200" y="1452154"/>
            <a:ext cx="7162800" cy="4948646"/>
            <a:chOff x="838200" y="1071154"/>
            <a:chExt cx="7162800" cy="4948646"/>
          </a:xfrm>
        </p:grpSpPr>
        <p:cxnSp>
          <p:nvCxnSpPr>
            <p:cNvPr id="71" name="Straight Connector 70"/>
            <p:cNvCxnSpPr/>
            <p:nvPr/>
          </p:nvCxnSpPr>
          <p:spPr>
            <a:xfrm rot="10800000" flipV="1">
              <a:off x="4876800" y="3886200"/>
              <a:ext cx="3124200" cy="21336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38200" y="3886200"/>
              <a:ext cx="3276600" cy="21336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6" name="Freeform 75"/>
            <p:cNvSpPr/>
            <p:nvPr/>
          </p:nvSpPr>
          <p:spPr>
            <a:xfrm>
              <a:off x="4833257" y="1071154"/>
              <a:ext cx="910046" cy="4833257"/>
            </a:xfrm>
            <a:custGeom>
              <a:avLst/>
              <a:gdLst>
                <a:gd name="connsiteX0" fmla="*/ 0 w 910046"/>
                <a:gd name="connsiteY0" fmla="*/ 0 h 4833257"/>
                <a:gd name="connsiteX1" fmla="*/ 901337 w 910046"/>
                <a:gd name="connsiteY1" fmla="*/ 1097280 h 4833257"/>
                <a:gd name="connsiteX2" fmla="*/ 52252 w 910046"/>
                <a:gd name="connsiteY2" fmla="*/ 4833257 h 4833257"/>
              </a:gdLst>
              <a:ahLst/>
              <a:cxnLst>
                <a:cxn ang="0">
                  <a:pos x="connsiteX0" y="connsiteY0"/>
                </a:cxn>
                <a:cxn ang="0">
                  <a:pos x="connsiteX1" y="connsiteY1"/>
                </a:cxn>
                <a:cxn ang="0">
                  <a:pos x="connsiteX2" y="connsiteY2"/>
                </a:cxn>
              </a:cxnLst>
              <a:rect l="l" t="t" r="r" b="b"/>
              <a:pathLst>
                <a:path w="910046" h="4833257">
                  <a:moveTo>
                    <a:pt x="0" y="0"/>
                  </a:moveTo>
                  <a:cubicBezTo>
                    <a:pt x="446314" y="145868"/>
                    <a:pt x="892628" y="291737"/>
                    <a:pt x="901337" y="1097280"/>
                  </a:cubicBezTo>
                  <a:cubicBezTo>
                    <a:pt x="910046" y="1902823"/>
                    <a:pt x="481149" y="3368040"/>
                    <a:pt x="52252" y="4833257"/>
                  </a:cubicBezTo>
                </a:path>
              </a:pathLst>
            </a:cu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Rounded Rectangle 46"/>
          <p:cNvSpPr/>
          <p:nvPr/>
        </p:nvSpPr>
        <p:spPr>
          <a:xfrm>
            <a:off x="1752600" y="4267200"/>
            <a:ext cx="5334000" cy="1981200"/>
          </a:xfrm>
          <a:prstGeom prst="roundRect">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rgbClr val="FF0000"/>
                </a:solidFill>
              </a:rPr>
              <a:t>Advantages:</a:t>
            </a:r>
          </a:p>
          <a:p>
            <a:r>
              <a:rPr lang="en-US" dirty="0" smtClean="0"/>
              <a:t> -- Additional evidence for People Identification</a:t>
            </a:r>
          </a:p>
          <a:p>
            <a:r>
              <a:rPr lang="en-US" dirty="0" smtClean="0"/>
              <a:t> -- Contextual features may be  robust to image quality   </a:t>
            </a:r>
          </a:p>
          <a:p>
            <a:r>
              <a:rPr lang="en-US" dirty="0" smtClean="0"/>
              <a:t>     -- Color, activity, location, time .. .</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dissolv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7041</TotalTime>
  <Words>2175</Words>
  <Application>Microsoft Office PowerPoint</Application>
  <PresentationFormat>On-screen Show (4:3)</PresentationFormat>
  <Paragraphs>495</Paragraphs>
  <Slides>25</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Flow</vt:lpstr>
      <vt:lpstr>Visio</vt:lpstr>
      <vt:lpstr>Video Entity Resolution: Applying ER Techniques for Smart Video Surveillance</vt:lpstr>
      <vt:lpstr>Outline</vt:lpstr>
      <vt:lpstr>Sensor Driven Applications ..</vt:lpstr>
      <vt:lpstr>Smart Video Surveillance</vt:lpstr>
      <vt:lpstr>Event Model</vt:lpstr>
      <vt:lpstr>Person Identification Challenge</vt:lpstr>
      <vt:lpstr>Traditional Approach</vt:lpstr>
      <vt:lpstr>Rationale for Poor Performance</vt:lpstr>
      <vt:lpstr>Exploiting Contextual Information</vt:lpstr>
      <vt:lpstr>Contributions</vt:lpstr>
      <vt:lpstr>RelDC: Entity Relationship Graphs</vt:lpstr>
      <vt:lpstr>RelDC Framework for Entity Resolution</vt:lpstr>
      <vt:lpstr>Connection between PI and entity resolution</vt:lpstr>
      <vt:lpstr>Constructing the ER Graph for PI</vt:lpstr>
      <vt:lpstr>Low Level Feature Extraction</vt:lpstr>
      <vt:lpstr>Activity Detection</vt:lpstr>
      <vt:lpstr>Slide 17</vt:lpstr>
      <vt:lpstr>How to compute weight?</vt:lpstr>
      <vt:lpstr>Compute connection strength</vt:lpstr>
      <vt:lpstr>Using connection strength to determine weights</vt:lpstr>
      <vt:lpstr>Dealing with “Others”</vt:lpstr>
      <vt:lpstr>Experiments</vt:lpstr>
      <vt:lpstr>Experiments</vt:lpstr>
      <vt:lpstr>Conclusion and Future work</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Lenovo User</cp:lastModifiedBy>
  <cp:revision>269</cp:revision>
  <dcterms:created xsi:type="dcterms:W3CDTF">2006-08-16T00:00:00Z</dcterms:created>
  <dcterms:modified xsi:type="dcterms:W3CDTF">2011-03-19T02:00:05Z</dcterms:modified>
</cp:coreProperties>
</file>