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256" r:id="rId2"/>
    <p:sldId id="340" r:id="rId3"/>
    <p:sldId id="341" r:id="rId4"/>
    <p:sldId id="342" r:id="rId5"/>
    <p:sldId id="343" r:id="rId6"/>
    <p:sldId id="344" r:id="rId7"/>
    <p:sldId id="278" r:id="rId8"/>
    <p:sldId id="345" r:id="rId9"/>
    <p:sldId id="346" r:id="rId10"/>
    <p:sldId id="347" r:id="rId11"/>
    <p:sldId id="259" r:id="rId12"/>
    <p:sldId id="334" r:id="rId13"/>
    <p:sldId id="348" r:id="rId14"/>
    <p:sldId id="258" r:id="rId15"/>
    <p:sldId id="333" r:id="rId16"/>
    <p:sldId id="349" r:id="rId17"/>
    <p:sldId id="350" r:id="rId18"/>
    <p:sldId id="351" r:id="rId19"/>
    <p:sldId id="352" r:id="rId20"/>
    <p:sldId id="353" r:id="rId21"/>
    <p:sldId id="354" r:id="rId22"/>
    <p:sldId id="355" r:id="rId23"/>
    <p:sldId id="356" r:id="rId24"/>
    <p:sldId id="360" r:id="rId25"/>
    <p:sldId id="306" r:id="rId26"/>
    <p:sldId id="308" r:id="rId27"/>
    <p:sldId id="287" r:id="rId28"/>
    <p:sldId id="263" r:id="rId29"/>
    <p:sldId id="299" r:id="rId30"/>
    <p:sldId id="313" r:id="rId31"/>
    <p:sldId id="304" r:id="rId32"/>
    <p:sldId id="317" r:id="rId33"/>
    <p:sldId id="320" r:id="rId34"/>
    <p:sldId id="321" r:id="rId35"/>
    <p:sldId id="33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0" d="100"/>
          <a:sy n="120" d="100"/>
        </p:scale>
        <p:origin x="-624" y="-10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069A37-9D3F-488B-BF47-38BB86D9C5A7}" type="datetimeFigureOut">
              <a:rPr lang="en-US" smtClean="0"/>
              <a:pPr/>
              <a:t>6/2/17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E76130-E879-43F3-A107-6D8B22CFCA6B}" type="slidenum">
              <a:rPr lang="en-US" smtClean="0"/>
              <a:pPr/>
              <a:t>‹#›</a:t>
            </a:fld>
            <a:endParaRPr lang="en-US"/>
          </a:p>
        </p:txBody>
      </p:sp>
    </p:spTree>
    <p:extLst>
      <p:ext uri="{BB962C8B-B14F-4D97-AF65-F5344CB8AC3E}">
        <p14:creationId xmlns:p14="http://schemas.microsoft.com/office/powerpoint/2010/main" val="282608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en.wikipedia.org/wiki/Happines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latin typeface="Calibri" charset="0"/>
                <a:ea typeface="宋体" charset="0"/>
              </a:rPr>
              <a:t>A network contains a set of nodes, or points, connected by links. The nodes can share infor via links. </a:t>
            </a:r>
            <a:endParaRPr lang="zh-CN">
              <a:latin typeface="Calibri" charset="0"/>
              <a:ea typeface="宋体" charset="0"/>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92F6FA6C-94C5-2B4A-A3AA-1D03310F4F22}" type="slidenum">
              <a:rPr lang="en-US" altLang="zh-CN"/>
              <a:pPr eaLnBrk="1" hangingPunct="1"/>
              <a:t>3</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6C4B5186-DC27-F14A-8E20-657F6AED3D92}" type="slidenum">
              <a:rPr lang="en-US"/>
              <a:pPr eaLnBrk="1" hangingPunct="1"/>
              <a:t>20</a:t>
            </a:fld>
            <a:endParaRPr lang="en-US"/>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CN">
                <a:latin typeface="Calibri" charset="0"/>
                <a:ea typeface="宋体" charset="0"/>
              </a:rPr>
              <a:t>Everything we do or say tends to ripple through our network, having an impact on our friends (one degree), our friends’friends (two degrees), and even our friends’ friends’ friends (three degrees). Our influence gradually dissipates and stops after three degrees.</a:t>
            </a:r>
          </a:p>
          <a:p>
            <a:pPr eaLnBrk="1" hangingPunct="1"/>
            <a:endParaRPr lang="en-US">
              <a:latin typeface="Calibri" charset="0"/>
              <a:ea typeface="MS PGothic" charset="0"/>
              <a:cs typeface="MS PGothic" charset="0"/>
            </a:endParaRPr>
          </a:p>
          <a:p>
            <a:pPr eaLnBrk="1" hangingPunct="1"/>
            <a:r>
              <a:rPr lang="en-US">
                <a:latin typeface="Calibri" charset="0"/>
                <a:ea typeface="宋体" charset="0"/>
              </a:rPr>
              <a:t>They from various domains, such as gaining weight, </a:t>
            </a:r>
            <a:r>
              <a:rPr lang="en-US">
                <a:latin typeface="Calibri" charset="0"/>
                <a:ea typeface="宋体" charset="0"/>
                <a:hlinkClick r:id="rId3" tooltip="Happiness"/>
              </a:rPr>
              <a:t>happiness</a:t>
            </a:r>
            <a:r>
              <a:rPr lang="en-US">
                <a:latin typeface="Calibri" charset="0"/>
                <a:ea typeface="宋体" charset="0"/>
              </a:rPr>
              <a:t>, and politics.</a:t>
            </a:r>
            <a:endParaRPr lang="en-US" altLang="zh-CN">
              <a:latin typeface="Calibri" charset="0"/>
              <a:ea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宋体" charset="0"/>
              </a:rPr>
              <a:t>If I can affect my friends, then affect my friends' friends, and so on. </a:t>
            </a:r>
          </a:p>
          <a:p>
            <a:pPr eaLnBrk="1" hangingPunct="1"/>
            <a:endParaRPr lang="en-US">
              <a:latin typeface="Calibri" charset="0"/>
              <a:ea typeface="宋体" charset="0"/>
            </a:endParaRPr>
          </a:p>
          <a:p>
            <a:pPr eaLnBrk="1" hangingPunct="1"/>
            <a:r>
              <a:rPr lang="en-US">
                <a:latin typeface="Calibri" charset="0"/>
                <a:ea typeface="宋体" charset="0"/>
              </a:rPr>
              <a:t>However, the effect seems to no longer be meaningful after three steps.</a:t>
            </a:r>
          </a:p>
          <a:p>
            <a:pPr eaLnBrk="1" hangingPunct="1"/>
            <a:endParaRPr lang="en-US" altLang="zh-CN">
              <a:latin typeface="Calibri" charset="0"/>
              <a:ea typeface="宋体" charset="0"/>
            </a:endParaRPr>
          </a:p>
          <a:p>
            <a:endParaRPr lang="zh-CN" altLang="en-US">
              <a:latin typeface="Calibri" charset="0"/>
              <a:ea typeface="宋体" charset="0"/>
            </a:endParaRPr>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BBE7E565-835A-F24F-80CD-7E9E75B8D8E6}" type="slidenum">
              <a:rPr lang="en-US" altLang="zh-CN"/>
              <a:pPr eaLnBrk="1" hangingPunct="1"/>
              <a:t>21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宋体" charset="0"/>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38EE0F2D-2F5A-B449-BA18-E7F5FCAA5335}" type="slidenum">
              <a:rPr lang="en-US" altLang="zh-CN"/>
              <a:pPr eaLnBrk="1" hangingPunct="1"/>
              <a:t>22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latin typeface="Cambria" charset="0"/>
                <a:ea typeface="宋体" charset="0"/>
              </a:rPr>
              <a:t>People in a same community share common interests in the same brand of clothes, same kind of music, movies, food, etc.</a:t>
            </a:r>
          </a:p>
          <a:p>
            <a:r>
              <a:rPr lang="en-US" altLang="zh-CN">
                <a:solidFill>
                  <a:srgbClr val="FF0000"/>
                </a:solidFill>
                <a:latin typeface="Cambria" charset="0"/>
                <a:ea typeface="宋体" charset="0"/>
              </a:rPr>
              <a:t>They influence each other strongly. Therefore, within three steps, the influence is strong. </a:t>
            </a:r>
          </a:p>
          <a:p>
            <a:endParaRPr lang="en-US" altLang="zh-CN">
              <a:latin typeface="Calibri" charset="0"/>
              <a:ea typeface="宋体" charset="0"/>
            </a:endParaRPr>
          </a:p>
          <a:p>
            <a:r>
              <a:rPr lang="en-US" altLang="zh-CN">
                <a:latin typeface="Calibri" charset="0"/>
                <a:ea typeface="宋体" charset="0"/>
              </a:rPr>
              <a:t>When companies focus first on meeting the needs of the people they serve, they don’t have to spend big money to attract new customers. And when they stay close to their communities they don’t need market research to tell them what people want.</a:t>
            </a:r>
          </a:p>
          <a:p>
            <a:endParaRPr lang="en-US" altLang="zh-CN">
              <a:latin typeface="Calibri" charset="0"/>
              <a:ea typeface="宋体" charset="0"/>
            </a:endParaRPr>
          </a:p>
          <a:p>
            <a:r>
              <a:rPr lang="en-US" altLang="zh-CN" b="1">
                <a:solidFill>
                  <a:srgbClr val="0033CC"/>
                </a:solidFill>
                <a:latin typeface="Cambria" charset="0"/>
                <a:ea typeface="宋体" charset="0"/>
              </a:rPr>
              <a:t>innovation</a:t>
            </a:r>
            <a:endParaRPr lang="en-US" altLang="zh-CN">
              <a:latin typeface="Calibri" charset="0"/>
              <a:ea typeface="宋体" charset="0"/>
            </a:endParaRP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DE6A1DAF-77CC-3D42-A0C1-87DA948EFA90}" type="slidenum">
              <a:rPr lang="en-US" altLang="zh-CN"/>
              <a:pPr eaLnBrk="1" hangingPunct="1"/>
              <a:t>23</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zh-CN">
              <a:latin typeface="Calibri" charset="0"/>
              <a:ea typeface="宋体" charset="0"/>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8F1FA551-9641-3C4A-913A-1F87992DDFCC}" type="slidenum">
              <a:rPr lang="en-US" altLang="zh-CN"/>
              <a:pPr eaLnBrk="1" hangingPunct="1"/>
              <a:t>5</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1">
                <a:latin typeface="Calibri" charset="0"/>
                <a:ea typeface="宋体" charset="0"/>
              </a:rPr>
              <a:t>In</a:t>
            </a:r>
            <a:r>
              <a:rPr lang="en-US" altLang="zh-CN">
                <a:latin typeface="Calibri" charset="0"/>
                <a:ea typeface="宋体" charset="0"/>
              </a:rPr>
              <a:t> the network of people’s social relation, there is a theory, called </a:t>
            </a:r>
            <a:r>
              <a:rPr lang="en-US" altLang="zh-CN" b="1">
                <a:latin typeface="Calibri" charset="0"/>
                <a:ea typeface="宋体" charset="0"/>
              </a:rPr>
              <a:t>Six Degree of Separation, </a:t>
            </a:r>
            <a:r>
              <a:rPr lang="en-US" altLang="zh-CN">
                <a:latin typeface="Calibri" charset="0"/>
                <a:ea typeface="宋体" charset="0"/>
              </a:rPr>
              <a:t>that everyone and everything is six or fewer steps away. </a:t>
            </a:r>
            <a:endParaRPr lang="zh-CN">
              <a:latin typeface="Calibri" charset="0"/>
              <a:ea typeface="宋体" charset="0"/>
            </a:endParaRPr>
          </a:p>
          <a:p>
            <a:endParaRPr lang="en-US" altLang="zh-CN">
              <a:latin typeface="Calibri" charset="0"/>
              <a:ea typeface="宋体" charset="0"/>
            </a:endParaRPr>
          </a:p>
          <a:p>
            <a:r>
              <a:rPr lang="en-US" altLang="zh-CN">
                <a:latin typeface="Calibri" charset="0"/>
                <a:ea typeface="宋体" charset="0"/>
              </a:rPr>
              <a:t>a brilliant </a:t>
            </a:r>
            <a:r>
              <a:rPr lang="en-US" altLang="zh-CN" b="1">
                <a:latin typeface="Calibri" charset="0"/>
                <a:ea typeface="宋体" charset="0"/>
              </a:rPr>
              <a:t>psychologist,    </a:t>
            </a:r>
            <a:r>
              <a:rPr lang="en-US" altLang="zh-CN">
                <a:latin typeface="Calibri" charset="0"/>
                <a:ea typeface="宋体" charset="0"/>
              </a:rPr>
              <a:t>The goal was to measure the number of steps for the letters to reach the broker.</a:t>
            </a:r>
            <a:endParaRPr lang="zh-CN">
              <a:latin typeface="Calibri" charset="0"/>
              <a:ea typeface="宋体" charset="0"/>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AAA357E7-3B3A-864F-9124-DDD5E4E05CB4}" type="slidenum">
              <a:rPr lang="en-US" altLang="zh-CN">
                <a:cs typeface="Arial" charset="0"/>
              </a:rPr>
              <a:pPr eaLnBrk="1" hangingPunct="1"/>
              <a:t>6</a:t>
            </a:fld>
            <a:endParaRPr lang="en-US" altLang="zh-CN">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zh-CN">
              <a:latin typeface="Calibri" charset="0"/>
              <a:ea typeface="宋体" charset="0"/>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71AF76C1-021E-B643-B9CF-44A4C23BB34F}" type="slidenum">
              <a:rPr lang="en-US" altLang="zh-CN"/>
              <a:pPr eaLnBrk="1" hangingPunct="1"/>
              <a:t>9</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solidFill>
                  <a:srgbClr val="1E1C11"/>
                </a:solidFill>
                <a:latin typeface="Cambria" charset="0"/>
                <a:ea typeface="宋体" charset="0"/>
              </a:rPr>
              <a:t>Every two airports can be connected by a few flights even internationally.</a:t>
            </a:r>
          </a:p>
          <a:p>
            <a:endParaRPr lang="en-US" altLang="zh-CN">
              <a:solidFill>
                <a:srgbClr val="FF0000"/>
              </a:solidFill>
              <a:latin typeface="Calibri" charset="0"/>
              <a:ea typeface="宋体" charset="0"/>
            </a:endParaRPr>
          </a:p>
          <a:p>
            <a:endParaRPr lang="zh-CN" altLang="en-US">
              <a:latin typeface="Calibri" charset="0"/>
              <a:ea typeface="宋体" charset="0"/>
            </a:endParaRPr>
          </a:p>
          <a:p>
            <a:r>
              <a:rPr lang="en-US" altLang="zh-CN">
                <a:solidFill>
                  <a:srgbClr val="1E1C11"/>
                </a:solidFill>
                <a:latin typeface="Calibri" charset="0"/>
                <a:ea typeface="宋体" charset="0"/>
              </a:rPr>
              <a:t>Searching cheap airline ticket can be formulated into a </a:t>
            </a:r>
            <a:r>
              <a:rPr lang="en-US" altLang="zh-CN">
                <a:solidFill>
                  <a:srgbClr val="FF0000"/>
                </a:solidFill>
                <a:latin typeface="Calibri" charset="0"/>
                <a:ea typeface="宋体" charset="0"/>
              </a:rPr>
              <a:t>shortest path problem in a social network. </a:t>
            </a:r>
            <a:endParaRPr lang="zh-CN" altLang="en-US">
              <a:latin typeface="Calibri" charset="0"/>
              <a:ea typeface="宋体" charset="0"/>
            </a:endParaRPr>
          </a:p>
        </p:txBody>
      </p:sp>
      <p:sp>
        <p:nvSpPr>
          <p:cNvPr id="1013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9EE77976-4B0D-C440-BE97-D3ACCF6E5345}" type="slidenum">
              <a:rPr lang="en-US" altLang="zh-CN"/>
              <a:pPr eaLnBrk="1" hangingPunct="1"/>
              <a:t>13</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zh-CN" altLang="en-US">
              <a:latin typeface="Calibri" charset="0"/>
              <a:ea typeface="宋体" charset="0"/>
            </a:endParaRPr>
          </a:p>
        </p:txBody>
      </p:sp>
      <p:sp>
        <p:nvSpPr>
          <p:cNvPr id="1044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9FB0D32A-DDC9-0045-BB41-30FCED42851E}" type="slidenum">
              <a:rPr lang="zh-CN" altLang="en-US"/>
              <a:pPr eaLnBrk="1" hangingPunct="1"/>
              <a:t>16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latin typeface="Calibri" charset="0"/>
                <a:ea typeface="宋体" charset="0"/>
              </a:rPr>
              <a:t>help in creating Social Networks</a:t>
            </a:r>
            <a:r>
              <a:rPr lang="zh-CN" altLang="en-US">
                <a:latin typeface="Calibri" charset="0"/>
                <a:ea typeface="宋体" charset="0"/>
              </a:rPr>
              <a:t>。</a:t>
            </a:r>
            <a:endParaRPr lang="en-US" altLang="zh-CN">
              <a:latin typeface="Calibri" charset="0"/>
              <a:ea typeface="宋体"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41C72319-85A1-9548-BECC-656AED363C9A}" type="slidenum">
              <a:rPr lang="en-US" altLang="zh-CN"/>
              <a:pPr eaLnBrk="1" hangingPunct="1"/>
              <a:t>17</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latin typeface="Calibri" charset="0"/>
                <a:ea typeface="宋体" charset="0"/>
              </a:rPr>
              <a:t>Activity of social network users.   Content posted on social network: what do you do with your social networking profile?         </a:t>
            </a:r>
            <a:r>
              <a:rPr lang="en-US">
                <a:latin typeface="Calibri" charset="0"/>
                <a:ea typeface="宋体" charset="0"/>
              </a:rPr>
              <a:t>everything can be recorded </a:t>
            </a:r>
            <a:endParaRPr lang="zh-CN" altLang="en-US">
              <a:latin typeface="Calibri" charset="0"/>
              <a:ea typeface="宋体" charset="0"/>
            </a:endParaRPr>
          </a:p>
        </p:txBody>
      </p:sp>
      <p:sp>
        <p:nvSpPr>
          <p:cNvPr id="1065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8DEB0A5F-9F2D-7043-B708-E7E777A76A60}" type="slidenum">
              <a:rPr lang="en-US" altLang="zh-CN"/>
              <a:pPr eaLnBrk="1" hangingPunct="1"/>
              <a:t>18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宋体" charset="0"/>
              </a:rPr>
              <a:t>Being connected via six degrees of </a:t>
            </a:r>
          </a:p>
          <a:p>
            <a:r>
              <a:rPr lang="en-US">
                <a:latin typeface="Calibri" charset="0"/>
                <a:ea typeface="宋体" charset="0"/>
              </a:rPr>
              <a:t>separation doesn’t mean that these </a:t>
            </a:r>
          </a:p>
          <a:p>
            <a:r>
              <a:rPr lang="en-US">
                <a:latin typeface="Calibri" charset="0"/>
                <a:ea typeface="宋体" charset="0"/>
              </a:rPr>
              <a:t>connections are socially meaningful.</a:t>
            </a:r>
          </a:p>
          <a:p>
            <a:endParaRPr lang="en-US">
              <a:latin typeface="Calibri" charset="0"/>
              <a:ea typeface="宋体" charset="0"/>
            </a:endParaRPr>
          </a:p>
          <a:p>
            <a:r>
              <a:rPr lang="en-US">
                <a:latin typeface="Calibri" charset="0"/>
                <a:ea typeface="宋体" charset="0"/>
              </a:rPr>
              <a:t>Influence in social networks has a limited, </a:t>
            </a:r>
          </a:p>
          <a:p>
            <a:r>
              <a:rPr lang="en-US">
                <a:latin typeface="Calibri" charset="0"/>
                <a:ea typeface="宋体" charset="0"/>
              </a:rPr>
              <a:t>finite range. </a:t>
            </a:r>
          </a:p>
          <a:p>
            <a:endParaRPr lang="en-US">
              <a:latin typeface="Calibri" charset="0"/>
              <a:ea typeface="宋体" charset="0"/>
            </a:endParaRPr>
          </a:p>
          <a:p>
            <a:r>
              <a:rPr lang="en-US">
                <a:latin typeface="Calibri" charset="0"/>
                <a:ea typeface="宋体" charset="0"/>
              </a:rPr>
              <a:t>Actually, influence dissipates as a function of </a:t>
            </a:r>
          </a:p>
          <a:p>
            <a:r>
              <a:rPr lang="en-US">
                <a:latin typeface="Calibri" charset="0"/>
                <a:ea typeface="宋体" charset="0"/>
              </a:rPr>
              <a:t>distance, for some social processes </a:t>
            </a:r>
          </a:p>
          <a:p>
            <a:r>
              <a:rPr lang="en-US">
                <a:latin typeface="Calibri" charset="0"/>
                <a:ea typeface="宋体" charset="0"/>
              </a:rPr>
              <a:t>influence may permeate up to 3 degrees.</a:t>
            </a:r>
          </a:p>
          <a:p>
            <a:endParaRPr lang="en-US">
              <a:latin typeface="Calibri" charset="0"/>
              <a:ea typeface="宋体" charset="0"/>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29057" indent="-280406" eaLnBrk="0" hangingPunct="0">
              <a:defRPr>
                <a:solidFill>
                  <a:schemeClr val="tx1"/>
                </a:solidFill>
                <a:latin typeface="Arial" charset="0"/>
                <a:ea typeface="MS PGothic" charset="0"/>
                <a:cs typeface="MS PGothic" charset="0"/>
              </a:defRPr>
            </a:lvl2pPr>
            <a:lvl3pPr marL="1121626" indent="-224325" eaLnBrk="0" hangingPunct="0">
              <a:defRPr>
                <a:solidFill>
                  <a:schemeClr val="tx1"/>
                </a:solidFill>
                <a:latin typeface="Arial" charset="0"/>
                <a:ea typeface="MS PGothic" charset="0"/>
                <a:cs typeface="MS PGothic" charset="0"/>
              </a:defRPr>
            </a:lvl3pPr>
            <a:lvl4pPr marL="1570276" indent="-224325" eaLnBrk="0" hangingPunct="0">
              <a:defRPr>
                <a:solidFill>
                  <a:schemeClr val="tx1"/>
                </a:solidFill>
                <a:latin typeface="Arial" charset="0"/>
                <a:ea typeface="MS PGothic" charset="0"/>
                <a:cs typeface="MS PGothic" charset="0"/>
              </a:defRPr>
            </a:lvl4pPr>
            <a:lvl5pPr marL="2018927" indent="-224325" eaLnBrk="0" hangingPunct="0">
              <a:defRPr>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643F47D2-8974-5C4B-B4C1-24908AEFDA7F}" type="slidenum">
              <a:rPr lang="en-US" altLang="zh-CN"/>
              <a:pPr eaLnBrk="1" hangingPunct="1"/>
              <a:t>19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0114C-13B6-4DBA-97D2-A60DCBB8B6C0}" type="datetimeFigureOut">
              <a:rPr lang="en-US" smtClean="0"/>
              <a:pPr/>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379776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0114C-13B6-4DBA-97D2-A60DCBB8B6C0}" type="datetimeFigureOut">
              <a:rPr lang="en-US" smtClean="0"/>
              <a:pPr/>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107034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0114C-13B6-4DBA-97D2-A60DCBB8B6C0}" type="datetimeFigureOut">
              <a:rPr lang="en-US" smtClean="0"/>
              <a:pPr/>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98629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0114C-13B6-4DBA-97D2-A60DCBB8B6C0}" type="datetimeFigureOut">
              <a:rPr lang="en-US" smtClean="0"/>
              <a:pPr/>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38542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0114C-13B6-4DBA-97D2-A60DCBB8B6C0}" type="datetimeFigureOut">
              <a:rPr lang="en-US" smtClean="0"/>
              <a:pPr/>
              <a:t>6/2/17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129435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0114C-13B6-4DBA-97D2-A60DCBB8B6C0}" type="datetimeFigureOut">
              <a:rPr lang="en-US" smtClean="0"/>
              <a:pPr/>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3607754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0114C-13B6-4DBA-97D2-A60DCBB8B6C0}" type="datetimeFigureOut">
              <a:rPr lang="en-US" smtClean="0"/>
              <a:pPr/>
              <a:t>6/2/17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1552547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0114C-13B6-4DBA-97D2-A60DCBB8B6C0}" type="datetimeFigureOut">
              <a:rPr lang="en-US" smtClean="0"/>
              <a:pPr/>
              <a:t>6/2/17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4253297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0114C-13B6-4DBA-97D2-A60DCBB8B6C0}" type="datetimeFigureOut">
              <a:rPr lang="en-US" smtClean="0"/>
              <a:pPr/>
              <a:t>6/2/17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13165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0114C-13B6-4DBA-97D2-A60DCBB8B6C0}" type="datetimeFigureOut">
              <a:rPr lang="en-US" smtClean="0"/>
              <a:pPr/>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283700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0114C-13B6-4DBA-97D2-A60DCBB8B6C0}" type="datetimeFigureOut">
              <a:rPr lang="en-US" smtClean="0"/>
              <a:pPr/>
              <a:t>6/2/17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2DE20-115A-4EC1-927B-055B737EAAE9}" type="slidenum">
              <a:rPr lang="en-US" smtClean="0"/>
              <a:pPr/>
              <a:t>‹#›</a:t>
            </a:fld>
            <a:endParaRPr lang="en-US"/>
          </a:p>
        </p:txBody>
      </p:sp>
    </p:spTree>
    <p:extLst>
      <p:ext uri="{BB962C8B-B14F-4D97-AF65-F5344CB8AC3E}">
        <p14:creationId xmlns:p14="http://schemas.microsoft.com/office/powerpoint/2010/main" val="2155167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0114C-13B6-4DBA-97D2-A60DCBB8B6C0}" type="datetimeFigureOut">
              <a:rPr lang="en-US" smtClean="0"/>
              <a:pPr/>
              <a:t>6/2/17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2DE20-115A-4EC1-927B-055B737EAAE9}" type="slidenum">
              <a:rPr lang="en-US" smtClean="0"/>
              <a:pPr/>
              <a:t>‹#›</a:t>
            </a:fld>
            <a:endParaRPr lang="en-US"/>
          </a:p>
        </p:txBody>
      </p:sp>
    </p:spTree>
    <p:extLst>
      <p:ext uri="{BB962C8B-B14F-4D97-AF65-F5344CB8AC3E}">
        <p14:creationId xmlns:p14="http://schemas.microsoft.com/office/powerpoint/2010/main" val="10107545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7.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0.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hyperlink" Target="http://www.google.com/imgres?safe=off&amp;sa=X&amp;biw=1508&amp;bih=859&amp;tbm=isch&amp;tbnid=gUyYgDde51fIxM:&amp;imgrefurl=http://elliptics.com/&amp;docid=-PwfwFw-FqysrM&amp;imgurl=http://elliptics.com/iriguchi/wp-content/uploads/2012/07/socialnetwork.png&amp;w=600&amp;h=359&amp;ei=y60WU63CF6ik2gWw0YHoAw&amp;zoom=1&amp;ved=0CLIBEIQcMBw" TargetMode="External"/><Relationship Id="rId5" Type="http://schemas.openxmlformats.org/officeDocument/2006/relationships/image" Target="../media/image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wmf"/></Relationships>
</file>

<file path=ppt/slides/_rels/slide34.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6" Type="http://schemas.openxmlformats.org/officeDocument/2006/relationships/image" Target="../media/image44.wmf"/><Relationship Id="rId7" Type="http://schemas.openxmlformats.org/officeDocument/2006/relationships/image" Target="../media/image45.png"/><Relationship Id="rId8" Type="http://schemas.openxmlformats.org/officeDocument/2006/relationships/image" Target="../media/image46.wmf"/><Relationship Id="rId1" Type="http://schemas.openxmlformats.org/officeDocument/2006/relationships/slideLayout" Target="../slideLayouts/slideLayout7.xml"/><Relationship Id="rId2" Type="http://schemas.openxmlformats.org/officeDocument/2006/relationships/image" Target="../media/image4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trendingdig.com/guides-to-monitize-your-social-media/social-network-people-monitiz/" TargetMode="Externa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dirty="0" smtClean="0"/>
              <a:t>Social </a:t>
            </a:r>
            <a:r>
              <a:rPr lang="en-US" sz="5400" dirty="0" smtClean="0"/>
              <a:t>Networks</a:t>
            </a:r>
            <a:endParaRPr lang="en-US" sz="5400" dirty="0"/>
          </a:p>
        </p:txBody>
      </p:sp>
      <p:sp>
        <p:nvSpPr>
          <p:cNvPr id="4" name="TextBox 3"/>
          <p:cNvSpPr txBox="1"/>
          <p:nvPr/>
        </p:nvSpPr>
        <p:spPr>
          <a:xfrm>
            <a:off x="5486400" y="6019800"/>
            <a:ext cx="3276600" cy="646331"/>
          </a:xfrm>
          <a:prstGeom prst="rect">
            <a:avLst/>
          </a:prstGeom>
          <a:noFill/>
        </p:spPr>
        <p:txBody>
          <a:bodyPr wrap="square" rtlCol="0">
            <a:spAutoFit/>
          </a:bodyPr>
          <a:lstStyle/>
          <a:p>
            <a:r>
              <a:rPr lang="en-US" dirty="0" smtClean="0">
                <a:solidFill>
                  <a:srgbClr val="0000FF"/>
                </a:solidFill>
              </a:rPr>
              <a:t>Some content from </a:t>
            </a:r>
            <a:r>
              <a:rPr lang="en-US" dirty="0" smtClean="0">
                <a:solidFill>
                  <a:srgbClr val="0000FF"/>
                </a:solidFill>
              </a:rPr>
              <a:t>Ding-Zhu Du, </a:t>
            </a:r>
            <a:r>
              <a:rPr lang="en-US" dirty="0" err="1" smtClean="0">
                <a:solidFill>
                  <a:srgbClr val="0000FF"/>
                </a:solidFill>
              </a:rPr>
              <a:t>Lada</a:t>
            </a:r>
            <a:r>
              <a:rPr lang="en-US" dirty="0" smtClean="0">
                <a:solidFill>
                  <a:srgbClr val="0000FF"/>
                </a:solidFill>
              </a:rPr>
              <a:t> </a:t>
            </a:r>
            <a:r>
              <a:rPr lang="en-US" dirty="0" err="1" smtClean="0">
                <a:solidFill>
                  <a:srgbClr val="0000FF"/>
                </a:solidFill>
              </a:rPr>
              <a:t>Adamic</a:t>
            </a:r>
            <a:r>
              <a:rPr lang="en-US" dirty="0" smtClean="0">
                <a:solidFill>
                  <a:srgbClr val="0000FF"/>
                </a:solidFill>
              </a:rPr>
              <a:t>, </a:t>
            </a:r>
            <a:r>
              <a:rPr lang="en-US" dirty="0" smtClean="0">
                <a:solidFill>
                  <a:srgbClr val="0000FF"/>
                </a:solidFill>
              </a:rPr>
              <a:t>and </a:t>
            </a:r>
            <a:r>
              <a:rPr lang="en-US" dirty="0" err="1" smtClean="0">
                <a:solidFill>
                  <a:srgbClr val="0000FF"/>
                </a:solidFill>
              </a:rPr>
              <a:t>Eytan</a:t>
            </a:r>
            <a:r>
              <a:rPr lang="en-US" dirty="0" smtClean="0">
                <a:solidFill>
                  <a:srgbClr val="0000FF"/>
                </a:solidFill>
              </a:rPr>
              <a:t> Adar</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Erdos_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498600" y="2466975"/>
            <a:ext cx="1863725" cy="2459038"/>
          </a:xfrm>
        </p:spPr>
      </p:pic>
      <p:sp>
        <p:nvSpPr>
          <p:cNvPr id="5" name="Rectangle 9"/>
          <p:cNvSpPr txBox="1">
            <a:spLocks noChangeArrowheads="1"/>
          </p:cNvSpPr>
          <p:nvPr/>
        </p:nvSpPr>
        <p:spPr>
          <a:xfrm>
            <a:off x="596900" y="1200150"/>
            <a:ext cx="4140200" cy="1092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3050" indent="-273050">
              <a:spcBef>
                <a:spcPct val="0"/>
              </a:spcBef>
            </a:pPr>
            <a:r>
              <a:rPr kumimoji="1" lang="en-US" altLang="zh-CN" sz="2800" b="1" smtClean="0">
                <a:solidFill>
                  <a:srgbClr val="CC0000"/>
                </a:solidFill>
                <a:latin typeface="Cambria" charset="0"/>
                <a:ea typeface="MS PGothic" charset="0"/>
                <a:cs typeface="Consolas" charset="0"/>
              </a:rPr>
              <a:t>Erdős number: </a:t>
            </a:r>
            <a:r>
              <a:rPr kumimoji="1" lang="en-US" altLang="zh-CN" sz="2800" smtClean="0">
                <a:solidFill>
                  <a:srgbClr val="000000"/>
                </a:solidFill>
                <a:latin typeface="Cambria" charset="0"/>
                <a:ea typeface="MS PGothic" charset="0"/>
                <a:cs typeface="Consolas" charset="0"/>
              </a:rPr>
              <a:t> </a:t>
            </a:r>
            <a:r>
              <a:rPr kumimoji="1" lang="en-US" altLang="zh-CN" sz="2200" smtClean="0">
                <a:solidFill>
                  <a:srgbClr val="000000"/>
                </a:solidFill>
                <a:latin typeface="Cambria" charset="0"/>
                <a:ea typeface="MS PGothic" charset="0"/>
                <a:cs typeface="Consolas" charset="0"/>
              </a:rPr>
              <a:t>is the collaboration distance with mathematician </a:t>
            </a:r>
            <a:r>
              <a:rPr lang="en-US" altLang="zh-CN" sz="2200" b="1" smtClean="0">
                <a:solidFill>
                  <a:srgbClr val="00B0F0"/>
                </a:solidFill>
                <a:latin typeface="Agency FB" charset="0"/>
                <a:ea typeface="MS PGothic" charset="0"/>
                <a:cs typeface="Consolas" charset="0"/>
              </a:rPr>
              <a:t>Paul Erdős</a:t>
            </a:r>
            <a:r>
              <a:rPr kumimoji="1" lang="en-US" altLang="zh-CN" sz="2200" smtClean="0">
                <a:solidFill>
                  <a:srgbClr val="000000"/>
                </a:solidFill>
                <a:latin typeface="Cambria" charset="0"/>
                <a:ea typeface="MS PGothic" charset="0"/>
                <a:cs typeface="Consolas" charset="0"/>
              </a:rPr>
              <a:t>.</a:t>
            </a:r>
            <a:endParaRPr kumimoji="1" lang="en-US" altLang="zh-CN" sz="2200">
              <a:solidFill>
                <a:srgbClr val="000000"/>
              </a:solidFill>
              <a:latin typeface="Cambria" charset="0"/>
              <a:ea typeface="MS PGothic" charset="0"/>
              <a:cs typeface="Consolas" charset="0"/>
            </a:endParaRPr>
          </a:p>
        </p:txBody>
      </p:sp>
      <p:sp>
        <p:nvSpPr>
          <p:cNvPr id="6" name="Text Box 11"/>
          <p:cNvSpPr txBox="1">
            <a:spLocks noChangeArrowheads="1"/>
          </p:cNvSpPr>
          <p:nvPr/>
        </p:nvSpPr>
        <p:spPr bwMode="auto">
          <a:xfrm>
            <a:off x="774700" y="5256213"/>
            <a:ext cx="3352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altLang="zh-CN" sz="2800" b="1" i="1">
                <a:solidFill>
                  <a:srgbClr val="C00000"/>
                </a:solidFill>
                <a:latin typeface="Georgia" charset="0"/>
              </a:rPr>
              <a:t>What is your Erdős number?</a:t>
            </a:r>
          </a:p>
        </p:txBody>
      </p:sp>
      <p:sp>
        <p:nvSpPr>
          <p:cNvPr id="7" name="Rectangle 15"/>
          <p:cNvSpPr>
            <a:spLocks noChangeArrowheads="1"/>
          </p:cNvSpPr>
          <p:nvPr/>
        </p:nvSpPr>
        <p:spPr bwMode="auto">
          <a:xfrm>
            <a:off x="4673600" y="1204913"/>
            <a:ext cx="4005263" cy="5273675"/>
          </a:xfrm>
          <a:prstGeom prst="roundRect">
            <a:avLst>
              <a:gd name="adj" fmla="val 16667"/>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altLang="zh-CN">
                <a:latin typeface="Cambria" charset="0"/>
              </a:rPr>
              <a:t>Erdös number  </a:t>
            </a:r>
            <a:r>
              <a:rPr lang="en-US" altLang="zh-CN">
                <a:solidFill>
                  <a:srgbClr val="C00000"/>
                </a:solidFill>
                <a:latin typeface="Cambria" charset="0"/>
              </a:rPr>
              <a:t>0</a:t>
            </a:r>
            <a:r>
              <a:rPr lang="en-US" altLang="zh-CN">
                <a:latin typeface="Cambria" charset="0"/>
              </a:rPr>
              <a:t>  ---           </a:t>
            </a:r>
            <a:r>
              <a:rPr lang="en-US" altLang="zh-CN">
                <a:solidFill>
                  <a:srgbClr val="C00000"/>
                </a:solidFill>
                <a:latin typeface="Cambria" charset="0"/>
              </a:rPr>
              <a:t>1</a:t>
            </a:r>
            <a:r>
              <a:rPr lang="en-US" altLang="zh-CN">
                <a:latin typeface="Cambria" charset="0"/>
              </a:rPr>
              <a:t> person</a:t>
            </a:r>
            <a:br>
              <a:rPr lang="en-US" altLang="zh-CN">
                <a:latin typeface="Cambria" charset="0"/>
              </a:rPr>
            </a:br>
            <a:r>
              <a:rPr lang="en-US" altLang="zh-CN">
                <a:latin typeface="Cambria" charset="0"/>
              </a:rPr>
              <a:t>Erdös number  </a:t>
            </a:r>
            <a:r>
              <a:rPr lang="en-US" altLang="zh-CN">
                <a:solidFill>
                  <a:srgbClr val="C00000"/>
                </a:solidFill>
                <a:latin typeface="Cambria" charset="0"/>
              </a:rPr>
              <a:t>1</a:t>
            </a:r>
            <a:r>
              <a:rPr lang="en-US" altLang="zh-CN">
                <a:latin typeface="Cambria" charset="0"/>
              </a:rPr>
              <a:t>  ---      </a:t>
            </a:r>
            <a:r>
              <a:rPr lang="en-US" altLang="zh-CN">
                <a:solidFill>
                  <a:srgbClr val="C00000"/>
                </a:solidFill>
                <a:latin typeface="Cambria" charset="0"/>
              </a:rPr>
              <a:t>504</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2</a:t>
            </a:r>
            <a:r>
              <a:rPr lang="en-US" altLang="zh-CN">
                <a:latin typeface="Cambria" charset="0"/>
              </a:rPr>
              <a:t>  ---    </a:t>
            </a:r>
            <a:r>
              <a:rPr lang="en-US" altLang="zh-CN">
                <a:solidFill>
                  <a:srgbClr val="C00000"/>
                </a:solidFill>
                <a:latin typeface="Cambria" charset="0"/>
              </a:rPr>
              <a:t>6593</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3</a:t>
            </a:r>
            <a:r>
              <a:rPr lang="en-US" altLang="zh-CN">
                <a:latin typeface="Cambria" charset="0"/>
              </a:rPr>
              <a:t>  ---  </a:t>
            </a:r>
            <a:r>
              <a:rPr lang="en-US" altLang="zh-CN">
                <a:solidFill>
                  <a:srgbClr val="C00000"/>
                </a:solidFill>
                <a:latin typeface="Cambria" charset="0"/>
              </a:rPr>
              <a:t>33605</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4</a:t>
            </a:r>
            <a:r>
              <a:rPr lang="en-US" altLang="zh-CN">
                <a:latin typeface="Cambria" charset="0"/>
              </a:rPr>
              <a:t>  ---  </a:t>
            </a:r>
            <a:r>
              <a:rPr lang="en-US" altLang="zh-CN">
                <a:solidFill>
                  <a:srgbClr val="C00000"/>
                </a:solidFill>
                <a:latin typeface="Cambria" charset="0"/>
              </a:rPr>
              <a:t>83642</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5</a:t>
            </a:r>
            <a:r>
              <a:rPr lang="en-US" altLang="zh-CN">
                <a:latin typeface="Cambria" charset="0"/>
              </a:rPr>
              <a:t>  ---  </a:t>
            </a:r>
            <a:r>
              <a:rPr lang="en-US" altLang="zh-CN">
                <a:solidFill>
                  <a:srgbClr val="C00000"/>
                </a:solidFill>
                <a:latin typeface="Cambria" charset="0"/>
              </a:rPr>
              <a:t>87760</a:t>
            </a:r>
            <a:r>
              <a:rPr lang="en-US" altLang="zh-CN">
                <a:latin typeface="Cambria" charset="0"/>
              </a:rPr>
              <a:t> people</a:t>
            </a:r>
            <a:br>
              <a:rPr lang="en-US" altLang="zh-CN">
                <a:latin typeface="Cambria" charset="0"/>
              </a:rPr>
            </a:br>
            <a:r>
              <a:rPr lang="en-US" altLang="zh-CN">
                <a:latin typeface="Cambria" charset="0"/>
              </a:rPr>
              <a:t>Erdös number</a:t>
            </a:r>
            <a:r>
              <a:rPr lang="en-US" altLang="zh-CN">
                <a:solidFill>
                  <a:srgbClr val="C00000"/>
                </a:solidFill>
                <a:latin typeface="Cambria" charset="0"/>
              </a:rPr>
              <a:t>  6  ---  40014 </a:t>
            </a:r>
            <a:r>
              <a:rPr lang="en-US" altLang="zh-CN">
                <a:latin typeface="Cambria" charset="0"/>
              </a:rPr>
              <a:t>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7</a:t>
            </a:r>
            <a:r>
              <a:rPr lang="en-US" altLang="zh-CN">
                <a:latin typeface="Cambria" charset="0"/>
              </a:rPr>
              <a:t>  ---  </a:t>
            </a:r>
            <a:r>
              <a:rPr lang="en-US" altLang="zh-CN">
                <a:solidFill>
                  <a:srgbClr val="C00000"/>
                </a:solidFill>
                <a:latin typeface="Cambria" charset="0"/>
              </a:rPr>
              <a:t>11591</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8</a:t>
            </a:r>
            <a:r>
              <a:rPr lang="en-US" altLang="zh-CN">
                <a:latin typeface="Cambria" charset="0"/>
              </a:rPr>
              <a:t>  ---    </a:t>
            </a:r>
            <a:r>
              <a:rPr lang="en-US" altLang="zh-CN">
                <a:solidFill>
                  <a:srgbClr val="C00000"/>
                </a:solidFill>
                <a:latin typeface="Cambria" charset="0"/>
              </a:rPr>
              <a:t>3146</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9</a:t>
            </a:r>
            <a:r>
              <a:rPr lang="en-US" altLang="zh-CN">
                <a:latin typeface="Cambria" charset="0"/>
              </a:rPr>
              <a:t>  ---      </a:t>
            </a:r>
            <a:r>
              <a:rPr lang="en-US" altLang="zh-CN">
                <a:solidFill>
                  <a:srgbClr val="C00000"/>
                </a:solidFill>
                <a:latin typeface="Cambria" charset="0"/>
              </a:rPr>
              <a:t>819 </a:t>
            </a:r>
            <a:r>
              <a:rPr lang="en-US" altLang="zh-CN">
                <a:latin typeface="Cambria" charset="0"/>
              </a:rPr>
              <a:t>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10</a:t>
            </a:r>
            <a:r>
              <a:rPr lang="en-US" altLang="zh-CN">
                <a:latin typeface="Cambria" charset="0"/>
              </a:rPr>
              <a:t>  ---     </a:t>
            </a:r>
            <a:r>
              <a:rPr lang="en-US" altLang="zh-CN">
                <a:solidFill>
                  <a:srgbClr val="C00000"/>
                </a:solidFill>
                <a:latin typeface="Cambria" charset="0"/>
              </a:rPr>
              <a:t>244</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11</a:t>
            </a:r>
            <a:r>
              <a:rPr lang="en-US" altLang="zh-CN">
                <a:latin typeface="Cambria" charset="0"/>
              </a:rPr>
              <a:t>  ---       </a:t>
            </a:r>
            <a:r>
              <a:rPr lang="en-US" altLang="zh-CN">
                <a:solidFill>
                  <a:srgbClr val="C00000"/>
                </a:solidFill>
                <a:latin typeface="Cambria" charset="0"/>
              </a:rPr>
              <a:t>68</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12</a:t>
            </a:r>
            <a:r>
              <a:rPr lang="en-US" altLang="zh-CN">
                <a:latin typeface="Cambria" charset="0"/>
              </a:rPr>
              <a:t>  ---       </a:t>
            </a:r>
            <a:r>
              <a:rPr lang="en-US" altLang="zh-CN">
                <a:solidFill>
                  <a:srgbClr val="C00000"/>
                </a:solidFill>
                <a:latin typeface="Cambria" charset="0"/>
              </a:rPr>
              <a:t>23</a:t>
            </a:r>
            <a:r>
              <a:rPr lang="en-US" altLang="zh-CN">
                <a:latin typeface="Cambria" charset="0"/>
              </a:rPr>
              <a:t> people</a:t>
            </a:r>
            <a:br>
              <a:rPr lang="en-US" altLang="zh-CN">
                <a:latin typeface="Cambria" charset="0"/>
              </a:rPr>
            </a:br>
            <a:r>
              <a:rPr lang="en-US" altLang="zh-CN">
                <a:latin typeface="Cambria" charset="0"/>
              </a:rPr>
              <a:t>Erdös number </a:t>
            </a:r>
            <a:r>
              <a:rPr lang="en-US" altLang="zh-CN">
                <a:solidFill>
                  <a:srgbClr val="C00000"/>
                </a:solidFill>
                <a:latin typeface="Cambria" charset="0"/>
              </a:rPr>
              <a:t>13</a:t>
            </a:r>
            <a:r>
              <a:rPr lang="en-US" altLang="zh-CN">
                <a:latin typeface="Cambria" charset="0"/>
              </a:rPr>
              <a:t>  ---          </a:t>
            </a:r>
            <a:r>
              <a:rPr lang="en-US" altLang="zh-CN">
                <a:solidFill>
                  <a:srgbClr val="C00000"/>
                </a:solidFill>
                <a:latin typeface="Cambria" charset="0"/>
              </a:rPr>
              <a:t>5</a:t>
            </a:r>
            <a:r>
              <a:rPr lang="en-US" altLang="zh-CN">
                <a:latin typeface="Cambria" charset="0"/>
              </a:rPr>
              <a:t> people</a:t>
            </a:r>
          </a:p>
          <a:p>
            <a:endParaRPr lang="en-US" altLang="zh-CN">
              <a:latin typeface="Cambria" charset="0"/>
            </a:endParaRPr>
          </a:p>
          <a:p>
            <a:r>
              <a:rPr kumimoji="1" lang="en-US" altLang="zh-CN">
                <a:solidFill>
                  <a:srgbClr val="000000"/>
                </a:solidFill>
                <a:latin typeface="Cambria" charset="0"/>
              </a:rPr>
              <a:t>* Two persons are linked if they are coauthors of an article.</a:t>
            </a:r>
            <a:r>
              <a:rPr lang="en-US" altLang="zh-CN">
                <a:latin typeface="Cambria" charset="0"/>
              </a:rPr>
              <a:t> </a:t>
            </a:r>
          </a:p>
        </p:txBody>
      </p:sp>
      <p:sp>
        <p:nvSpPr>
          <p:cNvPr id="8" name="Title 2"/>
          <p:cNvSpPr txBox="1">
            <a:spLocks/>
          </p:cNvSpPr>
          <p:nvPr/>
        </p:nvSpPr>
        <p:spPr bwMode="auto">
          <a:xfrm>
            <a:off x="407988" y="0"/>
            <a:ext cx="83169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defTabSz="914400" eaLnBrk="1" hangingPunct="1"/>
            <a:r>
              <a:rPr lang="en-US" altLang="zh-CN" sz="2800" b="1">
                <a:solidFill>
                  <a:srgbClr val="00B050"/>
                </a:solidFill>
                <a:latin typeface="Cambria" charset="0"/>
              </a:rPr>
              <a:t>Coauthorship Network is a Small World Network </a:t>
            </a:r>
          </a:p>
        </p:txBody>
      </p:sp>
      <p:sp>
        <p:nvSpPr>
          <p:cNvPr id="9" name="灯片编号占位符 6"/>
          <p:cNvSpPr>
            <a:spLocks noGrp="1"/>
          </p:cNvSpPr>
          <p:nvPr>
            <p:ph type="sldNum" sz="quarter" idx="12"/>
          </p:nvPr>
        </p:nvSpPr>
        <p:spPr bwMode="auto">
          <a:xfrm>
            <a:off x="8610600" y="6553200"/>
            <a:ext cx="5334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9272176D-5D6F-544E-A4FD-257FCEB78084}" type="slidenum">
              <a:rPr lang="en-US" altLang="zh-CN">
                <a:solidFill>
                  <a:srgbClr val="898989"/>
                </a:solidFill>
              </a:rPr>
              <a:pPr eaLnBrk="1" hangingPunct="1"/>
              <a:t>10</a:t>
            </a:fld>
            <a:endParaRPr lang="en-US" altLang="zh-CN">
              <a:solidFill>
                <a:srgbClr val="898989"/>
              </a:solidFill>
            </a:endParaRPr>
          </a:p>
        </p:txBody>
      </p:sp>
      <p:sp>
        <p:nvSpPr>
          <p:cNvPr id="10" name="TextBox 9"/>
          <p:cNvSpPr txBox="1">
            <a:spLocks noChangeArrowheads="1"/>
          </p:cNvSpPr>
          <p:nvPr/>
        </p:nvSpPr>
        <p:spPr bwMode="auto">
          <a:xfrm rot="16200000">
            <a:off x="6644482" y="235743"/>
            <a:ext cx="3683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altLang="zh-CN" sz="1200">
                <a:solidFill>
                  <a:srgbClr val="7F7F7F"/>
                </a:solidFill>
              </a:rPr>
              <a:t>Distribution in Dec.2010</a:t>
            </a:r>
            <a:endParaRPr lang="zh-CN" altLang="en-US" sz="1200">
              <a:solidFill>
                <a:srgbClr val="7F7F7F"/>
              </a:solidFill>
            </a:endParaRPr>
          </a:p>
        </p:txBody>
      </p:sp>
    </p:spTree>
    <p:extLst>
      <p:ext uri="{BB962C8B-B14F-4D97-AF65-F5344CB8AC3E}">
        <p14:creationId xmlns:p14="http://schemas.microsoft.com/office/powerpoint/2010/main" val="2054161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28600"/>
            <a:ext cx="8534400" cy="64851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2600" y="1676400"/>
            <a:ext cx="5854700" cy="3842812"/>
          </a:xfrm>
          <a:prstGeom prst="rect">
            <a:avLst/>
          </a:prstGeom>
        </p:spPr>
      </p:pic>
      <p:sp>
        <p:nvSpPr>
          <p:cNvPr id="2" name="TextBox 1"/>
          <p:cNvSpPr txBox="1"/>
          <p:nvPr/>
        </p:nvSpPr>
        <p:spPr>
          <a:xfrm>
            <a:off x="3048000" y="762000"/>
            <a:ext cx="3496871" cy="707886"/>
          </a:xfrm>
          <a:prstGeom prst="rect">
            <a:avLst/>
          </a:prstGeom>
          <a:noFill/>
        </p:spPr>
        <p:txBody>
          <a:bodyPr wrap="none" rtlCol="0">
            <a:spAutoFit/>
          </a:bodyPr>
          <a:lstStyle/>
          <a:p>
            <a:r>
              <a:rPr lang="en-US" sz="4000" dirty="0" smtClean="0"/>
              <a:t>Bacon Numbers</a:t>
            </a:r>
            <a:endParaRPr lang="en-US" sz="4000" dirty="0"/>
          </a:p>
        </p:txBody>
      </p:sp>
    </p:spTree>
    <p:extLst>
      <p:ext uri="{BB962C8B-B14F-4D97-AF65-F5344CB8AC3E}">
        <p14:creationId xmlns:p14="http://schemas.microsoft.com/office/powerpoint/2010/main" val="16024810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738188" y="1527175"/>
            <a:ext cx="7983537" cy="1677988"/>
          </a:xfrm>
        </p:spPr>
        <p:txBody>
          <a:bodyPr/>
          <a:lstStyle/>
          <a:p>
            <a:pPr eaLnBrk="1" hangingPunct="1"/>
            <a:r>
              <a:rPr lang="en-US" altLang="zh-CN" sz="2800">
                <a:solidFill>
                  <a:srgbClr val="1E1C11"/>
                </a:solidFill>
                <a:latin typeface="Cambria" charset="0"/>
                <a:ea typeface="宋体" charset="0"/>
                <a:cs typeface="宋体" charset="0"/>
              </a:rPr>
              <a:t>Nodes: all cities with an airport</a:t>
            </a:r>
            <a:r>
              <a:rPr lang="en-US" altLang="zh-CN" sz="2800">
                <a:solidFill>
                  <a:srgbClr val="000000"/>
                </a:solidFill>
                <a:latin typeface="Cambria" charset="0"/>
                <a:ea typeface="宋体" charset="0"/>
                <a:cs typeface="宋体" charset="0"/>
              </a:rPr>
              <a:t>.</a:t>
            </a:r>
          </a:p>
          <a:p>
            <a:pPr eaLnBrk="1" hangingPunct="1"/>
            <a:r>
              <a:rPr lang="en-US" altLang="zh-CN" sz="2800">
                <a:solidFill>
                  <a:srgbClr val="000000"/>
                </a:solidFill>
                <a:latin typeface="Cambria" charset="0"/>
                <a:ea typeface="宋体" charset="0"/>
                <a:cs typeface="宋体" charset="0"/>
              </a:rPr>
              <a:t>A link exists between two cities if there exists a direct flight between them.</a:t>
            </a:r>
          </a:p>
        </p:txBody>
      </p:sp>
      <p:sp>
        <p:nvSpPr>
          <p:cNvPr id="41987" name="标题 3"/>
          <p:cNvSpPr>
            <a:spLocks noGrp="1"/>
          </p:cNvSpPr>
          <p:nvPr>
            <p:ph type="title"/>
          </p:nvPr>
        </p:nvSpPr>
        <p:spPr/>
        <p:txBody>
          <a:bodyPr>
            <a:normAutofit fontScale="90000"/>
          </a:bodyPr>
          <a:lstStyle/>
          <a:p>
            <a:pPr eaLnBrk="1" hangingPunct="1"/>
            <a:r>
              <a:rPr lang="en-US" altLang="zh-CN" sz="3200" b="1">
                <a:latin typeface="Cambria" charset="0"/>
                <a:ea typeface="MS PGothic" charset="0"/>
                <a:cs typeface="MS PGothic" charset="0"/>
              </a:rPr>
              <a:t>Example 3:</a:t>
            </a:r>
            <a:r>
              <a:rPr lang="en-US" altLang="zh-CN" sz="3600" b="1">
                <a:solidFill>
                  <a:srgbClr val="00B050"/>
                </a:solidFill>
                <a:latin typeface="Cambria" charset="0"/>
                <a:ea typeface="MS PGothic" charset="0"/>
                <a:cs typeface="MS PGothic" charset="0"/>
              </a:rPr>
              <a:t/>
            </a:r>
            <a:br>
              <a:rPr lang="en-US" altLang="zh-CN" sz="3600" b="1">
                <a:solidFill>
                  <a:srgbClr val="00B050"/>
                </a:solidFill>
                <a:latin typeface="Cambria" charset="0"/>
                <a:ea typeface="MS PGothic" charset="0"/>
                <a:cs typeface="MS PGothic" charset="0"/>
              </a:rPr>
            </a:br>
            <a:r>
              <a:rPr lang="en-US" altLang="zh-CN" sz="3600" b="1">
                <a:solidFill>
                  <a:srgbClr val="00B050"/>
                </a:solidFill>
                <a:latin typeface="Cambria" charset="0"/>
                <a:ea typeface="MS PGothic" charset="0"/>
                <a:cs typeface="MS PGothic" charset="0"/>
              </a:rPr>
              <a:t>Flight Map Is a Small World Network</a:t>
            </a:r>
            <a:endParaRPr lang="zh-CN" altLang="en-US" sz="3600" b="1">
              <a:solidFill>
                <a:srgbClr val="00B050"/>
              </a:solidFill>
              <a:latin typeface="Cambria" charset="0"/>
              <a:ea typeface="MS PGothic" charset="0"/>
              <a:cs typeface="MS PGothic" charset="0"/>
            </a:endParaRPr>
          </a:p>
        </p:txBody>
      </p:sp>
      <p:sp>
        <p:nvSpPr>
          <p:cNvPr id="41988"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F61C64BA-D45C-354E-9FBC-6D9B0B2EFCB8}" type="slidenum">
              <a:rPr lang="zh-CN" altLang="en-US">
                <a:solidFill>
                  <a:srgbClr val="898989"/>
                </a:solidFill>
              </a:rPr>
              <a:pPr eaLnBrk="1" hangingPunct="1"/>
              <a:t>13</a:t>
            </a:fld>
            <a:endParaRPr lang="zh-CN" altLang="en-US">
              <a:solidFill>
                <a:srgbClr val="898989"/>
              </a:solidFill>
            </a:endParaRPr>
          </a:p>
        </p:txBody>
      </p:sp>
      <p:pic>
        <p:nvPicPr>
          <p:cNvPr id="41989" name="Picture 2" descr="http://bradyonthebrain.files.wordpress.com/2013/07/delta_airli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38" y="3135313"/>
            <a:ext cx="5197475"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88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52600"/>
            <a:ext cx="9144000" cy="3334792"/>
          </a:xfrm>
          <a:prstGeom prst="rect">
            <a:avLst/>
          </a:prstGeom>
        </p:spPr>
      </p:pic>
      <p:sp>
        <p:nvSpPr>
          <p:cNvPr id="3" name="TextBox 2"/>
          <p:cNvSpPr txBox="1"/>
          <p:nvPr/>
        </p:nvSpPr>
        <p:spPr>
          <a:xfrm>
            <a:off x="533400" y="381000"/>
            <a:ext cx="8227733" cy="646331"/>
          </a:xfrm>
          <a:prstGeom prst="rect">
            <a:avLst/>
          </a:prstGeom>
          <a:noFill/>
        </p:spPr>
        <p:txBody>
          <a:bodyPr wrap="none" rtlCol="0">
            <a:spAutoFit/>
          </a:bodyPr>
          <a:lstStyle/>
          <a:p>
            <a:r>
              <a:rPr lang="en-US" sz="3600" dirty="0" smtClean="0"/>
              <a:t>Mark Lombardi Drew Conspiracy Networks</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62400" y="1295400"/>
            <a:ext cx="4800600" cy="4127500"/>
          </a:xfrm>
          <a:prstGeom prst="rect">
            <a:avLst/>
          </a:prstGeom>
        </p:spPr>
      </p:pic>
      <p:pic>
        <p:nvPicPr>
          <p:cNvPr id="4" name="Picture 3"/>
          <p:cNvPicPr>
            <a:picLocks noChangeAspect="1"/>
          </p:cNvPicPr>
          <p:nvPr/>
        </p:nvPicPr>
        <p:blipFill>
          <a:blip r:embed="rId3"/>
          <a:stretch>
            <a:fillRect/>
          </a:stretch>
        </p:blipFill>
        <p:spPr>
          <a:xfrm>
            <a:off x="457200" y="4953000"/>
            <a:ext cx="3111500" cy="1574800"/>
          </a:xfrm>
          <a:prstGeom prst="rect">
            <a:avLst/>
          </a:prstGeom>
        </p:spPr>
      </p:pic>
      <p:sp>
        <p:nvSpPr>
          <p:cNvPr id="6" name="TextBox 5"/>
          <p:cNvSpPr txBox="1"/>
          <p:nvPr/>
        </p:nvSpPr>
        <p:spPr>
          <a:xfrm>
            <a:off x="457200" y="533400"/>
            <a:ext cx="8227733" cy="646331"/>
          </a:xfrm>
          <a:prstGeom prst="rect">
            <a:avLst/>
          </a:prstGeom>
          <a:noFill/>
        </p:spPr>
        <p:txBody>
          <a:bodyPr wrap="none" rtlCol="0">
            <a:spAutoFit/>
          </a:bodyPr>
          <a:lstStyle/>
          <a:p>
            <a:r>
              <a:rPr lang="en-US" sz="3600" dirty="0" smtClean="0"/>
              <a:t>Mark Lombardi Drew Conspiracy Networks</a:t>
            </a:r>
            <a:endParaRPr lang="en-US" sz="3600" dirty="0"/>
          </a:p>
        </p:txBody>
      </p:sp>
    </p:spTree>
    <p:extLst>
      <p:ext uri="{BB962C8B-B14F-4D97-AF65-F5344CB8AC3E}">
        <p14:creationId xmlns:p14="http://schemas.microsoft.com/office/powerpoint/2010/main" val="27418838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a:xfrm>
            <a:off x="457200" y="274638"/>
            <a:ext cx="8229600" cy="944562"/>
          </a:xfrm>
        </p:spPr>
        <p:txBody>
          <a:bodyPr/>
          <a:lstStyle/>
          <a:p>
            <a:pPr eaLnBrk="1" hangingPunct="1"/>
            <a:r>
              <a:rPr lang="en-US" altLang="zh-CN" b="1" dirty="0" smtClean="0">
                <a:solidFill>
                  <a:srgbClr val="00B050"/>
                </a:solidFill>
                <a:latin typeface="Calibri" charset="0"/>
                <a:ea typeface="宋体" charset="0"/>
                <a:cs typeface="宋体" charset="0"/>
              </a:rPr>
              <a:t>Social Influence</a:t>
            </a:r>
            <a:endParaRPr lang="zh-CN" altLang="en-US" b="1" dirty="0">
              <a:solidFill>
                <a:srgbClr val="00B050"/>
              </a:solidFill>
              <a:latin typeface="Calibri" charset="0"/>
              <a:ea typeface="宋体" charset="0"/>
              <a:cs typeface="宋体" charset="0"/>
            </a:endParaRPr>
          </a:p>
        </p:txBody>
      </p:sp>
      <p:sp>
        <p:nvSpPr>
          <p:cNvPr id="46083" name="内容占位符 2"/>
          <p:cNvSpPr>
            <a:spLocks noGrp="1"/>
          </p:cNvSpPr>
          <p:nvPr>
            <p:ph idx="1"/>
          </p:nvPr>
        </p:nvSpPr>
        <p:spPr>
          <a:xfrm>
            <a:off x="457200" y="1143000"/>
            <a:ext cx="8229600" cy="4983163"/>
          </a:xfrm>
        </p:spPr>
        <p:txBody>
          <a:bodyPr/>
          <a:lstStyle/>
          <a:p>
            <a:pPr eaLnBrk="1" hangingPunct="1"/>
            <a:r>
              <a:rPr lang="en-US" altLang="zh-CN" dirty="0">
                <a:latin typeface="Calibri" charset="0"/>
                <a:ea typeface="宋体" charset="0"/>
                <a:cs typeface="宋体" charset="0"/>
              </a:rPr>
              <a:t>Social influence occurs when one's emotions, opinions, or behaviors are </a:t>
            </a:r>
            <a:r>
              <a:rPr lang="en-US" altLang="zh-CN" b="1" dirty="0">
                <a:solidFill>
                  <a:srgbClr val="FF0000"/>
                </a:solidFill>
                <a:latin typeface="Calibri" charset="0"/>
                <a:ea typeface="宋体" charset="0"/>
                <a:cs typeface="宋体" charset="0"/>
              </a:rPr>
              <a:t>affected by others</a:t>
            </a:r>
            <a:r>
              <a:rPr lang="en-US" altLang="zh-CN" dirty="0">
                <a:latin typeface="Calibri" charset="0"/>
                <a:ea typeface="宋体" charset="0"/>
                <a:cs typeface="宋体" charset="0"/>
              </a:rPr>
              <a:t>.</a:t>
            </a:r>
          </a:p>
          <a:p>
            <a:pPr eaLnBrk="1" hangingPunct="1"/>
            <a:r>
              <a:rPr lang="en-US" altLang="zh-CN" dirty="0">
                <a:latin typeface="Calibri" charset="0"/>
                <a:ea typeface="宋体" charset="0"/>
                <a:cs typeface="宋体" charset="0"/>
              </a:rPr>
              <a:t>Although social influence is possible in the workplace, universities, communities, it is most popular</a:t>
            </a:r>
            <a:r>
              <a:rPr lang="en-US" altLang="zh-CN" dirty="0">
                <a:solidFill>
                  <a:srgbClr val="FF0000"/>
                </a:solidFill>
                <a:latin typeface="Calibri" charset="0"/>
                <a:ea typeface="宋体" charset="0"/>
                <a:cs typeface="宋体" charset="0"/>
              </a:rPr>
              <a:t> </a:t>
            </a:r>
            <a:r>
              <a:rPr lang="en-US" altLang="zh-CN" b="1" dirty="0">
                <a:solidFill>
                  <a:srgbClr val="FF0000"/>
                </a:solidFill>
                <a:latin typeface="Calibri" charset="0"/>
                <a:ea typeface="宋体" charset="0"/>
                <a:cs typeface="宋体" charset="0"/>
              </a:rPr>
              <a:t>online</a:t>
            </a:r>
            <a:r>
              <a:rPr lang="en-US" altLang="zh-CN" dirty="0">
                <a:latin typeface="Calibri" charset="0"/>
                <a:ea typeface="宋体" charset="0"/>
                <a:cs typeface="宋体" charset="0"/>
              </a:rPr>
              <a:t>.</a:t>
            </a:r>
            <a:endParaRPr lang="zh-CN" altLang="en-US" dirty="0">
              <a:latin typeface="Calibri" charset="0"/>
              <a:ea typeface="宋体" charset="0"/>
              <a:cs typeface="宋体" charset="0"/>
            </a:endParaRPr>
          </a:p>
          <a:p>
            <a:pPr eaLnBrk="1" hangingPunct="1"/>
            <a:endParaRPr lang="en-US" altLang="zh-CN" dirty="0">
              <a:latin typeface="Calibri" charset="0"/>
              <a:ea typeface="宋体" charset="0"/>
              <a:cs typeface="宋体" charset="0"/>
            </a:endParaRPr>
          </a:p>
          <a:p>
            <a:pPr eaLnBrk="1" hangingPunct="1"/>
            <a:endParaRPr lang="zh-CN" altLang="en-US" dirty="0">
              <a:latin typeface="Calibri" charset="0"/>
              <a:ea typeface="宋体" charset="0"/>
              <a:cs typeface="宋体" charset="0"/>
            </a:endParaRPr>
          </a:p>
        </p:txBody>
      </p:sp>
      <p:pic>
        <p:nvPicPr>
          <p:cNvPr id="46084" name="Picture 1" descr="C:\Users\Wen\Desktop\Across-Networks-Microblogg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10000"/>
            <a:ext cx="5524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4054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a:xfrm>
            <a:off x="388938" y="512763"/>
            <a:ext cx="8316912" cy="1055687"/>
          </a:xfrm>
        </p:spPr>
        <p:txBody>
          <a:bodyPr>
            <a:noAutofit/>
          </a:bodyPr>
          <a:lstStyle/>
          <a:p>
            <a:pPr eaLnBrk="1" hangingPunct="1"/>
            <a:r>
              <a:rPr lang="en-US" altLang="zh-CN" sz="4000" dirty="0" smtClean="0">
                <a:solidFill>
                  <a:srgbClr val="FF0000"/>
                </a:solidFill>
                <a:latin typeface="Calibri" charset="0"/>
                <a:ea typeface="宋体" charset="0"/>
                <a:cs typeface="宋体" charset="0"/>
              </a:rPr>
              <a:t>The Internet </a:t>
            </a:r>
            <a:r>
              <a:rPr lang="en-US" altLang="zh-CN" sz="4000" dirty="0">
                <a:solidFill>
                  <a:srgbClr val="FF0000"/>
                </a:solidFill>
                <a:latin typeface="Calibri" charset="0"/>
                <a:ea typeface="宋体" charset="0"/>
                <a:cs typeface="宋体" charset="0"/>
              </a:rPr>
              <a:t>provides a platform to </a:t>
            </a:r>
            <a:r>
              <a:rPr lang="en-US" altLang="zh-CN" sz="4000" dirty="0" smtClean="0">
                <a:solidFill>
                  <a:srgbClr val="FF0000"/>
                </a:solidFill>
                <a:latin typeface="Calibri" charset="0"/>
                <a:ea typeface="宋体" charset="0"/>
                <a:cs typeface="宋体" charset="0"/>
              </a:rPr>
              <a:t>create and study social </a:t>
            </a:r>
            <a:r>
              <a:rPr lang="en-US" altLang="zh-CN" sz="4000" dirty="0">
                <a:solidFill>
                  <a:srgbClr val="FF0000"/>
                </a:solidFill>
                <a:latin typeface="Calibri" charset="0"/>
                <a:ea typeface="宋体" charset="0"/>
                <a:cs typeface="宋体" charset="0"/>
              </a:rPr>
              <a:t>networks </a:t>
            </a:r>
            <a:endParaRPr lang="en-US" altLang="zh-CN" sz="5400" dirty="0">
              <a:solidFill>
                <a:srgbClr val="000000"/>
              </a:solidFill>
              <a:latin typeface="Cambria" charset="0"/>
              <a:ea typeface="MS PGothic" charset="0"/>
              <a:cs typeface="MS PGothic"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6388" y="1905000"/>
            <a:ext cx="5214937"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灯片编号占位符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B479FC82-5BC6-7E40-B84B-8948703A89C7}" type="slidenum">
              <a:rPr lang="zh-CN" altLang="en-US">
                <a:solidFill>
                  <a:srgbClr val="898989"/>
                </a:solidFill>
              </a:rPr>
              <a:pPr eaLnBrk="1" hangingPunct="1"/>
              <a:t>17</a:t>
            </a:fld>
            <a:endParaRPr lang="zh-CN" altLang="en-US">
              <a:solidFill>
                <a:srgbClr val="898989"/>
              </a:solidFill>
            </a:endParaRPr>
          </a:p>
        </p:txBody>
      </p:sp>
    </p:spTree>
    <p:custDataLst>
      <p:tags r:id="rId1"/>
    </p:custDataLst>
    <p:extLst>
      <p:ext uri="{BB962C8B-B14F-4D97-AF65-F5344CB8AC3E}">
        <p14:creationId xmlns:p14="http://schemas.microsoft.com/office/powerpoint/2010/main" val="3827957994"/>
      </p:ext>
    </p:extLst>
  </p:cSld>
  <p:clrMapOvr>
    <a:masterClrMapping/>
  </p:clrMapOvr>
  <p:transition xmlns:p14="http://schemas.microsoft.com/office/powerpoint/2010/main" spd="med">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txBox="1">
            <a:spLocks/>
          </p:cNvSpPr>
          <p:nvPr/>
        </p:nvSpPr>
        <p:spPr bwMode="auto">
          <a:xfrm>
            <a:off x="407988" y="0"/>
            <a:ext cx="831691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defTabSz="914400" eaLnBrk="1" hangingPunct="1"/>
            <a:r>
              <a:rPr lang="en-US" altLang="zh-CN" sz="4000" dirty="0">
                <a:solidFill>
                  <a:srgbClr val="000000"/>
                </a:solidFill>
                <a:latin typeface="Cambria" charset="0"/>
              </a:rPr>
              <a:t>What Are </a:t>
            </a:r>
            <a:r>
              <a:rPr lang="en-US" altLang="zh-CN" sz="4000" dirty="0" smtClean="0">
                <a:solidFill>
                  <a:srgbClr val="000000"/>
                </a:solidFill>
                <a:latin typeface="Cambria" charset="0"/>
              </a:rPr>
              <a:t>Online Social Networks Used </a:t>
            </a:r>
            <a:r>
              <a:rPr lang="en-US" altLang="zh-CN" sz="4000" dirty="0">
                <a:solidFill>
                  <a:srgbClr val="000000"/>
                </a:solidFill>
                <a:latin typeface="Cambria" charset="0"/>
              </a:rPr>
              <a:t>For?</a:t>
            </a:r>
          </a:p>
        </p:txBody>
      </p:sp>
      <p:sp>
        <p:nvSpPr>
          <p:cNvPr id="48131" name="灯片编号占位符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E62311A2-90DF-3547-BE08-976693F9B6D2}" type="slidenum">
              <a:rPr lang="zh-CN" altLang="en-US">
                <a:solidFill>
                  <a:srgbClr val="898989"/>
                </a:solidFill>
              </a:rPr>
              <a:pPr eaLnBrk="1" hangingPunct="1"/>
              <a:t>18</a:t>
            </a:fld>
            <a:endParaRPr lang="zh-CN" altLang="en-US">
              <a:solidFill>
                <a:srgbClr val="898989"/>
              </a:solidFill>
            </a:endParaRPr>
          </a:p>
        </p:txBody>
      </p:sp>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685925"/>
            <a:ext cx="8234363"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106068"/>
      </p:ext>
    </p:extLst>
  </p:cSld>
  <p:clrMapOvr>
    <a:masterClrMapping/>
  </p:clrMapOvr>
  <p:transition xmlns:p14="http://schemas.microsoft.com/office/powerpoint/2010/main" spd="slow" advTm="98076">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1225" y="215900"/>
            <a:ext cx="152717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2"/>
          <p:cNvSpPr txBox="1">
            <a:spLocks/>
          </p:cNvSpPr>
          <p:nvPr/>
        </p:nvSpPr>
        <p:spPr bwMode="auto">
          <a:xfrm>
            <a:off x="1166813" y="1411288"/>
            <a:ext cx="336867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eaLnBrk="1" hangingPunct="1"/>
            <a:r>
              <a:rPr lang="en-US" altLang="zh-CN" sz="4400">
                <a:latin typeface="Cambria" charset="0"/>
              </a:rPr>
              <a:t>Question 1?</a:t>
            </a:r>
            <a:endParaRPr lang="en-US" altLang="zh-CN" sz="4400">
              <a:solidFill>
                <a:srgbClr val="000000"/>
              </a:solidFill>
              <a:latin typeface="Cambria" charset="0"/>
            </a:endParaRPr>
          </a:p>
        </p:txBody>
      </p:sp>
      <p:sp>
        <p:nvSpPr>
          <p:cNvPr id="27652" name="Rectangle 15"/>
          <p:cNvSpPr>
            <a:spLocks noChangeArrowheads="1"/>
          </p:cNvSpPr>
          <p:nvPr/>
        </p:nvSpPr>
        <p:spPr bwMode="auto">
          <a:xfrm>
            <a:off x="1166813" y="2633663"/>
            <a:ext cx="6656387" cy="1190625"/>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anchor="ctr">
            <a:spAutoFit/>
          </a:bodyPr>
          <a:lstStyle/>
          <a:p>
            <a:pPr eaLnBrk="0" hangingPunct="0">
              <a:defRPr/>
            </a:pPr>
            <a:r>
              <a:rPr lang="en-US" altLang="en-US" sz="3200" dirty="0">
                <a:latin typeface="Cambria" pitchFamily="18" charset="0"/>
                <a:cs typeface="Consolas" pitchFamily="49" charset="0"/>
              </a:rPr>
              <a:t>Does </a:t>
            </a:r>
            <a:r>
              <a:rPr lang="en-US" altLang="en-US" sz="3200" dirty="0">
                <a:solidFill>
                  <a:srgbClr val="C00000"/>
                </a:solidFill>
                <a:latin typeface="Cambria" pitchFamily="18" charset="0"/>
                <a:cs typeface="Consolas" pitchFamily="49" charset="0"/>
              </a:rPr>
              <a:t>Six Degrees of Separation </a:t>
            </a:r>
            <a:r>
              <a:rPr lang="en-US" altLang="en-US" sz="3200" dirty="0">
                <a:latin typeface="Cambria" pitchFamily="18" charset="0"/>
                <a:cs typeface="Consolas" pitchFamily="49" charset="0"/>
              </a:rPr>
              <a:t>imply </a:t>
            </a:r>
            <a:r>
              <a:rPr lang="en-US" altLang="en-US" sz="3200" dirty="0">
                <a:solidFill>
                  <a:srgbClr val="C00000"/>
                </a:solidFill>
                <a:latin typeface="Cambria" pitchFamily="18" charset="0"/>
                <a:cs typeface="Consolas" pitchFamily="49" charset="0"/>
              </a:rPr>
              <a:t>six degrees of influence</a:t>
            </a:r>
            <a:r>
              <a:rPr lang="en-US" altLang="en-US" sz="3200" dirty="0">
                <a:latin typeface="Cambria" pitchFamily="18" charset="0"/>
                <a:cs typeface="Consolas" pitchFamily="49" charset="0"/>
              </a:rPr>
              <a:t>?</a:t>
            </a:r>
          </a:p>
        </p:txBody>
      </p:sp>
      <p:sp>
        <p:nvSpPr>
          <p:cNvPr id="53253"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E4F49DA7-A75B-F644-BB3A-75FAA401FAD8}" type="slidenum">
              <a:rPr lang="zh-CN" altLang="en-US">
                <a:solidFill>
                  <a:srgbClr val="898989"/>
                </a:solidFill>
              </a:rPr>
              <a:pPr eaLnBrk="1" hangingPunct="1"/>
              <a:t>19</a:t>
            </a:fld>
            <a:endParaRPr lang="zh-CN" altLang="en-US">
              <a:solidFill>
                <a:srgbClr val="898989"/>
              </a:solidFill>
            </a:endParaRPr>
          </a:p>
        </p:txBody>
      </p:sp>
    </p:spTree>
    <p:extLst>
      <p:ext uri="{BB962C8B-B14F-4D97-AF65-F5344CB8AC3E}">
        <p14:creationId xmlns:p14="http://schemas.microsoft.com/office/powerpoint/2010/main" val="15088739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5711" b="9981"/>
          <a:stretch/>
        </p:blipFill>
        <p:spPr>
          <a:xfrm>
            <a:off x="533400" y="3048000"/>
            <a:ext cx="7891170" cy="3810000"/>
          </a:xfrm>
          <a:prstGeom prst="rect">
            <a:avLst/>
          </a:prstGeom>
        </p:spPr>
      </p:pic>
      <p:sp>
        <p:nvSpPr>
          <p:cNvPr id="18434" name="Title 1"/>
          <p:cNvSpPr>
            <a:spLocks noGrp="1"/>
          </p:cNvSpPr>
          <p:nvPr>
            <p:ph type="title"/>
          </p:nvPr>
        </p:nvSpPr>
        <p:spPr>
          <a:xfrm>
            <a:off x="457200" y="0"/>
            <a:ext cx="8229600" cy="1143000"/>
          </a:xfrm>
        </p:spPr>
        <p:txBody>
          <a:bodyPr/>
          <a:lstStyle/>
          <a:p>
            <a:r>
              <a:rPr lang="en-US" altLang="zh-CN" b="1" dirty="0" smtClean="0">
                <a:solidFill>
                  <a:srgbClr val="00B050"/>
                </a:solidFill>
                <a:latin typeface="Calibri" charset="0"/>
                <a:ea typeface="宋体" charset="0"/>
                <a:cs typeface="宋体" charset="0"/>
              </a:rPr>
              <a:t>Thesis</a:t>
            </a:r>
            <a:endParaRPr lang="en-US" altLang="zh-CN" b="1" dirty="0">
              <a:solidFill>
                <a:srgbClr val="00B050"/>
              </a:solidFill>
              <a:latin typeface="Calibri" charset="0"/>
              <a:ea typeface="宋体" charset="0"/>
              <a:cs typeface="宋体" charset="0"/>
            </a:endParaRPr>
          </a:p>
        </p:txBody>
      </p:sp>
      <p:sp>
        <p:nvSpPr>
          <p:cNvPr id="18435" name="Content Placeholder 2"/>
          <p:cNvSpPr>
            <a:spLocks noGrp="1"/>
          </p:cNvSpPr>
          <p:nvPr>
            <p:ph idx="1"/>
          </p:nvPr>
        </p:nvSpPr>
        <p:spPr>
          <a:xfrm>
            <a:off x="457200" y="1143000"/>
            <a:ext cx="8229600" cy="2743200"/>
          </a:xfrm>
        </p:spPr>
        <p:txBody>
          <a:bodyPr>
            <a:normAutofit/>
          </a:bodyPr>
          <a:lstStyle/>
          <a:p>
            <a:r>
              <a:rPr lang="en-US" altLang="zh-CN" dirty="0" smtClean="0">
                <a:latin typeface="Calibri" charset="0"/>
                <a:ea typeface="宋体" charset="0"/>
                <a:cs typeface="宋体" charset="0"/>
              </a:rPr>
              <a:t>There is much to learn from the interaction between </a:t>
            </a:r>
            <a:r>
              <a:rPr lang="en-US" altLang="zh-CN" b="1" dirty="0" smtClean="0">
                <a:solidFill>
                  <a:srgbClr val="FF0000"/>
                </a:solidFill>
                <a:latin typeface="Calibri" charset="0"/>
                <a:ea typeface="宋体" charset="0"/>
                <a:cs typeface="宋体" charset="0"/>
              </a:rPr>
              <a:t>computer science </a:t>
            </a:r>
            <a:r>
              <a:rPr lang="en-US" altLang="zh-CN" dirty="0" smtClean="0">
                <a:latin typeface="Calibri" charset="0"/>
                <a:ea typeface="宋体" charset="0"/>
                <a:cs typeface="宋体" charset="0"/>
              </a:rPr>
              <a:t>and </a:t>
            </a:r>
            <a:r>
              <a:rPr lang="en-US" altLang="zh-CN" b="1" dirty="0" smtClean="0">
                <a:solidFill>
                  <a:srgbClr val="0000FF"/>
                </a:solidFill>
                <a:latin typeface="Calibri" charset="0"/>
                <a:ea typeface="宋体" charset="0"/>
                <a:cs typeface="宋体" charset="0"/>
              </a:rPr>
              <a:t>social science</a:t>
            </a:r>
            <a:r>
              <a:rPr lang="en-US" altLang="zh-CN" dirty="0" smtClean="0">
                <a:latin typeface="Calibri" charset="0"/>
                <a:ea typeface="宋体" charset="0"/>
                <a:cs typeface="宋体" charset="0"/>
              </a:rPr>
              <a:t>, to study </a:t>
            </a:r>
            <a:r>
              <a:rPr lang="en-US" altLang="zh-CN" b="1" dirty="0" smtClean="0">
                <a:solidFill>
                  <a:srgbClr val="660066"/>
                </a:solidFill>
                <a:latin typeface="Calibri" charset="0"/>
                <a:ea typeface="宋体" charset="0"/>
                <a:cs typeface="宋体" charset="0"/>
              </a:rPr>
              <a:t>social networks </a:t>
            </a:r>
            <a:r>
              <a:rPr lang="en-US" altLang="zh-CN" dirty="0" smtClean="0">
                <a:latin typeface="Calibri" charset="0"/>
                <a:ea typeface="宋体" charset="0"/>
                <a:cs typeface="宋体" charset="0"/>
              </a:rPr>
              <a:t>from the lens of computer science.</a:t>
            </a:r>
            <a:endParaRPr lang="en-US" altLang="zh-CN" dirty="0">
              <a:latin typeface="Calibri" charset="0"/>
              <a:ea typeface="宋体" charset="0"/>
              <a:cs typeface="宋体" charset="0"/>
            </a:endParaRPr>
          </a:p>
        </p:txBody>
      </p:sp>
      <p:sp>
        <p:nvSpPr>
          <p:cNvPr id="184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89EFE724-4C73-454D-B16F-4F31B66C89AB}" type="slidenum">
              <a:rPr lang="zh-CN" altLang="en-US">
                <a:solidFill>
                  <a:srgbClr val="898989"/>
                </a:solidFill>
              </a:rPr>
              <a:pPr eaLnBrk="1" hangingPunct="1"/>
              <a:t>2</a:t>
            </a:fld>
            <a:endParaRPr lang="zh-CN" altLang="en-US">
              <a:solidFill>
                <a:srgbClr val="898989"/>
              </a:solidFill>
            </a:endParaRPr>
          </a:p>
        </p:txBody>
      </p:sp>
    </p:spTree>
    <p:extLst>
      <p:ext uri="{BB962C8B-B14F-4D97-AF65-F5344CB8AC3E}">
        <p14:creationId xmlns:p14="http://schemas.microsoft.com/office/powerpoint/2010/main" val="21521264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5500">
                <a:solidFill>
                  <a:schemeClr val="bg1"/>
                </a:solidFill>
                <a:latin typeface="Garamond Premr Pro" charset="0"/>
              </a:rPr>
              <a:t>Three </a:t>
            </a:r>
            <a:endParaRPr lang="en-US" sz="5500">
              <a:solidFill>
                <a:schemeClr val="tx2"/>
              </a:solidFill>
            </a:endParaRPr>
          </a:p>
        </p:txBody>
      </p:sp>
      <p:sp>
        <p:nvSpPr>
          <p:cNvPr id="56323" name="Title 2"/>
          <p:cNvSpPr txBox="1">
            <a:spLocks/>
          </p:cNvSpPr>
          <p:nvPr/>
        </p:nvSpPr>
        <p:spPr bwMode="auto">
          <a:xfrm>
            <a:off x="407988" y="247650"/>
            <a:ext cx="83169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defTabSz="914400" eaLnBrk="1" hangingPunct="1"/>
            <a:r>
              <a:rPr lang="en-US" altLang="zh-CN" sz="4400">
                <a:solidFill>
                  <a:srgbClr val="000000"/>
                </a:solidFill>
                <a:latin typeface="Cambria" charset="0"/>
              </a:rPr>
              <a:t>Three Degrees of Influence</a:t>
            </a:r>
          </a:p>
        </p:txBody>
      </p:sp>
      <p:sp>
        <p:nvSpPr>
          <p:cNvPr id="56324" name="Text Box 6"/>
          <p:cNvSpPr txBox="1">
            <a:spLocks noChangeArrowheads="1"/>
          </p:cNvSpPr>
          <p:nvPr/>
        </p:nvSpPr>
        <p:spPr bwMode="auto">
          <a:xfrm>
            <a:off x="635000" y="1509713"/>
            <a:ext cx="8007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buFont typeface="Arial" charset="0"/>
              <a:buChar char="•"/>
            </a:pPr>
            <a:r>
              <a:rPr kumimoji="1" lang="en-US" sz="2400">
                <a:solidFill>
                  <a:srgbClr val="000000"/>
                </a:solidFill>
                <a:latin typeface="Cambria" charset="0"/>
                <a:cs typeface="Arial" charset="0"/>
              </a:rPr>
              <a:t>The influence of actions ripples through networks 3 hops (to and from your friends’ friends’ friends). </a:t>
            </a:r>
          </a:p>
        </p:txBody>
      </p:sp>
      <p:sp>
        <p:nvSpPr>
          <p:cNvPr id="56325" name="灯片编号占位符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7EB87A8E-9AC8-A74F-9FAD-4766CF5F5857}" type="slidenum">
              <a:rPr lang="zh-CN" altLang="en-US">
                <a:solidFill>
                  <a:srgbClr val="898989"/>
                </a:solidFill>
              </a:rPr>
              <a:pPr eaLnBrk="1" hangingPunct="1"/>
              <a:t>20</a:t>
            </a:fld>
            <a:endParaRPr lang="zh-CN" altLang="en-US">
              <a:solidFill>
                <a:srgbClr val="898989"/>
              </a:solidFill>
            </a:endParaRPr>
          </a:p>
        </p:txBody>
      </p:sp>
      <p:pic>
        <p:nvPicPr>
          <p:cNvPr id="56326" name="Picture 8" descr="https://encrypted-tbn0.gstatic.com/images?q=tbn:ANd9GcRttVyk4DRgyWUiv154a39GJ7HAh_D5IJOsrFscJ4x6ynVD0R8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0" y="3133725"/>
            <a:ext cx="431641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144954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V="1">
            <a:off x="2303463" y="2087563"/>
            <a:ext cx="782637" cy="1119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03463" y="3206750"/>
            <a:ext cx="782637" cy="1119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476750" y="1663700"/>
            <a:ext cx="782638" cy="423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76750" y="2087563"/>
            <a:ext cx="782638" cy="1119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476750" y="3206750"/>
            <a:ext cx="782638" cy="1119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476750" y="4325938"/>
            <a:ext cx="782638" cy="423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446838" y="965200"/>
            <a:ext cx="782637" cy="698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446838" y="1663700"/>
            <a:ext cx="782637" cy="422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446838" y="3206750"/>
            <a:ext cx="7826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446838" y="4327525"/>
            <a:ext cx="782637" cy="422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446838" y="4749800"/>
            <a:ext cx="782637" cy="698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058" name="TextBox 39"/>
          <p:cNvSpPr txBox="1">
            <a:spLocks noChangeArrowheads="1"/>
          </p:cNvSpPr>
          <p:nvPr/>
        </p:nvSpPr>
        <p:spPr bwMode="auto">
          <a:xfrm>
            <a:off x="831850" y="4005263"/>
            <a:ext cx="1470025" cy="400050"/>
          </a:xfrm>
          <a:prstGeom prst="rect">
            <a:avLst/>
          </a:prstGeom>
          <a:noFill/>
          <a:ln w="25400">
            <a:noFill/>
            <a:round/>
            <a:headEnd type="none" w="med" len="med"/>
            <a:tailEnd type="arrow" w="med" len="med"/>
          </a:ln>
          <a:effectLst/>
        </p:spPr>
        <p:txBody>
          <a:bodyPr wrap="none">
            <a:spAutoFit/>
          </a:bodyPr>
          <a:lstStyle/>
          <a:p>
            <a:pPr>
              <a:defRPr/>
            </a:pPr>
            <a:r>
              <a:rPr lang="en-US" altLang="zh-CN" sz="2000" dirty="0">
                <a:latin typeface="Cambria" pitchFamily="18" charset="0"/>
                <a:ea typeface="+mj-ea"/>
                <a:cs typeface="+mj-cs"/>
              </a:rPr>
              <a:t>I am happy!</a:t>
            </a:r>
          </a:p>
        </p:txBody>
      </p:sp>
      <p:pic>
        <p:nvPicPr>
          <p:cNvPr id="57358" name="Picture 28" descr="Смешные истории"/>
          <p:cNvPicPr>
            <a:picLocks noChangeAspect="1" noChangeArrowheads="1"/>
          </p:cNvPicPr>
          <p:nvPr/>
        </p:nvPicPr>
        <p:blipFill>
          <a:blip r:embed="rId3">
            <a:extLst>
              <a:ext uri="{28A0092B-C50C-407E-A947-70E740481C1C}">
                <a14:useLocalDpi xmlns:a14="http://schemas.microsoft.com/office/drawing/2010/main" val="0"/>
              </a:ext>
            </a:extLst>
          </a:blip>
          <a:srcRect l="2271"/>
          <a:stretch>
            <a:fillRect/>
          </a:stretch>
        </p:blipFill>
        <p:spPr bwMode="auto">
          <a:xfrm>
            <a:off x="765175" y="2400300"/>
            <a:ext cx="1538288"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54"/>
          <p:cNvGrpSpPr>
            <a:grpSpLocks/>
          </p:cNvGrpSpPr>
          <p:nvPr/>
        </p:nvGrpSpPr>
        <p:grpSpPr bwMode="auto">
          <a:xfrm>
            <a:off x="3086100" y="1454150"/>
            <a:ext cx="1390650" cy="3505200"/>
            <a:chOff x="3017981" y="1473345"/>
            <a:chExt cx="1390980" cy="3505055"/>
          </a:xfrm>
        </p:grpSpPr>
        <p:pic>
          <p:nvPicPr>
            <p:cNvPr id="57371" name="Picture 30" descr="Смешные истори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981" y="1473345"/>
              <a:ext cx="1390980" cy="126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2" name="Picture 30" descr="Смешные истори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981" y="3711720"/>
              <a:ext cx="1390980" cy="126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47"/>
          <p:cNvGrpSpPr>
            <a:grpSpLocks/>
          </p:cNvGrpSpPr>
          <p:nvPr/>
        </p:nvGrpSpPr>
        <p:grpSpPr bwMode="auto">
          <a:xfrm>
            <a:off x="7229475" y="604838"/>
            <a:ext cx="720725" cy="5203825"/>
            <a:chOff x="7229343" y="680510"/>
            <a:chExt cx="720857" cy="5203957"/>
          </a:xfrm>
        </p:grpSpPr>
        <p:pic>
          <p:nvPicPr>
            <p:cNvPr id="57366"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343" y="680510"/>
              <a:ext cx="720857" cy="7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7"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343" y="1801285"/>
              <a:ext cx="720857" cy="7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8"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343" y="2922060"/>
              <a:ext cx="720857" cy="7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9"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343" y="4042835"/>
              <a:ext cx="720857" cy="7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9343" y="5163610"/>
              <a:ext cx="720857" cy="7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50"/>
          <p:cNvGrpSpPr>
            <a:grpSpLocks/>
          </p:cNvGrpSpPr>
          <p:nvPr/>
        </p:nvGrpSpPr>
        <p:grpSpPr bwMode="auto">
          <a:xfrm>
            <a:off x="5259388" y="1069975"/>
            <a:ext cx="1187450" cy="4271963"/>
            <a:chOff x="5243469" y="1137766"/>
            <a:chExt cx="1186334" cy="4272434"/>
          </a:xfrm>
        </p:grpSpPr>
        <p:pic>
          <p:nvPicPr>
            <p:cNvPr id="57363" name="Picture 32" descr="Смешные истори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3469" y="1137766"/>
              <a:ext cx="1186334" cy="118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32" descr="Смешные истори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3469" y="2680816"/>
              <a:ext cx="1186334" cy="118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5" name="Picture 32" descr="Смешные истори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3469" y="4223866"/>
              <a:ext cx="1186334" cy="118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62" name="灯片编号占位符 2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7010D02D-DEF1-FF41-AF21-57B4F988C7BE}" type="slidenum">
              <a:rPr lang="zh-CN" altLang="en-US">
                <a:solidFill>
                  <a:srgbClr val="898989"/>
                </a:solidFill>
              </a:rPr>
              <a:pPr eaLnBrk="1" hangingPunct="1"/>
              <a:t>21</a:t>
            </a:fld>
            <a:endParaRPr lang="zh-CN" altLang="en-US">
              <a:solidFill>
                <a:srgbClr val="898989"/>
              </a:solidFill>
            </a:endParaRPr>
          </a:p>
        </p:txBody>
      </p:sp>
    </p:spTree>
    <p:extLst>
      <p:ext uri="{BB962C8B-B14F-4D97-AF65-F5344CB8AC3E}">
        <p14:creationId xmlns:p14="http://schemas.microsoft.com/office/powerpoint/2010/main" val="38629629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1225" y="215900"/>
            <a:ext cx="152717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2"/>
          <p:cNvSpPr txBox="1">
            <a:spLocks/>
          </p:cNvSpPr>
          <p:nvPr/>
        </p:nvSpPr>
        <p:spPr bwMode="auto">
          <a:xfrm>
            <a:off x="1166813" y="1595438"/>
            <a:ext cx="42116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eaLnBrk="1" hangingPunct="1"/>
            <a:r>
              <a:rPr lang="en-US" altLang="zh-CN" sz="4400">
                <a:latin typeface="Cambria" charset="0"/>
              </a:rPr>
              <a:t>Question 2?</a:t>
            </a:r>
            <a:endParaRPr lang="en-US" altLang="zh-CN" sz="4400">
              <a:solidFill>
                <a:srgbClr val="000000"/>
              </a:solidFill>
              <a:latin typeface="Cambria" charset="0"/>
            </a:endParaRPr>
          </a:p>
        </p:txBody>
      </p:sp>
      <p:sp>
        <p:nvSpPr>
          <p:cNvPr id="58372" name="Rectangle 15"/>
          <p:cNvSpPr>
            <a:spLocks noChangeArrowheads="1"/>
          </p:cNvSpPr>
          <p:nvPr/>
        </p:nvSpPr>
        <p:spPr bwMode="auto">
          <a:xfrm>
            <a:off x="1166813" y="2462213"/>
            <a:ext cx="5872162" cy="1736725"/>
          </a:xfrm>
          <a:prstGeom prst="roundRect">
            <a:avLst>
              <a:gd name="adj" fmla="val 16667"/>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r>
              <a:rPr lang="en-US" altLang="zh-CN" sz="3200">
                <a:latin typeface="Cambria" charset="0"/>
              </a:rPr>
              <a:t>How to explain </a:t>
            </a:r>
            <a:r>
              <a:rPr lang="en-US" altLang="zh-CN" sz="3200">
                <a:solidFill>
                  <a:srgbClr val="CC0000"/>
                </a:solidFill>
                <a:latin typeface="Cambria" charset="0"/>
              </a:rPr>
              <a:t>Six Degrees of Separation</a:t>
            </a:r>
            <a:r>
              <a:rPr lang="en-US" altLang="zh-CN" sz="3200">
                <a:latin typeface="Cambria" charset="0"/>
              </a:rPr>
              <a:t> and </a:t>
            </a:r>
            <a:r>
              <a:rPr lang="en-US" altLang="zh-CN" sz="3200">
                <a:solidFill>
                  <a:srgbClr val="CC0000"/>
                </a:solidFill>
                <a:latin typeface="Cambria" charset="0"/>
              </a:rPr>
              <a:t>Three Degrees of Influence</a:t>
            </a:r>
            <a:r>
              <a:rPr lang="en-US" altLang="zh-CN" sz="3200">
                <a:latin typeface="Cambria" charset="0"/>
              </a:rPr>
              <a:t>?</a:t>
            </a:r>
          </a:p>
        </p:txBody>
      </p:sp>
      <p:sp>
        <p:nvSpPr>
          <p:cNvPr id="58373"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9A7D1EB8-6A3E-4243-9E4E-32DD6EF3E92B}" type="slidenum">
              <a:rPr lang="zh-CN" altLang="en-US">
                <a:solidFill>
                  <a:srgbClr val="898989"/>
                </a:solidFill>
              </a:rPr>
              <a:pPr eaLnBrk="1" hangingPunct="1"/>
              <a:t>22</a:t>
            </a:fld>
            <a:endParaRPr lang="zh-CN" altLang="en-US">
              <a:solidFill>
                <a:srgbClr val="898989"/>
              </a:solidFill>
            </a:endParaRPr>
          </a:p>
        </p:txBody>
      </p:sp>
    </p:spTree>
    <p:extLst>
      <p:ext uri="{BB962C8B-B14F-4D97-AF65-F5344CB8AC3E}">
        <p14:creationId xmlns:p14="http://schemas.microsoft.com/office/powerpoint/2010/main" val="4082784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组合 13"/>
          <p:cNvGrpSpPr>
            <a:grpSpLocks/>
          </p:cNvGrpSpPr>
          <p:nvPr/>
        </p:nvGrpSpPr>
        <p:grpSpPr bwMode="auto">
          <a:xfrm>
            <a:off x="0" y="1719263"/>
            <a:ext cx="4951413" cy="4848225"/>
            <a:chOff x="250825" y="1808163"/>
            <a:chExt cx="4229100" cy="4141787"/>
          </a:xfrm>
        </p:grpSpPr>
        <p:pic>
          <p:nvPicPr>
            <p:cNvPr id="593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08163"/>
              <a:ext cx="4229100" cy="41417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 descr="http://www.couponclipinista.com/wp-content/uploads/2013/10/Juicy_Couture_Logo_Stencil_by_joey23ep.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425" y="2243406"/>
              <a:ext cx="6731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4" descr="http://myrunningaddiction.files.wordpress.com/2010/10/columbia-logo_no-words-bl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388" y="4556125"/>
              <a:ext cx="113506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6" descr="http://upload.wikimedia.org/wikipedia/commons/thumb/9/94/Old_Nike_logo.jpg/200px-Old_Nike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863" y="3074988"/>
              <a:ext cx="69056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http://media.npr.org/assets/blogs/thetwo-way/images/2009/12/The-North-Face-Logo-f578edf1daddd44ec900f2f0c7e1a1c2a0be5ad9-s6-c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5159375"/>
              <a:ext cx="6318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0" descr="http://www.ahoodie.com/wp-content/uploads/2010/01/adidas-desktop-wallpapers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25" y="3576638"/>
              <a:ext cx="963613"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2" descr="http://flawlesscrowns.files.wordpress.com/2010/09/rl-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7763" y="2886075"/>
              <a:ext cx="76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395" name="Title 1"/>
          <p:cNvSpPr>
            <a:spLocks noGrp="1"/>
          </p:cNvSpPr>
          <p:nvPr>
            <p:ph type="title"/>
          </p:nvPr>
        </p:nvSpPr>
        <p:spPr>
          <a:xfrm>
            <a:off x="468313" y="695325"/>
            <a:ext cx="8229600" cy="885825"/>
          </a:xfrm>
        </p:spPr>
        <p:txBody>
          <a:bodyPr/>
          <a:lstStyle/>
          <a:p>
            <a:pPr eaLnBrk="1" hangingPunct="1"/>
            <a:r>
              <a:rPr lang="en-US" altLang="zh-CN" sz="4800">
                <a:latin typeface="Cambria" charset="0"/>
                <a:ea typeface="宋体" charset="0"/>
                <a:cs typeface="宋体" charset="0"/>
              </a:rPr>
              <a:t>Community</a:t>
            </a:r>
          </a:p>
        </p:txBody>
      </p:sp>
      <p:sp>
        <p:nvSpPr>
          <p:cNvPr id="59396" name="TextBox 13"/>
          <p:cNvSpPr txBox="1">
            <a:spLocks noChangeArrowheads="1"/>
          </p:cNvSpPr>
          <p:nvPr/>
        </p:nvSpPr>
        <p:spPr bwMode="auto">
          <a:xfrm>
            <a:off x="4965700" y="2187575"/>
            <a:ext cx="39989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ea typeface="MS PGothic" charset="0"/>
                <a:cs typeface="MS PGothic" charset="0"/>
              </a:defRPr>
            </a:lvl1pPr>
            <a:lvl2pPr marL="7429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buFont typeface="Arial" charset="0"/>
              <a:buChar char="•"/>
            </a:pPr>
            <a:r>
              <a:rPr lang="en-US" altLang="zh-CN" sz="2800">
                <a:latin typeface="Cambria" charset="0"/>
              </a:rPr>
              <a:t>People in a same community share common interests in</a:t>
            </a:r>
          </a:p>
          <a:p>
            <a:pPr eaLnBrk="1" hangingPunct="1"/>
            <a:r>
              <a:rPr lang="en-US" altLang="zh-CN" sz="2400">
                <a:solidFill>
                  <a:srgbClr val="0070C0"/>
                </a:solidFill>
                <a:latin typeface="Cambria" charset="0"/>
              </a:rPr>
              <a:t>      - clothes, music, beliefs, </a:t>
            </a:r>
          </a:p>
          <a:p>
            <a:pPr eaLnBrk="1" hangingPunct="1"/>
            <a:r>
              <a:rPr lang="en-US" altLang="zh-CN" sz="2400">
                <a:solidFill>
                  <a:srgbClr val="0070C0"/>
                </a:solidFill>
                <a:latin typeface="Cambria" charset="0"/>
              </a:rPr>
              <a:t>        movies, food, etc.</a:t>
            </a:r>
          </a:p>
          <a:p>
            <a:pPr lvl="1" eaLnBrk="1" hangingPunct="1"/>
            <a:endParaRPr lang="en-US" altLang="zh-CN" sz="2800">
              <a:latin typeface="Cambria" charset="0"/>
            </a:endParaRPr>
          </a:p>
          <a:p>
            <a:pPr eaLnBrk="1" hangingPunct="1">
              <a:buFont typeface="Arial" charset="0"/>
              <a:buChar char="•"/>
            </a:pPr>
            <a:r>
              <a:rPr lang="en-US" altLang="zh-CN" sz="2800">
                <a:latin typeface="Cambria" charset="0"/>
              </a:rPr>
              <a:t>Influence each other strongly.</a:t>
            </a:r>
          </a:p>
        </p:txBody>
      </p:sp>
      <p:sp>
        <p:nvSpPr>
          <p:cNvPr id="59397" name="灯片编号占位符 1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EA74B9E8-7F1A-0D42-9698-0A3D1EEDADF0}" type="slidenum">
              <a:rPr lang="zh-CN" altLang="en-US">
                <a:solidFill>
                  <a:srgbClr val="898989"/>
                </a:solidFill>
              </a:rPr>
              <a:pPr eaLnBrk="1" hangingPunct="1"/>
              <a:t>23</a:t>
            </a:fld>
            <a:endParaRPr lang="zh-CN" altLang="en-US">
              <a:solidFill>
                <a:srgbClr val="898989"/>
              </a:solidFill>
            </a:endParaRPr>
          </a:p>
        </p:txBody>
      </p:sp>
    </p:spTree>
    <p:extLst>
      <p:ext uri="{BB962C8B-B14F-4D97-AF65-F5344CB8AC3E}">
        <p14:creationId xmlns:p14="http://schemas.microsoft.com/office/powerpoint/2010/main" val="99210047"/>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2525" y="1860550"/>
            <a:ext cx="35433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6"/>
          <p:cNvSpPr txBox="1">
            <a:spLocks noChangeArrowheads="1"/>
          </p:cNvSpPr>
          <p:nvPr/>
        </p:nvSpPr>
        <p:spPr bwMode="auto">
          <a:xfrm>
            <a:off x="460375" y="1860550"/>
            <a:ext cx="45037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buFont typeface="Arial" charset="0"/>
              <a:buChar char="•"/>
            </a:pPr>
            <a:r>
              <a:rPr lang="en-US" altLang="zh-CN" sz="2800">
                <a:latin typeface="Cambria" charset="0"/>
              </a:rPr>
              <a:t>Less nodes with higher degree and more nodes with lower degree. </a:t>
            </a:r>
          </a:p>
          <a:p>
            <a:pPr eaLnBrk="1" hangingPunct="1">
              <a:buFont typeface="Arial" charset="0"/>
              <a:buChar char="•"/>
            </a:pPr>
            <a:r>
              <a:rPr lang="en-US" altLang="zh-CN" sz="2800">
                <a:latin typeface="Cambria" charset="0"/>
              </a:rPr>
              <a:t>All peoples are surround leaders. </a:t>
            </a:r>
            <a:endParaRPr lang="en-US" altLang="zh-CN"/>
          </a:p>
        </p:txBody>
      </p:sp>
      <p:sp>
        <p:nvSpPr>
          <p:cNvPr id="75780" name="Title 2"/>
          <p:cNvSpPr txBox="1">
            <a:spLocks/>
          </p:cNvSpPr>
          <p:nvPr/>
        </p:nvSpPr>
        <p:spPr bwMode="auto">
          <a:xfrm>
            <a:off x="407988" y="247650"/>
            <a:ext cx="83169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defTabSz="914400" eaLnBrk="1" hangingPunct="1"/>
            <a:r>
              <a:rPr lang="en-US" sz="4400" dirty="0" smtClean="0">
                <a:solidFill>
                  <a:srgbClr val="00B050"/>
                </a:solidFill>
                <a:latin typeface="Cambria" charset="0"/>
              </a:rPr>
              <a:t>Power Laws</a:t>
            </a:r>
            <a:endParaRPr lang="en-US" altLang="zh-CN" sz="4400" dirty="0">
              <a:solidFill>
                <a:srgbClr val="00B050"/>
              </a:solidFill>
              <a:latin typeface="Cambria" charset="0"/>
            </a:endParaRPr>
          </a:p>
        </p:txBody>
      </p:sp>
      <p:sp>
        <p:nvSpPr>
          <p:cNvPr id="75781"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5F7A1904-31ED-6346-9F1F-27D6DC9F9EB6}" type="slidenum">
              <a:rPr lang="zh-CN" altLang="en-US">
                <a:solidFill>
                  <a:srgbClr val="898989"/>
                </a:solidFill>
              </a:rPr>
              <a:pPr eaLnBrk="1" hangingPunct="1"/>
              <a:t>24</a:t>
            </a:fld>
            <a:endParaRPr lang="zh-CN" altLang="en-US">
              <a:solidFill>
                <a:srgbClr val="898989"/>
              </a:solidFill>
            </a:endParaRPr>
          </a:p>
        </p:txBody>
      </p:sp>
    </p:spTree>
    <p:extLst>
      <p:ext uri="{BB962C8B-B14F-4D97-AF65-F5344CB8AC3E}">
        <p14:creationId xmlns:p14="http://schemas.microsoft.com/office/powerpoint/2010/main" val="837213277"/>
      </p:ext>
    </p:extLst>
  </p:cSld>
  <p:clrMapOvr>
    <a:masterClrMapping/>
  </p:clrMapOvr>
  <p:transition xmlns:p14="http://schemas.microsoft.com/office/powerpoint/2010/main" spd="med" advTm="66203"/>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Power Laws</a:t>
            </a:r>
            <a:endParaRPr lang="en-US" dirty="0"/>
          </a:p>
        </p:txBody>
      </p:sp>
      <p:grpSp>
        <p:nvGrpSpPr>
          <p:cNvPr id="15" name="Group 14"/>
          <p:cNvGrpSpPr/>
          <p:nvPr/>
        </p:nvGrpSpPr>
        <p:grpSpPr>
          <a:xfrm>
            <a:off x="609600" y="2438400"/>
            <a:ext cx="3688080" cy="3314700"/>
            <a:chOff x="228600" y="2362200"/>
            <a:chExt cx="3688080" cy="3314700"/>
          </a:xfrm>
        </p:grpSpPr>
        <p:pic>
          <p:nvPicPr>
            <p:cNvPr id="7" name="Picture 6"/>
            <p:cNvPicPr>
              <a:picLocks noChangeAspect="1" noChangeArrowheads="1"/>
            </p:cNvPicPr>
            <p:nvPr/>
          </p:nvPicPr>
          <p:blipFill>
            <a:blip r:embed="rId2"/>
            <a:srcRect/>
            <a:stretch>
              <a:fillRect/>
            </a:stretch>
          </p:blipFill>
          <p:spPr bwMode="auto">
            <a:xfrm>
              <a:off x="228600" y="3048000"/>
              <a:ext cx="3505200" cy="2628900"/>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0" name="TextBox 9"/>
            <p:cNvSpPr txBox="1"/>
            <p:nvPr/>
          </p:nvSpPr>
          <p:spPr>
            <a:xfrm>
              <a:off x="1066800" y="2362200"/>
              <a:ext cx="2849880" cy="646331"/>
            </a:xfrm>
            <a:prstGeom prst="rect">
              <a:avLst/>
            </a:prstGeom>
            <a:noFill/>
          </p:spPr>
          <p:txBody>
            <a:bodyPr wrap="square" rtlCol="0">
              <a:spAutoFit/>
            </a:bodyPr>
            <a:lstStyle/>
            <a:p>
              <a:r>
                <a:rPr lang="en-US" dirty="0" smtClean="0">
                  <a:solidFill>
                    <a:schemeClr val="bg1"/>
                  </a:solidFill>
                </a:rPr>
                <a:t>Distribution of users among web sites</a:t>
              </a:r>
              <a:endParaRPr lang="en-US" dirty="0">
                <a:solidFill>
                  <a:schemeClr val="bg1"/>
                </a:solidFill>
              </a:endParaRPr>
            </a:p>
          </p:txBody>
        </p:sp>
      </p:grpSp>
      <p:grpSp>
        <p:nvGrpSpPr>
          <p:cNvPr id="13" name="Group 12"/>
          <p:cNvGrpSpPr/>
          <p:nvPr/>
        </p:nvGrpSpPr>
        <p:grpSpPr>
          <a:xfrm>
            <a:off x="4953000" y="3124200"/>
            <a:ext cx="3505200" cy="3036332"/>
            <a:chOff x="5334000" y="3581400"/>
            <a:chExt cx="3505200" cy="3036332"/>
          </a:xfrm>
        </p:grpSpPr>
        <p:pic>
          <p:nvPicPr>
            <p:cNvPr id="9" name="Picture 2"/>
            <p:cNvPicPr>
              <a:picLocks noChangeAspect="1" noChangeArrowheads="1"/>
            </p:cNvPicPr>
            <p:nvPr/>
          </p:nvPicPr>
          <p:blipFill>
            <a:blip r:embed="rId3"/>
            <a:srcRect/>
            <a:stretch>
              <a:fillRect/>
            </a:stretch>
          </p:blipFill>
          <p:spPr bwMode="auto">
            <a:xfrm>
              <a:off x="5334000" y="3581400"/>
              <a:ext cx="3505200" cy="2628900"/>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2" name="TextBox 11"/>
            <p:cNvSpPr txBox="1"/>
            <p:nvPr/>
          </p:nvSpPr>
          <p:spPr>
            <a:xfrm>
              <a:off x="5791200" y="6248400"/>
              <a:ext cx="2849880" cy="369332"/>
            </a:xfrm>
            <a:prstGeom prst="rect">
              <a:avLst/>
            </a:prstGeom>
            <a:noFill/>
          </p:spPr>
          <p:txBody>
            <a:bodyPr wrap="square" rtlCol="0">
              <a:spAutoFit/>
            </a:bodyPr>
            <a:lstStyle/>
            <a:p>
              <a:r>
                <a:rPr lang="en-US" dirty="0" smtClean="0">
                  <a:solidFill>
                    <a:schemeClr val="bg1"/>
                  </a:solidFill>
                </a:rPr>
                <a:t>Sites ranked by popularity</a:t>
              </a:r>
              <a:endParaRPr lang="en-US" dirty="0">
                <a:solidFill>
                  <a:schemeClr val="bg1"/>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Power Laws (Scale-Free Networks)</a:t>
            </a:r>
            <a:endParaRPr lang="en-US" dirty="0"/>
          </a:p>
        </p:txBody>
      </p:sp>
      <p:sp>
        <p:nvSpPr>
          <p:cNvPr id="3" name="Content Placeholder 2"/>
          <p:cNvSpPr>
            <a:spLocks noGrp="1"/>
          </p:cNvSpPr>
          <p:nvPr>
            <p:ph idx="1"/>
          </p:nvPr>
        </p:nvSpPr>
        <p:spPr/>
        <p:txBody>
          <a:bodyPr>
            <a:normAutofit fontScale="92500"/>
          </a:bodyPr>
          <a:lstStyle/>
          <a:p>
            <a:r>
              <a:rPr lang="en-US" dirty="0" smtClean="0"/>
              <a:t>Power-law</a:t>
            </a:r>
          </a:p>
          <a:p>
            <a:pPr lvl="1"/>
            <a:r>
              <a:rPr lang="en-US" dirty="0"/>
              <a:t>A scale-free network is a network whose degree distribution follows a power law, at least asymptotically. </a:t>
            </a:r>
            <a:endParaRPr lang="en-US" dirty="0" smtClean="0"/>
          </a:p>
          <a:p>
            <a:pPr lvl="1"/>
            <a:r>
              <a:rPr lang="en-US" dirty="0" smtClean="0"/>
              <a:t>That </a:t>
            </a:r>
            <a:r>
              <a:rPr lang="en-US" dirty="0"/>
              <a:t>is, the fraction P(k) of nodes in the network having k connections to other nodes goes for large values of k </a:t>
            </a:r>
            <a:r>
              <a:rPr lang="en-US" dirty="0" smtClean="0"/>
              <a:t>as</a:t>
            </a:r>
          </a:p>
          <a:p>
            <a:pPr marL="457200" lvl="1" indent="0">
              <a:buNone/>
            </a:pPr>
            <a:r>
              <a:rPr lang="en-US" i="1" dirty="0" smtClean="0"/>
              <a:t>		</a:t>
            </a:r>
            <a:r>
              <a:rPr lang="en-US" dirty="0" smtClean="0"/>
              <a:t>P(k)  </a:t>
            </a:r>
            <a:r>
              <a:rPr lang="en-US" dirty="0"/>
              <a:t>~ </a:t>
            </a:r>
            <a:r>
              <a:rPr lang="en-US" dirty="0" smtClean="0"/>
              <a:t> x</a:t>
            </a:r>
            <a:r>
              <a:rPr lang="en-US" baseline="30000" dirty="0"/>
              <a:t>-</a:t>
            </a:r>
            <a:r>
              <a:rPr lang="en-US" baseline="30000" dirty="0" smtClean="0"/>
              <a:t>k</a:t>
            </a:r>
            <a:endParaRPr lang="en-US" dirty="0" smtClean="0"/>
          </a:p>
          <a:p>
            <a:pPr lvl="1"/>
            <a:r>
              <a:rPr lang="en-US" dirty="0" smtClean="0"/>
              <a:t>Typically k is in </a:t>
            </a:r>
            <a:r>
              <a:rPr lang="en-US" dirty="0"/>
              <a:t>the </a:t>
            </a:r>
            <a:r>
              <a:rPr lang="en-US" dirty="0" smtClean="0"/>
              <a:t>range from 2 to 3.</a:t>
            </a:r>
          </a:p>
          <a:p>
            <a:pPr lvl="1"/>
            <a:r>
              <a:rPr lang="en-US" dirty="0" smtClean="0"/>
              <a:t>Many </a:t>
            </a:r>
            <a:r>
              <a:rPr lang="en-US" dirty="0"/>
              <a:t>networks have been reported to be scale-</a:t>
            </a:r>
            <a:r>
              <a:rPr lang="en-US" dirty="0" smtClean="0"/>
              <a:t>free.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76200"/>
            <a:ext cx="8229600" cy="1143000"/>
          </a:xfrm>
        </p:spPr>
        <p:txBody>
          <a:bodyPr>
            <a:normAutofit fontScale="90000"/>
          </a:bodyPr>
          <a:lstStyle/>
          <a:p>
            <a:pPr algn="ctr"/>
            <a:r>
              <a:rPr lang="en-US" dirty="0" err="1" smtClean="0"/>
              <a:t>Barabási</a:t>
            </a:r>
            <a:r>
              <a:rPr lang="en-US" dirty="0" smtClean="0"/>
              <a:t> </a:t>
            </a:r>
            <a:r>
              <a:rPr lang="en-US" dirty="0"/>
              <a:t>&amp; Albert </a:t>
            </a:r>
            <a:r>
              <a:rPr lang="en-US" dirty="0" smtClean="0"/>
              <a:t>(BA) </a:t>
            </a:r>
            <a:br>
              <a:rPr lang="en-US" dirty="0" smtClean="0"/>
            </a:br>
            <a:r>
              <a:rPr lang="en-US" dirty="0" smtClean="0"/>
              <a:t>Random Graph Model</a:t>
            </a:r>
            <a:endParaRPr lang="en-US" dirty="0"/>
          </a:p>
        </p:txBody>
      </p:sp>
      <p:sp>
        <p:nvSpPr>
          <p:cNvPr id="121859" name="Rectangle 3"/>
          <p:cNvSpPr>
            <a:spLocks noGrp="1" noChangeArrowheads="1"/>
          </p:cNvSpPr>
          <p:nvPr>
            <p:ph idx="1"/>
          </p:nvPr>
        </p:nvSpPr>
        <p:spPr>
          <a:xfrm>
            <a:off x="457200" y="1295400"/>
            <a:ext cx="8229600" cy="5029200"/>
          </a:xfrm>
        </p:spPr>
        <p:txBody>
          <a:bodyPr>
            <a:noAutofit/>
          </a:bodyPr>
          <a:lstStyle/>
          <a:p>
            <a:pPr>
              <a:spcBef>
                <a:spcPct val="30000"/>
              </a:spcBef>
            </a:pPr>
            <a:r>
              <a:rPr lang="en-US" sz="2400" dirty="0"/>
              <a:t>Very simple algorithm to implement</a:t>
            </a:r>
          </a:p>
          <a:p>
            <a:pPr lvl="1">
              <a:spcBef>
                <a:spcPct val="30000"/>
              </a:spcBef>
            </a:pPr>
            <a:r>
              <a:rPr lang="en-US" sz="2400" dirty="0"/>
              <a:t>start with an initial set of m</a:t>
            </a:r>
            <a:r>
              <a:rPr lang="en-US" sz="2400" baseline="-25000" dirty="0"/>
              <a:t>0</a:t>
            </a:r>
            <a:r>
              <a:rPr lang="en-US" sz="2400" dirty="0"/>
              <a:t> fully connected nodes</a:t>
            </a:r>
          </a:p>
          <a:p>
            <a:pPr lvl="2">
              <a:spcBef>
                <a:spcPct val="30000"/>
              </a:spcBef>
            </a:pPr>
            <a:r>
              <a:rPr lang="en-US" dirty="0"/>
              <a:t>e.g. m</a:t>
            </a:r>
            <a:r>
              <a:rPr lang="en-US" baseline="-25000" dirty="0"/>
              <a:t>0</a:t>
            </a:r>
            <a:r>
              <a:rPr lang="en-US" dirty="0"/>
              <a:t> = 3</a:t>
            </a:r>
          </a:p>
          <a:p>
            <a:pPr lvl="2">
              <a:spcBef>
                <a:spcPct val="30000"/>
              </a:spcBef>
            </a:pPr>
            <a:endParaRPr lang="en-US" b="1" dirty="0"/>
          </a:p>
          <a:p>
            <a:pPr lvl="2">
              <a:spcBef>
                <a:spcPct val="30000"/>
              </a:spcBef>
            </a:pPr>
            <a:endParaRPr lang="en-US" dirty="0"/>
          </a:p>
          <a:p>
            <a:pPr lvl="2">
              <a:spcBef>
                <a:spcPct val="30000"/>
              </a:spcBef>
            </a:pPr>
            <a:endParaRPr lang="en-US" dirty="0"/>
          </a:p>
          <a:p>
            <a:pPr lvl="2">
              <a:spcBef>
                <a:spcPct val="30000"/>
              </a:spcBef>
            </a:pPr>
            <a:endParaRPr lang="en-US" dirty="0"/>
          </a:p>
          <a:p>
            <a:pPr lvl="1">
              <a:spcBef>
                <a:spcPct val="30000"/>
              </a:spcBef>
            </a:pPr>
            <a:r>
              <a:rPr lang="en-US" sz="2400" dirty="0"/>
              <a:t>now add new vertices one by one, each one with exactly m edges</a:t>
            </a:r>
          </a:p>
          <a:p>
            <a:pPr lvl="1">
              <a:spcBef>
                <a:spcPct val="30000"/>
              </a:spcBef>
            </a:pPr>
            <a:r>
              <a:rPr lang="en-US" sz="2400" dirty="0"/>
              <a:t>each new edge connects to an existing vertex in proportion to the number of edges that vertex already has </a:t>
            </a:r>
            <a:r>
              <a:rPr lang="en-US" sz="2400" dirty="0">
                <a:cs typeface="Arial" charset="0"/>
              </a:rPr>
              <a:t>→ </a:t>
            </a:r>
            <a:r>
              <a:rPr lang="en-US" sz="2400" b="1" i="1" dirty="0">
                <a:cs typeface="Arial" charset="0"/>
              </a:rPr>
              <a:t>preferential </a:t>
            </a:r>
            <a:r>
              <a:rPr lang="en-US" sz="2400" b="1" i="1" dirty="0" smtClean="0">
                <a:cs typeface="Arial" charset="0"/>
              </a:rPr>
              <a:t>attachment</a:t>
            </a:r>
            <a:endParaRPr lang="en-US" sz="2400" b="1" i="1" dirty="0">
              <a:cs typeface="Arial" charset="0"/>
            </a:endParaRPr>
          </a:p>
        </p:txBody>
      </p:sp>
      <p:sp>
        <p:nvSpPr>
          <p:cNvPr id="13" name="Oval 12"/>
          <p:cNvSpPr/>
          <p:nvPr/>
        </p:nvSpPr>
        <p:spPr>
          <a:xfrm>
            <a:off x="3124200" y="37338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5867400" y="35814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419600" y="2362200"/>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a:stCxn id="15" idx="3"/>
            <a:endCxn id="13" idx="7"/>
          </p:cNvCxnSpPr>
          <p:nvPr/>
        </p:nvCxnSpPr>
        <p:spPr>
          <a:xfrm rot="5400000">
            <a:off x="3671467" y="2985667"/>
            <a:ext cx="886666" cy="8104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5"/>
            <a:endCxn id="14" idx="1"/>
          </p:cNvCxnSpPr>
          <p:nvPr/>
        </p:nvCxnSpPr>
        <p:spPr>
          <a:xfrm rot="16200000" flipH="1">
            <a:off x="5119267" y="2833267"/>
            <a:ext cx="734266" cy="9628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6"/>
            <a:endCxn id="14" idx="2"/>
          </p:cNvCxnSpPr>
          <p:nvPr/>
        </p:nvCxnSpPr>
        <p:spPr>
          <a:xfrm flipV="1">
            <a:off x="3810000" y="3924300"/>
            <a:ext cx="2057400" cy="15240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Tasks</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Measuring “importance”</a:t>
            </a:r>
          </a:p>
          <a:p>
            <a:r>
              <a:rPr lang="en-US" dirty="0" smtClean="0"/>
              <a:t>Diffusion </a:t>
            </a:r>
            <a:r>
              <a:rPr lang="en-US" dirty="0" smtClean="0"/>
              <a:t>modeling</a:t>
            </a:r>
          </a:p>
          <a:p>
            <a:r>
              <a:rPr lang="en-US" dirty="0" smtClean="0"/>
              <a:t>Clustering</a:t>
            </a:r>
            <a:endParaRPr lang="en-US" dirty="0" smtClean="0"/>
          </a:p>
          <a:p>
            <a:r>
              <a:rPr lang="en-US" dirty="0" smtClean="0"/>
              <a:t>Structure </a:t>
            </a:r>
            <a:r>
              <a:rPr lang="en-US" dirty="0" smtClean="0"/>
              <a:t>analysis</a:t>
            </a:r>
          </a:p>
          <a:p>
            <a:r>
              <a:rPr lang="en-US" dirty="0" smtClean="0"/>
              <a:t>Privacy</a:t>
            </a:r>
            <a:endParaRPr lang="en-US" dirty="0" smtClean="0"/>
          </a:p>
        </p:txBody>
      </p:sp>
      <p:pic>
        <p:nvPicPr>
          <p:cNvPr id="5" name="Picture 4"/>
          <p:cNvPicPr>
            <a:picLocks noChangeAspect="1"/>
          </p:cNvPicPr>
          <p:nvPr/>
        </p:nvPicPr>
        <p:blipFill>
          <a:blip r:embed="rId2"/>
          <a:stretch>
            <a:fillRect/>
          </a:stretch>
        </p:blipFill>
        <p:spPr>
          <a:xfrm>
            <a:off x="2514600" y="3733800"/>
            <a:ext cx="6307495" cy="297180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Centrality Measures</a:t>
            </a:r>
            <a:endParaRPr lang="en-US" dirty="0"/>
          </a:p>
        </p:txBody>
      </p:sp>
      <p:sp>
        <p:nvSpPr>
          <p:cNvPr id="3" name="Content Placeholder 2"/>
          <p:cNvSpPr>
            <a:spLocks noGrp="1"/>
          </p:cNvSpPr>
          <p:nvPr>
            <p:ph idx="1"/>
          </p:nvPr>
        </p:nvSpPr>
        <p:spPr/>
        <p:txBody>
          <a:bodyPr>
            <a:normAutofit/>
          </a:bodyPr>
          <a:lstStyle/>
          <a:p>
            <a:r>
              <a:rPr lang="en-US" dirty="0" smtClean="0"/>
              <a:t>Degree centrality</a:t>
            </a:r>
          </a:p>
          <a:p>
            <a:pPr lvl="1"/>
            <a:r>
              <a:rPr lang="en-US" dirty="0" smtClean="0"/>
              <a:t>Edges per node (the more, the more important the node)</a:t>
            </a:r>
          </a:p>
          <a:p>
            <a:r>
              <a:rPr lang="en-US" dirty="0" smtClean="0"/>
              <a:t>Closeness centrality</a:t>
            </a:r>
          </a:p>
          <a:p>
            <a:pPr lvl="1"/>
            <a:r>
              <a:rPr lang="en-US" dirty="0" smtClean="0"/>
              <a:t>How close the node is to every other node</a:t>
            </a:r>
          </a:p>
          <a:p>
            <a:r>
              <a:rPr lang="en-US" dirty="0" err="1" smtClean="0"/>
              <a:t>Betweenness</a:t>
            </a:r>
            <a:r>
              <a:rPr lang="en-US" dirty="0" smtClean="0"/>
              <a:t> centrality</a:t>
            </a:r>
          </a:p>
          <a:p>
            <a:pPr lvl="1"/>
            <a:r>
              <a:rPr lang="en-US" dirty="0" smtClean="0"/>
              <a:t>How many shortest paths go through the edge node (communication metaphor)</a:t>
            </a:r>
          </a:p>
          <a:p>
            <a:pPr lvl="1"/>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84"/>
          <p:cNvSpPr txBox="1">
            <a:spLocks noChangeArrowheads="1"/>
          </p:cNvSpPr>
          <p:nvPr/>
        </p:nvSpPr>
        <p:spPr bwMode="auto">
          <a:xfrm>
            <a:off x="457200" y="1676400"/>
            <a:ext cx="8131175" cy="954107"/>
          </a:xfrm>
          <a:prstGeom prst="rect">
            <a:avLst/>
          </a:prstGeom>
          <a:noFill/>
          <a:ln w="9525">
            <a:noFill/>
            <a:miter lim="800000"/>
            <a:headEnd/>
            <a:tailEnd/>
          </a:ln>
        </p:spPr>
        <p:txBody>
          <a:bodyPr>
            <a:spAutoFit/>
          </a:bodyPr>
          <a:lstStyle/>
          <a:p>
            <a:pPr>
              <a:defRPr/>
            </a:pPr>
            <a:r>
              <a:rPr lang="en-US" altLang="zh-CN" sz="2800" dirty="0" smtClean="0">
                <a:solidFill>
                  <a:srgbClr val="000000"/>
                </a:solidFill>
                <a:latin typeface="Cambria" pitchFamily="18" charset="0"/>
                <a:ea typeface="MS PGothic" pitchFamily="34" charset="-128"/>
                <a:cs typeface="+mn-cs"/>
              </a:rPr>
              <a:t>A </a:t>
            </a:r>
            <a:r>
              <a:rPr lang="en-US" altLang="zh-CN" sz="2800" dirty="0">
                <a:solidFill>
                  <a:srgbClr val="000000"/>
                </a:solidFill>
                <a:latin typeface="Cambria" pitchFamily="18" charset="0"/>
                <a:ea typeface="MS PGothic" pitchFamily="34" charset="-128"/>
                <a:cs typeface="+mn-cs"/>
              </a:rPr>
              <a:t>network consists of two or more nodes that are </a:t>
            </a:r>
            <a:r>
              <a:rPr lang="en-US" altLang="zh-CN" sz="2800" dirty="0" smtClean="0">
                <a:solidFill>
                  <a:srgbClr val="000000"/>
                </a:solidFill>
                <a:latin typeface="Cambria" pitchFamily="18" charset="0"/>
                <a:ea typeface="MS PGothic" pitchFamily="34" charset="-128"/>
                <a:cs typeface="+mn-cs"/>
              </a:rPr>
              <a:t>linked in pairs.</a:t>
            </a:r>
            <a:endParaRPr lang="en-US" altLang="zh-CN" sz="2800" dirty="0">
              <a:solidFill>
                <a:srgbClr val="000000"/>
              </a:solidFill>
              <a:latin typeface="Cambria" pitchFamily="18" charset="0"/>
              <a:ea typeface="MS PGothic" pitchFamily="34" charset="-128"/>
              <a:cs typeface="+mn-cs"/>
            </a:endParaRPr>
          </a:p>
        </p:txBody>
      </p:sp>
      <p:sp>
        <p:nvSpPr>
          <p:cNvPr id="30723" name="AutoShape 2" descr="https://encrypted-tbn0.gstatic.com/images?q=tbn:ANd9GcRlysWQM6DpYjigLgY7tGktS-mjRxQOvhuuyhRFoIxJunxx9ELV">
            <a:hlinkClick r:id="rId4"/>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solidFill>
                <a:srgbClr val="000000"/>
              </a:solidFill>
            </a:endParaRPr>
          </a:p>
        </p:txBody>
      </p:sp>
      <p:sp>
        <p:nvSpPr>
          <p:cNvPr id="30724" name="AutoShape 4" descr="https://encrypted-tbn0.gstatic.com/images?q=tbn:ANd9GcRlysWQM6DpYjigLgY7tGktS-mjRxQOvhuuyhRFoIxJunxx9ELV">
            <a:hlinkClick r:id="rId4"/>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solidFill>
                <a:srgbClr val="000000"/>
              </a:solidFill>
            </a:endParaRPr>
          </a:p>
        </p:txBody>
      </p:sp>
      <p:sp>
        <p:nvSpPr>
          <p:cNvPr id="30725" name="AutoShape 6" descr="https://encrypted-tbn0.gstatic.com/images?q=tbn:ANd9GcRlysWQM6DpYjigLgY7tGktS-mjRxQOvhuuyhRFoIxJunxx9ELV">
            <a:hlinkClick r:id="rId4"/>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solidFill>
                <a:srgbClr val="000000"/>
              </a:solidFill>
            </a:endParaRPr>
          </a:p>
        </p:txBody>
      </p:sp>
      <p:sp>
        <p:nvSpPr>
          <p:cNvPr id="30726" name="AutoShape 8" descr="https://encrypted-tbn0.gstatic.com/images?q=tbn:ANd9GcRlysWQM6DpYjigLgY7tGktS-mjRxQOvhuuyhRFoIxJunxx9ELV">
            <a:hlinkClick r:id="rId4"/>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solidFill>
                <a:srgbClr val="000000"/>
              </a:solidFill>
            </a:endParaRPr>
          </a:p>
        </p:txBody>
      </p:sp>
      <p:sp>
        <p:nvSpPr>
          <p:cNvPr id="30727" name="AutoShape 10" descr="https://encrypted-tbn0.gstatic.com/images?q=tbn:ANd9GcRlysWQM6DpYjigLgY7tGktS-mjRxQOvhuuyhRFoIxJunxx9ELV">
            <a:hlinkClick r:id="rId4"/>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solidFill>
                <a:srgbClr val="000000"/>
              </a:solidFill>
            </a:endParaRPr>
          </a:p>
        </p:txBody>
      </p:sp>
      <p:sp>
        <p:nvSpPr>
          <p:cNvPr id="30728" name="Title 2"/>
          <p:cNvSpPr txBox="1">
            <a:spLocks/>
          </p:cNvSpPr>
          <p:nvPr/>
        </p:nvSpPr>
        <p:spPr bwMode="auto">
          <a:xfrm>
            <a:off x="395288" y="285750"/>
            <a:ext cx="83804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defTabSz="914400" eaLnBrk="1" hangingPunct="1"/>
            <a:r>
              <a:rPr lang="en-US" altLang="zh-CN" sz="4400">
                <a:solidFill>
                  <a:srgbClr val="000000"/>
                </a:solidFill>
                <a:latin typeface="Cambria" charset="0"/>
              </a:rPr>
              <a:t>What is a Network?</a:t>
            </a:r>
            <a:endParaRPr lang="en-US" altLang="zh-CN" sz="4400">
              <a:latin typeface="Cambria" charset="0"/>
              <a:ea typeface="宋体" charset="0"/>
              <a:cs typeface="宋体" charset="0"/>
            </a:endParaRPr>
          </a:p>
        </p:txBody>
      </p:sp>
      <p:pic>
        <p:nvPicPr>
          <p:cNvPr id="30729" name="Picture 12" descr="C:\Users\lxw097120\Desktop\Social-netwo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175" y="2940050"/>
            <a:ext cx="4846638"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灯片编号占位符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F7113C8F-9E96-9545-8EB4-B58541D2B8DC}" type="slidenum">
              <a:rPr lang="zh-CN" altLang="en-US">
                <a:solidFill>
                  <a:srgbClr val="898989"/>
                </a:solidFill>
              </a:rPr>
              <a:pPr eaLnBrk="1" hangingPunct="1"/>
              <a:t>3</a:t>
            </a:fld>
            <a:endParaRPr lang="zh-CN" altLang="en-US">
              <a:solidFill>
                <a:srgbClr val="898989"/>
              </a:solidFill>
            </a:endParaRPr>
          </a:p>
        </p:txBody>
      </p:sp>
    </p:spTree>
    <p:custDataLst>
      <p:tags r:id="rId1"/>
    </p:custDataLst>
    <p:extLst>
      <p:ext uri="{BB962C8B-B14F-4D97-AF65-F5344CB8AC3E}">
        <p14:creationId xmlns:p14="http://schemas.microsoft.com/office/powerpoint/2010/main" val="2900859854"/>
      </p:ext>
    </p:extLst>
  </p:cSld>
  <p:clrMapOvr>
    <a:masterClrMapping/>
  </p:clrMapOvr>
  <p:transition xmlns:p14="http://schemas.microsoft.com/office/powerpoint/2010/main" advTm="10992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Virus/Disease Spread</a:t>
            </a:r>
            <a:endParaRPr lang="en-US" dirty="0"/>
          </a:p>
        </p:txBody>
      </p:sp>
      <p:sp>
        <p:nvSpPr>
          <p:cNvPr id="3" name="Content Placeholder 2"/>
          <p:cNvSpPr>
            <a:spLocks noGrp="1"/>
          </p:cNvSpPr>
          <p:nvPr>
            <p:ph idx="1"/>
          </p:nvPr>
        </p:nvSpPr>
        <p:spPr>
          <a:xfrm>
            <a:off x="457200" y="1600200"/>
            <a:ext cx="4343400" cy="4953000"/>
          </a:xfrm>
        </p:spPr>
        <p:txBody>
          <a:bodyPr>
            <a:normAutofit/>
          </a:bodyPr>
          <a:lstStyle/>
          <a:p>
            <a:r>
              <a:rPr lang="en-US" dirty="0" smtClean="0"/>
              <a:t>Diffusion through networks:</a:t>
            </a:r>
            <a:endParaRPr lang="en-US" dirty="0" smtClean="0"/>
          </a:p>
          <a:p>
            <a:pPr lvl="1"/>
            <a:r>
              <a:rPr lang="en-US" dirty="0" smtClean="0"/>
              <a:t>Biological viruses in friendship networks</a:t>
            </a:r>
            <a:endParaRPr lang="en-US" dirty="0" smtClean="0"/>
          </a:p>
          <a:p>
            <a:pPr lvl="1"/>
            <a:r>
              <a:rPr lang="en-US" dirty="0" smtClean="0"/>
              <a:t>STDs in sexual networks</a:t>
            </a:r>
          </a:p>
          <a:p>
            <a:pPr lvl="1"/>
            <a:r>
              <a:rPr lang="en-US" dirty="0"/>
              <a:t>N</a:t>
            </a:r>
            <a:r>
              <a:rPr lang="en-US" dirty="0" smtClean="0"/>
              <a:t>eedle sharing</a:t>
            </a:r>
            <a:r>
              <a:rPr lang="en-US" dirty="0"/>
              <a:t> </a:t>
            </a:r>
            <a:r>
              <a:rPr lang="en-US" dirty="0" smtClean="0"/>
              <a:t>in  drug user networks</a:t>
            </a:r>
          </a:p>
          <a:p>
            <a:pPr lvl="1"/>
            <a:r>
              <a:rPr lang="en-US" dirty="0" smtClean="0"/>
              <a:t>Computer viruses in computer networks</a:t>
            </a:r>
            <a:endParaRPr lang="en-US" dirty="0" smtClean="0"/>
          </a:p>
          <a:p>
            <a:pPr lvl="2"/>
            <a:endParaRPr lang="en-US" dirty="0" smtClean="0"/>
          </a:p>
          <a:p>
            <a:pPr lvl="1"/>
            <a:endParaRPr lang="en-US" dirty="0"/>
          </a:p>
        </p:txBody>
      </p:sp>
      <p:pic>
        <p:nvPicPr>
          <p:cNvPr id="5" name="Picture 4"/>
          <p:cNvPicPr>
            <a:picLocks noChangeAspect="1"/>
          </p:cNvPicPr>
          <p:nvPr/>
        </p:nvPicPr>
        <p:blipFill>
          <a:blip r:embed="rId2"/>
          <a:stretch>
            <a:fillRect/>
          </a:stretch>
        </p:blipFill>
        <p:spPr>
          <a:xfrm>
            <a:off x="4953000" y="2209800"/>
            <a:ext cx="3886200" cy="3886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838200" y="1143000"/>
            <a:ext cx="7315200" cy="4835933"/>
          </a:xfrm>
          <a:prstGeom prst="rect">
            <a:avLst/>
          </a:prstGeom>
          <a:ln>
            <a:noFill/>
          </a:ln>
          <a:effectLst>
            <a:softEdge rad="112500"/>
          </a:effectLst>
        </p:spPr>
      </p:pic>
      <p:sp>
        <p:nvSpPr>
          <p:cNvPr id="2" name="TextBox 1"/>
          <p:cNvSpPr txBox="1"/>
          <p:nvPr/>
        </p:nvSpPr>
        <p:spPr>
          <a:xfrm>
            <a:off x="3352800" y="381000"/>
            <a:ext cx="2490185" cy="769441"/>
          </a:xfrm>
          <a:prstGeom prst="rect">
            <a:avLst/>
          </a:prstGeom>
          <a:noFill/>
        </p:spPr>
        <p:txBody>
          <a:bodyPr wrap="none" rtlCol="0">
            <a:spAutoFit/>
          </a:bodyPr>
          <a:lstStyle/>
          <a:p>
            <a:r>
              <a:rPr lang="en-US" sz="4400" dirty="0" smtClean="0"/>
              <a:t>Clustering</a:t>
            </a:r>
            <a:endParaRPr lang="en-US" sz="44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838200"/>
            <a:ext cx="5943600" cy="54102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lesboek\Blockmodels\strike.groups.permuted.wmf"/>
          <p:cNvPicPr>
            <a:picLocks noChangeAspect="1" noChangeArrowheads="1"/>
          </p:cNvPicPr>
          <p:nvPr/>
        </p:nvPicPr>
        <p:blipFill>
          <a:blip r:embed="rId2"/>
          <a:srcRect/>
          <a:stretch>
            <a:fillRect/>
          </a:stretch>
        </p:blipFill>
        <p:spPr bwMode="auto">
          <a:xfrm>
            <a:off x="1676400" y="990600"/>
            <a:ext cx="5705475" cy="5181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1600200" y="914400"/>
            <a:ext cx="6248400" cy="5216933"/>
          </a:xfrm>
          <a:prstGeom prst="rect">
            <a:avLst/>
          </a:prstGeom>
          <a:noFill/>
          <a:ln w="38100" algn="ctr">
            <a:noFill/>
            <a:miter lim="800000"/>
            <a:headEnd/>
            <a:tailEnd/>
          </a:ln>
          <a:effectLst/>
        </p:spPr>
      </p:pic>
      <p:sp>
        <p:nvSpPr>
          <p:cNvPr id="3" name="TextBox 2"/>
          <p:cNvSpPr txBox="1"/>
          <p:nvPr/>
        </p:nvSpPr>
        <p:spPr>
          <a:xfrm>
            <a:off x="2057400" y="228600"/>
            <a:ext cx="4870144" cy="523220"/>
          </a:xfrm>
          <a:prstGeom prst="rect">
            <a:avLst/>
          </a:prstGeom>
          <a:noFill/>
        </p:spPr>
        <p:txBody>
          <a:bodyPr wrap="none" rtlCol="0">
            <a:spAutoFit/>
          </a:bodyPr>
          <a:lstStyle/>
          <a:p>
            <a:r>
              <a:rPr lang="en-US" sz="2800" dirty="0" smtClean="0"/>
              <a:t>Looking for Connection Patterns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8600" y="762000"/>
            <a:ext cx="861060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p:cNvPicPr>
            <a:picLocks noChangeAspect="1" noChangeArrowheads="1"/>
          </p:cNvPicPr>
          <p:nvPr/>
        </p:nvPicPr>
        <p:blipFill>
          <a:blip r:embed="rId2"/>
          <a:srcRect/>
          <a:stretch>
            <a:fillRect/>
          </a:stretch>
        </p:blipFill>
        <p:spPr bwMode="auto">
          <a:xfrm>
            <a:off x="304800" y="914400"/>
            <a:ext cx="2105025" cy="3414713"/>
          </a:xfrm>
          <a:prstGeom prst="rect">
            <a:avLst/>
          </a:prstGeom>
          <a:noFill/>
          <a:ln w="38100" algn="ctr">
            <a:noFill/>
            <a:miter lim="800000"/>
            <a:headEnd/>
            <a:tailEnd/>
          </a:ln>
          <a:effectLst/>
        </p:spPr>
      </p:pic>
      <p:pic>
        <p:nvPicPr>
          <p:cNvPr id="3" name="Picture 5"/>
          <p:cNvPicPr>
            <a:picLocks noChangeAspect="1" noChangeArrowheads="1"/>
          </p:cNvPicPr>
          <p:nvPr/>
        </p:nvPicPr>
        <p:blipFill>
          <a:blip r:embed="rId3"/>
          <a:srcRect/>
          <a:stretch>
            <a:fillRect/>
          </a:stretch>
        </p:blipFill>
        <p:spPr bwMode="auto">
          <a:xfrm>
            <a:off x="2474913" y="873125"/>
            <a:ext cx="2105025" cy="3435350"/>
          </a:xfrm>
          <a:prstGeom prst="rect">
            <a:avLst/>
          </a:prstGeom>
          <a:noFill/>
          <a:ln w="38100" algn="ctr">
            <a:noFill/>
            <a:miter lim="800000"/>
            <a:headEnd/>
            <a:tailEnd/>
          </a:ln>
          <a:effectLst/>
        </p:spPr>
      </p:pic>
      <p:pic>
        <p:nvPicPr>
          <p:cNvPr id="4" name="Picture 6"/>
          <p:cNvPicPr>
            <a:picLocks noChangeAspect="1" noChangeArrowheads="1"/>
          </p:cNvPicPr>
          <p:nvPr/>
        </p:nvPicPr>
        <p:blipFill>
          <a:blip r:embed="rId4"/>
          <a:srcRect/>
          <a:stretch>
            <a:fillRect/>
          </a:stretch>
        </p:blipFill>
        <p:spPr bwMode="auto">
          <a:xfrm>
            <a:off x="4611688" y="923925"/>
            <a:ext cx="2022475" cy="3387725"/>
          </a:xfrm>
          <a:prstGeom prst="rect">
            <a:avLst/>
          </a:prstGeom>
          <a:noFill/>
          <a:ln w="38100" algn="ctr">
            <a:noFill/>
            <a:miter lim="800000"/>
            <a:headEnd/>
            <a:tailEnd/>
          </a:ln>
          <a:effectLst/>
        </p:spPr>
      </p:pic>
      <p:pic>
        <p:nvPicPr>
          <p:cNvPr id="5" name="Picture 7"/>
          <p:cNvPicPr>
            <a:picLocks noChangeAspect="1" noChangeArrowheads="1"/>
          </p:cNvPicPr>
          <p:nvPr/>
        </p:nvPicPr>
        <p:blipFill>
          <a:blip r:embed="rId5"/>
          <a:srcRect/>
          <a:stretch>
            <a:fillRect/>
          </a:stretch>
        </p:blipFill>
        <p:spPr bwMode="auto">
          <a:xfrm>
            <a:off x="6672263" y="901700"/>
            <a:ext cx="2078037" cy="3394075"/>
          </a:xfrm>
          <a:prstGeom prst="rect">
            <a:avLst/>
          </a:prstGeom>
          <a:noFill/>
          <a:ln w="38100" algn="ctr">
            <a:noFill/>
            <a:miter lim="800000"/>
            <a:headEnd/>
            <a:tailEnd/>
          </a:ln>
          <a:effectLst/>
        </p:spPr>
      </p:pic>
      <p:pic>
        <p:nvPicPr>
          <p:cNvPr id="6" name="Picture 8"/>
          <p:cNvPicPr>
            <a:picLocks noChangeAspect="1" noChangeArrowheads="1"/>
          </p:cNvPicPr>
          <p:nvPr/>
        </p:nvPicPr>
        <p:blipFill>
          <a:blip r:embed="rId6"/>
          <a:srcRect b="38167"/>
          <a:stretch>
            <a:fillRect/>
          </a:stretch>
        </p:blipFill>
        <p:spPr bwMode="auto">
          <a:xfrm>
            <a:off x="344488" y="4352925"/>
            <a:ext cx="2022475" cy="2098675"/>
          </a:xfrm>
          <a:prstGeom prst="rect">
            <a:avLst/>
          </a:prstGeom>
          <a:noFill/>
          <a:ln w="38100" algn="ctr">
            <a:noFill/>
            <a:miter lim="800000"/>
            <a:headEnd/>
            <a:tailEnd/>
          </a:ln>
          <a:effectLst/>
        </p:spPr>
      </p:pic>
      <p:pic>
        <p:nvPicPr>
          <p:cNvPr id="7" name="Picture 9"/>
          <p:cNvPicPr>
            <a:picLocks noChangeAspect="1" noChangeArrowheads="1"/>
          </p:cNvPicPr>
          <p:nvPr/>
        </p:nvPicPr>
        <p:blipFill>
          <a:blip r:embed="rId7"/>
          <a:srcRect b="38126"/>
          <a:stretch>
            <a:fillRect/>
          </a:stretch>
        </p:blipFill>
        <p:spPr bwMode="auto">
          <a:xfrm>
            <a:off x="2460625" y="4311650"/>
            <a:ext cx="2049463" cy="2117725"/>
          </a:xfrm>
          <a:prstGeom prst="rect">
            <a:avLst/>
          </a:prstGeom>
          <a:noFill/>
          <a:ln w="38100" algn="ctr">
            <a:noFill/>
            <a:miter lim="800000"/>
            <a:headEnd/>
            <a:tailEnd/>
          </a:ln>
          <a:effectLst/>
        </p:spPr>
      </p:pic>
      <p:pic>
        <p:nvPicPr>
          <p:cNvPr id="8" name="Picture 10"/>
          <p:cNvPicPr>
            <a:picLocks noChangeAspect="1" noChangeArrowheads="1"/>
          </p:cNvPicPr>
          <p:nvPr/>
        </p:nvPicPr>
        <p:blipFill>
          <a:blip r:embed="rId8"/>
          <a:srcRect/>
          <a:stretch>
            <a:fillRect/>
          </a:stretch>
        </p:blipFill>
        <p:spPr bwMode="auto">
          <a:xfrm>
            <a:off x="6629400" y="4800600"/>
            <a:ext cx="2160588" cy="898525"/>
          </a:xfrm>
          <a:prstGeom prst="rect">
            <a:avLst/>
          </a:prstGeom>
          <a:noFill/>
          <a:ln w="38100" algn="ctr">
            <a:noFill/>
            <a:miter lim="800000"/>
            <a:headEnd/>
            <a:tailEnd/>
          </a:ln>
          <a:effectLst/>
        </p:spPr>
      </p:pic>
      <p:pic>
        <p:nvPicPr>
          <p:cNvPr id="9" name="Picture 11"/>
          <p:cNvPicPr>
            <a:picLocks noChangeAspect="1" noChangeArrowheads="1"/>
          </p:cNvPicPr>
          <p:nvPr/>
        </p:nvPicPr>
        <p:blipFill>
          <a:blip r:embed="rId6"/>
          <a:srcRect t="61552"/>
          <a:stretch>
            <a:fillRect/>
          </a:stretch>
        </p:blipFill>
        <p:spPr bwMode="auto">
          <a:xfrm>
            <a:off x="4572000" y="4316413"/>
            <a:ext cx="2022475" cy="1304925"/>
          </a:xfrm>
          <a:prstGeom prst="rect">
            <a:avLst/>
          </a:prstGeom>
          <a:noFill/>
          <a:ln w="38100" algn="ctr">
            <a:noFill/>
            <a:miter lim="800000"/>
            <a:headEnd/>
            <a:tailEnd/>
          </a:ln>
          <a:effectLst/>
        </p:spPr>
      </p:pic>
      <p:pic>
        <p:nvPicPr>
          <p:cNvPr id="10" name="Picture 13"/>
          <p:cNvPicPr>
            <a:picLocks noChangeAspect="1" noChangeArrowheads="1"/>
          </p:cNvPicPr>
          <p:nvPr/>
        </p:nvPicPr>
        <p:blipFill>
          <a:blip r:embed="rId7"/>
          <a:srcRect t="61270" b="13730"/>
          <a:stretch>
            <a:fillRect/>
          </a:stretch>
        </p:blipFill>
        <p:spPr bwMode="auto">
          <a:xfrm>
            <a:off x="4584700" y="5584825"/>
            <a:ext cx="2049463" cy="855663"/>
          </a:xfrm>
          <a:prstGeom prst="rect">
            <a:avLst/>
          </a:prstGeom>
          <a:noFill/>
          <a:ln w="38100" algn="ctr">
            <a:noFill/>
            <a:miter lim="800000"/>
            <a:headEnd/>
            <a:tailEnd/>
          </a:ln>
          <a:effectLst/>
        </p:spPr>
      </p:pic>
      <p:pic>
        <p:nvPicPr>
          <p:cNvPr id="11" name="Picture 14"/>
          <p:cNvPicPr>
            <a:picLocks noChangeAspect="1" noChangeArrowheads="1"/>
          </p:cNvPicPr>
          <p:nvPr/>
        </p:nvPicPr>
        <p:blipFill>
          <a:blip r:embed="rId7"/>
          <a:srcRect t="85760"/>
          <a:stretch>
            <a:fillRect/>
          </a:stretch>
        </p:blipFill>
        <p:spPr bwMode="auto">
          <a:xfrm>
            <a:off x="6661150" y="4302125"/>
            <a:ext cx="2049463" cy="487363"/>
          </a:xfrm>
          <a:prstGeom prst="rect">
            <a:avLst/>
          </a:prstGeom>
          <a:noFill/>
          <a:ln w="38100" algn="ctr">
            <a:noFill/>
            <a:miter lim="800000"/>
            <a:headEnd/>
            <a:tailEnd/>
          </a:ln>
          <a:effectLst/>
        </p:spPr>
      </p:pic>
      <p:sp>
        <p:nvSpPr>
          <p:cNvPr id="13" name="TextBox 12"/>
          <p:cNvSpPr txBox="1"/>
          <p:nvPr/>
        </p:nvSpPr>
        <p:spPr>
          <a:xfrm>
            <a:off x="2057400" y="228600"/>
            <a:ext cx="4870144" cy="523220"/>
          </a:xfrm>
          <a:prstGeom prst="rect">
            <a:avLst/>
          </a:prstGeom>
          <a:noFill/>
        </p:spPr>
        <p:txBody>
          <a:bodyPr wrap="none" rtlCol="0">
            <a:spAutoFit/>
          </a:bodyPr>
          <a:lstStyle/>
          <a:p>
            <a:r>
              <a:rPr lang="en-US" sz="2800" dirty="0" smtClean="0"/>
              <a:t>Looking for Connection Patterns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(Lack of) Privacy</a:t>
            </a:r>
            <a:endParaRPr lang="en-US" dirty="0"/>
          </a:p>
        </p:txBody>
      </p:sp>
      <p:sp>
        <p:nvSpPr>
          <p:cNvPr id="3" name="Content Placeholder 2"/>
          <p:cNvSpPr>
            <a:spLocks noGrp="1"/>
          </p:cNvSpPr>
          <p:nvPr>
            <p:ph idx="1"/>
          </p:nvPr>
        </p:nvSpPr>
        <p:spPr>
          <a:xfrm>
            <a:off x="381000" y="1676400"/>
            <a:ext cx="4495800" cy="4525963"/>
          </a:xfrm>
        </p:spPr>
        <p:txBody>
          <a:bodyPr/>
          <a:lstStyle/>
          <a:p>
            <a:r>
              <a:rPr lang="en-US" dirty="0" smtClean="0"/>
              <a:t>Privacy in social networks is hard.</a:t>
            </a:r>
          </a:p>
          <a:p>
            <a:r>
              <a:rPr lang="en-US" dirty="0" smtClean="0"/>
              <a:t>You can be identified by your friends.</a:t>
            </a:r>
          </a:p>
          <a:p>
            <a:r>
              <a:rPr lang="en-US" dirty="0" smtClean="0"/>
              <a:t>Your data is being collected and stored everywhere you go.</a:t>
            </a:r>
            <a:endParaRPr lang="en-US" dirty="0" smtClean="0"/>
          </a:p>
        </p:txBody>
      </p:sp>
      <p:pic>
        <p:nvPicPr>
          <p:cNvPr id="4" name="Picture 3"/>
          <p:cNvPicPr>
            <a:picLocks noChangeAspect="1"/>
          </p:cNvPicPr>
          <p:nvPr/>
        </p:nvPicPr>
        <p:blipFill>
          <a:blip r:embed="rId2"/>
          <a:stretch>
            <a:fillRect/>
          </a:stretch>
        </p:blipFill>
        <p:spPr>
          <a:xfrm>
            <a:off x="5029200" y="1600200"/>
            <a:ext cx="3768471" cy="4800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0" y="2819400"/>
            <a:ext cx="5150556" cy="3862917"/>
          </a:xfrm>
          <a:prstGeom prst="rect">
            <a:avLst/>
          </a:prstGeom>
        </p:spPr>
      </p:pic>
      <p:sp>
        <p:nvSpPr>
          <p:cNvPr id="2" name="Title 1"/>
          <p:cNvSpPr>
            <a:spLocks noGrp="1"/>
          </p:cNvSpPr>
          <p:nvPr>
            <p:ph type="title"/>
          </p:nvPr>
        </p:nvSpPr>
        <p:spPr/>
        <p:txBody>
          <a:bodyPr/>
          <a:lstStyle/>
          <a:p>
            <a:r>
              <a:rPr lang="en-US" dirty="0" smtClean="0"/>
              <a:t>Social Network</a:t>
            </a:r>
            <a:endParaRPr lang="en-US" dirty="0"/>
          </a:p>
        </p:txBody>
      </p:sp>
      <p:sp>
        <p:nvSpPr>
          <p:cNvPr id="3" name="Content Placeholder 2"/>
          <p:cNvSpPr>
            <a:spLocks noGrp="1"/>
          </p:cNvSpPr>
          <p:nvPr>
            <p:ph idx="1"/>
          </p:nvPr>
        </p:nvSpPr>
        <p:spPr>
          <a:xfrm>
            <a:off x="457200" y="1219200"/>
            <a:ext cx="8458200" cy="4525963"/>
          </a:xfrm>
        </p:spPr>
        <p:txBody>
          <a:bodyPr/>
          <a:lstStyle/>
          <a:p>
            <a:r>
              <a:rPr lang="en-US" dirty="0" smtClean="0"/>
              <a:t>Nodes are people (called “actors” or “vertices”)</a:t>
            </a:r>
          </a:p>
          <a:p>
            <a:r>
              <a:rPr lang="en-US" dirty="0" smtClean="0"/>
              <a:t>Links (called “ties” or “edges”) are relationships</a:t>
            </a:r>
            <a:endParaRPr lang="en-US" dirty="0"/>
          </a:p>
        </p:txBody>
      </p:sp>
    </p:spTree>
    <p:extLst>
      <p:ext uri="{BB962C8B-B14F-4D97-AF65-F5344CB8AC3E}">
        <p14:creationId xmlns:p14="http://schemas.microsoft.com/office/powerpoint/2010/main" val="27008700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p:txBody>
          <a:bodyPr/>
          <a:lstStyle/>
          <a:p>
            <a:r>
              <a:rPr lang="en-US" altLang="zh-CN" sz="3200" b="1">
                <a:latin typeface="Calibri" charset="0"/>
                <a:ea typeface="宋体" charset="0"/>
                <a:cs typeface="宋体" charset="0"/>
              </a:rPr>
              <a:t>Example 1:</a:t>
            </a:r>
            <a:r>
              <a:rPr lang="en-US" altLang="zh-CN" b="1">
                <a:solidFill>
                  <a:srgbClr val="00B050"/>
                </a:solidFill>
                <a:latin typeface="Calibri" charset="0"/>
                <a:ea typeface="宋体" charset="0"/>
                <a:cs typeface="宋体" charset="0"/>
              </a:rPr>
              <a:t> Friendship Network</a:t>
            </a:r>
          </a:p>
        </p:txBody>
      </p:sp>
      <p:sp>
        <p:nvSpPr>
          <p:cNvPr id="33795" name="Content Placeholder 3"/>
          <p:cNvSpPr>
            <a:spLocks noGrp="1"/>
          </p:cNvSpPr>
          <p:nvPr>
            <p:ph idx="1"/>
          </p:nvPr>
        </p:nvSpPr>
        <p:spPr/>
        <p:txBody>
          <a:bodyPr/>
          <a:lstStyle/>
          <a:p>
            <a:r>
              <a:rPr lang="en-US" altLang="zh-CN" dirty="0">
                <a:latin typeface="Calibri" charset="0"/>
                <a:ea typeface="宋体" charset="0"/>
                <a:cs typeface="宋体" charset="0"/>
              </a:rPr>
              <a:t>Nodes:  all persons in </a:t>
            </a:r>
            <a:r>
              <a:rPr lang="en-US" altLang="zh-CN" dirty="0" smtClean="0">
                <a:latin typeface="Calibri" charset="0"/>
                <a:ea typeface="宋体" charset="0"/>
                <a:cs typeface="宋体" charset="0"/>
              </a:rPr>
              <a:t>some community</a:t>
            </a:r>
            <a:endParaRPr lang="en-US" altLang="zh-CN" dirty="0">
              <a:latin typeface="Calibri" charset="0"/>
              <a:ea typeface="宋体" charset="0"/>
              <a:cs typeface="宋体" charset="0"/>
            </a:endParaRPr>
          </a:p>
          <a:p>
            <a:r>
              <a:rPr lang="en-US" altLang="zh-CN" dirty="0">
                <a:latin typeface="Calibri" charset="0"/>
                <a:ea typeface="宋体" charset="0"/>
                <a:cs typeface="宋体" charset="0"/>
              </a:rPr>
              <a:t>A link exists between two persons if </a:t>
            </a:r>
            <a:r>
              <a:rPr lang="en-US" altLang="zh-CN" dirty="0" smtClean="0">
                <a:latin typeface="Calibri" charset="0"/>
                <a:ea typeface="宋体" charset="0"/>
                <a:cs typeface="宋体" charset="0"/>
              </a:rPr>
              <a:t>they are friends. </a:t>
            </a:r>
            <a:endParaRPr lang="en-US" altLang="zh-CN" dirty="0">
              <a:latin typeface="Calibri" charset="0"/>
              <a:ea typeface="宋体" charset="0"/>
              <a:cs typeface="宋体" charset="0"/>
            </a:endParaRPr>
          </a:p>
        </p:txBody>
      </p:sp>
      <p:sp>
        <p:nvSpPr>
          <p:cNvPr id="337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9F4E6C2E-3E9D-8E4F-BA62-8C2AF72F1FD4}" type="slidenum">
              <a:rPr lang="zh-CN" altLang="en-US">
                <a:solidFill>
                  <a:srgbClr val="898989"/>
                </a:solidFill>
              </a:rPr>
              <a:pPr eaLnBrk="1" hangingPunct="1"/>
              <a:t>5</a:t>
            </a:fld>
            <a:endParaRPr lang="zh-CN" altLang="en-US">
              <a:solidFill>
                <a:srgbClr val="898989"/>
              </a:solidFill>
            </a:endParaRPr>
          </a:p>
        </p:txBody>
      </p:sp>
      <p:pic>
        <p:nvPicPr>
          <p:cNvPr id="33797" name="Picture 9" descr="http://trendingdig.com/beta-wordpress/wp-content/uploads/2013/01/social-network-people-Monitiz.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275" y="2998788"/>
            <a:ext cx="441166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0902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701675" y="1638300"/>
            <a:ext cx="46196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Bef>
                <a:spcPts val="600"/>
              </a:spcBef>
            </a:pPr>
            <a:r>
              <a:rPr lang="en-US" altLang="zh-CN" sz="2800" b="1" dirty="0" err="1">
                <a:solidFill>
                  <a:srgbClr val="00B0F0"/>
                </a:solidFill>
                <a:latin typeface="Agency FB" charset="0"/>
              </a:rPr>
              <a:t>Milgram</a:t>
            </a:r>
            <a:r>
              <a:rPr lang="en-US" altLang="zh-CN" sz="2800" b="1" dirty="0">
                <a:solidFill>
                  <a:srgbClr val="00B0F0"/>
                </a:solidFill>
                <a:latin typeface="Agency FB" charset="0"/>
              </a:rPr>
              <a:t> (1967)</a:t>
            </a:r>
          </a:p>
          <a:p>
            <a:pPr>
              <a:spcBef>
                <a:spcPts val="600"/>
              </a:spcBef>
            </a:pPr>
            <a:r>
              <a:rPr kumimoji="1" lang="en-US" altLang="zh-CN" sz="2400" dirty="0">
                <a:solidFill>
                  <a:srgbClr val="000000"/>
                </a:solidFill>
                <a:latin typeface="Cambria" charset="0"/>
              </a:rPr>
              <a:t>The experiment:</a:t>
            </a:r>
          </a:p>
          <a:p>
            <a:pPr>
              <a:spcBef>
                <a:spcPts val="600"/>
              </a:spcBef>
              <a:buFont typeface="Arial" charset="0"/>
              <a:buChar char="•"/>
            </a:pPr>
            <a:r>
              <a:rPr kumimoji="1" lang="en-US" altLang="zh-CN" sz="2200" dirty="0">
                <a:solidFill>
                  <a:srgbClr val="000000"/>
                </a:solidFill>
                <a:latin typeface="Cambria" charset="0"/>
              </a:rPr>
              <a:t>Random people from Nebraska were to send a letter (via intermediaries) to a stock broker in Boston.</a:t>
            </a:r>
          </a:p>
          <a:p>
            <a:pPr>
              <a:spcBef>
                <a:spcPts val="600"/>
              </a:spcBef>
              <a:buFont typeface="Arial" charset="0"/>
              <a:buChar char="•"/>
            </a:pPr>
            <a:r>
              <a:rPr kumimoji="1" lang="en-US" altLang="zh-CN" sz="2200" dirty="0">
                <a:solidFill>
                  <a:srgbClr val="000000"/>
                </a:solidFill>
                <a:latin typeface="Cambria" charset="0"/>
              </a:rPr>
              <a:t>Could only send to someone with whom they know.</a:t>
            </a:r>
          </a:p>
          <a:p>
            <a:pPr>
              <a:spcBef>
                <a:spcPts val="600"/>
              </a:spcBef>
              <a:buFont typeface="Arial" charset="0"/>
              <a:buChar char="•"/>
            </a:pPr>
            <a:endParaRPr kumimoji="1" lang="en-US" altLang="zh-CN" sz="1100" dirty="0">
              <a:solidFill>
                <a:srgbClr val="000000"/>
              </a:solidFill>
              <a:latin typeface="Cambria" charset="0"/>
            </a:endParaRPr>
          </a:p>
          <a:p>
            <a:pPr>
              <a:spcBef>
                <a:spcPts val="600"/>
              </a:spcBef>
              <a:spcAft>
                <a:spcPts val="600"/>
              </a:spcAft>
            </a:pPr>
            <a:r>
              <a:rPr kumimoji="1" lang="en-US" altLang="zh-CN" sz="2800" b="1" dirty="0">
                <a:solidFill>
                  <a:srgbClr val="C00000"/>
                </a:solidFill>
                <a:latin typeface="Cambria" charset="0"/>
              </a:rPr>
              <a:t>    </a:t>
            </a:r>
            <a:endParaRPr kumimoji="1" lang="en-US" altLang="zh-CN" sz="2000" dirty="0">
              <a:solidFill>
                <a:srgbClr val="FFFF00"/>
              </a:solidFill>
              <a:latin typeface="Arial Narrow" charset="0"/>
            </a:endParaRPr>
          </a:p>
        </p:txBody>
      </p:sp>
      <p:pic>
        <p:nvPicPr>
          <p:cNvPr id="34819" name="Picture 5" descr="milgram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675" y="1333500"/>
            <a:ext cx="3094038" cy="38687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Rectangle 6"/>
          <p:cNvSpPr>
            <a:spLocks noChangeArrowheads="1"/>
          </p:cNvSpPr>
          <p:nvPr/>
        </p:nvSpPr>
        <p:spPr bwMode="auto">
          <a:xfrm>
            <a:off x="6103938" y="5314950"/>
            <a:ext cx="2459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n-US" altLang="zh-CN" b="1">
                <a:solidFill>
                  <a:srgbClr val="00B0F0"/>
                </a:solidFill>
                <a:latin typeface="Agency FB" charset="0"/>
              </a:rPr>
              <a:t>Stanley Milgram (1933-1984)</a:t>
            </a:r>
            <a:endParaRPr lang="en-US" altLang="zh-CN" b="1" i="1">
              <a:solidFill>
                <a:srgbClr val="00B0F0"/>
              </a:solidFill>
              <a:latin typeface="Agency FB" charset="0"/>
            </a:endParaRPr>
          </a:p>
        </p:txBody>
      </p:sp>
      <p:sp>
        <p:nvSpPr>
          <p:cNvPr id="34821" name="Text Box 7"/>
          <p:cNvSpPr txBox="1">
            <a:spLocks noChangeArrowheads="1"/>
          </p:cNvSpPr>
          <p:nvPr/>
        </p:nvSpPr>
        <p:spPr bwMode="auto">
          <a:xfrm>
            <a:off x="1366838" y="317500"/>
            <a:ext cx="676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r>
              <a:rPr lang="en-US" altLang="zh-CN" sz="3200" b="1" i="1">
                <a:solidFill>
                  <a:srgbClr val="FF0000"/>
                </a:solidFill>
                <a:latin typeface="Georgia" charset="0"/>
              </a:rPr>
              <a:t>Property of Friendship</a:t>
            </a:r>
          </a:p>
        </p:txBody>
      </p:sp>
      <p:sp>
        <p:nvSpPr>
          <p:cNvPr id="34822" name="Title 2"/>
          <p:cNvSpPr txBox="1">
            <a:spLocks/>
          </p:cNvSpPr>
          <p:nvPr/>
        </p:nvSpPr>
        <p:spPr bwMode="auto">
          <a:xfrm>
            <a:off x="407988" y="0"/>
            <a:ext cx="83169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defTabSz="914400" eaLnBrk="1" hangingPunct="1"/>
            <a:endParaRPr lang="en-US" altLang="zh-CN" sz="4400">
              <a:solidFill>
                <a:srgbClr val="000000"/>
              </a:solidFill>
              <a:latin typeface="Cambria" charset="0"/>
            </a:endParaRPr>
          </a:p>
        </p:txBody>
      </p:sp>
      <p:sp>
        <p:nvSpPr>
          <p:cNvPr id="34823" name="Rectangle 1"/>
          <p:cNvSpPr>
            <a:spLocks noChangeArrowheads="1"/>
          </p:cNvSpPr>
          <p:nvPr/>
        </p:nvSpPr>
        <p:spPr bwMode="auto">
          <a:xfrm>
            <a:off x="323850" y="1071563"/>
            <a:ext cx="472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buFont typeface="Arial" charset="0"/>
              <a:buChar char="•"/>
            </a:pPr>
            <a:r>
              <a:rPr lang="en-US" altLang="zh-CN" sz="2800" b="1">
                <a:solidFill>
                  <a:srgbClr val="C00000"/>
                </a:solidFill>
                <a:latin typeface="Cambria" charset="0"/>
              </a:rPr>
              <a:t>   Six Degrees of Separation</a:t>
            </a:r>
          </a:p>
        </p:txBody>
      </p:sp>
      <p:sp>
        <p:nvSpPr>
          <p:cNvPr id="34824" name="灯片编号占位符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9C335721-EFEC-4D4F-82FB-768B1B1BA73E}" type="slidenum">
              <a:rPr lang="zh-CN" altLang="en-US">
                <a:solidFill>
                  <a:srgbClr val="898989"/>
                </a:solidFill>
              </a:rPr>
              <a:pPr eaLnBrk="1" hangingPunct="1"/>
              <a:t>6</a:t>
            </a:fld>
            <a:endParaRPr lang="zh-CN" altLang="en-US">
              <a:solidFill>
                <a:srgbClr val="898989"/>
              </a:solidFill>
            </a:endParaRPr>
          </a:p>
        </p:txBody>
      </p:sp>
    </p:spTree>
    <p:extLst>
      <p:ext uri="{BB962C8B-B14F-4D97-AF65-F5344CB8AC3E}">
        <p14:creationId xmlns:p14="http://schemas.microsoft.com/office/powerpoint/2010/main" val="8553186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descr="usa"/>
          <p:cNvPicPr>
            <a:picLocks noChangeAspect="1" noChangeArrowheads="1"/>
          </p:cNvPicPr>
          <p:nvPr/>
        </p:nvPicPr>
        <p:blipFill>
          <a:blip r:embed="rId2"/>
          <a:srcRect/>
          <a:stretch>
            <a:fillRect/>
          </a:stretch>
        </p:blipFill>
        <p:spPr bwMode="auto">
          <a:xfrm>
            <a:off x="457200" y="838200"/>
            <a:ext cx="7302500" cy="4165600"/>
          </a:xfrm>
          <a:prstGeom prst="rect">
            <a:avLst/>
          </a:prstGeom>
          <a:noFill/>
        </p:spPr>
      </p:pic>
      <p:sp>
        <p:nvSpPr>
          <p:cNvPr id="153604" name="Line 4"/>
          <p:cNvSpPr>
            <a:spLocks noChangeShapeType="1"/>
          </p:cNvSpPr>
          <p:nvPr/>
        </p:nvSpPr>
        <p:spPr bwMode="auto">
          <a:xfrm flipV="1">
            <a:off x="4572000" y="2362200"/>
            <a:ext cx="1828800" cy="228600"/>
          </a:xfrm>
          <a:prstGeom prst="line">
            <a:avLst/>
          </a:prstGeom>
          <a:noFill/>
          <a:ln w="28575">
            <a:solidFill>
              <a:srgbClr val="FF3300"/>
            </a:solidFill>
            <a:round/>
            <a:headEnd/>
            <a:tailEnd type="triangle" w="med" len="med"/>
          </a:ln>
          <a:effectLst/>
        </p:spPr>
        <p:txBody>
          <a:bodyPr/>
          <a:lstStyle/>
          <a:p>
            <a:endParaRPr lang="en-US">
              <a:solidFill>
                <a:srgbClr val="000000"/>
              </a:solidFill>
              <a:latin typeface="+mj-lt"/>
            </a:endParaRPr>
          </a:p>
        </p:txBody>
      </p:sp>
      <p:sp>
        <p:nvSpPr>
          <p:cNvPr id="153605" name="Line 5"/>
          <p:cNvSpPr>
            <a:spLocks noChangeShapeType="1"/>
          </p:cNvSpPr>
          <p:nvPr/>
        </p:nvSpPr>
        <p:spPr bwMode="auto">
          <a:xfrm flipV="1">
            <a:off x="6400800" y="1828800"/>
            <a:ext cx="685800" cy="533400"/>
          </a:xfrm>
          <a:prstGeom prst="line">
            <a:avLst/>
          </a:prstGeom>
          <a:noFill/>
          <a:ln w="28575">
            <a:solidFill>
              <a:srgbClr val="FF3300"/>
            </a:solidFill>
            <a:round/>
            <a:headEnd/>
            <a:tailEnd type="triangle" w="med" len="med"/>
          </a:ln>
          <a:effectLst/>
        </p:spPr>
        <p:txBody>
          <a:bodyPr/>
          <a:lstStyle/>
          <a:p>
            <a:endParaRPr lang="en-US">
              <a:solidFill>
                <a:srgbClr val="000000"/>
              </a:solidFill>
              <a:latin typeface="+mj-lt"/>
            </a:endParaRPr>
          </a:p>
        </p:txBody>
      </p:sp>
      <p:sp>
        <p:nvSpPr>
          <p:cNvPr id="153606" name="Line 6"/>
          <p:cNvSpPr>
            <a:spLocks noChangeShapeType="1"/>
          </p:cNvSpPr>
          <p:nvPr/>
        </p:nvSpPr>
        <p:spPr bwMode="auto">
          <a:xfrm flipV="1">
            <a:off x="7086600" y="1752600"/>
            <a:ext cx="381000" cy="76200"/>
          </a:xfrm>
          <a:prstGeom prst="line">
            <a:avLst/>
          </a:prstGeom>
          <a:noFill/>
          <a:ln w="28575">
            <a:solidFill>
              <a:srgbClr val="FF3300"/>
            </a:solidFill>
            <a:round/>
            <a:headEnd/>
            <a:tailEnd type="triangle" w="med" len="med"/>
          </a:ln>
          <a:effectLst/>
        </p:spPr>
        <p:txBody>
          <a:bodyPr/>
          <a:lstStyle/>
          <a:p>
            <a:endParaRPr lang="en-US">
              <a:solidFill>
                <a:srgbClr val="000000"/>
              </a:solidFill>
              <a:latin typeface="+mj-lt"/>
            </a:endParaRPr>
          </a:p>
        </p:txBody>
      </p:sp>
      <p:sp>
        <p:nvSpPr>
          <p:cNvPr id="153607" name="Freeform 7"/>
          <p:cNvSpPr>
            <a:spLocks/>
          </p:cNvSpPr>
          <p:nvPr/>
        </p:nvSpPr>
        <p:spPr bwMode="auto">
          <a:xfrm>
            <a:off x="7467600" y="1498600"/>
            <a:ext cx="254000" cy="292100"/>
          </a:xfrm>
          <a:custGeom>
            <a:avLst/>
            <a:gdLst/>
            <a:ahLst/>
            <a:cxnLst>
              <a:cxn ang="0">
                <a:pos x="0" y="160"/>
              </a:cxn>
              <a:cxn ang="0">
                <a:pos x="48" y="64"/>
              </a:cxn>
              <a:cxn ang="0">
                <a:pos x="144" y="16"/>
              </a:cxn>
              <a:cxn ang="0">
                <a:pos x="144" y="160"/>
              </a:cxn>
              <a:cxn ang="0">
                <a:pos x="96" y="160"/>
              </a:cxn>
            </a:cxnLst>
            <a:rect l="0" t="0" r="r" b="b"/>
            <a:pathLst>
              <a:path w="160" h="184">
                <a:moveTo>
                  <a:pt x="0" y="160"/>
                </a:moveTo>
                <a:cubicBezTo>
                  <a:pt x="12" y="124"/>
                  <a:pt x="24" y="88"/>
                  <a:pt x="48" y="64"/>
                </a:cubicBezTo>
                <a:cubicBezTo>
                  <a:pt x="72" y="40"/>
                  <a:pt x="128" y="0"/>
                  <a:pt x="144" y="16"/>
                </a:cubicBezTo>
                <a:cubicBezTo>
                  <a:pt x="160" y="32"/>
                  <a:pt x="152" y="136"/>
                  <a:pt x="144" y="160"/>
                </a:cubicBezTo>
                <a:cubicBezTo>
                  <a:pt x="136" y="184"/>
                  <a:pt x="116" y="172"/>
                  <a:pt x="96" y="160"/>
                </a:cubicBezTo>
              </a:path>
            </a:pathLst>
          </a:custGeom>
          <a:noFill/>
          <a:ln w="28575" cmpd="sng">
            <a:solidFill>
              <a:srgbClr val="FF3300"/>
            </a:solidFill>
            <a:round/>
            <a:headEnd type="none" w="med" len="med"/>
            <a:tailEnd type="triangle" w="med" len="med"/>
          </a:ln>
          <a:effectLst/>
        </p:spPr>
        <p:txBody>
          <a:bodyPr/>
          <a:lstStyle/>
          <a:p>
            <a:endParaRPr lang="en-US">
              <a:solidFill>
                <a:srgbClr val="000000"/>
              </a:solidFill>
              <a:latin typeface="+mj-lt"/>
            </a:endParaRPr>
          </a:p>
        </p:txBody>
      </p:sp>
      <p:sp>
        <p:nvSpPr>
          <p:cNvPr id="153608" name="Oval 8"/>
          <p:cNvSpPr>
            <a:spLocks noChangeArrowheads="1"/>
          </p:cNvSpPr>
          <p:nvPr/>
        </p:nvSpPr>
        <p:spPr bwMode="auto">
          <a:xfrm>
            <a:off x="4537075" y="2555875"/>
            <a:ext cx="76200" cy="76200"/>
          </a:xfrm>
          <a:prstGeom prst="ellipse">
            <a:avLst/>
          </a:prstGeom>
          <a:solidFill>
            <a:schemeClr val="accent1"/>
          </a:solidFill>
          <a:ln w="9525">
            <a:solidFill>
              <a:schemeClr val="tx1"/>
            </a:solidFill>
            <a:round/>
            <a:headEnd/>
            <a:tailEnd/>
          </a:ln>
          <a:effectLst/>
        </p:spPr>
        <p:txBody>
          <a:bodyPr wrap="none" anchor="ctr"/>
          <a:lstStyle/>
          <a:p>
            <a:endParaRPr lang="en-US">
              <a:solidFill>
                <a:srgbClr val="000000"/>
              </a:solidFill>
              <a:latin typeface="+mj-lt"/>
            </a:endParaRPr>
          </a:p>
        </p:txBody>
      </p:sp>
      <p:sp>
        <p:nvSpPr>
          <p:cNvPr id="153609" name="Text Box 9"/>
          <p:cNvSpPr txBox="1">
            <a:spLocks noChangeArrowheads="1"/>
          </p:cNvSpPr>
          <p:nvPr/>
        </p:nvSpPr>
        <p:spPr bwMode="auto">
          <a:xfrm>
            <a:off x="4175125" y="2322513"/>
            <a:ext cx="445956" cy="369332"/>
          </a:xfrm>
          <a:prstGeom prst="rect">
            <a:avLst/>
          </a:prstGeom>
          <a:noFill/>
          <a:ln w="9525">
            <a:noFill/>
            <a:miter lim="800000"/>
            <a:headEnd/>
            <a:tailEnd/>
          </a:ln>
          <a:effectLst/>
        </p:spPr>
        <p:txBody>
          <a:bodyPr wrap="none">
            <a:spAutoFit/>
          </a:bodyPr>
          <a:lstStyle/>
          <a:p>
            <a:pPr>
              <a:spcBef>
                <a:spcPct val="0"/>
              </a:spcBef>
              <a:buFontTx/>
              <a:buNone/>
            </a:pPr>
            <a:r>
              <a:rPr lang="en-US">
                <a:solidFill>
                  <a:srgbClr val="000000"/>
                </a:solidFill>
                <a:latin typeface="+mj-lt"/>
              </a:rPr>
              <a:t>NE</a:t>
            </a:r>
          </a:p>
        </p:txBody>
      </p:sp>
      <p:sp>
        <p:nvSpPr>
          <p:cNvPr id="153610" name="Text Box 10"/>
          <p:cNvSpPr txBox="1">
            <a:spLocks noChangeArrowheads="1"/>
          </p:cNvSpPr>
          <p:nvPr/>
        </p:nvSpPr>
        <p:spPr bwMode="auto">
          <a:xfrm>
            <a:off x="7772400" y="1452563"/>
            <a:ext cx="527050" cy="366713"/>
          </a:xfrm>
          <a:prstGeom prst="rect">
            <a:avLst/>
          </a:prstGeom>
          <a:noFill/>
          <a:ln w="9525">
            <a:noFill/>
            <a:miter lim="800000"/>
            <a:headEnd/>
            <a:tailEnd/>
          </a:ln>
          <a:effectLst/>
        </p:spPr>
        <p:txBody>
          <a:bodyPr wrap="none">
            <a:spAutoFit/>
          </a:bodyPr>
          <a:lstStyle/>
          <a:p>
            <a:pPr>
              <a:spcBef>
                <a:spcPct val="0"/>
              </a:spcBef>
              <a:buFontTx/>
              <a:buNone/>
            </a:pPr>
            <a:r>
              <a:rPr lang="en-US">
                <a:solidFill>
                  <a:srgbClr val="000000"/>
                </a:solidFill>
                <a:latin typeface="+mj-lt"/>
              </a:rPr>
              <a:t>MA</a:t>
            </a:r>
          </a:p>
        </p:txBody>
      </p:sp>
      <p:sp>
        <p:nvSpPr>
          <p:cNvPr id="153611" name="Text Box 11"/>
          <p:cNvSpPr txBox="1">
            <a:spLocks noChangeArrowheads="1"/>
          </p:cNvSpPr>
          <p:nvPr/>
        </p:nvSpPr>
        <p:spPr bwMode="auto">
          <a:xfrm>
            <a:off x="609600" y="5257800"/>
            <a:ext cx="8534400" cy="1323439"/>
          </a:xfrm>
          <a:prstGeom prst="rect">
            <a:avLst/>
          </a:prstGeom>
          <a:noFill/>
          <a:ln w="9525">
            <a:noFill/>
            <a:miter lim="800000"/>
            <a:headEnd/>
            <a:tailEnd/>
          </a:ln>
          <a:effectLst/>
        </p:spPr>
        <p:txBody>
          <a:bodyPr>
            <a:spAutoFit/>
          </a:bodyPr>
          <a:lstStyle/>
          <a:p>
            <a:pPr>
              <a:spcBef>
                <a:spcPct val="0"/>
              </a:spcBef>
              <a:buFontTx/>
              <a:buNone/>
            </a:pPr>
            <a:r>
              <a:rPr lang="en-US" sz="2000" b="1" dirty="0" err="1">
                <a:solidFill>
                  <a:srgbClr val="000000"/>
                </a:solidFill>
                <a:latin typeface="+mj-lt"/>
              </a:rPr>
              <a:t>Milgram’s</a:t>
            </a:r>
            <a:r>
              <a:rPr lang="en-US" sz="2000" b="1" dirty="0">
                <a:solidFill>
                  <a:srgbClr val="000000"/>
                </a:solidFill>
                <a:latin typeface="+mj-lt"/>
              </a:rPr>
              <a:t> experiment (1960’s)</a:t>
            </a:r>
            <a:r>
              <a:rPr lang="en-US" sz="2000" dirty="0" smtClean="0">
                <a:solidFill>
                  <a:srgbClr val="000000"/>
                </a:solidFill>
                <a:latin typeface="+mj-lt"/>
              </a:rPr>
              <a:t>:</a:t>
            </a:r>
            <a:endParaRPr lang="en-US" sz="2000" dirty="0">
              <a:solidFill>
                <a:srgbClr val="000000"/>
              </a:solidFill>
              <a:latin typeface="+mj-lt"/>
            </a:endParaRPr>
          </a:p>
          <a:p>
            <a:pPr marL="342900" indent="-342900">
              <a:spcBef>
                <a:spcPct val="0"/>
              </a:spcBef>
              <a:buFont typeface="Arial"/>
              <a:buChar char="•"/>
            </a:pPr>
            <a:r>
              <a:rPr lang="en-US" sz="2000" dirty="0">
                <a:solidFill>
                  <a:srgbClr val="000000"/>
                </a:solidFill>
                <a:latin typeface="+mj-lt"/>
              </a:rPr>
              <a:t>Given a target individual and a particular property, pass the message to a person you correspond with who is “closest” to the target</a:t>
            </a:r>
            <a:r>
              <a:rPr lang="en-US" sz="2000" dirty="0" smtClean="0">
                <a:solidFill>
                  <a:srgbClr val="000000"/>
                </a:solidFill>
                <a:latin typeface="+mj-lt"/>
              </a:rPr>
              <a:t>.</a:t>
            </a:r>
          </a:p>
          <a:p>
            <a:pPr marL="342900" indent="-342900">
              <a:spcBef>
                <a:spcPct val="0"/>
              </a:spcBef>
              <a:buFont typeface="Arial"/>
              <a:buChar char="•"/>
            </a:pPr>
            <a:r>
              <a:rPr lang="en-US" sz="2000" dirty="0" smtClean="0">
                <a:solidFill>
                  <a:srgbClr val="000000"/>
                </a:solidFill>
                <a:latin typeface="+mj-lt"/>
              </a:rPr>
              <a:t>“Six degrees of separation”</a:t>
            </a:r>
            <a:endParaRPr lang="en-US" sz="2000" dirty="0">
              <a:solidFill>
                <a:srgbClr val="000000"/>
              </a:solidFill>
              <a:latin typeface="+mj-lt"/>
            </a:endParaRPr>
          </a:p>
        </p:txBody>
      </p:sp>
      <p:sp>
        <p:nvSpPr>
          <p:cNvPr id="153612" name="Text Box 12"/>
          <p:cNvSpPr txBox="1">
            <a:spLocks noChangeArrowheads="1"/>
          </p:cNvSpPr>
          <p:nvPr/>
        </p:nvSpPr>
        <p:spPr bwMode="auto">
          <a:xfrm>
            <a:off x="1828800" y="152400"/>
            <a:ext cx="4318610" cy="584776"/>
          </a:xfrm>
          <a:prstGeom prst="rect">
            <a:avLst/>
          </a:prstGeom>
          <a:noFill/>
          <a:ln w="9525">
            <a:noFill/>
            <a:miter lim="800000"/>
            <a:headEnd/>
            <a:tailEnd/>
          </a:ln>
          <a:effectLst/>
        </p:spPr>
        <p:txBody>
          <a:bodyPr wrap="none">
            <a:spAutoFit/>
          </a:bodyPr>
          <a:lstStyle/>
          <a:p>
            <a:pPr>
              <a:spcBef>
                <a:spcPct val="0"/>
              </a:spcBef>
              <a:buFontTx/>
              <a:buNone/>
            </a:pPr>
            <a:r>
              <a:rPr lang="en-US" sz="3200" dirty="0">
                <a:solidFill>
                  <a:srgbClr val="000000"/>
                </a:solidFill>
                <a:latin typeface="+mj-lt"/>
              </a:rPr>
              <a:t>Small world </a:t>
            </a:r>
            <a:r>
              <a:rPr lang="en-US" sz="3200" dirty="0" smtClean="0">
                <a:solidFill>
                  <a:srgbClr val="000000"/>
                </a:solidFill>
                <a:latin typeface="+mj-lt"/>
              </a:rPr>
              <a:t>experiment</a:t>
            </a:r>
            <a:endParaRPr lang="en-US" sz="3200" dirty="0">
              <a:solidFill>
                <a:srgbClr val="000000"/>
              </a:solidFill>
              <a:latin typeface="+mj-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P spid="153605" grpId="0" animBg="1"/>
      <p:bldP spid="153606" grpId="0" animBg="1"/>
      <p:bldP spid="1536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World Network</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“A </a:t>
            </a:r>
            <a:r>
              <a:rPr lang="en-US" b="1" dirty="0" smtClean="0">
                <a:solidFill>
                  <a:srgbClr val="0000FF"/>
                </a:solidFill>
              </a:rPr>
              <a:t>small world network </a:t>
            </a:r>
            <a:r>
              <a:rPr lang="en-US" dirty="0" smtClean="0"/>
              <a:t>is a type of mathematical graph in which most nodes are not neighbors of one another, but most nodes can be reached from every other by a </a:t>
            </a:r>
            <a:r>
              <a:rPr lang="en-US" b="1" dirty="0" smtClean="0">
                <a:solidFill>
                  <a:srgbClr val="FF0000"/>
                </a:solidFill>
              </a:rPr>
              <a:t>small</a:t>
            </a:r>
            <a:r>
              <a:rPr lang="en-US" dirty="0" smtClean="0">
                <a:solidFill>
                  <a:srgbClr val="FF0000"/>
                </a:solidFill>
              </a:rPr>
              <a:t> </a:t>
            </a:r>
            <a:r>
              <a:rPr lang="en-US" dirty="0" smtClean="0"/>
              <a:t>number of hops or steps.” - Wikipedia</a:t>
            </a:r>
          </a:p>
          <a:p>
            <a:endParaRPr lang="en-US" dirty="0"/>
          </a:p>
        </p:txBody>
      </p:sp>
      <p:pic>
        <p:nvPicPr>
          <p:cNvPr id="4" name="Picture 3"/>
          <p:cNvPicPr>
            <a:picLocks noChangeAspect="1"/>
          </p:cNvPicPr>
          <p:nvPr/>
        </p:nvPicPr>
        <p:blipFill>
          <a:blip r:embed="rId2"/>
          <a:stretch>
            <a:fillRect/>
          </a:stretch>
        </p:blipFill>
        <p:spPr>
          <a:xfrm>
            <a:off x="2819400" y="4038600"/>
            <a:ext cx="3949700" cy="2635210"/>
          </a:xfrm>
          <a:prstGeom prst="rect">
            <a:avLst/>
          </a:prstGeom>
        </p:spPr>
      </p:pic>
    </p:spTree>
    <p:extLst>
      <p:ext uri="{BB962C8B-B14F-4D97-AF65-F5344CB8AC3E}">
        <p14:creationId xmlns:p14="http://schemas.microsoft.com/office/powerpoint/2010/main" val="25518855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r>
              <a:rPr lang="en-US" altLang="zh-CN" sz="3200" b="1">
                <a:latin typeface="Calibri" charset="0"/>
                <a:ea typeface="宋体" charset="0"/>
                <a:cs typeface="宋体" charset="0"/>
              </a:rPr>
              <a:t>Example 2:</a:t>
            </a:r>
            <a:r>
              <a:rPr lang="en-US" altLang="zh-CN" sz="3200" b="1">
                <a:solidFill>
                  <a:srgbClr val="00B050"/>
                </a:solidFill>
                <a:latin typeface="Calibri" charset="0"/>
                <a:ea typeface="宋体" charset="0"/>
                <a:cs typeface="宋体" charset="0"/>
              </a:rPr>
              <a:t> </a:t>
            </a:r>
            <a:r>
              <a:rPr lang="en-US" altLang="zh-CN" b="1">
                <a:solidFill>
                  <a:srgbClr val="00B050"/>
                </a:solidFill>
                <a:latin typeface="Calibri" charset="0"/>
                <a:ea typeface="宋体" charset="0"/>
                <a:cs typeface="宋体" charset="0"/>
              </a:rPr>
              <a:t>Coauthorship Network</a:t>
            </a:r>
          </a:p>
        </p:txBody>
      </p:sp>
      <p:sp>
        <p:nvSpPr>
          <p:cNvPr id="38915" name="Content Placeholder 3"/>
          <p:cNvSpPr>
            <a:spLocks noGrp="1"/>
          </p:cNvSpPr>
          <p:nvPr>
            <p:ph idx="1"/>
          </p:nvPr>
        </p:nvSpPr>
        <p:spPr/>
        <p:txBody>
          <a:bodyPr/>
          <a:lstStyle/>
          <a:p>
            <a:r>
              <a:rPr lang="en-US" altLang="zh-CN">
                <a:latin typeface="Calibri" charset="0"/>
                <a:ea typeface="宋体" charset="0"/>
                <a:cs typeface="宋体" charset="0"/>
              </a:rPr>
              <a:t>Nodes:  all publication authors</a:t>
            </a:r>
          </a:p>
          <a:p>
            <a:r>
              <a:rPr lang="en-US" altLang="zh-CN">
                <a:latin typeface="Calibri" charset="0"/>
                <a:ea typeface="宋体" charset="0"/>
                <a:cs typeface="宋体" charset="0"/>
              </a:rPr>
              <a:t>A link exists between two authors if they  are coauthors in a publication. </a:t>
            </a:r>
          </a:p>
        </p:txBody>
      </p:sp>
      <p:sp>
        <p:nvSpPr>
          <p:cNvPr id="389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65ACF423-795D-7742-8DEA-03ACE4DFF3CE}" type="slidenum">
              <a:rPr lang="zh-CN" altLang="en-US">
                <a:solidFill>
                  <a:srgbClr val="898989"/>
                </a:solidFill>
              </a:rPr>
              <a:pPr eaLnBrk="1" hangingPunct="1"/>
              <a:t>9</a:t>
            </a:fld>
            <a:endParaRPr lang="zh-CN" altLang="en-US">
              <a:solidFill>
                <a:srgbClr val="898989"/>
              </a:solidFill>
            </a:endParaRPr>
          </a:p>
        </p:txBody>
      </p:sp>
      <p:pic>
        <p:nvPicPr>
          <p:cNvPr id="5" name="Picture 10" descr="Erdős n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3859213"/>
            <a:ext cx="42418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850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19.5"/>
</p:tagLst>
</file>

<file path=ppt/tags/tag2.xml><?xml version="1.0" encoding="utf-8"?>
<p:tagLst xmlns:a="http://schemas.openxmlformats.org/drawingml/2006/main" xmlns:r="http://schemas.openxmlformats.org/officeDocument/2006/relationships" xmlns:p="http://schemas.openxmlformats.org/presentationml/2006/main">
  <p:tag name="TIMING" val="|29.9|16.4|10.9"/>
</p:tagLst>
</file>

<file path=ppt/tags/tag3.xml><?xml version="1.0" encoding="utf-8"?>
<p:tagLst xmlns:a="http://schemas.openxmlformats.org/drawingml/2006/main" xmlns:r="http://schemas.openxmlformats.org/officeDocument/2006/relationships" xmlns:p="http://schemas.openxmlformats.org/presentationml/2006/main">
  <p:tag name="TIMING" val="|36.2|0.7|14.8|6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8170</TotalTime>
  <Words>1159</Words>
  <Application>Microsoft Macintosh PowerPoint</Application>
  <PresentationFormat>On-screen Show (4:3)</PresentationFormat>
  <Paragraphs>173</Paragraphs>
  <Slides>35</Slides>
  <Notes>13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Social Networks</vt:lpstr>
      <vt:lpstr>Thesis</vt:lpstr>
      <vt:lpstr>PowerPoint Presentation</vt:lpstr>
      <vt:lpstr>Social Network</vt:lpstr>
      <vt:lpstr>Example 1: Friendship Network</vt:lpstr>
      <vt:lpstr>PowerPoint Presentation</vt:lpstr>
      <vt:lpstr>PowerPoint Presentation</vt:lpstr>
      <vt:lpstr>Small World Network</vt:lpstr>
      <vt:lpstr>Example 2: Coauthorship Network</vt:lpstr>
      <vt:lpstr>PowerPoint Presentation</vt:lpstr>
      <vt:lpstr>PowerPoint Presentation</vt:lpstr>
      <vt:lpstr>PowerPoint Presentation</vt:lpstr>
      <vt:lpstr>Example 3: Flight Map Is a Small World Network</vt:lpstr>
      <vt:lpstr>PowerPoint Presentation</vt:lpstr>
      <vt:lpstr>PowerPoint Presentation</vt:lpstr>
      <vt:lpstr>Social Influence</vt:lpstr>
      <vt:lpstr>The Internet provides a platform to create and study social networks </vt:lpstr>
      <vt:lpstr>PowerPoint Presentation</vt:lpstr>
      <vt:lpstr>PowerPoint Presentation</vt:lpstr>
      <vt:lpstr>PowerPoint Presentation</vt:lpstr>
      <vt:lpstr>PowerPoint Presentation</vt:lpstr>
      <vt:lpstr>PowerPoint Presentation</vt:lpstr>
      <vt:lpstr>Community</vt:lpstr>
      <vt:lpstr>PowerPoint Presentation</vt:lpstr>
      <vt:lpstr>Examples of Power Laws</vt:lpstr>
      <vt:lpstr>Power Laws (Scale-Free Networks)</vt:lpstr>
      <vt:lpstr>Barabási &amp; Albert (BA)  Random Graph Model</vt:lpstr>
      <vt:lpstr>Common Tasks</vt:lpstr>
      <vt:lpstr>Centrality Measures</vt:lpstr>
      <vt:lpstr>Virus/Disease Spread</vt:lpstr>
      <vt:lpstr>PowerPoint Presentation</vt:lpstr>
      <vt:lpstr>PowerPoint Presentation</vt:lpstr>
      <vt:lpstr>PowerPoint Presentation</vt:lpstr>
      <vt:lpstr>PowerPoint Presentation</vt:lpstr>
      <vt:lpstr>(Lack of) Privacy</vt:lpstr>
    </vt:vector>
  </TitlesOfParts>
  <Company>uw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Network Analysis</dc:title>
  <dc:creator>Eytan Adar</dc:creator>
  <cp:lastModifiedBy>Michael Goodrich</cp:lastModifiedBy>
  <cp:revision>115</cp:revision>
  <dcterms:created xsi:type="dcterms:W3CDTF">2009-01-29T17:59:03Z</dcterms:created>
  <dcterms:modified xsi:type="dcterms:W3CDTF">2017-06-02T17:24:26Z</dcterms:modified>
</cp:coreProperties>
</file>