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475" r:id="rId3"/>
    <p:sldId id="476" r:id="rId4"/>
    <p:sldId id="418" r:id="rId5"/>
    <p:sldId id="437" r:id="rId6"/>
    <p:sldId id="436" r:id="rId7"/>
    <p:sldId id="444" r:id="rId8"/>
    <p:sldId id="439" r:id="rId9"/>
    <p:sldId id="440" r:id="rId10"/>
    <p:sldId id="441" r:id="rId11"/>
    <p:sldId id="442" r:id="rId12"/>
    <p:sldId id="446" r:id="rId13"/>
    <p:sldId id="472" r:id="rId14"/>
    <p:sldId id="469" r:id="rId15"/>
    <p:sldId id="470" r:id="rId16"/>
    <p:sldId id="447" r:id="rId17"/>
    <p:sldId id="448" r:id="rId18"/>
    <p:sldId id="467" r:id="rId19"/>
    <p:sldId id="473" r:id="rId20"/>
    <p:sldId id="466" r:id="rId21"/>
    <p:sldId id="468" r:id="rId2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30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18.xml"/><Relationship Id="rId1" Type="http://schemas.openxmlformats.org/officeDocument/2006/relationships/slide" Target="slides/slide1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Minimum Spanning Tree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DBD368C8-B9A4-2E44-B451-4499516429EF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E38A74E7-086B-0444-81C9-85A75BB2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Minimum Spanning Tree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E208087B-B998-8B4C-BD0E-D957CF3894B2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829316D6-0528-5941-9F21-C866110E0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229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5750032-7057-5C46-9BD9-B0CEA0A10A89}" type="datetime8">
              <a:rPr lang="en-US" sz="1400"/>
              <a:pPr eaLnBrk="1" hangingPunct="1"/>
              <a:t>4/12/17 15:08</a:t>
            </a:fld>
            <a:endParaRPr lang="en-US" sz="140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FD88F01-BB7F-514B-9735-802A620B44A2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1ACEB4-84B2-634C-93F4-9F8E136AF5FD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68"/>
          <p:cNvSpPr txBox="1">
            <a:spLocks noChangeArrowheads="1"/>
          </p:cNvSpPr>
          <p:nvPr userDrawn="1"/>
        </p:nvSpPr>
        <p:spPr bwMode="auto">
          <a:xfrm>
            <a:off x="3588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E65C8-DB02-7A45-AD73-92334B886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0A034B07-3CE8-3243-B7C1-D038E214FB92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8F818-2BB1-3E44-89A5-76E23C34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91DF9820-298C-C64C-8950-1FB551753162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5A763A-CAB4-824F-A080-7315D5FD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1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2F2105CE-5DC8-0440-BB0F-5F34BBAF1365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4ECC7-440C-CA47-8C8C-0E71E14D9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2E9AD067-BD77-714C-ACA2-F59C2EC0787C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00287-E5E2-194D-A07C-A3FC8EA23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BF78A918-869E-514F-89BB-72A31BB43B44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AC534-FB59-094A-B713-26E00F6A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832FBF59-F478-C749-A087-CEBA9463CDC5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29403-0889-D545-9EF5-186511525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B8CEA8E4-9F37-7F41-988E-639605C430B2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2FC1-ADA8-E04B-AABB-65BF35120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39E5E60-3577-984D-BB1A-EC048603ACB6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CCD72-0599-E949-AEEA-01937475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968461CA-AFFB-EB4E-A62F-E1B5A667C771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347A9-F44A-204E-B0E6-76FAF872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F2DEF391-8ED2-A54B-B5B7-F44B4E5115BB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190A38-8768-FF48-9ABE-7C12ECDB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AA9FD78E-3B71-A842-B5F2-406683A112D0}" type="datetime8">
              <a:rPr lang="en-US"/>
              <a:pPr>
                <a:defRPr/>
              </a:pPr>
              <a:t>4/12/17 15:08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6A174-FE8A-544E-A6A6-AE1047C0D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Minimum Spanning Trees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34A04BA-09FD-E449-BF19-E6C94797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3588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16386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8B522-2B5D-974C-939C-9FC5038D297C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Minimum Spanning Trees</a:t>
            </a: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354" y="3200400"/>
            <a:ext cx="2398046" cy="3200400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060B04D-135D-8F4B-9DF5-737860E09FBF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 (contd.)</a:t>
            </a:r>
          </a:p>
        </p:txBody>
      </p:sp>
      <p:sp>
        <p:nvSpPr>
          <p:cNvPr id="24580" name="Freeform 3"/>
          <p:cNvSpPr>
            <a:spLocks/>
          </p:cNvSpPr>
          <p:nvPr/>
        </p:nvSpPr>
        <p:spPr bwMode="auto">
          <a:xfrm>
            <a:off x="762000" y="1630363"/>
            <a:ext cx="4037013" cy="2557462"/>
          </a:xfrm>
          <a:custGeom>
            <a:avLst/>
            <a:gdLst>
              <a:gd name="T0" fmla="*/ 206652838 w 2543"/>
              <a:gd name="T1" fmla="*/ 2147483647 h 1611"/>
              <a:gd name="T2" fmla="*/ 176410959 w 2543"/>
              <a:gd name="T3" fmla="*/ 2147483647 h 1611"/>
              <a:gd name="T4" fmla="*/ 1265118594 w 2543"/>
              <a:gd name="T5" fmla="*/ 2147483647 h 1611"/>
              <a:gd name="T6" fmla="*/ 2147483647 w 2543"/>
              <a:gd name="T7" fmla="*/ 2147483647 h 1611"/>
              <a:gd name="T8" fmla="*/ 2147483647 w 2543"/>
              <a:gd name="T9" fmla="*/ 1509572505 h 1611"/>
              <a:gd name="T10" fmla="*/ 2147483647 w 2543"/>
              <a:gd name="T11" fmla="*/ 2147483647 h 1611"/>
              <a:gd name="T12" fmla="*/ 2147483647 w 2543"/>
              <a:gd name="T13" fmla="*/ 2147483647 h 1611"/>
              <a:gd name="T14" fmla="*/ 2147483647 w 2543"/>
              <a:gd name="T15" fmla="*/ 1328121290 h 1611"/>
              <a:gd name="T16" fmla="*/ 2147483647 w 2543"/>
              <a:gd name="T17" fmla="*/ 131048099 h 1611"/>
              <a:gd name="T18" fmla="*/ 2147483647 w 2543"/>
              <a:gd name="T19" fmla="*/ 539313332 h 1611"/>
              <a:gd name="T20" fmla="*/ 524192565 w 2543"/>
              <a:gd name="T21" fmla="*/ 992941368 h 1611"/>
              <a:gd name="T22" fmla="*/ 206652838 w 2543"/>
              <a:gd name="T23" fmla="*/ 2147483647 h 16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43"/>
              <a:gd name="T37" fmla="*/ 0 h 1611"/>
              <a:gd name="T38" fmla="*/ 2543 w 2543"/>
              <a:gd name="T39" fmla="*/ 1611 h 16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43" h="1611">
                <a:moveTo>
                  <a:pt x="82" y="1000"/>
                </a:moveTo>
                <a:cubicBezTo>
                  <a:pt x="88" y="1162"/>
                  <a:pt x="0" y="1445"/>
                  <a:pt x="70" y="1528"/>
                </a:cubicBezTo>
                <a:cubicBezTo>
                  <a:pt x="140" y="1611"/>
                  <a:pt x="297" y="1601"/>
                  <a:pt x="502" y="1498"/>
                </a:cubicBezTo>
                <a:cubicBezTo>
                  <a:pt x="707" y="1395"/>
                  <a:pt x="1096" y="1060"/>
                  <a:pt x="1300" y="910"/>
                </a:cubicBezTo>
                <a:cubicBezTo>
                  <a:pt x="1504" y="760"/>
                  <a:pt x="1618" y="602"/>
                  <a:pt x="1728" y="599"/>
                </a:cubicBezTo>
                <a:cubicBezTo>
                  <a:pt x="1838" y="596"/>
                  <a:pt x="1844" y="833"/>
                  <a:pt x="1962" y="893"/>
                </a:cubicBezTo>
                <a:cubicBezTo>
                  <a:pt x="2080" y="953"/>
                  <a:pt x="2358" y="1020"/>
                  <a:pt x="2436" y="959"/>
                </a:cubicBezTo>
                <a:cubicBezTo>
                  <a:pt x="2514" y="898"/>
                  <a:pt x="2543" y="678"/>
                  <a:pt x="2430" y="527"/>
                </a:cubicBezTo>
                <a:cubicBezTo>
                  <a:pt x="2317" y="376"/>
                  <a:pt x="2000" y="104"/>
                  <a:pt x="1756" y="52"/>
                </a:cubicBezTo>
                <a:cubicBezTo>
                  <a:pt x="1512" y="0"/>
                  <a:pt x="1222" y="157"/>
                  <a:pt x="964" y="214"/>
                </a:cubicBezTo>
                <a:cubicBezTo>
                  <a:pt x="706" y="271"/>
                  <a:pt x="355" y="263"/>
                  <a:pt x="208" y="394"/>
                </a:cubicBezTo>
                <a:cubicBezTo>
                  <a:pt x="61" y="525"/>
                  <a:pt x="76" y="838"/>
                  <a:pt x="82" y="100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1406525" y="2303463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3387725" y="1998663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92325" y="2913063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1101725" y="3598863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4073525" y="2760663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3540125" y="34464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4587" name="AutoShape 10"/>
          <p:cNvCxnSpPr>
            <a:cxnSpLocks noChangeShapeType="1"/>
            <a:stCxn id="24581" idx="5"/>
            <a:endCxn id="24583" idx="1"/>
          </p:cNvCxnSpPr>
          <p:nvPr/>
        </p:nvCxnSpPr>
        <p:spPr bwMode="auto">
          <a:xfrm>
            <a:off x="1666875" y="2582863"/>
            <a:ext cx="469900" cy="355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AutoShape 11"/>
          <p:cNvCxnSpPr>
            <a:cxnSpLocks noChangeShapeType="1"/>
            <a:stCxn id="24583" idx="3"/>
            <a:endCxn id="24584" idx="7"/>
          </p:cNvCxnSpPr>
          <p:nvPr/>
        </p:nvCxnSpPr>
        <p:spPr bwMode="auto">
          <a:xfrm flipH="1">
            <a:off x="1362075" y="3192463"/>
            <a:ext cx="77470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12"/>
          <p:cNvCxnSpPr>
            <a:cxnSpLocks noChangeShapeType="1"/>
            <a:stCxn id="24581" idx="3"/>
            <a:endCxn id="24584" idx="0"/>
          </p:cNvCxnSpPr>
          <p:nvPr/>
        </p:nvCxnSpPr>
        <p:spPr bwMode="auto">
          <a:xfrm flipH="1">
            <a:off x="1254125" y="2582863"/>
            <a:ext cx="196850" cy="996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13"/>
          <p:cNvCxnSpPr>
            <a:cxnSpLocks noChangeShapeType="1"/>
            <a:stCxn id="24583" idx="6"/>
            <a:endCxn id="24586" idx="1"/>
          </p:cNvCxnSpPr>
          <p:nvPr/>
        </p:nvCxnSpPr>
        <p:spPr bwMode="auto">
          <a:xfrm>
            <a:off x="2416175" y="3065463"/>
            <a:ext cx="1168400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14"/>
          <p:cNvCxnSpPr>
            <a:cxnSpLocks noChangeShapeType="1"/>
            <a:stCxn id="24584" idx="6"/>
            <a:endCxn id="24586" idx="2"/>
          </p:cNvCxnSpPr>
          <p:nvPr/>
        </p:nvCxnSpPr>
        <p:spPr bwMode="auto">
          <a:xfrm flipV="1">
            <a:off x="1425575" y="3598863"/>
            <a:ext cx="2105025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15"/>
          <p:cNvCxnSpPr>
            <a:cxnSpLocks noChangeShapeType="1"/>
            <a:stCxn id="24581" idx="6"/>
            <a:endCxn id="24582" idx="2"/>
          </p:cNvCxnSpPr>
          <p:nvPr/>
        </p:nvCxnSpPr>
        <p:spPr bwMode="auto">
          <a:xfrm flipV="1">
            <a:off x="1730375" y="2151063"/>
            <a:ext cx="1638300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AutoShape 16"/>
          <p:cNvCxnSpPr>
            <a:cxnSpLocks noChangeShapeType="1"/>
            <a:stCxn id="24583" idx="7"/>
            <a:endCxn id="24582" idx="3"/>
          </p:cNvCxnSpPr>
          <p:nvPr/>
        </p:nvCxnSpPr>
        <p:spPr bwMode="auto">
          <a:xfrm flipV="1">
            <a:off x="2352675" y="2278063"/>
            <a:ext cx="1079500" cy="660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7"/>
          <p:cNvCxnSpPr>
            <a:cxnSpLocks noChangeShapeType="1"/>
            <a:stCxn id="24585" idx="1"/>
            <a:endCxn id="24582" idx="5"/>
          </p:cNvCxnSpPr>
          <p:nvPr/>
        </p:nvCxnSpPr>
        <p:spPr bwMode="auto">
          <a:xfrm flipH="1" flipV="1">
            <a:off x="3648075" y="2278063"/>
            <a:ext cx="469900" cy="508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AutoShape 18"/>
          <p:cNvCxnSpPr>
            <a:cxnSpLocks noChangeShapeType="1"/>
            <a:stCxn id="24586" idx="7"/>
            <a:endCxn id="24585" idx="3"/>
          </p:cNvCxnSpPr>
          <p:nvPr/>
        </p:nvCxnSpPr>
        <p:spPr bwMode="auto">
          <a:xfrm flipV="1">
            <a:off x="3800475" y="3040063"/>
            <a:ext cx="317500" cy="4413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2382838" y="19986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3873500" y="23177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1033463" y="27860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3001963" y="30035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1620838" y="26987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4601" name="Text Box 24"/>
          <p:cNvSpPr txBox="1">
            <a:spLocks noChangeArrowheads="1"/>
          </p:cNvSpPr>
          <p:nvPr/>
        </p:nvSpPr>
        <p:spPr bwMode="auto">
          <a:xfrm>
            <a:off x="2260600" y="36893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3925888" y="31607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2854325" y="25463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1827213" y="32623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4605" name="Text Box 28"/>
          <p:cNvSpPr txBox="1">
            <a:spLocks noChangeArrowheads="1"/>
          </p:cNvSpPr>
          <p:nvPr/>
        </p:nvSpPr>
        <p:spPr bwMode="auto">
          <a:xfrm>
            <a:off x="873125" y="37512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4606" name="Text Box 29"/>
          <p:cNvSpPr txBox="1">
            <a:spLocks noChangeArrowheads="1"/>
          </p:cNvSpPr>
          <p:nvPr/>
        </p:nvSpPr>
        <p:spPr bwMode="auto">
          <a:xfrm>
            <a:off x="3768725" y="36131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607" name="Text Box 30"/>
          <p:cNvSpPr txBox="1">
            <a:spLocks noChangeArrowheads="1"/>
          </p:cNvSpPr>
          <p:nvPr/>
        </p:nvSpPr>
        <p:spPr bwMode="auto">
          <a:xfrm>
            <a:off x="1177925" y="20891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608" name="Text Box 31"/>
          <p:cNvSpPr txBox="1">
            <a:spLocks noChangeArrowheads="1"/>
          </p:cNvSpPr>
          <p:nvPr/>
        </p:nvSpPr>
        <p:spPr bwMode="auto">
          <a:xfrm>
            <a:off x="2092325" y="25987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4609" name="Text Box 32"/>
          <p:cNvSpPr txBox="1">
            <a:spLocks noChangeArrowheads="1"/>
          </p:cNvSpPr>
          <p:nvPr/>
        </p:nvSpPr>
        <p:spPr bwMode="auto">
          <a:xfrm>
            <a:off x="4352925" y="25447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4</a:t>
            </a:r>
          </a:p>
        </p:txBody>
      </p:sp>
      <p:sp>
        <p:nvSpPr>
          <p:cNvPr id="24610" name="Text Box 33"/>
          <p:cNvSpPr txBox="1">
            <a:spLocks noChangeArrowheads="1"/>
          </p:cNvSpPr>
          <p:nvPr/>
        </p:nvSpPr>
        <p:spPr bwMode="auto">
          <a:xfrm>
            <a:off x="3614738" y="17843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7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4611" name="Freeform 34"/>
          <p:cNvSpPr>
            <a:spLocks/>
          </p:cNvSpPr>
          <p:nvPr/>
        </p:nvSpPr>
        <p:spPr bwMode="auto">
          <a:xfrm>
            <a:off x="4733925" y="3467100"/>
            <a:ext cx="4037013" cy="2582863"/>
          </a:xfrm>
          <a:custGeom>
            <a:avLst/>
            <a:gdLst>
              <a:gd name="T0" fmla="*/ 206652838 w 2543"/>
              <a:gd name="T1" fmla="*/ 2147483647 h 1627"/>
              <a:gd name="T2" fmla="*/ 176410959 w 2543"/>
              <a:gd name="T3" fmla="*/ 2147483647 h 1627"/>
              <a:gd name="T4" fmla="*/ 2147483647 w 2543"/>
              <a:gd name="T5" fmla="*/ 2147483647 h 1627"/>
              <a:gd name="T6" fmla="*/ 2147483647 w 2543"/>
              <a:gd name="T7" fmla="*/ 2147483647 h 1627"/>
              <a:gd name="T8" fmla="*/ 2147483647 w 2543"/>
              <a:gd name="T9" fmla="*/ 2147483647 h 1627"/>
              <a:gd name="T10" fmla="*/ 2147483647 w 2543"/>
              <a:gd name="T11" fmla="*/ 1328123395 h 1627"/>
              <a:gd name="T12" fmla="*/ 2147483647 w 2543"/>
              <a:gd name="T13" fmla="*/ 131048150 h 1627"/>
              <a:gd name="T14" fmla="*/ 2147483647 w 2543"/>
              <a:gd name="T15" fmla="*/ 539313542 h 1627"/>
              <a:gd name="T16" fmla="*/ 524192565 w 2543"/>
              <a:gd name="T17" fmla="*/ 992941755 h 1627"/>
              <a:gd name="T18" fmla="*/ 206652838 w 2543"/>
              <a:gd name="T19" fmla="*/ 2147483647 h 16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3"/>
              <a:gd name="T31" fmla="*/ 0 h 1627"/>
              <a:gd name="T32" fmla="*/ 2543 w 2543"/>
              <a:gd name="T33" fmla="*/ 1627 h 16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3" h="1627">
                <a:moveTo>
                  <a:pt x="82" y="1000"/>
                </a:moveTo>
                <a:cubicBezTo>
                  <a:pt x="88" y="1162"/>
                  <a:pt x="0" y="1445"/>
                  <a:pt x="70" y="1528"/>
                </a:cubicBezTo>
                <a:cubicBezTo>
                  <a:pt x="260" y="1627"/>
                  <a:pt x="892" y="1604"/>
                  <a:pt x="1224" y="1596"/>
                </a:cubicBezTo>
                <a:cubicBezTo>
                  <a:pt x="1556" y="1588"/>
                  <a:pt x="1862" y="1588"/>
                  <a:pt x="2064" y="1482"/>
                </a:cubicBezTo>
                <a:cubicBezTo>
                  <a:pt x="2266" y="1376"/>
                  <a:pt x="2375" y="1118"/>
                  <a:pt x="2436" y="959"/>
                </a:cubicBezTo>
                <a:cubicBezTo>
                  <a:pt x="2497" y="800"/>
                  <a:pt x="2543" y="678"/>
                  <a:pt x="2430" y="527"/>
                </a:cubicBezTo>
                <a:cubicBezTo>
                  <a:pt x="2317" y="376"/>
                  <a:pt x="2000" y="104"/>
                  <a:pt x="1756" y="52"/>
                </a:cubicBezTo>
                <a:cubicBezTo>
                  <a:pt x="1512" y="0"/>
                  <a:pt x="1222" y="157"/>
                  <a:pt x="964" y="214"/>
                </a:cubicBezTo>
                <a:cubicBezTo>
                  <a:pt x="706" y="271"/>
                  <a:pt x="355" y="263"/>
                  <a:pt x="208" y="394"/>
                </a:cubicBezTo>
                <a:cubicBezTo>
                  <a:pt x="61" y="525"/>
                  <a:pt x="76" y="838"/>
                  <a:pt x="82" y="100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5"/>
          <p:cNvSpPr>
            <a:spLocks noChangeArrowheads="1"/>
          </p:cNvSpPr>
          <p:nvPr/>
        </p:nvSpPr>
        <p:spPr bwMode="auto">
          <a:xfrm>
            <a:off x="5378450" y="41402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613" name="Oval 36"/>
          <p:cNvSpPr>
            <a:spLocks noChangeArrowheads="1"/>
          </p:cNvSpPr>
          <p:nvPr/>
        </p:nvSpPr>
        <p:spPr bwMode="auto">
          <a:xfrm>
            <a:off x="7359650" y="38354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24614" name="Oval 37"/>
          <p:cNvSpPr>
            <a:spLocks noChangeArrowheads="1"/>
          </p:cNvSpPr>
          <p:nvPr/>
        </p:nvSpPr>
        <p:spPr bwMode="auto">
          <a:xfrm>
            <a:off x="6064250" y="47498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4615" name="Oval 38"/>
          <p:cNvSpPr>
            <a:spLocks noChangeArrowheads="1"/>
          </p:cNvSpPr>
          <p:nvPr/>
        </p:nvSpPr>
        <p:spPr bwMode="auto">
          <a:xfrm>
            <a:off x="5073650" y="54356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4616" name="Oval 39"/>
          <p:cNvSpPr>
            <a:spLocks noChangeArrowheads="1"/>
          </p:cNvSpPr>
          <p:nvPr/>
        </p:nvSpPr>
        <p:spPr bwMode="auto">
          <a:xfrm>
            <a:off x="8045450" y="45974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24617" name="Oval 40"/>
          <p:cNvSpPr>
            <a:spLocks noChangeArrowheads="1"/>
          </p:cNvSpPr>
          <p:nvPr/>
        </p:nvSpPr>
        <p:spPr bwMode="auto">
          <a:xfrm>
            <a:off x="7512050" y="52832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24618" name="AutoShape 41"/>
          <p:cNvCxnSpPr>
            <a:cxnSpLocks noChangeShapeType="1"/>
            <a:stCxn id="24612" idx="5"/>
            <a:endCxn id="24614" idx="1"/>
          </p:cNvCxnSpPr>
          <p:nvPr/>
        </p:nvCxnSpPr>
        <p:spPr bwMode="auto">
          <a:xfrm>
            <a:off x="5638800" y="4419600"/>
            <a:ext cx="469900" cy="355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AutoShape 42"/>
          <p:cNvCxnSpPr>
            <a:cxnSpLocks noChangeShapeType="1"/>
            <a:stCxn id="24614" idx="3"/>
            <a:endCxn id="24615" idx="7"/>
          </p:cNvCxnSpPr>
          <p:nvPr/>
        </p:nvCxnSpPr>
        <p:spPr bwMode="auto">
          <a:xfrm flipH="1">
            <a:off x="5334000" y="5029200"/>
            <a:ext cx="77470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0" name="AutoShape 43"/>
          <p:cNvCxnSpPr>
            <a:cxnSpLocks noChangeShapeType="1"/>
            <a:stCxn id="24612" idx="3"/>
            <a:endCxn id="24615" idx="0"/>
          </p:cNvCxnSpPr>
          <p:nvPr/>
        </p:nvCxnSpPr>
        <p:spPr bwMode="auto">
          <a:xfrm flipH="1">
            <a:off x="5226050" y="4419600"/>
            <a:ext cx="196850" cy="996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1" name="AutoShape 44"/>
          <p:cNvCxnSpPr>
            <a:cxnSpLocks noChangeShapeType="1"/>
            <a:stCxn id="24614" idx="6"/>
            <a:endCxn id="24617" idx="1"/>
          </p:cNvCxnSpPr>
          <p:nvPr/>
        </p:nvCxnSpPr>
        <p:spPr bwMode="auto">
          <a:xfrm>
            <a:off x="6388100" y="4902200"/>
            <a:ext cx="1168400" cy="406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2" name="AutoShape 45"/>
          <p:cNvCxnSpPr>
            <a:cxnSpLocks noChangeShapeType="1"/>
            <a:stCxn id="24615" idx="6"/>
            <a:endCxn id="24617" idx="2"/>
          </p:cNvCxnSpPr>
          <p:nvPr/>
        </p:nvCxnSpPr>
        <p:spPr bwMode="auto">
          <a:xfrm flipV="1">
            <a:off x="5397500" y="5435600"/>
            <a:ext cx="20955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3" name="AutoShape 46"/>
          <p:cNvCxnSpPr>
            <a:cxnSpLocks noChangeShapeType="1"/>
            <a:stCxn id="24612" idx="6"/>
            <a:endCxn id="24613" idx="2"/>
          </p:cNvCxnSpPr>
          <p:nvPr/>
        </p:nvCxnSpPr>
        <p:spPr bwMode="auto">
          <a:xfrm flipV="1">
            <a:off x="5702300" y="3987800"/>
            <a:ext cx="1638300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4" name="AutoShape 47"/>
          <p:cNvCxnSpPr>
            <a:cxnSpLocks noChangeShapeType="1"/>
            <a:stCxn id="24614" idx="7"/>
            <a:endCxn id="24613" idx="3"/>
          </p:cNvCxnSpPr>
          <p:nvPr/>
        </p:nvCxnSpPr>
        <p:spPr bwMode="auto">
          <a:xfrm flipV="1">
            <a:off x="6324600" y="4114800"/>
            <a:ext cx="1079500" cy="660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5" name="AutoShape 48"/>
          <p:cNvCxnSpPr>
            <a:cxnSpLocks noChangeShapeType="1"/>
            <a:stCxn id="24616" idx="1"/>
            <a:endCxn id="24613" idx="5"/>
          </p:cNvCxnSpPr>
          <p:nvPr/>
        </p:nvCxnSpPr>
        <p:spPr bwMode="auto">
          <a:xfrm flipH="1" flipV="1">
            <a:off x="7620000" y="4114800"/>
            <a:ext cx="469900" cy="508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6" name="AutoShape 49"/>
          <p:cNvCxnSpPr>
            <a:cxnSpLocks noChangeShapeType="1"/>
            <a:stCxn id="24617" idx="7"/>
            <a:endCxn id="24616" idx="3"/>
          </p:cNvCxnSpPr>
          <p:nvPr/>
        </p:nvCxnSpPr>
        <p:spPr bwMode="auto">
          <a:xfrm flipV="1">
            <a:off x="7772400" y="4876800"/>
            <a:ext cx="317500" cy="431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7" name="Text Box 50"/>
          <p:cNvSpPr txBox="1">
            <a:spLocks noChangeArrowheads="1"/>
          </p:cNvSpPr>
          <p:nvPr/>
        </p:nvSpPr>
        <p:spPr bwMode="auto">
          <a:xfrm>
            <a:off x="6354763" y="3835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4628" name="Text Box 51"/>
          <p:cNvSpPr txBox="1">
            <a:spLocks noChangeArrowheads="1"/>
          </p:cNvSpPr>
          <p:nvPr/>
        </p:nvSpPr>
        <p:spPr bwMode="auto">
          <a:xfrm>
            <a:off x="7845425" y="4154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629" name="Text Box 52"/>
          <p:cNvSpPr txBox="1">
            <a:spLocks noChangeArrowheads="1"/>
          </p:cNvSpPr>
          <p:nvPr/>
        </p:nvSpPr>
        <p:spPr bwMode="auto">
          <a:xfrm>
            <a:off x="5005388" y="4622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630" name="Text Box 53"/>
          <p:cNvSpPr txBox="1">
            <a:spLocks noChangeArrowheads="1"/>
          </p:cNvSpPr>
          <p:nvPr/>
        </p:nvSpPr>
        <p:spPr bwMode="auto">
          <a:xfrm>
            <a:off x="6973888" y="4840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4631" name="Text Box 54"/>
          <p:cNvSpPr txBox="1">
            <a:spLocks noChangeArrowheads="1"/>
          </p:cNvSpPr>
          <p:nvPr/>
        </p:nvSpPr>
        <p:spPr bwMode="auto">
          <a:xfrm>
            <a:off x="5592763" y="4535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4632" name="Text Box 55"/>
          <p:cNvSpPr txBox="1">
            <a:spLocks noChangeArrowheads="1"/>
          </p:cNvSpPr>
          <p:nvPr/>
        </p:nvSpPr>
        <p:spPr bwMode="auto">
          <a:xfrm>
            <a:off x="6232525" y="5526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4633" name="Text Box 56"/>
          <p:cNvSpPr txBox="1">
            <a:spLocks noChangeArrowheads="1"/>
          </p:cNvSpPr>
          <p:nvPr/>
        </p:nvSpPr>
        <p:spPr bwMode="auto">
          <a:xfrm>
            <a:off x="7897813" y="49974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634" name="Text Box 57"/>
          <p:cNvSpPr txBox="1">
            <a:spLocks noChangeArrowheads="1"/>
          </p:cNvSpPr>
          <p:nvPr/>
        </p:nvSpPr>
        <p:spPr bwMode="auto">
          <a:xfrm>
            <a:off x="6826250" y="4383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4635" name="Text Box 58"/>
          <p:cNvSpPr txBox="1">
            <a:spLocks noChangeArrowheads="1"/>
          </p:cNvSpPr>
          <p:nvPr/>
        </p:nvSpPr>
        <p:spPr bwMode="auto">
          <a:xfrm>
            <a:off x="5799138" y="5099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4636" name="Text Box 59"/>
          <p:cNvSpPr txBox="1">
            <a:spLocks noChangeArrowheads="1"/>
          </p:cNvSpPr>
          <p:nvPr/>
        </p:nvSpPr>
        <p:spPr bwMode="auto">
          <a:xfrm>
            <a:off x="4845050" y="5588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4637" name="Text Box 60"/>
          <p:cNvSpPr txBox="1">
            <a:spLocks noChangeArrowheads="1"/>
          </p:cNvSpPr>
          <p:nvPr/>
        </p:nvSpPr>
        <p:spPr bwMode="auto">
          <a:xfrm>
            <a:off x="7740650" y="5449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638" name="Text Box 61"/>
          <p:cNvSpPr txBox="1">
            <a:spLocks noChangeArrowheads="1"/>
          </p:cNvSpPr>
          <p:nvPr/>
        </p:nvSpPr>
        <p:spPr bwMode="auto">
          <a:xfrm>
            <a:off x="5149850" y="3925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639" name="Text Box 62"/>
          <p:cNvSpPr txBox="1">
            <a:spLocks noChangeArrowheads="1"/>
          </p:cNvSpPr>
          <p:nvPr/>
        </p:nvSpPr>
        <p:spPr bwMode="auto">
          <a:xfrm>
            <a:off x="6064250" y="44354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4640" name="Text Box 63"/>
          <p:cNvSpPr txBox="1">
            <a:spLocks noChangeArrowheads="1"/>
          </p:cNvSpPr>
          <p:nvPr/>
        </p:nvSpPr>
        <p:spPr bwMode="auto">
          <a:xfrm>
            <a:off x="8324850" y="43815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4</a:t>
            </a:r>
          </a:p>
        </p:txBody>
      </p:sp>
      <p:sp>
        <p:nvSpPr>
          <p:cNvPr id="24641" name="Text Box 64"/>
          <p:cNvSpPr txBox="1">
            <a:spLocks noChangeArrowheads="1"/>
          </p:cNvSpPr>
          <p:nvPr/>
        </p:nvSpPr>
        <p:spPr bwMode="auto">
          <a:xfrm>
            <a:off x="7586663" y="36210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7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4642" name="AutoShape 65"/>
          <p:cNvSpPr>
            <a:spLocks noChangeArrowheads="1"/>
          </p:cNvSpPr>
          <p:nvPr/>
        </p:nvSpPr>
        <p:spPr bwMode="auto">
          <a:xfrm rot="-8100000" flipH="1" flipV="1">
            <a:off x="4241007" y="3796506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9A9BB8-B6EE-264C-8171-7418BC26730E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Analysis</a:t>
            </a:r>
          </a:p>
        </p:txBody>
      </p:sp>
      <p:sp>
        <p:nvSpPr>
          <p:cNvPr id="2560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Graph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We cycle through the incident edges once for each vertex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Label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We set/get the distance, parent and locator labels of vertex </a:t>
            </a:r>
            <a:r>
              <a:rPr lang="en-US" sz="1800" b="1" i="1">
                <a:latin typeface="Times New Roman" charset="0"/>
              </a:rPr>
              <a:t>z</a:t>
            </a:r>
            <a:r>
              <a:rPr lang="en-US" sz="1800">
                <a:latin typeface="Tahoma" charset="0"/>
              </a:rPr>
              <a:t> </a:t>
            </a:r>
            <a:r>
              <a:rPr lang="en-US" sz="1800" b="1" i="1">
                <a:latin typeface="Times New Roman" charset="0"/>
              </a:rPr>
              <a:t>O</a:t>
            </a:r>
            <a:r>
              <a:rPr lang="en-US" sz="1800">
                <a:latin typeface="Times New Roman" charset="0"/>
              </a:rPr>
              <a:t>(deg(</a:t>
            </a:r>
            <a:r>
              <a:rPr lang="en-US" sz="1800" b="1" i="1">
                <a:latin typeface="Times New Roman" charset="0"/>
              </a:rPr>
              <a:t>z</a:t>
            </a:r>
            <a:r>
              <a:rPr lang="en-US" sz="1800">
                <a:latin typeface="Times New Roman" charset="0"/>
              </a:rPr>
              <a:t>))</a:t>
            </a:r>
            <a:r>
              <a:rPr lang="en-US" sz="1800">
                <a:latin typeface="Tahoma" charset="0"/>
              </a:rPr>
              <a:t>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Setting/getting a label takes </a:t>
            </a:r>
            <a:r>
              <a:rPr lang="en-US" sz="1800" b="1" i="1">
                <a:latin typeface="Times New Roman" charset="0"/>
              </a:rPr>
              <a:t>O</a:t>
            </a:r>
            <a:r>
              <a:rPr lang="en-US" sz="1800">
                <a:latin typeface="Times New Roman" charset="0"/>
              </a:rPr>
              <a:t>(1)</a:t>
            </a:r>
            <a:r>
              <a:rPr lang="en-US" sz="1800">
                <a:latin typeface="Tahoma" charset="0"/>
              </a:rPr>
              <a:t>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Priority queue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Each vertex is inserted once into and removed once from the priority queue, where each insertion or removal takes </a:t>
            </a:r>
            <a:r>
              <a:rPr lang="en-US" sz="1800" b="1" i="1">
                <a:latin typeface="Times New Roman" charset="0"/>
              </a:rPr>
              <a:t>O</a:t>
            </a:r>
            <a:r>
              <a:rPr lang="en-US" sz="1800">
                <a:latin typeface="Times New Roman" charset="0"/>
              </a:rPr>
              <a:t>(log </a:t>
            </a:r>
            <a:r>
              <a:rPr lang="en-US" sz="1800" b="1" i="1">
                <a:latin typeface="Times New Roman" charset="0"/>
              </a:rPr>
              <a:t>n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Tahoma" charset="0"/>
              </a:rPr>
              <a:t>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The key of a vertex </a:t>
            </a:r>
            <a:r>
              <a:rPr lang="en-US" sz="1800" b="1" i="1">
                <a:latin typeface="Times New Roman" charset="0"/>
              </a:rPr>
              <a:t>w</a:t>
            </a:r>
            <a:r>
              <a:rPr lang="en-US" sz="1800">
                <a:latin typeface="Tahoma" charset="0"/>
              </a:rPr>
              <a:t> in the priority queue is modified at most </a:t>
            </a:r>
            <a:r>
              <a:rPr lang="en-US" sz="1800">
                <a:latin typeface="Times New Roman" charset="0"/>
              </a:rPr>
              <a:t>deg(</a:t>
            </a:r>
            <a:r>
              <a:rPr lang="en-US" sz="1800" b="1" i="1">
                <a:latin typeface="Times New Roman" charset="0"/>
              </a:rPr>
              <a:t>w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Tahoma" charset="0"/>
              </a:rPr>
              <a:t>times, where each key change takes </a:t>
            </a:r>
            <a:r>
              <a:rPr lang="en-US" sz="1800" b="1" i="1">
                <a:latin typeface="Times New Roman" charset="0"/>
              </a:rPr>
              <a:t>O</a:t>
            </a:r>
            <a:r>
              <a:rPr lang="en-US" sz="1800">
                <a:latin typeface="Times New Roman" charset="0"/>
              </a:rPr>
              <a:t>(log </a:t>
            </a:r>
            <a:r>
              <a:rPr lang="en-US" sz="1800" b="1" i="1">
                <a:latin typeface="Times New Roman" charset="0"/>
              </a:rPr>
              <a:t>n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Tahoma" charset="0"/>
              </a:rPr>
              <a:t>time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Prim-Jarnik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s algorithm runs in </a:t>
            </a:r>
            <a:r>
              <a:rPr lang="en-US" altLang="ja-JP" sz="2000" b="1" i="1">
                <a:solidFill>
                  <a:schemeClr val="tx2"/>
                </a:solidFill>
                <a:latin typeface="Times New Roman" charset="0"/>
              </a:rPr>
              <a:t>O</a:t>
            </a:r>
            <a:r>
              <a:rPr lang="en-US" altLang="ja-JP" sz="2000">
                <a:solidFill>
                  <a:schemeClr val="tx2"/>
                </a:solidFill>
                <a:latin typeface="Times New Roman" charset="0"/>
              </a:rPr>
              <a:t>((</a:t>
            </a:r>
            <a:r>
              <a:rPr lang="en-US" altLang="ja-JP" sz="2000" b="1" i="1">
                <a:solidFill>
                  <a:schemeClr val="tx2"/>
                </a:solidFill>
                <a:latin typeface="Times New Roman" charset="0"/>
              </a:rPr>
              <a:t>n </a:t>
            </a:r>
            <a:r>
              <a:rPr lang="en-US" altLang="ja-JP" sz="2000">
                <a:solidFill>
                  <a:schemeClr val="tx2"/>
                </a:solidFill>
                <a:latin typeface="Symbol" charset="0"/>
              </a:rPr>
              <a:t>+</a:t>
            </a:r>
            <a:r>
              <a:rPr lang="en-US" altLang="ja-JP" sz="2000" b="1" i="1">
                <a:solidFill>
                  <a:schemeClr val="tx2"/>
                </a:solidFill>
                <a:latin typeface="Times New Roman" charset="0"/>
              </a:rPr>
              <a:t> m</a:t>
            </a:r>
            <a:r>
              <a:rPr lang="en-US" altLang="ja-JP" sz="2000">
                <a:solidFill>
                  <a:schemeClr val="tx2"/>
                </a:solidFill>
                <a:latin typeface="Times New Roman" charset="0"/>
              </a:rPr>
              <a:t>) log </a:t>
            </a:r>
            <a:r>
              <a:rPr lang="en-US" altLang="ja-JP" sz="2000" b="1" i="1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altLang="ja-JP" sz="200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altLang="ja-JP" sz="2000">
                <a:latin typeface="Tahoma" charset="0"/>
              </a:rPr>
              <a:t> time provided the graph is represented by the adjacency list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Recall that </a:t>
            </a:r>
            <a:r>
              <a:rPr lang="en-US" sz="2400" b="1">
                <a:latin typeface="Symbol" charset="0"/>
              </a:rPr>
              <a:t>S</a:t>
            </a:r>
            <a:r>
              <a:rPr lang="en-US" sz="1800" b="1" i="1" baseline="-25000">
                <a:latin typeface="Times New Roman" charset="0"/>
              </a:rPr>
              <a:t>v </a:t>
            </a:r>
            <a:r>
              <a:rPr lang="en-US" sz="1800">
                <a:latin typeface="Times New Roman" charset="0"/>
              </a:rPr>
              <a:t>deg(</a:t>
            </a:r>
            <a:r>
              <a:rPr lang="en-US" sz="1800" b="1" i="1">
                <a:latin typeface="Times New Roman" charset="0"/>
              </a:rPr>
              <a:t>v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</a:rPr>
              <a:t>= 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>
                <a:latin typeface="Times New Roman" charset="0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running time 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m</a:t>
            </a:r>
            <a:r>
              <a:rPr lang="en-US" sz="2000">
                <a:latin typeface="Times New Roman" charset="0"/>
              </a:rPr>
              <a:t> 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since the graph is connected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Kruskal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Approach</a:t>
            </a:r>
            <a:endParaRPr lang="en-US">
              <a:latin typeface="Tahoma" charset="0"/>
            </a:endParaRPr>
          </a:p>
        </p:txBody>
      </p:sp>
      <p:sp>
        <p:nvSpPr>
          <p:cNvPr id="26626" name="Content Placeholder 7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622425"/>
            <a:ext cx="7924800" cy="477837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ahoma" charset="0"/>
              </a:rPr>
              <a:t>Maintain a partition of the vertices into clusters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Initially, single-vertex clusters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Keep an MST for each cluster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Merge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altLang="ja-JP" sz="2400" dirty="0">
                <a:latin typeface="Tahoma" charset="0"/>
              </a:rPr>
              <a:t>closest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altLang="ja-JP" sz="2400" dirty="0">
                <a:latin typeface="Tahoma" charset="0"/>
              </a:rPr>
              <a:t> clusters and their MSTs</a:t>
            </a:r>
          </a:p>
          <a:p>
            <a:pPr eaLnBrk="1" hangingPunct="1"/>
            <a:r>
              <a:rPr lang="en-US" sz="2800" dirty="0">
                <a:latin typeface="Tahoma" charset="0"/>
              </a:rPr>
              <a:t>A priority queue stores the edges outside </a:t>
            </a:r>
            <a:r>
              <a:rPr lang="en-US" sz="2800" dirty="0" smtClean="0">
                <a:latin typeface="Tahoma" charset="0"/>
              </a:rPr>
              <a:t>clusters (or you could even sort the edges)</a:t>
            </a:r>
            <a:endParaRPr lang="en-US" sz="2800" dirty="0">
              <a:latin typeface="Tahoma" charset="0"/>
            </a:endParaRPr>
          </a:p>
          <a:p>
            <a:pPr lvl="1" eaLnBrk="1" hangingPunct="1"/>
            <a:r>
              <a:rPr lang="en-US" sz="2400" dirty="0">
                <a:latin typeface="Tahoma" charset="0"/>
              </a:rPr>
              <a:t>Key: weight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Element: edge</a:t>
            </a:r>
          </a:p>
          <a:p>
            <a:pPr eaLnBrk="1" hangingPunct="1"/>
            <a:r>
              <a:rPr lang="en-US" sz="2800" dirty="0">
                <a:latin typeface="Tahoma" charset="0"/>
              </a:rPr>
              <a:t>At the end of the algorithm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One cluster and one MST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11F0A86-A144-7146-9381-289B317C2BF8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Minimum Spanning Trees</a:t>
            </a:r>
            <a:endParaRPr lang="en-US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20687F4-5EC3-7A46-921F-22BABF2D7B79}" type="slidenum">
              <a:rPr lang="en-US" sz="1400"/>
              <a:pPr eaLnBrk="1" hangingPunct="1"/>
              <a:t>13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676400"/>
            <a:ext cx="7938655" cy="4343400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Campus Tour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54AB832-2EA8-2147-9397-54D2E5F8E98A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7651" name="Freeform 80"/>
          <p:cNvSpPr>
            <a:spLocks/>
          </p:cNvSpPr>
          <p:nvPr/>
        </p:nvSpPr>
        <p:spPr bwMode="auto">
          <a:xfrm>
            <a:off x="3019425" y="28178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79"/>
          <p:cNvSpPr>
            <a:spLocks/>
          </p:cNvSpPr>
          <p:nvPr/>
        </p:nvSpPr>
        <p:spPr bwMode="auto">
          <a:xfrm>
            <a:off x="3619500" y="22590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78"/>
          <p:cNvSpPr>
            <a:spLocks/>
          </p:cNvSpPr>
          <p:nvPr/>
        </p:nvSpPr>
        <p:spPr bwMode="auto">
          <a:xfrm>
            <a:off x="2968625" y="14970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77"/>
          <p:cNvSpPr>
            <a:spLocks/>
          </p:cNvSpPr>
          <p:nvPr/>
        </p:nvSpPr>
        <p:spPr bwMode="auto">
          <a:xfrm>
            <a:off x="2351088" y="1976438"/>
            <a:ext cx="668337" cy="669925"/>
          </a:xfrm>
          <a:custGeom>
            <a:avLst/>
            <a:gdLst>
              <a:gd name="T0" fmla="*/ 55256 w 508"/>
              <a:gd name="T1" fmla="*/ 303502 h 543"/>
              <a:gd name="T2" fmla="*/ 110512 w 508"/>
              <a:gd name="T3" fmla="*/ 547784 h 543"/>
              <a:gd name="T4" fmla="*/ 442050 w 508"/>
              <a:gd name="T5" fmla="*/ 621809 h 543"/>
              <a:gd name="T6" fmla="*/ 655181 w 508"/>
              <a:gd name="T7" fmla="*/ 259087 h 543"/>
              <a:gd name="T8" fmla="*/ 363112 w 508"/>
              <a:gd name="T9" fmla="*/ 7402 h 543"/>
              <a:gd name="T10" fmla="*/ 55256 w 508"/>
              <a:gd name="T11" fmla="*/ 303502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76"/>
          <p:cNvSpPr>
            <a:spLocks/>
          </p:cNvSpPr>
          <p:nvPr/>
        </p:nvSpPr>
        <p:spPr bwMode="auto">
          <a:xfrm>
            <a:off x="2317750" y="2917825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Freeform 75"/>
          <p:cNvSpPr>
            <a:spLocks/>
          </p:cNvSpPr>
          <p:nvPr/>
        </p:nvSpPr>
        <p:spPr bwMode="auto">
          <a:xfrm>
            <a:off x="1670050" y="2532063"/>
            <a:ext cx="596900" cy="554037"/>
          </a:xfrm>
          <a:custGeom>
            <a:avLst/>
            <a:gdLst>
              <a:gd name="T0" fmla="*/ 49350 w 508"/>
              <a:gd name="T1" fmla="*/ 251000 h 543"/>
              <a:gd name="T2" fmla="*/ 98700 w 508"/>
              <a:gd name="T3" fmla="*/ 453025 h 543"/>
              <a:gd name="T4" fmla="*/ 394800 w 508"/>
              <a:gd name="T5" fmla="*/ 514244 h 543"/>
              <a:gd name="T6" fmla="*/ 585150 w 508"/>
              <a:gd name="T7" fmla="*/ 214268 h 543"/>
              <a:gd name="T8" fmla="*/ 324300 w 508"/>
              <a:gd name="T9" fmla="*/ 6122 h 543"/>
              <a:gd name="T10" fmla="*/ 49350 w 508"/>
              <a:gd name="T11" fmla="*/ 251000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Freeform 74"/>
          <p:cNvSpPr>
            <a:spLocks/>
          </p:cNvSpPr>
          <p:nvPr/>
        </p:nvSpPr>
        <p:spPr bwMode="auto">
          <a:xfrm>
            <a:off x="990600" y="1752600"/>
            <a:ext cx="676275" cy="674688"/>
          </a:xfrm>
          <a:custGeom>
            <a:avLst/>
            <a:gdLst>
              <a:gd name="T0" fmla="*/ 55913 w 508"/>
              <a:gd name="T1" fmla="*/ 305660 h 543"/>
              <a:gd name="T2" fmla="*/ 111825 w 508"/>
              <a:gd name="T3" fmla="*/ 551679 h 543"/>
              <a:gd name="T4" fmla="*/ 447300 w 508"/>
              <a:gd name="T5" fmla="*/ 626230 h 543"/>
              <a:gd name="T6" fmla="*/ 662963 w 508"/>
              <a:gd name="T7" fmla="*/ 260929 h 543"/>
              <a:gd name="T8" fmla="*/ 367425 w 508"/>
              <a:gd name="T9" fmla="*/ 7455 h 543"/>
              <a:gd name="T10" fmla="*/ 55913 w 508"/>
              <a:gd name="T11" fmla="*/ 305660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304800"/>
            <a:ext cx="8137525" cy="11430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Example of </a:t>
            </a:r>
            <a:r>
              <a:rPr lang="en-US" dirty="0" err="1" smtClean="0">
                <a:latin typeface="Tahoma" charset="0"/>
              </a:rPr>
              <a:t>Kruskal’s</a:t>
            </a:r>
            <a:r>
              <a:rPr lang="en-US" dirty="0" smtClean="0">
                <a:latin typeface="Tahoma" charset="0"/>
              </a:rPr>
              <a:t> Algorithm</a:t>
            </a:r>
            <a:endParaRPr lang="en-US" dirty="0">
              <a:latin typeface="Tahoma" charset="0"/>
            </a:endParaRPr>
          </a:p>
        </p:txBody>
      </p:sp>
      <p:sp>
        <p:nvSpPr>
          <p:cNvPr id="27659" name="Freeform 35"/>
          <p:cNvSpPr>
            <a:spLocks/>
          </p:cNvSpPr>
          <p:nvPr/>
        </p:nvSpPr>
        <p:spPr bwMode="auto">
          <a:xfrm>
            <a:off x="782638" y="3124200"/>
            <a:ext cx="588962" cy="595313"/>
          </a:xfrm>
          <a:custGeom>
            <a:avLst/>
            <a:gdLst>
              <a:gd name="T0" fmla="*/ 48694 w 508"/>
              <a:gd name="T1" fmla="*/ 269700 h 543"/>
              <a:gd name="T2" fmla="*/ 97387 w 508"/>
              <a:gd name="T3" fmla="*/ 486775 h 543"/>
              <a:gd name="T4" fmla="*/ 389550 w 508"/>
              <a:gd name="T5" fmla="*/ 552556 h 543"/>
              <a:gd name="T6" fmla="*/ 577368 w 508"/>
              <a:gd name="T7" fmla="*/ 230232 h 543"/>
              <a:gd name="T8" fmla="*/ 319987 w 508"/>
              <a:gd name="T9" fmla="*/ 6578 h 543"/>
              <a:gd name="T10" fmla="*/ 48694 w 508"/>
              <a:gd name="T11" fmla="*/ 269700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36"/>
          <p:cNvSpPr>
            <a:spLocks noChangeArrowheads="1"/>
          </p:cNvSpPr>
          <p:nvPr/>
        </p:nvSpPr>
        <p:spPr bwMode="auto">
          <a:xfrm>
            <a:off x="1200150" y="19462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7661" name="Oval 37"/>
          <p:cNvSpPr>
            <a:spLocks noChangeArrowheads="1"/>
          </p:cNvSpPr>
          <p:nvPr/>
        </p:nvSpPr>
        <p:spPr bwMode="auto">
          <a:xfrm>
            <a:off x="3181350" y="1676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7662" name="Oval 38"/>
          <p:cNvSpPr>
            <a:spLocks noChangeArrowheads="1"/>
          </p:cNvSpPr>
          <p:nvPr/>
        </p:nvSpPr>
        <p:spPr bwMode="auto">
          <a:xfrm>
            <a:off x="1819275" y="26352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7663" name="Oval 39"/>
          <p:cNvSpPr>
            <a:spLocks noChangeArrowheads="1"/>
          </p:cNvSpPr>
          <p:nvPr/>
        </p:nvSpPr>
        <p:spPr bwMode="auto">
          <a:xfrm>
            <a:off x="895350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7664" name="Oval 40"/>
          <p:cNvSpPr>
            <a:spLocks noChangeArrowheads="1"/>
          </p:cNvSpPr>
          <p:nvPr/>
        </p:nvSpPr>
        <p:spPr bwMode="auto">
          <a:xfrm>
            <a:off x="3867150" y="2438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7666" name="AutoShape 42"/>
          <p:cNvCxnSpPr>
            <a:cxnSpLocks noChangeShapeType="1"/>
            <a:stCxn id="27660" idx="5"/>
            <a:endCxn id="27662" idx="1"/>
          </p:cNvCxnSpPr>
          <p:nvPr/>
        </p:nvCxnSpPr>
        <p:spPr bwMode="auto">
          <a:xfrm>
            <a:off x="1460500" y="2216150"/>
            <a:ext cx="403225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43"/>
          <p:cNvCxnSpPr>
            <a:cxnSpLocks noChangeShapeType="1"/>
            <a:stCxn id="27662" idx="3"/>
            <a:endCxn id="27663" idx="7"/>
          </p:cNvCxnSpPr>
          <p:nvPr/>
        </p:nvCxnSpPr>
        <p:spPr bwMode="auto">
          <a:xfrm flipH="1">
            <a:off x="1155700" y="2905125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44"/>
          <p:cNvCxnSpPr>
            <a:cxnSpLocks noChangeShapeType="1"/>
            <a:stCxn id="27660" idx="3"/>
            <a:endCxn id="27663" idx="0"/>
          </p:cNvCxnSpPr>
          <p:nvPr/>
        </p:nvCxnSpPr>
        <p:spPr bwMode="auto">
          <a:xfrm flipH="1">
            <a:off x="1047750" y="2216150"/>
            <a:ext cx="196850" cy="1050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45"/>
          <p:cNvCxnSpPr>
            <a:cxnSpLocks noChangeShapeType="1"/>
            <a:stCxn id="27662" idx="5"/>
            <a:endCxn id="27665" idx="1"/>
          </p:cNvCxnSpPr>
          <p:nvPr/>
        </p:nvCxnSpPr>
        <p:spPr bwMode="auto">
          <a:xfrm>
            <a:off x="2079625" y="2905125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46"/>
          <p:cNvCxnSpPr>
            <a:cxnSpLocks noChangeShapeType="1"/>
            <a:stCxn id="27663" idx="6"/>
            <a:endCxn id="27665" idx="2"/>
          </p:cNvCxnSpPr>
          <p:nvPr/>
        </p:nvCxnSpPr>
        <p:spPr bwMode="auto">
          <a:xfrm flipV="1">
            <a:off x="1209675" y="3267075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47"/>
          <p:cNvCxnSpPr>
            <a:cxnSpLocks noChangeShapeType="1"/>
            <a:stCxn id="27660" idx="6"/>
            <a:endCxn id="27687" idx="1"/>
          </p:cNvCxnSpPr>
          <p:nvPr/>
        </p:nvCxnSpPr>
        <p:spPr bwMode="auto">
          <a:xfrm>
            <a:off x="1514475" y="2098675"/>
            <a:ext cx="1063625" cy="1254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49"/>
          <p:cNvCxnSpPr>
            <a:cxnSpLocks noChangeShapeType="1"/>
            <a:stCxn id="27664" idx="1"/>
            <a:endCxn id="27661" idx="5"/>
          </p:cNvCxnSpPr>
          <p:nvPr/>
        </p:nvCxnSpPr>
        <p:spPr bwMode="auto">
          <a:xfrm flipH="1" flipV="1">
            <a:off x="3441700" y="1946275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50"/>
          <p:cNvCxnSpPr>
            <a:cxnSpLocks noChangeShapeType="1"/>
            <a:stCxn id="27688" idx="7"/>
            <a:endCxn id="27664" idx="3"/>
          </p:cNvCxnSpPr>
          <p:nvPr/>
        </p:nvCxnSpPr>
        <p:spPr bwMode="auto">
          <a:xfrm flipV="1">
            <a:off x="3486150" y="2708275"/>
            <a:ext cx="425450" cy="328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Text Box 52"/>
          <p:cNvSpPr txBox="1">
            <a:spLocks noChangeArrowheads="1"/>
          </p:cNvSpPr>
          <p:nvPr/>
        </p:nvSpPr>
        <p:spPr bwMode="auto">
          <a:xfrm>
            <a:off x="3667125" y="1981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7675" name="Text Box 53"/>
          <p:cNvSpPr txBox="1">
            <a:spLocks noChangeArrowheads="1"/>
          </p:cNvSpPr>
          <p:nvPr/>
        </p:nvSpPr>
        <p:spPr bwMode="auto">
          <a:xfrm>
            <a:off x="827088" y="2463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27676" name="Text Box 54"/>
          <p:cNvSpPr txBox="1">
            <a:spLocks noChangeArrowheads="1"/>
          </p:cNvSpPr>
          <p:nvPr/>
        </p:nvSpPr>
        <p:spPr bwMode="auto">
          <a:xfrm>
            <a:off x="2667000" y="25908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7677" name="Text Box 55"/>
          <p:cNvSpPr txBox="1">
            <a:spLocks noChangeArrowheads="1"/>
          </p:cNvSpPr>
          <p:nvPr/>
        </p:nvSpPr>
        <p:spPr bwMode="auto">
          <a:xfrm>
            <a:off x="1414463" y="2376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7678" name="Text Box 56"/>
          <p:cNvSpPr txBox="1">
            <a:spLocks noChangeArrowheads="1"/>
          </p:cNvSpPr>
          <p:nvPr/>
        </p:nvSpPr>
        <p:spPr bwMode="auto">
          <a:xfrm>
            <a:off x="1766888" y="33528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7679" name="Text Box 57"/>
          <p:cNvSpPr txBox="1">
            <a:spLocks noChangeArrowheads="1"/>
          </p:cNvSpPr>
          <p:nvPr/>
        </p:nvSpPr>
        <p:spPr bwMode="auto">
          <a:xfrm>
            <a:off x="3719513" y="28384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27680" name="Text Box 58"/>
          <p:cNvSpPr txBox="1">
            <a:spLocks noChangeArrowheads="1"/>
          </p:cNvSpPr>
          <p:nvPr/>
        </p:nvSpPr>
        <p:spPr bwMode="auto">
          <a:xfrm>
            <a:off x="1905000" y="18288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7681" name="Text Box 59"/>
          <p:cNvSpPr txBox="1">
            <a:spLocks noChangeArrowheads="1"/>
          </p:cNvSpPr>
          <p:nvPr/>
        </p:nvSpPr>
        <p:spPr bwMode="auto">
          <a:xfrm>
            <a:off x="1531938" y="29860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7682" name="AutoShape 66"/>
          <p:cNvSpPr>
            <a:spLocks noChangeArrowheads="1"/>
          </p:cNvSpPr>
          <p:nvPr/>
        </p:nvSpPr>
        <p:spPr bwMode="auto">
          <a:xfrm rot="5400000">
            <a:off x="67103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AutoShape 67"/>
          <p:cNvSpPr>
            <a:spLocks noChangeArrowheads="1"/>
          </p:cNvSpPr>
          <p:nvPr/>
        </p:nvSpPr>
        <p:spPr bwMode="auto">
          <a:xfrm rot="8100000" flipH="1" flipV="1">
            <a:off x="4240213" y="3797300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AutoShape 68"/>
          <p:cNvSpPr>
            <a:spLocks noChangeArrowheads="1"/>
          </p:cNvSpPr>
          <p:nvPr/>
        </p:nvSpPr>
        <p:spPr bwMode="auto">
          <a:xfrm rot="5400000">
            <a:off x="22907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85" name="AutoShape 69"/>
          <p:cNvCxnSpPr>
            <a:cxnSpLocks noChangeShapeType="1"/>
            <a:stCxn id="27688" idx="0"/>
            <a:endCxn id="27661" idx="4"/>
          </p:cNvCxnSpPr>
          <p:nvPr/>
        </p:nvCxnSpPr>
        <p:spPr bwMode="auto">
          <a:xfrm flipH="1" flipV="1">
            <a:off x="3333750" y="1990725"/>
            <a:ext cx="444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6" name="Text Box 70"/>
          <p:cNvSpPr txBox="1">
            <a:spLocks noChangeArrowheads="1"/>
          </p:cNvSpPr>
          <p:nvPr/>
        </p:nvSpPr>
        <p:spPr bwMode="auto">
          <a:xfrm>
            <a:off x="3048000" y="22796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7687" name="Oval 71"/>
          <p:cNvSpPr>
            <a:spLocks noChangeArrowheads="1"/>
          </p:cNvSpPr>
          <p:nvPr/>
        </p:nvSpPr>
        <p:spPr bwMode="auto">
          <a:xfrm>
            <a:off x="2533650" y="21891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7689" name="AutoShape 73"/>
          <p:cNvCxnSpPr>
            <a:cxnSpLocks noChangeShapeType="1"/>
            <a:stCxn id="27687" idx="4"/>
            <a:endCxn id="27665" idx="0"/>
          </p:cNvCxnSpPr>
          <p:nvPr/>
        </p:nvCxnSpPr>
        <p:spPr bwMode="auto">
          <a:xfrm>
            <a:off x="2686050" y="2503488"/>
            <a:ext cx="6350" cy="6016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0" name="Text Box 81"/>
          <p:cNvSpPr txBox="1">
            <a:spLocks noChangeArrowheads="1"/>
          </p:cNvSpPr>
          <p:nvPr/>
        </p:nvSpPr>
        <p:spPr bwMode="auto">
          <a:xfrm>
            <a:off x="2135188" y="26812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11</a:t>
            </a:r>
          </a:p>
        </p:txBody>
      </p:sp>
      <p:cxnSp>
        <p:nvCxnSpPr>
          <p:cNvPr id="27691" name="AutoShape 82"/>
          <p:cNvCxnSpPr>
            <a:cxnSpLocks noChangeShapeType="1"/>
            <a:stCxn id="27687" idx="3"/>
            <a:endCxn id="27662" idx="7"/>
          </p:cNvCxnSpPr>
          <p:nvPr/>
        </p:nvCxnSpPr>
        <p:spPr bwMode="auto">
          <a:xfrm flipH="1">
            <a:off x="2079625" y="2459038"/>
            <a:ext cx="4984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2" name="Text Box 83"/>
          <p:cNvSpPr txBox="1">
            <a:spLocks noChangeArrowheads="1"/>
          </p:cNvSpPr>
          <p:nvPr/>
        </p:nvSpPr>
        <p:spPr bwMode="auto">
          <a:xfrm>
            <a:off x="2066925" y="2247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7693" name="Freeform 84"/>
          <p:cNvSpPr>
            <a:spLocks/>
          </p:cNvSpPr>
          <p:nvPr/>
        </p:nvSpPr>
        <p:spPr bwMode="auto">
          <a:xfrm>
            <a:off x="2998788" y="5499100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Freeform 85"/>
          <p:cNvSpPr>
            <a:spLocks/>
          </p:cNvSpPr>
          <p:nvPr/>
        </p:nvSpPr>
        <p:spPr bwMode="auto">
          <a:xfrm>
            <a:off x="3598863" y="4940300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Freeform 86"/>
          <p:cNvSpPr>
            <a:spLocks/>
          </p:cNvSpPr>
          <p:nvPr/>
        </p:nvSpPr>
        <p:spPr bwMode="auto">
          <a:xfrm>
            <a:off x="2947988" y="4178300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Freeform 87"/>
          <p:cNvSpPr>
            <a:spLocks/>
          </p:cNvSpPr>
          <p:nvPr/>
        </p:nvSpPr>
        <p:spPr bwMode="auto">
          <a:xfrm>
            <a:off x="2330450" y="4657725"/>
            <a:ext cx="668338" cy="669925"/>
          </a:xfrm>
          <a:custGeom>
            <a:avLst/>
            <a:gdLst>
              <a:gd name="T0" fmla="*/ 55256 w 508"/>
              <a:gd name="T1" fmla="*/ 303502 h 543"/>
              <a:gd name="T2" fmla="*/ 110513 w 508"/>
              <a:gd name="T3" fmla="*/ 547784 h 543"/>
              <a:gd name="T4" fmla="*/ 442050 w 508"/>
              <a:gd name="T5" fmla="*/ 621809 h 543"/>
              <a:gd name="T6" fmla="*/ 655182 w 508"/>
              <a:gd name="T7" fmla="*/ 259087 h 543"/>
              <a:gd name="T8" fmla="*/ 363113 w 508"/>
              <a:gd name="T9" fmla="*/ 7402 h 543"/>
              <a:gd name="T10" fmla="*/ 55256 w 508"/>
              <a:gd name="T11" fmla="*/ 303502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Freeform 88"/>
          <p:cNvSpPr>
            <a:spLocks/>
          </p:cNvSpPr>
          <p:nvPr/>
        </p:nvSpPr>
        <p:spPr bwMode="auto">
          <a:xfrm>
            <a:off x="2297113" y="55991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Freeform 89"/>
          <p:cNvSpPr>
            <a:spLocks/>
          </p:cNvSpPr>
          <p:nvPr/>
        </p:nvSpPr>
        <p:spPr bwMode="auto">
          <a:xfrm>
            <a:off x="1649413" y="5213350"/>
            <a:ext cx="596900" cy="554038"/>
          </a:xfrm>
          <a:custGeom>
            <a:avLst/>
            <a:gdLst>
              <a:gd name="T0" fmla="*/ 49350 w 508"/>
              <a:gd name="T1" fmla="*/ 251001 h 543"/>
              <a:gd name="T2" fmla="*/ 98700 w 508"/>
              <a:gd name="T3" fmla="*/ 453026 h 543"/>
              <a:gd name="T4" fmla="*/ 394800 w 508"/>
              <a:gd name="T5" fmla="*/ 514245 h 543"/>
              <a:gd name="T6" fmla="*/ 585150 w 508"/>
              <a:gd name="T7" fmla="*/ 214269 h 543"/>
              <a:gd name="T8" fmla="*/ 324300 w 508"/>
              <a:gd name="T9" fmla="*/ 6122 h 543"/>
              <a:gd name="T10" fmla="*/ 49350 w 508"/>
              <a:gd name="T11" fmla="*/ 251001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Freeform 90"/>
          <p:cNvSpPr>
            <a:spLocks/>
          </p:cNvSpPr>
          <p:nvPr/>
        </p:nvSpPr>
        <p:spPr bwMode="auto">
          <a:xfrm>
            <a:off x="698500" y="4413250"/>
            <a:ext cx="958850" cy="2052638"/>
          </a:xfrm>
          <a:custGeom>
            <a:avLst/>
            <a:gdLst>
              <a:gd name="T0" fmla="*/ 215900 w 604"/>
              <a:gd name="T1" fmla="*/ 663575 h 1293"/>
              <a:gd name="T2" fmla="*/ 34925 w 604"/>
              <a:gd name="T3" fmla="*/ 1568450 h 1293"/>
              <a:gd name="T4" fmla="*/ 158750 w 604"/>
              <a:gd name="T5" fmla="*/ 1911350 h 1293"/>
              <a:gd name="T6" fmla="*/ 501650 w 604"/>
              <a:gd name="T7" fmla="*/ 1892300 h 1293"/>
              <a:gd name="T8" fmla="*/ 663575 w 604"/>
              <a:gd name="T9" fmla="*/ 949325 h 1293"/>
              <a:gd name="T10" fmla="*/ 935038 w 604"/>
              <a:gd name="T11" fmla="*/ 280988 h 1293"/>
              <a:gd name="T12" fmla="*/ 520700 w 604"/>
              <a:gd name="T13" fmla="*/ 63500 h 1293"/>
              <a:gd name="T14" fmla="*/ 215900 w 604"/>
              <a:gd name="T15" fmla="*/ 663575 h 1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4"/>
              <a:gd name="T25" fmla="*/ 0 h 1293"/>
              <a:gd name="T26" fmla="*/ 604 w 604"/>
              <a:gd name="T27" fmla="*/ 1293 h 1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4" h="1293">
                <a:moveTo>
                  <a:pt x="136" y="418"/>
                </a:moveTo>
                <a:cubicBezTo>
                  <a:pt x="101" y="535"/>
                  <a:pt x="0" y="852"/>
                  <a:pt x="22" y="988"/>
                </a:cubicBezTo>
                <a:cubicBezTo>
                  <a:pt x="16" y="1119"/>
                  <a:pt x="51" y="1170"/>
                  <a:pt x="100" y="1204"/>
                </a:cubicBezTo>
                <a:cubicBezTo>
                  <a:pt x="149" y="1238"/>
                  <a:pt x="263" y="1293"/>
                  <a:pt x="316" y="1192"/>
                </a:cubicBezTo>
                <a:cubicBezTo>
                  <a:pt x="369" y="1091"/>
                  <a:pt x="373" y="767"/>
                  <a:pt x="418" y="598"/>
                </a:cubicBezTo>
                <a:cubicBezTo>
                  <a:pt x="463" y="429"/>
                  <a:pt x="604" y="270"/>
                  <a:pt x="589" y="177"/>
                </a:cubicBezTo>
                <a:cubicBezTo>
                  <a:pt x="574" y="84"/>
                  <a:pt x="404" y="0"/>
                  <a:pt x="328" y="40"/>
                </a:cubicBezTo>
                <a:cubicBezTo>
                  <a:pt x="252" y="80"/>
                  <a:pt x="176" y="339"/>
                  <a:pt x="136" y="41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92"/>
          <p:cNvSpPr>
            <a:spLocks noChangeArrowheads="1"/>
          </p:cNvSpPr>
          <p:nvPr/>
        </p:nvSpPr>
        <p:spPr bwMode="auto">
          <a:xfrm>
            <a:off x="1179513" y="46275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7701" name="Oval 93"/>
          <p:cNvSpPr>
            <a:spLocks noChangeArrowheads="1"/>
          </p:cNvSpPr>
          <p:nvPr/>
        </p:nvSpPr>
        <p:spPr bwMode="auto">
          <a:xfrm>
            <a:off x="3160713" y="4357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7702" name="Oval 94"/>
          <p:cNvSpPr>
            <a:spLocks noChangeArrowheads="1"/>
          </p:cNvSpPr>
          <p:nvPr/>
        </p:nvSpPr>
        <p:spPr bwMode="auto">
          <a:xfrm>
            <a:off x="1798638" y="53165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7703" name="Oval 95"/>
          <p:cNvSpPr>
            <a:spLocks noChangeArrowheads="1"/>
          </p:cNvSpPr>
          <p:nvPr/>
        </p:nvSpPr>
        <p:spPr bwMode="auto">
          <a:xfrm>
            <a:off x="874713" y="59578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7704" name="Oval 96"/>
          <p:cNvSpPr>
            <a:spLocks noChangeArrowheads="1"/>
          </p:cNvSpPr>
          <p:nvPr/>
        </p:nvSpPr>
        <p:spPr bwMode="auto">
          <a:xfrm>
            <a:off x="3846513" y="5119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7706" name="AutoShape 98"/>
          <p:cNvCxnSpPr>
            <a:cxnSpLocks noChangeShapeType="1"/>
            <a:stCxn id="27700" idx="5"/>
            <a:endCxn id="27702" idx="1"/>
          </p:cNvCxnSpPr>
          <p:nvPr/>
        </p:nvCxnSpPr>
        <p:spPr bwMode="auto">
          <a:xfrm>
            <a:off x="1439863" y="4897438"/>
            <a:ext cx="403225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7" name="AutoShape 99"/>
          <p:cNvCxnSpPr>
            <a:cxnSpLocks noChangeShapeType="1"/>
            <a:stCxn id="27702" idx="3"/>
            <a:endCxn id="27703" idx="7"/>
          </p:cNvCxnSpPr>
          <p:nvPr/>
        </p:nvCxnSpPr>
        <p:spPr bwMode="auto">
          <a:xfrm flipH="1">
            <a:off x="1135063" y="5586413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8" name="AutoShape 100"/>
          <p:cNvCxnSpPr>
            <a:cxnSpLocks noChangeShapeType="1"/>
            <a:stCxn id="27700" idx="3"/>
            <a:endCxn id="27703" idx="0"/>
          </p:cNvCxnSpPr>
          <p:nvPr/>
        </p:nvCxnSpPr>
        <p:spPr bwMode="auto">
          <a:xfrm flipH="1">
            <a:off x="1027113" y="4897438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9" name="AutoShape 101"/>
          <p:cNvCxnSpPr>
            <a:cxnSpLocks noChangeShapeType="1"/>
            <a:stCxn id="27702" idx="5"/>
            <a:endCxn id="27705" idx="1"/>
          </p:cNvCxnSpPr>
          <p:nvPr/>
        </p:nvCxnSpPr>
        <p:spPr bwMode="auto">
          <a:xfrm>
            <a:off x="2058988" y="5586413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0" name="AutoShape 102"/>
          <p:cNvCxnSpPr>
            <a:cxnSpLocks noChangeShapeType="1"/>
            <a:stCxn id="27703" idx="6"/>
            <a:endCxn id="27705" idx="2"/>
          </p:cNvCxnSpPr>
          <p:nvPr/>
        </p:nvCxnSpPr>
        <p:spPr bwMode="auto">
          <a:xfrm flipV="1">
            <a:off x="1189038" y="5948363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1" name="AutoShape 103"/>
          <p:cNvCxnSpPr>
            <a:cxnSpLocks noChangeShapeType="1"/>
            <a:stCxn id="27700" idx="6"/>
            <a:endCxn id="27724" idx="1"/>
          </p:cNvCxnSpPr>
          <p:nvPr/>
        </p:nvCxnSpPr>
        <p:spPr bwMode="auto">
          <a:xfrm>
            <a:off x="1493838" y="4779963"/>
            <a:ext cx="1063625" cy="1254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2" name="AutoShape 104"/>
          <p:cNvCxnSpPr>
            <a:cxnSpLocks noChangeShapeType="1"/>
            <a:stCxn id="27704" idx="1"/>
            <a:endCxn id="27701" idx="5"/>
          </p:cNvCxnSpPr>
          <p:nvPr/>
        </p:nvCxnSpPr>
        <p:spPr bwMode="auto">
          <a:xfrm flipH="1" flipV="1">
            <a:off x="3421063" y="4627563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3" name="AutoShape 105"/>
          <p:cNvCxnSpPr>
            <a:cxnSpLocks noChangeShapeType="1"/>
            <a:stCxn id="27725" idx="7"/>
            <a:endCxn id="27704" idx="3"/>
          </p:cNvCxnSpPr>
          <p:nvPr/>
        </p:nvCxnSpPr>
        <p:spPr bwMode="auto">
          <a:xfrm flipV="1">
            <a:off x="3465513" y="5389563"/>
            <a:ext cx="425450" cy="3286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4" name="Text Box 106"/>
          <p:cNvSpPr txBox="1">
            <a:spLocks noChangeArrowheads="1"/>
          </p:cNvSpPr>
          <p:nvPr/>
        </p:nvSpPr>
        <p:spPr bwMode="auto">
          <a:xfrm>
            <a:off x="3646488" y="4662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7715" name="Text Box 107"/>
          <p:cNvSpPr txBox="1">
            <a:spLocks noChangeArrowheads="1"/>
          </p:cNvSpPr>
          <p:nvPr/>
        </p:nvSpPr>
        <p:spPr bwMode="auto">
          <a:xfrm>
            <a:off x="806450" y="5145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716" name="Text Box 108"/>
          <p:cNvSpPr txBox="1">
            <a:spLocks noChangeArrowheads="1"/>
          </p:cNvSpPr>
          <p:nvPr/>
        </p:nvSpPr>
        <p:spPr bwMode="auto">
          <a:xfrm>
            <a:off x="2646363" y="52720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7717" name="Text Box 109"/>
          <p:cNvSpPr txBox="1">
            <a:spLocks noChangeArrowheads="1"/>
          </p:cNvSpPr>
          <p:nvPr/>
        </p:nvSpPr>
        <p:spPr bwMode="auto">
          <a:xfrm>
            <a:off x="1393825" y="50577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7718" name="Text Box 110"/>
          <p:cNvSpPr txBox="1">
            <a:spLocks noChangeArrowheads="1"/>
          </p:cNvSpPr>
          <p:nvPr/>
        </p:nvSpPr>
        <p:spPr bwMode="auto">
          <a:xfrm>
            <a:off x="1746250" y="60340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7719" name="Text Box 111"/>
          <p:cNvSpPr txBox="1">
            <a:spLocks noChangeArrowheads="1"/>
          </p:cNvSpPr>
          <p:nvPr/>
        </p:nvSpPr>
        <p:spPr bwMode="auto">
          <a:xfrm>
            <a:off x="3698875" y="55197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27720" name="Text Box 112"/>
          <p:cNvSpPr txBox="1">
            <a:spLocks noChangeArrowheads="1"/>
          </p:cNvSpPr>
          <p:nvPr/>
        </p:nvSpPr>
        <p:spPr bwMode="auto">
          <a:xfrm>
            <a:off x="1884363" y="45100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7721" name="Text Box 113"/>
          <p:cNvSpPr txBox="1">
            <a:spLocks noChangeArrowheads="1"/>
          </p:cNvSpPr>
          <p:nvPr/>
        </p:nvSpPr>
        <p:spPr bwMode="auto">
          <a:xfrm>
            <a:off x="1511300" y="56673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7722" name="AutoShape 114"/>
          <p:cNvCxnSpPr>
            <a:cxnSpLocks noChangeShapeType="1"/>
            <a:stCxn id="27725" idx="0"/>
            <a:endCxn id="27701" idx="4"/>
          </p:cNvCxnSpPr>
          <p:nvPr/>
        </p:nvCxnSpPr>
        <p:spPr bwMode="auto">
          <a:xfrm flipH="1" flipV="1">
            <a:off x="3313113" y="4672013"/>
            <a:ext cx="44450" cy="1001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3" name="Text Box 115"/>
          <p:cNvSpPr txBox="1">
            <a:spLocks noChangeArrowheads="1"/>
          </p:cNvSpPr>
          <p:nvPr/>
        </p:nvSpPr>
        <p:spPr bwMode="auto">
          <a:xfrm>
            <a:off x="3027363" y="49609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7724" name="Oval 116"/>
          <p:cNvSpPr>
            <a:spLocks noChangeArrowheads="1"/>
          </p:cNvSpPr>
          <p:nvPr/>
        </p:nvSpPr>
        <p:spPr bwMode="auto">
          <a:xfrm>
            <a:off x="2513013" y="48704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7726" name="AutoShape 118"/>
          <p:cNvCxnSpPr>
            <a:cxnSpLocks noChangeShapeType="1"/>
            <a:stCxn id="27724" idx="4"/>
            <a:endCxn id="27705" idx="0"/>
          </p:cNvCxnSpPr>
          <p:nvPr/>
        </p:nvCxnSpPr>
        <p:spPr bwMode="auto">
          <a:xfrm>
            <a:off x="2665413" y="5184775"/>
            <a:ext cx="6350" cy="601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7" name="Text Box 119"/>
          <p:cNvSpPr txBox="1">
            <a:spLocks noChangeArrowheads="1"/>
          </p:cNvSpPr>
          <p:nvPr/>
        </p:nvSpPr>
        <p:spPr bwMode="auto">
          <a:xfrm>
            <a:off x="2114550" y="53625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7728" name="AutoShape 120"/>
          <p:cNvCxnSpPr>
            <a:cxnSpLocks noChangeShapeType="1"/>
            <a:stCxn id="27724" idx="3"/>
            <a:endCxn id="27702" idx="7"/>
          </p:cNvCxnSpPr>
          <p:nvPr/>
        </p:nvCxnSpPr>
        <p:spPr bwMode="auto">
          <a:xfrm flipH="1">
            <a:off x="2058988" y="5140325"/>
            <a:ext cx="498475" cy="211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9" name="Text Box 121"/>
          <p:cNvSpPr txBox="1">
            <a:spLocks noChangeArrowheads="1"/>
          </p:cNvSpPr>
          <p:nvPr/>
        </p:nvSpPr>
        <p:spPr bwMode="auto">
          <a:xfrm>
            <a:off x="2046288" y="49291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7730" name="Freeform 122"/>
          <p:cNvSpPr>
            <a:spLocks/>
          </p:cNvSpPr>
          <p:nvPr/>
        </p:nvSpPr>
        <p:spPr bwMode="auto">
          <a:xfrm>
            <a:off x="7419975" y="2335213"/>
            <a:ext cx="1327150" cy="1255712"/>
          </a:xfrm>
          <a:custGeom>
            <a:avLst/>
            <a:gdLst>
              <a:gd name="T0" fmla="*/ 76200 w 836"/>
              <a:gd name="T1" fmla="*/ 722312 h 791"/>
              <a:gd name="T2" fmla="*/ 57150 w 836"/>
              <a:gd name="T3" fmla="*/ 1052512 h 791"/>
              <a:gd name="T4" fmla="*/ 419100 w 836"/>
              <a:gd name="T5" fmla="*/ 1125537 h 791"/>
              <a:gd name="T6" fmla="*/ 1247775 w 836"/>
              <a:gd name="T7" fmla="*/ 274637 h 791"/>
              <a:gd name="T8" fmla="*/ 895350 w 836"/>
              <a:gd name="T9" fmla="*/ 26987 h 791"/>
              <a:gd name="T10" fmla="*/ 428625 w 836"/>
              <a:gd name="T11" fmla="*/ 436562 h 791"/>
              <a:gd name="T12" fmla="*/ 76200 w 836"/>
              <a:gd name="T13" fmla="*/ 722312 h 7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6"/>
              <a:gd name="T22" fmla="*/ 0 h 791"/>
              <a:gd name="T23" fmla="*/ 836 w 836"/>
              <a:gd name="T24" fmla="*/ 791 h 7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6" h="791">
                <a:moveTo>
                  <a:pt x="48" y="455"/>
                </a:moveTo>
                <a:cubicBezTo>
                  <a:pt x="10" y="571"/>
                  <a:pt x="0" y="621"/>
                  <a:pt x="36" y="663"/>
                </a:cubicBezTo>
                <a:cubicBezTo>
                  <a:pt x="72" y="705"/>
                  <a:pt x="139" y="791"/>
                  <a:pt x="264" y="709"/>
                </a:cubicBezTo>
                <a:cubicBezTo>
                  <a:pt x="389" y="627"/>
                  <a:pt x="736" y="288"/>
                  <a:pt x="786" y="173"/>
                </a:cubicBezTo>
                <a:cubicBezTo>
                  <a:pt x="836" y="58"/>
                  <a:pt x="650" y="0"/>
                  <a:pt x="564" y="17"/>
                </a:cubicBezTo>
                <a:cubicBezTo>
                  <a:pt x="478" y="34"/>
                  <a:pt x="356" y="202"/>
                  <a:pt x="270" y="275"/>
                </a:cubicBezTo>
                <a:cubicBezTo>
                  <a:pt x="184" y="348"/>
                  <a:pt x="105" y="406"/>
                  <a:pt x="48" y="455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Freeform 124"/>
          <p:cNvSpPr>
            <a:spLocks/>
          </p:cNvSpPr>
          <p:nvPr/>
        </p:nvSpPr>
        <p:spPr bwMode="auto">
          <a:xfrm>
            <a:off x="7305675" y="1524000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Freeform 125"/>
          <p:cNvSpPr>
            <a:spLocks/>
          </p:cNvSpPr>
          <p:nvPr/>
        </p:nvSpPr>
        <p:spPr bwMode="auto">
          <a:xfrm>
            <a:off x="6688138" y="2003425"/>
            <a:ext cx="668337" cy="669925"/>
          </a:xfrm>
          <a:custGeom>
            <a:avLst/>
            <a:gdLst>
              <a:gd name="T0" fmla="*/ 55256 w 508"/>
              <a:gd name="T1" fmla="*/ 303502 h 543"/>
              <a:gd name="T2" fmla="*/ 110512 w 508"/>
              <a:gd name="T3" fmla="*/ 547784 h 543"/>
              <a:gd name="T4" fmla="*/ 442050 w 508"/>
              <a:gd name="T5" fmla="*/ 621809 h 543"/>
              <a:gd name="T6" fmla="*/ 655181 w 508"/>
              <a:gd name="T7" fmla="*/ 259087 h 543"/>
              <a:gd name="T8" fmla="*/ 363112 w 508"/>
              <a:gd name="T9" fmla="*/ 7402 h 543"/>
              <a:gd name="T10" fmla="*/ 55256 w 508"/>
              <a:gd name="T11" fmla="*/ 303502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3" name="Freeform 126"/>
          <p:cNvSpPr>
            <a:spLocks/>
          </p:cNvSpPr>
          <p:nvPr/>
        </p:nvSpPr>
        <p:spPr bwMode="auto">
          <a:xfrm>
            <a:off x="6654800" y="29448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4" name="Freeform 127"/>
          <p:cNvSpPr>
            <a:spLocks/>
          </p:cNvSpPr>
          <p:nvPr/>
        </p:nvSpPr>
        <p:spPr bwMode="auto">
          <a:xfrm>
            <a:off x="6007100" y="2559050"/>
            <a:ext cx="596900" cy="554038"/>
          </a:xfrm>
          <a:custGeom>
            <a:avLst/>
            <a:gdLst>
              <a:gd name="T0" fmla="*/ 49350 w 508"/>
              <a:gd name="T1" fmla="*/ 251001 h 543"/>
              <a:gd name="T2" fmla="*/ 98700 w 508"/>
              <a:gd name="T3" fmla="*/ 453026 h 543"/>
              <a:gd name="T4" fmla="*/ 394800 w 508"/>
              <a:gd name="T5" fmla="*/ 514245 h 543"/>
              <a:gd name="T6" fmla="*/ 585150 w 508"/>
              <a:gd name="T7" fmla="*/ 214269 h 543"/>
              <a:gd name="T8" fmla="*/ 324300 w 508"/>
              <a:gd name="T9" fmla="*/ 6122 h 543"/>
              <a:gd name="T10" fmla="*/ 49350 w 508"/>
              <a:gd name="T11" fmla="*/ 251001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5" name="Freeform 128"/>
          <p:cNvSpPr>
            <a:spLocks/>
          </p:cNvSpPr>
          <p:nvPr/>
        </p:nvSpPr>
        <p:spPr bwMode="auto">
          <a:xfrm>
            <a:off x="5056188" y="1758950"/>
            <a:ext cx="958850" cy="2052638"/>
          </a:xfrm>
          <a:custGeom>
            <a:avLst/>
            <a:gdLst>
              <a:gd name="T0" fmla="*/ 215900 w 604"/>
              <a:gd name="T1" fmla="*/ 663575 h 1293"/>
              <a:gd name="T2" fmla="*/ 34925 w 604"/>
              <a:gd name="T3" fmla="*/ 1568450 h 1293"/>
              <a:gd name="T4" fmla="*/ 158750 w 604"/>
              <a:gd name="T5" fmla="*/ 1911350 h 1293"/>
              <a:gd name="T6" fmla="*/ 501650 w 604"/>
              <a:gd name="T7" fmla="*/ 1892300 h 1293"/>
              <a:gd name="T8" fmla="*/ 663575 w 604"/>
              <a:gd name="T9" fmla="*/ 949325 h 1293"/>
              <a:gd name="T10" fmla="*/ 935038 w 604"/>
              <a:gd name="T11" fmla="*/ 280988 h 1293"/>
              <a:gd name="T12" fmla="*/ 520700 w 604"/>
              <a:gd name="T13" fmla="*/ 63500 h 1293"/>
              <a:gd name="T14" fmla="*/ 215900 w 604"/>
              <a:gd name="T15" fmla="*/ 663575 h 1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4"/>
              <a:gd name="T25" fmla="*/ 0 h 1293"/>
              <a:gd name="T26" fmla="*/ 604 w 604"/>
              <a:gd name="T27" fmla="*/ 1293 h 1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4" h="1293">
                <a:moveTo>
                  <a:pt x="136" y="418"/>
                </a:moveTo>
                <a:cubicBezTo>
                  <a:pt x="101" y="535"/>
                  <a:pt x="0" y="852"/>
                  <a:pt x="22" y="988"/>
                </a:cubicBezTo>
                <a:cubicBezTo>
                  <a:pt x="16" y="1119"/>
                  <a:pt x="51" y="1170"/>
                  <a:pt x="100" y="1204"/>
                </a:cubicBezTo>
                <a:cubicBezTo>
                  <a:pt x="149" y="1238"/>
                  <a:pt x="263" y="1293"/>
                  <a:pt x="316" y="1192"/>
                </a:cubicBezTo>
                <a:cubicBezTo>
                  <a:pt x="369" y="1091"/>
                  <a:pt x="373" y="767"/>
                  <a:pt x="418" y="598"/>
                </a:cubicBezTo>
                <a:cubicBezTo>
                  <a:pt x="463" y="429"/>
                  <a:pt x="604" y="270"/>
                  <a:pt x="589" y="177"/>
                </a:cubicBezTo>
                <a:cubicBezTo>
                  <a:pt x="574" y="84"/>
                  <a:pt x="404" y="0"/>
                  <a:pt x="328" y="40"/>
                </a:cubicBezTo>
                <a:cubicBezTo>
                  <a:pt x="252" y="80"/>
                  <a:pt x="176" y="339"/>
                  <a:pt x="136" y="41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6" name="Oval 129"/>
          <p:cNvSpPr>
            <a:spLocks noChangeArrowheads="1"/>
          </p:cNvSpPr>
          <p:nvPr/>
        </p:nvSpPr>
        <p:spPr bwMode="auto">
          <a:xfrm>
            <a:off x="5537200" y="19732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7737" name="Oval 130"/>
          <p:cNvSpPr>
            <a:spLocks noChangeArrowheads="1"/>
          </p:cNvSpPr>
          <p:nvPr/>
        </p:nvSpPr>
        <p:spPr bwMode="auto">
          <a:xfrm>
            <a:off x="7518400" y="17033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7738" name="Oval 131"/>
          <p:cNvSpPr>
            <a:spLocks noChangeArrowheads="1"/>
          </p:cNvSpPr>
          <p:nvPr/>
        </p:nvSpPr>
        <p:spPr bwMode="auto">
          <a:xfrm>
            <a:off x="6156325" y="26622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7739" name="Oval 132"/>
          <p:cNvSpPr>
            <a:spLocks noChangeArrowheads="1"/>
          </p:cNvSpPr>
          <p:nvPr/>
        </p:nvSpPr>
        <p:spPr bwMode="auto">
          <a:xfrm>
            <a:off x="5232400" y="33035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7740" name="Oval 133"/>
          <p:cNvSpPr>
            <a:spLocks noChangeArrowheads="1"/>
          </p:cNvSpPr>
          <p:nvPr/>
        </p:nvSpPr>
        <p:spPr bwMode="auto">
          <a:xfrm>
            <a:off x="8204200" y="24653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7742" name="AutoShape 135"/>
          <p:cNvCxnSpPr>
            <a:cxnSpLocks noChangeShapeType="1"/>
            <a:stCxn id="27736" idx="5"/>
            <a:endCxn id="27738" idx="1"/>
          </p:cNvCxnSpPr>
          <p:nvPr/>
        </p:nvCxnSpPr>
        <p:spPr bwMode="auto">
          <a:xfrm>
            <a:off x="5797550" y="2243138"/>
            <a:ext cx="403225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3" name="AutoShape 136"/>
          <p:cNvCxnSpPr>
            <a:cxnSpLocks noChangeShapeType="1"/>
            <a:stCxn id="27738" idx="3"/>
            <a:endCxn id="27739" idx="7"/>
          </p:cNvCxnSpPr>
          <p:nvPr/>
        </p:nvCxnSpPr>
        <p:spPr bwMode="auto">
          <a:xfrm flipH="1">
            <a:off x="5492750" y="2932113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4" name="AutoShape 137"/>
          <p:cNvCxnSpPr>
            <a:cxnSpLocks noChangeShapeType="1"/>
            <a:stCxn id="27736" idx="3"/>
            <a:endCxn id="27739" idx="0"/>
          </p:cNvCxnSpPr>
          <p:nvPr/>
        </p:nvCxnSpPr>
        <p:spPr bwMode="auto">
          <a:xfrm flipH="1">
            <a:off x="5384800" y="2243138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5" name="AutoShape 138"/>
          <p:cNvCxnSpPr>
            <a:cxnSpLocks noChangeShapeType="1"/>
            <a:stCxn id="27738" idx="5"/>
            <a:endCxn id="27741" idx="1"/>
          </p:cNvCxnSpPr>
          <p:nvPr/>
        </p:nvCxnSpPr>
        <p:spPr bwMode="auto">
          <a:xfrm>
            <a:off x="6416675" y="2932113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6" name="AutoShape 139"/>
          <p:cNvCxnSpPr>
            <a:cxnSpLocks noChangeShapeType="1"/>
            <a:stCxn id="27739" idx="6"/>
            <a:endCxn id="27741" idx="2"/>
          </p:cNvCxnSpPr>
          <p:nvPr/>
        </p:nvCxnSpPr>
        <p:spPr bwMode="auto">
          <a:xfrm flipV="1">
            <a:off x="5546725" y="3294063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7" name="AutoShape 140"/>
          <p:cNvCxnSpPr>
            <a:cxnSpLocks noChangeShapeType="1"/>
            <a:stCxn id="27736" idx="6"/>
            <a:endCxn id="27760" idx="1"/>
          </p:cNvCxnSpPr>
          <p:nvPr/>
        </p:nvCxnSpPr>
        <p:spPr bwMode="auto">
          <a:xfrm>
            <a:off x="5851525" y="2125663"/>
            <a:ext cx="1063625" cy="1254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8" name="AutoShape 141"/>
          <p:cNvCxnSpPr>
            <a:cxnSpLocks noChangeShapeType="1"/>
            <a:stCxn id="27740" idx="1"/>
            <a:endCxn id="27737" idx="5"/>
          </p:cNvCxnSpPr>
          <p:nvPr/>
        </p:nvCxnSpPr>
        <p:spPr bwMode="auto">
          <a:xfrm flipH="1" flipV="1">
            <a:off x="7778750" y="1973263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49" name="AutoShape 142"/>
          <p:cNvCxnSpPr>
            <a:cxnSpLocks noChangeShapeType="1"/>
            <a:stCxn id="27761" idx="7"/>
            <a:endCxn id="27740" idx="3"/>
          </p:cNvCxnSpPr>
          <p:nvPr/>
        </p:nvCxnSpPr>
        <p:spPr bwMode="auto">
          <a:xfrm flipV="1">
            <a:off x="7823200" y="2735263"/>
            <a:ext cx="425450" cy="3286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0" name="Text Box 143"/>
          <p:cNvSpPr txBox="1">
            <a:spLocks noChangeArrowheads="1"/>
          </p:cNvSpPr>
          <p:nvPr/>
        </p:nvSpPr>
        <p:spPr bwMode="auto">
          <a:xfrm>
            <a:off x="8004175" y="20081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7751" name="Text Box 144"/>
          <p:cNvSpPr txBox="1">
            <a:spLocks noChangeArrowheads="1"/>
          </p:cNvSpPr>
          <p:nvPr/>
        </p:nvSpPr>
        <p:spPr bwMode="auto">
          <a:xfrm>
            <a:off x="5164138" y="24907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752" name="Text Box 145"/>
          <p:cNvSpPr txBox="1">
            <a:spLocks noChangeArrowheads="1"/>
          </p:cNvSpPr>
          <p:nvPr/>
        </p:nvSpPr>
        <p:spPr bwMode="auto">
          <a:xfrm>
            <a:off x="7004050" y="26177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7753" name="Text Box 146"/>
          <p:cNvSpPr txBox="1">
            <a:spLocks noChangeArrowheads="1"/>
          </p:cNvSpPr>
          <p:nvPr/>
        </p:nvSpPr>
        <p:spPr bwMode="auto">
          <a:xfrm>
            <a:off x="5751513" y="240347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7754" name="Text Box 147"/>
          <p:cNvSpPr txBox="1">
            <a:spLocks noChangeArrowheads="1"/>
          </p:cNvSpPr>
          <p:nvPr/>
        </p:nvSpPr>
        <p:spPr bwMode="auto">
          <a:xfrm>
            <a:off x="6103938" y="33797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7755" name="Text Box 148"/>
          <p:cNvSpPr txBox="1">
            <a:spLocks noChangeArrowheads="1"/>
          </p:cNvSpPr>
          <p:nvPr/>
        </p:nvSpPr>
        <p:spPr bwMode="auto">
          <a:xfrm>
            <a:off x="8056563" y="28654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756" name="Text Box 149"/>
          <p:cNvSpPr txBox="1">
            <a:spLocks noChangeArrowheads="1"/>
          </p:cNvSpPr>
          <p:nvPr/>
        </p:nvSpPr>
        <p:spPr bwMode="auto">
          <a:xfrm>
            <a:off x="6242050" y="18557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7757" name="Text Box 150"/>
          <p:cNvSpPr txBox="1">
            <a:spLocks noChangeArrowheads="1"/>
          </p:cNvSpPr>
          <p:nvPr/>
        </p:nvSpPr>
        <p:spPr bwMode="auto">
          <a:xfrm>
            <a:off x="5868988" y="301307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7758" name="AutoShape 151"/>
          <p:cNvCxnSpPr>
            <a:cxnSpLocks noChangeShapeType="1"/>
            <a:stCxn id="27761" idx="0"/>
            <a:endCxn id="27737" idx="4"/>
          </p:cNvCxnSpPr>
          <p:nvPr/>
        </p:nvCxnSpPr>
        <p:spPr bwMode="auto">
          <a:xfrm flipH="1" flipV="1">
            <a:off x="7670800" y="2017713"/>
            <a:ext cx="44450" cy="1001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9" name="Text Box 152"/>
          <p:cNvSpPr txBox="1">
            <a:spLocks noChangeArrowheads="1"/>
          </p:cNvSpPr>
          <p:nvPr/>
        </p:nvSpPr>
        <p:spPr bwMode="auto">
          <a:xfrm>
            <a:off x="7385050" y="23066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7760" name="Oval 153"/>
          <p:cNvSpPr>
            <a:spLocks noChangeArrowheads="1"/>
          </p:cNvSpPr>
          <p:nvPr/>
        </p:nvSpPr>
        <p:spPr bwMode="auto">
          <a:xfrm>
            <a:off x="6870700" y="22161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7762" name="AutoShape 155"/>
          <p:cNvCxnSpPr>
            <a:cxnSpLocks noChangeShapeType="1"/>
            <a:stCxn id="27760" idx="4"/>
            <a:endCxn id="27741" idx="0"/>
          </p:cNvCxnSpPr>
          <p:nvPr/>
        </p:nvCxnSpPr>
        <p:spPr bwMode="auto">
          <a:xfrm>
            <a:off x="7023100" y="2530475"/>
            <a:ext cx="6350" cy="601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63" name="Text Box 156"/>
          <p:cNvSpPr txBox="1">
            <a:spLocks noChangeArrowheads="1"/>
          </p:cNvSpPr>
          <p:nvPr/>
        </p:nvSpPr>
        <p:spPr bwMode="auto">
          <a:xfrm>
            <a:off x="6472238" y="27082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7764" name="AutoShape 157"/>
          <p:cNvCxnSpPr>
            <a:cxnSpLocks noChangeShapeType="1"/>
            <a:stCxn id="27760" idx="3"/>
            <a:endCxn id="27738" idx="7"/>
          </p:cNvCxnSpPr>
          <p:nvPr/>
        </p:nvCxnSpPr>
        <p:spPr bwMode="auto">
          <a:xfrm flipH="1">
            <a:off x="6416675" y="2486025"/>
            <a:ext cx="498475" cy="211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65" name="Text Box 158"/>
          <p:cNvSpPr txBox="1">
            <a:spLocks noChangeArrowheads="1"/>
          </p:cNvSpPr>
          <p:nvPr/>
        </p:nvSpPr>
        <p:spPr bwMode="auto">
          <a:xfrm>
            <a:off x="6403975" y="2274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7766" name="Freeform 159"/>
          <p:cNvSpPr>
            <a:spLocks/>
          </p:cNvSpPr>
          <p:nvPr/>
        </p:nvSpPr>
        <p:spPr bwMode="auto">
          <a:xfrm>
            <a:off x="7469188" y="5000625"/>
            <a:ext cx="1327150" cy="1255713"/>
          </a:xfrm>
          <a:custGeom>
            <a:avLst/>
            <a:gdLst>
              <a:gd name="T0" fmla="*/ 76200 w 836"/>
              <a:gd name="T1" fmla="*/ 722313 h 791"/>
              <a:gd name="T2" fmla="*/ 57150 w 836"/>
              <a:gd name="T3" fmla="*/ 1052513 h 791"/>
              <a:gd name="T4" fmla="*/ 419100 w 836"/>
              <a:gd name="T5" fmla="*/ 1125538 h 791"/>
              <a:gd name="T6" fmla="*/ 1247775 w 836"/>
              <a:gd name="T7" fmla="*/ 274638 h 791"/>
              <a:gd name="T8" fmla="*/ 895350 w 836"/>
              <a:gd name="T9" fmla="*/ 26988 h 791"/>
              <a:gd name="T10" fmla="*/ 428625 w 836"/>
              <a:gd name="T11" fmla="*/ 436563 h 791"/>
              <a:gd name="T12" fmla="*/ 76200 w 836"/>
              <a:gd name="T13" fmla="*/ 722313 h 7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6"/>
              <a:gd name="T22" fmla="*/ 0 h 791"/>
              <a:gd name="T23" fmla="*/ 836 w 836"/>
              <a:gd name="T24" fmla="*/ 791 h 7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6" h="791">
                <a:moveTo>
                  <a:pt x="48" y="455"/>
                </a:moveTo>
                <a:cubicBezTo>
                  <a:pt x="10" y="571"/>
                  <a:pt x="0" y="621"/>
                  <a:pt x="36" y="663"/>
                </a:cubicBezTo>
                <a:cubicBezTo>
                  <a:pt x="72" y="705"/>
                  <a:pt x="139" y="791"/>
                  <a:pt x="264" y="709"/>
                </a:cubicBezTo>
                <a:cubicBezTo>
                  <a:pt x="389" y="627"/>
                  <a:pt x="736" y="288"/>
                  <a:pt x="786" y="173"/>
                </a:cubicBezTo>
                <a:cubicBezTo>
                  <a:pt x="836" y="58"/>
                  <a:pt x="650" y="0"/>
                  <a:pt x="564" y="17"/>
                </a:cubicBezTo>
                <a:cubicBezTo>
                  <a:pt x="478" y="34"/>
                  <a:pt x="356" y="202"/>
                  <a:pt x="270" y="275"/>
                </a:cubicBezTo>
                <a:cubicBezTo>
                  <a:pt x="184" y="348"/>
                  <a:pt x="105" y="406"/>
                  <a:pt x="48" y="455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67" name="Freeform 160"/>
          <p:cNvSpPr>
            <a:spLocks/>
          </p:cNvSpPr>
          <p:nvPr/>
        </p:nvSpPr>
        <p:spPr bwMode="auto">
          <a:xfrm>
            <a:off x="7354888" y="4189413"/>
            <a:ext cx="730250" cy="663575"/>
          </a:xfrm>
          <a:custGeom>
            <a:avLst/>
            <a:gdLst>
              <a:gd name="T0" fmla="*/ 60375 w 508"/>
              <a:gd name="T1" fmla="*/ 300625 h 543"/>
              <a:gd name="T2" fmla="*/ 120750 w 508"/>
              <a:gd name="T3" fmla="*/ 542592 h 543"/>
              <a:gd name="T4" fmla="*/ 483000 w 508"/>
              <a:gd name="T5" fmla="*/ 615915 h 543"/>
              <a:gd name="T6" fmla="*/ 715875 w 508"/>
              <a:gd name="T7" fmla="*/ 256631 h 543"/>
              <a:gd name="T8" fmla="*/ 396750 w 508"/>
              <a:gd name="T9" fmla="*/ 7332 h 543"/>
              <a:gd name="T10" fmla="*/ 60375 w 508"/>
              <a:gd name="T11" fmla="*/ 300625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68" name="Freeform 161"/>
          <p:cNvSpPr>
            <a:spLocks/>
          </p:cNvSpPr>
          <p:nvPr/>
        </p:nvSpPr>
        <p:spPr bwMode="auto">
          <a:xfrm>
            <a:off x="6738938" y="4668838"/>
            <a:ext cx="684212" cy="1674812"/>
          </a:xfrm>
          <a:custGeom>
            <a:avLst/>
            <a:gdLst>
              <a:gd name="T0" fmla="*/ 53975 w 431"/>
              <a:gd name="T1" fmla="*/ 303212 h 1055"/>
              <a:gd name="T2" fmla="*/ 128587 w 431"/>
              <a:gd name="T3" fmla="*/ 836612 h 1055"/>
              <a:gd name="T4" fmla="*/ 128587 w 431"/>
              <a:gd name="T5" fmla="*/ 1455737 h 1055"/>
              <a:gd name="T6" fmla="*/ 547687 w 431"/>
              <a:gd name="T7" fmla="*/ 1474787 h 1055"/>
              <a:gd name="T8" fmla="*/ 654050 w 431"/>
              <a:gd name="T9" fmla="*/ 258762 h 1055"/>
              <a:gd name="T10" fmla="*/ 361950 w 431"/>
              <a:gd name="T11" fmla="*/ 7937 h 1055"/>
              <a:gd name="T12" fmla="*/ 53975 w 431"/>
              <a:gd name="T13" fmla="*/ 303212 h 10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1"/>
              <a:gd name="T22" fmla="*/ 0 h 1055"/>
              <a:gd name="T23" fmla="*/ 431 w 431"/>
              <a:gd name="T24" fmla="*/ 1055 h 10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1" h="1055">
                <a:moveTo>
                  <a:pt x="34" y="191"/>
                </a:moveTo>
                <a:cubicBezTo>
                  <a:pt x="0" y="275"/>
                  <a:pt x="73" y="406"/>
                  <a:pt x="81" y="527"/>
                </a:cubicBezTo>
                <a:cubicBezTo>
                  <a:pt x="89" y="648"/>
                  <a:pt x="37" y="850"/>
                  <a:pt x="81" y="917"/>
                </a:cubicBezTo>
                <a:cubicBezTo>
                  <a:pt x="125" y="984"/>
                  <a:pt x="290" y="1055"/>
                  <a:pt x="345" y="929"/>
                </a:cubicBezTo>
                <a:cubicBezTo>
                  <a:pt x="400" y="803"/>
                  <a:pt x="431" y="317"/>
                  <a:pt x="412" y="163"/>
                </a:cubicBezTo>
                <a:cubicBezTo>
                  <a:pt x="393" y="9"/>
                  <a:pt x="291" y="0"/>
                  <a:pt x="228" y="5"/>
                </a:cubicBezTo>
                <a:cubicBezTo>
                  <a:pt x="165" y="9"/>
                  <a:pt x="68" y="107"/>
                  <a:pt x="34" y="19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69" name="Freeform 163"/>
          <p:cNvSpPr>
            <a:spLocks/>
          </p:cNvSpPr>
          <p:nvPr/>
        </p:nvSpPr>
        <p:spPr bwMode="auto">
          <a:xfrm>
            <a:off x="6056313" y="5224463"/>
            <a:ext cx="596900" cy="554037"/>
          </a:xfrm>
          <a:custGeom>
            <a:avLst/>
            <a:gdLst>
              <a:gd name="T0" fmla="*/ 49350 w 508"/>
              <a:gd name="T1" fmla="*/ 251000 h 543"/>
              <a:gd name="T2" fmla="*/ 98700 w 508"/>
              <a:gd name="T3" fmla="*/ 453025 h 543"/>
              <a:gd name="T4" fmla="*/ 394800 w 508"/>
              <a:gd name="T5" fmla="*/ 514244 h 543"/>
              <a:gd name="T6" fmla="*/ 585150 w 508"/>
              <a:gd name="T7" fmla="*/ 214268 h 543"/>
              <a:gd name="T8" fmla="*/ 324300 w 508"/>
              <a:gd name="T9" fmla="*/ 6122 h 543"/>
              <a:gd name="T10" fmla="*/ 49350 w 508"/>
              <a:gd name="T11" fmla="*/ 251000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70" name="Freeform 164"/>
          <p:cNvSpPr>
            <a:spLocks/>
          </p:cNvSpPr>
          <p:nvPr/>
        </p:nvSpPr>
        <p:spPr bwMode="auto">
          <a:xfrm>
            <a:off x="5105400" y="4424363"/>
            <a:ext cx="958850" cy="2052637"/>
          </a:xfrm>
          <a:custGeom>
            <a:avLst/>
            <a:gdLst>
              <a:gd name="T0" fmla="*/ 215900 w 604"/>
              <a:gd name="T1" fmla="*/ 663575 h 1293"/>
              <a:gd name="T2" fmla="*/ 34925 w 604"/>
              <a:gd name="T3" fmla="*/ 1568450 h 1293"/>
              <a:gd name="T4" fmla="*/ 158750 w 604"/>
              <a:gd name="T5" fmla="*/ 1911350 h 1293"/>
              <a:gd name="T6" fmla="*/ 501650 w 604"/>
              <a:gd name="T7" fmla="*/ 1892300 h 1293"/>
              <a:gd name="T8" fmla="*/ 663575 w 604"/>
              <a:gd name="T9" fmla="*/ 949325 h 1293"/>
              <a:gd name="T10" fmla="*/ 935038 w 604"/>
              <a:gd name="T11" fmla="*/ 280987 h 1293"/>
              <a:gd name="T12" fmla="*/ 520700 w 604"/>
              <a:gd name="T13" fmla="*/ 63500 h 1293"/>
              <a:gd name="T14" fmla="*/ 215900 w 604"/>
              <a:gd name="T15" fmla="*/ 663575 h 1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4"/>
              <a:gd name="T25" fmla="*/ 0 h 1293"/>
              <a:gd name="T26" fmla="*/ 604 w 604"/>
              <a:gd name="T27" fmla="*/ 1293 h 1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4" h="1293">
                <a:moveTo>
                  <a:pt x="136" y="418"/>
                </a:moveTo>
                <a:cubicBezTo>
                  <a:pt x="101" y="535"/>
                  <a:pt x="0" y="852"/>
                  <a:pt x="22" y="988"/>
                </a:cubicBezTo>
                <a:cubicBezTo>
                  <a:pt x="16" y="1119"/>
                  <a:pt x="51" y="1170"/>
                  <a:pt x="100" y="1204"/>
                </a:cubicBezTo>
                <a:cubicBezTo>
                  <a:pt x="149" y="1238"/>
                  <a:pt x="263" y="1293"/>
                  <a:pt x="316" y="1192"/>
                </a:cubicBezTo>
                <a:cubicBezTo>
                  <a:pt x="369" y="1091"/>
                  <a:pt x="373" y="767"/>
                  <a:pt x="418" y="598"/>
                </a:cubicBezTo>
                <a:cubicBezTo>
                  <a:pt x="463" y="429"/>
                  <a:pt x="604" y="270"/>
                  <a:pt x="589" y="177"/>
                </a:cubicBezTo>
                <a:cubicBezTo>
                  <a:pt x="574" y="84"/>
                  <a:pt x="404" y="0"/>
                  <a:pt x="328" y="40"/>
                </a:cubicBezTo>
                <a:cubicBezTo>
                  <a:pt x="252" y="80"/>
                  <a:pt x="176" y="339"/>
                  <a:pt x="136" y="41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71" name="Oval 165"/>
          <p:cNvSpPr>
            <a:spLocks noChangeArrowheads="1"/>
          </p:cNvSpPr>
          <p:nvPr/>
        </p:nvSpPr>
        <p:spPr bwMode="auto">
          <a:xfrm>
            <a:off x="5586413" y="46386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7772" name="Oval 166"/>
          <p:cNvSpPr>
            <a:spLocks noChangeArrowheads="1"/>
          </p:cNvSpPr>
          <p:nvPr/>
        </p:nvSpPr>
        <p:spPr bwMode="auto">
          <a:xfrm>
            <a:off x="7567613" y="4368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7773" name="Oval 167"/>
          <p:cNvSpPr>
            <a:spLocks noChangeArrowheads="1"/>
          </p:cNvSpPr>
          <p:nvPr/>
        </p:nvSpPr>
        <p:spPr bwMode="auto">
          <a:xfrm>
            <a:off x="6205538" y="53276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7774" name="Oval 168"/>
          <p:cNvSpPr>
            <a:spLocks noChangeArrowheads="1"/>
          </p:cNvSpPr>
          <p:nvPr/>
        </p:nvSpPr>
        <p:spPr bwMode="auto">
          <a:xfrm>
            <a:off x="5281613" y="59690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7775" name="Oval 169"/>
          <p:cNvSpPr>
            <a:spLocks noChangeArrowheads="1"/>
          </p:cNvSpPr>
          <p:nvPr/>
        </p:nvSpPr>
        <p:spPr bwMode="auto">
          <a:xfrm>
            <a:off x="8253413" y="5130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7777" name="AutoShape 171"/>
          <p:cNvCxnSpPr>
            <a:cxnSpLocks noChangeShapeType="1"/>
            <a:stCxn id="27771" idx="5"/>
            <a:endCxn id="27773" idx="1"/>
          </p:cNvCxnSpPr>
          <p:nvPr/>
        </p:nvCxnSpPr>
        <p:spPr bwMode="auto">
          <a:xfrm>
            <a:off x="5846763" y="4908550"/>
            <a:ext cx="403225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8" name="AutoShape 172"/>
          <p:cNvCxnSpPr>
            <a:cxnSpLocks noChangeShapeType="1"/>
            <a:stCxn id="27773" idx="3"/>
            <a:endCxn id="27774" idx="7"/>
          </p:cNvCxnSpPr>
          <p:nvPr/>
        </p:nvCxnSpPr>
        <p:spPr bwMode="auto">
          <a:xfrm flipH="1">
            <a:off x="5541963" y="5597525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9" name="AutoShape 173"/>
          <p:cNvCxnSpPr>
            <a:cxnSpLocks noChangeShapeType="1"/>
            <a:stCxn id="27771" idx="3"/>
            <a:endCxn id="27774" idx="0"/>
          </p:cNvCxnSpPr>
          <p:nvPr/>
        </p:nvCxnSpPr>
        <p:spPr bwMode="auto">
          <a:xfrm flipH="1">
            <a:off x="5434013" y="4908550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80" name="AutoShape 174"/>
          <p:cNvCxnSpPr>
            <a:cxnSpLocks noChangeShapeType="1"/>
            <a:stCxn id="27773" idx="5"/>
            <a:endCxn id="27776" idx="1"/>
          </p:cNvCxnSpPr>
          <p:nvPr/>
        </p:nvCxnSpPr>
        <p:spPr bwMode="auto">
          <a:xfrm>
            <a:off x="6465888" y="5597525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81" name="AutoShape 175"/>
          <p:cNvCxnSpPr>
            <a:cxnSpLocks noChangeShapeType="1"/>
            <a:stCxn id="27774" idx="6"/>
            <a:endCxn id="27776" idx="2"/>
          </p:cNvCxnSpPr>
          <p:nvPr/>
        </p:nvCxnSpPr>
        <p:spPr bwMode="auto">
          <a:xfrm flipV="1">
            <a:off x="5595938" y="5959475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82" name="AutoShape 176"/>
          <p:cNvCxnSpPr>
            <a:cxnSpLocks noChangeShapeType="1"/>
            <a:stCxn id="27771" idx="6"/>
            <a:endCxn id="27795" idx="1"/>
          </p:cNvCxnSpPr>
          <p:nvPr/>
        </p:nvCxnSpPr>
        <p:spPr bwMode="auto">
          <a:xfrm>
            <a:off x="5900738" y="4791075"/>
            <a:ext cx="1063625" cy="1254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83" name="AutoShape 177"/>
          <p:cNvCxnSpPr>
            <a:cxnSpLocks noChangeShapeType="1"/>
            <a:stCxn id="27775" idx="1"/>
            <a:endCxn id="27772" idx="5"/>
          </p:cNvCxnSpPr>
          <p:nvPr/>
        </p:nvCxnSpPr>
        <p:spPr bwMode="auto">
          <a:xfrm flipH="1" flipV="1">
            <a:off x="7827963" y="4638675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84" name="AutoShape 178"/>
          <p:cNvCxnSpPr>
            <a:cxnSpLocks noChangeShapeType="1"/>
            <a:stCxn id="27796" idx="7"/>
            <a:endCxn id="27775" idx="3"/>
          </p:cNvCxnSpPr>
          <p:nvPr/>
        </p:nvCxnSpPr>
        <p:spPr bwMode="auto">
          <a:xfrm flipV="1">
            <a:off x="7872413" y="5400675"/>
            <a:ext cx="425450" cy="328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85" name="Text Box 179"/>
          <p:cNvSpPr txBox="1">
            <a:spLocks noChangeArrowheads="1"/>
          </p:cNvSpPr>
          <p:nvPr/>
        </p:nvSpPr>
        <p:spPr bwMode="auto">
          <a:xfrm>
            <a:off x="8053388" y="46736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7786" name="Text Box 180"/>
          <p:cNvSpPr txBox="1">
            <a:spLocks noChangeArrowheads="1"/>
          </p:cNvSpPr>
          <p:nvPr/>
        </p:nvSpPr>
        <p:spPr bwMode="auto">
          <a:xfrm>
            <a:off x="5213350" y="5156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787" name="Text Box 181"/>
          <p:cNvSpPr txBox="1">
            <a:spLocks noChangeArrowheads="1"/>
          </p:cNvSpPr>
          <p:nvPr/>
        </p:nvSpPr>
        <p:spPr bwMode="auto">
          <a:xfrm>
            <a:off x="7053263" y="5283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7788" name="Text Box 182"/>
          <p:cNvSpPr txBox="1">
            <a:spLocks noChangeArrowheads="1"/>
          </p:cNvSpPr>
          <p:nvPr/>
        </p:nvSpPr>
        <p:spPr bwMode="auto">
          <a:xfrm>
            <a:off x="5800725" y="5068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7789" name="Text Box 183"/>
          <p:cNvSpPr txBox="1">
            <a:spLocks noChangeArrowheads="1"/>
          </p:cNvSpPr>
          <p:nvPr/>
        </p:nvSpPr>
        <p:spPr bwMode="auto">
          <a:xfrm>
            <a:off x="6153150" y="6045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7790" name="Text Box 184"/>
          <p:cNvSpPr txBox="1">
            <a:spLocks noChangeArrowheads="1"/>
          </p:cNvSpPr>
          <p:nvPr/>
        </p:nvSpPr>
        <p:spPr bwMode="auto">
          <a:xfrm>
            <a:off x="8105775" y="55308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791" name="Text Box 185"/>
          <p:cNvSpPr txBox="1">
            <a:spLocks noChangeArrowheads="1"/>
          </p:cNvSpPr>
          <p:nvPr/>
        </p:nvSpPr>
        <p:spPr bwMode="auto">
          <a:xfrm>
            <a:off x="6291263" y="4521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7792" name="Text Box 186"/>
          <p:cNvSpPr txBox="1">
            <a:spLocks noChangeArrowheads="1"/>
          </p:cNvSpPr>
          <p:nvPr/>
        </p:nvSpPr>
        <p:spPr bwMode="auto">
          <a:xfrm>
            <a:off x="5918200" y="5678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7793" name="AutoShape 187"/>
          <p:cNvCxnSpPr>
            <a:cxnSpLocks noChangeShapeType="1"/>
            <a:stCxn id="27796" idx="0"/>
            <a:endCxn id="27772" idx="4"/>
          </p:cNvCxnSpPr>
          <p:nvPr/>
        </p:nvCxnSpPr>
        <p:spPr bwMode="auto">
          <a:xfrm flipH="1" flipV="1">
            <a:off x="7720013" y="4683125"/>
            <a:ext cx="444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94" name="Text Box 188"/>
          <p:cNvSpPr txBox="1">
            <a:spLocks noChangeArrowheads="1"/>
          </p:cNvSpPr>
          <p:nvPr/>
        </p:nvSpPr>
        <p:spPr bwMode="auto">
          <a:xfrm>
            <a:off x="7434263" y="4972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7795" name="Oval 189"/>
          <p:cNvSpPr>
            <a:spLocks noChangeArrowheads="1"/>
          </p:cNvSpPr>
          <p:nvPr/>
        </p:nvSpPr>
        <p:spPr bwMode="auto">
          <a:xfrm>
            <a:off x="6919913" y="48815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7797" name="AutoShape 191"/>
          <p:cNvCxnSpPr>
            <a:cxnSpLocks noChangeShapeType="1"/>
            <a:stCxn id="27795" idx="4"/>
            <a:endCxn id="27776" idx="0"/>
          </p:cNvCxnSpPr>
          <p:nvPr/>
        </p:nvCxnSpPr>
        <p:spPr bwMode="auto">
          <a:xfrm>
            <a:off x="7072313" y="5195888"/>
            <a:ext cx="6350" cy="6016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98" name="Text Box 192"/>
          <p:cNvSpPr txBox="1">
            <a:spLocks noChangeArrowheads="1"/>
          </p:cNvSpPr>
          <p:nvPr/>
        </p:nvSpPr>
        <p:spPr bwMode="auto">
          <a:xfrm>
            <a:off x="6521450" y="53736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7799" name="AutoShape 193"/>
          <p:cNvCxnSpPr>
            <a:cxnSpLocks noChangeShapeType="1"/>
            <a:stCxn id="27795" idx="3"/>
            <a:endCxn id="27773" idx="7"/>
          </p:cNvCxnSpPr>
          <p:nvPr/>
        </p:nvCxnSpPr>
        <p:spPr bwMode="auto">
          <a:xfrm flipH="1">
            <a:off x="6465888" y="5151438"/>
            <a:ext cx="4984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00" name="Text Box 194"/>
          <p:cNvSpPr txBox="1">
            <a:spLocks noChangeArrowheads="1"/>
          </p:cNvSpPr>
          <p:nvPr/>
        </p:nvSpPr>
        <p:spPr bwMode="auto">
          <a:xfrm>
            <a:off x="6453188" y="49403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98750" y="3149600"/>
            <a:ext cx="658813" cy="448982"/>
            <a:chOff x="2698750" y="3149600"/>
            <a:chExt cx="658813" cy="448982"/>
          </a:xfrm>
        </p:grpSpPr>
        <p:cxnSp>
          <p:nvCxnSpPr>
            <p:cNvPr id="154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6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85012" y="5842000"/>
            <a:ext cx="658813" cy="448982"/>
            <a:chOff x="2698750" y="3149600"/>
            <a:chExt cx="658813" cy="448982"/>
          </a:xfrm>
        </p:grpSpPr>
        <p:cxnSp>
          <p:nvCxnSpPr>
            <p:cNvPr id="159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698750" y="5824818"/>
            <a:ext cx="658813" cy="448982"/>
            <a:chOff x="2698750" y="3149600"/>
            <a:chExt cx="658813" cy="448982"/>
          </a:xfrm>
        </p:grpSpPr>
        <p:cxnSp>
          <p:nvCxnSpPr>
            <p:cNvPr id="162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059083" y="3165182"/>
            <a:ext cx="658813" cy="448982"/>
            <a:chOff x="2698750" y="3149600"/>
            <a:chExt cx="658813" cy="448982"/>
          </a:xfrm>
        </p:grpSpPr>
        <p:cxnSp>
          <p:nvCxnSpPr>
            <p:cNvPr id="165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sp>
        <p:nvSpPr>
          <p:cNvPr id="27705" name="Oval 97"/>
          <p:cNvSpPr>
            <a:spLocks noChangeArrowheads="1"/>
          </p:cNvSpPr>
          <p:nvPr/>
        </p:nvSpPr>
        <p:spPr bwMode="auto">
          <a:xfrm>
            <a:off x="2519363" y="5795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7725" name="Oval 117"/>
          <p:cNvSpPr>
            <a:spLocks noChangeArrowheads="1"/>
          </p:cNvSpPr>
          <p:nvPr/>
        </p:nvSpPr>
        <p:spPr bwMode="auto">
          <a:xfrm>
            <a:off x="3205163" y="56832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7741" name="Oval 134"/>
          <p:cNvSpPr>
            <a:spLocks noChangeArrowheads="1"/>
          </p:cNvSpPr>
          <p:nvPr/>
        </p:nvSpPr>
        <p:spPr bwMode="auto">
          <a:xfrm>
            <a:off x="6877050" y="314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7761" name="Oval 154"/>
          <p:cNvSpPr>
            <a:spLocks noChangeArrowheads="1"/>
          </p:cNvSpPr>
          <p:nvPr/>
        </p:nvSpPr>
        <p:spPr bwMode="auto">
          <a:xfrm>
            <a:off x="7562850" y="30289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7776" name="Oval 170"/>
          <p:cNvSpPr>
            <a:spLocks noChangeArrowheads="1"/>
          </p:cNvSpPr>
          <p:nvPr/>
        </p:nvSpPr>
        <p:spPr bwMode="auto">
          <a:xfrm>
            <a:off x="6926263" y="58070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7796" name="Oval 190"/>
          <p:cNvSpPr>
            <a:spLocks noChangeArrowheads="1"/>
          </p:cNvSpPr>
          <p:nvPr/>
        </p:nvSpPr>
        <p:spPr bwMode="auto">
          <a:xfrm>
            <a:off x="7612063" y="56943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7665" name="Oval 41"/>
          <p:cNvSpPr>
            <a:spLocks noChangeArrowheads="1"/>
          </p:cNvSpPr>
          <p:nvPr/>
        </p:nvSpPr>
        <p:spPr bwMode="auto">
          <a:xfrm>
            <a:off x="2540000" y="31146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7688" name="Oval 72"/>
          <p:cNvSpPr>
            <a:spLocks noChangeArrowheads="1"/>
          </p:cNvSpPr>
          <p:nvPr/>
        </p:nvSpPr>
        <p:spPr bwMode="auto">
          <a:xfrm>
            <a:off x="3225800" y="3001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22"/>
          <p:cNvSpPr>
            <a:spLocks/>
          </p:cNvSpPr>
          <p:nvPr/>
        </p:nvSpPr>
        <p:spPr bwMode="auto">
          <a:xfrm rot="1072457">
            <a:off x="6947056" y="5460227"/>
            <a:ext cx="1241114" cy="1085807"/>
          </a:xfrm>
          <a:custGeom>
            <a:avLst/>
            <a:gdLst>
              <a:gd name="T0" fmla="*/ 76200 w 836"/>
              <a:gd name="T1" fmla="*/ 722312 h 791"/>
              <a:gd name="T2" fmla="*/ 57150 w 836"/>
              <a:gd name="T3" fmla="*/ 1052512 h 791"/>
              <a:gd name="T4" fmla="*/ 419100 w 836"/>
              <a:gd name="T5" fmla="*/ 1125537 h 791"/>
              <a:gd name="T6" fmla="*/ 1247775 w 836"/>
              <a:gd name="T7" fmla="*/ 274637 h 791"/>
              <a:gd name="T8" fmla="*/ 895350 w 836"/>
              <a:gd name="T9" fmla="*/ 26987 h 791"/>
              <a:gd name="T10" fmla="*/ 428625 w 836"/>
              <a:gd name="T11" fmla="*/ 436562 h 791"/>
              <a:gd name="T12" fmla="*/ 76200 w 836"/>
              <a:gd name="T13" fmla="*/ 722312 h 7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6"/>
              <a:gd name="T22" fmla="*/ 0 h 791"/>
              <a:gd name="T23" fmla="*/ 836 w 836"/>
              <a:gd name="T24" fmla="*/ 791 h 7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6" h="791">
                <a:moveTo>
                  <a:pt x="48" y="455"/>
                </a:moveTo>
                <a:cubicBezTo>
                  <a:pt x="10" y="571"/>
                  <a:pt x="0" y="621"/>
                  <a:pt x="36" y="663"/>
                </a:cubicBezTo>
                <a:cubicBezTo>
                  <a:pt x="72" y="705"/>
                  <a:pt x="139" y="791"/>
                  <a:pt x="264" y="709"/>
                </a:cubicBezTo>
                <a:cubicBezTo>
                  <a:pt x="389" y="627"/>
                  <a:pt x="736" y="288"/>
                  <a:pt x="786" y="173"/>
                </a:cubicBezTo>
                <a:cubicBezTo>
                  <a:pt x="836" y="58"/>
                  <a:pt x="650" y="0"/>
                  <a:pt x="564" y="17"/>
                </a:cubicBezTo>
                <a:cubicBezTo>
                  <a:pt x="478" y="34"/>
                  <a:pt x="356" y="202"/>
                  <a:pt x="270" y="275"/>
                </a:cubicBezTo>
                <a:cubicBezTo>
                  <a:pt x="184" y="348"/>
                  <a:pt x="105" y="406"/>
                  <a:pt x="48" y="455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Campus Tour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1BB45CD-C4EA-AE47-AFF2-A7EC063ECBB7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Example (contd.)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 rot="5400000">
            <a:off x="6643688" y="3779837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tIns="457200" anchor="ctr" anchorCtr="1"/>
          <a:lstStyle/>
          <a:p>
            <a:r>
              <a:rPr lang="en-US" sz="2000" dirty="0"/>
              <a:t>		</a:t>
            </a:r>
            <a:r>
              <a:rPr lang="en-US" sz="2000" dirty="0" smtClean="0"/>
              <a:t>five </a:t>
            </a:r>
            <a:r>
              <a:rPr lang="en-US" sz="2000" dirty="0"/>
              <a:t>steps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 rot="8100000" flipH="1" flipV="1">
            <a:off x="4291013" y="3933825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274320" anchorCtr="1"/>
          <a:lstStyle/>
          <a:p>
            <a:r>
              <a:rPr lang="en-US" sz="2000"/>
              <a:t>two steps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 rot="5400000">
            <a:off x="2224088" y="3779837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Freeform 6"/>
          <p:cNvSpPr>
            <a:spLocks/>
          </p:cNvSpPr>
          <p:nvPr/>
        </p:nvSpPr>
        <p:spPr bwMode="auto">
          <a:xfrm>
            <a:off x="3044825" y="1447800"/>
            <a:ext cx="1335088" cy="2078038"/>
          </a:xfrm>
          <a:custGeom>
            <a:avLst/>
            <a:gdLst>
              <a:gd name="T0" fmla="*/ 155575 w 841"/>
              <a:gd name="T1" fmla="*/ 1544638 h 1309"/>
              <a:gd name="T2" fmla="*/ 136525 w 841"/>
              <a:gd name="T3" fmla="*/ 1874838 h 1309"/>
              <a:gd name="T4" fmla="*/ 498475 w 841"/>
              <a:gd name="T5" fmla="*/ 1947863 h 1309"/>
              <a:gd name="T6" fmla="*/ 1327150 w 841"/>
              <a:gd name="T7" fmla="*/ 1096963 h 1309"/>
              <a:gd name="T8" fmla="*/ 546100 w 841"/>
              <a:gd name="T9" fmla="*/ 144463 h 1309"/>
              <a:gd name="T10" fmla="*/ 69850 w 841"/>
              <a:gd name="T11" fmla="*/ 230188 h 1309"/>
              <a:gd name="T12" fmla="*/ 127000 w 841"/>
              <a:gd name="T13" fmla="*/ 515938 h 1309"/>
              <a:gd name="T14" fmla="*/ 650875 w 841"/>
              <a:gd name="T15" fmla="*/ 1039813 h 1309"/>
              <a:gd name="T16" fmla="*/ 508000 w 841"/>
              <a:gd name="T17" fmla="*/ 1258888 h 1309"/>
              <a:gd name="T18" fmla="*/ 155575 w 841"/>
              <a:gd name="T19" fmla="*/ 1544638 h 1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1309"/>
              <a:gd name="T32" fmla="*/ 841 w 841"/>
              <a:gd name="T33" fmla="*/ 1309 h 13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1309">
                <a:moveTo>
                  <a:pt x="98" y="973"/>
                </a:moveTo>
                <a:cubicBezTo>
                  <a:pt x="60" y="1089"/>
                  <a:pt x="50" y="1139"/>
                  <a:pt x="86" y="1181"/>
                </a:cubicBezTo>
                <a:cubicBezTo>
                  <a:pt x="122" y="1223"/>
                  <a:pt x="189" y="1309"/>
                  <a:pt x="314" y="1227"/>
                </a:cubicBezTo>
                <a:cubicBezTo>
                  <a:pt x="439" y="1145"/>
                  <a:pt x="831" y="880"/>
                  <a:pt x="836" y="691"/>
                </a:cubicBezTo>
                <a:cubicBezTo>
                  <a:pt x="841" y="502"/>
                  <a:pt x="476" y="182"/>
                  <a:pt x="344" y="91"/>
                </a:cubicBezTo>
                <a:cubicBezTo>
                  <a:pt x="212" y="0"/>
                  <a:pt x="88" y="106"/>
                  <a:pt x="44" y="145"/>
                </a:cubicBezTo>
                <a:cubicBezTo>
                  <a:pt x="0" y="184"/>
                  <a:pt x="19" y="240"/>
                  <a:pt x="80" y="325"/>
                </a:cubicBezTo>
                <a:cubicBezTo>
                  <a:pt x="141" y="410"/>
                  <a:pt x="370" y="577"/>
                  <a:pt x="410" y="655"/>
                </a:cubicBezTo>
                <a:cubicBezTo>
                  <a:pt x="450" y="733"/>
                  <a:pt x="372" y="740"/>
                  <a:pt x="320" y="793"/>
                </a:cubicBezTo>
                <a:cubicBezTo>
                  <a:pt x="268" y="846"/>
                  <a:pt x="155" y="924"/>
                  <a:pt x="98" y="97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2393950" y="1938338"/>
            <a:ext cx="684213" cy="1674812"/>
          </a:xfrm>
          <a:custGeom>
            <a:avLst/>
            <a:gdLst>
              <a:gd name="T0" fmla="*/ 53975 w 431"/>
              <a:gd name="T1" fmla="*/ 303212 h 1055"/>
              <a:gd name="T2" fmla="*/ 128588 w 431"/>
              <a:gd name="T3" fmla="*/ 836612 h 1055"/>
              <a:gd name="T4" fmla="*/ 128588 w 431"/>
              <a:gd name="T5" fmla="*/ 1455737 h 1055"/>
              <a:gd name="T6" fmla="*/ 547688 w 431"/>
              <a:gd name="T7" fmla="*/ 1474787 h 1055"/>
              <a:gd name="T8" fmla="*/ 654050 w 431"/>
              <a:gd name="T9" fmla="*/ 258762 h 1055"/>
              <a:gd name="T10" fmla="*/ 361950 w 431"/>
              <a:gd name="T11" fmla="*/ 7937 h 1055"/>
              <a:gd name="T12" fmla="*/ 53975 w 431"/>
              <a:gd name="T13" fmla="*/ 303212 h 10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1"/>
              <a:gd name="T22" fmla="*/ 0 h 1055"/>
              <a:gd name="T23" fmla="*/ 431 w 431"/>
              <a:gd name="T24" fmla="*/ 1055 h 10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1" h="1055">
                <a:moveTo>
                  <a:pt x="34" y="191"/>
                </a:moveTo>
                <a:cubicBezTo>
                  <a:pt x="0" y="275"/>
                  <a:pt x="73" y="406"/>
                  <a:pt x="81" y="527"/>
                </a:cubicBezTo>
                <a:cubicBezTo>
                  <a:pt x="89" y="648"/>
                  <a:pt x="37" y="850"/>
                  <a:pt x="81" y="917"/>
                </a:cubicBezTo>
                <a:cubicBezTo>
                  <a:pt x="125" y="984"/>
                  <a:pt x="290" y="1055"/>
                  <a:pt x="345" y="929"/>
                </a:cubicBezTo>
                <a:cubicBezTo>
                  <a:pt x="400" y="803"/>
                  <a:pt x="431" y="317"/>
                  <a:pt x="412" y="163"/>
                </a:cubicBezTo>
                <a:cubicBezTo>
                  <a:pt x="393" y="9"/>
                  <a:pt x="291" y="0"/>
                  <a:pt x="228" y="5"/>
                </a:cubicBezTo>
                <a:cubicBezTo>
                  <a:pt x="165" y="9"/>
                  <a:pt x="68" y="107"/>
                  <a:pt x="34" y="19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711325" y="2493963"/>
            <a:ext cx="596900" cy="554037"/>
          </a:xfrm>
          <a:custGeom>
            <a:avLst/>
            <a:gdLst>
              <a:gd name="T0" fmla="*/ 49350 w 508"/>
              <a:gd name="T1" fmla="*/ 251000 h 543"/>
              <a:gd name="T2" fmla="*/ 98700 w 508"/>
              <a:gd name="T3" fmla="*/ 453025 h 543"/>
              <a:gd name="T4" fmla="*/ 394800 w 508"/>
              <a:gd name="T5" fmla="*/ 514244 h 543"/>
              <a:gd name="T6" fmla="*/ 585150 w 508"/>
              <a:gd name="T7" fmla="*/ 214268 h 543"/>
              <a:gd name="T8" fmla="*/ 324300 w 508"/>
              <a:gd name="T9" fmla="*/ 6122 h 543"/>
              <a:gd name="T10" fmla="*/ 49350 w 508"/>
              <a:gd name="T11" fmla="*/ 251000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760413" y="1693863"/>
            <a:ext cx="958850" cy="2052637"/>
          </a:xfrm>
          <a:custGeom>
            <a:avLst/>
            <a:gdLst>
              <a:gd name="T0" fmla="*/ 215900 w 604"/>
              <a:gd name="T1" fmla="*/ 663575 h 1293"/>
              <a:gd name="T2" fmla="*/ 34925 w 604"/>
              <a:gd name="T3" fmla="*/ 1568450 h 1293"/>
              <a:gd name="T4" fmla="*/ 158750 w 604"/>
              <a:gd name="T5" fmla="*/ 1911350 h 1293"/>
              <a:gd name="T6" fmla="*/ 501650 w 604"/>
              <a:gd name="T7" fmla="*/ 1892300 h 1293"/>
              <a:gd name="T8" fmla="*/ 663575 w 604"/>
              <a:gd name="T9" fmla="*/ 949325 h 1293"/>
              <a:gd name="T10" fmla="*/ 935038 w 604"/>
              <a:gd name="T11" fmla="*/ 280987 h 1293"/>
              <a:gd name="T12" fmla="*/ 520700 w 604"/>
              <a:gd name="T13" fmla="*/ 63500 h 1293"/>
              <a:gd name="T14" fmla="*/ 215900 w 604"/>
              <a:gd name="T15" fmla="*/ 663575 h 1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4"/>
              <a:gd name="T25" fmla="*/ 0 h 1293"/>
              <a:gd name="T26" fmla="*/ 604 w 604"/>
              <a:gd name="T27" fmla="*/ 1293 h 1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4" h="1293">
                <a:moveTo>
                  <a:pt x="136" y="418"/>
                </a:moveTo>
                <a:cubicBezTo>
                  <a:pt x="101" y="535"/>
                  <a:pt x="0" y="852"/>
                  <a:pt x="22" y="988"/>
                </a:cubicBezTo>
                <a:cubicBezTo>
                  <a:pt x="16" y="1119"/>
                  <a:pt x="51" y="1170"/>
                  <a:pt x="100" y="1204"/>
                </a:cubicBezTo>
                <a:cubicBezTo>
                  <a:pt x="149" y="1238"/>
                  <a:pt x="263" y="1293"/>
                  <a:pt x="316" y="1192"/>
                </a:cubicBezTo>
                <a:cubicBezTo>
                  <a:pt x="369" y="1091"/>
                  <a:pt x="373" y="767"/>
                  <a:pt x="418" y="598"/>
                </a:cubicBezTo>
                <a:cubicBezTo>
                  <a:pt x="463" y="429"/>
                  <a:pt x="604" y="270"/>
                  <a:pt x="589" y="177"/>
                </a:cubicBezTo>
                <a:cubicBezTo>
                  <a:pt x="574" y="84"/>
                  <a:pt x="404" y="0"/>
                  <a:pt x="328" y="40"/>
                </a:cubicBezTo>
                <a:cubicBezTo>
                  <a:pt x="252" y="80"/>
                  <a:pt x="176" y="339"/>
                  <a:pt x="136" y="41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1241425" y="19081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3222625" y="1638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860550" y="25971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936625" y="32385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908425" y="2400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8689" name="AutoShape 17"/>
          <p:cNvCxnSpPr>
            <a:cxnSpLocks noChangeShapeType="1"/>
            <a:stCxn id="28683" idx="5"/>
            <a:endCxn id="28685" idx="1"/>
          </p:cNvCxnSpPr>
          <p:nvPr/>
        </p:nvCxnSpPr>
        <p:spPr bwMode="auto">
          <a:xfrm>
            <a:off x="1501775" y="2178050"/>
            <a:ext cx="403225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AutoShape 18"/>
          <p:cNvCxnSpPr>
            <a:cxnSpLocks noChangeShapeType="1"/>
            <a:stCxn id="28685" idx="3"/>
            <a:endCxn id="28686" idx="7"/>
          </p:cNvCxnSpPr>
          <p:nvPr/>
        </p:nvCxnSpPr>
        <p:spPr bwMode="auto">
          <a:xfrm flipH="1">
            <a:off x="1196975" y="2867025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AutoShape 19"/>
          <p:cNvCxnSpPr>
            <a:cxnSpLocks noChangeShapeType="1"/>
            <a:stCxn id="28683" idx="3"/>
            <a:endCxn id="28686" idx="0"/>
          </p:cNvCxnSpPr>
          <p:nvPr/>
        </p:nvCxnSpPr>
        <p:spPr bwMode="auto">
          <a:xfrm flipH="1">
            <a:off x="1089025" y="2178050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AutoShape 20"/>
          <p:cNvCxnSpPr>
            <a:cxnSpLocks noChangeShapeType="1"/>
            <a:stCxn id="28685" idx="5"/>
            <a:endCxn id="28688" idx="1"/>
          </p:cNvCxnSpPr>
          <p:nvPr/>
        </p:nvCxnSpPr>
        <p:spPr bwMode="auto">
          <a:xfrm>
            <a:off x="2120900" y="2867025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AutoShape 21"/>
          <p:cNvCxnSpPr>
            <a:cxnSpLocks noChangeShapeType="1"/>
            <a:stCxn id="28686" idx="6"/>
            <a:endCxn id="28688" idx="2"/>
          </p:cNvCxnSpPr>
          <p:nvPr/>
        </p:nvCxnSpPr>
        <p:spPr bwMode="auto">
          <a:xfrm flipV="1">
            <a:off x="1250950" y="3228975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AutoShape 22"/>
          <p:cNvCxnSpPr>
            <a:cxnSpLocks noChangeShapeType="1"/>
            <a:stCxn id="28683" idx="6"/>
            <a:endCxn id="28707" idx="1"/>
          </p:cNvCxnSpPr>
          <p:nvPr/>
        </p:nvCxnSpPr>
        <p:spPr bwMode="auto">
          <a:xfrm>
            <a:off x="1555750" y="2060575"/>
            <a:ext cx="1063625" cy="1254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AutoShape 23"/>
          <p:cNvCxnSpPr>
            <a:cxnSpLocks noChangeShapeType="1"/>
            <a:stCxn id="28687" idx="1"/>
            <a:endCxn id="28684" idx="5"/>
          </p:cNvCxnSpPr>
          <p:nvPr/>
        </p:nvCxnSpPr>
        <p:spPr bwMode="auto">
          <a:xfrm flipH="1" flipV="1">
            <a:off x="3482975" y="1908175"/>
            <a:ext cx="469900" cy="527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AutoShape 24"/>
          <p:cNvCxnSpPr>
            <a:cxnSpLocks noChangeShapeType="1"/>
            <a:stCxn id="28708" idx="7"/>
            <a:endCxn id="28687" idx="3"/>
          </p:cNvCxnSpPr>
          <p:nvPr/>
        </p:nvCxnSpPr>
        <p:spPr bwMode="auto">
          <a:xfrm flipV="1">
            <a:off x="3527425" y="2670175"/>
            <a:ext cx="425450" cy="328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3708400" y="19431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868363" y="24257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708275" y="25527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455738" y="23383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1808163" y="3314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760788" y="28003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1946275" y="17907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573213" y="29479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8705" name="AutoShape 33"/>
          <p:cNvCxnSpPr>
            <a:cxnSpLocks noChangeShapeType="1"/>
            <a:stCxn id="28708" idx="0"/>
            <a:endCxn id="28684" idx="4"/>
          </p:cNvCxnSpPr>
          <p:nvPr/>
        </p:nvCxnSpPr>
        <p:spPr bwMode="auto">
          <a:xfrm flipH="1" flipV="1">
            <a:off x="3375025" y="1952625"/>
            <a:ext cx="444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089275" y="22415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8707" name="Oval 35"/>
          <p:cNvSpPr>
            <a:spLocks noChangeArrowheads="1"/>
          </p:cNvSpPr>
          <p:nvPr/>
        </p:nvSpPr>
        <p:spPr bwMode="auto">
          <a:xfrm>
            <a:off x="2574925" y="21510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8709" name="AutoShape 37"/>
          <p:cNvCxnSpPr>
            <a:cxnSpLocks noChangeShapeType="1"/>
            <a:stCxn id="28707" idx="4"/>
            <a:endCxn id="28688" idx="0"/>
          </p:cNvCxnSpPr>
          <p:nvPr/>
        </p:nvCxnSpPr>
        <p:spPr bwMode="auto">
          <a:xfrm>
            <a:off x="2727325" y="2465388"/>
            <a:ext cx="6350" cy="6016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176463" y="26431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8711" name="AutoShape 39"/>
          <p:cNvCxnSpPr>
            <a:cxnSpLocks noChangeShapeType="1"/>
            <a:stCxn id="28707" idx="3"/>
            <a:endCxn id="28685" idx="7"/>
          </p:cNvCxnSpPr>
          <p:nvPr/>
        </p:nvCxnSpPr>
        <p:spPr bwMode="auto">
          <a:xfrm flipH="1">
            <a:off x="2120900" y="2420938"/>
            <a:ext cx="4984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2108200" y="22098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8713" name="Freeform 41"/>
          <p:cNvSpPr>
            <a:spLocks/>
          </p:cNvSpPr>
          <p:nvPr/>
        </p:nvSpPr>
        <p:spPr bwMode="auto">
          <a:xfrm>
            <a:off x="3008313" y="4114800"/>
            <a:ext cx="1335087" cy="2078038"/>
          </a:xfrm>
          <a:custGeom>
            <a:avLst/>
            <a:gdLst>
              <a:gd name="T0" fmla="*/ 155575 w 841"/>
              <a:gd name="T1" fmla="*/ 1544638 h 1309"/>
              <a:gd name="T2" fmla="*/ 136525 w 841"/>
              <a:gd name="T3" fmla="*/ 1874838 h 1309"/>
              <a:gd name="T4" fmla="*/ 498475 w 841"/>
              <a:gd name="T5" fmla="*/ 1947863 h 1309"/>
              <a:gd name="T6" fmla="*/ 1327150 w 841"/>
              <a:gd name="T7" fmla="*/ 1096963 h 1309"/>
              <a:gd name="T8" fmla="*/ 546100 w 841"/>
              <a:gd name="T9" fmla="*/ 144463 h 1309"/>
              <a:gd name="T10" fmla="*/ 69850 w 841"/>
              <a:gd name="T11" fmla="*/ 230188 h 1309"/>
              <a:gd name="T12" fmla="*/ 127000 w 841"/>
              <a:gd name="T13" fmla="*/ 515938 h 1309"/>
              <a:gd name="T14" fmla="*/ 650875 w 841"/>
              <a:gd name="T15" fmla="*/ 1039813 h 1309"/>
              <a:gd name="T16" fmla="*/ 508000 w 841"/>
              <a:gd name="T17" fmla="*/ 1258888 h 1309"/>
              <a:gd name="T18" fmla="*/ 155575 w 841"/>
              <a:gd name="T19" fmla="*/ 1544638 h 1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1309"/>
              <a:gd name="T32" fmla="*/ 841 w 841"/>
              <a:gd name="T33" fmla="*/ 1309 h 13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1309">
                <a:moveTo>
                  <a:pt x="98" y="973"/>
                </a:moveTo>
                <a:cubicBezTo>
                  <a:pt x="60" y="1089"/>
                  <a:pt x="50" y="1139"/>
                  <a:pt x="86" y="1181"/>
                </a:cubicBezTo>
                <a:cubicBezTo>
                  <a:pt x="122" y="1223"/>
                  <a:pt x="189" y="1309"/>
                  <a:pt x="314" y="1227"/>
                </a:cubicBezTo>
                <a:cubicBezTo>
                  <a:pt x="439" y="1145"/>
                  <a:pt x="831" y="880"/>
                  <a:pt x="836" y="691"/>
                </a:cubicBezTo>
                <a:cubicBezTo>
                  <a:pt x="841" y="502"/>
                  <a:pt x="476" y="182"/>
                  <a:pt x="344" y="91"/>
                </a:cubicBezTo>
                <a:cubicBezTo>
                  <a:pt x="212" y="0"/>
                  <a:pt x="88" y="106"/>
                  <a:pt x="44" y="145"/>
                </a:cubicBezTo>
                <a:cubicBezTo>
                  <a:pt x="0" y="184"/>
                  <a:pt x="19" y="240"/>
                  <a:pt x="80" y="325"/>
                </a:cubicBezTo>
                <a:cubicBezTo>
                  <a:pt x="141" y="410"/>
                  <a:pt x="370" y="577"/>
                  <a:pt x="410" y="655"/>
                </a:cubicBezTo>
                <a:cubicBezTo>
                  <a:pt x="450" y="733"/>
                  <a:pt x="372" y="740"/>
                  <a:pt x="320" y="793"/>
                </a:cubicBezTo>
                <a:cubicBezTo>
                  <a:pt x="268" y="846"/>
                  <a:pt x="155" y="924"/>
                  <a:pt x="98" y="97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Freeform 42"/>
          <p:cNvSpPr>
            <a:spLocks/>
          </p:cNvSpPr>
          <p:nvPr/>
        </p:nvSpPr>
        <p:spPr bwMode="auto">
          <a:xfrm>
            <a:off x="2357438" y="4605338"/>
            <a:ext cx="684212" cy="1674812"/>
          </a:xfrm>
          <a:custGeom>
            <a:avLst/>
            <a:gdLst>
              <a:gd name="T0" fmla="*/ 53975 w 431"/>
              <a:gd name="T1" fmla="*/ 303212 h 1055"/>
              <a:gd name="T2" fmla="*/ 128587 w 431"/>
              <a:gd name="T3" fmla="*/ 836612 h 1055"/>
              <a:gd name="T4" fmla="*/ 128587 w 431"/>
              <a:gd name="T5" fmla="*/ 1455737 h 1055"/>
              <a:gd name="T6" fmla="*/ 547687 w 431"/>
              <a:gd name="T7" fmla="*/ 1474787 h 1055"/>
              <a:gd name="T8" fmla="*/ 654050 w 431"/>
              <a:gd name="T9" fmla="*/ 258762 h 1055"/>
              <a:gd name="T10" fmla="*/ 361950 w 431"/>
              <a:gd name="T11" fmla="*/ 7937 h 1055"/>
              <a:gd name="T12" fmla="*/ 53975 w 431"/>
              <a:gd name="T13" fmla="*/ 303212 h 10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1"/>
              <a:gd name="T22" fmla="*/ 0 h 1055"/>
              <a:gd name="T23" fmla="*/ 431 w 431"/>
              <a:gd name="T24" fmla="*/ 1055 h 10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1" h="1055">
                <a:moveTo>
                  <a:pt x="34" y="191"/>
                </a:moveTo>
                <a:cubicBezTo>
                  <a:pt x="0" y="275"/>
                  <a:pt x="73" y="406"/>
                  <a:pt x="81" y="527"/>
                </a:cubicBezTo>
                <a:cubicBezTo>
                  <a:pt x="89" y="648"/>
                  <a:pt x="37" y="850"/>
                  <a:pt x="81" y="917"/>
                </a:cubicBezTo>
                <a:cubicBezTo>
                  <a:pt x="125" y="984"/>
                  <a:pt x="290" y="1055"/>
                  <a:pt x="345" y="929"/>
                </a:cubicBezTo>
                <a:cubicBezTo>
                  <a:pt x="400" y="803"/>
                  <a:pt x="431" y="317"/>
                  <a:pt x="412" y="163"/>
                </a:cubicBezTo>
                <a:cubicBezTo>
                  <a:pt x="393" y="9"/>
                  <a:pt x="291" y="0"/>
                  <a:pt x="228" y="5"/>
                </a:cubicBezTo>
                <a:cubicBezTo>
                  <a:pt x="165" y="9"/>
                  <a:pt x="68" y="107"/>
                  <a:pt x="34" y="19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Freeform 44"/>
          <p:cNvSpPr>
            <a:spLocks/>
          </p:cNvSpPr>
          <p:nvPr/>
        </p:nvSpPr>
        <p:spPr bwMode="auto">
          <a:xfrm>
            <a:off x="728663" y="4343400"/>
            <a:ext cx="1508125" cy="1985963"/>
          </a:xfrm>
          <a:custGeom>
            <a:avLst/>
            <a:gdLst>
              <a:gd name="T0" fmla="*/ 30163 w 950"/>
              <a:gd name="T1" fmla="*/ 1585913 h 1251"/>
              <a:gd name="T2" fmla="*/ 153988 w 950"/>
              <a:gd name="T3" fmla="*/ 1928813 h 1251"/>
              <a:gd name="T4" fmla="*/ 496888 w 950"/>
              <a:gd name="T5" fmla="*/ 1909763 h 1251"/>
              <a:gd name="T6" fmla="*/ 595313 w 950"/>
              <a:gd name="T7" fmla="*/ 1466850 h 1251"/>
              <a:gd name="T8" fmla="*/ 633413 w 950"/>
              <a:gd name="T9" fmla="*/ 866775 h 1251"/>
              <a:gd name="T10" fmla="*/ 1042988 w 950"/>
              <a:gd name="T11" fmla="*/ 1238250 h 1251"/>
              <a:gd name="T12" fmla="*/ 1452563 w 950"/>
              <a:gd name="T13" fmla="*/ 1276350 h 1251"/>
              <a:gd name="T14" fmla="*/ 1376363 w 950"/>
              <a:gd name="T15" fmla="*/ 771525 h 1251"/>
              <a:gd name="T16" fmla="*/ 1071563 w 950"/>
              <a:gd name="T17" fmla="*/ 619125 h 1251"/>
              <a:gd name="T18" fmla="*/ 757238 w 950"/>
              <a:gd name="T19" fmla="*/ 104775 h 1251"/>
              <a:gd name="T20" fmla="*/ 233363 w 950"/>
              <a:gd name="T21" fmla="*/ 247650 h 1251"/>
              <a:gd name="T22" fmla="*/ 30163 w 950"/>
              <a:gd name="T23" fmla="*/ 1585913 h 12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0"/>
              <a:gd name="T37" fmla="*/ 0 h 1251"/>
              <a:gd name="T38" fmla="*/ 950 w 950"/>
              <a:gd name="T39" fmla="*/ 1251 h 12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0" h="1251">
                <a:moveTo>
                  <a:pt x="19" y="999"/>
                </a:moveTo>
                <a:cubicBezTo>
                  <a:pt x="0" y="1178"/>
                  <a:pt x="48" y="1181"/>
                  <a:pt x="97" y="1215"/>
                </a:cubicBezTo>
                <a:cubicBezTo>
                  <a:pt x="146" y="1249"/>
                  <a:pt x="267" y="1251"/>
                  <a:pt x="313" y="1203"/>
                </a:cubicBezTo>
                <a:cubicBezTo>
                  <a:pt x="359" y="1155"/>
                  <a:pt x="361" y="1033"/>
                  <a:pt x="375" y="924"/>
                </a:cubicBezTo>
                <a:cubicBezTo>
                  <a:pt x="389" y="815"/>
                  <a:pt x="352" y="570"/>
                  <a:pt x="399" y="546"/>
                </a:cubicBezTo>
                <a:cubicBezTo>
                  <a:pt x="446" y="522"/>
                  <a:pt x="571" y="737"/>
                  <a:pt x="657" y="780"/>
                </a:cubicBezTo>
                <a:cubicBezTo>
                  <a:pt x="743" y="823"/>
                  <a:pt x="880" y="853"/>
                  <a:pt x="915" y="804"/>
                </a:cubicBezTo>
                <a:cubicBezTo>
                  <a:pt x="950" y="755"/>
                  <a:pt x="907" y="555"/>
                  <a:pt x="867" y="486"/>
                </a:cubicBezTo>
                <a:cubicBezTo>
                  <a:pt x="827" y="417"/>
                  <a:pt x="740" y="460"/>
                  <a:pt x="675" y="390"/>
                </a:cubicBezTo>
                <a:cubicBezTo>
                  <a:pt x="610" y="320"/>
                  <a:pt x="565" y="105"/>
                  <a:pt x="477" y="66"/>
                </a:cubicBezTo>
                <a:cubicBezTo>
                  <a:pt x="389" y="27"/>
                  <a:pt x="223" y="0"/>
                  <a:pt x="147" y="156"/>
                </a:cubicBezTo>
                <a:cubicBezTo>
                  <a:pt x="71" y="312"/>
                  <a:pt x="46" y="824"/>
                  <a:pt x="19" y="999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Oval 45"/>
          <p:cNvSpPr>
            <a:spLocks noChangeArrowheads="1"/>
          </p:cNvSpPr>
          <p:nvPr/>
        </p:nvSpPr>
        <p:spPr bwMode="auto">
          <a:xfrm>
            <a:off x="1204913" y="45751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8717" name="Oval 46"/>
          <p:cNvSpPr>
            <a:spLocks noChangeArrowheads="1"/>
          </p:cNvSpPr>
          <p:nvPr/>
        </p:nvSpPr>
        <p:spPr bwMode="auto">
          <a:xfrm>
            <a:off x="3186113" y="4305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8718" name="Oval 47"/>
          <p:cNvSpPr>
            <a:spLocks noChangeArrowheads="1"/>
          </p:cNvSpPr>
          <p:nvPr/>
        </p:nvSpPr>
        <p:spPr bwMode="auto">
          <a:xfrm>
            <a:off x="1824038" y="52641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8719" name="Oval 48"/>
          <p:cNvSpPr>
            <a:spLocks noChangeArrowheads="1"/>
          </p:cNvSpPr>
          <p:nvPr/>
        </p:nvSpPr>
        <p:spPr bwMode="auto">
          <a:xfrm>
            <a:off x="900113" y="59055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8720" name="Oval 49"/>
          <p:cNvSpPr>
            <a:spLocks noChangeArrowheads="1"/>
          </p:cNvSpPr>
          <p:nvPr/>
        </p:nvSpPr>
        <p:spPr bwMode="auto">
          <a:xfrm>
            <a:off x="3871913" y="5067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8722" name="AutoShape 51"/>
          <p:cNvCxnSpPr>
            <a:cxnSpLocks noChangeShapeType="1"/>
            <a:stCxn id="28716" idx="5"/>
            <a:endCxn id="28718" idx="1"/>
          </p:cNvCxnSpPr>
          <p:nvPr/>
        </p:nvCxnSpPr>
        <p:spPr bwMode="auto">
          <a:xfrm>
            <a:off x="1465263" y="4845050"/>
            <a:ext cx="403225" cy="4540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3" name="AutoShape 52"/>
          <p:cNvCxnSpPr>
            <a:cxnSpLocks noChangeShapeType="1"/>
            <a:stCxn id="28718" idx="3"/>
            <a:endCxn id="28719" idx="7"/>
          </p:cNvCxnSpPr>
          <p:nvPr/>
        </p:nvCxnSpPr>
        <p:spPr bwMode="auto">
          <a:xfrm flipH="1">
            <a:off x="1160463" y="5534025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4" name="AutoShape 53"/>
          <p:cNvCxnSpPr>
            <a:cxnSpLocks noChangeShapeType="1"/>
            <a:stCxn id="28716" idx="3"/>
            <a:endCxn id="28719" idx="0"/>
          </p:cNvCxnSpPr>
          <p:nvPr/>
        </p:nvCxnSpPr>
        <p:spPr bwMode="auto">
          <a:xfrm flipH="1">
            <a:off x="1052513" y="4845050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5" name="AutoShape 54"/>
          <p:cNvCxnSpPr>
            <a:cxnSpLocks noChangeShapeType="1"/>
            <a:stCxn id="28718" idx="5"/>
            <a:endCxn id="28721" idx="1"/>
          </p:cNvCxnSpPr>
          <p:nvPr/>
        </p:nvCxnSpPr>
        <p:spPr bwMode="auto">
          <a:xfrm>
            <a:off x="2084388" y="5534025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6" name="AutoShape 55"/>
          <p:cNvCxnSpPr>
            <a:cxnSpLocks noChangeShapeType="1"/>
            <a:stCxn id="28719" idx="6"/>
            <a:endCxn id="28721" idx="2"/>
          </p:cNvCxnSpPr>
          <p:nvPr/>
        </p:nvCxnSpPr>
        <p:spPr bwMode="auto">
          <a:xfrm flipV="1">
            <a:off x="1214438" y="5895975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AutoShape 56"/>
          <p:cNvCxnSpPr>
            <a:cxnSpLocks noChangeShapeType="1"/>
            <a:stCxn id="28716" idx="6"/>
            <a:endCxn id="28740" idx="1"/>
          </p:cNvCxnSpPr>
          <p:nvPr/>
        </p:nvCxnSpPr>
        <p:spPr bwMode="auto">
          <a:xfrm>
            <a:off x="1519238" y="4727575"/>
            <a:ext cx="1063625" cy="1254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8" name="AutoShape 57"/>
          <p:cNvCxnSpPr>
            <a:cxnSpLocks noChangeShapeType="1"/>
            <a:stCxn id="28720" idx="1"/>
            <a:endCxn id="28717" idx="5"/>
          </p:cNvCxnSpPr>
          <p:nvPr/>
        </p:nvCxnSpPr>
        <p:spPr bwMode="auto">
          <a:xfrm flipH="1" flipV="1">
            <a:off x="3446463" y="4575175"/>
            <a:ext cx="469900" cy="527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9" name="AutoShape 58"/>
          <p:cNvCxnSpPr>
            <a:cxnSpLocks noChangeShapeType="1"/>
            <a:stCxn id="28741" idx="7"/>
            <a:endCxn id="28720" idx="3"/>
          </p:cNvCxnSpPr>
          <p:nvPr/>
        </p:nvCxnSpPr>
        <p:spPr bwMode="auto">
          <a:xfrm flipV="1">
            <a:off x="3490913" y="5337175"/>
            <a:ext cx="425450" cy="328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30" name="Text Box 59"/>
          <p:cNvSpPr txBox="1">
            <a:spLocks noChangeArrowheads="1"/>
          </p:cNvSpPr>
          <p:nvPr/>
        </p:nvSpPr>
        <p:spPr bwMode="auto">
          <a:xfrm>
            <a:off x="3671888" y="46101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731" name="Text Box 60"/>
          <p:cNvSpPr txBox="1">
            <a:spLocks noChangeArrowheads="1"/>
          </p:cNvSpPr>
          <p:nvPr/>
        </p:nvSpPr>
        <p:spPr bwMode="auto">
          <a:xfrm>
            <a:off x="831850" y="50927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8732" name="Text Box 61"/>
          <p:cNvSpPr txBox="1">
            <a:spLocks noChangeArrowheads="1"/>
          </p:cNvSpPr>
          <p:nvPr/>
        </p:nvSpPr>
        <p:spPr bwMode="auto">
          <a:xfrm>
            <a:off x="2671763" y="52197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8733" name="Text Box 62"/>
          <p:cNvSpPr txBox="1">
            <a:spLocks noChangeArrowheads="1"/>
          </p:cNvSpPr>
          <p:nvPr/>
        </p:nvSpPr>
        <p:spPr bwMode="auto">
          <a:xfrm>
            <a:off x="1419225" y="50053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8734" name="Text Box 63"/>
          <p:cNvSpPr txBox="1">
            <a:spLocks noChangeArrowheads="1"/>
          </p:cNvSpPr>
          <p:nvPr/>
        </p:nvSpPr>
        <p:spPr bwMode="auto">
          <a:xfrm>
            <a:off x="1771650" y="5981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8735" name="Text Box 64"/>
          <p:cNvSpPr txBox="1">
            <a:spLocks noChangeArrowheads="1"/>
          </p:cNvSpPr>
          <p:nvPr/>
        </p:nvSpPr>
        <p:spPr bwMode="auto">
          <a:xfrm>
            <a:off x="3724275" y="54673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736" name="Text Box 65"/>
          <p:cNvSpPr txBox="1">
            <a:spLocks noChangeArrowheads="1"/>
          </p:cNvSpPr>
          <p:nvPr/>
        </p:nvSpPr>
        <p:spPr bwMode="auto">
          <a:xfrm>
            <a:off x="1909763" y="44577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8737" name="Text Box 66"/>
          <p:cNvSpPr txBox="1">
            <a:spLocks noChangeArrowheads="1"/>
          </p:cNvSpPr>
          <p:nvPr/>
        </p:nvSpPr>
        <p:spPr bwMode="auto">
          <a:xfrm>
            <a:off x="1536700" y="56149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8738" name="AutoShape 67"/>
          <p:cNvCxnSpPr>
            <a:cxnSpLocks noChangeShapeType="1"/>
            <a:stCxn id="28741" idx="0"/>
            <a:endCxn id="28717" idx="4"/>
          </p:cNvCxnSpPr>
          <p:nvPr/>
        </p:nvCxnSpPr>
        <p:spPr bwMode="auto">
          <a:xfrm flipH="1" flipV="1">
            <a:off x="3338513" y="4619625"/>
            <a:ext cx="444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39" name="Text Box 68"/>
          <p:cNvSpPr txBox="1">
            <a:spLocks noChangeArrowheads="1"/>
          </p:cNvSpPr>
          <p:nvPr/>
        </p:nvSpPr>
        <p:spPr bwMode="auto">
          <a:xfrm>
            <a:off x="3052763" y="49085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8740" name="Oval 69"/>
          <p:cNvSpPr>
            <a:spLocks noChangeArrowheads="1"/>
          </p:cNvSpPr>
          <p:nvPr/>
        </p:nvSpPr>
        <p:spPr bwMode="auto">
          <a:xfrm>
            <a:off x="2538413" y="48180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8742" name="AutoShape 71"/>
          <p:cNvCxnSpPr>
            <a:cxnSpLocks noChangeShapeType="1"/>
            <a:stCxn id="28740" idx="4"/>
            <a:endCxn id="28721" idx="0"/>
          </p:cNvCxnSpPr>
          <p:nvPr/>
        </p:nvCxnSpPr>
        <p:spPr bwMode="auto">
          <a:xfrm>
            <a:off x="2690813" y="5132388"/>
            <a:ext cx="6350" cy="6016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43" name="Text Box 72"/>
          <p:cNvSpPr txBox="1">
            <a:spLocks noChangeArrowheads="1"/>
          </p:cNvSpPr>
          <p:nvPr/>
        </p:nvSpPr>
        <p:spPr bwMode="auto">
          <a:xfrm>
            <a:off x="2139950" y="53101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8744" name="AutoShape 73"/>
          <p:cNvCxnSpPr>
            <a:cxnSpLocks noChangeShapeType="1"/>
            <a:stCxn id="28740" idx="3"/>
            <a:endCxn id="28718" idx="7"/>
          </p:cNvCxnSpPr>
          <p:nvPr/>
        </p:nvCxnSpPr>
        <p:spPr bwMode="auto">
          <a:xfrm flipH="1">
            <a:off x="2084388" y="5087938"/>
            <a:ext cx="4984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45" name="Text Box 74"/>
          <p:cNvSpPr txBox="1">
            <a:spLocks noChangeArrowheads="1"/>
          </p:cNvSpPr>
          <p:nvPr/>
        </p:nvSpPr>
        <p:spPr bwMode="auto">
          <a:xfrm>
            <a:off x="2071688" y="4876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8746" name="Freeform 75"/>
          <p:cNvSpPr>
            <a:spLocks/>
          </p:cNvSpPr>
          <p:nvPr/>
        </p:nvSpPr>
        <p:spPr bwMode="auto">
          <a:xfrm>
            <a:off x="7461250" y="1468438"/>
            <a:ext cx="1335088" cy="2078037"/>
          </a:xfrm>
          <a:custGeom>
            <a:avLst/>
            <a:gdLst>
              <a:gd name="T0" fmla="*/ 155575 w 841"/>
              <a:gd name="T1" fmla="*/ 1544637 h 1309"/>
              <a:gd name="T2" fmla="*/ 136525 w 841"/>
              <a:gd name="T3" fmla="*/ 1874837 h 1309"/>
              <a:gd name="T4" fmla="*/ 498475 w 841"/>
              <a:gd name="T5" fmla="*/ 1947862 h 1309"/>
              <a:gd name="T6" fmla="*/ 1327150 w 841"/>
              <a:gd name="T7" fmla="*/ 1096962 h 1309"/>
              <a:gd name="T8" fmla="*/ 546100 w 841"/>
              <a:gd name="T9" fmla="*/ 144462 h 1309"/>
              <a:gd name="T10" fmla="*/ 69850 w 841"/>
              <a:gd name="T11" fmla="*/ 230187 h 1309"/>
              <a:gd name="T12" fmla="*/ 127000 w 841"/>
              <a:gd name="T13" fmla="*/ 515937 h 1309"/>
              <a:gd name="T14" fmla="*/ 650875 w 841"/>
              <a:gd name="T15" fmla="*/ 1039812 h 1309"/>
              <a:gd name="T16" fmla="*/ 508000 w 841"/>
              <a:gd name="T17" fmla="*/ 1258887 h 1309"/>
              <a:gd name="T18" fmla="*/ 155575 w 841"/>
              <a:gd name="T19" fmla="*/ 1544637 h 1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1309"/>
              <a:gd name="T32" fmla="*/ 841 w 841"/>
              <a:gd name="T33" fmla="*/ 1309 h 13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1309">
                <a:moveTo>
                  <a:pt x="98" y="973"/>
                </a:moveTo>
                <a:cubicBezTo>
                  <a:pt x="60" y="1089"/>
                  <a:pt x="50" y="1139"/>
                  <a:pt x="86" y="1181"/>
                </a:cubicBezTo>
                <a:cubicBezTo>
                  <a:pt x="122" y="1223"/>
                  <a:pt x="189" y="1309"/>
                  <a:pt x="314" y="1227"/>
                </a:cubicBezTo>
                <a:cubicBezTo>
                  <a:pt x="439" y="1145"/>
                  <a:pt x="831" y="880"/>
                  <a:pt x="836" y="691"/>
                </a:cubicBezTo>
                <a:cubicBezTo>
                  <a:pt x="841" y="502"/>
                  <a:pt x="476" y="182"/>
                  <a:pt x="344" y="91"/>
                </a:cubicBezTo>
                <a:cubicBezTo>
                  <a:pt x="212" y="0"/>
                  <a:pt x="88" y="106"/>
                  <a:pt x="44" y="145"/>
                </a:cubicBezTo>
                <a:cubicBezTo>
                  <a:pt x="0" y="184"/>
                  <a:pt x="19" y="240"/>
                  <a:pt x="80" y="325"/>
                </a:cubicBezTo>
                <a:cubicBezTo>
                  <a:pt x="141" y="410"/>
                  <a:pt x="370" y="577"/>
                  <a:pt x="410" y="655"/>
                </a:cubicBezTo>
                <a:cubicBezTo>
                  <a:pt x="450" y="733"/>
                  <a:pt x="372" y="740"/>
                  <a:pt x="320" y="793"/>
                </a:cubicBezTo>
                <a:cubicBezTo>
                  <a:pt x="268" y="846"/>
                  <a:pt x="155" y="924"/>
                  <a:pt x="98" y="97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Freeform 76"/>
          <p:cNvSpPr>
            <a:spLocks/>
          </p:cNvSpPr>
          <p:nvPr/>
        </p:nvSpPr>
        <p:spPr bwMode="auto">
          <a:xfrm>
            <a:off x="6810375" y="1958975"/>
            <a:ext cx="684213" cy="1674813"/>
          </a:xfrm>
          <a:custGeom>
            <a:avLst/>
            <a:gdLst>
              <a:gd name="T0" fmla="*/ 53975 w 431"/>
              <a:gd name="T1" fmla="*/ 303213 h 1055"/>
              <a:gd name="T2" fmla="*/ 128588 w 431"/>
              <a:gd name="T3" fmla="*/ 836613 h 1055"/>
              <a:gd name="T4" fmla="*/ 128588 w 431"/>
              <a:gd name="T5" fmla="*/ 1455738 h 1055"/>
              <a:gd name="T6" fmla="*/ 547688 w 431"/>
              <a:gd name="T7" fmla="*/ 1474788 h 1055"/>
              <a:gd name="T8" fmla="*/ 654050 w 431"/>
              <a:gd name="T9" fmla="*/ 258763 h 1055"/>
              <a:gd name="T10" fmla="*/ 361950 w 431"/>
              <a:gd name="T11" fmla="*/ 7938 h 1055"/>
              <a:gd name="T12" fmla="*/ 53975 w 431"/>
              <a:gd name="T13" fmla="*/ 303213 h 10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1"/>
              <a:gd name="T22" fmla="*/ 0 h 1055"/>
              <a:gd name="T23" fmla="*/ 431 w 431"/>
              <a:gd name="T24" fmla="*/ 1055 h 10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1" h="1055">
                <a:moveTo>
                  <a:pt x="34" y="191"/>
                </a:moveTo>
                <a:cubicBezTo>
                  <a:pt x="0" y="275"/>
                  <a:pt x="73" y="406"/>
                  <a:pt x="81" y="527"/>
                </a:cubicBezTo>
                <a:cubicBezTo>
                  <a:pt x="89" y="648"/>
                  <a:pt x="37" y="850"/>
                  <a:pt x="81" y="917"/>
                </a:cubicBezTo>
                <a:cubicBezTo>
                  <a:pt x="125" y="984"/>
                  <a:pt x="290" y="1055"/>
                  <a:pt x="345" y="929"/>
                </a:cubicBezTo>
                <a:cubicBezTo>
                  <a:pt x="400" y="803"/>
                  <a:pt x="431" y="317"/>
                  <a:pt x="412" y="163"/>
                </a:cubicBezTo>
                <a:cubicBezTo>
                  <a:pt x="393" y="9"/>
                  <a:pt x="291" y="0"/>
                  <a:pt x="228" y="5"/>
                </a:cubicBezTo>
                <a:cubicBezTo>
                  <a:pt x="165" y="9"/>
                  <a:pt x="68" y="107"/>
                  <a:pt x="34" y="19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8" name="Freeform 77"/>
          <p:cNvSpPr>
            <a:spLocks/>
          </p:cNvSpPr>
          <p:nvPr/>
        </p:nvSpPr>
        <p:spPr bwMode="auto">
          <a:xfrm>
            <a:off x="5181600" y="1697038"/>
            <a:ext cx="1508125" cy="1985962"/>
          </a:xfrm>
          <a:custGeom>
            <a:avLst/>
            <a:gdLst>
              <a:gd name="T0" fmla="*/ 30163 w 950"/>
              <a:gd name="T1" fmla="*/ 1585912 h 1251"/>
              <a:gd name="T2" fmla="*/ 153988 w 950"/>
              <a:gd name="T3" fmla="*/ 1928812 h 1251"/>
              <a:gd name="T4" fmla="*/ 496888 w 950"/>
              <a:gd name="T5" fmla="*/ 1909762 h 1251"/>
              <a:gd name="T6" fmla="*/ 595313 w 950"/>
              <a:gd name="T7" fmla="*/ 1466850 h 1251"/>
              <a:gd name="T8" fmla="*/ 633413 w 950"/>
              <a:gd name="T9" fmla="*/ 866775 h 1251"/>
              <a:gd name="T10" fmla="*/ 1042988 w 950"/>
              <a:gd name="T11" fmla="*/ 1238250 h 1251"/>
              <a:gd name="T12" fmla="*/ 1452563 w 950"/>
              <a:gd name="T13" fmla="*/ 1276350 h 1251"/>
              <a:gd name="T14" fmla="*/ 1376363 w 950"/>
              <a:gd name="T15" fmla="*/ 771525 h 1251"/>
              <a:gd name="T16" fmla="*/ 1071563 w 950"/>
              <a:gd name="T17" fmla="*/ 619125 h 1251"/>
              <a:gd name="T18" fmla="*/ 757238 w 950"/>
              <a:gd name="T19" fmla="*/ 104775 h 1251"/>
              <a:gd name="T20" fmla="*/ 233363 w 950"/>
              <a:gd name="T21" fmla="*/ 247650 h 1251"/>
              <a:gd name="T22" fmla="*/ 30163 w 950"/>
              <a:gd name="T23" fmla="*/ 1585912 h 12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0"/>
              <a:gd name="T37" fmla="*/ 0 h 1251"/>
              <a:gd name="T38" fmla="*/ 950 w 950"/>
              <a:gd name="T39" fmla="*/ 1251 h 12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0" h="1251">
                <a:moveTo>
                  <a:pt x="19" y="999"/>
                </a:moveTo>
                <a:cubicBezTo>
                  <a:pt x="0" y="1178"/>
                  <a:pt x="48" y="1181"/>
                  <a:pt x="97" y="1215"/>
                </a:cubicBezTo>
                <a:cubicBezTo>
                  <a:pt x="146" y="1249"/>
                  <a:pt x="267" y="1251"/>
                  <a:pt x="313" y="1203"/>
                </a:cubicBezTo>
                <a:cubicBezTo>
                  <a:pt x="359" y="1155"/>
                  <a:pt x="361" y="1033"/>
                  <a:pt x="375" y="924"/>
                </a:cubicBezTo>
                <a:cubicBezTo>
                  <a:pt x="389" y="815"/>
                  <a:pt x="352" y="570"/>
                  <a:pt x="399" y="546"/>
                </a:cubicBezTo>
                <a:cubicBezTo>
                  <a:pt x="446" y="522"/>
                  <a:pt x="571" y="737"/>
                  <a:pt x="657" y="780"/>
                </a:cubicBezTo>
                <a:cubicBezTo>
                  <a:pt x="743" y="823"/>
                  <a:pt x="880" y="853"/>
                  <a:pt x="915" y="804"/>
                </a:cubicBezTo>
                <a:cubicBezTo>
                  <a:pt x="950" y="755"/>
                  <a:pt x="907" y="555"/>
                  <a:pt x="867" y="486"/>
                </a:cubicBezTo>
                <a:cubicBezTo>
                  <a:pt x="827" y="417"/>
                  <a:pt x="740" y="460"/>
                  <a:pt x="675" y="390"/>
                </a:cubicBezTo>
                <a:cubicBezTo>
                  <a:pt x="610" y="320"/>
                  <a:pt x="565" y="105"/>
                  <a:pt x="477" y="66"/>
                </a:cubicBezTo>
                <a:cubicBezTo>
                  <a:pt x="389" y="27"/>
                  <a:pt x="223" y="0"/>
                  <a:pt x="147" y="156"/>
                </a:cubicBezTo>
                <a:cubicBezTo>
                  <a:pt x="71" y="312"/>
                  <a:pt x="46" y="824"/>
                  <a:pt x="19" y="999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9" name="Oval 78"/>
          <p:cNvSpPr>
            <a:spLocks noChangeArrowheads="1"/>
          </p:cNvSpPr>
          <p:nvPr/>
        </p:nvSpPr>
        <p:spPr bwMode="auto">
          <a:xfrm>
            <a:off x="5657850" y="19288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8750" name="Oval 79"/>
          <p:cNvSpPr>
            <a:spLocks noChangeArrowheads="1"/>
          </p:cNvSpPr>
          <p:nvPr/>
        </p:nvSpPr>
        <p:spPr bwMode="auto">
          <a:xfrm>
            <a:off x="7639050" y="1658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8751" name="Oval 80"/>
          <p:cNvSpPr>
            <a:spLocks noChangeArrowheads="1"/>
          </p:cNvSpPr>
          <p:nvPr/>
        </p:nvSpPr>
        <p:spPr bwMode="auto">
          <a:xfrm>
            <a:off x="6276975" y="26177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8752" name="Oval 81"/>
          <p:cNvSpPr>
            <a:spLocks noChangeArrowheads="1"/>
          </p:cNvSpPr>
          <p:nvPr/>
        </p:nvSpPr>
        <p:spPr bwMode="auto">
          <a:xfrm>
            <a:off x="5353050" y="32591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8753" name="Oval 82"/>
          <p:cNvSpPr>
            <a:spLocks noChangeArrowheads="1"/>
          </p:cNvSpPr>
          <p:nvPr/>
        </p:nvSpPr>
        <p:spPr bwMode="auto">
          <a:xfrm>
            <a:off x="8324850" y="2420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8755" name="AutoShape 84"/>
          <p:cNvCxnSpPr>
            <a:cxnSpLocks noChangeShapeType="1"/>
            <a:stCxn id="28749" idx="5"/>
            <a:endCxn id="28751" idx="1"/>
          </p:cNvCxnSpPr>
          <p:nvPr/>
        </p:nvCxnSpPr>
        <p:spPr bwMode="auto">
          <a:xfrm>
            <a:off x="5918200" y="2198688"/>
            <a:ext cx="403225" cy="4540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6" name="AutoShape 85"/>
          <p:cNvCxnSpPr>
            <a:cxnSpLocks noChangeShapeType="1"/>
            <a:stCxn id="28751" idx="3"/>
            <a:endCxn id="28752" idx="7"/>
          </p:cNvCxnSpPr>
          <p:nvPr/>
        </p:nvCxnSpPr>
        <p:spPr bwMode="auto">
          <a:xfrm flipH="1">
            <a:off x="5613400" y="2887663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7" name="AutoShape 86"/>
          <p:cNvCxnSpPr>
            <a:cxnSpLocks noChangeShapeType="1"/>
            <a:stCxn id="28749" idx="3"/>
            <a:endCxn id="28752" idx="0"/>
          </p:cNvCxnSpPr>
          <p:nvPr/>
        </p:nvCxnSpPr>
        <p:spPr bwMode="auto">
          <a:xfrm flipH="1">
            <a:off x="5505450" y="2198688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8" name="AutoShape 87"/>
          <p:cNvCxnSpPr>
            <a:cxnSpLocks noChangeShapeType="1"/>
            <a:stCxn id="28751" idx="5"/>
            <a:endCxn id="28754" idx="1"/>
          </p:cNvCxnSpPr>
          <p:nvPr/>
        </p:nvCxnSpPr>
        <p:spPr bwMode="auto">
          <a:xfrm>
            <a:off x="6537325" y="2887663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9" name="AutoShape 88"/>
          <p:cNvCxnSpPr>
            <a:cxnSpLocks noChangeShapeType="1"/>
            <a:stCxn id="28752" idx="6"/>
            <a:endCxn id="28754" idx="2"/>
          </p:cNvCxnSpPr>
          <p:nvPr/>
        </p:nvCxnSpPr>
        <p:spPr bwMode="auto">
          <a:xfrm flipV="1">
            <a:off x="5667375" y="3249613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60" name="AutoShape 89"/>
          <p:cNvCxnSpPr>
            <a:cxnSpLocks noChangeShapeType="1"/>
            <a:stCxn id="28749" idx="6"/>
            <a:endCxn id="28773" idx="1"/>
          </p:cNvCxnSpPr>
          <p:nvPr/>
        </p:nvCxnSpPr>
        <p:spPr bwMode="auto">
          <a:xfrm>
            <a:off x="5972175" y="2081213"/>
            <a:ext cx="1063625" cy="1254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61" name="AutoShape 90"/>
          <p:cNvCxnSpPr>
            <a:cxnSpLocks noChangeShapeType="1"/>
            <a:stCxn id="28753" idx="1"/>
            <a:endCxn id="28750" idx="5"/>
          </p:cNvCxnSpPr>
          <p:nvPr/>
        </p:nvCxnSpPr>
        <p:spPr bwMode="auto">
          <a:xfrm flipH="1" flipV="1">
            <a:off x="7899400" y="1928813"/>
            <a:ext cx="469900" cy="527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62" name="AutoShape 91"/>
          <p:cNvCxnSpPr>
            <a:cxnSpLocks noChangeShapeType="1"/>
            <a:stCxn id="28774" idx="7"/>
            <a:endCxn id="28753" idx="3"/>
          </p:cNvCxnSpPr>
          <p:nvPr/>
        </p:nvCxnSpPr>
        <p:spPr bwMode="auto">
          <a:xfrm flipV="1">
            <a:off x="7943850" y="2690813"/>
            <a:ext cx="425450" cy="3286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63" name="Text Box 92"/>
          <p:cNvSpPr txBox="1">
            <a:spLocks noChangeArrowheads="1"/>
          </p:cNvSpPr>
          <p:nvPr/>
        </p:nvSpPr>
        <p:spPr bwMode="auto">
          <a:xfrm>
            <a:off x="8124825" y="19637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764" name="Text Box 93"/>
          <p:cNvSpPr txBox="1">
            <a:spLocks noChangeArrowheads="1"/>
          </p:cNvSpPr>
          <p:nvPr/>
        </p:nvSpPr>
        <p:spPr bwMode="auto">
          <a:xfrm>
            <a:off x="5284788" y="24463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8765" name="Text Box 94"/>
          <p:cNvSpPr txBox="1">
            <a:spLocks noChangeArrowheads="1"/>
          </p:cNvSpPr>
          <p:nvPr/>
        </p:nvSpPr>
        <p:spPr bwMode="auto">
          <a:xfrm>
            <a:off x="7124700" y="25733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8766" name="Text Box 95"/>
          <p:cNvSpPr txBox="1">
            <a:spLocks noChangeArrowheads="1"/>
          </p:cNvSpPr>
          <p:nvPr/>
        </p:nvSpPr>
        <p:spPr bwMode="auto">
          <a:xfrm>
            <a:off x="5872163" y="23590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8767" name="Text Box 96"/>
          <p:cNvSpPr txBox="1">
            <a:spLocks noChangeArrowheads="1"/>
          </p:cNvSpPr>
          <p:nvPr/>
        </p:nvSpPr>
        <p:spPr bwMode="auto">
          <a:xfrm>
            <a:off x="6224588" y="33353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8768" name="Text Box 97"/>
          <p:cNvSpPr txBox="1">
            <a:spLocks noChangeArrowheads="1"/>
          </p:cNvSpPr>
          <p:nvPr/>
        </p:nvSpPr>
        <p:spPr bwMode="auto">
          <a:xfrm>
            <a:off x="8177213" y="28209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769" name="Text Box 98"/>
          <p:cNvSpPr txBox="1">
            <a:spLocks noChangeArrowheads="1"/>
          </p:cNvSpPr>
          <p:nvPr/>
        </p:nvSpPr>
        <p:spPr bwMode="auto">
          <a:xfrm>
            <a:off x="6362700" y="18113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8770" name="Text Box 99"/>
          <p:cNvSpPr txBox="1">
            <a:spLocks noChangeArrowheads="1"/>
          </p:cNvSpPr>
          <p:nvPr/>
        </p:nvSpPr>
        <p:spPr bwMode="auto">
          <a:xfrm>
            <a:off x="5989638" y="29686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8771" name="AutoShape 100"/>
          <p:cNvCxnSpPr>
            <a:cxnSpLocks noChangeShapeType="1"/>
            <a:stCxn id="28774" idx="0"/>
            <a:endCxn id="28750" idx="4"/>
          </p:cNvCxnSpPr>
          <p:nvPr/>
        </p:nvCxnSpPr>
        <p:spPr bwMode="auto">
          <a:xfrm flipH="1" flipV="1">
            <a:off x="7791450" y="1973263"/>
            <a:ext cx="44450" cy="10017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72" name="Text Box 101"/>
          <p:cNvSpPr txBox="1">
            <a:spLocks noChangeArrowheads="1"/>
          </p:cNvSpPr>
          <p:nvPr/>
        </p:nvSpPr>
        <p:spPr bwMode="auto">
          <a:xfrm>
            <a:off x="7505700" y="22621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8773" name="Oval 102"/>
          <p:cNvSpPr>
            <a:spLocks noChangeArrowheads="1"/>
          </p:cNvSpPr>
          <p:nvPr/>
        </p:nvSpPr>
        <p:spPr bwMode="auto">
          <a:xfrm>
            <a:off x="6991350" y="21717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8775" name="AutoShape 104"/>
          <p:cNvCxnSpPr>
            <a:cxnSpLocks noChangeShapeType="1"/>
            <a:stCxn id="28773" idx="4"/>
            <a:endCxn id="28754" idx="0"/>
          </p:cNvCxnSpPr>
          <p:nvPr/>
        </p:nvCxnSpPr>
        <p:spPr bwMode="auto">
          <a:xfrm>
            <a:off x="7143750" y="2486025"/>
            <a:ext cx="6350" cy="6016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76" name="Text Box 105"/>
          <p:cNvSpPr txBox="1">
            <a:spLocks noChangeArrowheads="1"/>
          </p:cNvSpPr>
          <p:nvPr/>
        </p:nvSpPr>
        <p:spPr bwMode="auto">
          <a:xfrm>
            <a:off x="6592888" y="266382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8777" name="AutoShape 106"/>
          <p:cNvCxnSpPr>
            <a:cxnSpLocks noChangeShapeType="1"/>
            <a:stCxn id="28773" idx="3"/>
            <a:endCxn id="28751" idx="7"/>
          </p:cNvCxnSpPr>
          <p:nvPr/>
        </p:nvCxnSpPr>
        <p:spPr bwMode="auto">
          <a:xfrm flipH="1">
            <a:off x="6537325" y="2441575"/>
            <a:ext cx="498475" cy="211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78" name="Text Box 107"/>
          <p:cNvSpPr txBox="1">
            <a:spLocks noChangeArrowheads="1"/>
          </p:cNvSpPr>
          <p:nvPr/>
        </p:nvSpPr>
        <p:spPr bwMode="auto">
          <a:xfrm>
            <a:off x="6524625" y="22304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8779" name="Freeform 108"/>
          <p:cNvSpPr>
            <a:spLocks/>
          </p:cNvSpPr>
          <p:nvPr/>
        </p:nvSpPr>
        <p:spPr bwMode="auto">
          <a:xfrm>
            <a:off x="7494588" y="4114800"/>
            <a:ext cx="1335087" cy="2078038"/>
          </a:xfrm>
          <a:custGeom>
            <a:avLst/>
            <a:gdLst>
              <a:gd name="T0" fmla="*/ 155575 w 841"/>
              <a:gd name="T1" fmla="*/ 1544638 h 1309"/>
              <a:gd name="T2" fmla="*/ 136525 w 841"/>
              <a:gd name="T3" fmla="*/ 1874838 h 1309"/>
              <a:gd name="T4" fmla="*/ 498475 w 841"/>
              <a:gd name="T5" fmla="*/ 1947863 h 1309"/>
              <a:gd name="T6" fmla="*/ 1327150 w 841"/>
              <a:gd name="T7" fmla="*/ 1096963 h 1309"/>
              <a:gd name="T8" fmla="*/ 546100 w 841"/>
              <a:gd name="T9" fmla="*/ 144463 h 1309"/>
              <a:gd name="T10" fmla="*/ 69850 w 841"/>
              <a:gd name="T11" fmla="*/ 230188 h 1309"/>
              <a:gd name="T12" fmla="*/ 127000 w 841"/>
              <a:gd name="T13" fmla="*/ 515938 h 1309"/>
              <a:gd name="T14" fmla="*/ 650875 w 841"/>
              <a:gd name="T15" fmla="*/ 1039813 h 1309"/>
              <a:gd name="T16" fmla="*/ 508000 w 841"/>
              <a:gd name="T17" fmla="*/ 1258888 h 1309"/>
              <a:gd name="T18" fmla="*/ 155575 w 841"/>
              <a:gd name="T19" fmla="*/ 1544638 h 1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1309"/>
              <a:gd name="T32" fmla="*/ 841 w 841"/>
              <a:gd name="T33" fmla="*/ 1309 h 13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1309">
                <a:moveTo>
                  <a:pt x="98" y="973"/>
                </a:moveTo>
                <a:cubicBezTo>
                  <a:pt x="60" y="1089"/>
                  <a:pt x="50" y="1139"/>
                  <a:pt x="86" y="1181"/>
                </a:cubicBezTo>
                <a:cubicBezTo>
                  <a:pt x="122" y="1223"/>
                  <a:pt x="189" y="1309"/>
                  <a:pt x="314" y="1227"/>
                </a:cubicBezTo>
                <a:cubicBezTo>
                  <a:pt x="439" y="1145"/>
                  <a:pt x="831" y="880"/>
                  <a:pt x="836" y="691"/>
                </a:cubicBezTo>
                <a:cubicBezTo>
                  <a:pt x="841" y="502"/>
                  <a:pt x="476" y="182"/>
                  <a:pt x="344" y="91"/>
                </a:cubicBezTo>
                <a:cubicBezTo>
                  <a:pt x="212" y="0"/>
                  <a:pt x="88" y="106"/>
                  <a:pt x="44" y="145"/>
                </a:cubicBezTo>
                <a:cubicBezTo>
                  <a:pt x="0" y="184"/>
                  <a:pt x="19" y="240"/>
                  <a:pt x="80" y="325"/>
                </a:cubicBezTo>
                <a:cubicBezTo>
                  <a:pt x="141" y="410"/>
                  <a:pt x="370" y="577"/>
                  <a:pt x="410" y="655"/>
                </a:cubicBezTo>
                <a:cubicBezTo>
                  <a:pt x="450" y="733"/>
                  <a:pt x="372" y="740"/>
                  <a:pt x="320" y="793"/>
                </a:cubicBezTo>
                <a:cubicBezTo>
                  <a:pt x="268" y="846"/>
                  <a:pt x="155" y="924"/>
                  <a:pt x="98" y="97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0" name="Freeform 110"/>
          <p:cNvSpPr>
            <a:spLocks/>
          </p:cNvSpPr>
          <p:nvPr/>
        </p:nvSpPr>
        <p:spPr bwMode="auto">
          <a:xfrm>
            <a:off x="5214938" y="4346575"/>
            <a:ext cx="2306637" cy="2012950"/>
          </a:xfrm>
          <a:custGeom>
            <a:avLst/>
            <a:gdLst>
              <a:gd name="T0" fmla="*/ 30162 w 1453"/>
              <a:gd name="T1" fmla="*/ 1582738 h 1268"/>
              <a:gd name="T2" fmla="*/ 153987 w 1453"/>
              <a:gd name="T3" fmla="*/ 1925638 h 1268"/>
              <a:gd name="T4" fmla="*/ 496887 w 1453"/>
              <a:gd name="T5" fmla="*/ 1906588 h 1268"/>
              <a:gd name="T6" fmla="*/ 595312 w 1453"/>
              <a:gd name="T7" fmla="*/ 1463675 h 1268"/>
              <a:gd name="T8" fmla="*/ 633412 w 1453"/>
              <a:gd name="T9" fmla="*/ 863600 h 1268"/>
              <a:gd name="T10" fmla="*/ 1042987 w 1453"/>
              <a:gd name="T11" fmla="*/ 1235075 h 1268"/>
              <a:gd name="T12" fmla="*/ 1300162 w 1453"/>
              <a:gd name="T13" fmla="*/ 1330325 h 1268"/>
              <a:gd name="T14" fmla="*/ 1462087 w 1453"/>
              <a:gd name="T15" fmla="*/ 1168400 h 1268"/>
              <a:gd name="T16" fmla="*/ 1443037 w 1453"/>
              <a:gd name="T17" fmla="*/ 901700 h 1268"/>
              <a:gd name="T18" fmla="*/ 1166812 w 1453"/>
              <a:gd name="T19" fmla="*/ 796925 h 1268"/>
              <a:gd name="T20" fmla="*/ 1023937 w 1453"/>
              <a:gd name="T21" fmla="*/ 558800 h 1268"/>
              <a:gd name="T22" fmla="*/ 1557337 w 1453"/>
              <a:gd name="T23" fmla="*/ 577850 h 1268"/>
              <a:gd name="T24" fmla="*/ 1795462 w 1453"/>
              <a:gd name="T25" fmla="*/ 949325 h 1268"/>
              <a:gd name="T26" fmla="*/ 1738312 w 1453"/>
              <a:gd name="T27" fmla="*/ 1606550 h 1268"/>
              <a:gd name="T28" fmla="*/ 1833562 w 1453"/>
              <a:gd name="T29" fmla="*/ 1863725 h 1268"/>
              <a:gd name="T30" fmla="*/ 2214562 w 1453"/>
              <a:gd name="T31" fmla="*/ 1758950 h 1268"/>
              <a:gd name="T32" fmla="*/ 2147887 w 1453"/>
              <a:gd name="T33" fmla="*/ 339725 h 1268"/>
              <a:gd name="T34" fmla="*/ 1262062 w 1453"/>
              <a:gd name="T35" fmla="*/ 111125 h 1268"/>
              <a:gd name="T36" fmla="*/ 233362 w 1453"/>
              <a:gd name="T37" fmla="*/ 244475 h 1268"/>
              <a:gd name="T38" fmla="*/ 30162 w 1453"/>
              <a:gd name="T39" fmla="*/ 1582738 h 1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53"/>
              <a:gd name="T61" fmla="*/ 0 h 1268"/>
              <a:gd name="T62" fmla="*/ 1453 w 1453"/>
              <a:gd name="T63" fmla="*/ 1268 h 1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53" h="1268">
                <a:moveTo>
                  <a:pt x="19" y="997"/>
                </a:moveTo>
                <a:cubicBezTo>
                  <a:pt x="0" y="1176"/>
                  <a:pt x="48" y="1179"/>
                  <a:pt x="97" y="1213"/>
                </a:cubicBezTo>
                <a:cubicBezTo>
                  <a:pt x="146" y="1247"/>
                  <a:pt x="267" y="1249"/>
                  <a:pt x="313" y="1201"/>
                </a:cubicBezTo>
                <a:cubicBezTo>
                  <a:pt x="359" y="1153"/>
                  <a:pt x="361" y="1031"/>
                  <a:pt x="375" y="922"/>
                </a:cubicBezTo>
                <a:cubicBezTo>
                  <a:pt x="389" y="813"/>
                  <a:pt x="352" y="568"/>
                  <a:pt x="399" y="544"/>
                </a:cubicBezTo>
                <a:cubicBezTo>
                  <a:pt x="446" y="520"/>
                  <a:pt x="587" y="729"/>
                  <a:pt x="657" y="778"/>
                </a:cubicBezTo>
                <a:cubicBezTo>
                  <a:pt x="727" y="827"/>
                  <a:pt x="775" y="845"/>
                  <a:pt x="819" y="838"/>
                </a:cubicBezTo>
                <a:cubicBezTo>
                  <a:pt x="863" y="831"/>
                  <a:pt x="906" y="781"/>
                  <a:pt x="921" y="736"/>
                </a:cubicBezTo>
                <a:cubicBezTo>
                  <a:pt x="936" y="691"/>
                  <a:pt x="940" y="607"/>
                  <a:pt x="909" y="568"/>
                </a:cubicBezTo>
                <a:cubicBezTo>
                  <a:pt x="878" y="529"/>
                  <a:pt x="779" y="538"/>
                  <a:pt x="735" y="502"/>
                </a:cubicBezTo>
                <a:cubicBezTo>
                  <a:pt x="691" y="466"/>
                  <a:pt x="604" y="375"/>
                  <a:pt x="645" y="352"/>
                </a:cubicBezTo>
                <a:cubicBezTo>
                  <a:pt x="686" y="329"/>
                  <a:pt x="900" y="323"/>
                  <a:pt x="981" y="364"/>
                </a:cubicBezTo>
                <a:cubicBezTo>
                  <a:pt x="1062" y="405"/>
                  <a:pt x="1112" y="490"/>
                  <a:pt x="1131" y="598"/>
                </a:cubicBezTo>
                <a:cubicBezTo>
                  <a:pt x="1150" y="706"/>
                  <a:pt x="1091" y="916"/>
                  <a:pt x="1095" y="1012"/>
                </a:cubicBezTo>
                <a:cubicBezTo>
                  <a:pt x="1099" y="1108"/>
                  <a:pt x="1105" y="1158"/>
                  <a:pt x="1155" y="1174"/>
                </a:cubicBezTo>
                <a:cubicBezTo>
                  <a:pt x="1205" y="1190"/>
                  <a:pt x="1362" y="1268"/>
                  <a:pt x="1395" y="1108"/>
                </a:cubicBezTo>
                <a:cubicBezTo>
                  <a:pt x="1428" y="948"/>
                  <a:pt x="1453" y="387"/>
                  <a:pt x="1353" y="214"/>
                </a:cubicBezTo>
                <a:cubicBezTo>
                  <a:pt x="1253" y="41"/>
                  <a:pt x="996" y="80"/>
                  <a:pt x="795" y="70"/>
                </a:cubicBezTo>
                <a:cubicBezTo>
                  <a:pt x="594" y="60"/>
                  <a:pt x="276" y="0"/>
                  <a:pt x="147" y="154"/>
                </a:cubicBezTo>
                <a:cubicBezTo>
                  <a:pt x="18" y="308"/>
                  <a:pt x="46" y="822"/>
                  <a:pt x="19" y="99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1" name="Oval 111"/>
          <p:cNvSpPr>
            <a:spLocks noChangeArrowheads="1"/>
          </p:cNvSpPr>
          <p:nvPr/>
        </p:nvSpPr>
        <p:spPr bwMode="auto">
          <a:xfrm>
            <a:off x="5691188" y="45751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8782" name="Oval 112"/>
          <p:cNvSpPr>
            <a:spLocks noChangeArrowheads="1"/>
          </p:cNvSpPr>
          <p:nvPr/>
        </p:nvSpPr>
        <p:spPr bwMode="auto">
          <a:xfrm>
            <a:off x="7672388" y="4305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28783" name="Oval 113"/>
          <p:cNvSpPr>
            <a:spLocks noChangeArrowheads="1"/>
          </p:cNvSpPr>
          <p:nvPr/>
        </p:nvSpPr>
        <p:spPr bwMode="auto">
          <a:xfrm>
            <a:off x="6310313" y="52641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8784" name="Oval 114"/>
          <p:cNvSpPr>
            <a:spLocks noChangeArrowheads="1"/>
          </p:cNvSpPr>
          <p:nvPr/>
        </p:nvSpPr>
        <p:spPr bwMode="auto">
          <a:xfrm>
            <a:off x="5386388" y="59055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8785" name="Oval 115"/>
          <p:cNvSpPr>
            <a:spLocks noChangeArrowheads="1"/>
          </p:cNvSpPr>
          <p:nvPr/>
        </p:nvSpPr>
        <p:spPr bwMode="auto">
          <a:xfrm>
            <a:off x="8358188" y="50673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8787" name="AutoShape 117"/>
          <p:cNvCxnSpPr>
            <a:cxnSpLocks noChangeShapeType="1"/>
            <a:stCxn id="28781" idx="5"/>
            <a:endCxn id="28783" idx="1"/>
          </p:cNvCxnSpPr>
          <p:nvPr/>
        </p:nvCxnSpPr>
        <p:spPr bwMode="auto">
          <a:xfrm>
            <a:off x="5951538" y="4845050"/>
            <a:ext cx="403225" cy="4540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8" name="AutoShape 118"/>
          <p:cNvCxnSpPr>
            <a:cxnSpLocks noChangeShapeType="1"/>
            <a:stCxn id="28783" idx="3"/>
            <a:endCxn id="28784" idx="7"/>
          </p:cNvCxnSpPr>
          <p:nvPr/>
        </p:nvCxnSpPr>
        <p:spPr bwMode="auto">
          <a:xfrm flipH="1">
            <a:off x="5646738" y="5534025"/>
            <a:ext cx="708025" cy="4064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9" name="AutoShape 119"/>
          <p:cNvCxnSpPr>
            <a:cxnSpLocks noChangeShapeType="1"/>
            <a:stCxn id="28781" idx="3"/>
            <a:endCxn id="28784" idx="0"/>
          </p:cNvCxnSpPr>
          <p:nvPr/>
        </p:nvCxnSpPr>
        <p:spPr bwMode="auto">
          <a:xfrm flipH="1">
            <a:off x="5538788" y="4845050"/>
            <a:ext cx="196850" cy="1050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0" name="AutoShape 120"/>
          <p:cNvCxnSpPr>
            <a:cxnSpLocks noChangeShapeType="1"/>
            <a:stCxn id="28783" idx="5"/>
            <a:endCxn id="28786" idx="1"/>
          </p:cNvCxnSpPr>
          <p:nvPr/>
        </p:nvCxnSpPr>
        <p:spPr bwMode="auto">
          <a:xfrm>
            <a:off x="6570663" y="5534025"/>
            <a:ext cx="504825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1" name="AutoShape 121"/>
          <p:cNvCxnSpPr>
            <a:cxnSpLocks noChangeShapeType="1"/>
            <a:stCxn id="28784" idx="6"/>
            <a:endCxn id="28786" idx="2"/>
          </p:cNvCxnSpPr>
          <p:nvPr/>
        </p:nvCxnSpPr>
        <p:spPr bwMode="auto">
          <a:xfrm flipV="1">
            <a:off x="5700713" y="5895975"/>
            <a:ext cx="1320800" cy="1619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2" name="AutoShape 122"/>
          <p:cNvCxnSpPr>
            <a:cxnSpLocks noChangeShapeType="1"/>
            <a:stCxn id="28781" idx="6"/>
            <a:endCxn id="28805" idx="1"/>
          </p:cNvCxnSpPr>
          <p:nvPr/>
        </p:nvCxnSpPr>
        <p:spPr bwMode="auto">
          <a:xfrm>
            <a:off x="6005513" y="4727575"/>
            <a:ext cx="1063625" cy="1254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3" name="AutoShape 123"/>
          <p:cNvCxnSpPr>
            <a:cxnSpLocks noChangeShapeType="1"/>
            <a:stCxn id="28785" idx="1"/>
            <a:endCxn id="28782" idx="5"/>
          </p:cNvCxnSpPr>
          <p:nvPr/>
        </p:nvCxnSpPr>
        <p:spPr bwMode="auto">
          <a:xfrm flipH="1" flipV="1">
            <a:off x="7932738" y="4575175"/>
            <a:ext cx="469900" cy="5270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4" name="AutoShape 124"/>
          <p:cNvCxnSpPr>
            <a:cxnSpLocks noChangeShapeType="1"/>
            <a:stCxn id="28806" idx="7"/>
            <a:endCxn id="28785" idx="3"/>
          </p:cNvCxnSpPr>
          <p:nvPr/>
        </p:nvCxnSpPr>
        <p:spPr bwMode="auto">
          <a:xfrm flipV="1">
            <a:off x="7977188" y="5337175"/>
            <a:ext cx="425450" cy="328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95" name="Text Box 125"/>
          <p:cNvSpPr txBox="1">
            <a:spLocks noChangeArrowheads="1"/>
          </p:cNvSpPr>
          <p:nvPr/>
        </p:nvSpPr>
        <p:spPr bwMode="auto">
          <a:xfrm>
            <a:off x="8158163" y="46101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796" name="Text Box 126"/>
          <p:cNvSpPr txBox="1">
            <a:spLocks noChangeArrowheads="1"/>
          </p:cNvSpPr>
          <p:nvPr/>
        </p:nvSpPr>
        <p:spPr bwMode="auto">
          <a:xfrm>
            <a:off x="5318125" y="50927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8797" name="Text Box 127"/>
          <p:cNvSpPr txBox="1">
            <a:spLocks noChangeArrowheads="1"/>
          </p:cNvSpPr>
          <p:nvPr/>
        </p:nvSpPr>
        <p:spPr bwMode="auto">
          <a:xfrm>
            <a:off x="7158038" y="52197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8798" name="Text Box 128"/>
          <p:cNvSpPr txBox="1">
            <a:spLocks noChangeArrowheads="1"/>
          </p:cNvSpPr>
          <p:nvPr/>
        </p:nvSpPr>
        <p:spPr bwMode="auto">
          <a:xfrm>
            <a:off x="5905500" y="50053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8799" name="Text Box 129"/>
          <p:cNvSpPr txBox="1">
            <a:spLocks noChangeArrowheads="1"/>
          </p:cNvSpPr>
          <p:nvPr/>
        </p:nvSpPr>
        <p:spPr bwMode="auto">
          <a:xfrm>
            <a:off x="6257925" y="59817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8800" name="Text Box 130"/>
          <p:cNvSpPr txBox="1">
            <a:spLocks noChangeArrowheads="1"/>
          </p:cNvSpPr>
          <p:nvPr/>
        </p:nvSpPr>
        <p:spPr bwMode="auto">
          <a:xfrm>
            <a:off x="8210550" y="54673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801" name="Text Box 131"/>
          <p:cNvSpPr txBox="1">
            <a:spLocks noChangeArrowheads="1"/>
          </p:cNvSpPr>
          <p:nvPr/>
        </p:nvSpPr>
        <p:spPr bwMode="auto">
          <a:xfrm>
            <a:off x="6396038" y="44577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8802" name="Text Box 132"/>
          <p:cNvSpPr txBox="1">
            <a:spLocks noChangeArrowheads="1"/>
          </p:cNvSpPr>
          <p:nvPr/>
        </p:nvSpPr>
        <p:spPr bwMode="auto">
          <a:xfrm>
            <a:off x="6022975" y="56149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cxnSp>
        <p:nvCxnSpPr>
          <p:cNvPr id="28803" name="AutoShape 133"/>
          <p:cNvCxnSpPr>
            <a:cxnSpLocks noChangeShapeType="1"/>
            <a:stCxn id="28806" idx="0"/>
            <a:endCxn id="28782" idx="4"/>
          </p:cNvCxnSpPr>
          <p:nvPr/>
        </p:nvCxnSpPr>
        <p:spPr bwMode="auto">
          <a:xfrm flipH="1" flipV="1">
            <a:off x="7824788" y="4619625"/>
            <a:ext cx="44450" cy="10017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04" name="Text Box 134"/>
          <p:cNvSpPr txBox="1">
            <a:spLocks noChangeArrowheads="1"/>
          </p:cNvSpPr>
          <p:nvPr/>
        </p:nvSpPr>
        <p:spPr bwMode="auto">
          <a:xfrm>
            <a:off x="7539038" y="49085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28805" name="Oval 135"/>
          <p:cNvSpPr>
            <a:spLocks noChangeArrowheads="1"/>
          </p:cNvSpPr>
          <p:nvPr/>
        </p:nvSpPr>
        <p:spPr bwMode="auto">
          <a:xfrm>
            <a:off x="7024688" y="48180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8807" name="AutoShape 137"/>
          <p:cNvCxnSpPr>
            <a:cxnSpLocks noChangeShapeType="1"/>
            <a:stCxn id="28805" idx="4"/>
            <a:endCxn id="28786" idx="0"/>
          </p:cNvCxnSpPr>
          <p:nvPr/>
        </p:nvCxnSpPr>
        <p:spPr bwMode="auto">
          <a:xfrm>
            <a:off x="7177088" y="5132388"/>
            <a:ext cx="6350" cy="6016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08" name="Text Box 138"/>
          <p:cNvSpPr txBox="1">
            <a:spLocks noChangeArrowheads="1"/>
          </p:cNvSpPr>
          <p:nvPr/>
        </p:nvSpPr>
        <p:spPr bwMode="auto">
          <a:xfrm>
            <a:off x="6626225" y="53101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28809" name="AutoShape 139"/>
          <p:cNvCxnSpPr>
            <a:cxnSpLocks noChangeShapeType="1"/>
            <a:stCxn id="28805" idx="3"/>
            <a:endCxn id="28783" idx="7"/>
          </p:cNvCxnSpPr>
          <p:nvPr/>
        </p:nvCxnSpPr>
        <p:spPr bwMode="auto">
          <a:xfrm flipH="1">
            <a:off x="6570663" y="5087938"/>
            <a:ext cx="4984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10" name="Text Box 140"/>
          <p:cNvSpPr txBox="1">
            <a:spLocks noChangeArrowheads="1"/>
          </p:cNvSpPr>
          <p:nvPr/>
        </p:nvSpPr>
        <p:spPr bwMode="auto">
          <a:xfrm>
            <a:off x="6557963" y="4876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698750" y="3149600"/>
            <a:ext cx="658813" cy="448982"/>
            <a:chOff x="2698750" y="3149600"/>
            <a:chExt cx="658813" cy="448982"/>
          </a:xfrm>
        </p:grpSpPr>
        <p:cxnSp>
          <p:nvCxnSpPr>
            <p:cNvPr id="141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cxnSp>
        <p:nvCxnSpPr>
          <p:cNvPr id="144" name="AutoShape 50"/>
          <p:cNvCxnSpPr>
            <a:cxnSpLocks noChangeShapeType="1"/>
          </p:cNvCxnSpPr>
          <p:nvPr/>
        </p:nvCxnSpPr>
        <p:spPr bwMode="auto">
          <a:xfrm flipV="1">
            <a:off x="7240587" y="5778500"/>
            <a:ext cx="658813" cy="15976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Text Box 81"/>
          <p:cNvSpPr txBox="1">
            <a:spLocks noChangeArrowheads="1"/>
          </p:cNvSpPr>
          <p:nvPr/>
        </p:nvSpPr>
        <p:spPr bwMode="auto">
          <a:xfrm>
            <a:off x="7404127" y="58581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12</a:t>
            </a:r>
            <a:endParaRPr lang="en-US" sz="1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2732617" y="5761318"/>
            <a:ext cx="658813" cy="448982"/>
            <a:chOff x="2698750" y="3149600"/>
            <a:chExt cx="658813" cy="448982"/>
          </a:xfrm>
        </p:grpSpPr>
        <p:cxnSp>
          <p:nvCxnSpPr>
            <p:cNvPr id="147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221538" y="3114956"/>
            <a:ext cx="658813" cy="448982"/>
            <a:chOff x="2698750" y="3149600"/>
            <a:chExt cx="658813" cy="448982"/>
          </a:xfrm>
        </p:grpSpPr>
        <p:cxnSp>
          <p:nvCxnSpPr>
            <p:cNvPr id="150" name="AutoShape 50"/>
            <p:cNvCxnSpPr>
              <a:cxnSpLocks noChangeShapeType="1"/>
            </p:cNvCxnSpPr>
            <p:nvPr/>
          </p:nvCxnSpPr>
          <p:spPr bwMode="auto">
            <a:xfrm flipV="1">
              <a:off x="2698750" y="3149600"/>
              <a:ext cx="658813" cy="1597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ext Box 81"/>
            <p:cNvSpPr txBox="1">
              <a:spLocks noChangeArrowheads="1"/>
            </p:cNvSpPr>
            <p:nvPr/>
          </p:nvSpPr>
          <p:spPr bwMode="auto">
            <a:xfrm>
              <a:off x="2862290" y="322925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/>
                <a:t>12</a:t>
              </a:r>
              <a:endParaRPr lang="en-US" sz="1800" dirty="0"/>
            </a:p>
          </p:txBody>
        </p:sp>
      </p:grp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2581275" y="30765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3267075" y="29638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8721" name="Oval 50"/>
          <p:cNvSpPr>
            <a:spLocks noChangeArrowheads="1"/>
          </p:cNvSpPr>
          <p:nvPr/>
        </p:nvSpPr>
        <p:spPr bwMode="auto">
          <a:xfrm>
            <a:off x="2544763" y="57435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8741" name="Oval 70"/>
          <p:cNvSpPr>
            <a:spLocks noChangeArrowheads="1"/>
          </p:cNvSpPr>
          <p:nvPr/>
        </p:nvSpPr>
        <p:spPr bwMode="auto">
          <a:xfrm>
            <a:off x="3230563" y="56308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8754" name="Oval 83"/>
          <p:cNvSpPr>
            <a:spLocks noChangeArrowheads="1"/>
          </p:cNvSpPr>
          <p:nvPr/>
        </p:nvSpPr>
        <p:spPr bwMode="auto">
          <a:xfrm>
            <a:off x="6997700" y="30972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D</a:t>
            </a:r>
          </a:p>
        </p:txBody>
      </p:sp>
      <p:sp>
        <p:nvSpPr>
          <p:cNvPr id="28774" name="Oval 103"/>
          <p:cNvSpPr>
            <a:spLocks noChangeArrowheads="1"/>
          </p:cNvSpPr>
          <p:nvPr/>
        </p:nvSpPr>
        <p:spPr bwMode="auto">
          <a:xfrm>
            <a:off x="7683500" y="29845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sp>
        <p:nvSpPr>
          <p:cNvPr id="28786" name="Oval 116"/>
          <p:cNvSpPr>
            <a:spLocks noChangeArrowheads="1"/>
          </p:cNvSpPr>
          <p:nvPr/>
        </p:nvSpPr>
        <p:spPr bwMode="auto">
          <a:xfrm>
            <a:off x="7031038" y="57435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8806" name="Oval 136"/>
          <p:cNvSpPr>
            <a:spLocks noChangeArrowheads="1"/>
          </p:cNvSpPr>
          <p:nvPr/>
        </p:nvSpPr>
        <p:spPr bwMode="auto">
          <a:xfrm>
            <a:off x="7716838" y="56308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Tahoma" charset="0"/>
                <a:cs typeface="+mj-cs"/>
              </a:rPr>
              <a:t>Data Structure for Kruskal’s Algorithm</a:t>
            </a:r>
            <a:endParaRPr lang="en-US" sz="4000">
              <a:latin typeface="Tahoma" charset="0"/>
              <a:cs typeface="Tahoma" charset="0"/>
            </a:endParaRPr>
          </a:p>
        </p:txBody>
      </p:sp>
      <p:sp>
        <p:nvSpPr>
          <p:cNvPr id="240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altLang="en-US" sz="2800" dirty="0" smtClean="0">
                <a:ea typeface="+mn-ea"/>
                <a:cs typeface="+mn-cs"/>
              </a:rPr>
              <a:t>The algorithm maintains a forest of trees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altLang="en-US" sz="2800" dirty="0" smtClean="0">
                <a:ea typeface="+mn-ea"/>
                <a:cs typeface="+mn-cs"/>
              </a:rPr>
              <a:t>A priority queue extracts the edges by increasing weight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altLang="en-US" sz="2800" dirty="0" smtClean="0">
                <a:ea typeface="+mn-ea"/>
                <a:cs typeface="+mn-cs"/>
              </a:rPr>
              <a:t>An edge is accepted it if connects distinct trees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altLang="en-US" sz="2800" dirty="0" smtClean="0">
                <a:ea typeface="+mn-ea"/>
                <a:cs typeface="+mn-cs"/>
              </a:rPr>
              <a:t>We need a data structure that maintains a </a:t>
            </a:r>
            <a:r>
              <a:rPr lang="en-US" altLang="en-US" sz="2800" dirty="0" smtClean="0">
                <a:solidFill>
                  <a:schemeClr val="tx2"/>
                </a:solidFill>
                <a:ea typeface="+mn-ea"/>
                <a:cs typeface="+mn-cs"/>
              </a:rPr>
              <a:t>partition</a:t>
            </a:r>
            <a:r>
              <a:rPr lang="en-US" altLang="en-US" sz="2800" dirty="0" smtClean="0">
                <a:ea typeface="+mn-ea"/>
                <a:cs typeface="+mn-cs"/>
              </a:rPr>
              <a:t>, i.e., a collection of disjoint sets, with operations: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en-US" sz="2400" dirty="0" err="1" smtClean="0">
                <a:solidFill>
                  <a:srgbClr val="C52D2D"/>
                </a:solidFill>
              </a:rPr>
              <a:t>makeSet</a:t>
            </a:r>
            <a:r>
              <a:rPr lang="en-US" altLang="en-US" sz="2400" dirty="0" smtClean="0"/>
              <a:t>(u): create a set consisting of u</a:t>
            </a:r>
            <a:endParaRPr lang="en-US" altLang="en-US" sz="2400" dirty="0" smtClean="0">
              <a:solidFill>
                <a:srgbClr val="C52D2D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>
                <a:solidFill>
                  <a:srgbClr val="C52D2D"/>
                </a:solidFill>
              </a:rPr>
              <a:t>find</a:t>
            </a:r>
            <a:r>
              <a:rPr lang="en-US" altLang="en-US" sz="2400" dirty="0" smtClean="0"/>
              <a:t>(u): return the set storing u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>
                <a:solidFill>
                  <a:srgbClr val="C52D2D"/>
                </a:solidFill>
              </a:rPr>
              <a:t>union</a:t>
            </a:r>
            <a:r>
              <a:rPr lang="en-US" altLang="en-US" sz="2400" dirty="0" smtClean="0"/>
              <a:t>(A, B): replace sets A and B with their union</a:t>
            </a:r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E7B1CF3-FC99-E047-AF3B-A1936721B2D7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16EE28D-AE5D-594C-AE84-832F72604D46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105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ea typeface="+mj-ea"/>
                <a:cs typeface="+mj-cs"/>
              </a:rPr>
              <a:t>List-based Partition</a:t>
            </a:r>
          </a:p>
        </p:txBody>
      </p:sp>
      <p:sp>
        <p:nvSpPr>
          <p:cNvPr id="241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267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Each set is stored in a sequence</a:t>
            </a:r>
          </a:p>
          <a:p>
            <a:pPr eaLnBrk="1" hangingPunct="1"/>
            <a:r>
              <a:rPr lang="en-US" sz="2400">
                <a:latin typeface="Tahoma" charset="0"/>
              </a:rPr>
              <a:t>Each element has a reference back to the set</a:t>
            </a:r>
          </a:p>
          <a:p>
            <a:pPr lvl="1" eaLnBrk="1" hangingPunct="1"/>
            <a:r>
              <a:rPr lang="en-US" sz="2000">
                <a:latin typeface="Tahoma" charset="0"/>
              </a:rPr>
              <a:t>operation</a:t>
            </a:r>
            <a:r>
              <a:rPr lang="en-US" sz="2000">
                <a:solidFill>
                  <a:srgbClr val="C52D2D"/>
                </a:solidFill>
                <a:latin typeface="Tahoma" charset="0"/>
              </a:rPr>
              <a:t> find</a:t>
            </a:r>
            <a:r>
              <a:rPr lang="en-US" sz="2000">
                <a:latin typeface="Tahoma" charset="0"/>
              </a:rPr>
              <a:t>(u) takes O(1) time, and returns the set of which u is a member.</a:t>
            </a:r>
          </a:p>
          <a:p>
            <a:pPr lvl="1" eaLnBrk="1" hangingPunct="1"/>
            <a:r>
              <a:rPr lang="en-US" sz="2000">
                <a:latin typeface="Tahoma" charset="0"/>
              </a:rPr>
              <a:t>in operation </a:t>
            </a:r>
            <a:r>
              <a:rPr lang="en-US" sz="2000">
                <a:solidFill>
                  <a:srgbClr val="C52D2D"/>
                </a:solidFill>
                <a:latin typeface="Tahoma" charset="0"/>
              </a:rPr>
              <a:t>union</a:t>
            </a:r>
            <a:r>
              <a:rPr lang="en-US" sz="2000">
                <a:latin typeface="Tahoma" charset="0"/>
              </a:rPr>
              <a:t>(A,B), we move the elements of the smaller set to the sequence of the larger set and update their references</a:t>
            </a:r>
          </a:p>
          <a:p>
            <a:pPr lvl="1" eaLnBrk="1" hangingPunct="1"/>
            <a:r>
              <a:rPr lang="en-US" sz="2000">
                <a:latin typeface="Tahoma" charset="0"/>
              </a:rPr>
              <a:t>the time for operation </a:t>
            </a:r>
            <a:r>
              <a:rPr lang="en-US" sz="2000">
                <a:solidFill>
                  <a:srgbClr val="C52D2D"/>
                </a:solidFill>
                <a:latin typeface="Tahoma" charset="0"/>
              </a:rPr>
              <a:t>union</a:t>
            </a:r>
            <a:r>
              <a:rPr lang="en-US" sz="2000">
                <a:latin typeface="Tahoma" charset="0"/>
              </a:rPr>
              <a:t>(A,B) is min(|A|, |B|)</a:t>
            </a:r>
          </a:p>
          <a:p>
            <a:pPr eaLnBrk="1" hangingPunct="1"/>
            <a:r>
              <a:rPr lang="en-US" sz="2400">
                <a:latin typeface="Tahoma" charset="0"/>
              </a:rPr>
              <a:t>Whenever an element is processed, it goes into a set of size at least double, hence each element is processed at most log n times</a:t>
            </a:r>
            <a:endParaRPr lang="en-US" sz="2800">
              <a:latin typeface="Tahoma" charset="0"/>
            </a:endParaRPr>
          </a:p>
        </p:txBody>
      </p:sp>
      <p:pic>
        <p:nvPicPr>
          <p:cNvPr id="2416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609600"/>
            <a:ext cx="2971800" cy="12557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Partition-Based Implementation</a:t>
            </a:r>
          </a:p>
        </p:txBody>
      </p:sp>
      <p:sp>
        <p:nvSpPr>
          <p:cNvPr id="317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20000" cy="482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Partition-based version of Kruskal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Algorithm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Cluster merges as unions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Cluster locations as finds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Running time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((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 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+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) log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Priority Queue operations: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 log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)</a:t>
            </a:r>
            <a:endParaRPr lang="en-US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Union-Find operations: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 log </a:t>
            </a: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)</a:t>
            </a:r>
            <a:endParaRPr lang="en-US">
              <a:latin typeface="Tahoma" charset="0"/>
            </a:endParaRP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3EF2CF9-4A92-3A4A-986D-C403E5F76636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Alternative Implementation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Minimum Spanning Trees</a:t>
            </a:r>
            <a:endParaRPr lang="en-US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7DE57B-B989-594A-B899-4D2B8C8FCCFD}" type="slidenum">
              <a:rPr lang="en-US" sz="1400"/>
              <a:pPr eaLnBrk="1" hangingPunct="1"/>
              <a:t>19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4766"/>
            <a:ext cx="7620000" cy="3869377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66" y="3886200"/>
            <a:ext cx="2767507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br>
              <a:rPr lang="en-US" dirty="0" smtClean="0"/>
            </a:br>
            <a:r>
              <a:rPr lang="en-US" dirty="0" smtClean="0"/>
              <a:t>Connecting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19600"/>
          </a:xfrm>
        </p:spPr>
        <p:txBody>
          <a:bodyPr/>
          <a:lstStyle/>
          <a:p>
            <a:r>
              <a:rPr lang="en-US" sz="2000" dirty="0"/>
              <a:t>Suppose the remote mountain country of </a:t>
            </a:r>
            <a:r>
              <a:rPr lang="en-US" sz="2000" dirty="0" err="1"/>
              <a:t>Vectoria</a:t>
            </a:r>
            <a:r>
              <a:rPr lang="en-US" sz="2000" dirty="0"/>
              <a:t> has been given a major </a:t>
            </a:r>
            <a:r>
              <a:rPr lang="en-US" sz="2000" dirty="0" smtClean="0"/>
              <a:t>grant to </a:t>
            </a:r>
            <a:r>
              <a:rPr lang="en-US" sz="2000" dirty="0"/>
              <a:t>install a large Wi-Fi the center of each of its mountain villages. </a:t>
            </a:r>
            <a:endParaRPr lang="en-US" sz="2000" dirty="0" smtClean="0"/>
          </a:p>
          <a:p>
            <a:r>
              <a:rPr lang="en-US" sz="2000" dirty="0" smtClean="0"/>
              <a:t>Communication</a:t>
            </a:r>
            <a:r>
              <a:rPr lang="en-US" sz="2000" dirty="0"/>
              <a:t> </a:t>
            </a:r>
            <a:r>
              <a:rPr lang="en-US" sz="2000" dirty="0" smtClean="0"/>
              <a:t>cables </a:t>
            </a:r>
            <a:r>
              <a:rPr lang="en-US" sz="2000" dirty="0"/>
              <a:t>can run from the main Internet access point to a village tower </a:t>
            </a:r>
            <a:r>
              <a:rPr lang="en-US" sz="2000" dirty="0" smtClean="0"/>
              <a:t>and cables </a:t>
            </a:r>
            <a:r>
              <a:rPr lang="en-US" sz="2000" dirty="0"/>
              <a:t>can also run between pairs of towers.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challenge is to interconnect all </a:t>
            </a:r>
            <a:r>
              <a:rPr lang="en-US" sz="2000" dirty="0" smtClean="0"/>
              <a:t>the towers </a:t>
            </a:r>
            <a:r>
              <a:rPr lang="en-US" sz="2000" dirty="0"/>
              <a:t>and the Internet access point as </a:t>
            </a:r>
            <a:r>
              <a:rPr lang="en-US" sz="2000" b="1" dirty="0">
                <a:solidFill>
                  <a:srgbClr val="FF0000"/>
                </a:solidFill>
              </a:rPr>
              <a:t>cheaply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as possible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Minimum Spanning Trees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C1E6787-54F3-504B-B166-639D9C1EDC7D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latin typeface="Tahoma" charset="0"/>
              </a:rPr>
              <a:t>Baruvka</a:t>
            </a:r>
            <a:r>
              <a:rPr lang="ja-JP" altLang="en-US" sz="4000" dirty="0">
                <a:latin typeface="Tahoma" charset="0"/>
              </a:rPr>
              <a:t>’</a:t>
            </a:r>
            <a:r>
              <a:rPr lang="en-US" altLang="ja-JP" sz="4000" dirty="0">
                <a:latin typeface="Tahoma" charset="0"/>
              </a:rPr>
              <a:t>s </a:t>
            </a:r>
            <a:r>
              <a:rPr lang="en-US" altLang="ja-JP" sz="4000" dirty="0" smtClean="0">
                <a:latin typeface="Tahoma" charset="0"/>
              </a:rPr>
              <a:t>Algorithm</a:t>
            </a:r>
            <a:endParaRPr lang="en-US" sz="4000" dirty="0">
              <a:latin typeface="Tahoma" charset="0"/>
            </a:endParaRPr>
          </a:p>
        </p:txBody>
      </p:sp>
      <p:sp>
        <p:nvSpPr>
          <p:cNvPr id="3277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19812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Like Kruskal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s Algorithm, Baruvka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s algorithm grows many clusters at once and maintains a forest </a:t>
            </a:r>
            <a:r>
              <a:rPr lang="en-US" altLang="ja-JP" sz="2000" b="1" i="1">
                <a:solidFill>
                  <a:schemeClr val="accent2"/>
                </a:solidFill>
                <a:latin typeface="Times New Roman" charset="0"/>
              </a:rPr>
              <a:t>T</a:t>
            </a:r>
            <a:endParaRPr lang="en-US" altLang="ja-JP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Each iteration of the while loop halves the number of connected components in forest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T</a:t>
            </a:r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The running time is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 sz="20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 sz="20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log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sz="20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)</a:t>
            </a:r>
            <a:endParaRPr lang="en-US" sz="2000">
              <a:latin typeface="Tahoma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7696200" cy="230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BaruvkaMST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T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Wingdings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V</a:t>
            </a:r>
            <a:r>
              <a:rPr lang="en-US" sz="1800" b="1">
                <a:solidFill>
                  <a:schemeClr val="accent2"/>
                </a:solidFill>
                <a:latin typeface="Times New Roman" charset="0"/>
                <a:sym typeface="Symbol" charset="0"/>
              </a:rPr>
              <a:t>	 </a:t>
            </a:r>
            <a:r>
              <a:rPr lang="en-US" sz="1800">
                <a:latin typeface="Times New Roman" charset="0"/>
                <a:sym typeface="Symbol" charset="0"/>
              </a:rPr>
              <a:t>{just the vertices of </a:t>
            </a:r>
            <a:r>
              <a:rPr lang="en-US" sz="1800" b="1" i="1">
                <a:latin typeface="Times New Roman" charset="0"/>
                <a:sym typeface="Symbol" charset="0"/>
              </a:rPr>
              <a:t>G</a:t>
            </a:r>
            <a:r>
              <a:rPr lang="en-US" sz="1800">
                <a:latin typeface="Times New Roman" charset="0"/>
                <a:sym typeface="Symbol" charset="0"/>
              </a:rPr>
              <a:t>}</a:t>
            </a:r>
            <a:endParaRPr lang="en-US" sz="1800" b="1">
              <a:solidFill>
                <a:schemeClr val="accent2"/>
              </a:solidFill>
              <a:latin typeface="Times New Roman" charset="0"/>
              <a:sym typeface="Symbol" charset="0"/>
            </a:endParaRP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sym typeface="Symbol" charset="0"/>
              </a:rPr>
              <a:t>while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T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has fewer than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n </a:t>
            </a:r>
            <a:r>
              <a:rPr lang="en-US" sz="1800">
                <a:solidFill>
                  <a:schemeClr val="accent2"/>
                </a:solidFill>
                <a:latin typeface="Symbol" charset="0"/>
                <a:sym typeface="Symbol" charset="0"/>
              </a:rPr>
              <a:t>- 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1 edges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sym typeface="Symbol" charset="0"/>
              </a:rPr>
              <a:t>do</a:t>
            </a:r>
            <a:endParaRPr lang="en-US" sz="1800">
              <a:solidFill>
                <a:schemeClr val="accent2"/>
              </a:solidFill>
              <a:latin typeface="Times New Roman" charset="0"/>
              <a:sym typeface="Symbol" charset="0"/>
            </a:endParaRP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	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for each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connected component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in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T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do</a:t>
            </a: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		Let 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edge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e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be the smallest-weight edge from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C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to another component in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T</a:t>
            </a: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chemeClr val="accent2"/>
                </a:solidFill>
                <a:latin typeface="Times New Roman" charset="0"/>
                <a:sym typeface="Symbol" charset="0"/>
              </a:rPr>
              <a:t>		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sym typeface="Symbol" charset="0"/>
              </a:rPr>
              <a:t>if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e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is not already in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T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sym typeface="Symbol" charset="0"/>
              </a:rPr>
              <a:t>then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	</a:t>
            </a:r>
            <a:endParaRPr lang="en-US" sz="1800" b="1">
              <a:solidFill>
                <a:schemeClr val="accent2"/>
              </a:solidFill>
              <a:latin typeface="Times New Roman" charset="0"/>
              <a:sym typeface="Symbol" charset="0"/>
            </a:endParaRP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				Add edge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e</a:t>
            </a: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 to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T</a:t>
            </a:r>
          </a:p>
          <a:p>
            <a:pPr algn="l" eaLnBrk="1" hangingPunct="1"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1800" b="1">
                <a:solidFill>
                  <a:schemeClr val="accent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  <a:sym typeface="Symbol" charset="0"/>
              </a:rPr>
              <a:t>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Tahoma" charset="0"/>
                <a:cs typeface="+mj-cs"/>
              </a:rPr>
              <a:t>Example of Baruvka</a:t>
            </a:r>
            <a:r>
              <a:rPr lang="ja-JP" altLang="en-US" sz="4000">
                <a:latin typeface="Tahoma" charset="0"/>
                <a:cs typeface="+mj-cs"/>
              </a:rPr>
              <a:t>’</a:t>
            </a:r>
            <a:r>
              <a:rPr lang="en-US" sz="4000">
                <a:latin typeface="Tahoma" charset="0"/>
                <a:cs typeface="+mj-cs"/>
              </a:rPr>
              <a:t>s </a:t>
            </a:r>
            <a:br>
              <a:rPr lang="en-US" sz="4000">
                <a:latin typeface="Tahoma" charset="0"/>
                <a:cs typeface="+mj-cs"/>
              </a:rPr>
            </a:br>
            <a:r>
              <a:rPr lang="en-US" sz="4000">
                <a:latin typeface="Tahoma" charset="0"/>
                <a:cs typeface="+mj-cs"/>
              </a:rPr>
              <a:t>Algorithm (animated)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Minimum Spanning Trees</a:t>
            </a:r>
            <a:endParaRPr lang="en-US" sz="14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147B140-F458-654E-BAE1-294294904A64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1447800" y="18288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143000" y="2286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1447800" y="3429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3124200" y="25908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1828800" y="24384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1752600" y="40386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1752600" y="31242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2667000" y="31242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>
            <a:off x="2209800" y="35814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cxnSp>
        <p:nvCxnSpPr>
          <p:cNvPr id="33806" name="AutoShape 13"/>
          <p:cNvCxnSpPr>
            <a:cxnSpLocks noChangeShapeType="1"/>
            <a:stCxn id="144388" idx="7"/>
            <a:endCxn id="144387" idx="3"/>
          </p:cNvCxnSpPr>
          <p:nvPr/>
        </p:nvCxnSpPr>
        <p:spPr bwMode="auto">
          <a:xfrm flipV="1">
            <a:off x="1273175" y="1958975"/>
            <a:ext cx="19685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4"/>
          <p:cNvCxnSpPr>
            <a:cxnSpLocks noChangeShapeType="1"/>
            <a:stCxn id="144391" idx="1"/>
            <a:endCxn id="144387" idx="5"/>
          </p:cNvCxnSpPr>
          <p:nvPr/>
        </p:nvCxnSpPr>
        <p:spPr bwMode="auto">
          <a:xfrm flipH="1" flipV="1">
            <a:off x="1577975" y="1958975"/>
            <a:ext cx="273050" cy="501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5"/>
          <p:cNvCxnSpPr>
            <a:cxnSpLocks noChangeShapeType="1"/>
            <a:stCxn id="144391" idx="2"/>
            <a:endCxn id="144388" idx="5"/>
          </p:cNvCxnSpPr>
          <p:nvPr/>
        </p:nvCxnSpPr>
        <p:spPr bwMode="auto">
          <a:xfrm flipH="1" flipV="1">
            <a:off x="1273175" y="2416175"/>
            <a:ext cx="555625" cy="98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6"/>
          <p:cNvCxnSpPr>
            <a:cxnSpLocks noChangeShapeType="1"/>
            <a:stCxn id="144393" idx="0"/>
            <a:endCxn id="144391" idx="4"/>
          </p:cNvCxnSpPr>
          <p:nvPr/>
        </p:nvCxnSpPr>
        <p:spPr bwMode="auto">
          <a:xfrm rot="5400000" flipH="1" flipV="1">
            <a:off x="1600200" y="2819400"/>
            <a:ext cx="533400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7"/>
          <p:cNvCxnSpPr>
            <a:cxnSpLocks noChangeShapeType="1"/>
            <a:stCxn id="144389" idx="1"/>
            <a:endCxn id="144388" idx="3"/>
          </p:cNvCxnSpPr>
          <p:nvPr/>
        </p:nvCxnSpPr>
        <p:spPr bwMode="auto">
          <a:xfrm rot="16200000" flipV="1">
            <a:off x="800100" y="2781300"/>
            <a:ext cx="103505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8"/>
          <p:cNvCxnSpPr>
            <a:cxnSpLocks noChangeShapeType="1"/>
            <a:stCxn id="144389" idx="7"/>
            <a:endCxn id="144393" idx="3"/>
          </p:cNvCxnSpPr>
          <p:nvPr/>
        </p:nvCxnSpPr>
        <p:spPr bwMode="auto">
          <a:xfrm flipV="1">
            <a:off x="1577975" y="3254375"/>
            <a:ext cx="196850" cy="196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9"/>
          <p:cNvCxnSpPr>
            <a:cxnSpLocks noChangeShapeType="1"/>
            <a:stCxn id="144392" idx="7"/>
            <a:endCxn id="144396" idx="3"/>
          </p:cNvCxnSpPr>
          <p:nvPr/>
        </p:nvCxnSpPr>
        <p:spPr bwMode="auto">
          <a:xfrm flipV="1">
            <a:off x="1882775" y="3711575"/>
            <a:ext cx="34925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20"/>
          <p:cNvCxnSpPr>
            <a:cxnSpLocks noChangeShapeType="1"/>
            <a:stCxn id="144392" idx="1"/>
            <a:endCxn id="144389" idx="4"/>
          </p:cNvCxnSpPr>
          <p:nvPr/>
        </p:nvCxnSpPr>
        <p:spPr bwMode="auto">
          <a:xfrm flipH="1" flipV="1">
            <a:off x="1524000" y="3581400"/>
            <a:ext cx="250825" cy="479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21"/>
          <p:cNvCxnSpPr>
            <a:cxnSpLocks noChangeShapeType="1"/>
            <a:stCxn id="144396" idx="1"/>
            <a:endCxn id="144393" idx="5"/>
          </p:cNvCxnSpPr>
          <p:nvPr/>
        </p:nvCxnSpPr>
        <p:spPr bwMode="auto">
          <a:xfrm flipH="1" flipV="1">
            <a:off x="1882775" y="3254375"/>
            <a:ext cx="34925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22"/>
          <p:cNvCxnSpPr>
            <a:cxnSpLocks noChangeShapeType="1"/>
            <a:stCxn id="144426" idx="0"/>
            <a:endCxn id="144390" idx="3"/>
          </p:cNvCxnSpPr>
          <p:nvPr/>
        </p:nvCxnSpPr>
        <p:spPr bwMode="auto">
          <a:xfrm rot="5400000" flipH="1" flipV="1">
            <a:off x="2752725" y="2730500"/>
            <a:ext cx="403225" cy="384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3"/>
          <p:cNvCxnSpPr>
            <a:cxnSpLocks noChangeShapeType="1"/>
            <a:stCxn id="144394" idx="0"/>
            <a:endCxn id="144390" idx="5"/>
          </p:cNvCxnSpPr>
          <p:nvPr/>
        </p:nvCxnSpPr>
        <p:spPr bwMode="auto">
          <a:xfrm flipH="1" flipV="1">
            <a:off x="3254375" y="2720975"/>
            <a:ext cx="403225" cy="708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4"/>
          <p:cNvCxnSpPr>
            <a:cxnSpLocks noChangeShapeType="1"/>
            <a:stCxn id="144394" idx="2"/>
            <a:endCxn id="144395" idx="5"/>
          </p:cNvCxnSpPr>
          <p:nvPr/>
        </p:nvCxnSpPr>
        <p:spPr bwMode="auto">
          <a:xfrm rot="10800000">
            <a:off x="2797175" y="3254375"/>
            <a:ext cx="784225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25"/>
          <p:cNvCxnSpPr>
            <a:cxnSpLocks noChangeShapeType="1"/>
            <a:stCxn id="144396" idx="7"/>
            <a:endCxn id="144395" idx="3"/>
          </p:cNvCxnSpPr>
          <p:nvPr/>
        </p:nvCxnSpPr>
        <p:spPr bwMode="auto">
          <a:xfrm flipV="1">
            <a:off x="2339975" y="3254375"/>
            <a:ext cx="34925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26"/>
          <p:cNvCxnSpPr>
            <a:cxnSpLocks noChangeShapeType="1"/>
            <a:stCxn id="144391" idx="6"/>
            <a:endCxn id="144395" idx="1"/>
          </p:cNvCxnSpPr>
          <p:nvPr/>
        </p:nvCxnSpPr>
        <p:spPr bwMode="auto">
          <a:xfrm>
            <a:off x="1981200" y="2514600"/>
            <a:ext cx="708025" cy="631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1600200" y="3306763"/>
            <a:ext cx="3079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1371600" y="36576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2057400" y="38100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44414" name="Rectangle 30"/>
          <p:cNvSpPr>
            <a:spLocks noChangeArrowheads="1"/>
          </p:cNvSpPr>
          <p:nvPr/>
        </p:nvSpPr>
        <p:spPr bwMode="auto">
          <a:xfrm>
            <a:off x="1981200" y="31242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4415" name="Rectangle 31"/>
          <p:cNvSpPr>
            <a:spLocks noChangeArrowheads="1"/>
          </p:cNvSpPr>
          <p:nvPr/>
        </p:nvSpPr>
        <p:spPr bwMode="auto">
          <a:xfrm>
            <a:off x="1066800" y="1935163"/>
            <a:ext cx="3079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44416" name="Rectangle 32"/>
          <p:cNvSpPr>
            <a:spLocks noChangeArrowheads="1"/>
          </p:cNvSpPr>
          <p:nvPr/>
        </p:nvSpPr>
        <p:spPr bwMode="auto">
          <a:xfrm>
            <a:off x="1371600" y="2468563"/>
            <a:ext cx="3079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4417" name="Rectangle 33"/>
          <p:cNvSpPr>
            <a:spLocks noChangeArrowheads="1"/>
          </p:cNvSpPr>
          <p:nvPr/>
        </p:nvSpPr>
        <p:spPr bwMode="auto">
          <a:xfrm>
            <a:off x="1628775" y="19812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1828800" y="2808288"/>
            <a:ext cx="3079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44419" name="Rectangle 35"/>
          <p:cNvSpPr>
            <a:spLocks noChangeArrowheads="1"/>
          </p:cNvSpPr>
          <p:nvPr/>
        </p:nvSpPr>
        <p:spPr bwMode="auto">
          <a:xfrm>
            <a:off x="1066800" y="28194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+mn-ea"/>
                <a:cs typeface="+mn-cs"/>
              </a:rPr>
              <a:t>9</a:t>
            </a:r>
          </a:p>
        </p:txBody>
      </p:sp>
      <p:sp>
        <p:nvSpPr>
          <p:cNvPr id="144420" name="Rectangle 36"/>
          <p:cNvSpPr>
            <a:spLocks noChangeArrowheads="1"/>
          </p:cNvSpPr>
          <p:nvPr/>
        </p:nvSpPr>
        <p:spPr bwMode="auto">
          <a:xfrm>
            <a:off x="2438400" y="3382963"/>
            <a:ext cx="3079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144421" name="Rectangle 37"/>
          <p:cNvSpPr>
            <a:spLocks noChangeArrowheads="1"/>
          </p:cNvSpPr>
          <p:nvPr/>
        </p:nvSpPr>
        <p:spPr bwMode="auto">
          <a:xfrm>
            <a:off x="2232025" y="2573338"/>
            <a:ext cx="307975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144422" name="Rectangle 38"/>
          <p:cNvSpPr>
            <a:spLocks noChangeArrowheads="1"/>
          </p:cNvSpPr>
          <p:nvPr/>
        </p:nvSpPr>
        <p:spPr bwMode="auto">
          <a:xfrm>
            <a:off x="3371850" y="2790825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144423" name="Rectangle 39"/>
          <p:cNvSpPr>
            <a:spLocks noChangeArrowheads="1"/>
          </p:cNvSpPr>
          <p:nvPr/>
        </p:nvSpPr>
        <p:spPr bwMode="auto">
          <a:xfrm>
            <a:off x="2971800" y="33528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762250" y="2590800"/>
            <a:ext cx="307975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144425" name="Line 41"/>
          <p:cNvSpPr>
            <a:spLocks noChangeShapeType="1"/>
          </p:cNvSpPr>
          <p:nvPr/>
        </p:nvSpPr>
        <p:spPr bwMode="auto">
          <a:xfrm flipV="1">
            <a:off x="1273175" y="1958975"/>
            <a:ext cx="196850" cy="3270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 flipV="1">
            <a:off x="2762250" y="2720975"/>
            <a:ext cx="365125" cy="403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 flipH="1" flipV="1">
            <a:off x="1905000" y="3276600"/>
            <a:ext cx="30480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 flipH="1" flipV="1">
            <a:off x="1295400" y="2416175"/>
            <a:ext cx="533400" cy="98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30" name="Line 46"/>
          <p:cNvSpPr>
            <a:spLocks noChangeShapeType="1"/>
          </p:cNvSpPr>
          <p:nvPr/>
        </p:nvSpPr>
        <p:spPr bwMode="auto">
          <a:xfrm flipH="1" flipV="1">
            <a:off x="2797175" y="3254375"/>
            <a:ext cx="784225" cy="2508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31" name="Line 47"/>
          <p:cNvSpPr>
            <a:spLocks noChangeShapeType="1"/>
          </p:cNvSpPr>
          <p:nvPr/>
        </p:nvSpPr>
        <p:spPr bwMode="auto">
          <a:xfrm flipV="1">
            <a:off x="1905000" y="3733800"/>
            <a:ext cx="30480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36" name="Line 52"/>
          <p:cNvSpPr>
            <a:spLocks noChangeShapeType="1"/>
          </p:cNvSpPr>
          <p:nvPr/>
        </p:nvSpPr>
        <p:spPr bwMode="auto">
          <a:xfrm flipV="1">
            <a:off x="1600200" y="3276600"/>
            <a:ext cx="15240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5410200" y="1676400"/>
            <a:ext cx="2895600" cy="2743200"/>
            <a:chOff x="5410200" y="1676400"/>
            <a:chExt cx="2895600" cy="2743200"/>
          </a:xfrm>
        </p:grpSpPr>
        <p:sp>
          <p:nvSpPr>
            <p:cNvPr id="144476" name="Oval 92"/>
            <p:cNvSpPr>
              <a:spLocks noChangeArrowheads="1"/>
            </p:cNvSpPr>
            <p:nvPr/>
          </p:nvSpPr>
          <p:spPr bwMode="auto">
            <a:xfrm>
              <a:off x="5791200" y="3048000"/>
              <a:ext cx="1222375" cy="1371600"/>
            </a:xfrm>
            <a:prstGeom prst="ellipse">
              <a:avLst/>
            </a:prstGeom>
            <a:solidFill>
              <a:schemeClr val="hlink">
                <a:alpha val="14000"/>
              </a:schemeClr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78" name="Oval 94"/>
            <p:cNvSpPr>
              <a:spLocks noChangeArrowheads="1"/>
            </p:cNvSpPr>
            <p:nvPr/>
          </p:nvSpPr>
          <p:spPr bwMode="auto">
            <a:xfrm>
              <a:off x="7086600" y="2438400"/>
              <a:ext cx="1219200" cy="1371600"/>
            </a:xfrm>
            <a:prstGeom prst="ellipse">
              <a:avLst/>
            </a:prstGeom>
            <a:solidFill>
              <a:schemeClr val="hlink">
                <a:alpha val="14000"/>
              </a:schemeClr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79" name="Oval 95"/>
            <p:cNvSpPr>
              <a:spLocks noChangeArrowheads="1"/>
            </p:cNvSpPr>
            <p:nvPr/>
          </p:nvSpPr>
          <p:spPr bwMode="auto">
            <a:xfrm>
              <a:off x="5410200" y="1676400"/>
              <a:ext cx="1295400" cy="1100138"/>
            </a:xfrm>
            <a:prstGeom prst="ellipse">
              <a:avLst/>
            </a:prstGeom>
            <a:solidFill>
              <a:schemeClr val="hlink">
                <a:alpha val="14000"/>
              </a:schemeClr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59436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5638800" y="2286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0" name="Oval 56"/>
            <p:cNvSpPr>
              <a:spLocks noChangeArrowheads="1"/>
            </p:cNvSpPr>
            <p:nvPr/>
          </p:nvSpPr>
          <p:spPr bwMode="auto">
            <a:xfrm>
              <a:off x="59436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1" name="Oval 57"/>
            <p:cNvSpPr>
              <a:spLocks noChangeArrowheads="1"/>
            </p:cNvSpPr>
            <p:nvPr/>
          </p:nvSpPr>
          <p:spPr bwMode="auto">
            <a:xfrm>
              <a:off x="7467600" y="2590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2" name="Oval 58"/>
            <p:cNvSpPr>
              <a:spLocks noChangeArrowheads="1"/>
            </p:cNvSpPr>
            <p:nvPr/>
          </p:nvSpPr>
          <p:spPr bwMode="auto">
            <a:xfrm>
              <a:off x="6324600" y="243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3" name="Oval 59"/>
            <p:cNvSpPr>
              <a:spLocks noChangeArrowheads="1"/>
            </p:cNvSpPr>
            <p:nvPr/>
          </p:nvSpPr>
          <p:spPr bwMode="auto">
            <a:xfrm>
              <a:off x="62484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4" name="Oval 60"/>
            <p:cNvSpPr>
              <a:spLocks noChangeArrowheads="1"/>
            </p:cNvSpPr>
            <p:nvPr/>
          </p:nvSpPr>
          <p:spPr bwMode="auto">
            <a:xfrm>
              <a:off x="6248400" y="3124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5" name="Oval 61"/>
            <p:cNvSpPr>
              <a:spLocks noChangeArrowheads="1"/>
            </p:cNvSpPr>
            <p:nvPr/>
          </p:nvSpPr>
          <p:spPr bwMode="auto">
            <a:xfrm>
              <a:off x="7924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6" name="Oval 62"/>
            <p:cNvSpPr>
              <a:spLocks noChangeArrowheads="1"/>
            </p:cNvSpPr>
            <p:nvPr/>
          </p:nvSpPr>
          <p:spPr bwMode="auto">
            <a:xfrm>
              <a:off x="7162800" y="3124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47" name="Oval 63"/>
            <p:cNvSpPr>
              <a:spLocks noChangeArrowheads="1"/>
            </p:cNvSpPr>
            <p:nvPr/>
          </p:nvSpPr>
          <p:spPr bwMode="auto">
            <a:xfrm>
              <a:off x="67056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899" name="AutoShape 64"/>
            <p:cNvCxnSpPr>
              <a:cxnSpLocks noChangeShapeType="1"/>
              <a:stCxn id="144439" idx="7"/>
              <a:endCxn id="144438" idx="3"/>
            </p:cNvCxnSpPr>
            <p:nvPr/>
          </p:nvCxnSpPr>
          <p:spPr bwMode="auto">
            <a:xfrm flipV="1">
              <a:off x="5768975" y="1958975"/>
              <a:ext cx="196850" cy="3492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0" name="AutoShape 65"/>
            <p:cNvCxnSpPr>
              <a:cxnSpLocks noChangeShapeType="1"/>
              <a:stCxn id="144442" idx="1"/>
              <a:endCxn id="144438" idx="5"/>
            </p:cNvCxnSpPr>
            <p:nvPr/>
          </p:nvCxnSpPr>
          <p:spPr bwMode="auto">
            <a:xfrm flipH="1" flipV="1">
              <a:off x="6073775" y="1958975"/>
              <a:ext cx="273050" cy="50165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1" name="AutoShape 66"/>
            <p:cNvCxnSpPr>
              <a:cxnSpLocks noChangeShapeType="1"/>
              <a:stCxn id="144442" idx="2"/>
              <a:endCxn id="144439" idx="5"/>
            </p:cNvCxnSpPr>
            <p:nvPr/>
          </p:nvCxnSpPr>
          <p:spPr bwMode="auto">
            <a:xfrm flipH="1" flipV="1">
              <a:off x="5768975" y="2416175"/>
              <a:ext cx="555625" cy="9842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2" name="AutoShape 68"/>
            <p:cNvCxnSpPr>
              <a:cxnSpLocks noChangeShapeType="1"/>
              <a:stCxn id="144440" idx="1"/>
              <a:endCxn id="144439" idx="4"/>
            </p:cNvCxnSpPr>
            <p:nvPr/>
          </p:nvCxnSpPr>
          <p:spPr bwMode="auto">
            <a:xfrm rot="16200000" flipV="1">
              <a:off x="5334000" y="2819400"/>
              <a:ext cx="1012918" cy="2509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3" name="AutoShape 67"/>
            <p:cNvCxnSpPr>
              <a:cxnSpLocks noChangeShapeType="1"/>
              <a:stCxn id="144444" idx="0"/>
              <a:endCxn id="144442" idx="4"/>
            </p:cNvCxnSpPr>
            <p:nvPr/>
          </p:nvCxnSpPr>
          <p:spPr bwMode="auto">
            <a:xfrm rot="5400000" flipH="1" flipV="1">
              <a:off x="6096000" y="2819400"/>
              <a:ext cx="533400" cy="76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4" name="AutoShape 69"/>
            <p:cNvCxnSpPr>
              <a:cxnSpLocks noChangeShapeType="1"/>
              <a:stCxn id="144440" idx="7"/>
              <a:endCxn id="144444" idx="3"/>
            </p:cNvCxnSpPr>
            <p:nvPr/>
          </p:nvCxnSpPr>
          <p:spPr bwMode="auto">
            <a:xfrm flipV="1">
              <a:off x="6073775" y="3254375"/>
              <a:ext cx="196850" cy="1968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5" name="AutoShape 70"/>
            <p:cNvCxnSpPr>
              <a:cxnSpLocks noChangeShapeType="1"/>
              <a:stCxn id="144443" idx="7"/>
              <a:endCxn id="144447" idx="3"/>
            </p:cNvCxnSpPr>
            <p:nvPr/>
          </p:nvCxnSpPr>
          <p:spPr bwMode="auto">
            <a:xfrm flipV="1">
              <a:off x="6378575" y="3711575"/>
              <a:ext cx="349250" cy="3492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6" name="AutoShape 71"/>
            <p:cNvCxnSpPr>
              <a:cxnSpLocks noChangeShapeType="1"/>
              <a:stCxn id="144443" idx="1"/>
              <a:endCxn id="144440" idx="4"/>
            </p:cNvCxnSpPr>
            <p:nvPr/>
          </p:nvCxnSpPr>
          <p:spPr bwMode="auto">
            <a:xfrm flipH="1" flipV="1">
              <a:off x="6019800" y="3581400"/>
              <a:ext cx="250825" cy="479425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7" name="AutoShape 72"/>
            <p:cNvCxnSpPr>
              <a:cxnSpLocks noChangeShapeType="1"/>
              <a:stCxn id="144447" idx="1"/>
              <a:endCxn id="144444" idx="5"/>
            </p:cNvCxnSpPr>
            <p:nvPr/>
          </p:nvCxnSpPr>
          <p:spPr bwMode="auto">
            <a:xfrm flipH="1" flipV="1">
              <a:off x="6378575" y="3254375"/>
              <a:ext cx="349250" cy="3492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8" name="AutoShape 73"/>
            <p:cNvCxnSpPr>
              <a:cxnSpLocks noChangeShapeType="1"/>
              <a:stCxn id="144446" idx="0"/>
              <a:endCxn id="144441" idx="3"/>
            </p:cNvCxnSpPr>
            <p:nvPr/>
          </p:nvCxnSpPr>
          <p:spPr bwMode="auto">
            <a:xfrm flipV="1">
              <a:off x="7239000" y="2720975"/>
              <a:ext cx="250825" cy="40322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09" name="AutoShape 74"/>
            <p:cNvCxnSpPr>
              <a:cxnSpLocks noChangeShapeType="1"/>
              <a:stCxn id="144445" idx="0"/>
              <a:endCxn id="144441" idx="5"/>
            </p:cNvCxnSpPr>
            <p:nvPr/>
          </p:nvCxnSpPr>
          <p:spPr bwMode="auto">
            <a:xfrm flipH="1" flipV="1">
              <a:off x="7597775" y="2720975"/>
              <a:ext cx="403225" cy="708025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10" name="AutoShape 75"/>
            <p:cNvCxnSpPr>
              <a:cxnSpLocks noChangeShapeType="1"/>
              <a:stCxn id="144445" idx="2"/>
              <a:endCxn id="144446" idx="5"/>
            </p:cNvCxnSpPr>
            <p:nvPr/>
          </p:nvCxnSpPr>
          <p:spPr bwMode="auto">
            <a:xfrm flipH="1" flipV="1">
              <a:off x="7292975" y="3254375"/>
              <a:ext cx="631825" cy="25082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11" name="AutoShape 76"/>
            <p:cNvCxnSpPr>
              <a:cxnSpLocks noChangeShapeType="1"/>
              <a:stCxn id="144447" idx="7"/>
              <a:endCxn id="144446" idx="3"/>
            </p:cNvCxnSpPr>
            <p:nvPr/>
          </p:nvCxnSpPr>
          <p:spPr bwMode="auto">
            <a:xfrm flipV="1">
              <a:off x="6835775" y="3254375"/>
              <a:ext cx="349250" cy="349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12" name="AutoShape 77"/>
            <p:cNvCxnSpPr>
              <a:cxnSpLocks noChangeShapeType="1"/>
              <a:stCxn id="144442" idx="6"/>
              <a:endCxn id="144446" idx="1"/>
            </p:cNvCxnSpPr>
            <p:nvPr/>
          </p:nvCxnSpPr>
          <p:spPr bwMode="auto">
            <a:xfrm>
              <a:off x="6477000" y="2514600"/>
              <a:ext cx="708118" cy="6319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469" name="Rectangle 85"/>
            <p:cNvSpPr>
              <a:spLocks noChangeArrowheads="1"/>
            </p:cNvSpPr>
            <p:nvPr/>
          </p:nvSpPr>
          <p:spPr bwMode="auto">
            <a:xfrm>
              <a:off x="6346825" y="27606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4470" name="Rectangle 86"/>
            <p:cNvSpPr>
              <a:spLocks noChangeArrowheads="1"/>
            </p:cNvSpPr>
            <p:nvPr/>
          </p:nvSpPr>
          <p:spPr bwMode="auto">
            <a:xfrm>
              <a:off x="5559425" y="2916238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44471" name="Rectangle 87"/>
            <p:cNvSpPr>
              <a:spLocks noChangeArrowheads="1"/>
            </p:cNvSpPr>
            <p:nvPr/>
          </p:nvSpPr>
          <p:spPr bwMode="auto">
            <a:xfrm>
              <a:off x="6934200" y="33829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4472" name="Rectangle 88"/>
            <p:cNvSpPr>
              <a:spLocks noChangeArrowheads="1"/>
            </p:cNvSpPr>
            <p:nvPr/>
          </p:nvSpPr>
          <p:spPr bwMode="auto">
            <a:xfrm>
              <a:off x="6780213" y="25146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144480" name="Line 96"/>
          <p:cNvSpPr>
            <a:spLocks noChangeShapeType="1"/>
          </p:cNvSpPr>
          <p:nvPr/>
        </p:nvSpPr>
        <p:spPr bwMode="auto">
          <a:xfrm flipV="1">
            <a:off x="6324600" y="2590800"/>
            <a:ext cx="762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4481" name="Line 97"/>
          <p:cNvSpPr>
            <a:spLocks noChangeShapeType="1"/>
          </p:cNvSpPr>
          <p:nvPr/>
        </p:nvSpPr>
        <p:spPr bwMode="auto">
          <a:xfrm flipH="1">
            <a:off x="6858000" y="3254375"/>
            <a:ext cx="304800" cy="327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943600" y="228600"/>
            <a:ext cx="2819400" cy="646113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Slide by Matt Stallmann included with permission.</a:t>
            </a:r>
          </a:p>
        </p:txBody>
      </p:sp>
      <p:sp>
        <p:nvSpPr>
          <p:cNvPr id="136" name="AutoShape 65"/>
          <p:cNvSpPr>
            <a:spLocks noChangeArrowheads="1"/>
          </p:cNvSpPr>
          <p:nvPr/>
        </p:nvSpPr>
        <p:spPr bwMode="auto">
          <a:xfrm rot="-2673095" flipH="1" flipV="1">
            <a:off x="4762500" y="4024313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AutoShape 65"/>
          <p:cNvSpPr>
            <a:spLocks noChangeArrowheads="1"/>
          </p:cNvSpPr>
          <p:nvPr/>
        </p:nvSpPr>
        <p:spPr bwMode="auto">
          <a:xfrm rot="10800000" flipH="1" flipV="1">
            <a:off x="4217988" y="2795588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8"/>
          <p:cNvGrpSpPr>
            <a:grpSpLocks/>
          </p:cNvGrpSpPr>
          <p:nvPr/>
        </p:nvGrpSpPr>
        <p:grpSpPr bwMode="auto">
          <a:xfrm>
            <a:off x="2898775" y="4038600"/>
            <a:ext cx="2667000" cy="2362200"/>
            <a:chOff x="2898898" y="4038600"/>
            <a:chExt cx="2667000" cy="2362200"/>
          </a:xfrm>
        </p:grpSpPr>
        <p:sp>
          <p:nvSpPr>
            <p:cNvPr id="143" name="Oval 3"/>
            <p:cNvSpPr>
              <a:spLocks noChangeArrowheads="1"/>
            </p:cNvSpPr>
            <p:nvPr/>
          </p:nvSpPr>
          <p:spPr bwMode="auto">
            <a:xfrm>
              <a:off x="3279898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Oval 4"/>
            <p:cNvSpPr>
              <a:spLocks noChangeArrowheads="1"/>
            </p:cNvSpPr>
            <p:nvPr/>
          </p:nvSpPr>
          <p:spPr bwMode="auto">
            <a:xfrm>
              <a:off x="2975098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279898" y="563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Oval 6"/>
            <p:cNvSpPr>
              <a:spLocks noChangeArrowheads="1"/>
            </p:cNvSpPr>
            <p:nvPr/>
          </p:nvSpPr>
          <p:spPr bwMode="auto">
            <a:xfrm>
              <a:off x="4956298" y="4800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Oval 7"/>
            <p:cNvSpPr>
              <a:spLocks noChangeArrowheads="1"/>
            </p:cNvSpPr>
            <p:nvPr/>
          </p:nvSpPr>
          <p:spPr bwMode="auto">
            <a:xfrm>
              <a:off x="3660898" y="4648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Oval 8"/>
            <p:cNvSpPr>
              <a:spLocks noChangeArrowheads="1"/>
            </p:cNvSpPr>
            <p:nvPr/>
          </p:nvSpPr>
          <p:spPr bwMode="auto">
            <a:xfrm>
              <a:off x="3584698" y="624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3584698" y="5334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Oval 10"/>
            <p:cNvSpPr>
              <a:spLocks noChangeArrowheads="1"/>
            </p:cNvSpPr>
            <p:nvPr/>
          </p:nvSpPr>
          <p:spPr bwMode="auto">
            <a:xfrm>
              <a:off x="5413498" y="563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856" name="AutoShape 13"/>
            <p:cNvCxnSpPr>
              <a:cxnSpLocks noChangeShapeType="1"/>
              <a:stCxn id="144" idx="7"/>
              <a:endCxn id="143" idx="3"/>
            </p:cNvCxnSpPr>
            <p:nvPr/>
          </p:nvCxnSpPr>
          <p:spPr bwMode="auto">
            <a:xfrm flipV="1">
              <a:off x="3105273" y="4168775"/>
              <a:ext cx="196850" cy="3492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Oval 11"/>
            <p:cNvSpPr>
              <a:spLocks noChangeArrowheads="1"/>
            </p:cNvSpPr>
            <p:nvPr/>
          </p:nvSpPr>
          <p:spPr bwMode="auto">
            <a:xfrm>
              <a:off x="4499098" y="5334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858" name="AutoShape 15"/>
            <p:cNvCxnSpPr>
              <a:cxnSpLocks noChangeShapeType="1"/>
              <a:stCxn id="147" idx="2"/>
              <a:endCxn id="144" idx="5"/>
            </p:cNvCxnSpPr>
            <p:nvPr/>
          </p:nvCxnSpPr>
          <p:spPr bwMode="auto">
            <a:xfrm flipH="1" flipV="1">
              <a:off x="3105273" y="4625975"/>
              <a:ext cx="555625" cy="98425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9" name="AutoShape 16"/>
            <p:cNvCxnSpPr>
              <a:cxnSpLocks noChangeShapeType="1"/>
              <a:stCxn id="149" idx="0"/>
              <a:endCxn id="147" idx="4"/>
            </p:cNvCxnSpPr>
            <p:nvPr/>
          </p:nvCxnSpPr>
          <p:spPr bwMode="auto">
            <a:xfrm rot="5400000" flipH="1" flipV="1">
              <a:off x="3432298" y="5029200"/>
              <a:ext cx="533400" cy="762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Oval 12"/>
            <p:cNvSpPr>
              <a:spLocks noChangeArrowheads="1"/>
            </p:cNvSpPr>
            <p:nvPr/>
          </p:nvSpPr>
          <p:spPr bwMode="auto">
            <a:xfrm>
              <a:off x="4041898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861" name="AutoShape 18"/>
            <p:cNvCxnSpPr>
              <a:cxnSpLocks noChangeShapeType="1"/>
              <a:stCxn id="145" idx="7"/>
              <a:endCxn id="149" idx="3"/>
            </p:cNvCxnSpPr>
            <p:nvPr/>
          </p:nvCxnSpPr>
          <p:spPr bwMode="auto">
            <a:xfrm flipV="1">
              <a:off x="3410073" y="5464175"/>
              <a:ext cx="196850" cy="1968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2" name="AutoShape 19"/>
            <p:cNvCxnSpPr>
              <a:cxnSpLocks noChangeShapeType="1"/>
              <a:stCxn id="148" idx="7"/>
              <a:endCxn id="152" idx="3"/>
            </p:cNvCxnSpPr>
            <p:nvPr/>
          </p:nvCxnSpPr>
          <p:spPr bwMode="auto">
            <a:xfrm flipV="1">
              <a:off x="3714873" y="5921375"/>
              <a:ext cx="349250" cy="3492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3" name="AutoShape 14"/>
            <p:cNvCxnSpPr>
              <a:cxnSpLocks noChangeShapeType="1"/>
              <a:stCxn id="147" idx="1"/>
              <a:endCxn id="143" idx="5"/>
            </p:cNvCxnSpPr>
            <p:nvPr/>
          </p:nvCxnSpPr>
          <p:spPr bwMode="auto">
            <a:xfrm flipH="1" flipV="1">
              <a:off x="3410073" y="4168775"/>
              <a:ext cx="273050" cy="501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4" name="AutoShape 21"/>
            <p:cNvCxnSpPr>
              <a:cxnSpLocks noChangeShapeType="1"/>
              <a:stCxn id="152" idx="1"/>
              <a:endCxn id="149" idx="5"/>
            </p:cNvCxnSpPr>
            <p:nvPr/>
          </p:nvCxnSpPr>
          <p:spPr bwMode="auto">
            <a:xfrm flipH="1" flipV="1">
              <a:off x="3714873" y="5464175"/>
              <a:ext cx="349250" cy="3492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5" name="AutoShape 22"/>
            <p:cNvCxnSpPr>
              <a:cxnSpLocks noChangeShapeType="1"/>
              <a:endCxn id="146" idx="3"/>
            </p:cNvCxnSpPr>
            <p:nvPr/>
          </p:nvCxnSpPr>
          <p:spPr bwMode="auto">
            <a:xfrm rot="5400000" flipH="1" flipV="1">
              <a:off x="4584762" y="4940146"/>
              <a:ext cx="403317" cy="384391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6" name="AutoShape 17"/>
            <p:cNvCxnSpPr>
              <a:cxnSpLocks noChangeShapeType="1"/>
              <a:stCxn id="145" idx="1"/>
              <a:endCxn id="144" idx="3"/>
            </p:cNvCxnSpPr>
            <p:nvPr/>
          </p:nvCxnSpPr>
          <p:spPr bwMode="auto">
            <a:xfrm rot="16200000" flipV="1">
              <a:off x="2632198" y="4991100"/>
              <a:ext cx="1035236" cy="304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7" name="AutoShape 24"/>
            <p:cNvCxnSpPr>
              <a:cxnSpLocks noChangeShapeType="1"/>
              <a:stCxn id="150" idx="2"/>
              <a:endCxn id="151" idx="5"/>
            </p:cNvCxnSpPr>
            <p:nvPr/>
          </p:nvCxnSpPr>
          <p:spPr bwMode="auto">
            <a:xfrm rot="10800000">
              <a:off x="4629180" y="5464082"/>
              <a:ext cx="784318" cy="25091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8" name="AutoShape 25"/>
            <p:cNvCxnSpPr>
              <a:cxnSpLocks noChangeShapeType="1"/>
              <a:stCxn id="152" idx="7"/>
              <a:endCxn id="151" idx="3"/>
            </p:cNvCxnSpPr>
            <p:nvPr/>
          </p:nvCxnSpPr>
          <p:spPr bwMode="auto">
            <a:xfrm flipV="1">
              <a:off x="4172073" y="5464175"/>
              <a:ext cx="349250" cy="3492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69" name="AutoShape 20"/>
            <p:cNvCxnSpPr>
              <a:cxnSpLocks noChangeShapeType="1"/>
              <a:stCxn id="148" idx="1"/>
              <a:endCxn id="145" idx="4"/>
            </p:cNvCxnSpPr>
            <p:nvPr/>
          </p:nvCxnSpPr>
          <p:spPr bwMode="auto">
            <a:xfrm flipH="1" flipV="1">
              <a:off x="3356098" y="5791200"/>
              <a:ext cx="250825" cy="479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70" name="AutoShape 23"/>
            <p:cNvCxnSpPr>
              <a:cxnSpLocks noChangeShapeType="1"/>
              <a:stCxn id="150" idx="0"/>
              <a:endCxn id="146" idx="5"/>
            </p:cNvCxnSpPr>
            <p:nvPr/>
          </p:nvCxnSpPr>
          <p:spPr bwMode="auto">
            <a:xfrm flipH="1" flipV="1">
              <a:off x="5086473" y="4930775"/>
              <a:ext cx="403225" cy="708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71" name="AutoShape 26"/>
            <p:cNvCxnSpPr>
              <a:cxnSpLocks noChangeShapeType="1"/>
              <a:stCxn id="147" idx="6"/>
              <a:endCxn id="151" idx="1"/>
            </p:cNvCxnSpPr>
            <p:nvPr/>
          </p:nvCxnSpPr>
          <p:spPr bwMode="auto">
            <a:xfrm>
              <a:off x="3813298" y="4724400"/>
              <a:ext cx="708118" cy="6319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Rectangle 27"/>
            <p:cNvSpPr>
              <a:spLocks noChangeArrowheads="1"/>
            </p:cNvSpPr>
            <p:nvPr/>
          </p:nvSpPr>
          <p:spPr bwMode="auto">
            <a:xfrm>
              <a:off x="3432298" y="55165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8" name="Rectangle 28"/>
            <p:cNvSpPr>
              <a:spLocks noChangeArrowheads="1"/>
            </p:cNvSpPr>
            <p:nvPr/>
          </p:nvSpPr>
          <p:spPr bwMode="auto">
            <a:xfrm>
              <a:off x="3203698" y="58674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9" name="Rectangle 29"/>
            <p:cNvSpPr>
              <a:spLocks noChangeArrowheads="1"/>
            </p:cNvSpPr>
            <p:nvPr/>
          </p:nvSpPr>
          <p:spPr bwMode="auto">
            <a:xfrm>
              <a:off x="3889498" y="60198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0" name="Rectangle 30"/>
            <p:cNvSpPr>
              <a:spLocks noChangeArrowheads="1"/>
            </p:cNvSpPr>
            <p:nvPr/>
          </p:nvSpPr>
          <p:spPr bwMode="auto">
            <a:xfrm>
              <a:off x="3813298" y="53340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71" name="Rectangle 31"/>
            <p:cNvSpPr>
              <a:spLocks noChangeArrowheads="1"/>
            </p:cNvSpPr>
            <p:nvPr/>
          </p:nvSpPr>
          <p:spPr bwMode="auto">
            <a:xfrm>
              <a:off x="2898898" y="41449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2" name="Rectangle 32"/>
            <p:cNvSpPr>
              <a:spLocks noChangeArrowheads="1"/>
            </p:cNvSpPr>
            <p:nvPr/>
          </p:nvSpPr>
          <p:spPr bwMode="auto">
            <a:xfrm>
              <a:off x="3203698" y="46783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73" name="Rectangle 33"/>
            <p:cNvSpPr>
              <a:spLocks noChangeArrowheads="1"/>
            </p:cNvSpPr>
            <p:nvPr/>
          </p:nvSpPr>
          <p:spPr bwMode="auto">
            <a:xfrm>
              <a:off x="3460873" y="41910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4" name="Rectangle 34"/>
            <p:cNvSpPr>
              <a:spLocks noChangeArrowheads="1"/>
            </p:cNvSpPr>
            <p:nvPr/>
          </p:nvSpPr>
          <p:spPr bwMode="auto">
            <a:xfrm>
              <a:off x="3660898" y="5018088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5" name="Rectangle 35"/>
            <p:cNvSpPr>
              <a:spLocks noChangeArrowheads="1"/>
            </p:cNvSpPr>
            <p:nvPr/>
          </p:nvSpPr>
          <p:spPr bwMode="auto">
            <a:xfrm>
              <a:off x="2898898" y="50292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270498" y="5592763"/>
              <a:ext cx="307975" cy="338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77" name="Rectangle 37"/>
            <p:cNvSpPr>
              <a:spLocks noChangeArrowheads="1"/>
            </p:cNvSpPr>
            <p:nvPr/>
          </p:nvSpPr>
          <p:spPr bwMode="auto">
            <a:xfrm>
              <a:off x="4064123" y="4783138"/>
              <a:ext cx="307975" cy="3397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8" name="Rectangle 38"/>
            <p:cNvSpPr>
              <a:spLocks noChangeArrowheads="1"/>
            </p:cNvSpPr>
            <p:nvPr/>
          </p:nvSpPr>
          <p:spPr bwMode="auto">
            <a:xfrm>
              <a:off x="5203948" y="5000625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79" name="Rectangle 39"/>
            <p:cNvSpPr>
              <a:spLocks noChangeArrowheads="1"/>
            </p:cNvSpPr>
            <p:nvPr/>
          </p:nvSpPr>
          <p:spPr bwMode="auto">
            <a:xfrm>
              <a:off x="4803898" y="55626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80" name="Rectangle 40"/>
            <p:cNvSpPr>
              <a:spLocks noChangeArrowheads="1"/>
            </p:cNvSpPr>
            <p:nvPr/>
          </p:nvSpPr>
          <p:spPr bwMode="auto">
            <a:xfrm>
              <a:off x="4594348" y="4800600"/>
              <a:ext cx="307975" cy="3381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br>
              <a:rPr lang="en-US" dirty="0" smtClean="0"/>
            </a:br>
            <a:r>
              <a:rPr lang="en-US" dirty="0" smtClean="0"/>
              <a:t>Connecting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can model this problem using a graph, </a:t>
            </a:r>
            <a:r>
              <a:rPr lang="en-US" sz="2400" b="1" dirty="0"/>
              <a:t>G</a:t>
            </a:r>
            <a:r>
              <a:rPr lang="en-US" sz="2400" dirty="0"/>
              <a:t>, where each vertex in </a:t>
            </a:r>
            <a:r>
              <a:rPr lang="en-US" sz="2400" b="1" dirty="0"/>
              <a:t>G </a:t>
            </a:r>
            <a:r>
              <a:rPr lang="en-US" sz="2400" dirty="0"/>
              <a:t>is </a:t>
            </a:r>
            <a:r>
              <a:rPr lang="en-US" sz="2400" dirty="0" smtClean="0"/>
              <a:t>the location </a:t>
            </a:r>
            <a:r>
              <a:rPr lang="en-US" sz="2400" dirty="0"/>
              <a:t>of a Wi-Fi the Internet access point, and an edge in </a:t>
            </a:r>
            <a:r>
              <a:rPr lang="en-US" sz="2400" b="1" dirty="0"/>
              <a:t>G </a:t>
            </a:r>
            <a:r>
              <a:rPr lang="en-US" sz="2400" dirty="0"/>
              <a:t>is a possible </a:t>
            </a:r>
            <a:r>
              <a:rPr lang="en-US" sz="2400" dirty="0" smtClean="0"/>
              <a:t>cable we </a:t>
            </a:r>
            <a:r>
              <a:rPr lang="en-US" sz="2400" dirty="0"/>
              <a:t>could run between two such vertices. </a:t>
            </a:r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edge in </a:t>
            </a:r>
            <a:r>
              <a:rPr lang="en-US" sz="2400" b="1" dirty="0"/>
              <a:t>G </a:t>
            </a:r>
            <a:r>
              <a:rPr lang="en-US" sz="2400" dirty="0"/>
              <a:t>could then be given </a:t>
            </a:r>
            <a:r>
              <a:rPr lang="en-US" sz="2400" dirty="0" smtClean="0"/>
              <a:t>a weight </a:t>
            </a:r>
            <a:r>
              <a:rPr lang="en-US" sz="2400" dirty="0"/>
              <a:t>that is equal to the cost of running the cable that that edge represents. </a:t>
            </a:r>
            <a:endParaRPr lang="en-US" sz="2400" dirty="0" smtClean="0"/>
          </a:p>
          <a:p>
            <a:r>
              <a:rPr lang="en-US" sz="2400" dirty="0" smtClean="0"/>
              <a:t>Thus, we </a:t>
            </a:r>
            <a:r>
              <a:rPr lang="en-US" sz="2400" dirty="0"/>
              <a:t>are interested in finding a connected acyclic </a:t>
            </a:r>
            <a:r>
              <a:rPr lang="en-US" sz="2400" dirty="0" err="1"/>
              <a:t>subgraph</a:t>
            </a:r>
            <a:r>
              <a:rPr lang="en-US" sz="2400" dirty="0"/>
              <a:t> of </a:t>
            </a:r>
            <a:r>
              <a:rPr lang="en-US" sz="2400" b="1" dirty="0"/>
              <a:t>G </a:t>
            </a:r>
            <a:r>
              <a:rPr lang="en-US" sz="2400" dirty="0"/>
              <a:t>that includes all </a:t>
            </a:r>
            <a:r>
              <a:rPr lang="en-US" sz="2400" dirty="0" smtClean="0"/>
              <a:t>the vertices </a:t>
            </a:r>
            <a:r>
              <a:rPr lang="en-US" sz="2400" dirty="0"/>
              <a:t>of </a:t>
            </a:r>
            <a:r>
              <a:rPr lang="en-US" sz="2400" b="1" dirty="0"/>
              <a:t>G </a:t>
            </a:r>
            <a:r>
              <a:rPr lang="en-US" sz="2400" dirty="0"/>
              <a:t>and has minimum total cost. </a:t>
            </a:r>
            <a:endParaRPr lang="en-US" sz="2400" dirty="0" smtClean="0"/>
          </a:p>
          <a:p>
            <a:r>
              <a:rPr lang="en-US" sz="2400" dirty="0" smtClean="0"/>
              <a:t>Using the </a:t>
            </a:r>
            <a:r>
              <a:rPr lang="en-US" sz="2400" dirty="0"/>
              <a:t>language of </a:t>
            </a:r>
            <a:r>
              <a:rPr lang="en-US" sz="2400" dirty="0" smtClean="0"/>
              <a:t>graph theory</a:t>
            </a:r>
            <a:r>
              <a:rPr lang="en-US" sz="2400" dirty="0"/>
              <a:t>, we are interested in finding a </a:t>
            </a:r>
            <a:r>
              <a:rPr lang="en-US" sz="2400" b="1" dirty="0">
                <a:solidFill>
                  <a:srgbClr val="FF0000"/>
                </a:solidFill>
              </a:rPr>
              <a:t>minimum spanning </a:t>
            </a:r>
            <a:r>
              <a:rPr lang="en-US" sz="2400" b="1" dirty="0" smtClean="0">
                <a:solidFill>
                  <a:srgbClr val="FF0000"/>
                </a:solidFill>
              </a:rPr>
              <a:t>tree (MST)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b="1" dirty="0" smtClean="0"/>
              <a:t>G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Minimum Spanning Trees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8A5863F-8C40-D748-B365-29FD756B6B68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0075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Minimum Spanning Trees</a:t>
            </a:r>
            <a:endParaRPr lang="en-US" sz="4000">
              <a:latin typeface="Tahoma" charset="0"/>
              <a:cs typeface="Tahoma" charset="0"/>
            </a:endParaRP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600200"/>
            <a:ext cx="4086225" cy="4724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</a:rPr>
              <a:t>Spanning subgraph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Subgraph of a graph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containing all the vertices of </a:t>
            </a:r>
            <a:r>
              <a:rPr lang="en-US" sz="1800" b="1" i="1">
                <a:latin typeface="Times New Roman" charset="0"/>
              </a:rPr>
              <a:t>G</a:t>
            </a:r>
            <a:endParaRPr lang="en-US" sz="1800">
              <a:solidFill>
                <a:schemeClr val="tx2"/>
              </a:solidFill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</a:rPr>
              <a:t>Spanning tree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Spanning subgraph that is itself a (free) tree</a:t>
            </a:r>
          </a:p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</a:rPr>
              <a:t>Minimum spanning tree (MST)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Spanning tree of a weighted graph with minimum total edge weight</a:t>
            </a:r>
          </a:p>
          <a:p>
            <a:pPr eaLnBrk="1" hangingPunct="1"/>
            <a:r>
              <a:rPr lang="en-US" sz="2000">
                <a:latin typeface="Tahoma" charset="0"/>
              </a:rPr>
              <a:t>Applications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Communications networks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Transportation networks</a:t>
            </a:r>
          </a:p>
          <a:p>
            <a:pPr lvl="1" eaLnBrk="1" hangingPunct="1"/>
            <a:endParaRPr lang="en-US" sz="1800">
              <a:latin typeface="Tahoma" charset="0"/>
            </a:endParaRPr>
          </a:p>
        </p:txBody>
      </p:sp>
      <p:sp>
        <p:nvSpPr>
          <p:cNvPr id="18437" name="Oval 12"/>
          <p:cNvSpPr>
            <a:spLocks noChangeArrowheads="1"/>
          </p:cNvSpPr>
          <p:nvPr/>
        </p:nvSpPr>
        <p:spPr bwMode="auto">
          <a:xfrm>
            <a:off x="6296025" y="1905000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ORD</a:t>
            </a:r>
          </a:p>
        </p:txBody>
      </p:sp>
      <p:sp>
        <p:nvSpPr>
          <p:cNvPr id="18438" name="Oval 99"/>
          <p:cNvSpPr>
            <a:spLocks noChangeArrowheads="1"/>
          </p:cNvSpPr>
          <p:nvPr/>
        </p:nvSpPr>
        <p:spPr bwMode="auto">
          <a:xfrm>
            <a:off x="7893050" y="2428875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PIT</a:t>
            </a:r>
          </a:p>
        </p:txBody>
      </p:sp>
      <p:sp>
        <p:nvSpPr>
          <p:cNvPr id="18439" name="Oval 100"/>
          <p:cNvSpPr>
            <a:spLocks noChangeArrowheads="1"/>
          </p:cNvSpPr>
          <p:nvPr/>
        </p:nvSpPr>
        <p:spPr bwMode="auto">
          <a:xfrm>
            <a:off x="7500938" y="5200650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ATL</a:t>
            </a:r>
          </a:p>
        </p:txBody>
      </p:sp>
      <p:sp>
        <p:nvSpPr>
          <p:cNvPr id="18440" name="Oval 101"/>
          <p:cNvSpPr>
            <a:spLocks noChangeArrowheads="1"/>
          </p:cNvSpPr>
          <p:nvPr/>
        </p:nvSpPr>
        <p:spPr bwMode="auto">
          <a:xfrm>
            <a:off x="6159500" y="3848100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STL</a:t>
            </a:r>
          </a:p>
        </p:txBody>
      </p:sp>
      <p:sp>
        <p:nvSpPr>
          <p:cNvPr id="18441" name="Oval 102"/>
          <p:cNvSpPr>
            <a:spLocks noChangeArrowheads="1"/>
          </p:cNvSpPr>
          <p:nvPr/>
        </p:nvSpPr>
        <p:spPr bwMode="auto">
          <a:xfrm>
            <a:off x="4664075" y="2895600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DEN</a:t>
            </a:r>
          </a:p>
        </p:txBody>
      </p:sp>
      <p:sp>
        <p:nvSpPr>
          <p:cNvPr id="18442" name="Oval 103"/>
          <p:cNvSpPr>
            <a:spLocks noChangeArrowheads="1"/>
          </p:cNvSpPr>
          <p:nvPr/>
        </p:nvSpPr>
        <p:spPr bwMode="auto">
          <a:xfrm>
            <a:off x="4800600" y="5143500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DFW</a:t>
            </a:r>
          </a:p>
        </p:txBody>
      </p:sp>
      <p:sp>
        <p:nvSpPr>
          <p:cNvPr id="18443" name="Oval 104"/>
          <p:cNvSpPr>
            <a:spLocks noChangeArrowheads="1"/>
          </p:cNvSpPr>
          <p:nvPr/>
        </p:nvSpPr>
        <p:spPr bwMode="auto">
          <a:xfrm>
            <a:off x="7978775" y="3571875"/>
            <a:ext cx="936625" cy="457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DCA</a:t>
            </a:r>
          </a:p>
        </p:txBody>
      </p:sp>
      <p:cxnSp>
        <p:nvCxnSpPr>
          <p:cNvPr id="18444" name="AutoShape 106"/>
          <p:cNvCxnSpPr>
            <a:cxnSpLocks noChangeShapeType="1"/>
            <a:stCxn id="18441" idx="7"/>
            <a:endCxn id="18437" idx="3"/>
          </p:cNvCxnSpPr>
          <p:nvPr/>
        </p:nvCxnSpPr>
        <p:spPr bwMode="auto">
          <a:xfrm flipV="1">
            <a:off x="5464175" y="2305050"/>
            <a:ext cx="968375" cy="6477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07"/>
          <p:cNvCxnSpPr>
            <a:cxnSpLocks noChangeShapeType="1"/>
            <a:stCxn id="18440" idx="0"/>
            <a:endCxn id="18437" idx="4"/>
          </p:cNvCxnSpPr>
          <p:nvPr/>
        </p:nvCxnSpPr>
        <p:spPr bwMode="auto">
          <a:xfrm flipV="1">
            <a:off x="6627813" y="2371725"/>
            <a:ext cx="136525" cy="14668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08"/>
          <p:cNvCxnSpPr>
            <a:cxnSpLocks noChangeShapeType="1"/>
            <a:stCxn id="18440" idx="6"/>
            <a:endCxn id="18443" idx="2"/>
          </p:cNvCxnSpPr>
          <p:nvPr/>
        </p:nvCxnSpPr>
        <p:spPr bwMode="auto">
          <a:xfrm flipV="1">
            <a:off x="7105650" y="3800475"/>
            <a:ext cx="863600" cy="2762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109"/>
          <p:cNvCxnSpPr>
            <a:cxnSpLocks noChangeShapeType="1"/>
            <a:stCxn id="18443" idx="0"/>
            <a:endCxn id="18438" idx="4"/>
          </p:cNvCxnSpPr>
          <p:nvPr/>
        </p:nvCxnSpPr>
        <p:spPr bwMode="auto">
          <a:xfrm flipH="1" flipV="1">
            <a:off x="8361363" y="2895600"/>
            <a:ext cx="85725" cy="6667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AutoShape 110"/>
          <p:cNvCxnSpPr>
            <a:cxnSpLocks noChangeShapeType="1"/>
            <a:stCxn id="18437" idx="5"/>
            <a:endCxn id="18438" idx="1"/>
          </p:cNvCxnSpPr>
          <p:nvPr/>
        </p:nvCxnSpPr>
        <p:spPr bwMode="auto">
          <a:xfrm>
            <a:off x="7096125" y="2305050"/>
            <a:ext cx="933450" cy="1809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AutoShape 112"/>
          <p:cNvCxnSpPr>
            <a:cxnSpLocks noChangeShapeType="1"/>
            <a:stCxn id="18441" idx="4"/>
            <a:endCxn id="18442" idx="0"/>
          </p:cNvCxnSpPr>
          <p:nvPr/>
        </p:nvCxnSpPr>
        <p:spPr bwMode="auto">
          <a:xfrm>
            <a:off x="5132388" y="3362325"/>
            <a:ext cx="136525" cy="1771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AutoShape 113"/>
          <p:cNvCxnSpPr>
            <a:cxnSpLocks noChangeShapeType="1"/>
            <a:stCxn id="18443" idx="4"/>
            <a:endCxn id="18439" idx="0"/>
          </p:cNvCxnSpPr>
          <p:nvPr/>
        </p:nvCxnSpPr>
        <p:spPr bwMode="auto">
          <a:xfrm flipH="1">
            <a:off x="7969250" y="4038600"/>
            <a:ext cx="477838" cy="11525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AutoShape 114"/>
          <p:cNvCxnSpPr>
            <a:cxnSpLocks noChangeShapeType="1"/>
            <a:stCxn id="18439" idx="1"/>
            <a:endCxn id="18440" idx="5"/>
          </p:cNvCxnSpPr>
          <p:nvPr/>
        </p:nvCxnSpPr>
        <p:spPr bwMode="auto">
          <a:xfrm flipH="1" flipV="1">
            <a:off x="6959600" y="4248150"/>
            <a:ext cx="677863" cy="10096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AutoShape 115"/>
          <p:cNvCxnSpPr>
            <a:cxnSpLocks noChangeShapeType="1"/>
            <a:stCxn id="18442" idx="7"/>
            <a:endCxn id="18440" idx="3"/>
          </p:cNvCxnSpPr>
          <p:nvPr/>
        </p:nvCxnSpPr>
        <p:spPr bwMode="auto">
          <a:xfrm flipV="1">
            <a:off x="5600700" y="4248150"/>
            <a:ext cx="695325" cy="9525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AutoShape 116"/>
          <p:cNvCxnSpPr>
            <a:cxnSpLocks noChangeShapeType="1"/>
            <a:stCxn id="18441" idx="5"/>
            <a:endCxn id="18440" idx="1"/>
          </p:cNvCxnSpPr>
          <p:nvPr/>
        </p:nvCxnSpPr>
        <p:spPr bwMode="auto">
          <a:xfrm>
            <a:off x="5464175" y="3295650"/>
            <a:ext cx="83185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4" name="Text Box 127"/>
          <p:cNvSpPr txBox="1">
            <a:spLocks noChangeArrowheads="1"/>
          </p:cNvSpPr>
          <p:nvPr/>
        </p:nvSpPr>
        <p:spPr bwMode="auto">
          <a:xfrm>
            <a:off x="7381875" y="2041525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10</a:t>
            </a:r>
          </a:p>
        </p:txBody>
      </p:sp>
      <p:sp>
        <p:nvSpPr>
          <p:cNvPr id="18455" name="Text Box 130"/>
          <p:cNvSpPr txBox="1">
            <a:spLocks noChangeArrowheads="1"/>
          </p:cNvSpPr>
          <p:nvPr/>
        </p:nvSpPr>
        <p:spPr bwMode="auto">
          <a:xfrm>
            <a:off x="5619750" y="2346325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456" name="Text Box 131"/>
          <p:cNvSpPr txBox="1">
            <a:spLocks noChangeArrowheads="1"/>
          </p:cNvSpPr>
          <p:nvPr/>
        </p:nvSpPr>
        <p:spPr bwMode="auto">
          <a:xfrm>
            <a:off x="5773738" y="3260725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18457" name="Text Box 132"/>
          <p:cNvSpPr txBox="1">
            <a:spLocks noChangeArrowheads="1"/>
          </p:cNvSpPr>
          <p:nvPr/>
        </p:nvSpPr>
        <p:spPr bwMode="auto">
          <a:xfrm>
            <a:off x="5638800" y="44196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18458" name="Text Box 133"/>
          <p:cNvSpPr txBox="1">
            <a:spLocks noChangeArrowheads="1"/>
          </p:cNvSpPr>
          <p:nvPr/>
        </p:nvSpPr>
        <p:spPr bwMode="auto">
          <a:xfrm>
            <a:off x="6675438" y="296545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8459" name="Text Box 134"/>
          <p:cNvSpPr txBox="1">
            <a:spLocks noChangeArrowheads="1"/>
          </p:cNvSpPr>
          <p:nvPr/>
        </p:nvSpPr>
        <p:spPr bwMode="auto">
          <a:xfrm>
            <a:off x="7339013" y="356235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460" name="Text Box 135"/>
          <p:cNvSpPr txBox="1">
            <a:spLocks noChangeArrowheads="1"/>
          </p:cNvSpPr>
          <p:nvPr/>
        </p:nvSpPr>
        <p:spPr bwMode="auto">
          <a:xfrm>
            <a:off x="8220075" y="44592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8461" name="Text Box 136"/>
          <p:cNvSpPr txBox="1">
            <a:spLocks noChangeArrowheads="1"/>
          </p:cNvSpPr>
          <p:nvPr/>
        </p:nvSpPr>
        <p:spPr bwMode="auto">
          <a:xfrm>
            <a:off x="7232650" y="441325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5</a:t>
            </a:r>
          </a:p>
        </p:txBody>
      </p:sp>
      <p:sp>
        <p:nvSpPr>
          <p:cNvPr id="18462" name="Text Box 137"/>
          <p:cNvSpPr txBox="1">
            <a:spLocks noChangeArrowheads="1"/>
          </p:cNvSpPr>
          <p:nvPr/>
        </p:nvSpPr>
        <p:spPr bwMode="auto">
          <a:xfrm>
            <a:off x="8380413" y="3032125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8463" name="Text Box 138"/>
          <p:cNvSpPr txBox="1">
            <a:spLocks noChangeArrowheads="1"/>
          </p:cNvSpPr>
          <p:nvPr/>
        </p:nvSpPr>
        <p:spPr bwMode="auto">
          <a:xfrm>
            <a:off x="5181600" y="3959225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A665826-C277-4C49-ADC0-374225B0FC12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Cycle Property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3581400" cy="4953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Cycle Property:</a:t>
            </a:r>
          </a:p>
          <a:p>
            <a:pPr lvl="1" eaLnBrk="1" hangingPunct="1"/>
            <a:r>
              <a:rPr lang="en-US" sz="1800">
                <a:latin typeface="Tahoma" charset="0"/>
              </a:rPr>
              <a:t>Let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>
                <a:latin typeface="Tahoma" charset="0"/>
              </a:rPr>
              <a:t> be a minimum spanning tree of a weighted graph </a:t>
            </a:r>
            <a:r>
              <a:rPr lang="en-US" sz="1800" b="1" i="1">
                <a:latin typeface="Times New Roman" charset="0"/>
              </a:rPr>
              <a:t>G</a:t>
            </a:r>
            <a:endParaRPr lang="en-US" sz="1800">
              <a:latin typeface="Tahoma" charset="0"/>
            </a:endParaRPr>
          </a:p>
          <a:p>
            <a:pPr lvl="1" eaLnBrk="1" hangingPunct="1"/>
            <a:r>
              <a:rPr lang="en-US" sz="1800">
                <a:latin typeface="Tahoma" charset="0"/>
              </a:rPr>
              <a:t>Let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ahoma" charset="0"/>
              </a:rPr>
              <a:t> be an edge of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that is not in </a:t>
            </a:r>
            <a:r>
              <a:rPr lang="en-US" sz="1800" b="1" i="1">
                <a:latin typeface="Times New Roman" charset="0"/>
              </a:rPr>
              <a:t>T </a:t>
            </a:r>
            <a:r>
              <a:rPr lang="en-US" sz="1800">
                <a:latin typeface="Tahoma" charset="0"/>
              </a:rPr>
              <a:t>and </a:t>
            </a:r>
            <a:r>
              <a:rPr lang="en-US" sz="1800" b="1" i="1">
                <a:latin typeface="Times New Roman" charset="0"/>
              </a:rPr>
              <a:t>C</a:t>
            </a:r>
            <a:r>
              <a:rPr lang="en-US" sz="1800">
                <a:latin typeface="Tahoma" charset="0"/>
              </a:rPr>
              <a:t> let be the cycle formed by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ahoma" charset="0"/>
              </a:rPr>
              <a:t> with </a:t>
            </a:r>
            <a:r>
              <a:rPr lang="en-US" sz="1800" b="1" i="1">
                <a:latin typeface="Times New Roman" charset="0"/>
              </a:rPr>
              <a:t>T</a:t>
            </a:r>
            <a:endParaRPr lang="en-US" sz="1800">
              <a:latin typeface="Tahoma" charset="0"/>
            </a:endParaRPr>
          </a:p>
          <a:p>
            <a:pPr lvl="1" eaLnBrk="1" hangingPunct="1"/>
            <a:r>
              <a:rPr lang="en-US" sz="1800">
                <a:latin typeface="Tahoma" charset="0"/>
              </a:rPr>
              <a:t>For every edge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ahoma" charset="0"/>
              </a:rPr>
              <a:t> of </a:t>
            </a:r>
            <a:r>
              <a:rPr lang="en-US" sz="1800" b="1" i="1">
                <a:latin typeface="Times New Roman" charset="0"/>
              </a:rPr>
              <a:t>C,</a:t>
            </a:r>
            <a:r>
              <a:rPr lang="en-US" sz="1800">
                <a:latin typeface="Tahoma" charset="0"/>
              </a:rPr>
              <a:t>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Symbol" charset="0"/>
                <a:sym typeface="Symbol" charset="0"/>
              </a:rPr>
              <a:t>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Proof:</a:t>
            </a:r>
          </a:p>
          <a:p>
            <a:pPr lvl="1" eaLnBrk="1" hangingPunct="1"/>
            <a:r>
              <a:rPr lang="en-US" sz="1800">
                <a:latin typeface="Tahoma" charset="0"/>
              </a:rPr>
              <a:t>By contradiction</a:t>
            </a:r>
          </a:p>
          <a:p>
            <a:pPr lvl="1" eaLnBrk="1" hangingPunct="1"/>
            <a:r>
              <a:rPr lang="en-US" sz="1800">
                <a:latin typeface="Tahoma" charset="0"/>
              </a:rPr>
              <a:t>If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Symbol" charset="0"/>
                <a:sym typeface="Symbol" charset="0"/>
              </a:rPr>
              <a:t>&gt;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Tahoma" charset="0"/>
              </a:rPr>
              <a:t>we can get a spanning tree of smaller weight by replacing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ahoma" charset="0"/>
              </a:rPr>
              <a:t> with </a:t>
            </a:r>
            <a:r>
              <a:rPr lang="en-US" sz="1800" b="1" i="1">
                <a:latin typeface="Times New Roman" charset="0"/>
              </a:rPr>
              <a:t>f</a:t>
            </a:r>
            <a:endParaRPr lang="en-US" sz="1600">
              <a:latin typeface="Tahoma" charset="0"/>
            </a:endParaRPr>
          </a:p>
        </p:txBody>
      </p:sp>
      <p:grpSp>
        <p:nvGrpSpPr>
          <p:cNvPr id="19461" name="Group 91"/>
          <p:cNvGrpSpPr>
            <a:grpSpLocks/>
          </p:cNvGrpSpPr>
          <p:nvPr/>
        </p:nvGrpSpPr>
        <p:grpSpPr bwMode="auto">
          <a:xfrm>
            <a:off x="5189538" y="1447800"/>
            <a:ext cx="3344862" cy="2119313"/>
            <a:chOff x="3269" y="969"/>
            <a:chExt cx="2107" cy="1335"/>
          </a:xfrm>
        </p:grpSpPr>
        <p:sp>
          <p:nvSpPr>
            <p:cNvPr id="19492" name="Oval 31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32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33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34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35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36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498" name="AutoShape 37"/>
            <p:cNvCxnSpPr>
              <a:cxnSpLocks noChangeShapeType="1"/>
              <a:stCxn id="19492" idx="5"/>
              <a:endCxn id="19494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9" name="AutoShape 38"/>
            <p:cNvCxnSpPr>
              <a:cxnSpLocks noChangeShapeType="1"/>
              <a:stCxn id="19494" idx="3"/>
              <a:endCxn id="19495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0" name="AutoShape 39"/>
            <p:cNvCxnSpPr>
              <a:cxnSpLocks noChangeShapeType="1"/>
              <a:stCxn id="19492" idx="3"/>
              <a:endCxn id="19495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1" name="AutoShape 40"/>
            <p:cNvCxnSpPr>
              <a:cxnSpLocks noChangeShapeType="1"/>
              <a:stCxn id="19494" idx="6"/>
              <a:endCxn id="19497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2" name="AutoShape 41"/>
            <p:cNvCxnSpPr>
              <a:cxnSpLocks noChangeShapeType="1"/>
              <a:stCxn id="19495" idx="6"/>
              <a:endCxn id="19497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AutoShape 42"/>
            <p:cNvCxnSpPr>
              <a:cxnSpLocks noChangeShapeType="1"/>
              <a:stCxn id="19492" idx="6"/>
              <a:endCxn id="19493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4" name="AutoShape 43"/>
            <p:cNvCxnSpPr>
              <a:cxnSpLocks noChangeShapeType="1"/>
              <a:stCxn id="19494" idx="7"/>
              <a:endCxn id="19493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5" name="AutoShape 44"/>
            <p:cNvCxnSpPr>
              <a:cxnSpLocks noChangeShapeType="1"/>
              <a:stCxn id="19496" idx="1"/>
              <a:endCxn id="19493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6" name="AutoShape 45"/>
            <p:cNvCxnSpPr>
              <a:cxnSpLocks noChangeShapeType="1"/>
              <a:stCxn id="19497" idx="7"/>
              <a:endCxn id="19496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7" name="Text Box 46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9508" name="Text Box 47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509" name="Text Box 48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510" name="Text Box 49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511" name="Text Box 50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512" name="Text Box 51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7</a:t>
              </a:r>
            </a:p>
          </p:txBody>
        </p:sp>
        <p:sp>
          <p:nvSpPr>
            <p:cNvPr id="19513" name="Text Box 52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7</a:t>
              </a:r>
            </a:p>
          </p:txBody>
        </p:sp>
        <p:sp>
          <p:nvSpPr>
            <p:cNvPr id="19514" name="Text Box 53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9</a:t>
              </a:r>
            </a:p>
          </p:txBody>
        </p:sp>
        <p:sp>
          <p:nvSpPr>
            <p:cNvPr id="19515" name="Text Box 54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8</a:t>
              </a:r>
            </a:p>
          </p:txBody>
        </p:sp>
        <p:sp>
          <p:nvSpPr>
            <p:cNvPr id="19516" name="Text Box 80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latin typeface="Times New Roman" charset="0"/>
                </a:rPr>
                <a:t>e</a:t>
              </a:r>
            </a:p>
          </p:txBody>
        </p:sp>
        <p:sp>
          <p:nvSpPr>
            <p:cNvPr id="19517" name="Text Box 83"/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C</a:t>
              </a:r>
              <a:endParaRPr lang="en-US" sz="2000" b="1" i="1" baseline="-250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9518" name="Text Box 85"/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solidFill>
                    <a:schemeClr val="tx2"/>
                  </a:solidFill>
                  <a:latin typeface="Times New Roman" charset="0"/>
                </a:rPr>
                <a:t>f</a:t>
              </a:r>
            </a:p>
          </p:txBody>
        </p:sp>
      </p:grpSp>
      <p:grpSp>
        <p:nvGrpSpPr>
          <p:cNvPr id="19462" name="Group 92"/>
          <p:cNvGrpSpPr>
            <a:grpSpLocks/>
          </p:cNvGrpSpPr>
          <p:nvPr/>
        </p:nvGrpSpPr>
        <p:grpSpPr bwMode="auto">
          <a:xfrm>
            <a:off x="5189538" y="4357688"/>
            <a:ext cx="3344862" cy="2119312"/>
            <a:chOff x="3269" y="2697"/>
            <a:chExt cx="2107" cy="1335"/>
          </a:xfrm>
        </p:grpSpPr>
        <p:sp>
          <p:nvSpPr>
            <p:cNvPr id="19465" name="Oval 55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56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57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58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59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60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471" name="AutoShape 61"/>
            <p:cNvCxnSpPr>
              <a:cxnSpLocks noChangeShapeType="1"/>
              <a:stCxn id="19465" idx="5"/>
              <a:endCxn id="19467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62"/>
            <p:cNvCxnSpPr>
              <a:cxnSpLocks noChangeShapeType="1"/>
              <a:stCxn id="19467" idx="3"/>
              <a:endCxn id="19468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AutoShape 63"/>
            <p:cNvCxnSpPr>
              <a:cxnSpLocks noChangeShapeType="1"/>
              <a:stCxn id="19465" idx="3"/>
              <a:endCxn id="19468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AutoShape 64"/>
            <p:cNvCxnSpPr>
              <a:cxnSpLocks noChangeShapeType="1"/>
              <a:stCxn id="19467" idx="6"/>
              <a:endCxn id="19470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65"/>
            <p:cNvCxnSpPr>
              <a:cxnSpLocks noChangeShapeType="1"/>
              <a:stCxn id="19468" idx="6"/>
              <a:endCxn id="19470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66"/>
            <p:cNvCxnSpPr>
              <a:cxnSpLocks noChangeShapeType="1"/>
              <a:stCxn id="19465" idx="6"/>
              <a:endCxn id="19466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67"/>
            <p:cNvCxnSpPr>
              <a:cxnSpLocks noChangeShapeType="1"/>
              <a:stCxn id="19467" idx="7"/>
              <a:endCxn id="19466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AutoShape 68"/>
            <p:cNvCxnSpPr>
              <a:cxnSpLocks noChangeShapeType="1"/>
              <a:stCxn id="19469" idx="1"/>
              <a:endCxn id="19466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AutoShape 69"/>
            <p:cNvCxnSpPr>
              <a:cxnSpLocks noChangeShapeType="1"/>
              <a:stCxn id="19470" idx="7"/>
              <a:endCxn id="19469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0" name="Text Box 70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8</a:t>
              </a:r>
            </a:p>
          </p:txBody>
        </p:sp>
        <p:sp>
          <p:nvSpPr>
            <p:cNvPr id="19481" name="Text Box 71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482" name="Text Box 72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483" name="Text Box 73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484" name="Text Box 74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485" name="Text Box 75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7</a:t>
              </a:r>
            </a:p>
          </p:txBody>
        </p:sp>
        <p:sp>
          <p:nvSpPr>
            <p:cNvPr id="19486" name="Text Box 76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9487" name="Text Box 77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9</a:t>
              </a:r>
            </a:p>
          </p:txBody>
        </p:sp>
        <p:sp>
          <p:nvSpPr>
            <p:cNvPr id="19488" name="Text Box 78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8</a:t>
              </a:r>
            </a:p>
          </p:txBody>
        </p:sp>
        <p:sp>
          <p:nvSpPr>
            <p:cNvPr id="19489" name="Text Box 84"/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C</a:t>
              </a:r>
              <a:endParaRPr lang="en-US" sz="2000" b="1" i="1" baseline="-250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9490" name="Text Box 87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9491" name="Text Box 88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latin typeface="Times New Roman" charset="0"/>
                </a:rPr>
                <a:t>f</a:t>
              </a:r>
            </a:p>
          </p:txBody>
        </p:sp>
      </p:grpSp>
      <p:sp>
        <p:nvSpPr>
          <p:cNvPr id="19463" name="AutoShape 79"/>
          <p:cNvSpPr>
            <a:spLocks noChangeArrowheads="1"/>
          </p:cNvSpPr>
          <p:nvPr/>
        </p:nvSpPr>
        <p:spPr bwMode="auto">
          <a:xfrm>
            <a:off x="5772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9"/>
          <p:cNvSpPr txBox="1">
            <a:spLocks noChangeArrowheads="1"/>
          </p:cNvSpPr>
          <p:nvPr/>
        </p:nvSpPr>
        <p:spPr bwMode="auto">
          <a:xfrm>
            <a:off x="6238875" y="3640138"/>
            <a:ext cx="2600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Replacing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/>
              <a:t> with </a:t>
            </a:r>
            <a:r>
              <a:rPr lang="en-US" sz="1800" b="1" i="1">
                <a:latin typeface="Times New Roman" charset="0"/>
              </a:rPr>
              <a:t>e </a:t>
            </a:r>
            <a:r>
              <a:rPr lang="en-US" sz="1800"/>
              <a:t>yields</a:t>
            </a:r>
            <a:br>
              <a:rPr lang="en-US" sz="1800"/>
            </a:br>
            <a:r>
              <a:rPr lang="en-US" sz="1800"/>
              <a:t>a better spanning tree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A84ED8-52BA-3F4C-8BB2-E03658FE7FBA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0483" name="Freeform 150"/>
          <p:cNvSpPr>
            <a:spLocks/>
          </p:cNvSpPr>
          <p:nvPr/>
        </p:nvSpPr>
        <p:spPr bwMode="auto">
          <a:xfrm>
            <a:off x="7548563" y="4191000"/>
            <a:ext cx="1293812" cy="2133600"/>
          </a:xfrm>
          <a:custGeom>
            <a:avLst/>
            <a:gdLst>
              <a:gd name="T0" fmla="*/ 30241863 w 815"/>
              <a:gd name="T1" fmla="*/ 1882555925 h 1344"/>
              <a:gd name="T2" fmla="*/ 619958198 w 815"/>
              <a:gd name="T3" fmla="*/ 2147483647 h 1344"/>
              <a:gd name="T4" fmla="*/ 1496972234 w 815"/>
              <a:gd name="T5" fmla="*/ 2147483647 h 1344"/>
              <a:gd name="T6" fmla="*/ 2048885446 w 815"/>
              <a:gd name="T7" fmla="*/ 1754028750 h 1344"/>
              <a:gd name="T8" fmla="*/ 1527214097 w 815"/>
              <a:gd name="T9" fmla="*/ 657761575 h 1344"/>
              <a:gd name="T10" fmla="*/ 378023291 w 815"/>
              <a:gd name="T11" fmla="*/ 204133450 h 1344"/>
              <a:gd name="T12" fmla="*/ 30241863 w 815"/>
              <a:gd name="T13" fmla="*/ 1882555925 h 1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5"/>
              <a:gd name="T22" fmla="*/ 0 h 1344"/>
              <a:gd name="T23" fmla="*/ 815 w 815"/>
              <a:gd name="T24" fmla="*/ 1344 h 1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5" h="1344">
                <a:moveTo>
                  <a:pt x="12" y="747"/>
                </a:moveTo>
                <a:cubicBezTo>
                  <a:pt x="24" y="891"/>
                  <a:pt x="149" y="1218"/>
                  <a:pt x="246" y="1281"/>
                </a:cubicBezTo>
                <a:cubicBezTo>
                  <a:pt x="343" y="1344"/>
                  <a:pt x="500" y="1222"/>
                  <a:pt x="594" y="1125"/>
                </a:cubicBezTo>
                <a:cubicBezTo>
                  <a:pt x="688" y="1028"/>
                  <a:pt x="811" y="840"/>
                  <a:pt x="813" y="696"/>
                </a:cubicBezTo>
                <a:cubicBezTo>
                  <a:pt x="815" y="552"/>
                  <a:pt x="716" y="363"/>
                  <a:pt x="606" y="261"/>
                </a:cubicBezTo>
                <a:cubicBezTo>
                  <a:pt x="496" y="159"/>
                  <a:pt x="249" y="0"/>
                  <a:pt x="150" y="81"/>
                </a:cubicBezTo>
                <a:cubicBezTo>
                  <a:pt x="51" y="162"/>
                  <a:pt x="0" y="603"/>
                  <a:pt x="12" y="74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Freeform 151"/>
          <p:cNvSpPr>
            <a:spLocks/>
          </p:cNvSpPr>
          <p:nvPr/>
        </p:nvSpPr>
        <p:spPr bwMode="auto">
          <a:xfrm>
            <a:off x="5257800" y="4564063"/>
            <a:ext cx="1685925" cy="1911350"/>
          </a:xfrm>
          <a:custGeom>
            <a:avLst/>
            <a:gdLst>
              <a:gd name="T0" fmla="*/ 83165950 w 1062"/>
              <a:gd name="T1" fmla="*/ 1343244075 h 1204"/>
              <a:gd name="T2" fmla="*/ 461187800 w 1062"/>
              <a:gd name="T3" fmla="*/ 2147483647 h 1204"/>
              <a:gd name="T4" fmla="*/ 2147483647 w 1062"/>
              <a:gd name="T5" fmla="*/ 1509574388 h 1204"/>
              <a:gd name="T6" fmla="*/ 960178738 w 1062"/>
              <a:gd name="T7" fmla="*/ 27720925 h 1204"/>
              <a:gd name="T8" fmla="*/ 83165950 w 1062"/>
              <a:gd name="T9" fmla="*/ 1343244075 h 1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2"/>
              <a:gd name="T16" fmla="*/ 0 h 1204"/>
              <a:gd name="T17" fmla="*/ 1062 w 1062"/>
              <a:gd name="T18" fmla="*/ 1204 h 1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2" h="1204">
                <a:moveTo>
                  <a:pt x="33" y="533"/>
                </a:moveTo>
                <a:cubicBezTo>
                  <a:pt x="0" y="730"/>
                  <a:pt x="17" y="1182"/>
                  <a:pt x="183" y="1193"/>
                </a:cubicBezTo>
                <a:cubicBezTo>
                  <a:pt x="349" y="1204"/>
                  <a:pt x="996" y="796"/>
                  <a:pt x="1029" y="599"/>
                </a:cubicBezTo>
                <a:cubicBezTo>
                  <a:pt x="1062" y="402"/>
                  <a:pt x="547" y="22"/>
                  <a:pt x="381" y="11"/>
                </a:cubicBezTo>
                <a:cubicBezTo>
                  <a:pt x="215" y="0"/>
                  <a:pt x="66" y="336"/>
                  <a:pt x="33" y="53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152"/>
          <p:cNvSpPr txBox="1">
            <a:spLocks noChangeArrowheads="1"/>
          </p:cNvSpPr>
          <p:nvPr/>
        </p:nvSpPr>
        <p:spPr bwMode="auto">
          <a:xfrm>
            <a:off x="5691188" y="41910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0486" name="Text Box 153"/>
          <p:cNvSpPr txBox="1">
            <a:spLocks noChangeArrowheads="1"/>
          </p:cNvSpPr>
          <p:nvPr/>
        </p:nvSpPr>
        <p:spPr bwMode="auto">
          <a:xfrm>
            <a:off x="8281988" y="41910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0487" name="Freeform 149"/>
          <p:cNvSpPr>
            <a:spLocks/>
          </p:cNvSpPr>
          <p:nvPr/>
        </p:nvSpPr>
        <p:spPr bwMode="auto">
          <a:xfrm>
            <a:off x="7572375" y="1219200"/>
            <a:ext cx="1250950" cy="2133600"/>
          </a:xfrm>
          <a:custGeom>
            <a:avLst/>
            <a:gdLst>
              <a:gd name="T0" fmla="*/ 30241875 w 788"/>
              <a:gd name="T1" fmla="*/ 1882555925 h 1344"/>
              <a:gd name="T2" fmla="*/ 619958438 w 788"/>
              <a:gd name="T3" fmla="*/ 2147483647 h 1344"/>
              <a:gd name="T4" fmla="*/ 1496972813 w 788"/>
              <a:gd name="T5" fmla="*/ 2147483647 h 1344"/>
              <a:gd name="T6" fmla="*/ 1980842813 w 788"/>
              <a:gd name="T7" fmla="*/ 1602819375 h 1344"/>
              <a:gd name="T8" fmla="*/ 1527214688 w 788"/>
              <a:gd name="T9" fmla="*/ 657761575 h 1344"/>
              <a:gd name="T10" fmla="*/ 378023438 w 788"/>
              <a:gd name="T11" fmla="*/ 204133450 h 1344"/>
              <a:gd name="T12" fmla="*/ 30241875 w 788"/>
              <a:gd name="T13" fmla="*/ 1882555925 h 1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8"/>
              <a:gd name="T22" fmla="*/ 0 h 1344"/>
              <a:gd name="T23" fmla="*/ 788 w 788"/>
              <a:gd name="T24" fmla="*/ 1344 h 1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8" h="1344">
                <a:moveTo>
                  <a:pt x="12" y="747"/>
                </a:moveTo>
                <a:cubicBezTo>
                  <a:pt x="24" y="891"/>
                  <a:pt x="149" y="1218"/>
                  <a:pt x="246" y="1281"/>
                </a:cubicBezTo>
                <a:cubicBezTo>
                  <a:pt x="343" y="1344"/>
                  <a:pt x="504" y="1232"/>
                  <a:pt x="594" y="1125"/>
                </a:cubicBezTo>
                <a:cubicBezTo>
                  <a:pt x="684" y="1018"/>
                  <a:pt x="784" y="780"/>
                  <a:pt x="786" y="636"/>
                </a:cubicBezTo>
                <a:cubicBezTo>
                  <a:pt x="788" y="492"/>
                  <a:pt x="712" y="353"/>
                  <a:pt x="606" y="261"/>
                </a:cubicBezTo>
                <a:cubicBezTo>
                  <a:pt x="500" y="169"/>
                  <a:pt x="249" y="0"/>
                  <a:pt x="150" y="81"/>
                </a:cubicBezTo>
                <a:cubicBezTo>
                  <a:pt x="51" y="162"/>
                  <a:pt x="0" y="603"/>
                  <a:pt x="12" y="74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Freeform 148"/>
          <p:cNvSpPr>
            <a:spLocks/>
          </p:cNvSpPr>
          <p:nvPr/>
        </p:nvSpPr>
        <p:spPr bwMode="auto">
          <a:xfrm>
            <a:off x="5281613" y="1592263"/>
            <a:ext cx="1685925" cy="1911350"/>
          </a:xfrm>
          <a:custGeom>
            <a:avLst/>
            <a:gdLst>
              <a:gd name="T0" fmla="*/ 83165950 w 1062"/>
              <a:gd name="T1" fmla="*/ 1343244075 h 1204"/>
              <a:gd name="T2" fmla="*/ 461187800 w 1062"/>
              <a:gd name="T3" fmla="*/ 2147483647 h 1204"/>
              <a:gd name="T4" fmla="*/ 2147483647 w 1062"/>
              <a:gd name="T5" fmla="*/ 1509574388 h 1204"/>
              <a:gd name="T6" fmla="*/ 960178738 w 1062"/>
              <a:gd name="T7" fmla="*/ 27720925 h 1204"/>
              <a:gd name="T8" fmla="*/ 83165950 w 1062"/>
              <a:gd name="T9" fmla="*/ 1343244075 h 1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2"/>
              <a:gd name="T16" fmla="*/ 0 h 1204"/>
              <a:gd name="T17" fmla="*/ 1062 w 1062"/>
              <a:gd name="T18" fmla="*/ 1204 h 1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2" h="1204">
                <a:moveTo>
                  <a:pt x="33" y="533"/>
                </a:moveTo>
                <a:cubicBezTo>
                  <a:pt x="0" y="730"/>
                  <a:pt x="17" y="1182"/>
                  <a:pt x="183" y="1193"/>
                </a:cubicBezTo>
                <a:cubicBezTo>
                  <a:pt x="349" y="1204"/>
                  <a:pt x="996" y="796"/>
                  <a:pt x="1029" y="599"/>
                </a:cubicBezTo>
                <a:cubicBezTo>
                  <a:pt x="1062" y="402"/>
                  <a:pt x="547" y="22"/>
                  <a:pt x="381" y="11"/>
                </a:cubicBezTo>
                <a:cubicBezTo>
                  <a:pt x="215" y="0"/>
                  <a:pt x="66" y="336"/>
                  <a:pt x="33" y="53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Partition Property</a:t>
            </a:r>
          </a:p>
        </p:txBody>
      </p:sp>
      <p:sp>
        <p:nvSpPr>
          <p:cNvPr id="204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72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Partition Property: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Consider a partition of the vertices of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into subsets </a:t>
            </a:r>
            <a:r>
              <a:rPr lang="en-US" sz="1800" b="1" i="1">
                <a:latin typeface="Times New Roman" charset="0"/>
              </a:rPr>
              <a:t>U</a:t>
            </a:r>
            <a:r>
              <a:rPr lang="en-US" sz="1800">
                <a:latin typeface="Tahoma" charset="0"/>
              </a:rPr>
              <a:t> and </a:t>
            </a:r>
            <a:r>
              <a:rPr lang="en-US" sz="1800" b="1" i="1">
                <a:latin typeface="Times New Roman" charset="0"/>
              </a:rPr>
              <a:t>V</a:t>
            </a:r>
            <a:endParaRPr lang="en-US" sz="18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Let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ahoma" charset="0"/>
              </a:rPr>
              <a:t> be an edge of minimum weight across the partition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There is a minimum spanning tree of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containing edge </a:t>
            </a:r>
            <a:r>
              <a:rPr lang="en-US" sz="1800" b="1" i="1">
                <a:latin typeface="Times New Roman" charset="0"/>
              </a:rPr>
              <a:t>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Proof: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Let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>
                <a:latin typeface="Tahoma" charset="0"/>
              </a:rPr>
              <a:t> be an MST of </a:t>
            </a:r>
            <a:r>
              <a:rPr lang="en-US" sz="1800" b="1" i="1">
                <a:latin typeface="Times New Roman" charset="0"/>
              </a:rPr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If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>
                <a:latin typeface="Tahoma" charset="0"/>
              </a:rPr>
              <a:t> does not contain </a:t>
            </a:r>
            <a:r>
              <a:rPr lang="en-US" sz="1800" b="1" i="1">
                <a:latin typeface="Times New Roman" charset="0"/>
              </a:rPr>
              <a:t>e,</a:t>
            </a:r>
            <a:r>
              <a:rPr lang="en-US" sz="1800">
                <a:latin typeface="Tahoma" charset="0"/>
              </a:rPr>
              <a:t> consider the cycle </a:t>
            </a:r>
            <a:r>
              <a:rPr lang="en-US" sz="1800" b="1" i="1">
                <a:latin typeface="Times New Roman" charset="0"/>
              </a:rPr>
              <a:t>C</a:t>
            </a:r>
            <a:r>
              <a:rPr lang="en-US" sz="1800">
                <a:latin typeface="Tahoma" charset="0"/>
              </a:rPr>
              <a:t> formed by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ahoma" charset="0"/>
              </a:rPr>
              <a:t> with </a:t>
            </a:r>
            <a:r>
              <a:rPr lang="en-US" sz="1800" b="1" i="1">
                <a:latin typeface="Times New Roman" charset="0"/>
              </a:rPr>
              <a:t>T </a:t>
            </a:r>
            <a:r>
              <a:rPr lang="en-US" sz="1800">
                <a:latin typeface="Tahoma" charset="0"/>
              </a:rPr>
              <a:t>and let 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ahoma" charset="0"/>
              </a:rPr>
              <a:t> be an edge of </a:t>
            </a:r>
            <a:r>
              <a:rPr lang="en-US" sz="1800" b="1" i="1">
                <a:latin typeface="Times New Roman" charset="0"/>
              </a:rPr>
              <a:t>C</a:t>
            </a:r>
            <a:r>
              <a:rPr lang="en-US" sz="1800">
                <a:latin typeface="Tahoma" charset="0"/>
              </a:rPr>
              <a:t> across the partition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By the cycle property,</a:t>
            </a:r>
            <a:br>
              <a:rPr lang="en-US" sz="1800">
                <a:latin typeface="Tahoma" charset="0"/>
              </a:rPr>
            </a:br>
            <a:r>
              <a:rPr lang="en-US" sz="1800">
                <a:latin typeface="Tahoma" charset="0"/>
              </a:rPr>
              <a:t>		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Symbol" charset="0"/>
                <a:sym typeface="Symbol" charset="0"/>
              </a:rPr>
              <a:t>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Thus,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Symbol" charset="0"/>
                <a:sym typeface="Symbol" charset="0"/>
              </a:rPr>
              <a:t>= </a:t>
            </a:r>
            <a:r>
              <a:rPr lang="en-US" sz="1800" b="1" i="1">
                <a:latin typeface="Times New Roman" charset="0"/>
              </a:rPr>
              <a:t>weight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  <a:endParaRPr lang="en-US" sz="18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We obtain another MST by replacing </a:t>
            </a:r>
            <a:r>
              <a:rPr lang="en-US" sz="1800" b="1" i="1">
                <a:latin typeface="Times New Roman" charset="0"/>
              </a:rPr>
              <a:t>f  </a:t>
            </a:r>
            <a:r>
              <a:rPr lang="en-US" sz="1800">
                <a:latin typeface="Tahoma" charset="0"/>
              </a:rPr>
              <a:t>with </a:t>
            </a:r>
            <a:r>
              <a:rPr lang="en-US" sz="1800" b="1" i="1">
                <a:latin typeface="Times New Roman" charset="0"/>
              </a:rPr>
              <a:t>e</a:t>
            </a:r>
          </a:p>
        </p:txBody>
      </p:sp>
      <p:sp>
        <p:nvSpPr>
          <p:cNvPr id="20491" name="Oval 55"/>
          <p:cNvSpPr>
            <a:spLocks noChangeArrowheads="1"/>
          </p:cNvSpPr>
          <p:nvPr/>
        </p:nvSpPr>
        <p:spPr bwMode="auto">
          <a:xfrm>
            <a:off x="5791200" y="17240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56"/>
          <p:cNvSpPr>
            <a:spLocks noChangeArrowheads="1"/>
          </p:cNvSpPr>
          <p:nvPr/>
        </p:nvSpPr>
        <p:spPr bwMode="auto">
          <a:xfrm>
            <a:off x="7772400" y="1419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57"/>
          <p:cNvSpPr>
            <a:spLocks noChangeArrowheads="1"/>
          </p:cNvSpPr>
          <p:nvPr/>
        </p:nvSpPr>
        <p:spPr bwMode="auto">
          <a:xfrm>
            <a:off x="6477000" y="23336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58"/>
          <p:cNvSpPr>
            <a:spLocks noChangeArrowheads="1"/>
          </p:cNvSpPr>
          <p:nvPr/>
        </p:nvSpPr>
        <p:spPr bwMode="auto">
          <a:xfrm>
            <a:off x="5486400" y="30194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59"/>
          <p:cNvSpPr>
            <a:spLocks noChangeArrowheads="1"/>
          </p:cNvSpPr>
          <p:nvPr/>
        </p:nvSpPr>
        <p:spPr bwMode="auto">
          <a:xfrm>
            <a:off x="8458200" y="2181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60"/>
          <p:cNvSpPr>
            <a:spLocks noChangeArrowheads="1"/>
          </p:cNvSpPr>
          <p:nvPr/>
        </p:nvSpPr>
        <p:spPr bwMode="auto">
          <a:xfrm>
            <a:off x="7924800" y="2867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97" name="AutoShape 61"/>
          <p:cNvCxnSpPr>
            <a:cxnSpLocks noChangeShapeType="1"/>
            <a:stCxn id="20491" idx="5"/>
            <a:endCxn id="20493" idx="1"/>
          </p:cNvCxnSpPr>
          <p:nvPr/>
        </p:nvCxnSpPr>
        <p:spPr bwMode="auto">
          <a:xfrm>
            <a:off x="6051550" y="1993900"/>
            <a:ext cx="469900" cy="3746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AutoShape 62"/>
          <p:cNvCxnSpPr>
            <a:cxnSpLocks noChangeShapeType="1"/>
            <a:stCxn id="20493" idx="3"/>
            <a:endCxn id="20494" idx="7"/>
          </p:cNvCxnSpPr>
          <p:nvPr/>
        </p:nvCxnSpPr>
        <p:spPr bwMode="auto">
          <a:xfrm flipH="1">
            <a:off x="5746750" y="2603500"/>
            <a:ext cx="7747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63"/>
          <p:cNvCxnSpPr>
            <a:cxnSpLocks noChangeShapeType="1"/>
            <a:stCxn id="20491" idx="3"/>
            <a:endCxn id="20494" idx="0"/>
          </p:cNvCxnSpPr>
          <p:nvPr/>
        </p:nvCxnSpPr>
        <p:spPr bwMode="auto">
          <a:xfrm flipH="1">
            <a:off x="5638800" y="1993900"/>
            <a:ext cx="196850" cy="1016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64"/>
          <p:cNvCxnSpPr>
            <a:cxnSpLocks noChangeShapeType="1"/>
            <a:stCxn id="20493" idx="6"/>
            <a:endCxn id="20496" idx="1"/>
          </p:cNvCxnSpPr>
          <p:nvPr/>
        </p:nvCxnSpPr>
        <p:spPr bwMode="auto">
          <a:xfrm>
            <a:off x="6791325" y="2486025"/>
            <a:ext cx="1177925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AutoShape 65"/>
          <p:cNvCxnSpPr>
            <a:cxnSpLocks noChangeShapeType="1"/>
            <a:stCxn id="20494" idx="6"/>
            <a:endCxn id="20496" idx="2"/>
          </p:cNvCxnSpPr>
          <p:nvPr/>
        </p:nvCxnSpPr>
        <p:spPr bwMode="auto">
          <a:xfrm flipV="1">
            <a:off x="5800725" y="3019425"/>
            <a:ext cx="211455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AutoShape 66"/>
          <p:cNvCxnSpPr>
            <a:cxnSpLocks noChangeShapeType="1"/>
            <a:stCxn id="20491" idx="6"/>
            <a:endCxn id="20492" idx="2"/>
          </p:cNvCxnSpPr>
          <p:nvPr/>
        </p:nvCxnSpPr>
        <p:spPr bwMode="auto">
          <a:xfrm flipV="1">
            <a:off x="6105525" y="1571625"/>
            <a:ext cx="1657350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AutoShape 67"/>
          <p:cNvCxnSpPr>
            <a:cxnSpLocks noChangeShapeType="1"/>
            <a:stCxn id="20493" idx="7"/>
            <a:endCxn id="20492" idx="3"/>
          </p:cNvCxnSpPr>
          <p:nvPr/>
        </p:nvCxnSpPr>
        <p:spPr bwMode="auto">
          <a:xfrm flipV="1">
            <a:off x="6737350" y="1689100"/>
            <a:ext cx="1079500" cy="679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AutoShape 68"/>
          <p:cNvCxnSpPr>
            <a:cxnSpLocks noChangeShapeType="1"/>
            <a:stCxn id="20495" idx="1"/>
            <a:endCxn id="20492" idx="5"/>
          </p:cNvCxnSpPr>
          <p:nvPr/>
        </p:nvCxnSpPr>
        <p:spPr bwMode="auto">
          <a:xfrm flipH="1" flipV="1">
            <a:off x="8032750" y="1689100"/>
            <a:ext cx="469900" cy="5270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69"/>
          <p:cNvCxnSpPr>
            <a:cxnSpLocks noChangeShapeType="1"/>
            <a:stCxn id="20496" idx="7"/>
            <a:endCxn id="20495" idx="3"/>
          </p:cNvCxnSpPr>
          <p:nvPr/>
        </p:nvCxnSpPr>
        <p:spPr bwMode="auto">
          <a:xfrm flipV="1">
            <a:off x="8185150" y="2451100"/>
            <a:ext cx="317500" cy="4508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6" name="Text Box 70"/>
          <p:cNvSpPr txBox="1">
            <a:spLocks noChangeArrowheads="1"/>
          </p:cNvSpPr>
          <p:nvPr/>
        </p:nvSpPr>
        <p:spPr bwMode="auto">
          <a:xfrm>
            <a:off x="6767513" y="13573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0507" name="Text Box 71"/>
          <p:cNvSpPr txBox="1">
            <a:spLocks noChangeArrowheads="1"/>
          </p:cNvSpPr>
          <p:nvPr/>
        </p:nvSpPr>
        <p:spPr bwMode="auto">
          <a:xfrm>
            <a:off x="8313738" y="16478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0508" name="Text Box 72"/>
          <p:cNvSpPr txBox="1">
            <a:spLocks noChangeArrowheads="1"/>
          </p:cNvSpPr>
          <p:nvPr/>
        </p:nvSpPr>
        <p:spPr bwMode="auto">
          <a:xfrm>
            <a:off x="5418138" y="22066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509" name="Text Box 73"/>
          <p:cNvSpPr txBox="1">
            <a:spLocks noChangeArrowheads="1"/>
          </p:cNvSpPr>
          <p:nvPr/>
        </p:nvSpPr>
        <p:spPr bwMode="auto">
          <a:xfrm>
            <a:off x="7323138" y="23336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0510" name="Text Box 74"/>
          <p:cNvSpPr txBox="1">
            <a:spLocks noChangeArrowheads="1"/>
          </p:cNvSpPr>
          <p:nvPr/>
        </p:nvSpPr>
        <p:spPr bwMode="auto">
          <a:xfrm>
            <a:off x="6005513" y="21193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0511" name="Text Box 75"/>
          <p:cNvSpPr txBox="1">
            <a:spLocks noChangeArrowheads="1"/>
          </p:cNvSpPr>
          <p:nvPr/>
        </p:nvSpPr>
        <p:spPr bwMode="auto">
          <a:xfrm>
            <a:off x="6645275" y="31099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0512" name="Text Box 76"/>
          <p:cNvSpPr txBox="1">
            <a:spLocks noChangeArrowheads="1"/>
          </p:cNvSpPr>
          <p:nvPr/>
        </p:nvSpPr>
        <p:spPr bwMode="auto">
          <a:xfrm>
            <a:off x="8305800" y="2667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513" name="Text Box 77"/>
          <p:cNvSpPr txBox="1">
            <a:spLocks noChangeArrowheads="1"/>
          </p:cNvSpPr>
          <p:nvPr/>
        </p:nvSpPr>
        <p:spPr bwMode="auto">
          <a:xfrm>
            <a:off x="7323138" y="19526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0514" name="Text Box 78"/>
          <p:cNvSpPr txBox="1">
            <a:spLocks noChangeArrowheads="1"/>
          </p:cNvSpPr>
          <p:nvPr/>
        </p:nvSpPr>
        <p:spPr bwMode="auto">
          <a:xfrm>
            <a:off x="6211888" y="268287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0515" name="Text Box 79"/>
          <p:cNvSpPr txBox="1">
            <a:spLocks noChangeArrowheads="1"/>
          </p:cNvSpPr>
          <p:nvPr/>
        </p:nvSpPr>
        <p:spPr bwMode="auto">
          <a:xfrm>
            <a:off x="7077075" y="276225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e</a:t>
            </a:r>
          </a:p>
        </p:txBody>
      </p:sp>
      <p:sp>
        <p:nvSpPr>
          <p:cNvPr id="20516" name="Text Box 81"/>
          <p:cNvSpPr txBox="1">
            <a:spLocks noChangeArrowheads="1"/>
          </p:cNvSpPr>
          <p:nvPr/>
        </p:nvSpPr>
        <p:spPr bwMode="auto">
          <a:xfrm>
            <a:off x="6346825" y="14335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f</a:t>
            </a:r>
          </a:p>
        </p:txBody>
      </p:sp>
      <p:sp>
        <p:nvSpPr>
          <p:cNvPr id="20517" name="AutoShape 110"/>
          <p:cNvSpPr>
            <a:spLocks noChangeArrowheads="1"/>
          </p:cNvSpPr>
          <p:nvPr/>
        </p:nvSpPr>
        <p:spPr bwMode="auto">
          <a:xfrm>
            <a:off x="5956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14"/>
          <p:cNvSpPr>
            <a:spLocks noChangeArrowheads="1"/>
          </p:cNvSpPr>
          <p:nvPr/>
        </p:nvSpPr>
        <p:spPr bwMode="auto">
          <a:xfrm>
            <a:off x="5791200" y="47101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15"/>
          <p:cNvSpPr>
            <a:spLocks noChangeArrowheads="1"/>
          </p:cNvSpPr>
          <p:nvPr/>
        </p:nvSpPr>
        <p:spPr bwMode="auto">
          <a:xfrm>
            <a:off x="7772400" y="44053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16"/>
          <p:cNvSpPr>
            <a:spLocks noChangeArrowheads="1"/>
          </p:cNvSpPr>
          <p:nvPr/>
        </p:nvSpPr>
        <p:spPr bwMode="auto">
          <a:xfrm>
            <a:off x="6477000" y="53197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17"/>
          <p:cNvSpPr>
            <a:spLocks noChangeArrowheads="1"/>
          </p:cNvSpPr>
          <p:nvPr/>
        </p:nvSpPr>
        <p:spPr bwMode="auto">
          <a:xfrm>
            <a:off x="5486400" y="60055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18"/>
          <p:cNvSpPr>
            <a:spLocks noChangeArrowheads="1"/>
          </p:cNvSpPr>
          <p:nvPr/>
        </p:nvSpPr>
        <p:spPr bwMode="auto">
          <a:xfrm>
            <a:off x="8458200" y="51673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19"/>
          <p:cNvSpPr>
            <a:spLocks noChangeArrowheads="1"/>
          </p:cNvSpPr>
          <p:nvPr/>
        </p:nvSpPr>
        <p:spPr bwMode="auto">
          <a:xfrm>
            <a:off x="7924800" y="58531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24" name="AutoShape 120"/>
          <p:cNvCxnSpPr>
            <a:cxnSpLocks noChangeShapeType="1"/>
            <a:stCxn id="20518" idx="5"/>
            <a:endCxn id="20520" idx="1"/>
          </p:cNvCxnSpPr>
          <p:nvPr/>
        </p:nvCxnSpPr>
        <p:spPr bwMode="auto">
          <a:xfrm>
            <a:off x="6051550" y="4979988"/>
            <a:ext cx="469900" cy="3746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5" name="AutoShape 121"/>
          <p:cNvCxnSpPr>
            <a:cxnSpLocks noChangeShapeType="1"/>
            <a:stCxn id="20520" idx="3"/>
            <a:endCxn id="20521" idx="7"/>
          </p:cNvCxnSpPr>
          <p:nvPr/>
        </p:nvCxnSpPr>
        <p:spPr bwMode="auto">
          <a:xfrm flipH="1">
            <a:off x="5746750" y="5589588"/>
            <a:ext cx="7747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6" name="AutoShape 122"/>
          <p:cNvCxnSpPr>
            <a:cxnSpLocks noChangeShapeType="1"/>
            <a:stCxn id="20518" idx="3"/>
            <a:endCxn id="20521" idx="0"/>
          </p:cNvCxnSpPr>
          <p:nvPr/>
        </p:nvCxnSpPr>
        <p:spPr bwMode="auto">
          <a:xfrm flipH="1">
            <a:off x="5638800" y="4979988"/>
            <a:ext cx="196850" cy="1016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7" name="AutoShape 123"/>
          <p:cNvCxnSpPr>
            <a:cxnSpLocks noChangeShapeType="1"/>
            <a:stCxn id="20520" idx="6"/>
            <a:endCxn id="20523" idx="1"/>
          </p:cNvCxnSpPr>
          <p:nvPr/>
        </p:nvCxnSpPr>
        <p:spPr bwMode="auto">
          <a:xfrm>
            <a:off x="6791325" y="5472113"/>
            <a:ext cx="1177925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8" name="AutoShape 124"/>
          <p:cNvCxnSpPr>
            <a:cxnSpLocks noChangeShapeType="1"/>
            <a:stCxn id="20521" idx="6"/>
            <a:endCxn id="20523" idx="2"/>
          </p:cNvCxnSpPr>
          <p:nvPr/>
        </p:nvCxnSpPr>
        <p:spPr bwMode="auto">
          <a:xfrm flipV="1">
            <a:off x="5800725" y="6005513"/>
            <a:ext cx="2114550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9" name="AutoShape 125"/>
          <p:cNvCxnSpPr>
            <a:cxnSpLocks noChangeShapeType="1"/>
            <a:stCxn id="20518" idx="6"/>
            <a:endCxn id="20519" idx="2"/>
          </p:cNvCxnSpPr>
          <p:nvPr/>
        </p:nvCxnSpPr>
        <p:spPr bwMode="auto">
          <a:xfrm flipV="1">
            <a:off x="6105525" y="4557713"/>
            <a:ext cx="165735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0" name="AutoShape 126"/>
          <p:cNvCxnSpPr>
            <a:cxnSpLocks noChangeShapeType="1"/>
            <a:stCxn id="20520" idx="7"/>
            <a:endCxn id="20519" idx="3"/>
          </p:cNvCxnSpPr>
          <p:nvPr/>
        </p:nvCxnSpPr>
        <p:spPr bwMode="auto">
          <a:xfrm flipV="1">
            <a:off x="6737350" y="4675188"/>
            <a:ext cx="1079500" cy="679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1" name="AutoShape 127"/>
          <p:cNvCxnSpPr>
            <a:cxnSpLocks noChangeShapeType="1"/>
            <a:stCxn id="20522" idx="1"/>
            <a:endCxn id="20519" idx="5"/>
          </p:cNvCxnSpPr>
          <p:nvPr/>
        </p:nvCxnSpPr>
        <p:spPr bwMode="auto">
          <a:xfrm flipH="1" flipV="1">
            <a:off x="8032750" y="4675188"/>
            <a:ext cx="469900" cy="5270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2" name="AutoShape 128"/>
          <p:cNvCxnSpPr>
            <a:cxnSpLocks noChangeShapeType="1"/>
            <a:stCxn id="20523" idx="7"/>
            <a:endCxn id="20522" idx="3"/>
          </p:cNvCxnSpPr>
          <p:nvPr/>
        </p:nvCxnSpPr>
        <p:spPr bwMode="auto">
          <a:xfrm flipV="1">
            <a:off x="8185150" y="5437188"/>
            <a:ext cx="317500" cy="4508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3" name="Text Box 129"/>
          <p:cNvSpPr txBox="1">
            <a:spLocks noChangeArrowheads="1"/>
          </p:cNvSpPr>
          <p:nvPr/>
        </p:nvSpPr>
        <p:spPr bwMode="auto">
          <a:xfrm>
            <a:off x="6767513" y="4343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0534" name="Text Box 130"/>
          <p:cNvSpPr txBox="1">
            <a:spLocks noChangeArrowheads="1"/>
          </p:cNvSpPr>
          <p:nvPr/>
        </p:nvSpPr>
        <p:spPr bwMode="auto">
          <a:xfrm>
            <a:off x="8313738" y="46339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0535" name="Text Box 131"/>
          <p:cNvSpPr txBox="1">
            <a:spLocks noChangeArrowheads="1"/>
          </p:cNvSpPr>
          <p:nvPr/>
        </p:nvSpPr>
        <p:spPr bwMode="auto">
          <a:xfrm>
            <a:off x="5418138" y="51927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536" name="Text Box 132"/>
          <p:cNvSpPr txBox="1">
            <a:spLocks noChangeArrowheads="1"/>
          </p:cNvSpPr>
          <p:nvPr/>
        </p:nvSpPr>
        <p:spPr bwMode="auto">
          <a:xfrm>
            <a:off x="7323138" y="53197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0537" name="Text Box 133"/>
          <p:cNvSpPr txBox="1">
            <a:spLocks noChangeArrowheads="1"/>
          </p:cNvSpPr>
          <p:nvPr/>
        </p:nvSpPr>
        <p:spPr bwMode="auto">
          <a:xfrm>
            <a:off x="6005513" y="5105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0538" name="Text Box 134"/>
          <p:cNvSpPr txBox="1">
            <a:spLocks noChangeArrowheads="1"/>
          </p:cNvSpPr>
          <p:nvPr/>
        </p:nvSpPr>
        <p:spPr bwMode="auto">
          <a:xfrm>
            <a:off x="6645275" y="6096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0539" name="Text Box 135"/>
          <p:cNvSpPr txBox="1">
            <a:spLocks noChangeArrowheads="1"/>
          </p:cNvSpPr>
          <p:nvPr/>
        </p:nvSpPr>
        <p:spPr bwMode="auto">
          <a:xfrm>
            <a:off x="8305800" y="5653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540" name="Text Box 136"/>
          <p:cNvSpPr txBox="1">
            <a:spLocks noChangeArrowheads="1"/>
          </p:cNvSpPr>
          <p:nvPr/>
        </p:nvSpPr>
        <p:spPr bwMode="auto">
          <a:xfrm>
            <a:off x="7323138" y="49387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0541" name="Text Box 137"/>
          <p:cNvSpPr txBox="1">
            <a:spLocks noChangeArrowheads="1"/>
          </p:cNvSpPr>
          <p:nvPr/>
        </p:nvSpPr>
        <p:spPr bwMode="auto">
          <a:xfrm>
            <a:off x="6211888" y="56689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0542" name="Text Box 138"/>
          <p:cNvSpPr txBox="1">
            <a:spLocks noChangeArrowheads="1"/>
          </p:cNvSpPr>
          <p:nvPr/>
        </p:nvSpPr>
        <p:spPr bwMode="auto">
          <a:xfrm>
            <a:off x="7077075" y="57483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20543" name="Text Box 139"/>
          <p:cNvSpPr txBox="1">
            <a:spLocks noChangeArrowheads="1"/>
          </p:cNvSpPr>
          <p:nvPr/>
        </p:nvSpPr>
        <p:spPr bwMode="auto">
          <a:xfrm>
            <a:off x="6346825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f</a:t>
            </a:r>
          </a:p>
        </p:txBody>
      </p:sp>
      <p:sp>
        <p:nvSpPr>
          <p:cNvPr id="20544" name="Text Box 141"/>
          <p:cNvSpPr txBox="1">
            <a:spLocks noChangeArrowheads="1"/>
          </p:cNvSpPr>
          <p:nvPr/>
        </p:nvSpPr>
        <p:spPr bwMode="auto">
          <a:xfrm>
            <a:off x="6238875" y="3505200"/>
            <a:ext cx="2600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Replacing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/>
              <a:t> with </a:t>
            </a:r>
            <a:r>
              <a:rPr lang="en-US" sz="1800" b="1" i="1">
                <a:latin typeface="Times New Roman" charset="0"/>
              </a:rPr>
              <a:t>e </a:t>
            </a:r>
            <a:r>
              <a:rPr lang="en-US" sz="1800"/>
              <a:t>yields</a:t>
            </a:r>
            <a:br>
              <a:rPr lang="en-US" sz="1800"/>
            </a:br>
            <a:r>
              <a:rPr lang="en-US" sz="1800"/>
              <a:t>another MST</a:t>
            </a:r>
          </a:p>
        </p:txBody>
      </p:sp>
      <p:sp>
        <p:nvSpPr>
          <p:cNvPr id="20545" name="Text Box 142"/>
          <p:cNvSpPr txBox="1">
            <a:spLocks noChangeArrowheads="1"/>
          </p:cNvSpPr>
          <p:nvPr/>
        </p:nvSpPr>
        <p:spPr bwMode="auto">
          <a:xfrm>
            <a:off x="5715000" y="12192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0546" name="Text Box 143"/>
          <p:cNvSpPr txBox="1">
            <a:spLocks noChangeArrowheads="1"/>
          </p:cNvSpPr>
          <p:nvPr/>
        </p:nvSpPr>
        <p:spPr bwMode="auto">
          <a:xfrm>
            <a:off x="8305800" y="12192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C3EEA2F-1B0D-2147-B132-0743C01EB9E1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Prim-Jarnik</a:t>
            </a:r>
            <a:r>
              <a:rPr lang="ja-JP" altLang="en-US" sz="4000">
                <a:latin typeface="Tahoma" charset="0"/>
              </a:rPr>
              <a:t>’</a:t>
            </a:r>
            <a:r>
              <a:rPr lang="en-US" altLang="ja-JP" sz="4000">
                <a:latin typeface="Tahoma" charset="0"/>
              </a:rPr>
              <a:t>s Algorithm</a:t>
            </a:r>
            <a:endParaRPr lang="en-US" sz="4000">
              <a:latin typeface="Tahoma" charset="0"/>
              <a:cs typeface="Tahoma" charset="0"/>
            </a:endParaRP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>
                <a:latin typeface="Tahoma" charset="0"/>
              </a:rPr>
              <a:t>Similar to Dijkstra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s algorithm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ahoma" charset="0"/>
              </a:rPr>
              <a:t>We pick an arbitrary vertex </a:t>
            </a:r>
            <a:r>
              <a:rPr lang="en-US" sz="2400" b="1" i="1">
                <a:latin typeface="Times New Roman" charset="0"/>
              </a:rPr>
              <a:t>s</a:t>
            </a:r>
            <a:r>
              <a:rPr lang="en-US" sz="2400">
                <a:latin typeface="Tahoma" charset="0"/>
              </a:rPr>
              <a:t> and we grow the MST as a cloud of vertices, starting from </a:t>
            </a:r>
            <a:r>
              <a:rPr lang="en-US" sz="2400" b="1" i="1">
                <a:latin typeface="Times New Roman" charset="0"/>
              </a:rPr>
              <a:t>s</a:t>
            </a:r>
            <a:endParaRPr lang="en-US" sz="2400">
              <a:latin typeface="Tahom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ahoma" charset="0"/>
              </a:rPr>
              <a:t>We store with each vertex </a:t>
            </a:r>
            <a:r>
              <a:rPr lang="en-US" sz="2400" b="1" i="1">
                <a:latin typeface="Times New Roman" charset="0"/>
              </a:rPr>
              <a:t>v</a:t>
            </a:r>
            <a:r>
              <a:rPr lang="en-US" sz="2400">
                <a:latin typeface="Tahoma" charset="0"/>
              </a:rPr>
              <a:t> label </a:t>
            </a:r>
            <a:r>
              <a:rPr lang="en-US" sz="2400" b="1" i="1">
                <a:latin typeface="Times New Roman" charset="0"/>
              </a:rPr>
              <a:t>d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v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Tahoma" charset="0"/>
              </a:rPr>
              <a:t> representing the smallest weight of an edge connecting </a:t>
            </a:r>
            <a:r>
              <a:rPr lang="en-US" sz="2400" b="1" i="1">
                <a:latin typeface="Times New Roman" charset="0"/>
              </a:rPr>
              <a:t>v </a:t>
            </a:r>
            <a:r>
              <a:rPr lang="en-US" sz="2400">
                <a:latin typeface="Tahoma" charset="0"/>
              </a:rPr>
              <a:t>to a vertex in the cloud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ahoma" charset="0"/>
              </a:rPr>
              <a:t>At each step: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latin typeface="Tahoma" charset="0"/>
              </a:rPr>
              <a:t>We add to the cloud the vertex </a:t>
            </a:r>
            <a:r>
              <a:rPr lang="en-US" sz="2000" b="1" i="1">
                <a:latin typeface="Times New Roman" charset="0"/>
              </a:rPr>
              <a:t>u</a:t>
            </a:r>
            <a:r>
              <a:rPr lang="en-US" sz="2000">
                <a:latin typeface="Tahoma" charset="0"/>
              </a:rPr>
              <a:t> outside the cloud with the smallest distance label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latin typeface="Tahoma" charset="0"/>
              </a:rPr>
              <a:t>We update the labels of the vertices adjacent to </a:t>
            </a:r>
            <a:r>
              <a:rPr lang="en-US" sz="2000" b="1" i="1">
                <a:latin typeface="Times New Roman" charset="0"/>
              </a:rPr>
              <a:t>u</a:t>
            </a:r>
            <a:r>
              <a:rPr lang="en-US" sz="2000">
                <a:latin typeface="Tahoma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endParaRPr lang="en-US" sz="2400">
              <a:latin typeface="Tahoma" charset="0"/>
            </a:endParaRPr>
          </a:p>
          <a:p>
            <a:pPr eaLnBrk="1" hangingPunct="1">
              <a:lnSpc>
                <a:spcPct val="110000"/>
              </a:lnSpc>
            </a:pPr>
            <a:endParaRPr lang="en-US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F43522-FF22-0641-B9A0-FDE66300BA21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Prim-Jarnik Pseudo-code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10222"/>
            <a:ext cx="6476999" cy="4714378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Minimum Spanning Trees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FC1D830-AD8F-B04E-8C1C-2B1B20F6B2B0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3555" name="Freeform 39"/>
          <p:cNvSpPr>
            <a:spLocks/>
          </p:cNvSpPr>
          <p:nvPr/>
        </p:nvSpPr>
        <p:spPr bwMode="auto">
          <a:xfrm>
            <a:off x="609600" y="3124200"/>
            <a:ext cx="806450" cy="862013"/>
          </a:xfrm>
          <a:custGeom>
            <a:avLst/>
            <a:gdLst>
              <a:gd name="T0" fmla="*/ 105846563 w 508"/>
              <a:gd name="T1" fmla="*/ 619958797 h 543"/>
              <a:gd name="T2" fmla="*/ 211693125 w 508"/>
              <a:gd name="T3" fmla="*/ 1118950024 h 543"/>
              <a:gd name="T4" fmla="*/ 846772500 w 508"/>
              <a:gd name="T5" fmla="*/ 1270159487 h 543"/>
              <a:gd name="T6" fmla="*/ 1255037813 w 508"/>
              <a:gd name="T7" fmla="*/ 529233119 h 543"/>
              <a:gd name="T8" fmla="*/ 695563125 w 508"/>
              <a:gd name="T9" fmla="*/ 15120946 h 543"/>
              <a:gd name="T10" fmla="*/ 105846563 w 508"/>
              <a:gd name="T11" fmla="*/ 619958797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543"/>
              <a:gd name="T20" fmla="*/ 508 w 50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543">
                <a:moveTo>
                  <a:pt x="42" y="246"/>
                </a:moveTo>
                <a:cubicBezTo>
                  <a:pt x="0" y="396"/>
                  <a:pt x="35" y="401"/>
                  <a:pt x="84" y="444"/>
                </a:cubicBezTo>
                <a:cubicBezTo>
                  <a:pt x="133" y="487"/>
                  <a:pt x="267" y="543"/>
                  <a:pt x="336" y="504"/>
                </a:cubicBezTo>
                <a:cubicBezTo>
                  <a:pt x="405" y="465"/>
                  <a:pt x="508" y="293"/>
                  <a:pt x="498" y="210"/>
                </a:cubicBezTo>
                <a:cubicBezTo>
                  <a:pt x="488" y="127"/>
                  <a:pt x="352" y="0"/>
                  <a:pt x="276" y="6"/>
                </a:cubicBezTo>
                <a:cubicBezTo>
                  <a:pt x="200" y="12"/>
                  <a:pt x="84" y="96"/>
                  <a:pt x="42" y="24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1200150" y="1981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3181350" y="1676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1885950" y="2590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895350" y="32766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3867150" y="2438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3333750" y="3124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3563" name="AutoShape 10"/>
          <p:cNvCxnSpPr>
            <a:cxnSpLocks noChangeShapeType="1"/>
            <a:stCxn id="23557" idx="5"/>
            <a:endCxn id="23559" idx="1"/>
          </p:cNvCxnSpPr>
          <p:nvPr/>
        </p:nvCxnSpPr>
        <p:spPr bwMode="auto">
          <a:xfrm>
            <a:off x="1460500" y="2251075"/>
            <a:ext cx="469900" cy="37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1"/>
          <p:cNvCxnSpPr>
            <a:cxnSpLocks noChangeShapeType="1"/>
            <a:stCxn id="23559" idx="3"/>
            <a:endCxn id="23560" idx="7"/>
          </p:cNvCxnSpPr>
          <p:nvPr/>
        </p:nvCxnSpPr>
        <p:spPr bwMode="auto">
          <a:xfrm flipH="1">
            <a:off x="1155700" y="2860675"/>
            <a:ext cx="774700" cy="4413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2"/>
          <p:cNvCxnSpPr>
            <a:cxnSpLocks noChangeShapeType="1"/>
            <a:stCxn id="23557" idx="3"/>
            <a:endCxn id="23560" idx="0"/>
          </p:cNvCxnSpPr>
          <p:nvPr/>
        </p:nvCxnSpPr>
        <p:spPr bwMode="auto">
          <a:xfrm flipH="1">
            <a:off x="1047750" y="2251075"/>
            <a:ext cx="196850" cy="10064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3"/>
          <p:cNvCxnSpPr>
            <a:cxnSpLocks noChangeShapeType="1"/>
            <a:stCxn id="23559" idx="6"/>
            <a:endCxn id="23562" idx="1"/>
          </p:cNvCxnSpPr>
          <p:nvPr/>
        </p:nvCxnSpPr>
        <p:spPr bwMode="auto">
          <a:xfrm>
            <a:off x="2200275" y="2743200"/>
            <a:ext cx="1177925" cy="415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AutoShape 14"/>
          <p:cNvCxnSpPr>
            <a:cxnSpLocks noChangeShapeType="1"/>
            <a:stCxn id="23560" idx="6"/>
            <a:endCxn id="23562" idx="2"/>
          </p:cNvCxnSpPr>
          <p:nvPr/>
        </p:nvCxnSpPr>
        <p:spPr bwMode="auto">
          <a:xfrm flipV="1">
            <a:off x="1219200" y="3276600"/>
            <a:ext cx="2105025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5"/>
          <p:cNvCxnSpPr>
            <a:cxnSpLocks noChangeShapeType="1"/>
            <a:stCxn id="23557" idx="6"/>
            <a:endCxn id="23558" idx="2"/>
          </p:cNvCxnSpPr>
          <p:nvPr/>
        </p:nvCxnSpPr>
        <p:spPr bwMode="auto">
          <a:xfrm flipV="1">
            <a:off x="1514475" y="1828800"/>
            <a:ext cx="165735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6"/>
          <p:cNvCxnSpPr>
            <a:cxnSpLocks noChangeShapeType="1"/>
            <a:stCxn id="23559" idx="7"/>
            <a:endCxn id="23558" idx="3"/>
          </p:cNvCxnSpPr>
          <p:nvPr/>
        </p:nvCxnSpPr>
        <p:spPr bwMode="auto">
          <a:xfrm flipV="1">
            <a:off x="2146300" y="1946275"/>
            <a:ext cx="1079500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7"/>
          <p:cNvCxnSpPr>
            <a:cxnSpLocks noChangeShapeType="1"/>
            <a:stCxn id="23561" idx="1"/>
            <a:endCxn id="23558" idx="5"/>
          </p:cNvCxnSpPr>
          <p:nvPr/>
        </p:nvCxnSpPr>
        <p:spPr bwMode="auto">
          <a:xfrm flipH="1" flipV="1">
            <a:off x="3441700" y="1946275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8"/>
          <p:cNvCxnSpPr>
            <a:cxnSpLocks noChangeShapeType="1"/>
            <a:stCxn id="23562" idx="7"/>
            <a:endCxn id="23561" idx="3"/>
          </p:cNvCxnSpPr>
          <p:nvPr/>
        </p:nvCxnSpPr>
        <p:spPr bwMode="auto">
          <a:xfrm flipV="1">
            <a:off x="3594100" y="2708275"/>
            <a:ext cx="3175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2176463" y="1676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3667125" y="1995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827088" y="2463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2795588" y="2681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1414463" y="2376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2054225" y="3367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719513" y="28384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2647950" y="2224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3580" name="Text Box 27"/>
          <p:cNvSpPr txBox="1">
            <a:spLocks noChangeArrowheads="1"/>
          </p:cNvSpPr>
          <p:nvPr/>
        </p:nvSpPr>
        <p:spPr bwMode="auto">
          <a:xfrm>
            <a:off x="1620838" y="2940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666750" y="3429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3582" name="Text Box 33"/>
          <p:cNvSpPr txBox="1">
            <a:spLocks noChangeArrowheads="1"/>
          </p:cNvSpPr>
          <p:nvPr/>
        </p:nvSpPr>
        <p:spPr bwMode="auto">
          <a:xfrm>
            <a:off x="3562350" y="3290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583" name="Text Box 34"/>
          <p:cNvSpPr txBox="1">
            <a:spLocks noChangeArrowheads="1"/>
          </p:cNvSpPr>
          <p:nvPr/>
        </p:nvSpPr>
        <p:spPr bwMode="auto">
          <a:xfrm>
            <a:off x="971550" y="1766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1885950" y="22764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3585" name="Text Box 36"/>
          <p:cNvSpPr txBox="1">
            <a:spLocks noChangeArrowheads="1"/>
          </p:cNvSpPr>
          <p:nvPr/>
        </p:nvSpPr>
        <p:spPr bwMode="auto">
          <a:xfrm>
            <a:off x="4129088" y="2224088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tx2"/>
                </a:solidFill>
                <a:sym typeface="Symbol" charset="0"/>
              </a:rPr>
              <a:t></a:t>
            </a:r>
          </a:p>
        </p:txBody>
      </p:sp>
      <p:sp>
        <p:nvSpPr>
          <p:cNvPr id="23586" name="Text Box 37"/>
          <p:cNvSpPr txBox="1">
            <a:spLocks noChangeArrowheads="1"/>
          </p:cNvSpPr>
          <p:nvPr/>
        </p:nvSpPr>
        <p:spPr bwMode="auto">
          <a:xfrm>
            <a:off x="3390900" y="1463675"/>
            <a:ext cx="34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tx2"/>
                </a:solidFill>
                <a:sym typeface="Symbol" charset="0"/>
              </a:rPr>
              <a:t>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23587" name="Freeform 40"/>
          <p:cNvSpPr>
            <a:spLocks/>
          </p:cNvSpPr>
          <p:nvPr/>
        </p:nvSpPr>
        <p:spPr bwMode="auto">
          <a:xfrm>
            <a:off x="695325" y="4195763"/>
            <a:ext cx="1120775" cy="2184400"/>
          </a:xfrm>
          <a:custGeom>
            <a:avLst/>
            <a:gdLst>
              <a:gd name="T0" fmla="*/ 105846563 w 706"/>
              <a:gd name="T1" fmla="*/ 1806951238 h 1376"/>
              <a:gd name="T2" fmla="*/ 120967500 w 706"/>
              <a:gd name="T3" fmla="*/ 2147483647 h 1376"/>
              <a:gd name="T4" fmla="*/ 786288750 w 706"/>
              <a:gd name="T5" fmla="*/ 2147483647 h 1376"/>
              <a:gd name="T6" fmla="*/ 1270158750 w 706"/>
              <a:gd name="T7" fmla="*/ 2147483647 h 1376"/>
              <a:gd name="T8" fmla="*/ 1754028750 w 706"/>
              <a:gd name="T9" fmla="*/ 869453113 h 1376"/>
              <a:gd name="T10" fmla="*/ 1421368125 w 706"/>
              <a:gd name="T11" fmla="*/ 128527175 h 1376"/>
              <a:gd name="T12" fmla="*/ 423386250 w 706"/>
              <a:gd name="T13" fmla="*/ 279736550 h 1376"/>
              <a:gd name="T14" fmla="*/ 105846563 w 706"/>
              <a:gd name="T15" fmla="*/ 1806951238 h 13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6"/>
              <a:gd name="T25" fmla="*/ 0 h 1376"/>
              <a:gd name="T26" fmla="*/ 706 w 706"/>
              <a:gd name="T27" fmla="*/ 1376 h 13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6" h="1376">
                <a:moveTo>
                  <a:pt x="42" y="717"/>
                </a:moveTo>
                <a:cubicBezTo>
                  <a:pt x="48" y="879"/>
                  <a:pt x="0" y="1167"/>
                  <a:pt x="48" y="1275"/>
                </a:cubicBezTo>
                <a:cubicBezTo>
                  <a:pt x="93" y="1376"/>
                  <a:pt x="236" y="1364"/>
                  <a:pt x="312" y="1323"/>
                </a:cubicBezTo>
                <a:cubicBezTo>
                  <a:pt x="388" y="1282"/>
                  <a:pt x="440" y="1192"/>
                  <a:pt x="504" y="1029"/>
                </a:cubicBezTo>
                <a:cubicBezTo>
                  <a:pt x="568" y="866"/>
                  <a:pt x="686" y="508"/>
                  <a:pt x="696" y="345"/>
                </a:cubicBezTo>
                <a:cubicBezTo>
                  <a:pt x="706" y="182"/>
                  <a:pt x="652" y="90"/>
                  <a:pt x="564" y="51"/>
                </a:cubicBezTo>
                <a:cubicBezTo>
                  <a:pt x="476" y="12"/>
                  <a:pt x="255" y="0"/>
                  <a:pt x="168" y="111"/>
                </a:cubicBezTo>
                <a:cubicBezTo>
                  <a:pt x="81" y="222"/>
                  <a:pt x="36" y="555"/>
                  <a:pt x="42" y="71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41"/>
          <p:cNvSpPr>
            <a:spLocks noChangeArrowheads="1"/>
          </p:cNvSpPr>
          <p:nvPr/>
        </p:nvSpPr>
        <p:spPr bwMode="auto">
          <a:xfrm>
            <a:off x="1276350" y="44196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3589" name="Oval 42"/>
          <p:cNvSpPr>
            <a:spLocks noChangeArrowheads="1"/>
          </p:cNvSpPr>
          <p:nvPr/>
        </p:nvSpPr>
        <p:spPr bwMode="auto">
          <a:xfrm>
            <a:off x="3257550" y="4114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3590" name="Oval 43"/>
          <p:cNvSpPr>
            <a:spLocks noChangeArrowheads="1"/>
          </p:cNvSpPr>
          <p:nvPr/>
        </p:nvSpPr>
        <p:spPr bwMode="auto">
          <a:xfrm>
            <a:off x="1962150" y="5029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3591" name="Oval 44"/>
          <p:cNvSpPr>
            <a:spLocks noChangeArrowheads="1"/>
          </p:cNvSpPr>
          <p:nvPr/>
        </p:nvSpPr>
        <p:spPr bwMode="auto">
          <a:xfrm>
            <a:off x="971550" y="57150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3592" name="Oval 45"/>
          <p:cNvSpPr>
            <a:spLocks noChangeArrowheads="1"/>
          </p:cNvSpPr>
          <p:nvPr/>
        </p:nvSpPr>
        <p:spPr bwMode="auto">
          <a:xfrm>
            <a:off x="3943350" y="4876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sp>
        <p:nvSpPr>
          <p:cNvPr id="23593" name="Oval 46"/>
          <p:cNvSpPr>
            <a:spLocks noChangeArrowheads="1"/>
          </p:cNvSpPr>
          <p:nvPr/>
        </p:nvSpPr>
        <p:spPr bwMode="auto">
          <a:xfrm>
            <a:off x="3409950" y="5562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3594" name="AutoShape 47"/>
          <p:cNvCxnSpPr>
            <a:cxnSpLocks noChangeShapeType="1"/>
            <a:stCxn id="23588" idx="5"/>
            <a:endCxn id="23590" idx="1"/>
          </p:cNvCxnSpPr>
          <p:nvPr/>
        </p:nvCxnSpPr>
        <p:spPr bwMode="auto">
          <a:xfrm>
            <a:off x="1536700" y="4699000"/>
            <a:ext cx="469900" cy="3651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5" name="AutoShape 48"/>
          <p:cNvCxnSpPr>
            <a:cxnSpLocks noChangeShapeType="1"/>
            <a:stCxn id="23590" idx="3"/>
            <a:endCxn id="23591" idx="7"/>
          </p:cNvCxnSpPr>
          <p:nvPr/>
        </p:nvCxnSpPr>
        <p:spPr bwMode="auto">
          <a:xfrm flipH="1">
            <a:off x="1231900" y="5299075"/>
            <a:ext cx="774700" cy="4413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6" name="AutoShape 49"/>
          <p:cNvCxnSpPr>
            <a:cxnSpLocks noChangeShapeType="1"/>
            <a:stCxn id="23588" idx="3"/>
            <a:endCxn id="23591" idx="0"/>
          </p:cNvCxnSpPr>
          <p:nvPr/>
        </p:nvCxnSpPr>
        <p:spPr bwMode="auto">
          <a:xfrm flipH="1">
            <a:off x="1123950" y="4699000"/>
            <a:ext cx="196850" cy="996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7" name="AutoShape 50"/>
          <p:cNvCxnSpPr>
            <a:cxnSpLocks noChangeShapeType="1"/>
            <a:stCxn id="23590" idx="6"/>
            <a:endCxn id="23593" idx="1"/>
          </p:cNvCxnSpPr>
          <p:nvPr/>
        </p:nvCxnSpPr>
        <p:spPr bwMode="auto">
          <a:xfrm>
            <a:off x="2276475" y="5181600"/>
            <a:ext cx="1177925" cy="415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8" name="AutoShape 51"/>
          <p:cNvCxnSpPr>
            <a:cxnSpLocks noChangeShapeType="1"/>
            <a:stCxn id="23591" idx="6"/>
            <a:endCxn id="23593" idx="2"/>
          </p:cNvCxnSpPr>
          <p:nvPr/>
        </p:nvCxnSpPr>
        <p:spPr bwMode="auto">
          <a:xfrm flipV="1">
            <a:off x="1295400" y="5715000"/>
            <a:ext cx="2105025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9" name="AutoShape 52"/>
          <p:cNvCxnSpPr>
            <a:cxnSpLocks noChangeShapeType="1"/>
            <a:stCxn id="23588" idx="6"/>
            <a:endCxn id="23589" idx="2"/>
          </p:cNvCxnSpPr>
          <p:nvPr/>
        </p:nvCxnSpPr>
        <p:spPr bwMode="auto">
          <a:xfrm flipV="1">
            <a:off x="1600200" y="4267200"/>
            <a:ext cx="1647825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AutoShape 53"/>
          <p:cNvCxnSpPr>
            <a:cxnSpLocks noChangeShapeType="1"/>
            <a:stCxn id="23590" idx="7"/>
            <a:endCxn id="23589" idx="3"/>
          </p:cNvCxnSpPr>
          <p:nvPr/>
        </p:nvCxnSpPr>
        <p:spPr bwMode="auto">
          <a:xfrm flipV="1">
            <a:off x="2222500" y="4384675"/>
            <a:ext cx="1079500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1" name="AutoShape 54"/>
          <p:cNvCxnSpPr>
            <a:cxnSpLocks noChangeShapeType="1"/>
            <a:stCxn id="23592" idx="1"/>
            <a:endCxn id="23589" idx="5"/>
          </p:cNvCxnSpPr>
          <p:nvPr/>
        </p:nvCxnSpPr>
        <p:spPr bwMode="auto">
          <a:xfrm flipH="1" flipV="1">
            <a:off x="3517900" y="4384675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2" name="AutoShape 55"/>
          <p:cNvCxnSpPr>
            <a:cxnSpLocks noChangeShapeType="1"/>
            <a:stCxn id="23593" idx="7"/>
            <a:endCxn id="23592" idx="3"/>
          </p:cNvCxnSpPr>
          <p:nvPr/>
        </p:nvCxnSpPr>
        <p:spPr bwMode="auto">
          <a:xfrm flipV="1">
            <a:off x="3670300" y="5146675"/>
            <a:ext cx="3175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03" name="Text Box 56"/>
          <p:cNvSpPr txBox="1">
            <a:spLocks noChangeArrowheads="1"/>
          </p:cNvSpPr>
          <p:nvPr/>
        </p:nvSpPr>
        <p:spPr bwMode="auto">
          <a:xfrm>
            <a:off x="2252663" y="4114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04" name="Text Box 57"/>
          <p:cNvSpPr txBox="1">
            <a:spLocks noChangeArrowheads="1"/>
          </p:cNvSpPr>
          <p:nvPr/>
        </p:nvSpPr>
        <p:spPr bwMode="auto">
          <a:xfrm>
            <a:off x="3743325" y="4433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3605" name="Text Box 58"/>
          <p:cNvSpPr txBox="1">
            <a:spLocks noChangeArrowheads="1"/>
          </p:cNvSpPr>
          <p:nvPr/>
        </p:nvSpPr>
        <p:spPr bwMode="auto">
          <a:xfrm>
            <a:off x="903288" y="4902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06" name="Text Box 59"/>
          <p:cNvSpPr txBox="1">
            <a:spLocks noChangeArrowheads="1"/>
          </p:cNvSpPr>
          <p:nvPr/>
        </p:nvSpPr>
        <p:spPr bwMode="auto">
          <a:xfrm>
            <a:off x="2871788" y="51196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07" name="Text Box 60"/>
          <p:cNvSpPr txBox="1">
            <a:spLocks noChangeArrowheads="1"/>
          </p:cNvSpPr>
          <p:nvPr/>
        </p:nvSpPr>
        <p:spPr bwMode="auto">
          <a:xfrm>
            <a:off x="1490663" y="48148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08" name="Text Box 61"/>
          <p:cNvSpPr txBox="1">
            <a:spLocks noChangeArrowheads="1"/>
          </p:cNvSpPr>
          <p:nvPr/>
        </p:nvSpPr>
        <p:spPr bwMode="auto">
          <a:xfrm>
            <a:off x="2130425" y="5805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09" name="Text Box 62"/>
          <p:cNvSpPr txBox="1">
            <a:spLocks noChangeArrowheads="1"/>
          </p:cNvSpPr>
          <p:nvPr/>
        </p:nvSpPr>
        <p:spPr bwMode="auto">
          <a:xfrm>
            <a:off x="3795713" y="52768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3610" name="Text Box 63"/>
          <p:cNvSpPr txBox="1">
            <a:spLocks noChangeArrowheads="1"/>
          </p:cNvSpPr>
          <p:nvPr/>
        </p:nvSpPr>
        <p:spPr bwMode="auto">
          <a:xfrm>
            <a:off x="2724150" y="4662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3611" name="Text Box 64"/>
          <p:cNvSpPr txBox="1">
            <a:spLocks noChangeArrowheads="1"/>
          </p:cNvSpPr>
          <p:nvPr/>
        </p:nvSpPr>
        <p:spPr bwMode="auto">
          <a:xfrm>
            <a:off x="1697038" y="53784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12" name="Text Box 65"/>
          <p:cNvSpPr txBox="1">
            <a:spLocks noChangeArrowheads="1"/>
          </p:cNvSpPr>
          <p:nvPr/>
        </p:nvSpPr>
        <p:spPr bwMode="auto">
          <a:xfrm>
            <a:off x="742950" y="58674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3613" name="Text Box 66"/>
          <p:cNvSpPr txBox="1">
            <a:spLocks noChangeArrowheads="1"/>
          </p:cNvSpPr>
          <p:nvPr/>
        </p:nvSpPr>
        <p:spPr bwMode="auto">
          <a:xfrm>
            <a:off x="3638550" y="57292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14" name="Text Box 67"/>
          <p:cNvSpPr txBox="1">
            <a:spLocks noChangeArrowheads="1"/>
          </p:cNvSpPr>
          <p:nvPr/>
        </p:nvSpPr>
        <p:spPr bwMode="auto">
          <a:xfrm>
            <a:off x="1047750" y="42052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15" name="Text Box 68"/>
          <p:cNvSpPr txBox="1">
            <a:spLocks noChangeArrowheads="1"/>
          </p:cNvSpPr>
          <p:nvPr/>
        </p:nvSpPr>
        <p:spPr bwMode="auto">
          <a:xfrm>
            <a:off x="1962150" y="47148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16" name="Text Box 69"/>
          <p:cNvSpPr txBox="1">
            <a:spLocks noChangeArrowheads="1"/>
          </p:cNvSpPr>
          <p:nvPr/>
        </p:nvSpPr>
        <p:spPr bwMode="auto">
          <a:xfrm>
            <a:off x="4205288" y="4662488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tx2"/>
                </a:solidFill>
                <a:sym typeface="Symbol" charset="0"/>
              </a:rPr>
              <a:t></a:t>
            </a:r>
          </a:p>
        </p:txBody>
      </p:sp>
      <p:sp>
        <p:nvSpPr>
          <p:cNvPr id="23617" name="Text Box 70"/>
          <p:cNvSpPr txBox="1">
            <a:spLocks noChangeArrowheads="1"/>
          </p:cNvSpPr>
          <p:nvPr/>
        </p:nvSpPr>
        <p:spPr bwMode="auto">
          <a:xfrm>
            <a:off x="3484563" y="3900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7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3618" name="Freeform 71"/>
          <p:cNvSpPr>
            <a:spLocks/>
          </p:cNvSpPr>
          <p:nvPr/>
        </p:nvSpPr>
        <p:spPr bwMode="auto">
          <a:xfrm>
            <a:off x="5057775" y="1760538"/>
            <a:ext cx="1841500" cy="2181225"/>
          </a:xfrm>
          <a:custGeom>
            <a:avLst/>
            <a:gdLst>
              <a:gd name="T0" fmla="*/ 105846563 w 1160"/>
              <a:gd name="T1" fmla="*/ 1801910925 h 1374"/>
              <a:gd name="T2" fmla="*/ 120967500 w 1160"/>
              <a:gd name="T3" fmla="*/ 2147483647 h 1374"/>
              <a:gd name="T4" fmla="*/ 786288750 w 1160"/>
              <a:gd name="T5" fmla="*/ 2147483647 h 1374"/>
              <a:gd name="T6" fmla="*/ 1723786875 w 1160"/>
              <a:gd name="T7" fmla="*/ 2147483647 h 1374"/>
              <a:gd name="T8" fmla="*/ 2147483647 w 1160"/>
              <a:gd name="T9" fmla="*/ 1378526263 h 1374"/>
              <a:gd name="T10" fmla="*/ 1602819375 w 1160"/>
              <a:gd name="T11" fmla="*/ 183972200 h 1374"/>
              <a:gd name="T12" fmla="*/ 423386250 w 1160"/>
              <a:gd name="T13" fmla="*/ 274696238 h 1374"/>
              <a:gd name="T14" fmla="*/ 105846563 w 1160"/>
              <a:gd name="T15" fmla="*/ 1801910925 h 13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0"/>
              <a:gd name="T25" fmla="*/ 0 h 1374"/>
              <a:gd name="T26" fmla="*/ 1160 w 1160"/>
              <a:gd name="T27" fmla="*/ 1374 h 13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0" h="1374">
                <a:moveTo>
                  <a:pt x="42" y="715"/>
                </a:moveTo>
                <a:cubicBezTo>
                  <a:pt x="48" y="877"/>
                  <a:pt x="0" y="1165"/>
                  <a:pt x="48" y="1273"/>
                </a:cubicBezTo>
                <a:cubicBezTo>
                  <a:pt x="93" y="1374"/>
                  <a:pt x="206" y="1346"/>
                  <a:pt x="312" y="1321"/>
                </a:cubicBezTo>
                <a:cubicBezTo>
                  <a:pt x="418" y="1296"/>
                  <a:pt x="544" y="1252"/>
                  <a:pt x="684" y="1123"/>
                </a:cubicBezTo>
                <a:cubicBezTo>
                  <a:pt x="824" y="994"/>
                  <a:pt x="1160" y="722"/>
                  <a:pt x="1152" y="547"/>
                </a:cubicBezTo>
                <a:cubicBezTo>
                  <a:pt x="1144" y="372"/>
                  <a:pt x="800" y="146"/>
                  <a:pt x="636" y="73"/>
                </a:cubicBezTo>
                <a:cubicBezTo>
                  <a:pt x="472" y="0"/>
                  <a:pt x="267" y="2"/>
                  <a:pt x="168" y="109"/>
                </a:cubicBezTo>
                <a:cubicBezTo>
                  <a:pt x="69" y="216"/>
                  <a:pt x="36" y="553"/>
                  <a:pt x="42" y="715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72"/>
          <p:cNvSpPr>
            <a:spLocks noChangeArrowheads="1"/>
          </p:cNvSpPr>
          <p:nvPr/>
        </p:nvSpPr>
        <p:spPr bwMode="auto">
          <a:xfrm>
            <a:off x="5638800" y="19812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3620" name="Oval 73"/>
          <p:cNvSpPr>
            <a:spLocks noChangeArrowheads="1"/>
          </p:cNvSpPr>
          <p:nvPr/>
        </p:nvSpPr>
        <p:spPr bwMode="auto">
          <a:xfrm>
            <a:off x="7620000" y="1676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23621" name="Oval 74"/>
          <p:cNvSpPr>
            <a:spLocks noChangeArrowheads="1"/>
          </p:cNvSpPr>
          <p:nvPr/>
        </p:nvSpPr>
        <p:spPr bwMode="auto">
          <a:xfrm>
            <a:off x="6324600" y="25908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3622" name="Oval 75"/>
          <p:cNvSpPr>
            <a:spLocks noChangeArrowheads="1"/>
          </p:cNvSpPr>
          <p:nvPr/>
        </p:nvSpPr>
        <p:spPr bwMode="auto">
          <a:xfrm>
            <a:off x="5334000" y="3276600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623" name="Oval 76"/>
          <p:cNvSpPr>
            <a:spLocks noChangeArrowheads="1"/>
          </p:cNvSpPr>
          <p:nvPr/>
        </p:nvSpPr>
        <p:spPr bwMode="auto">
          <a:xfrm>
            <a:off x="8305800" y="24384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sp>
        <p:nvSpPr>
          <p:cNvPr id="23624" name="Oval 77"/>
          <p:cNvSpPr>
            <a:spLocks noChangeArrowheads="1"/>
          </p:cNvSpPr>
          <p:nvPr/>
        </p:nvSpPr>
        <p:spPr bwMode="auto">
          <a:xfrm>
            <a:off x="7772400" y="31242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3625" name="AutoShape 78"/>
          <p:cNvCxnSpPr>
            <a:cxnSpLocks noChangeShapeType="1"/>
            <a:stCxn id="23619" idx="5"/>
            <a:endCxn id="23621" idx="1"/>
          </p:cNvCxnSpPr>
          <p:nvPr/>
        </p:nvCxnSpPr>
        <p:spPr bwMode="auto">
          <a:xfrm>
            <a:off x="5899150" y="2260600"/>
            <a:ext cx="469900" cy="355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6" name="AutoShape 79"/>
          <p:cNvCxnSpPr>
            <a:cxnSpLocks noChangeShapeType="1"/>
            <a:stCxn id="23621" idx="3"/>
            <a:endCxn id="23622" idx="7"/>
          </p:cNvCxnSpPr>
          <p:nvPr/>
        </p:nvCxnSpPr>
        <p:spPr bwMode="auto">
          <a:xfrm flipH="1">
            <a:off x="5594350" y="2870200"/>
            <a:ext cx="77470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7" name="AutoShape 80"/>
          <p:cNvCxnSpPr>
            <a:cxnSpLocks noChangeShapeType="1"/>
            <a:stCxn id="23619" idx="3"/>
            <a:endCxn id="23622" idx="0"/>
          </p:cNvCxnSpPr>
          <p:nvPr/>
        </p:nvCxnSpPr>
        <p:spPr bwMode="auto">
          <a:xfrm flipH="1">
            <a:off x="5486400" y="2260600"/>
            <a:ext cx="196850" cy="996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8" name="AutoShape 81"/>
          <p:cNvCxnSpPr>
            <a:cxnSpLocks noChangeShapeType="1"/>
            <a:stCxn id="23621" idx="6"/>
            <a:endCxn id="23624" idx="1"/>
          </p:cNvCxnSpPr>
          <p:nvPr/>
        </p:nvCxnSpPr>
        <p:spPr bwMode="auto">
          <a:xfrm>
            <a:off x="6648450" y="2743200"/>
            <a:ext cx="1168400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29" name="AutoShape 82"/>
          <p:cNvCxnSpPr>
            <a:cxnSpLocks noChangeShapeType="1"/>
            <a:stCxn id="23622" idx="6"/>
            <a:endCxn id="23624" idx="2"/>
          </p:cNvCxnSpPr>
          <p:nvPr/>
        </p:nvCxnSpPr>
        <p:spPr bwMode="auto">
          <a:xfrm flipV="1">
            <a:off x="5657850" y="3276600"/>
            <a:ext cx="2105025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0" name="AutoShape 83"/>
          <p:cNvCxnSpPr>
            <a:cxnSpLocks noChangeShapeType="1"/>
            <a:stCxn id="23619" idx="6"/>
            <a:endCxn id="23620" idx="2"/>
          </p:cNvCxnSpPr>
          <p:nvPr/>
        </p:nvCxnSpPr>
        <p:spPr bwMode="auto">
          <a:xfrm flipV="1">
            <a:off x="5962650" y="1828800"/>
            <a:ext cx="1647825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1" name="AutoShape 84"/>
          <p:cNvCxnSpPr>
            <a:cxnSpLocks noChangeShapeType="1"/>
            <a:stCxn id="23621" idx="7"/>
            <a:endCxn id="23620" idx="3"/>
          </p:cNvCxnSpPr>
          <p:nvPr/>
        </p:nvCxnSpPr>
        <p:spPr bwMode="auto">
          <a:xfrm flipV="1">
            <a:off x="6584950" y="1946275"/>
            <a:ext cx="1079500" cy="669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2" name="AutoShape 85"/>
          <p:cNvCxnSpPr>
            <a:cxnSpLocks noChangeShapeType="1"/>
            <a:stCxn id="23623" idx="1"/>
            <a:endCxn id="23620" idx="5"/>
          </p:cNvCxnSpPr>
          <p:nvPr/>
        </p:nvCxnSpPr>
        <p:spPr bwMode="auto">
          <a:xfrm flipH="1" flipV="1">
            <a:off x="7880350" y="1946275"/>
            <a:ext cx="469900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3" name="AutoShape 86"/>
          <p:cNvCxnSpPr>
            <a:cxnSpLocks noChangeShapeType="1"/>
            <a:stCxn id="23624" idx="7"/>
            <a:endCxn id="23623" idx="3"/>
          </p:cNvCxnSpPr>
          <p:nvPr/>
        </p:nvCxnSpPr>
        <p:spPr bwMode="auto">
          <a:xfrm flipV="1">
            <a:off x="8032750" y="2708275"/>
            <a:ext cx="3175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34" name="Text Box 87"/>
          <p:cNvSpPr txBox="1">
            <a:spLocks noChangeArrowheads="1"/>
          </p:cNvSpPr>
          <p:nvPr/>
        </p:nvSpPr>
        <p:spPr bwMode="auto">
          <a:xfrm>
            <a:off x="6615113" y="1676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35" name="Text Box 88"/>
          <p:cNvSpPr txBox="1">
            <a:spLocks noChangeArrowheads="1"/>
          </p:cNvSpPr>
          <p:nvPr/>
        </p:nvSpPr>
        <p:spPr bwMode="auto">
          <a:xfrm>
            <a:off x="8105775" y="1995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3636" name="Text Box 89"/>
          <p:cNvSpPr txBox="1">
            <a:spLocks noChangeArrowheads="1"/>
          </p:cNvSpPr>
          <p:nvPr/>
        </p:nvSpPr>
        <p:spPr bwMode="auto">
          <a:xfrm>
            <a:off x="5265738" y="24638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37" name="Text Box 90"/>
          <p:cNvSpPr txBox="1">
            <a:spLocks noChangeArrowheads="1"/>
          </p:cNvSpPr>
          <p:nvPr/>
        </p:nvSpPr>
        <p:spPr bwMode="auto">
          <a:xfrm>
            <a:off x="7234238" y="2681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38" name="Text Box 91"/>
          <p:cNvSpPr txBox="1">
            <a:spLocks noChangeArrowheads="1"/>
          </p:cNvSpPr>
          <p:nvPr/>
        </p:nvSpPr>
        <p:spPr bwMode="auto">
          <a:xfrm>
            <a:off x="5853113" y="2376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39" name="Text Box 92"/>
          <p:cNvSpPr txBox="1">
            <a:spLocks noChangeArrowheads="1"/>
          </p:cNvSpPr>
          <p:nvPr/>
        </p:nvSpPr>
        <p:spPr bwMode="auto">
          <a:xfrm>
            <a:off x="6492875" y="3367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40" name="Text Box 93"/>
          <p:cNvSpPr txBox="1">
            <a:spLocks noChangeArrowheads="1"/>
          </p:cNvSpPr>
          <p:nvPr/>
        </p:nvSpPr>
        <p:spPr bwMode="auto">
          <a:xfrm>
            <a:off x="8158163" y="28384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3641" name="Text Box 94"/>
          <p:cNvSpPr txBox="1">
            <a:spLocks noChangeArrowheads="1"/>
          </p:cNvSpPr>
          <p:nvPr/>
        </p:nvSpPr>
        <p:spPr bwMode="auto">
          <a:xfrm>
            <a:off x="7086600" y="22240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3642" name="Text Box 95"/>
          <p:cNvSpPr txBox="1">
            <a:spLocks noChangeArrowheads="1"/>
          </p:cNvSpPr>
          <p:nvPr/>
        </p:nvSpPr>
        <p:spPr bwMode="auto">
          <a:xfrm>
            <a:off x="6059488" y="29400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43" name="Text Box 96"/>
          <p:cNvSpPr txBox="1">
            <a:spLocks noChangeArrowheads="1"/>
          </p:cNvSpPr>
          <p:nvPr/>
        </p:nvSpPr>
        <p:spPr bwMode="auto">
          <a:xfrm>
            <a:off x="5105400" y="3429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3644" name="Text Box 97"/>
          <p:cNvSpPr txBox="1">
            <a:spLocks noChangeArrowheads="1"/>
          </p:cNvSpPr>
          <p:nvPr/>
        </p:nvSpPr>
        <p:spPr bwMode="auto">
          <a:xfrm>
            <a:off x="8001000" y="3290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45" name="Text Box 98"/>
          <p:cNvSpPr txBox="1">
            <a:spLocks noChangeArrowheads="1"/>
          </p:cNvSpPr>
          <p:nvPr/>
        </p:nvSpPr>
        <p:spPr bwMode="auto">
          <a:xfrm>
            <a:off x="5410200" y="1766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46" name="Text Box 99"/>
          <p:cNvSpPr txBox="1">
            <a:spLocks noChangeArrowheads="1"/>
          </p:cNvSpPr>
          <p:nvPr/>
        </p:nvSpPr>
        <p:spPr bwMode="auto">
          <a:xfrm>
            <a:off x="6324600" y="227647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47" name="Text Box 100"/>
          <p:cNvSpPr txBox="1">
            <a:spLocks noChangeArrowheads="1"/>
          </p:cNvSpPr>
          <p:nvPr/>
        </p:nvSpPr>
        <p:spPr bwMode="auto">
          <a:xfrm>
            <a:off x="8567738" y="2224088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tx2"/>
                </a:solidFill>
                <a:sym typeface="Symbol" charset="0"/>
              </a:rPr>
              <a:t></a:t>
            </a:r>
          </a:p>
        </p:txBody>
      </p:sp>
      <p:sp>
        <p:nvSpPr>
          <p:cNvPr id="23648" name="Text Box 101"/>
          <p:cNvSpPr txBox="1">
            <a:spLocks noChangeArrowheads="1"/>
          </p:cNvSpPr>
          <p:nvPr/>
        </p:nvSpPr>
        <p:spPr bwMode="auto">
          <a:xfrm>
            <a:off x="7847013" y="14620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7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3649" name="Freeform 102"/>
          <p:cNvSpPr>
            <a:spLocks/>
          </p:cNvSpPr>
          <p:nvPr/>
        </p:nvSpPr>
        <p:spPr bwMode="auto">
          <a:xfrm>
            <a:off x="5029200" y="3889375"/>
            <a:ext cx="3336925" cy="2511425"/>
          </a:xfrm>
          <a:custGeom>
            <a:avLst/>
            <a:gdLst>
              <a:gd name="T0" fmla="*/ 206652813 w 2102"/>
              <a:gd name="T1" fmla="*/ 2147483647 h 1582"/>
              <a:gd name="T2" fmla="*/ 176410938 w 2102"/>
              <a:gd name="T3" fmla="*/ 2147483647 h 1582"/>
              <a:gd name="T4" fmla="*/ 1265118438 w 2102"/>
              <a:gd name="T5" fmla="*/ 2147483647 h 1582"/>
              <a:gd name="T6" fmla="*/ 2147483647 w 2102"/>
              <a:gd name="T7" fmla="*/ 2147483647 h 1582"/>
              <a:gd name="T8" fmla="*/ 2147483647 w 2102"/>
              <a:gd name="T9" fmla="*/ 814011263 h 1582"/>
              <a:gd name="T10" fmla="*/ 2147483647 w 2102"/>
              <a:gd name="T11" fmla="*/ 57964388 h 1582"/>
              <a:gd name="T12" fmla="*/ 2147483647 w 2102"/>
              <a:gd name="T13" fmla="*/ 466229700 h 1582"/>
              <a:gd name="T14" fmla="*/ 524192500 w 2102"/>
              <a:gd name="T15" fmla="*/ 919857825 h 1582"/>
              <a:gd name="T16" fmla="*/ 206652813 w 2102"/>
              <a:gd name="T17" fmla="*/ 2147483647 h 15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02"/>
              <a:gd name="T28" fmla="*/ 0 h 1582"/>
              <a:gd name="T29" fmla="*/ 2102 w 2102"/>
              <a:gd name="T30" fmla="*/ 1582 h 15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02" h="1582">
                <a:moveTo>
                  <a:pt x="82" y="971"/>
                </a:moveTo>
                <a:cubicBezTo>
                  <a:pt x="88" y="1133"/>
                  <a:pt x="0" y="1416"/>
                  <a:pt x="70" y="1499"/>
                </a:cubicBezTo>
                <a:cubicBezTo>
                  <a:pt x="140" y="1582"/>
                  <a:pt x="297" y="1572"/>
                  <a:pt x="502" y="1469"/>
                </a:cubicBezTo>
                <a:cubicBezTo>
                  <a:pt x="707" y="1366"/>
                  <a:pt x="1046" y="1072"/>
                  <a:pt x="1300" y="881"/>
                </a:cubicBezTo>
                <a:cubicBezTo>
                  <a:pt x="1554" y="690"/>
                  <a:pt x="1950" y="466"/>
                  <a:pt x="2026" y="323"/>
                </a:cubicBezTo>
                <a:cubicBezTo>
                  <a:pt x="2102" y="180"/>
                  <a:pt x="1933" y="46"/>
                  <a:pt x="1756" y="23"/>
                </a:cubicBezTo>
                <a:cubicBezTo>
                  <a:pt x="1579" y="0"/>
                  <a:pt x="1222" y="128"/>
                  <a:pt x="964" y="185"/>
                </a:cubicBezTo>
                <a:cubicBezTo>
                  <a:pt x="706" y="242"/>
                  <a:pt x="355" y="234"/>
                  <a:pt x="208" y="365"/>
                </a:cubicBezTo>
                <a:cubicBezTo>
                  <a:pt x="61" y="496"/>
                  <a:pt x="76" y="809"/>
                  <a:pt x="82" y="97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Oval 103"/>
          <p:cNvSpPr>
            <a:spLocks noChangeArrowheads="1"/>
          </p:cNvSpPr>
          <p:nvPr/>
        </p:nvSpPr>
        <p:spPr bwMode="auto">
          <a:xfrm>
            <a:off x="5673725" y="4516438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3651" name="Oval 104"/>
          <p:cNvSpPr>
            <a:spLocks noChangeArrowheads="1"/>
          </p:cNvSpPr>
          <p:nvPr/>
        </p:nvSpPr>
        <p:spPr bwMode="auto">
          <a:xfrm>
            <a:off x="7654925" y="4211638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23652" name="Oval 105"/>
          <p:cNvSpPr>
            <a:spLocks noChangeArrowheads="1"/>
          </p:cNvSpPr>
          <p:nvPr/>
        </p:nvSpPr>
        <p:spPr bwMode="auto">
          <a:xfrm>
            <a:off x="6359525" y="5126038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3653" name="Oval 106"/>
          <p:cNvSpPr>
            <a:spLocks noChangeArrowheads="1"/>
          </p:cNvSpPr>
          <p:nvPr/>
        </p:nvSpPr>
        <p:spPr bwMode="auto">
          <a:xfrm>
            <a:off x="5368925" y="5811838"/>
            <a:ext cx="304800" cy="3048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654" name="Oval 107"/>
          <p:cNvSpPr>
            <a:spLocks noChangeArrowheads="1"/>
          </p:cNvSpPr>
          <p:nvPr/>
        </p:nvSpPr>
        <p:spPr bwMode="auto">
          <a:xfrm>
            <a:off x="8340725" y="49736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sp>
        <p:nvSpPr>
          <p:cNvPr id="23655" name="Oval 108"/>
          <p:cNvSpPr>
            <a:spLocks noChangeArrowheads="1"/>
          </p:cNvSpPr>
          <p:nvPr/>
        </p:nvSpPr>
        <p:spPr bwMode="auto">
          <a:xfrm>
            <a:off x="7807325" y="56594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23656" name="AutoShape 109"/>
          <p:cNvCxnSpPr>
            <a:cxnSpLocks noChangeShapeType="1"/>
            <a:stCxn id="23650" idx="5"/>
            <a:endCxn id="23652" idx="1"/>
          </p:cNvCxnSpPr>
          <p:nvPr/>
        </p:nvCxnSpPr>
        <p:spPr bwMode="auto">
          <a:xfrm>
            <a:off x="5934075" y="4795838"/>
            <a:ext cx="469900" cy="355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7" name="AutoShape 110"/>
          <p:cNvCxnSpPr>
            <a:cxnSpLocks noChangeShapeType="1"/>
            <a:stCxn id="23652" idx="3"/>
            <a:endCxn id="23653" idx="7"/>
          </p:cNvCxnSpPr>
          <p:nvPr/>
        </p:nvCxnSpPr>
        <p:spPr bwMode="auto">
          <a:xfrm flipH="1">
            <a:off x="5629275" y="5405438"/>
            <a:ext cx="77470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8" name="AutoShape 111"/>
          <p:cNvCxnSpPr>
            <a:cxnSpLocks noChangeShapeType="1"/>
            <a:stCxn id="23650" idx="3"/>
            <a:endCxn id="23653" idx="0"/>
          </p:cNvCxnSpPr>
          <p:nvPr/>
        </p:nvCxnSpPr>
        <p:spPr bwMode="auto">
          <a:xfrm flipH="1">
            <a:off x="5521325" y="4795838"/>
            <a:ext cx="196850" cy="9969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9" name="AutoShape 112"/>
          <p:cNvCxnSpPr>
            <a:cxnSpLocks noChangeShapeType="1"/>
            <a:stCxn id="23652" idx="6"/>
            <a:endCxn id="23655" idx="1"/>
          </p:cNvCxnSpPr>
          <p:nvPr/>
        </p:nvCxnSpPr>
        <p:spPr bwMode="auto">
          <a:xfrm>
            <a:off x="6683375" y="5278438"/>
            <a:ext cx="1168400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0" name="AutoShape 113"/>
          <p:cNvCxnSpPr>
            <a:cxnSpLocks noChangeShapeType="1"/>
            <a:stCxn id="23653" idx="6"/>
            <a:endCxn id="23655" idx="2"/>
          </p:cNvCxnSpPr>
          <p:nvPr/>
        </p:nvCxnSpPr>
        <p:spPr bwMode="auto">
          <a:xfrm flipV="1">
            <a:off x="5692775" y="5811838"/>
            <a:ext cx="2105025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1" name="AutoShape 114"/>
          <p:cNvCxnSpPr>
            <a:cxnSpLocks noChangeShapeType="1"/>
            <a:stCxn id="23650" idx="6"/>
            <a:endCxn id="23651" idx="2"/>
          </p:cNvCxnSpPr>
          <p:nvPr/>
        </p:nvCxnSpPr>
        <p:spPr bwMode="auto">
          <a:xfrm flipV="1">
            <a:off x="5997575" y="4364038"/>
            <a:ext cx="1638300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2" name="AutoShape 115"/>
          <p:cNvCxnSpPr>
            <a:cxnSpLocks noChangeShapeType="1"/>
            <a:stCxn id="23652" idx="7"/>
            <a:endCxn id="23651" idx="3"/>
          </p:cNvCxnSpPr>
          <p:nvPr/>
        </p:nvCxnSpPr>
        <p:spPr bwMode="auto">
          <a:xfrm flipV="1">
            <a:off x="6619875" y="4491038"/>
            <a:ext cx="1079500" cy="660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3" name="AutoShape 116"/>
          <p:cNvCxnSpPr>
            <a:cxnSpLocks noChangeShapeType="1"/>
            <a:stCxn id="23654" idx="1"/>
            <a:endCxn id="23651" idx="5"/>
          </p:cNvCxnSpPr>
          <p:nvPr/>
        </p:nvCxnSpPr>
        <p:spPr bwMode="auto">
          <a:xfrm flipH="1" flipV="1">
            <a:off x="7915275" y="4491038"/>
            <a:ext cx="469900" cy="5175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64" name="AutoShape 117"/>
          <p:cNvCxnSpPr>
            <a:cxnSpLocks noChangeShapeType="1"/>
            <a:stCxn id="23655" idx="7"/>
            <a:endCxn id="23654" idx="3"/>
          </p:cNvCxnSpPr>
          <p:nvPr/>
        </p:nvCxnSpPr>
        <p:spPr bwMode="auto">
          <a:xfrm flipV="1">
            <a:off x="8067675" y="5243513"/>
            <a:ext cx="3175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65" name="Text Box 118"/>
          <p:cNvSpPr txBox="1">
            <a:spLocks noChangeArrowheads="1"/>
          </p:cNvSpPr>
          <p:nvPr/>
        </p:nvSpPr>
        <p:spPr bwMode="auto">
          <a:xfrm>
            <a:off x="6650038" y="42116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66" name="Text Box 119"/>
          <p:cNvSpPr txBox="1">
            <a:spLocks noChangeArrowheads="1"/>
          </p:cNvSpPr>
          <p:nvPr/>
        </p:nvSpPr>
        <p:spPr bwMode="auto">
          <a:xfrm>
            <a:off x="8140700" y="45307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3667" name="Text Box 120"/>
          <p:cNvSpPr txBox="1">
            <a:spLocks noChangeArrowheads="1"/>
          </p:cNvSpPr>
          <p:nvPr/>
        </p:nvSpPr>
        <p:spPr bwMode="auto">
          <a:xfrm>
            <a:off x="5300663" y="49990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68" name="Text Box 121"/>
          <p:cNvSpPr txBox="1">
            <a:spLocks noChangeArrowheads="1"/>
          </p:cNvSpPr>
          <p:nvPr/>
        </p:nvSpPr>
        <p:spPr bwMode="auto">
          <a:xfrm>
            <a:off x="7269163" y="52165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69" name="Text Box 122"/>
          <p:cNvSpPr txBox="1">
            <a:spLocks noChangeArrowheads="1"/>
          </p:cNvSpPr>
          <p:nvPr/>
        </p:nvSpPr>
        <p:spPr bwMode="auto">
          <a:xfrm>
            <a:off x="5888038" y="49117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70" name="Text Box 123"/>
          <p:cNvSpPr txBox="1">
            <a:spLocks noChangeArrowheads="1"/>
          </p:cNvSpPr>
          <p:nvPr/>
        </p:nvSpPr>
        <p:spPr bwMode="auto">
          <a:xfrm>
            <a:off x="6527800" y="59023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71" name="Text Box 124"/>
          <p:cNvSpPr txBox="1">
            <a:spLocks noChangeArrowheads="1"/>
          </p:cNvSpPr>
          <p:nvPr/>
        </p:nvSpPr>
        <p:spPr bwMode="auto">
          <a:xfrm>
            <a:off x="8193088" y="53736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3672" name="Text Box 125"/>
          <p:cNvSpPr txBox="1">
            <a:spLocks noChangeArrowheads="1"/>
          </p:cNvSpPr>
          <p:nvPr/>
        </p:nvSpPr>
        <p:spPr bwMode="auto">
          <a:xfrm>
            <a:off x="7121525" y="47593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23673" name="Text Box 126"/>
          <p:cNvSpPr txBox="1">
            <a:spLocks noChangeArrowheads="1"/>
          </p:cNvSpPr>
          <p:nvPr/>
        </p:nvSpPr>
        <p:spPr bwMode="auto">
          <a:xfrm>
            <a:off x="6094413" y="5475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23674" name="Text Box 127"/>
          <p:cNvSpPr txBox="1">
            <a:spLocks noChangeArrowheads="1"/>
          </p:cNvSpPr>
          <p:nvPr/>
        </p:nvSpPr>
        <p:spPr bwMode="auto">
          <a:xfrm>
            <a:off x="5140325" y="59642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3675" name="Text Box 128"/>
          <p:cNvSpPr txBox="1">
            <a:spLocks noChangeArrowheads="1"/>
          </p:cNvSpPr>
          <p:nvPr/>
        </p:nvSpPr>
        <p:spPr bwMode="auto">
          <a:xfrm>
            <a:off x="8035925" y="58261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676" name="Text Box 129"/>
          <p:cNvSpPr txBox="1">
            <a:spLocks noChangeArrowheads="1"/>
          </p:cNvSpPr>
          <p:nvPr/>
        </p:nvSpPr>
        <p:spPr bwMode="auto">
          <a:xfrm>
            <a:off x="5445125" y="43021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677" name="Text Box 130"/>
          <p:cNvSpPr txBox="1">
            <a:spLocks noChangeArrowheads="1"/>
          </p:cNvSpPr>
          <p:nvPr/>
        </p:nvSpPr>
        <p:spPr bwMode="auto">
          <a:xfrm>
            <a:off x="6359525" y="48117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678" name="Text Box 131"/>
          <p:cNvSpPr txBox="1">
            <a:spLocks noChangeArrowheads="1"/>
          </p:cNvSpPr>
          <p:nvPr/>
        </p:nvSpPr>
        <p:spPr bwMode="auto">
          <a:xfrm>
            <a:off x="8620125" y="47577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4</a:t>
            </a:r>
          </a:p>
        </p:txBody>
      </p:sp>
      <p:sp>
        <p:nvSpPr>
          <p:cNvPr id="23679" name="Text Box 132"/>
          <p:cNvSpPr txBox="1">
            <a:spLocks noChangeArrowheads="1"/>
          </p:cNvSpPr>
          <p:nvPr/>
        </p:nvSpPr>
        <p:spPr bwMode="auto">
          <a:xfrm>
            <a:off x="7881938" y="399732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sym typeface="Symbol" charset="0"/>
              </a:rPr>
              <a:t>7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3680" name="AutoShape 133"/>
          <p:cNvSpPr>
            <a:spLocks noChangeArrowheads="1"/>
          </p:cNvSpPr>
          <p:nvPr/>
        </p:nvSpPr>
        <p:spPr bwMode="auto">
          <a:xfrm rot="5400000">
            <a:off x="67103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AutoShape 134"/>
          <p:cNvSpPr>
            <a:spLocks noChangeArrowheads="1"/>
          </p:cNvSpPr>
          <p:nvPr/>
        </p:nvSpPr>
        <p:spPr bwMode="auto">
          <a:xfrm rot="8100000" flipH="1" flipV="1">
            <a:off x="4240213" y="3797300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AutoShape 135"/>
          <p:cNvSpPr>
            <a:spLocks noChangeArrowheads="1"/>
          </p:cNvSpPr>
          <p:nvPr/>
        </p:nvSpPr>
        <p:spPr bwMode="auto">
          <a:xfrm rot="5400000">
            <a:off x="22907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8001</TotalTime>
  <Words>1573</Words>
  <Application>Microsoft Macintosh PowerPoint</Application>
  <PresentationFormat>On-screen Show (4:3)</PresentationFormat>
  <Paragraphs>547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Blueprint</vt:lpstr>
      <vt:lpstr>Minimum Spanning Trees</vt:lpstr>
      <vt:lpstr>Application:  Connecting a Network</vt:lpstr>
      <vt:lpstr>Application:  Connecting a Network</vt:lpstr>
      <vt:lpstr>Minimum Spanning Trees</vt:lpstr>
      <vt:lpstr>Cycle Property</vt:lpstr>
      <vt:lpstr>Partition Property</vt:lpstr>
      <vt:lpstr>Prim-Jarnik’s Algorithm</vt:lpstr>
      <vt:lpstr>Prim-Jarnik Pseudo-code</vt:lpstr>
      <vt:lpstr>Example</vt:lpstr>
      <vt:lpstr>Example (contd.)</vt:lpstr>
      <vt:lpstr>Analysis</vt:lpstr>
      <vt:lpstr>Kruskal’s Approach</vt:lpstr>
      <vt:lpstr>Kruskal’s Algorithm</vt:lpstr>
      <vt:lpstr>Example of Kruskal’s Algorithm</vt:lpstr>
      <vt:lpstr>Example (contd.)</vt:lpstr>
      <vt:lpstr>Data Structure for Kruskal’s Algorithm</vt:lpstr>
      <vt:lpstr>List-based Partition</vt:lpstr>
      <vt:lpstr>Partition-Based Implementation</vt:lpstr>
      <vt:lpstr>Alternative Implementation</vt:lpstr>
      <vt:lpstr>Baruvka’s Algorithm</vt:lpstr>
      <vt:lpstr>Example of Baruvka’s  Algorithm (animated)</vt:lpstr>
    </vt:vector>
  </TitlesOfParts>
  <Company>Brown University, Univ.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Spanning Trees</dc:title>
  <dc:creator>Roberto Tamassia, Michael Goodrich</dc:creator>
  <cp:lastModifiedBy>Michael Goodrich</cp:lastModifiedBy>
  <cp:revision>1469</cp:revision>
  <dcterms:created xsi:type="dcterms:W3CDTF">2002-01-21T02:22:10Z</dcterms:created>
  <dcterms:modified xsi:type="dcterms:W3CDTF">2017-04-12T22:18:15Z</dcterms:modified>
</cp:coreProperties>
</file>