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390" r:id="rId3"/>
    <p:sldId id="391" r:id="rId4"/>
    <p:sldId id="371" r:id="rId5"/>
    <p:sldId id="392" r:id="rId6"/>
    <p:sldId id="372" r:id="rId7"/>
    <p:sldId id="386" r:id="rId8"/>
    <p:sldId id="373" r:id="rId9"/>
    <p:sldId id="375" r:id="rId10"/>
    <p:sldId id="376" r:id="rId11"/>
    <p:sldId id="377" r:id="rId12"/>
    <p:sldId id="378" r:id="rId13"/>
    <p:sldId id="379" r:id="rId14"/>
    <p:sldId id="380" r:id="rId15"/>
    <p:sldId id="384" r:id="rId16"/>
    <p:sldId id="381" r:id="rId17"/>
    <p:sldId id="383" r:id="rId18"/>
    <p:sldId id="385" r:id="rId19"/>
    <p:sldId id="387" r:id="rId20"/>
    <p:sldId id="370" r:id="rId2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4F6"/>
    <a:srgbClr val="6289F8"/>
    <a:srgbClr val="8097F8"/>
    <a:srgbClr val="2C61F6"/>
    <a:srgbClr val="F8F0D0"/>
    <a:srgbClr val="F2E4AA"/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129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Merge Sort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33B74BBF-9B9C-6045-8216-C14BFE81DBB9}" type="datetime8">
              <a:rPr lang="en-US"/>
              <a:pPr>
                <a:defRPr/>
              </a:pPr>
              <a:t>1/27/15 13:06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E9C38A97-3167-9B42-AC80-595514F47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5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Merge Sort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AE6B0F3E-7071-2F49-8511-3C2CE5A38E90}" type="datetime8">
              <a:rPr lang="en-US"/>
              <a:pPr>
                <a:defRPr/>
              </a:pPr>
              <a:t>1/27/15 13:06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2313"/>
            <a:ext cx="4799012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AD3742EA-3D67-4743-8787-3A986789D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8985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2858204-BA92-7449-B7F4-79558AA2D933}" type="datetime8">
              <a:rPr lang="en-US" sz="1400"/>
              <a:pPr eaLnBrk="1" hangingPunct="1"/>
              <a:t>1/27/15 14:19</a:t>
            </a:fld>
            <a:endParaRPr lang="en-US" sz="1400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896CE75-4C09-DD49-BC10-D708DDE3345F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9" name="Text Box 72"/>
          <p:cNvSpPr txBox="1">
            <a:spLocks noChangeArrowheads="1"/>
          </p:cNvSpPr>
          <p:nvPr userDrawn="1"/>
        </p:nvSpPr>
        <p:spPr bwMode="auto">
          <a:xfrm>
            <a:off x="435076" y="6400800"/>
            <a:ext cx="27382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cs typeface="+mn-cs"/>
              </a:rPr>
              <a:t>© </a:t>
            </a:r>
            <a:r>
              <a:rPr lang="en-US" sz="1400" dirty="0" smtClean="0">
                <a:cs typeface="+mn-cs"/>
              </a:rPr>
              <a:t>2015 Goodrich</a:t>
            </a:r>
            <a:r>
              <a:rPr lang="en-US" sz="1400" baseline="0" dirty="0" smtClean="0">
                <a:cs typeface="+mn-cs"/>
              </a:rPr>
              <a:t> and</a:t>
            </a:r>
            <a:r>
              <a:rPr lang="en-US" sz="1400" dirty="0" smtClean="0"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Tamassia</a:t>
            </a:r>
            <a:endParaRPr lang="en-US" sz="1400" dirty="0" smtClean="0">
              <a:cs typeface="+mn-cs"/>
            </a:endParaRP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" name="Rectangle 6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Merge Sort</a:t>
            </a:r>
          </a:p>
        </p:txBody>
      </p:sp>
      <p:sp>
        <p:nvSpPr>
          <p:cNvPr id="71" name="Rectangle 7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E3B06B-FD3B-AD4C-9963-53934580A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1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Merge Sort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281D25-00C9-C541-AF43-A4A877C4A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1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Merge Sort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FC4911-1404-CE49-B6E3-27D093E2F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Merge Sort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251A7C-F68C-A94F-B63B-6E70A9D0E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9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Merge Sort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E976E0-2321-DF40-B2E1-03C02E1D3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7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Merge Sort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6EC5F6-2F19-864B-B625-90AD1DAF4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Merge Sort</a:t>
            </a: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5209EE-2B7E-9845-963A-531D7E1B3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4A6C645D-AEBC-4448-8DAC-5968A00D9AF7}" type="datetime8">
              <a:rPr lang="en-US"/>
              <a:pPr>
                <a:defRPr/>
              </a:pPr>
              <a:t>1/27/15 13:06</a:t>
            </a:fld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Merge Sort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5C284-3A6F-4243-893C-937E57BA3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9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Merge Sort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149498-24A0-C244-98E5-03D123197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Merge Sort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C2F52C-73C7-B448-992E-57966D759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Merge Sort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1A23B0-EC73-F545-A6F6-EBCB040C0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Merge Sort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3E8D538C-D619-0041-9AB6-3F51893D0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64" name="Text Box 68"/>
          <p:cNvSpPr txBox="1">
            <a:spLocks noChangeArrowheads="1"/>
          </p:cNvSpPr>
          <p:nvPr userDrawn="1"/>
        </p:nvSpPr>
        <p:spPr bwMode="auto">
          <a:xfrm>
            <a:off x="435076" y="6400800"/>
            <a:ext cx="27382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cs typeface="+mn-cs"/>
              </a:rPr>
              <a:t>© </a:t>
            </a:r>
            <a:r>
              <a:rPr lang="en-US" sz="1400" dirty="0" smtClean="0">
                <a:cs typeface="+mn-cs"/>
              </a:rPr>
              <a:t>2015 Goodrich</a:t>
            </a:r>
            <a:r>
              <a:rPr lang="en-US" sz="1400" baseline="0" dirty="0" smtClean="0">
                <a:cs typeface="+mn-cs"/>
              </a:rPr>
              <a:t> and</a:t>
            </a:r>
            <a:r>
              <a:rPr lang="en-US" sz="1400" dirty="0" smtClean="0"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Tamassia</a:t>
            </a:r>
            <a:endParaRPr lang="en-US" sz="1400" dirty="0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0"/>
        <a:buBlip>
          <a:blip r:embed="rId13"/>
        </a:buBlip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0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15362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9930D35-DCFF-8149-A6BF-3272553CDCEA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Merge Sort</a:t>
            </a:r>
          </a:p>
        </p:txBody>
      </p:sp>
      <p:sp>
        <p:nvSpPr>
          <p:cNvPr id="21" name="Subtitle 1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66294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Presentation for use with the textbook, </a:t>
            </a:r>
            <a:r>
              <a:rPr lang="en-US" sz="1800" dirty="0" smtClean="0">
                <a:solidFill>
                  <a:schemeClr val="tx2"/>
                </a:solidFill>
              </a:rPr>
              <a:t>Algorithm Design and Applications</a:t>
            </a:r>
            <a:r>
              <a:rPr lang="en-US" sz="1800" dirty="0" smtClean="0"/>
              <a:t>, by M. T. Goodrich and R. Tamassia, Wiley, 2015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124200"/>
            <a:ext cx="2311224" cy="3276601"/>
          </a:xfrm>
          <a:prstGeom prst="rect">
            <a:avLst/>
          </a:prstGeom>
          <a:ln w="38100" cap="sq">
            <a:solidFill>
              <a:srgbClr val="5674F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D88714A-0A89-5A4B-B7A9-A472C33FBD8E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Execution Example (cont.)</a:t>
            </a:r>
          </a:p>
        </p:txBody>
      </p:sp>
      <p:sp>
        <p:nvSpPr>
          <p:cNvPr id="2253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Recursive call, partition</a:t>
            </a:r>
          </a:p>
        </p:txBody>
      </p:sp>
      <p:cxnSp>
        <p:nvCxnSpPr>
          <p:cNvPr id="22533" name="AutoShape 4"/>
          <p:cNvCxnSpPr>
            <a:cxnSpLocks noChangeShapeType="1"/>
            <a:stCxn id="22561" idx="0"/>
            <a:endCxn id="22539" idx="2"/>
          </p:cNvCxnSpPr>
          <p:nvPr/>
        </p:nvCxnSpPr>
        <p:spPr bwMode="auto">
          <a:xfrm flipV="1">
            <a:off x="1436688" y="4064000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4" name="AutoShape 5"/>
          <p:cNvCxnSpPr>
            <a:cxnSpLocks noChangeShapeType="1"/>
            <a:stCxn id="22562" idx="0"/>
            <a:endCxn id="22539" idx="2"/>
          </p:cNvCxnSpPr>
          <p:nvPr/>
        </p:nvCxnSpPr>
        <p:spPr bwMode="auto">
          <a:xfrm flipH="1" flipV="1">
            <a:off x="2505075" y="4064000"/>
            <a:ext cx="10668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5" name="AutoShape 6"/>
          <p:cNvCxnSpPr>
            <a:cxnSpLocks noChangeShapeType="1"/>
            <a:stCxn id="22553" idx="0"/>
            <a:endCxn id="22561" idx="2"/>
          </p:cNvCxnSpPr>
          <p:nvPr/>
        </p:nvCxnSpPr>
        <p:spPr bwMode="auto">
          <a:xfrm flipV="1">
            <a:off x="9699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6" name="AutoShape 7"/>
          <p:cNvCxnSpPr>
            <a:cxnSpLocks noChangeShapeType="1"/>
            <a:stCxn id="22555" idx="0"/>
            <a:endCxn id="22562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AutoShape 8"/>
          <p:cNvCxnSpPr>
            <a:cxnSpLocks noChangeShapeType="1"/>
            <a:stCxn id="22561" idx="2"/>
            <a:endCxn id="22554" idx="0"/>
          </p:cNvCxnSpPr>
          <p:nvPr/>
        </p:nvCxnSpPr>
        <p:spPr bwMode="auto">
          <a:xfrm>
            <a:off x="14366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8" name="AutoShape 9"/>
          <p:cNvCxnSpPr>
            <a:cxnSpLocks noChangeShapeType="1"/>
            <a:stCxn id="22562" idx="2"/>
            <a:endCxn id="22556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 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9  4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2  4  7  9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742950" y="4643438"/>
            <a:ext cx="7996238" cy="427037"/>
            <a:chOff x="468" y="3168"/>
            <a:chExt cx="5037" cy="269"/>
          </a:xfrm>
        </p:grpSpPr>
        <p:sp>
          <p:nvSpPr>
            <p:cNvPr id="22561" name="AutoShape 14"/>
            <p:cNvSpPr>
              <a:spLocks noChangeArrowheads="1"/>
            </p:cNvSpPr>
            <p:nvPr/>
          </p:nvSpPr>
          <p:spPr bwMode="auto">
            <a:xfrm>
              <a:off x="468" y="3168"/>
              <a:ext cx="87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7  2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2  7</a:t>
              </a:r>
            </a:p>
          </p:txBody>
        </p:sp>
        <p:sp>
          <p:nvSpPr>
            <p:cNvPr id="22562" name="AutoShape 15"/>
            <p:cNvSpPr>
              <a:spLocks noChangeArrowheads="1"/>
            </p:cNvSpPr>
            <p:nvPr/>
          </p:nvSpPr>
          <p:spPr bwMode="auto">
            <a:xfrm>
              <a:off x="1779" y="3168"/>
              <a:ext cx="942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9  4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4  9</a:t>
              </a:r>
            </a:p>
          </p:txBody>
        </p:sp>
        <p:sp>
          <p:nvSpPr>
            <p:cNvPr id="22563" name="AutoShape 16"/>
            <p:cNvSpPr>
              <a:spLocks noChangeArrowheads="1"/>
            </p:cNvSpPr>
            <p:nvPr/>
          </p:nvSpPr>
          <p:spPr bwMode="auto">
            <a:xfrm>
              <a:off x="3252" y="3168"/>
              <a:ext cx="87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3  8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3  8</a:t>
              </a:r>
            </a:p>
          </p:txBody>
        </p:sp>
        <p:sp>
          <p:nvSpPr>
            <p:cNvPr id="22564" name="AutoShape 17"/>
            <p:cNvSpPr>
              <a:spLocks noChangeArrowheads="1"/>
            </p:cNvSpPr>
            <p:nvPr/>
          </p:nvSpPr>
          <p:spPr bwMode="auto">
            <a:xfrm>
              <a:off x="4563" y="3168"/>
              <a:ext cx="942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6  1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1  6</a:t>
              </a:r>
            </a:p>
          </p:txBody>
        </p:sp>
      </p:grpSp>
      <p:grpSp>
        <p:nvGrpSpPr>
          <p:cNvPr id="22542" name="Group 18"/>
          <p:cNvGrpSpPr>
            <a:grpSpLocks/>
          </p:cNvGrpSpPr>
          <p:nvPr/>
        </p:nvGrpSpPr>
        <p:grpSpPr bwMode="auto">
          <a:xfrm>
            <a:off x="609600" y="5668963"/>
            <a:ext cx="8229600" cy="427037"/>
            <a:chOff x="384" y="3571"/>
            <a:chExt cx="5184" cy="269"/>
          </a:xfrm>
        </p:grpSpPr>
        <p:sp>
          <p:nvSpPr>
            <p:cNvPr id="22553" name="AutoShape 19"/>
            <p:cNvSpPr>
              <a:spLocks noChangeArrowheads="1"/>
            </p:cNvSpPr>
            <p:nvPr/>
          </p:nvSpPr>
          <p:spPr bwMode="auto">
            <a:xfrm>
              <a:off x="384" y="3571"/>
              <a:ext cx="454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7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7</a:t>
              </a:r>
            </a:p>
          </p:txBody>
        </p:sp>
        <p:sp>
          <p:nvSpPr>
            <p:cNvPr id="22554" name="AutoShape 20"/>
            <p:cNvSpPr>
              <a:spLocks noChangeArrowheads="1"/>
            </p:cNvSpPr>
            <p:nvPr/>
          </p:nvSpPr>
          <p:spPr bwMode="auto">
            <a:xfrm>
              <a:off x="1006" y="3571"/>
              <a:ext cx="437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2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2</a:t>
              </a:r>
            </a:p>
          </p:txBody>
        </p:sp>
        <p:sp>
          <p:nvSpPr>
            <p:cNvPr id="22555" name="AutoShape 21"/>
            <p:cNvSpPr>
              <a:spLocks noChangeArrowheads="1"/>
            </p:cNvSpPr>
            <p:nvPr/>
          </p:nvSpPr>
          <p:spPr bwMode="auto">
            <a:xfrm>
              <a:off x="1725" y="3571"/>
              <a:ext cx="445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9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9</a:t>
              </a:r>
            </a:p>
          </p:txBody>
        </p:sp>
        <p:sp>
          <p:nvSpPr>
            <p:cNvPr id="22556" name="AutoShape 22"/>
            <p:cNvSpPr>
              <a:spLocks noChangeArrowheads="1"/>
            </p:cNvSpPr>
            <p:nvPr/>
          </p:nvSpPr>
          <p:spPr bwMode="auto">
            <a:xfrm>
              <a:off x="2351" y="3571"/>
              <a:ext cx="433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4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4</a:t>
              </a:r>
            </a:p>
          </p:txBody>
        </p:sp>
        <p:sp>
          <p:nvSpPr>
            <p:cNvPr id="22557" name="AutoShape 23"/>
            <p:cNvSpPr>
              <a:spLocks noChangeArrowheads="1"/>
            </p:cNvSpPr>
            <p:nvPr/>
          </p:nvSpPr>
          <p:spPr bwMode="auto">
            <a:xfrm>
              <a:off x="3168" y="3571"/>
              <a:ext cx="454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3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3</a:t>
              </a:r>
            </a:p>
          </p:txBody>
        </p:sp>
        <p:sp>
          <p:nvSpPr>
            <p:cNvPr id="22558" name="AutoShape 24"/>
            <p:cNvSpPr>
              <a:spLocks noChangeArrowheads="1"/>
            </p:cNvSpPr>
            <p:nvPr/>
          </p:nvSpPr>
          <p:spPr bwMode="auto">
            <a:xfrm>
              <a:off x="3790" y="3571"/>
              <a:ext cx="437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8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8</a:t>
              </a:r>
            </a:p>
          </p:txBody>
        </p:sp>
        <p:sp>
          <p:nvSpPr>
            <p:cNvPr id="22559" name="AutoShape 25"/>
            <p:cNvSpPr>
              <a:spLocks noChangeArrowheads="1"/>
            </p:cNvSpPr>
            <p:nvPr/>
          </p:nvSpPr>
          <p:spPr bwMode="auto">
            <a:xfrm>
              <a:off x="4509" y="3571"/>
              <a:ext cx="445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6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6</a:t>
              </a:r>
            </a:p>
          </p:txBody>
        </p:sp>
        <p:sp>
          <p:nvSpPr>
            <p:cNvPr id="22560" name="AutoShape 26"/>
            <p:cNvSpPr>
              <a:spLocks noChangeArrowheads="1"/>
            </p:cNvSpPr>
            <p:nvPr/>
          </p:nvSpPr>
          <p:spPr bwMode="auto">
            <a:xfrm>
              <a:off x="5135" y="3571"/>
              <a:ext cx="433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1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1</a:t>
              </a:r>
            </a:p>
          </p:txBody>
        </p:sp>
      </p:grpSp>
      <p:cxnSp>
        <p:nvCxnSpPr>
          <p:cNvPr id="22543" name="AutoShape 27"/>
          <p:cNvCxnSpPr>
            <a:cxnSpLocks noChangeShapeType="1"/>
            <a:stCxn id="22563" idx="0"/>
            <a:endCxn id="22540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AutoShape 28"/>
          <p:cNvCxnSpPr>
            <a:cxnSpLocks noChangeShapeType="1"/>
            <a:stCxn id="22564" idx="0"/>
            <a:endCxn id="22540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5" name="AutoShape 29"/>
          <p:cNvCxnSpPr>
            <a:cxnSpLocks noChangeShapeType="1"/>
            <a:stCxn id="22557" idx="0"/>
            <a:endCxn id="22563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6" name="AutoShape 30"/>
          <p:cNvCxnSpPr>
            <a:cxnSpLocks noChangeShapeType="1"/>
            <a:stCxn id="22559" idx="0"/>
            <a:endCxn id="22564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7" name="AutoShape 31"/>
          <p:cNvCxnSpPr>
            <a:cxnSpLocks noChangeShapeType="1"/>
            <a:stCxn id="22563" idx="2"/>
            <a:endCxn id="22558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8" name="AutoShape 32"/>
          <p:cNvCxnSpPr>
            <a:cxnSpLocks noChangeShapeType="1"/>
            <a:stCxn id="22564" idx="2"/>
            <a:endCxn id="22560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9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2550" name="AutoShape 34"/>
          <p:cNvCxnSpPr>
            <a:cxnSpLocks noChangeShapeType="1"/>
            <a:stCxn id="22539" idx="0"/>
            <a:endCxn id="22549" idx="2"/>
          </p:cNvCxnSpPr>
          <p:nvPr/>
        </p:nvCxnSpPr>
        <p:spPr bwMode="auto">
          <a:xfrm flipV="1">
            <a:off x="2505075" y="3030538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1" name="AutoShape 35"/>
          <p:cNvCxnSpPr>
            <a:cxnSpLocks noChangeShapeType="1"/>
            <a:stCxn id="22540" idx="0"/>
            <a:endCxn id="22549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2" name="Line 37"/>
          <p:cNvSpPr>
            <a:spLocks noChangeShapeType="1"/>
          </p:cNvSpPr>
          <p:nvPr/>
        </p:nvSpPr>
        <p:spPr bwMode="auto">
          <a:xfrm flipH="1">
            <a:off x="2438400" y="3200400"/>
            <a:ext cx="533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C2CDE86-929E-294E-B014-8A7A4CADDDA7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Execution Example (cont.)</a:t>
            </a:r>
          </a:p>
        </p:txBody>
      </p:sp>
      <p:sp>
        <p:nvSpPr>
          <p:cNvPr id="235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Recursive call, partition</a:t>
            </a:r>
          </a:p>
        </p:txBody>
      </p:sp>
      <p:cxnSp>
        <p:nvCxnSpPr>
          <p:cNvPr id="23557" name="AutoShape 4"/>
          <p:cNvCxnSpPr>
            <a:cxnSpLocks noChangeShapeType="1"/>
            <a:stCxn id="23565" idx="0"/>
            <a:endCxn id="23563" idx="2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8" name="AutoShape 5"/>
          <p:cNvCxnSpPr>
            <a:cxnSpLocks noChangeShapeType="1"/>
            <a:stCxn id="23566" idx="0"/>
            <a:endCxn id="23563" idx="2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AutoShape 6"/>
          <p:cNvCxnSpPr>
            <a:cxnSpLocks noChangeShapeType="1"/>
            <a:stCxn id="23580" idx="0"/>
            <a:endCxn id="23565" idx="2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0" name="AutoShape 7"/>
          <p:cNvCxnSpPr>
            <a:cxnSpLocks noChangeShapeType="1"/>
            <a:stCxn id="23582" idx="0"/>
            <a:endCxn id="23566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AutoShape 8"/>
          <p:cNvCxnSpPr>
            <a:cxnSpLocks noChangeShapeType="1"/>
            <a:stCxn id="23565" idx="2"/>
            <a:endCxn id="23581" idx="0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AutoShape 9"/>
          <p:cNvCxnSpPr>
            <a:cxnSpLocks noChangeShapeType="1"/>
            <a:stCxn id="23566" idx="2"/>
            <a:endCxn id="23583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3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 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9  4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2  4  7  9</a:t>
            </a:r>
          </a:p>
        </p:txBody>
      </p:sp>
      <p:sp>
        <p:nvSpPr>
          <p:cNvPr id="2356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2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2  7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9  4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4  9</a:t>
            </a: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3  8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1  6</a:t>
            </a:r>
          </a:p>
        </p:txBody>
      </p: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609600" y="5668963"/>
            <a:ext cx="8229600" cy="427037"/>
            <a:chOff x="384" y="3571"/>
            <a:chExt cx="5184" cy="269"/>
          </a:xfrm>
        </p:grpSpPr>
        <p:sp>
          <p:nvSpPr>
            <p:cNvPr id="23580" name="AutoShape 18"/>
            <p:cNvSpPr>
              <a:spLocks noChangeArrowheads="1"/>
            </p:cNvSpPr>
            <p:nvPr/>
          </p:nvSpPr>
          <p:spPr bwMode="auto">
            <a:xfrm>
              <a:off x="384" y="3571"/>
              <a:ext cx="454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7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7</a:t>
              </a:r>
            </a:p>
          </p:txBody>
        </p:sp>
        <p:sp>
          <p:nvSpPr>
            <p:cNvPr id="23581" name="AutoShape 19"/>
            <p:cNvSpPr>
              <a:spLocks noChangeArrowheads="1"/>
            </p:cNvSpPr>
            <p:nvPr/>
          </p:nvSpPr>
          <p:spPr bwMode="auto">
            <a:xfrm>
              <a:off x="1006" y="3571"/>
              <a:ext cx="437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2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2</a:t>
              </a:r>
            </a:p>
          </p:txBody>
        </p:sp>
        <p:sp>
          <p:nvSpPr>
            <p:cNvPr id="23582" name="AutoShape 20"/>
            <p:cNvSpPr>
              <a:spLocks noChangeArrowheads="1"/>
            </p:cNvSpPr>
            <p:nvPr/>
          </p:nvSpPr>
          <p:spPr bwMode="auto">
            <a:xfrm>
              <a:off x="1725" y="3571"/>
              <a:ext cx="445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9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9</a:t>
              </a:r>
            </a:p>
          </p:txBody>
        </p:sp>
        <p:sp>
          <p:nvSpPr>
            <p:cNvPr id="23583" name="AutoShape 21"/>
            <p:cNvSpPr>
              <a:spLocks noChangeArrowheads="1"/>
            </p:cNvSpPr>
            <p:nvPr/>
          </p:nvSpPr>
          <p:spPr bwMode="auto">
            <a:xfrm>
              <a:off x="2351" y="3571"/>
              <a:ext cx="433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4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4</a:t>
              </a:r>
            </a:p>
          </p:txBody>
        </p:sp>
        <p:sp>
          <p:nvSpPr>
            <p:cNvPr id="23584" name="AutoShape 22"/>
            <p:cNvSpPr>
              <a:spLocks noChangeArrowheads="1"/>
            </p:cNvSpPr>
            <p:nvPr/>
          </p:nvSpPr>
          <p:spPr bwMode="auto">
            <a:xfrm>
              <a:off x="3168" y="3571"/>
              <a:ext cx="454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3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3</a:t>
              </a:r>
            </a:p>
          </p:txBody>
        </p:sp>
        <p:sp>
          <p:nvSpPr>
            <p:cNvPr id="23585" name="AutoShape 23"/>
            <p:cNvSpPr>
              <a:spLocks noChangeArrowheads="1"/>
            </p:cNvSpPr>
            <p:nvPr/>
          </p:nvSpPr>
          <p:spPr bwMode="auto">
            <a:xfrm>
              <a:off x="3790" y="3571"/>
              <a:ext cx="437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8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8</a:t>
              </a:r>
            </a:p>
          </p:txBody>
        </p:sp>
        <p:sp>
          <p:nvSpPr>
            <p:cNvPr id="23586" name="AutoShape 24"/>
            <p:cNvSpPr>
              <a:spLocks noChangeArrowheads="1"/>
            </p:cNvSpPr>
            <p:nvPr/>
          </p:nvSpPr>
          <p:spPr bwMode="auto">
            <a:xfrm>
              <a:off x="4509" y="3571"/>
              <a:ext cx="445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6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6</a:t>
              </a:r>
            </a:p>
          </p:txBody>
        </p:sp>
        <p:sp>
          <p:nvSpPr>
            <p:cNvPr id="23587" name="AutoShape 25"/>
            <p:cNvSpPr>
              <a:spLocks noChangeArrowheads="1"/>
            </p:cNvSpPr>
            <p:nvPr/>
          </p:nvSpPr>
          <p:spPr bwMode="auto">
            <a:xfrm>
              <a:off x="5135" y="3571"/>
              <a:ext cx="433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1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1</a:t>
              </a:r>
            </a:p>
          </p:txBody>
        </p:sp>
      </p:grpSp>
      <p:cxnSp>
        <p:nvCxnSpPr>
          <p:cNvPr id="23570" name="AutoShape 26"/>
          <p:cNvCxnSpPr>
            <a:cxnSpLocks noChangeShapeType="1"/>
            <a:stCxn id="23567" idx="0"/>
            <a:endCxn id="23564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AutoShape 27"/>
          <p:cNvCxnSpPr>
            <a:cxnSpLocks noChangeShapeType="1"/>
            <a:stCxn id="23568" idx="0"/>
            <a:endCxn id="23564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2" name="AutoShape 28"/>
          <p:cNvCxnSpPr>
            <a:cxnSpLocks noChangeShapeType="1"/>
            <a:stCxn id="23584" idx="0"/>
            <a:endCxn id="23567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3" name="AutoShape 29"/>
          <p:cNvCxnSpPr>
            <a:cxnSpLocks noChangeShapeType="1"/>
            <a:stCxn id="23586" idx="0"/>
            <a:endCxn id="23568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4" name="AutoShape 30"/>
          <p:cNvCxnSpPr>
            <a:cxnSpLocks noChangeShapeType="1"/>
            <a:stCxn id="23567" idx="2"/>
            <a:endCxn id="23585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5" name="AutoShape 31"/>
          <p:cNvCxnSpPr>
            <a:cxnSpLocks noChangeShapeType="1"/>
            <a:stCxn id="23568" idx="2"/>
            <a:endCxn id="23587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6" name="AutoShape 32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3577" name="AutoShape 33"/>
          <p:cNvCxnSpPr>
            <a:cxnSpLocks noChangeShapeType="1"/>
            <a:stCxn id="23563" idx="0"/>
            <a:endCxn id="23576" idx="2"/>
          </p:cNvCxnSpPr>
          <p:nvPr/>
        </p:nvCxnSpPr>
        <p:spPr bwMode="auto">
          <a:xfrm flipV="1">
            <a:off x="2505075" y="3030538"/>
            <a:ext cx="22193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8" name="AutoShape 34"/>
          <p:cNvCxnSpPr>
            <a:cxnSpLocks noChangeShapeType="1"/>
            <a:stCxn id="23564" idx="0"/>
            <a:endCxn id="23576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9" name="Line 35"/>
          <p:cNvSpPr>
            <a:spLocks noChangeShapeType="1"/>
          </p:cNvSpPr>
          <p:nvPr/>
        </p:nvSpPr>
        <p:spPr bwMode="auto">
          <a:xfrm flipH="1">
            <a:off x="1219200" y="4191000"/>
            <a:ext cx="5334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2CFDABF-21C8-2049-8AB1-AF45BBC9ED42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Execution Example (cont.)</a:t>
            </a:r>
          </a:p>
        </p:txBody>
      </p:sp>
      <p:sp>
        <p:nvSpPr>
          <p:cNvPr id="245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Recursive call, base case</a:t>
            </a:r>
          </a:p>
        </p:txBody>
      </p:sp>
      <p:cxnSp>
        <p:nvCxnSpPr>
          <p:cNvPr id="24581" name="AutoShape 4"/>
          <p:cNvCxnSpPr>
            <a:cxnSpLocks noChangeShapeType="1"/>
            <a:stCxn id="24608" idx="0"/>
            <a:endCxn id="24587" idx="2"/>
          </p:cNvCxnSpPr>
          <p:nvPr/>
        </p:nvCxnSpPr>
        <p:spPr bwMode="auto">
          <a:xfrm flipV="1">
            <a:off x="14366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AutoShape 5"/>
          <p:cNvCxnSpPr>
            <a:cxnSpLocks noChangeShapeType="1"/>
            <a:stCxn id="24609" idx="0"/>
            <a:endCxn id="24587" idx="2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AutoShape 6"/>
          <p:cNvCxnSpPr>
            <a:cxnSpLocks noChangeShapeType="1"/>
            <a:stCxn id="24590" idx="0"/>
            <a:endCxn id="24608" idx="2"/>
          </p:cNvCxnSpPr>
          <p:nvPr/>
        </p:nvCxnSpPr>
        <p:spPr bwMode="auto">
          <a:xfrm flipV="1">
            <a:off x="969963" y="5080000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AutoShape 7"/>
          <p:cNvCxnSpPr>
            <a:cxnSpLocks noChangeShapeType="1"/>
            <a:stCxn id="24592" idx="0"/>
            <a:endCxn id="24609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AutoShape 8"/>
          <p:cNvCxnSpPr>
            <a:cxnSpLocks noChangeShapeType="1"/>
            <a:stCxn id="24608" idx="2"/>
            <a:endCxn id="24591" idx="0"/>
          </p:cNvCxnSpPr>
          <p:nvPr/>
        </p:nvCxnSpPr>
        <p:spPr bwMode="auto">
          <a:xfrm>
            <a:off x="14366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AutoShape 9"/>
          <p:cNvCxnSpPr>
            <a:cxnSpLocks noChangeShapeType="1"/>
            <a:stCxn id="24609" idx="2"/>
            <a:endCxn id="24593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 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9  4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2  4  7  9</a:t>
            </a:r>
          </a:p>
        </p:txBody>
      </p:sp>
      <p:sp>
        <p:nvSpPr>
          <p:cNvPr id="24588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grpSp>
        <p:nvGrpSpPr>
          <p:cNvPr id="24589" name="Group 12"/>
          <p:cNvGrpSpPr>
            <a:grpSpLocks/>
          </p:cNvGrpSpPr>
          <p:nvPr/>
        </p:nvGrpSpPr>
        <p:grpSpPr bwMode="auto">
          <a:xfrm>
            <a:off x="742950" y="4643438"/>
            <a:ext cx="7996238" cy="427037"/>
            <a:chOff x="468" y="3168"/>
            <a:chExt cx="5037" cy="269"/>
          </a:xfrm>
        </p:grpSpPr>
        <p:sp>
          <p:nvSpPr>
            <p:cNvPr id="24608" name="AutoShape 13"/>
            <p:cNvSpPr>
              <a:spLocks noChangeArrowheads="1"/>
            </p:cNvSpPr>
            <p:nvPr/>
          </p:nvSpPr>
          <p:spPr bwMode="auto">
            <a:xfrm>
              <a:off x="468" y="3168"/>
              <a:ext cx="87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7 </a:t>
              </a:r>
              <a:r>
                <a:rPr lang="en-US" sz="1800" b="1">
                  <a:solidFill>
                    <a:schemeClr val="tx2"/>
                  </a:solidFill>
                  <a:latin typeface="Symbol" charset="0"/>
                  <a:sym typeface="Symbol" charset="0"/>
                </a:rPr>
                <a:t></a:t>
              </a:r>
              <a:r>
                <a:rPr lang="en-US" sz="1800"/>
                <a:t> 2</a:t>
              </a:r>
              <a:r>
                <a:rPr lang="en-US" sz="1800">
                  <a:solidFill>
                    <a:schemeClr val="accent1"/>
                  </a:solidFill>
                </a:rPr>
                <a:t>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2  7</a:t>
              </a:r>
            </a:p>
          </p:txBody>
        </p:sp>
        <p:sp>
          <p:nvSpPr>
            <p:cNvPr id="24609" name="AutoShape 14"/>
            <p:cNvSpPr>
              <a:spLocks noChangeArrowheads="1"/>
            </p:cNvSpPr>
            <p:nvPr/>
          </p:nvSpPr>
          <p:spPr bwMode="auto">
            <a:xfrm>
              <a:off x="1779" y="3168"/>
              <a:ext cx="942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9  4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4  9</a:t>
              </a:r>
            </a:p>
          </p:txBody>
        </p:sp>
        <p:sp>
          <p:nvSpPr>
            <p:cNvPr id="24610" name="AutoShape 15"/>
            <p:cNvSpPr>
              <a:spLocks noChangeArrowheads="1"/>
            </p:cNvSpPr>
            <p:nvPr/>
          </p:nvSpPr>
          <p:spPr bwMode="auto">
            <a:xfrm>
              <a:off x="3252" y="3168"/>
              <a:ext cx="87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3  8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3  8</a:t>
              </a:r>
            </a:p>
          </p:txBody>
        </p:sp>
        <p:sp>
          <p:nvSpPr>
            <p:cNvPr id="24611" name="AutoShape 16"/>
            <p:cNvSpPr>
              <a:spLocks noChangeArrowheads="1"/>
            </p:cNvSpPr>
            <p:nvPr/>
          </p:nvSpPr>
          <p:spPr bwMode="auto">
            <a:xfrm>
              <a:off x="4563" y="3168"/>
              <a:ext cx="942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6  1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1  6</a:t>
              </a:r>
            </a:p>
          </p:txBody>
        </p:sp>
      </p:grpSp>
      <p:sp>
        <p:nvSpPr>
          <p:cNvPr id="24590" name="AutoShape 18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4591" name="AutoShape 19"/>
          <p:cNvSpPr>
            <a:spLocks noChangeArrowheads="1"/>
          </p:cNvSpPr>
          <p:nvPr/>
        </p:nvSpPr>
        <p:spPr bwMode="auto">
          <a:xfrm>
            <a:off x="15970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2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2</a:t>
            </a:r>
          </a:p>
        </p:txBody>
      </p:sp>
      <p:sp>
        <p:nvSpPr>
          <p:cNvPr id="24592" name="AutoShape 20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9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9</a:t>
            </a:r>
          </a:p>
        </p:txBody>
      </p:sp>
      <p:sp>
        <p:nvSpPr>
          <p:cNvPr id="24593" name="AutoShape 21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4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4</a:t>
            </a:r>
          </a:p>
        </p:txBody>
      </p:sp>
      <p:sp>
        <p:nvSpPr>
          <p:cNvPr id="24594" name="AutoShape 22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3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3</a:t>
            </a:r>
          </a:p>
        </p:txBody>
      </p:sp>
      <p:sp>
        <p:nvSpPr>
          <p:cNvPr id="24595" name="AutoShape 23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8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8</a:t>
            </a:r>
          </a:p>
        </p:txBody>
      </p:sp>
      <p:sp>
        <p:nvSpPr>
          <p:cNvPr id="24596" name="AutoShape 24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6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6</a:t>
            </a:r>
          </a:p>
        </p:txBody>
      </p:sp>
      <p:sp>
        <p:nvSpPr>
          <p:cNvPr id="24597" name="AutoShape 25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1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1</a:t>
            </a:r>
          </a:p>
        </p:txBody>
      </p:sp>
      <p:cxnSp>
        <p:nvCxnSpPr>
          <p:cNvPr id="24598" name="AutoShape 26"/>
          <p:cNvCxnSpPr>
            <a:cxnSpLocks noChangeShapeType="1"/>
            <a:stCxn id="24610" idx="0"/>
            <a:endCxn id="24588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9" name="AutoShape 27"/>
          <p:cNvCxnSpPr>
            <a:cxnSpLocks noChangeShapeType="1"/>
            <a:stCxn id="24611" idx="0"/>
            <a:endCxn id="24588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0" name="AutoShape 28"/>
          <p:cNvCxnSpPr>
            <a:cxnSpLocks noChangeShapeType="1"/>
            <a:stCxn id="24594" idx="0"/>
            <a:endCxn id="24610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1" name="AutoShape 29"/>
          <p:cNvCxnSpPr>
            <a:cxnSpLocks noChangeShapeType="1"/>
            <a:stCxn id="24596" idx="0"/>
            <a:endCxn id="24611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2" name="AutoShape 30"/>
          <p:cNvCxnSpPr>
            <a:cxnSpLocks noChangeShapeType="1"/>
            <a:stCxn id="24610" idx="2"/>
            <a:endCxn id="24595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3" name="AutoShape 31"/>
          <p:cNvCxnSpPr>
            <a:cxnSpLocks noChangeShapeType="1"/>
            <a:stCxn id="24611" idx="2"/>
            <a:endCxn id="24597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4" name="AutoShape 32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4605" name="AutoShape 33"/>
          <p:cNvCxnSpPr>
            <a:cxnSpLocks noChangeShapeType="1"/>
            <a:stCxn id="24587" idx="0"/>
            <a:endCxn id="24604" idx="2"/>
          </p:cNvCxnSpPr>
          <p:nvPr/>
        </p:nvCxnSpPr>
        <p:spPr bwMode="auto">
          <a:xfrm flipV="1">
            <a:off x="2505075" y="3030538"/>
            <a:ext cx="22193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6" name="AutoShape 34"/>
          <p:cNvCxnSpPr>
            <a:cxnSpLocks noChangeShapeType="1"/>
            <a:stCxn id="24588" idx="0"/>
            <a:endCxn id="24604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7" name="Line 35"/>
          <p:cNvSpPr>
            <a:spLocks noChangeShapeType="1"/>
          </p:cNvSpPr>
          <p:nvPr/>
        </p:nvSpPr>
        <p:spPr bwMode="auto">
          <a:xfrm flipH="1">
            <a:off x="762000" y="5181600"/>
            <a:ext cx="381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3FEAC6E-B154-D04D-A816-7BDFB1B9F764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Execution Example (cont.)</a:t>
            </a:r>
          </a:p>
        </p:txBody>
      </p:sp>
      <p:sp>
        <p:nvSpPr>
          <p:cNvPr id="2560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Recursive call, base case</a:t>
            </a:r>
          </a:p>
        </p:txBody>
      </p:sp>
      <p:cxnSp>
        <p:nvCxnSpPr>
          <p:cNvPr id="25605" name="AutoShape 4"/>
          <p:cNvCxnSpPr>
            <a:cxnSpLocks noChangeShapeType="1"/>
            <a:stCxn id="25613" idx="0"/>
            <a:endCxn id="25611" idx="2"/>
          </p:cNvCxnSpPr>
          <p:nvPr/>
        </p:nvCxnSpPr>
        <p:spPr bwMode="auto">
          <a:xfrm flipV="1">
            <a:off x="14366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AutoShape 5"/>
          <p:cNvCxnSpPr>
            <a:cxnSpLocks noChangeShapeType="1"/>
            <a:stCxn id="25614" idx="0"/>
            <a:endCxn id="25611" idx="2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AutoShape 6"/>
          <p:cNvCxnSpPr>
            <a:cxnSpLocks noChangeShapeType="1"/>
            <a:stCxn id="25617" idx="0"/>
            <a:endCxn id="25613" idx="2"/>
          </p:cNvCxnSpPr>
          <p:nvPr/>
        </p:nvCxnSpPr>
        <p:spPr bwMode="auto">
          <a:xfrm flipV="1">
            <a:off x="9699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AutoShape 7"/>
          <p:cNvCxnSpPr>
            <a:cxnSpLocks noChangeShapeType="1"/>
            <a:stCxn id="25619" idx="0"/>
            <a:endCxn id="25614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AutoShape 8"/>
          <p:cNvCxnSpPr>
            <a:cxnSpLocks noChangeShapeType="1"/>
            <a:stCxn id="25613" idx="2"/>
            <a:endCxn id="25618" idx="0"/>
          </p:cNvCxnSpPr>
          <p:nvPr/>
        </p:nvCxnSpPr>
        <p:spPr bwMode="auto">
          <a:xfrm>
            <a:off x="1436688" y="5080000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AutoShape 9"/>
          <p:cNvCxnSpPr>
            <a:cxnSpLocks noChangeShapeType="1"/>
            <a:stCxn id="25614" idx="2"/>
            <a:endCxn id="25620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1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 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9  4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2  4  7  9</a:t>
            </a:r>
          </a:p>
        </p:txBody>
      </p:sp>
      <p:sp>
        <p:nvSpPr>
          <p:cNvPr id="25612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2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2  7</a:t>
            </a: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9  4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4  9</a:t>
            </a: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3  8</a:t>
            </a: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1  6</a:t>
            </a:r>
          </a:p>
        </p:txBody>
      </p:sp>
      <p:sp>
        <p:nvSpPr>
          <p:cNvPr id="25617" name="AutoShape 18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5618" name="AutoShape 19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2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5619" name="AutoShape 20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9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9</a:t>
            </a:r>
          </a:p>
        </p:txBody>
      </p:sp>
      <p:sp>
        <p:nvSpPr>
          <p:cNvPr id="25620" name="AutoShape 21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4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4</a:t>
            </a:r>
          </a:p>
        </p:txBody>
      </p:sp>
      <p:sp>
        <p:nvSpPr>
          <p:cNvPr id="25621" name="AutoShape 22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3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3</a:t>
            </a:r>
          </a:p>
        </p:txBody>
      </p:sp>
      <p:sp>
        <p:nvSpPr>
          <p:cNvPr id="25622" name="AutoShape 23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8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8</a:t>
            </a:r>
          </a:p>
        </p:txBody>
      </p:sp>
      <p:sp>
        <p:nvSpPr>
          <p:cNvPr id="25623" name="AutoShape 24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6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6</a:t>
            </a:r>
          </a:p>
        </p:txBody>
      </p:sp>
      <p:sp>
        <p:nvSpPr>
          <p:cNvPr id="25624" name="AutoShape 25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1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1</a:t>
            </a:r>
          </a:p>
        </p:txBody>
      </p:sp>
      <p:cxnSp>
        <p:nvCxnSpPr>
          <p:cNvPr id="25625" name="AutoShape 26"/>
          <p:cNvCxnSpPr>
            <a:cxnSpLocks noChangeShapeType="1"/>
            <a:stCxn id="25615" idx="0"/>
            <a:endCxn id="25612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6" name="AutoShape 27"/>
          <p:cNvCxnSpPr>
            <a:cxnSpLocks noChangeShapeType="1"/>
            <a:stCxn id="25616" idx="0"/>
            <a:endCxn id="25612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7" name="AutoShape 28"/>
          <p:cNvCxnSpPr>
            <a:cxnSpLocks noChangeShapeType="1"/>
            <a:stCxn id="25621" idx="0"/>
            <a:endCxn id="25615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8" name="AutoShape 29"/>
          <p:cNvCxnSpPr>
            <a:cxnSpLocks noChangeShapeType="1"/>
            <a:stCxn id="25623" idx="0"/>
            <a:endCxn id="25616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9" name="AutoShape 30"/>
          <p:cNvCxnSpPr>
            <a:cxnSpLocks noChangeShapeType="1"/>
            <a:stCxn id="25615" idx="2"/>
            <a:endCxn id="25622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0" name="AutoShape 31"/>
          <p:cNvCxnSpPr>
            <a:cxnSpLocks noChangeShapeType="1"/>
            <a:stCxn id="25616" idx="2"/>
            <a:endCxn id="25624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1" name="AutoShape 32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5632" name="AutoShape 33"/>
          <p:cNvCxnSpPr>
            <a:cxnSpLocks noChangeShapeType="1"/>
            <a:stCxn id="25611" idx="0"/>
            <a:endCxn id="25631" idx="2"/>
          </p:cNvCxnSpPr>
          <p:nvPr/>
        </p:nvCxnSpPr>
        <p:spPr bwMode="auto">
          <a:xfrm flipV="1">
            <a:off x="2505075" y="3030538"/>
            <a:ext cx="22193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3" name="AutoShape 34"/>
          <p:cNvCxnSpPr>
            <a:cxnSpLocks noChangeShapeType="1"/>
            <a:stCxn id="25612" idx="0"/>
            <a:endCxn id="25631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4" name="Line 35"/>
          <p:cNvSpPr>
            <a:spLocks noChangeShapeType="1"/>
          </p:cNvSpPr>
          <p:nvPr/>
        </p:nvSpPr>
        <p:spPr bwMode="auto">
          <a:xfrm>
            <a:off x="1752600" y="5181600"/>
            <a:ext cx="381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BB7E741-9173-3B4D-95A2-B8AECFAD38E5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Execution Example (cont.)</a:t>
            </a:r>
          </a:p>
        </p:txBody>
      </p:sp>
      <p:sp>
        <p:nvSpPr>
          <p:cNvPr id="266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Merge</a:t>
            </a:r>
          </a:p>
        </p:txBody>
      </p:sp>
      <p:cxnSp>
        <p:nvCxnSpPr>
          <p:cNvPr id="26629" name="AutoShape 4"/>
          <p:cNvCxnSpPr>
            <a:cxnSpLocks noChangeShapeType="1"/>
            <a:stCxn id="26637" idx="0"/>
            <a:endCxn id="26635" idx="2"/>
          </p:cNvCxnSpPr>
          <p:nvPr/>
        </p:nvCxnSpPr>
        <p:spPr bwMode="auto">
          <a:xfrm flipV="1">
            <a:off x="1447800" y="4054475"/>
            <a:ext cx="105727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AutoShape 5"/>
          <p:cNvCxnSpPr>
            <a:cxnSpLocks noChangeShapeType="1"/>
            <a:stCxn id="26638" idx="0"/>
            <a:endCxn id="26635" idx="2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AutoShape 6"/>
          <p:cNvCxnSpPr>
            <a:cxnSpLocks noChangeShapeType="1"/>
            <a:stCxn id="26641" idx="0"/>
            <a:endCxn id="26637" idx="2"/>
          </p:cNvCxnSpPr>
          <p:nvPr/>
        </p:nvCxnSpPr>
        <p:spPr bwMode="auto">
          <a:xfrm flipV="1">
            <a:off x="969963" y="5089525"/>
            <a:ext cx="47783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AutoShape 7"/>
          <p:cNvCxnSpPr>
            <a:cxnSpLocks noChangeShapeType="1"/>
            <a:stCxn id="26643" idx="0"/>
            <a:endCxn id="26638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AutoShape 8"/>
          <p:cNvCxnSpPr>
            <a:cxnSpLocks noChangeShapeType="1"/>
            <a:stCxn id="26637" idx="2"/>
            <a:endCxn id="26642" idx="0"/>
          </p:cNvCxnSpPr>
          <p:nvPr/>
        </p:nvCxnSpPr>
        <p:spPr bwMode="auto">
          <a:xfrm>
            <a:off x="1447800" y="5089525"/>
            <a:ext cx="4953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4" name="AutoShape 9"/>
          <p:cNvCxnSpPr>
            <a:cxnSpLocks noChangeShapeType="1"/>
            <a:stCxn id="26638" idx="2"/>
            <a:endCxn id="26644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5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 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9  4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2  4  7  9</a:t>
            </a:r>
          </a:p>
        </p:txBody>
      </p:sp>
      <p:sp>
        <p:nvSpPr>
          <p:cNvPr id="26636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685800" y="4643438"/>
            <a:ext cx="152400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2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2  7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9  4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4  9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3  8</a:t>
            </a: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1  6</a:t>
            </a: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2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9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9</a:t>
            </a:r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4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4</a:t>
            </a:r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3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3</a:t>
            </a:r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8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8</a:t>
            </a:r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6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6</a:t>
            </a:r>
          </a:p>
        </p:txBody>
      </p:sp>
      <p:sp>
        <p:nvSpPr>
          <p:cNvPr id="26648" name="AutoShape 24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1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1</a:t>
            </a:r>
          </a:p>
        </p:txBody>
      </p:sp>
      <p:cxnSp>
        <p:nvCxnSpPr>
          <p:cNvPr id="26649" name="AutoShape 25"/>
          <p:cNvCxnSpPr>
            <a:cxnSpLocks noChangeShapeType="1"/>
            <a:stCxn id="26639" idx="0"/>
            <a:endCxn id="26636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0" name="AutoShape 26"/>
          <p:cNvCxnSpPr>
            <a:cxnSpLocks noChangeShapeType="1"/>
            <a:stCxn id="26640" idx="0"/>
            <a:endCxn id="26636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1" name="AutoShape 27"/>
          <p:cNvCxnSpPr>
            <a:cxnSpLocks noChangeShapeType="1"/>
            <a:stCxn id="26645" idx="0"/>
            <a:endCxn id="26639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2" name="AutoShape 28"/>
          <p:cNvCxnSpPr>
            <a:cxnSpLocks noChangeShapeType="1"/>
            <a:stCxn id="26647" idx="0"/>
            <a:endCxn id="26640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3" name="AutoShape 29"/>
          <p:cNvCxnSpPr>
            <a:cxnSpLocks noChangeShapeType="1"/>
            <a:stCxn id="26639" idx="2"/>
            <a:endCxn id="26646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4" name="AutoShape 30"/>
          <p:cNvCxnSpPr>
            <a:cxnSpLocks noChangeShapeType="1"/>
            <a:stCxn id="26640" idx="2"/>
            <a:endCxn id="26648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6656" name="AutoShape 32"/>
          <p:cNvCxnSpPr>
            <a:cxnSpLocks noChangeShapeType="1"/>
            <a:stCxn id="26635" idx="0"/>
            <a:endCxn id="26655" idx="2"/>
          </p:cNvCxnSpPr>
          <p:nvPr/>
        </p:nvCxnSpPr>
        <p:spPr bwMode="auto">
          <a:xfrm flipV="1">
            <a:off x="2505075" y="3030538"/>
            <a:ext cx="22193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7" name="AutoShape 33"/>
          <p:cNvCxnSpPr>
            <a:cxnSpLocks noChangeShapeType="1"/>
            <a:stCxn id="26636" idx="0"/>
            <a:endCxn id="26655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8" name="Line 34"/>
          <p:cNvSpPr>
            <a:spLocks noChangeShapeType="1"/>
          </p:cNvSpPr>
          <p:nvPr/>
        </p:nvSpPr>
        <p:spPr bwMode="auto">
          <a:xfrm flipH="1">
            <a:off x="7620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17526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7090F14-4204-6340-8713-0EE868C09A70}" type="slidenum">
              <a:rPr lang="en-US" sz="1400"/>
              <a:pPr eaLnBrk="1" hangingPunct="1"/>
              <a:t>15</a:t>
            </a:fld>
            <a:endParaRPr 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Execution Example (cont.)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Recursive call, …, base case, merge</a:t>
            </a:r>
          </a:p>
        </p:txBody>
      </p:sp>
      <p:cxnSp>
        <p:nvCxnSpPr>
          <p:cNvPr id="27653" name="AutoShape 4"/>
          <p:cNvCxnSpPr>
            <a:cxnSpLocks noChangeShapeType="1"/>
            <a:stCxn id="27661" idx="0"/>
            <a:endCxn id="27659" idx="2"/>
          </p:cNvCxnSpPr>
          <p:nvPr/>
        </p:nvCxnSpPr>
        <p:spPr bwMode="auto">
          <a:xfrm flipV="1">
            <a:off x="1447800" y="4054475"/>
            <a:ext cx="10572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4" name="AutoShape 5"/>
          <p:cNvCxnSpPr>
            <a:cxnSpLocks noChangeShapeType="1"/>
            <a:stCxn id="27662" idx="0"/>
            <a:endCxn id="27659" idx="2"/>
          </p:cNvCxnSpPr>
          <p:nvPr/>
        </p:nvCxnSpPr>
        <p:spPr bwMode="auto">
          <a:xfrm flipH="1" flipV="1">
            <a:off x="2505075" y="4054475"/>
            <a:ext cx="10668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AutoShape 6"/>
          <p:cNvCxnSpPr>
            <a:cxnSpLocks noChangeShapeType="1"/>
            <a:stCxn id="27665" idx="0"/>
            <a:endCxn id="27661" idx="2"/>
          </p:cNvCxnSpPr>
          <p:nvPr/>
        </p:nvCxnSpPr>
        <p:spPr bwMode="auto">
          <a:xfrm flipV="1">
            <a:off x="969963" y="5080000"/>
            <a:ext cx="47783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AutoShape 7"/>
          <p:cNvCxnSpPr>
            <a:cxnSpLocks noChangeShapeType="1"/>
            <a:endCxn id="27662" idx="2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AutoShape 8"/>
          <p:cNvCxnSpPr>
            <a:cxnSpLocks noChangeShapeType="1"/>
            <a:stCxn id="27661" idx="2"/>
            <a:endCxn id="27666" idx="0"/>
          </p:cNvCxnSpPr>
          <p:nvPr/>
        </p:nvCxnSpPr>
        <p:spPr bwMode="auto">
          <a:xfrm>
            <a:off x="1447800" y="5080000"/>
            <a:ext cx="4953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AutoShape 9"/>
          <p:cNvCxnSpPr>
            <a:cxnSpLocks noChangeShapeType="1"/>
            <a:stCxn id="27662" idx="2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9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 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9  4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2  4  7  9</a:t>
            </a:r>
          </a:p>
        </p:txBody>
      </p:sp>
      <p:sp>
        <p:nvSpPr>
          <p:cNvPr id="27660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7661" name="AutoShape 12"/>
          <p:cNvSpPr>
            <a:spLocks noChangeArrowheads="1"/>
          </p:cNvSpPr>
          <p:nvPr/>
        </p:nvSpPr>
        <p:spPr bwMode="auto">
          <a:xfrm>
            <a:off x="685800" y="4643438"/>
            <a:ext cx="152400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2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2  7</a:t>
            </a:r>
          </a:p>
        </p:txBody>
      </p:sp>
      <p:sp>
        <p:nvSpPr>
          <p:cNvPr id="276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9  4 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tx2"/>
                </a:solidFill>
              </a:rPr>
              <a:t>  4  9</a:t>
            </a:r>
          </a:p>
        </p:txBody>
      </p:sp>
      <p:sp>
        <p:nvSpPr>
          <p:cNvPr id="27663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3  8</a:t>
            </a:r>
          </a:p>
        </p:txBody>
      </p:sp>
      <p:sp>
        <p:nvSpPr>
          <p:cNvPr id="27664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1  6</a:t>
            </a:r>
          </a:p>
        </p:txBody>
      </p:sp>
      <p:sp>
        <p:nvSpPr>
          <p:cNvPr id="27665" name="AutoShape 16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7666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2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766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3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3</a:t>
            </a:r>
          </a:p>
        </p:txBody>
      </p:sp>
      <p:sp>
        <p:nvSpPr>
          <p:cNvPr id="27668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8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8</a:t>
            </a:r>
          </a:p>
        </p:txBody>
      </p:sp>
      <p:sp>
        <p:nvSpPr>
          <p:cNvPr id="27669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6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6</a:t>
            </a:r>
          </a:p>
        </p:txBody>
      </p:sp>
      <p:sp>
        <p:nvSpPr>
          <p:cNvPr id="27670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1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1</a:t>
            </a:r>
          </a:p>
        </p:txBody>
      </p:sp>
      <p:cxnSp>
        <p:nvCxnSpPr>
          <p:cNvPr id="27671" name="AutoShape 24"/>
          <p:cNvCxnSpPr>
            <a:cxnSpLocks noChangeShapeType="1"/>
            <a:stCxn id="27663" idx="0"/>
            <a:endCxn id="27660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AutoShape 25"/>
          <p:cNvCxnSpPr>
            <a:cxnSpLocks noChangeShapeType="1"/>
            <a:stCxn id="27664" idx="0"/>
            <a:endCxn id="27660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AutoShape 26"/>
          <p:cNvCxnSpPr>
            <a:cxnSpLocks noChangeShapeType="1"/>
            <a:stCxn id="27667" idx="0"/>
            <a:endCxn id="27663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4" name="AutoShape 27"/>
          <p:cNvCxnSpPr>
            <a:cxnSpLocks noChangeShapeType="1"/>
            <a:stCxn id="27669" idx="0"/>
            <a:endCxn id="27664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5" name="AutoShape 28"/>
          <p:cNvCxnSpPr>
            <a:cxnSpLocks noChangeShapeType="1"/>
            <a:stCxn id="27663" idx="2"/>
            <a:endCxn id="27668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6" name="AutoShape 29"/>
          <p:cNvCxnSpPr>
            <a:cxnSpLocks noChangeShapeType="1"/>
            <a:stCxn id="27664" idx="2"/>
            <a:endCxn id="27670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7" name="AutoShape 30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7678" name="AutoShape 31"/>
          <p:cNvCxnSpPr>
            <a:cxnSpLocks noChangeShapeType="1"/>
            <a:stCxn id="27659" idx="0"/>
            <a:endCxn id="27677" idx="2"/>
          </p:cNvCxnSpPr>
          <p:nvPr/>
        </p:nvCxnSpPr>
        <p:spPr bwMode="auto">
          <a:xfrm flipV="1">
            <a:off x="2505075" y="3030538"/>
            <a:ext cx="22193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9" name="AutoShape 32"/>
          <p:cNvCxnSpPr>
            <a:cxnSpLocks noChangeShapeType="1"/>
            <a:stCxn id="27660" idx="0"/>
            <a:endCxn id="27677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0" name="Line 33"/>
          <p:cNvSpPr>
            <a:spLocks noChangeShapeType="1"/>
          </p:cNvSpPr>
          <p:nvPr/>
        </p:nvSpPr>
        <p:spPr bwMode="auto">
          <a:xfrm flipH="1">
            <a:off x="28956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34"/>
          <p:cNvSpPr>
            <a:spLocks noChangeShapeType="1"/>
          </p:cNvSpPr>
          <p:nvPr/>
        </p:nvSpPr>
        <p:spPr bwMode="auto">
          <a:xfrm>
            <a:off x="38862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AutoShape 35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9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27683" name="AutoShape 36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4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tx2"/>
                </a:solidFill>
              </a:rPr>
              <a:t> 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D1B1CB2-3E1D-B541-B9E4-44A855D0100D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Execution Example (cont.)</a:t>
            </a:r>
          </a:p>
        </p:txBody>
      </p:sp>
      <p:sp>
        <p:nvSpPr>
          <p:cNvPr id="286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Merge</a:t>
            </a:r>
          </a:p>
        </p:txBody>
      </p:sp>
      <p:cxnSp>
        <p:nvCxnSpPr>
          <p:cNvPr id="28677" name="AutoShape 4"/>
          <p:cNvCxnSpPr>
            <a:cxnSpLocks noChangeShapeType="1"/>
            <a:stCxn id="28685" idx="0"/>
            <a:endCxn id="28683" idx="2"/>
          </p:cNvCxnSpPr>
          <p:nvPr/>
        </p:nvCxnSpPr>
        <p:spPr bwMode="auto">
          <a:xfrm flipV="1">
            <a:off x="1436688" y="4064000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5"/>
          <p:cNvCxnSpPr>
            <a:cxnSpLocks noChangeShapeType="1"/>
            <a:stCxn id="28686" idx="0"/>
            <a:endCxn id="28683" idx="2"/>
          </p:cNvCxnSpPr>
          <p:nvPr/>
        </p:nvCxnSpPr>
        <p:spPr bwMode="auto">
          <a:xfrm flipH="1" flipV="1">
            <a:off x="2505075" y="4064000"/>
            <a:ext cx="109855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6"/>
          <p:cNvCxnSpPr>
            <a:cxnSpLocks noChangeShapeType="1"/>
            <a:stCxn id="28689" idx="0"/>
            <a:endCxn id="28685" idx="2"/>
          </p:cNvCxnSpPr>
          <p:nvPr/>
        </p:nvCxnSpPr>
        <p:spPr bwMode="auto">
          <a:xfrm flipV="1">
            <a:off x="9699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7"/>
          <p:cNvCxnSpPr>
            <a:cxnSpLocks noChangeShapeType="1"/>
            <a:stCxn id="28691" idx="0"/>
            <a:endCxn id="28686" idx="2"/>
          </p:cNvCxnSpPr>
          <p:nvPr/>
        </p:nvCxnSpPr>
        <p:spPr bwMode="auto">
          <a:xfrm flipV="1">
            <a:off x="3092450" y="5080000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AutoShape 8"/>
          <p:cNvCxnSpPr>
            <a:cxnSpLocks noChangeShapeType="1"/>
            <a:stCxn id="28685" idx="2"/>
            <a:endCxn id="28690" idx="0"/>
          </p:cNvCxnSpPr>
          <p:nvPr/>
        </p:nvCxnSpPr>
        <p:spPr bwMode="auto">
          <a:xfrm>
            <a:off x="1436688" y="5080000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2" name="AutoShape 9"/>
          <p:cNvCxnSpPr>
            <a:cxnSpLocks noChangeShapeType="1"/>
            <a:stCxn id="28686" idx="2"/>
            <a:endCxn id="28692" idx="0"/>
          </p:cNvCxnSpPr>
          <p:nvPr/>
        </p:nvCxnSpPr>
        <p:spPr bwMode="auto">
          <a:xfrm>
            <a:off x="3603625" y="5080000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3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 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9  4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>
                <a:solidFill>
                  <a:schemeClr val="tx2"/>
                </a:solidFill>
              </a:rPr>
              <a:t>2  4  7  9</a:t>
            </a:r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2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2  7</a:t>
            </a: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2805113" y="4643438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9  4 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 4  9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3  8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1  6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2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9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4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tx2"/>
                </a:solidFill>
              </a:rPr>
              <a:t> 4</a:t>
            </a:r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3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3</a:t>
            </a:r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8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8</a:t>
            </a:r>
          </a:p>
        </p:txBody>
      </p:sp>
      <p:sp>
        <p:nvSpPr>
          <p:cNvPr id="28695" name="AutoShape 23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6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6</a:t>
            </a:r>
          </a:p>
        </p:txBody>
      </p:sp>
      <p:sp>
        <p:nvSpPr>
          <p:cNvPr id="28696" name="AutoShape 24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1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1</a:t>
            </a:r>
          </a:p>
        </p:txBody>
      </p:sp>
      <p:cxnSp>
        <p:nvCxnSpPr>
          <p:cNvPr id="28697" name="AutoShape 25"/>
          <p:cNvCxnSpPr>
            <a:cxnSpLocks noChangeShapeType="1"/>
            <a:stCxn id="28687" idx="0"/>
            <a:endCxn id="28684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8" name="AutoShape 26"/>
          <p:cNvCxnSpPr>
            <a:cxnSpLocks noChangeShapeType="1"/>
            <a:stCxn id="28688" idx="0"/>
            <a:endCxn id="28684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9" name="AutoShape 27"/>
          <p:cNvCxnSpPr>
            <a:cxnSpLocks noChangeShapeType="1"/>
            <a:stCxn id="28693" idx="0"/>
            <a:endCxn id="28687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0" name="AutoShape 28"/>
          <p:cNvCxnSpPr>
            <a:cxnSpLocks noChangeShapeType="1"/>
            <a:stCxn id="28695" idx="0"/>
            <a:endCxn id="28688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1" name="AutoShape 29"/>
          <p:cNvCxnSpPr>
            <a:cxnSpLocks noChangeShapeType="1"/>
            <a:stCxn id="28687" idx="2"/>
            <a:endCxn id="28694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2" name="AutoShape 30"/>
          <p:cNvCxnSpPr>
            <a:cxnSpLocks noChangeShapeType="1"/>
            <a:stCxn id="28688" idx="2"/>
            <a:endCxn id="28696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3" name="AutoShape 31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8704" name="AutoShape 32"/>
          <p:cNvCxnSpPr>
            <a:cxnSpLocks noChangeShapeType="1"/>
            <a:stCxn id="28683" idx="0"/>
            <a:endCxn id="28703" idx="2"/>
          </p:cNvCxnSpPr>
          <p:nvPr/>
        </p:nvCxnSpPr>
        <p:spPr bwMode="auto">
          <a:xfrm flipV="1">
            <a:off x="2505075" y="3030538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5" name="AutoShape 33"/>
          <p:cNvCxnSpPr>
            <a:cxnSpLocks noChangeShapeType="1"/>
            <a:stCxn id="28684" idx="0"/>
            <a:endCxn id="28703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6" name="Line 34"/>
          <p:cNvSpPr>
            <a:spLocks noChangeShapeType="1"/>
          </p:cNvSpPr>
          <p:nvPr/>
        </p:nvSpPr>
        <p:spPr bwMode="auto">
          <a:xfrm flipH="1">
            <a:off x="11430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36"/>
          <p:cNvSpPr>
            <a:spLocks noChangeShapeType="1"/>
          </p:cNvSpPr>
          <p:nvPr/>
        </p:nvSpPr>
        <p:spPr bwMode="auto">
          <a:xfrm>
            <a:off x="32766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89D2B1A-28B3-204B-89F9-91B86EC78626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Execution Example (cont.)</a:t>
            </a:r>
          </a:p>
        </p:txBody>
      </p:sp>
      <p:sp>
        <p:nvSpPr>
          <p:cNvPr id="297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Recursive call, …, merge, merge</a:t>
            </a:r>
          </a:p>
        </p:txBody>
      </p:sp>
      <p:cxnSp>
        <p:nvCxnSpPr>
          <p:cNvPr id="29701" name="AutoShape 4"/>
          <p:cNvCxnSpPr>
            <a:cxnSpLocks noChangeShapeType="1"/>
            <a:stCxn id="29709" idx="0"/>
            <a:endCxn id="29707" idx="2"/>
          </p:cNvCxnSpPr>
          <p:nvPr/>
        </p:nvCxnSpPr>
        <p:spPr bwMode="auto">
          <a:xfrm flipV="1">
            <a:off x="14366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AutoShape 5"/>
          <p:cNvCxnSpPr>
            <a:cxnSpLocks noChangeShapeType="1"/>
            <a:stCxn id="29710" idx="0"/>
            <a:endCxn id="29707" idx="2"/>
          </p:cNvCxnSpPr>
          <p:nvPr/>
        </p:nvCxnSpPr>
        <p:spPr bwMode="auto">
          <a:xfrm flipH="1" flipV="1">
            <a:off x="2505075" y="4054475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AutoShape 6"/>
          <p:cNvCxnSpPr>
            <a:cxnSpLocks noChangeShapeType="1"/>
            <a:stCxn id="29713" idx="0"/>
            <a:endCxn id="29709" idx="2"/>
          </p:cNvCxnSpPr>
          <p:nvPr/>
        </p:nvCxnSpPr>
        <p:spPr bwMode="auto">
          <a:xfrm flipV="1">
            <a:off x="9699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AutoShape 7"/>
          <p:cNvCxnSpPr>
            <a:cxnSpLocks noChangeShapeType="1"/>
            <a:stCxn id="29715" idx="0"/>
            <a:endCxn id="29710" idx="2"/>
          </p:cNvCxnSpPr>
          <p:nvPr/>
        </p:nvCxnSpPr>
        <p:spPr bwMode="auto">
          <a:xfrm flipV="1">
            <a:off x="3092450" y="5080000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5" name="AutoShape 8"/>
          <p:cNvCxnSpPr>
            <a:cxnSpLocks noChangeShapeType="1"/>
            <a:stCxn id="29709" idx="2"/>
            <a:endCxn id="29714" idx="0"/>
          </p:cNvCxnSpPr>
          <p:nvPr/>
        </p:nvCxnSpPr>
        <p:spPr bwMode="auto">
          <a:xfrm>
            <a:off x="1436688" y="5080000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6" name="AutoShape 9"/>
          <p:cNvCxnSpPr>
            <a:cxnSpLocks noChangeShapeType="1"/>
            <a:stCxn id="29710" idx="2"/>
            <a:endCxn id="29716" idx="0"/>
          </p:cNvCxnSpPr>
          <p:nvPr/>
        </p:nvCxnSpPr>
        <p:spPr bwMode="auto">
          <a:xfrm>
            <a:off x="3603625" y="5080000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 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9  4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>
                <a:solidFill>
                  <a:schemeClr val="tx2"/>
                </a:solidFill>
              </a:rPr>
              <a:t>2  4  7  9</a:t>
            </a:r>
          </a:p>
        </p:txBody>
      </p:sp>
      <p:sp>
        <p:nvSpPr>
          <p:cNvPr id="29708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3  8  6  1 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 1  3  6  8</a:t>
            </a:r>
          </a:p>
        </p:txBody>
      </p:sp>
      <p:sp>
        <p:nvSpPr>
          <p:cNvPr id="29709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2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2  7</a:t>
            </a:r>
          </a:p>
        </p:txBody>
      </p:sp>
      <p:sp>
        <p:nvSpPr>
          <p:cNvPr id="29710" name="AutoShape 13"/>
          <p:cNvSpPr>
            <a:spLocks noChangeArrowheads="1"/>
          </p:cNvSpPr>
          <p:nvPr/>
        </p:nvSpPr>
        <p:spPr bwMode="auto">
          <a:xfrm>
            <a:off x="2805113" y="4643438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9  4 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 4  9</a:t>
            </a:r>
          </a:p>
        </p:txBody>
      </p:sp>
      <p:sp>
        <p:nvSpPr>
          <p:cNvPr id="2971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3  8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tx2"/>
                </a:solidFill>
              </a:rPr>
              <a:t>  3  8</a:t>
            </a:r>
          </a:p>
        </p:txBody>
      </p:sp>
      <p:sp>
        <p:nvSpPr>
          <p:cNvPr id="29712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6  1 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tx2"/>
                </a:solidFill>
              </a:rPr>
              <a:t>  1  6</a:t>
            </a:r>
          </a:p>
        </p:txBody>
      </p:sp>
      <p:sp>
        <p:nvSpPr>
          <p:cNvPr id="29713" name="AutoShape 16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9714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2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9715" name="AutoShape 18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9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29716" name="AutoShape 19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4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tx2"/>
                </a:solidFill>
              </a:rPr>
              <a:t> 4</a:t>
            </a:r>
          </a:p>
        </p:txBody>
      </p:sp>
      <p:sp>
        <p:nvSpPr>
          <p:cNvPr id="2971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3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9718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8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29719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6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29720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1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29721" name="AutoShape 24"/>
          <p:cNvCxnSpPr>
            <a:cxnSpLocks noChangeShapeType="1"/>
            <a:stCxn id="29711" idx="0"/>
            <a:endCxn id="29708" idx="2"/>
          </p:cNvCxnSpPr>
          <p:nvPr/>
        </p:nvCxnSpPr>
        <p:spPr bwMode="auto">
          <a:xfrm flipV="1">
            <a:off x="5856288" y="4064000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2" name="AutoShape 25"/>
          <p:cNvCxnSpPr>
            <a:cxnSpLocks noChangeShapeType="1"/>
            <a:stCxn id="29712" idx="0"/>
            <a:endCxn id="29708" idx="2"/>
          </p:cNvCxnSpPr>
          <p:nvPr/>
        </p:nvCxnSpPr>
        <p:spPr bwMode="auto">
          <a:xfrm flipH="1" flipV="1">
            <a:off x="6924675" y="4064000"/>
            <a:ext cx="10668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3" name="AutoShape 26"/>
          <p:cNvCxnSpPr>
            <a:cxnSpLocks noChangeShapeType="1"/>
            <a:stCxn id="29717" idx="0"/>
            <a:endCxn id="29711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AutoShape 27"/>
          <p:cNvCxnSpPr>
            <a:cxnSpLocks noChangeShapeType="1"/>
            <a:stCxn id="29719" idx="0"/>
            <a:endCxn id="29712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AutoShape 28"/>
          <p:cNvCxnSpPr>
            <a:cxnSpLocks noChangeShapeType="1"/>
            <a:stCxn id="29711" idx="2"/>
            <a:endCxn id="29718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6" name="AutoShape 29"/>
          <p:cNvCxnSpPr>
            <a:cxnSpLocks noChangeShapeType="1"/>
            <a:stCxn id="29712" idx="2"/>
            <a:endCxn id="29720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7" name="AutoShape 30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9728" name="AutoShape 31"/>
          <p:cNvCxnSpPr>
            <a:cxnSpLocks noChangeShapeType="1"/>
            <a:stCxn id="29707" idx="0"/>
            <a:endCxn id="29727" idx="2"/>
          </p:cNvCxnSpPr>
          <p:nvPr/>
        </p:nvCxnSpPr>
        <p:spPr bwMode="auto">
          <a:xfrm flipV="1">
            <a:off x="2505075" y="3030538"/>
            <a:ext cx="22193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9" name="AutoShape 32"/>
          <p:cNvCxnSpPr>
            <a:cxnSpLocks noChangeShapeType="1"/>
            <a:stCxn id="29708" idx="0"/>
            <a:endCxn id="29727" idx="2"/>
          </p:cNvCxnSpPr>
          <p:nvPr/>
        </p:nvCxnSpPr>
        <p:spPr bwMode="auto">
          <a:xfrm flipH="1" flipV="1">
            <a:off x="4724400" y="3030538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0" name="Line 33"/>
          <p:cNvSpPr>
            <a:spLocks noChangeShapeType="1"/>
          </p:cNvSpPr>
          <p:nvPr/>
        </p:nvSpPr>
        <p:spPr bwMode="auto">
          <a:xfrm flipH="1">
            <a:off x="55626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Line 34"/>
          <p:cNvSpPr>
            <a:spLocks noChangeShapeType="1"/>
          </p:cNvSpPr>
          <p:nvPr/>
        </p:nvSpPr>
        <p:spPr bwMode="auto">
          <a:xfrm>
            <a:off x="76962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8F7E1FE-DEA4-CC42-869A-1D3667477E22}" type="slidenum">
              <a:rPr lang="en-US" sz="1400"/>
              <a:pPr eaLnBrk="1" hangingPunct="1"/>
              <a:t>18</a:t>
            </a:fld>
            <a:endParaRPr 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Execution Example (cont.)</a:t>
            </a:r>
          </a:p>
        </p:txBody>
      </p:sp>
      <p:sp>
        <p:nvSpPr>
          <p:cNvPr id="307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Merge</a:t>
            </a:r>
          </a:p>
        </p:txBody>
      </p:sp>
      <p:cxnSp>
        <p:nvCxnSpPr>
          <p:cNvPr id="30725" name="AutoShape 4"/>
          <p:cNvCxnSpPr>
            <a:cxnSpLocks noChangeShapeType="1"/>
            <a:stCxn id="30733" idx="0"/>
            <a:endCxn id="30731" idx="2"/>
          </p:cNvCxnSpPr>
          <p:nvPr/>
        </p:nvCxnSpPr>
        <p:spPr bwMode="auto">
          <a:xfrm flipV="1">
            <a:off x="14366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AutoShape 5"/>
          <p:cNvCxnSpPr>
            <a:cxnSpLocks noChangeShapeType="1"/>
            <a:stCxn id="30734" idx="0"/>
            <a:endCxn id="30731" idx="2"/>
          </p:cNvCxnSpPr>
          <p:nvPr/>
        </p:nvCxnSpPr>
        <p:spPr bwMode="auto">
          <a:xfrm flipH="1" flipV="1">
            <a:off x="2505075" y="4054475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7" name="AutoShape 6"/>
          <p:cNvCxnSpPr>
            <a:cxnSpLocks noChangeShapeType="1"/>
            <a:stCxn id="30737" idx="0"/>
            <a:endCxn id="30733" idx="2"/>
          </p:cNvCxnSpPr>
          <p:nvPr/>
        </p:nvCxnSpPr>
        <p:spPr bwMode="auto">
          <a:xfrm flipV="1">
            <a:off x="9699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AutoShape 7"/>
          <p:cNvCxnSpPr>
            <a:cxnSpLocks noChangeShapeType="1"/>
            <a:stCxn id="30739" idx="0"/>
            <a:endCxn id="30734" idx="2"/>
          </p:cNvCxnSpPr>
          <p:nvPr/>
        </p:nvCxnSpPr>
        <p:spPr bwMode="auto">
          <a:xfrm flipV="1">
            <a:off x="3092450" y="5080000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9" name="AutoShape 8"/>
          <p:cNvCxnSpPr>
            <a:cxnSpLocks noChangeShapeType="1"/>
            <a:stCxn id="30733" idx="2"/>
            <a:endCxn id="30738" idx="0"/>
          </p:cNvCxnSpPr>
          <p:nvPr/>
        </p:nvCxnSpPr>
        <p:spPr bwMode="auto">
          <a:xfrm>
            <a:off x="1436688" y="5080000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0" name="AutoShape 9"/>
          <p:cNvCxnSpPr>
            <a:cxnSpLocks noChangeShapeType="1"/>
            <a:stCxn id="30734" idx="2"/>
            <a:endCxn id="30740" idx="0"/>
          </p:cNvCxnSpPr>
          <p:nvPr/>
        </p:nvCxnSpPr>
        <p:spPr bwMode="auto">
          <a:xfrm>
            <a:off x="3603625" y="5080000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1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 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9  4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>
                <a:solidFill>
                  <a:schemeClr val="tx2"/>
                </a:solidFill>
              </a:rPr>
              <a:t>2  4  7  9</a:t>
            </a:r>
          </a:p>
        </p:txBody>
      </p:sp>
      <p:sp>
        <p:nvSpPr>
          <p:cNvPr id="30732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3  8  6  1 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 1  3  6  8</a:t>
            </a:r>
          </a:p>
        </p:txBody>
      </p:sp>
      <p:sp>
        <p:nvSpPr>
          <p:cNvPr id="30733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2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2  7</a:t>
            </a:r>
          </a:p>
        </p:txBody>
      </p:sp>
      <p:sp>
        <p:nvSpPr>
          <p:cNvPr id="30734" name="AutoShape 13"/>
          <p:cNvSpPr>
            <a:spLocks noChangeArrowheads="1"/>
          </p:cNvSpPr>
          <p:nvPr/>
        </p:nvSpPr>
        <p:spPr bwMode="auto">
          <a:xfrm>
            <a:off x="2805113" y="4643438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9  4 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 4  9</a:t>
            </a:r>
          </a:p>
        </p:txBody>
      </p:sp>
      <p:sp>
        <p:nvSpPr>
          <p:cNvPr id="30735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3  8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tx2"/>
                </a:solidFill>
              </a:rPr>
              <a:t>  3  8</a:t>
            </a:r>
          </a:p>
        </p:txBody>
      </p:sp>
      <p:sp>
        <p:nvSpPr>
          <p:cNvPr id="30736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6  1 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tx2"/>
                </a:solidFill>
              </a:rPr>
              <a:t>  1  6</a:t>
            </a:r>
          </a:p>
        </p:txBody>
      </p:sp>
      <p:sp>
        <p:nvSpPr>
          <p:cNvPr id="30737" name="AutoShape 16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3073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2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0739" name="AutoShape 18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9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30740" name="AutoShape 19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4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tx2"/>
                </a:solidFill>
              </a:rPr>
              <a:t> 4</a:t>
            </a:r>
          </a:p>
        </p:txBody>
      </p:sp>
      <p:sp>
        <p:nvSpPr>
          <p:cNvPr id="30741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3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074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8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30743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6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30744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1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30745" name="AutoShape 24"/>
          <p:cNvCxnSpPr>
            <a:cxnSpLocks noChangeShapeType="1"/>
            <a:stCxn id="30735" idx="0"/>
            <a:endCxn id="30732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6" name="AutoShape 25"/>
          <p:cNvCxnSpPr>
            <a:cxnSpLocks noChangeShapeType="1"/>
            <a:stCxn id="30736" idx="0"/>
            <a:endCxn id="30732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7" name="AutoShape 26"/>
          <p:cNvCxnSpPr>
            <a:cxnSpLocks noChangeShapeType="1"/>
            <a:stCxn id="30741" idx="0"/>
            <a:endCxn id="30735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8" name="AutoShape 27"/>
          <p:cNvCxnSpPr>
            <a:cxnSpLocks noChangeShapeType="1"/>
            <a:stCxn id="30743" idx="0"/>
            <a:endCxn id="30736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9" name="AutoShape 28"/>
          <p:cNvCxnSpPr>
            <a:cxnSpLocks noChangeShapeType="1"/>
            <a:stCxn id="30735" idx="2"/>
            <a:endCxn id="30742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0" name="AutoShape 29"/>
          <p:cNvCxnSpPr>
            <a:cxnSpLocks noChangeShapeType="1"/>
            <a:stCxn id="30736" idx="2"/>
            <a:endCxn id="30744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1" name="AutoShape 30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tx2"/>
                </a:solidFill>
              </a:rPr>
              <a:t>1  2  3  4  6  7  8  9</a:t>
            </a:r>
          </a:p>
        </p:txBody>
      </p:sp>
      <p:cxnSp>
        <p:nvCxnSpPr>
          <p:cNvPr id="30752" name="AutoShape 31"/>
          <p:cNvCxnSpPr>
            <a:cxnSpLocks noChangeShapeType="1"/>
            <a:stCxn id="30731" idx="0"/>
            <a:endCxn id="30751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3" name="AutoShape 32"/>
          <p:cNvCxnSpPr>
            <a:cxnSpLocks noChangeShapeType="1"/>
            <a:stCxn id="30732" idx="0"/>
            <a:endCxn id="30751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4" name="Line 33"/>
          <p:cNvSpPr>
            <a:spLocks noChangeShapeType="1"/>
          </p:cNvSpPr>
          <p:nvPr/>
        </p:nvSpPr>
        <p:spPr bwMode="auto">
          <a:xfrm flipH="1">
            <a:off x="2743200" y="3124200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6019800" y="3124200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D73CD37-C206-6140-93C2-1ABDD1D36C99}" type="slidenum">
              <a:rPr lang="en-US" sz="1400"/>
              <a:pPr eaLnBrk="1" hangingPunct="1"/>
              <a:t>19</a:t>
            </a:fld>
            <a:endParaRPr 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Analysis of Merge-Sort</a:t>
            </a:r>
          </a:p>
        </p:txBody>
      </p:sp>
      <p:sp>
        <p:nvSpPr>
          <p:cNvPr id="3174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2209800"/>
          </a:xfrm>
        </p:spPr>
        <p:txBody>
          <a:bodyPr/>
          <a:lstStyle/>
          <a:p>
            <a:pPr eaLnBrk="1" hangingPunct="1"/>
            <a:r>
              <a:rPr lang="en-US" sz="2000">
                <a:latin typeface="Tahoma" charset="0"/>
              </a:rPr>
              <a:t>The height </a:t>
            </a:r>
            <a:r>
              <a:rPr lang="en-US" sz="2000" b="1" i="1">
                <a:latin typeface="Times New Roman" charset="0"/>
              </a:rPr>
              <a:t>h</a:t>
            </a:r>
            <a:r>
              <a:rPr lang="en-US" sz="2000">
                <a:latin typeface="Tahoma" charset="0"/>
              </a:rPr>
              <a:t> of the merge-sort tree is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(log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>
                <a:latin typeface="Tahoma" charset="0"/>
              </a:rPr>
              <a:t> </a:t>
            </a:r>
          </a:p>
          <a:p>
            <a:pPr lvl="1" eaLnBrk="1" hangingPunct="1"/>
            <a:r>
              <a:rPr lang="en-US" sz="1800">
                <a:latin typeface="Tahoma" charset="0"/>
              </a:rPr>
              <a:t>at each recursive call we divide in half the sequence, </a:t>
            </a:r>
            <a:endParaRPr lang="en-US" sz="1800">
              <a:latin typeface="Times New Roman" charset="0"/>
            </a:endParaRPr>
          </a:p>
          <a:p>
            <a:pPr eaLnBrk="1" hangingPunct="1"/>
            <a:r>
              <a:rPr lang="en-US" sz="2000">
                <a:latin typeface="Tahoma" charset="0"/>
              </a:rPr>
              <a:t>The overall amount or work done at the nodes of depth </a:t>
            </a:r>
            <a:r>
              <a:rPr lang="en-US" sz="2000" b="1" i="1">
                <a:latin typeface="Times New Roman" charset="0"/>
              </a:rPr>
              <a:t>i </a:t>
            </a:r>
            <a:r>
              <a:rPr lang="en-US" sz="2000">
                <a:latin typeface="Tahoma" charset="0"/>
              </a:rPr>
              <a:t>is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>
                <a:latin typeface="Tahoma" charset="0"/>
              </a:rPr>
              <a:t> </a:t>
            </a:r>
          </a:p>
          <a:p>
            <a:pPr lvl="1" eaLnBrk="1" hangingPunct="1"/>
            <a:r>
              <a:rPr lang="en-US" sz="1800">
                <a:latin typeface="Tahoma" charset="0"/>
              </a:rPr>
              <a:t>we partition and merge </a:t>
            </a:r>
            <a:r>
              <a:rPr lang="en-US" sz="1800">
                <a:latin typeface="Times New Roman" charset="0"/>
              </a:rPr>
              <a:t>2</a:t>
            </a:r>
            <a:r>
              <a:rPr lang="en-US" sz="1800" b="1" i="1" baseline="30000">
                <a:latin typeface="Times New Roman" charset="0"/>
              </a:rPr>
              <a:t>i</a:t>
            </a:r>
            <a:r>
              <a:rPr lang="en-US" sz="1800">
                <a:latin typeface="Tahoma" charset="0"/>
              </a:rPr>
              <a:t> sequences of size </a:t>
            </a:r>
            <a:r>
              <a:rPr lang="en-US" sz="1800" b="1" i="1">
                <a:latin typeface="Times New Roman" charset="0"/>
              </a:rPr>
              <a:t>n</a:t>
            </a:r>
            <a:r>
              <a:rPr lang="en-US" sz="1800" b="1">
                <a:latin typeface="Symbol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  <a:r>
              <a:rPr lang="en-US" sz="1800" b="1" i="1" baseline="30000">
                <a:latin typeface="Times New Roman" charset="0"/>
              </a:rPr>
              <a:t>i</a:t>
            </a:r>
            <a:r>
              <a:rPr lang="en-US" sz="1800">
                <a:latin typeface="Tahoma" charset="0"/>
              </a:rPr>
              <a:t> </a:t>
            </a:r>
          </a:p>
          <a:p>
            <a:pPr lvl="1" eaLnBrk="1" hangingPunct="1"/>
            <a:r>
              <a:rPr lang="en-US" sz="1800">
                <a:latin typeface="Tahoma" charset="0"/>
              </a:rPr>
              <a:t>we make </a:t>
            </a:r>
            <a:r>
              <a:rPr lang="en-US" sz="1800">
                <a:latin typeface="Times New Roman" charset="0"/>
              </a:rPr>
              <a:t>2</a:t>
            </a:r>
            <a:r>
              <a:rPr lang="en-US" sz="1800" b="1" i="1" baseline="30000">
                <a:latin typeface="Times New Roman" charset="0"/>
              </a:rPr>
              <a:t>i</a:t>
            </a:r>
            <a:r>
              <a:rPr lang="en-US" sz="1800" baseline="30000">
                <a:latin typeface="Symbol" charset="0"/>
              </a:rPr>
              <a:t>+</a:t>
            </a:r>
            <a:r>
              <a:rPr lang="en-US" sz="1800" baseline="30000">
                <a:latin typeface="Times New Roman" charset="0"/>
              </a:rPr>
              <a:t>1</a:t>
            </a:r>
            <a:r>
              <a:rPr lang="en-US" sz="1800">
                <a:latin typeface="Tahoma" charset="0"/>
              </a:rPr>
              <a:t> recursive calls</a:t>
            </a:r>
          </a:p>
          <a:p>
            <a:pPr eaLnBrk="1" hangingPunct="1"/>
            <a:r>
              <a:rPr lang="en-US" sz="2000">
                <a:latin typeface="Tahoma" charset="0"/>
              </a:rPr>
              <a:t>Thus, the total running time of merge-sort is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 log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</a:p>
        </p:txBody>
      </p:sp>
      <p:grpSp>
        <p:nvGrpSpPr>
          <p:cNvPr id="31749" name="Group 36"/>
          <p:cNvGrpSpPr>
            <a:grpSpLocks/>
          </p:cNvGrpSpPr>
          <p:nvPr/>
        </p:nvGrpSpPr>
        <p:grpSpPr bwMode="auto">
          <a:xfrm>
            <a:off x="3429000" y="4391025"/>
            <a:ext cx="4191000" cy="1785938"/>
            <a:chOff x="384" y="1632"/>
            <a:chExt cx="5184" cy="2208"/>
          </a:xfrm>
        </p:grpSpPr>
        <p:cxnSp>
          <p:nvCxnSpPr>
            <p:cNvPr id="31766" name="AutoShape 4"/>
            <p:cNvCxnSpPr>
              <a:cxnSpLocks noChangeShapeType="1"/>
              <a:stCxn id="31793" idx="0"/>
              <a:endCxn id="31772" idx="2"/>
            </p:cNvCxnSpPr>
            <p:nvPr/>
          </p:nvCxnSpPr>
          <p:spPr bwMode="auto">
            <a:xfrm flipV="1">
              <a:off x="905" y="2548"/>
              <a:ext cx="673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7" name="AutoShape 5"/>
            <p:cNvCxnSpPr>
              <a:cxnSpLocks noChangeShapeType="1"/>
              <a:stCxn id="31794" idx="0"/>
              <a:endCxn id="31772" idx="2"/>
            </p:cNvCxnSpPr>
            <p:nvPr/>
          </p:nvCxnSpPr>
          <p:spPr bwMode="auto">
            <a:xfrm flipH="1" flipV="1">
              <a:off x="1578" y="2548"/>
              <a:ext cx="67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8" name="AutoShape 6"/>
            <p:cNvCxnSpPr>
              <a:cxnSpLocks noChangeShapeType="1"/>
              <a:stCxn id="31785" idx="0"/>
              <a:endCxn id="31793" idx="2"/>
            </p:cNvCxnSpPr>
            <p:nvPr/>
          </p:nvCxnSpPr>
          <p:spPr bwMode="auto">
            <a:xfrm flipV="1">
              <a:off x="611" y="3194"/>
              <a:ext cx="294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9" name="AutoShape 7"/>
            <p:cNvCxnSpPr>
              <a:cxnSpLocks noChangeShapeType="1"/>
              <a:stCxn id="31787" idx="0"/>
              <a:endCxn id="31794" idx="2"/>
            </p:cNvCxnSpPr>
            <p:nvPr/>
          </p:nvCxnSpPr>
          <p:spPr bwMode="auto">
            <a:xfrm flipV="1">
              <a:off x="1948" y="3194"/>
              <a:ext cx="30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0" name="AutoShape 8"/>
            <p:cNvCxnSpPr>
              <a:cxnSpLocks noChangeShapeType="1"/>
              <a:stCxn id="31793" idx="2"/>
              <a:endCxn id="31786" idx="0"/>
            </p:cNvCxnSpPr>
            <p:nvPr/>
          </p:nvCxnSpPr>
          <p:spPr bwMode="auto">
            <a:xfrm>
              <a:off x="905" y="3194"/>
              <a:ext cx="320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1" name="AutoShape 9"/>
            <p:cNvCxnSpPr>
              <a:cxnSpLocks noChangeShapeType="1"/>
              <a:stCxn id="31794" idx="2"/>
              <a:endCxn id="31788" idx="0"/>
            </p:cNvCxnSpPr>
            <p:nvPr/>
          </p:nvCxnSpPr>
          <p:spPr bwMode="auto">
            <a:xfrm>
              <a:off x="2250" y="3194"/>
              <a:ext cx="318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2" name="AutoShape 10"/>
            <p:cNvSpPr>
              <a:spLocks noChangeArrowheads="1"/>
            </p:cNvSpPr>
            <p:nvPr/>
          </p:nvSpPr>
          <p:spPr bwMode="auto">
            <a:xfrm>
              <a:off x="771" y="2279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31773" name="AutoShape 11"/>
            <p:cNvSpPr>
              <a:spLocks noChangeArrowheads="1"/>
            </p:cNvSpPr>
            <p:nvPr/>
          </p:nvSpPr>
          <p:spPr bwMode="auto">
            <a:xfrm>
              <a:off x="3555" y="2279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accent1"/>
                </a:solidFill>
              </a:endParaRPr>
            </a:p>
          </p:txBody>
        </p:sp>
        <p:grpSp>
          <p:nvGrpSpPr>
            <p:cNvPr id="31774" name="Group 12"/>
            <p:cNvGrpSpPr>
              <a:grpSpLocks/>
            </p:cNvGrpSpPr>
            <p:nvPr/>
          </p:nvGrpSpPr>
          <p:grpSpPr bwMode="auto">
            <a:xfrm>
              <a:off x="468" y="2925"/>
              <a:ext cx="5037" cy="269"/>
              <a:chOff x="468" y="3168"/>
              <a:chExt cx="5037" cy="269"/>
            </a:xfrm>
          </p:grpSpPr>
          <p:sp>
            <p:nvSpPr>
              <p:cNvPr id="31793" name="AutoShape 13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794" name="AutoShape 14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795" name="AutoShape 15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796" name="AutoShape 16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1775" name="Group 17"/>
            <p:cNvGrpSpPr>
              <a:grpSpLocks/>
            </p:cNvGrpSpPr>
            <p:nvPr/>
          </p:nvGrpSpPr>
          <p:grpSpPr bwMode="auto">
            <a:xfrm>
              <a:off x="384" y="3571"/>
              <a:ext cx="5184" cy="269"/>
              <a:chOff x="384" y="3571"/>
              <a:chExt cx="5184" cy="269"/>
            </a:xfrm>
          </p:grpSpPr>
          <p:sp>
            <p:nvSpPr>
              <p:cNvPr id="31785" name="AutoShape 18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31786" name="AutoShape 19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31787" name="AutoShape 20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31788" name="AutoShape 21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31789" name="AutoShape 22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31790" name="AutoShape 23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31791" name="AutoShape 24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31792" name="AutoShape 25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chemeClr val="folHlink"/>
                  </a:solidFill>
                </a:endParaRPr>
              </a:p>
            </p:txBody>
          </p:sp>
        </p:grpSp>
        <p:cxnSp>
          <p:nvCxnSpPr>
            <p:cNvPr id="31776" name="AutoShape 26"/>
            <p:cNvCxnSpPr>
              <a:cxnSpLocks noChangeShapeType="1"/>
              <a:stCxn id="31795" idx="0"/>
              <a:endCxn id="31773" idx="2"/>
            </p:cNvCxnSpPr>
            <p:nvPr/>
          </p:nvCxnSpPr>
          <p:spPr bwMode="auto">
            <a:xfrm flipV="1">
              <a:off x="3689" y="2548"/>
              <a:ext cx="673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7" name="AutoShape 27"/>
            <p:cNvCxnSpPr>
              <a:cxnSpLocks noChangeShapeType="1"/>
              <a:stCxn id="31796" idx="0"/>
              <a:endCxn id="31773" idx="2"/>
            </p:cNvCxnSpPr>
            <p:nvPr/>
          </p:nvCxnSpPr>
          <p:spPr bwMode="auto">
            <a:xfrm flipH="1" flipV="1">
              <a:off x="4362" y="2548"/>
              <a:ext cx="67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8" name="AutoShape 28"/>
            <p:cNvCxnSpPr>
              <a:cxnSpLocks noChangeShapeType="1"/>
              <a:stCxn id="31789" idx="0"/>
              <a:endCxn id="31795" idx="2"/>
            </p:cNvCxnSpPr>
            <p:nvPr/>
          </p:nvCxnSpPr>
          <p:spPr bwMode="auto">
            <a:xfrm flipV="1">
              <a:off x="3395" y="3194"/>
              <a:ext cx="294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9" name="AutoShape 29"/>
            <p:cNvCxnSpPr>
              <a:cxnSpLocks noChangeShapeType="1"/>
              <a:stCxn id="31791" idx="0"/>
              <a:endCxn id="31796" idx="2"/>
            </p:cNvCxnSpPr>
            <p:nvPr/>
          </p:nvCxnSpPr>
          <p:spPr bwMode="auto">
            <a:xfrm flipV="1">
              <a:off x="4732" y="3194"/>
              <a:ext cx="30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80" name="AutoShape 30"/>
            <p:cNvCxnSpPr>
              <a:cxnSpLocks noChangeShapeType="1"/>
              <a:stCxn id="31795" idx="2"/>
              <a:endCxn id="31790" idx="0"/>
            </p:cNvCxnSpPr>
            <p:nvPr/>
          </p:nvCxnSpPr>
          <p:spPr bwMode="auto">
            <a:xfrm>
              <a:off x="3689" y="3194"/>
              <a:ext cx="320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81" name="AutoShape 31"/>
            <p:cNvCxnSpPr>
              <a:cxnSpLocks noChangeShapeType="1"/>
              <a:stCxn id="31796" idx="2"/>
              <a:endCxn id="31792" idx="0"/>
            </p:cNvCxnSpPr>
            <p:nvPr/>
          </p:nvCxnSpPr>
          <p:spPr bwMode="auto">
            <a:xfrm>
              <a:off x="5034" y="3194"/>
              <a:ext cx="318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82" name="AutoShape 32"/>
            <p:cNvSpPr>
              <a:spLocks noChangeArrowheads="1"/>
            </p:cNvSpPr>
            <p:nvPr/>
          </p:nvSpPr>
          <p:spPr bwMode="auto">
            <a:xfrm>
              <a:off x="1440" y="1632"/>
              <a:ext cx="3072" cy="2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31783" name="AutoShape 33"/>
            <p:cNvCxnSpPr>
              <a:cxnSpLocks noChangeShapeType="1"/>
              <a:stCxn id="31772" idx="0"/>
              <a:endCxn id="31782" idx="2"/>
            </p:cNvCxnSpPr>
            <p:nvPr/>
          </p:nvCxnSpPr>
          <p:spPr bwMode="auto">
            <a:xfrm flipV="1">
              <a:off x="1578" y="1903"/>
              <a:ext cx="1398" cy="3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84" name="AutoShape 34"/>
            <p:cNvCxnSpPr>
              <a:cxnSpLocks noChangeShapeType="1"/>
              <a:stCxn id="31773" idx="0"/>
              <a:endCxn id="31782" idx="2"/>
            </p:cNvCxnSpPr>
            <p:nvPr/>
          </p:nvCxnSpPr>
          <p:spPr bwMode="auto">
            <a:xfrm flipH="1" flipV="1">
              <a:off x="2976" y="1903"/>
              <a:ext cx="1386" cy="3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61957" name="Group 165"/>
          <p:cNvGraphicFramePr>
            <a:graphicFrameLocks noGrp="1"/>
          </p:cNvGraphicFramePr>
          <p:nvPr/>
        </p:nvGraphicFramePr>
        <p:xfrm>
          <a:off x="1219200" y="3943350"/>
          <a:ext cx="2057400" cy="2381251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depth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#seqs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size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  <a:endParaRPr kumimoji="0" lang="en-US" sz="1800" b="1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  <a:endParaRPr kumimoji="0" lang="en-US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br>
              <a:rPr lang="en-US" dirty="0" smtClean="0"/>
            </a:br>
            <a:r>
              <a:rPr lang="en-US" dirty="0" smtClean="0"/>
              <a:t>Internet 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276600" cy="4800600"/>
          </a:xfrm>
        </p:spPr>
        <p:txBody>
          <a:bodyPr/>
          <a:lstStyle/>
          <a:p>
            <a:r>
              <a:rPr lang="en-US" sz="2000" dirty="0"/>
              <a:t>S</a:t>
            </a:r>
            <a:r>
              <a:rPr lang="en-US" sz="2000" dirty="0" smtClean="0"/>
              <a:t>orting has </a:t>
            </a:r>
            <a:r>
              <a:rPr lang="en-US" sz="2000" dirty="0"/>
              <a:t>a </a:t>
            </a:r>
            <a:r>
              <a:rPr lang="en-US" sz="2000" dirty="0" smtClean="0"/>
              <a:t>lot of </a:t>
            </a:r>
            <a:r>
              <a:rPr lang="en-US" sz="2000" dirty="0"/>
              <a:t>applications, including </a:t>
            </a:r>
            <a:r>
              <a:rPr lang="en-US" sz="2000" dirty="0" smtClean="0"/>
              <a:t>uses in Internet </a:t>
            </a:r>
            <a:r>
              <a:rPr lang="en-US" sz="2000" dirty="0"/>
              <a:t>search </a:t>
            </a:r>
            <a:r>
              <a:rPr lang="en-US" sz="2000" dirty="0" smtClean="0"/>
              <a:t>engines. </a:t>
            </a:r>
          </a:p>
          <a:p>
            <a:r>
              <a:rPr lang="en-US" sz="2000" dirty="0" smtClean="0"/>
              <a:t>Sorting arises </a:t>
            </a:r>
            <a:r>
              <a:rPr lang="en-US" sz="2000" dirty="0"/>
              <a:t>in the steps needed to build a data </a:t>
            </a:r>
            <a:r>
              <a:rPr lang="en-US" sz="2000" dirty="0" smtClean="0"/>
              <a:t>structure, </a:t>
            </a:r>
            <a:r>
              <a:rPr lang="en-US" sz="2000" dirty="0"/>
              <a:t>known as the </a:t>
            </a:r>
            <a:r>
              <a:rPr lang="en-US" sz="2000" b="1" dirty="0">
                <a:solidFill>
                  <a:srgbClr val="FF0000"/>
                </a:solidFill>
              </a:rPr>
              <a:t>inverted </a:t>
            </a:r>
            <a:r>
              <a:rPr lang="en-US" sz="2000" b="1" dirty="0" smtClean="0">
                <a:solidFill>
                  <a:srgbClr val="FF0000"/>
                </a:solidFill>
              </a:rPr>
              <a:t>file</a:t>
            </a:r>
            <a:r>
              <a:rPr lang="en-US" sz="2000" dirty="0"/>
              <a:t> </a:t>
            </a:r>
            <a:r>
              <a:rPr lang="en-US" sz="2000" dirty="0" smtClean="0"/>
              <a:t>or </a:t>
            </a:r>
            <a:r>
              <a:rPr lang="en-US" sz="2000" b="1" dirty="0" smtClean="0">
                <a:solidFill>
                  <a:srgbClr val="FF0000"/>
                </a:solidFill>
              </a:rPr>
              <a:t>inverted index</a:t>
            </a:r>
            <a:r>
              <a:rPr lang="en-US" sz="2000" dirty="0" smtClean="0"/>
              <a:t>, that </a:t>
            </a:r>
            <a:r>
              <a:rPr lang="en-US" sz="2000" dirty="0"/>
              <a:t>allows a search </a:t>
            </a:r>
            <a:r>
              <a:rPr lang="en-US" sz="2000" dirty="0" smtClean="0"/>
              <a:t>engine to </a:t>
            </a:r>
            <a:r>
              <a:rPr lang="en-US" sz="2000" dirty="0"/>
              <a:t>quickly return a list of the documents that contain a given keyword</a:t>
            </a:r>
            <a:r>
              <a:rPr lang="en-US" sz="20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Merge Sort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51A7C-F68C-A94F-B63B-6E70A9D0EA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Multidocument 5"/>
          <p:cNvSpPr/>
          <p:nvPr/>
        </p:nvSpPr>
        <p:spPr bwMode="auto">
          <a:xfrm>
            <a:off x="4114800" y="3962400"/>
            <a:ext cx="1371600" cy="1905000"/>
          </a:xfrm>
          <a:prstGeom prst="flowChartMultidocumen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85333"/>
              </p:ext>
            </p:extLst>
          </p:nvPr>
        </p:nvGraphicFramePr>
        <p:xfrm>
          <a:off x="5943600" y="1752600"/>
          <a:ext cx="3048000" cy="432815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Number &amp; word location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banana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1:3,</a:t>
                      </a:r>
                      <a:r>
                        <a:rPr lang="en-US" baseline="0" dirty="0" smtClean="0"/>
                        <a:t>  2:45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butterfly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2:15, 3:12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1:60, 1:70, 2:22, 3:20, 4:11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pizza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1:56, 3:33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1000" y="4876800"/>
            <a:ext cx="1072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Documents</a:t>
            </a:r>
            <a:endParaRPr lang="en-US" sz="1400" dirty="0"/>
          </a:p>
        </p:txBody>
      </p:sp>
      <p:sp>
        <p:nvSpPr>
          <p:cNvPr id="9" name="Bent Arrow 8"/>
          <p:cNvSpPr/>
          <p:nvPr/>
        </p:nvSpPr>
        <p:spPr bwMode="auto">
          <a:xfrm>
            <a:off x="4572000" y="2286000"/>
            <a:ext cx="1219200" cy="1371600"/>
          </a:xfrm>
          <a:prstGeom prst="ben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41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079697F-65D8-CA46-BA47-7D8978AF77E5}" type="slidenum">
              <a:rPr lang="en-US" sz="1400"/>
              <a:pPr eaLnBrk="1" hangingPunct="1"/>
              <a:t>20</a:t>
            </a:fld>
            <a:endParaRPr lang="en-US" sz="1400"/>
          </a:p>
        </p:txBody>
      </p:sp>
      <p:sp>
        <p:nvSpPr>
          <p:cNvPr id="327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Summary of Sorting Algorithms</a:t>
            </a:r>
          </a:p>
        </p:txBody>
      </p:sp>
      <p:graphicFrame>
        <p:nvGraphicFramePr>
          <p:cNvPr id="144608" name="Group 1248"/>
          <p:cNvGraphicFramePr>
            <a:graphicFrameLocks noGrp="1"/>
          </p:cNvGraphicFramePr>
          <p:nvPr/>
        </p:nvGraphicFramePr>
        <p:xfrm>
          <a:off x="857250" y="1628775"/>
          <a:ext cx="7543800" cy="4688497"/>
        </p:xfrm>
        <a:graphic>
          <a:graphicData uri="http://schemas.openxmlformats.org/drawingml/2006/table">
            <a:tbl>
              <a:tblPr/>
              <a:tblGrid>
                <a:gridCol w="2071688"/>
                <a:gridCol w="1700212"/>
                <a:gridCol w="3771900"/>
              </a:tblGrid>
              <a:tr h="592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Algorithm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Time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Notes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023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selection-sort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0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slow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0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in-place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0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for small data sets (&lt; 1K)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23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insertion-sort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0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slow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0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in-place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0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for small data sets (&lt; 1K)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23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heap-sort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log 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0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fast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0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in-place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0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for large data sets (1K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—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1M)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023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merge-sort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log 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0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fast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0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sequential data access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0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for huge data sets (&gt; 1M)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r>
              <a:rPr lang="en-US" dirty="0" smtClean="0"/>
              <a:t>Application: How Sorting Builds </a:t>
            </a:r>
            <a:br>
              <a:rPr lang="en-US" dirty="0" smtClean="0"/>
            </a:br>
            <a:r>
              <a:rPr lang="en-US" dirty="0" smtClean="0"/>
              <a:t>an Internet Search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343400" cy="4876800"/>
          </a:xfrm>
        </p:spPr>
        <p:txBody>
          <a:bodyPr/>
          <a:lstStyle/>
          <a:p>
            <a:r>
              <a:rPr lang="en-US" sz="2000" dirty="0" smtClean="0"/>
              <a:t>To build </a:t>
            </a:r>
            <a:r>
              <a:rPr lang="en-US" sz="2000" dirty="0"/>
              <a:t>an inverted file </a:t>
            </a:r>
            <a:r>
              <a:rPr lang="en-US" sz="2000" dirty="0" smtClean="0"/>
              <a:t>we need to identify, </a:t>
            </a:r>
            <a:r>
              <a:rPr lang="en-US" sz="2000" dirty="0"/>
              <a:t>for each keyword, k, </a:t>
            </a:r>
            <a:r>
              <a:rPr lang="en-US" sz="2000" dirty="0" smtClean="0"/>
              <a:t>the </a:t>
            </a:r>
            <a:r>
              <a:rPr lang="en-US" sz="2000" dirty="0"/>
              <a:t>documents </a:t>
            </a:r>
            <a:r>
              <a:rPr lang="en-US" sz="2000" dirty="0" smtClean="0"/>
              <a:t>containing k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Bringing </a:t>
            </a:r>
            <a:r>
              <a:rPr lang="en-US" sz="2000" dirty="0"/>
              <a:t>all such documents together can be done simply by sorting the </a:t>
            </a:r>
            <a:r>
              <a:rPr lang="en-US" sz="2000" dirty="0" smtClean="0"/>
              <a:t>set of </a:t>
            </a:r>
            <a:r>
              <a:rPr lang="en-US" sz="2000" dirty="0"/>
              <a:t>keyword-document pairs by keywords. </a:t>
            </a:r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places all the (k, d) pairs with </a:t>
            </a:r>
            <a:r>
              <a:rPr lang="en-US" sz="2000" dirty="0" smtClean="0"/>
              <a:t>the same </a:t>
            </a:r>
            <a:r>
              <a:rPr lang="en-US" sz="2000" dirty="0"/>
              <a:t>keyword, k, right next to one </a:t>
            </a:r>
            <a:r>
              <a:rPr lang="en-US" sz="2000" dirty="0" smtClean="0"/>
              <a:t>another. </a:t>
            </a:r>
          </a:p>
          <a:p>
            <a:r>
              <a:rPr lang="en-US" sz="2000" dirty="0" smtClean="0"/>
              <a:t>From </a:t>
            </a:r>
            <a:r>
              <a:rPr lang="en-US" sz="2000" dirty="0"/>
              <a:t>this sorted list, </a:t>
            </a:r>
            <a:r>
              <a:rPr lang="en-US" sz="2000" dirty="0" smtClean="0"/>
              <a:t>it is </a:t>
            </a:r>
            <a:r>
              <a:rPr lang="en-US" sz="2000" dirty="0"/>
              <a:t>then a simple computation to scan the list and build a lookup table of </a:t>
            </a:r>
            <a:r>
              <a:rPr lang="en-US" sz="2000" dirty="0" smtClean="0"/>
              <a:t>documents for </a:t>
            </a:r>
            <a:r>
              <a:rPr lang="en-US" sz="2000" dirty="0"/>
              <a:t>each keyword that appears in this sorted list.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Merge Sort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51A7C-F68C-A94F-B63B-6E70A9D0EA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42174"/>
              </p:ext>
            </p:extLst>
          </p:nvPr>
        </p:nvGraphicFramePr>
        <p:xfrm>
          <a:off x="5943600" y="1752600"/>
          <a:ext cx="3048000" cy="432815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Number &amp; word location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banana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1:3,</a:t>
                      </a:r>
                      <a:r>
                        <a:rPr lang="en-US" baseline="0" dirty="0" smtClean="0"/>
                        <a:t>  2:45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butterfly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2:15, 3:12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1:60, 1:70, 2:22, 3:20, 4:11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pizza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1:56, 3:33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572000" y="2286000"/>
            <a:ext cx="1295400" cy="3581400"/>
            <a:chOff x="4077110" y="2286000"/>
            <a:chExt cx="1714090" cy="3581400"/>
          </a:xfrm>
        </p:grpSpPr>
        <p:sp>
          <p:nvSpPr>
            <p:cNvPr id="6" name="Multidocument 5"/>
            <p:cNvSpPr/>
            <p:nvPr/>
          </p:nvSpPr>
          <p:spPr bwMode="auto">
            <a:xfrm>
              <a:off x="4114800" y="3962400"/>
              <a:ext cx="1371600" cy="1905000"/>
            </a:xfrm>
            <a:prstGeom prst="flowChartMultidocumen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77110" y="4876800"/>
              <a:ext cx="1300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Documents</a:t>
              </a:r>
              <a:endParaRPr lang="en-US" sz="1200" dirty="0"/>
            </a:p>
          </p:txBody>
        </p:sp>
        <p:sp>
          <p:nvSpPr>
            <p:cNvPr id="9" name="Bent Arrow 8"/>
            <p:cNvSpPr/>
            <p:nvPr/>
          </p:nvSpPr>
          <p:spPr bwMode="auto">
            <a:xfrm>
              <a:off x="4572000" y="2286000"/>
              <a:ext cx="1219200" cy="1371600"/>
            </a:xfrm>
            <a:prstGeom prst="bentArrow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88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E648B4F-3079-E941-8451-2EEAAFC52225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Divide-and-Conquer</a:t>
            </a:r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810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  <a:latin typeface="Tahoma" charset="0"/>
              </a:rPr>
              <a:t>Divide-and conquer</a:t>
            </a:r>
            <a:r>
              <a:rPr lang="en-US" sz="2000">
                <a:latin typeface="Tahoma" charset="0"/>
              </a:rPr>
              <a:t> is a general algorithm design paradigm: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solidFill>
                  <a:schemeClr val="tx2"/>
                </a:solidFill>
                <a:latin typeface="Tahoma" charset="0"/>
              </a:rPr>
              <a:t>Divide</a:t>
            </a:r>
            <a:r>
              <a:rPr lang="en-US" sz="1800">
                <a:latin typeface="Tahoma" charset="0"/>
              </a:rPr>
              <a:t>: divide the input data </a:t>
            </a:r>
            <a:r>
              <a:rPr lang="en-US" sz="1800" b="1" i="1">
                <a:latin typeface="Times New Roman" charset="0"/>
              </a:rPr>
              <a:t>S</a:t>
            </a:r>
            <a:r>
              <a:rPr lang="en-US" sz="1800">
                <a:latin typeface="Tahoma" charset="0"/>
              </a:rPr>
              <a:t> in two disjoint subsets </a:t>
            </a:r>
            <a:r>
              <a:rPr lang="en-US" sz="1800" b="1" i="1">
                <a:latin typeface="Times New Roman" charset="0"/>
              </a:rPr>
              <a:t>S</a:t>
            </a:r>
            <a:r>
              <a:rPr lang="en-US" sz="1800" baseline="-25000">
                <a:latin typeface="Times New Roman" charset="0"/>
              </a:rPr>
              <a:t>1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ahoma" charset="0"/>
              </a:rPr>
              <a:t>and </a:t>
            </a:r>
            <a:r>
              <a:rPr lang="en-US" sz="1800" b="1" i="1">
                <a:latin typeface="Times New Roman" charset="0"/>
              </a:rPr>
              <a:t>S</a:t>
            </a:r>
            <a:r>
              <a:rPr lang="en-US" sz="1800" baseline="-25000">
                <a:latin typeface="Times New Roman" charset="0"/>
              </a:rPr>
              <a:t>2</a:t>
            </a:r>
            <a:endParaRPr lang="en-US" sz="1800">
              <a:latin typeface="Tahom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solidFill>
                  <a:schemeClr val="tx2"/>
                </a:solidFill>
                <a:latin typeface="Tahoma" charset="0"/>
              </a:rPr>
              <a:t>Recur</a:t>
            </a:r>
            <a:r>
              <a:rPr lang="en-US" sz="1800">
                <a:latin typeface="Tahoma" charset="0"/>
              </a:rPr>
              <a:t>: solve the subproblems associated with </a:t>
            </a:r>
            <a:r>
              <a:rPr lang="en-US" sz="1800" b="1" i="1">
                <a:latin typeface="Times New Roman" charset="0"/>
              </a:rPr>
              <a:t>S</a:t>
            </a:r>
            <a:r>
              <a:rPr lang="en-US" sz="1800" baseline="-25000">
                <a:latin typeface="Times New Roman" charset="0"/>
              </a:rPr>
              <a:t>1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ahoma" charset="0"/>
              </a:rPr>
              <a:t>and </a:t>
            </a:r>
            <a:r>
              <a:rPr lang="en-US" sz="1800" b="1" i="1">
                <a:latin typeface="Times New Roman" charset="0"/>
              </a:rPr>
              <a:t>S</a:t>
            </a:r>
            <a:r>
              <a:rPr lang="en-US" sz="1800" baseline="-25000">
                <a:latin typeface="Times New Roman" charset="0"/>
              </a:rPr>
              <a:t>2</a:t>
            </a:r>
            <a:endParaRPr lang="en-US" sz="1800">
              <a:latin typeface="Tahom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solidFill>
                  <a:schemeClr val="tx2"/>
                </a:solidFill>
                <a:latin typeface="Tahoma" charset="0"/>
              </a:rPr>
              <a:t>Conquer</a:t>
            </a:r>
            <a:r>
              <a:rPr lang="en-US" sz="1800">
                <a:latin typeface="Tahoma" charset="0"/>
              </a:rPr>
              <a:t>: combine the solutions for </a:t>
            </a:r>
            <a:r>
              <a:rPr lang="en-US" sz="1800" b="1" i="1">
                <a:latin typeface="Times New Roman" charset="0"/>
              </a:rPr>
              <a:t>S</a:t>
            </a:r>
            <a:r>
              <a:rPr lang="en-US" sz="1800" baseline="-25000">
                <a:latin typeface="Times New Roman" charset="0"/>
              </a:rPr>
              <a:t>1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ahoma" charset="0"/>
              </a:rPr>
              <a:t>and </a:t>
            </a:r>
            <a:r>
              <a:rPr lang="en-US" sz="1800" b="1" i="1">
                <a:latin typeface="Times New Roman" charset="0"/>
              </a:rPr>
              <a:t>S</a:t>
            </a:r>
            <a:r>
              <a:rPr lang="en-US" sz="1800" baseline="-25000">
                <a:latin typeface="Times New Roman" charset="0"/>
              </a:rPr>
              <a:t>2</a:t>
            </a:r>
            <a:r>
              <a:rPr lang="en-US" sz="1800">
                <a:latin typeface="Tahoma" charset="0"/>
              </a:rPr>
              <a:t> into a solution for </a:t>
            </a:r>
            <a:r>
              <a:rPr lang="en-US" sz="1800" b="1" i="1">
                <a:latin typeface="Times New Roman" charset="0"/>
              </a:rPr>
              <a:t>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The base case for the recursion are subproblems of size 0 or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057400"/>
            <a:ext cx="3827603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E648B4F-3079-E941-8451-2EEAAFC52225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Merge-Sort</a:t>
            </a:r>
            <a:endParaRPr lang="en-US" dirty="0">
              <a:latin typeface="Tahoma" charset="0"/>
              <a:cs typeface="Tahoma" charset="0"/>
            </a:endParaRPr>
          </a:p>
        </p:txBody>
      </p:sp>
      <p:sp>
        <p:nvSpPr>
          <p:cNvPr id="1741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5240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Tahoma" charset="0"/>
              </a:rPr>
              <a:t>Merge-sort</a:t>
            </a:r>
            <a:r>
              <a:rPr lang="en-US" sz="2000" dirty="0">
                <a:latin typeface="Tahoma" charset="0"/>
              </a:rPr>
              <a:t> is a sorting algorithm based on the divide-and-conquer paradigm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Like heap-sort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It has </a:t>
            </a:r>
            <a:r>
              <a:rPr lang="en-US" sz="1800" b="1" i="1" dirty="0">
                <a:latin typeface="Times New Roman" charset="0"/>
              </a:rPr>
              <a:t>O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b="1" i="1" dirty="0">
                <a:latin typeface="Times New Roman" charset="0"/>
              </a:rPr>
              <a:t>n</a:t>
            </a:r>
            <a:r>
              <a:rPr lang="en-US" sz="1800" dirty="0">
                <a:latin typeface="Times New Roman" charset="0"/>
              </a:rPr>
              <a:t> log </a:t>
            </a:r>
            <a:r>
              <a:rPr lang="en-US" sz="1800" b="1" i="1" dirty="0">
                <a:latin typeface="Times New Roman" charset="0"/>
              </a:rPr>
              <a:t>n</a:t>
            </a:r>
            <a:r>
              <a:rPr lang="en-US" sz="1800" dirty="0">
                <a:latin typeface="Times New Roman" charset="0"/>
              </a:rPr>
              <a:t>) </a:t>
            </a:r>
            <a:r>
              <a:rPr lang="en-US" sz="1800" dirty="0">
                <a:latin typeface="Tahoma" charset="0"/>
              </a:rPr>
              <a:t>running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Unlike heap-sort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It does not use an auxiliary priority queue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It accesses data in a sequential manner (suitable to sort data on a disk)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19" y="3810000"/>
            <a:ext cx="765402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9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AF576D6-2CA6-AC48-A7E4-E26D1F4A0AB2}" type="slidenum">
              <a:rPr lang="en-US" sz="1400"/>
              <a:pPr eaLnBrk="1" hangingPunct="1"/>
              <a:t>6</a:t>
            </a:fld>
            <a:endParaRPr 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The Merge</a:t>
            </a:r>
            <a:r>
              <a:rPr lang="en-US" dirty="0">
                <a:latin typeface="Tahoma" charset="0"/>
              </a:rPr>
              <a:t>-</a:t>
            </a:r>
            <a:r>
              <a:rPr lang="en-US" dirty="0" smtClean="0">
                <a:latin typeface="Tahoma" charset="0"/>
              </a:rPr>
              <a:t>Sort Algorithm</a:t>
            </a:r>
            <a:endParaRPr lang="en-US" dirty="0">
              <a:latin typeface="Tahoma" charset="0"/>
              <a:cs typeface="Tahoma" charset="0"/>
            </a:endParaRPr>
          </a:p>
        </p:txBody>
      </p:sp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Merge-sort on an input sequence </a:t>
            </a:r>
            <a:r>
              <a:rPr lang="en-US" sz="2400" b="1" i="1">
                <a:latin typeface="Times New Roman" charset="0"/>
              </a:rPr>
              <a:t>S</a:t>
            </a:r>
            <a:r>
              <a:rPr lang="en-US" sz="2400">
                <a:latin typeface="Tahoma" charset="0"/>
              </a:rPr>
              <a:t> with </a:t>
            </a:r>
            <a:r>
              <a:rPr lang="en-US" sz="2400" b="1" i="1">
                <a:latin typeface="Times New Roman" charset="0"/>
              </a:rPr>
              <a:t>n</a:t>
            </a:r>
            <a:r>
              <a:rPr lang="en-US" sz="2400">
                <a:latin typeface="Tahoma" charset="0"/>
              </a:rPr>
              <a:t> elements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  <a:latin typeface="Tahoma" charset="0"/>
              </a:rPr>
              <a:t>Divide</a:t>
            </a:r>
            <a:r>
              <a:rPr lang="en-US" sz="2000">
                <a:latin typeface="Tahoma" charset="0"/>
              </a:rPr>
              <a:t>: partition </a:t>
            </a:r>
            <a:r>
              <a:rPr lang="en-US" sz="2000" b="1" i="1">
                <a:latin typeface="Times New Roman" charset="0"/>
              </a:rPr>
              <a:t>S</a:t>
            </a:r>
            <a:r>
              <a:rPr lang="en-US" sz="2000">
                <a:latin typeface="Tahoma" charset="0"/>
              </a:rPr>
              <a:t> into two sequences </a:t>
            </a:r>
            <a:r>
              <a:rPr lang="en-US" sz="2000" b="1" i="1">
                <a:latin typeface="Times New Roman" charset="0"/>
              </a:rPr>
              <a:t>S</a:t>
            </a:r>
            <a:r>
              <a:rPr lang="en-US" sz="2000" baseline="-25000">
                <a:latin typeface="Times New Roman" charset="0"/>
              </a:rPr>
              <a:t>1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Tahoma" charset="0"/>
              </a:rPr>
              <a:t>and </a:t>
            </a:r>
            <a:r>
              <a:rPr lang="en-US" sz="2000" b="1" i="1">
                <a:latin typeface="Times New Roman" charset="0"/>
              </a:rPr>
              <a:t>S</a:t>
            </a:r>
            <a:r>
              <a:rPr lang="en-US" sz="2000" baseline="-25000">
                <a:latin typeface="Times New Roman" charset="0"/>
              </a:rPr>
              <a:t>2</a:t>
            </a:r>
            <a:r>
              <a:rPr lang="en-US" sz="2000">
                <a:latin typeface="Tahoma" charset="0"/>
              </a:rPr>
              <a:t> of about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Symbol" charset="0"/>
              </a:rPr>
              <a:t>/</a:t>
            </a:r>
            <a:r>
              <a:rPr lang="en-US" sz="2000">
                <a:latin typeface="Times New Roman" charset="0"/>
              </a:rPr>
              <a:t>2</a:t>
            </a:r>
            <a:r>
              <a:rPr lang="en-US" sz="2000">
                <a:latin typeface="Tahoma" charset="0"/>
              </a:rPr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  <a:latin typeface="Tahoma" charset="0"/>
              </a:rPr>
              <a:t>Recur</a:t>
            </a:r>
            <a:r>
              <a:rPr lang="en-US" sz="2000">
                <a:latin typeface="Tahoma" charset="0"/>
              </a:rPr>
              <a:t>: recursively sort </a:t>
            </a:r>
            <a:r>
              <a:rPr lang="en-US" sz="2000" b="1" i="1">
                <a:latin typeface="Times New Roman" charset="0"/>
              </a:rPr>
              <a:t>S</a:t>
            </a:r>
            <a:r>
              <a:rPr lang="en-US" sz="2000" baseline="-25000">
                <a:latin typeface="Times New Roman" charset="0"/>
              </a:rPr>
              <a:t>1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Tahoma" charset="0"/>
              </a:rPr>
              <a:t>and </a:t>
            </a:r>
            <a:r>
              <a:rPr lang="en-US" sz="2000" b="1" i="1">
                <a:latin typeface="Times New Roman" charset="0"/>
              </a:rPr>
              <a:t>S</a:t>
            </a:r>
            <a:r>
              <a:rPr lang="en-US" sz="2000" baseline="-25000">
                <a:latin typeface="Times New Roman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  <a:latin typeface="Tahoma" charset="0"/>
              </a:rPr>
              <a:t>Conquer</a:t>
            </a:r>
            <a:r>
              <a:rPr lang="en-US" sz="2000">
                <a:latin typeface="Tahoma" charset="0"/>
              </a:rPr>
              <a:t>: merge </a:t>
            </a:r>
            <a:r>
              <a:rPr lang="en-US" sz="2000" b="1" i="1">
                <a:latin typeface="Times New Roman" charset="0"/>
              </a:rPr>
              <a:t>S</a:t>
            </a:r>
            <a:r>
              <a:rPr lang="en-US" sz="2000" baseline="-25000">
                <a:latin typeface="Times New Roman" charset="0"/>
              </a:rPr>
              <a:t>1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Tahoma" charset="0"/>
              </a:rPr>
              <a:t>and </a:t>
            </a:r>
            <a:r>
              <a:rPr lang="en-US" sz="2000" b="1" i="1">
                <a:latin typeface="Times New Roman" charset="0"/>
              </a:rPr>
              <a:t>S</a:t>
            </a:r>
            <a:r>
              <a:rPr lang="en-US" sz="2000" baseline="-25000">
                <a:latin typeface="Times New Roman" charset="0"/>
              </a:rPr>
              <a:t>2 </a:t>
            </a:r>
            <a:r>
              <a:rPr lang="en-US" sz="2000">
                <a:latin typeface="Tahoma" charset="0"/>
              </a:rPr>
              <a:t>into a unique sorted sequence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724400" y="1676400"/>
            <a:ext cx="4038600" cy="3300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429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solidFill>
                  <a:schemeClr val="tx2"/>
                </a:solidFill>
                <a:latin typeface="Times New Roman" charset="0"/>
              </a:rPr>
              <a:t>mergeSort</a:t>
            </a:r>
            <a:r>
              <a:rPr lang="en-US" sz="20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sz="2000" b="1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200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Input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sequence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S 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with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n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					elements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Output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sequence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sorted</a:t>
            </a:r>
          </a:p>
          <a:p>
            <a:pPr lvl="1" algn="l" eaLnBrk="1" hangingPunct="1"/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	according to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C</a:t>
            </a:r>
            <a:endParaRPr lang="en-US" sz="2000">
              <a:solidFill>
                <a:schemeClr val="tx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if</a:t>
            </a:r>
            <a:r>
              <a:rPr lang="en-US" sz="20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S.size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sz="2000" b="1">
                <a:solidFill>
                  <a:schemeClr val="accent2"/>
                </a:solidFill>
                <a:latin typeface="Times New Roman" charset="0"/>
                <a:sym typeface="Symbol" charset="0"/>
              </a:rPr>
              <a:t>&gt; </a:t>
            </a:r>
            <a:r>
              <a:rPr lang="en-US" sz="2000">
                <a:solidFill>
                  <a:schemeClr val="accent2"/>
                </a:solidFill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solidFill>
                  <a:schemeClr val="accent2"/>
                </a:solidFill>
                <a:latin typeface="Times New Roman" charset="0"/>
                <a:sym typeface="Symbol" charset="0"/>
              </a:rPr>
              <a:t>	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,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)</a:t>
            </a:r>
            <a:r>
              <a:rPr lang="en-US" sz="2000">
                <a:solidFill>
                  <a:schemeClr val="accent2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 charset="0"/>
                <a:sym typeface="Symbol" charset="0"/>
              </a:rPr>
              <a:t></a:t>
            </a:r>
            <a:r>
              <a:rPr lang="en-US" sz="2000">
                <a:solidFill>
                  <a:schemeClr val="accent2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partition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,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 n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/2) 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mergeSort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mergeSort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solidFill>
                  <a:schemeClr val="accent2"/>
                </a:solidFill>
                <a:latin typeface="Times New Roman" charset="0"/>
                <a:sym typeface="Symbol" charset="0"/>
              </a:rPr>
              <a:t>	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sz="2000">
                <a:solidFill>
                  <a:schemeClr val="accent2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 charset="0"/>
                <a:sym typeface="Symbol" charset="0"/>
              </a:rPr>
              <a:t></a:t>
            </a:r>
            <a:r>
              <a:rPr lang="en-US" sz="2000">
                <a:solidFill>
                  <a:schemeClr val="accent2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merge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,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 S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)</a:t>
            </a:r>
            <a:endParaRPr lang="en-US" sz="2000" b="1" i="1">
              <a:solidFill>
                <a:schemeClr val="accent2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FD3AE05-15BA-A749-9C18-AC2676ED64B6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Merging Two Sorted Sequences</a:t>
            </a:r>
          </a:p>
        </p:txBody>
      </p:sp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2895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The conquer step of merge-sort consists of merging two sorted sequences </a:t>
            </a:r>
            <a:r>
              <a:rPr lang="en-US" sz="2000" b="1" i="1">
                <a:latin typeface="Times New Roman" charset="0"/>
              </a:rPr>
              <a:t>A </a:t>
            </a:r>
            <a:r>
              <a:rPr lang="en-US" sz="2000">
                <a:latin typeface="Tahoma" charset="0"/>
              </a:rPr>
              <a:t>and </a:t>
            </a:r>
            <a:r>
              <a:rPr lang="en-US" sz="2000" b="1" i="1">
                <a:latin typeface="Times New Roman" charset="0"/>
              </a:rPr>
              <a:t>B</a:t>
            </a:r>
            <a:r>
              <a:rPr lang="en-US" sz="2000">
                <a:latin typeface="Tahoma" charset="0"/>
              </a:rPr>
              <a:t> into a sorted sequence </a:t>
            </a:r>
            <a:r>
              <a:rPr lang="en-US" sz="2000" b="1" i="1">
                <a:latin typeface="Times New Roman" charset="0"/>
              </a:rPr>
              <a:t>S </a:t>
            </a:r>
            <a:r>
              <a:rPr lang="en-US" sz="2000">
                <a:latin typeface="Tahoma" charset="0"/>
              </a:rPr>
              <a:t>containing the union of the elements of </a:t>
            </a:r>
            <a:r>
              <a:rPr lang="en-US" sz="2000" b="1" i="1">
                <a:latin typeface="Times New Roman" charset="0"/>
              </a:rPr>
              <a:t>A </a:t>
            </a:r>
            <a:r>
              <a:rPr lang="en-US" sz="2000">
                <a:latin typeface="Tahoma" charset="0"/>
              </a:rPr>
              <a:t>and </a:t>
            </a:r>
            <a:r>
              <a:rPr lang="en-US" sz="2000" b="1" i="1">
                <a:latin typeface="Times New Roman" charset="0"/>
              </a:rPr>
              <a:t>B</a:t>
            </a:r>
            <a:endParaRPr lang="en-US" sz="200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Merging two sorted sequences, each with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Symbol" charset="0"/>
              </a:rPr>
              <a:t>/</a:t>
            </a:r>
            <a:r>
              <a:rPr lang="en-US" sz="2000">
                <a:latin typeface="Times New Roman" charset="0"/>
              </a:rPr>
              <a:t>2</a:t>
            </a:r>
            <a:r>
              <a:rPr lang="en-US" sz="2000">
                <a:latin typeface="Tahoma" charset="0"/>
              </a:rPr>
              <a:t> elements and implemented by means of a doubly linked list, takes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>
                <a:latin typeface="Tahoma" charset="0"/>
              </a:rPr>
              <a:t>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879295"/>
            <a:ext cx="5334000" cy="37595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A732006-F29D-604C-A2CF-BB4C5955DCB8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Merge-Sort Tree</a:t>
            </a: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33525"/>
            <a:ext cx="8077200" cy="2200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An execution of merge-sort is depicted by a binary tree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each node represents a recursive call of merge-sort and stores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unsorted sequence before the execution and its partition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sorted sequence at the end of the execution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the root is the initial call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the leaves are calls on subsequences of size 0 or 1</a:t>
            </a: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2743200" y="3810000"/>
            <a:ext cx="3657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/>
              <a:t> 9  4  </a:t>
            </a:r>
            <a:r>
              <a:rPr lang="en-US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2  4  7  9</a:t>
            </a:r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1981200" y="4724400"/>
            <a:ext cx="2133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7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/>
              <a:t> 2  </a:t>
            </a:r>
            <a:r>
              <a:rPr lang="en-US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2  7</a:t>
            </a: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5029200" y="4724400"/>
            <a:ext cx="2133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9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/>
              <a:t> 4  </a:t>
            </a:r>
            <a:r>
              <a:rPr lang="en-US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4  9</a:t>
            </a:r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1866900" y="5638800"/>
            <a:ext cx="1028700" cy="609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7 </a:t>
            </a:r>
            <a:r>
              <a:rPr lang="en-US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/>
              <a:t> </a:t>
            </a:r>
            <a:r>
              <a:rPr lang="en-US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3276600" y="5638800"/>
            <a:ext cx="990600" cy="609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2 </a:t>
            </a:r>
            <a:r>
              <a:rPr lang="en-US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/>
              <a:t> </a:t>
            </a:r>
            <a:r>
              <a:rPr lang="en-US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4905375" y="5638800"/>
            <a:ext cx="1009650" cy="609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9 </a:t>
            </a:r>
            <a:r>
              <a:rPr lang="en-US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/>
              <a:t> </a:t>
            </a:r>
            <a:r>
              <a:rPr lang="en-US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6324600" y="5638800"/>
            <a:ext cx="981075" cy="609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4 </a:t>
            </a:r>
            <a:r>
              <a:rPr lang="en-US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/>
              <a:t> </a:t>
            </a:r>
            <a:r>
              <a:rPr lang="en-US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20492" name="AutoShape 11"/>
          <p:cNvCxnSpPr>
            <a:cxnSpLocks noChangeShapeType="1"/>
            <a:stCxn id="20486" idx="0"/>
            <a:endCxn id="20485" idx="2"/>
          </p:cNvCxnSpPr>
          <p:nvPr/>
        </p:nvCxnSpPr>
        <p:spPr bwMode="auto">
          <a:xfrm flipV="1">
            <a:off x="3048000" y="4429125"/>
            <a:ext cx="152400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AutoShape 12"/>
          <p:cNvCxnSpPr>
            <a:cxnSpLocks noChangeShapeType="1"/>
            <a:stCxn id="20487" idx="0"/>
            <a:endCxn id="20485" idx="2"/>
          </p:cNvCxnSpPr>
          <p:nvPr/>
        </p:nvCxnSpPr>
        <p:spPr bwMode="auto">
          <a:xfrm flipH="1" flipV="1">
            <a:off x="4572000" y="4429125"/>
            <a:ext cx="152400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AutoShape 13"/>
          <p:cNvCxnSpPr>
            <a:cxnSpLocks noChangeShapeType="1"/>
            <a:stCxn id="20488" idx="0"/>
            <a:endCxn id="20486" idx="2"/>
          </p:cNvCxnSpPr>
          <p:nvPr/>
        </p:nvCxnSpPr>
        <p:spPr bwMode="auto">
          <a:xfrm flipV="1">
            <a:off x="2381250" y="5343525"/>
            <a:ext cx="66675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AutoShape 14"/>
          <p:cNvCxnSpPr>
            <a:cxnSpLocks noChangeShapeType="1"/>
            <a:stCxn id="20490" idx="0"/>
            <a:endCxn id="20487" idx="2"/>
          </p:cNvCxnSpPr>
          <p:nvPr/>
        </p:nvCxnSpPr>
        <p:spPr bwMode="auto">
          <a:xfrm flipV="1">
            <a:off x="5410200" y="5343525"/>
            <a:ext cx="68580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6" name="AutoShape 15"/>
          <p:cNvCxnSpPr>
            <a:cxnSpLocks noChangeShapeType="1"/>
            <a:stCxn id="20486" idx="2"/>
            <a:endCxn id="20489" idx="0"/>
          </p:cNvCxnSpPr>
          <p:nvPr/>
        </p:nvCxnSpPr>
        <p:spPr bwMode="auto">
          <a:xfrm>
            <a:off x="3048000" y="5343525"/>
            <a:ext cx="72390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7" name="AutoShape 16"/>
          <p:cNvCxnSpPr>
            <a:cxnSpLocks noChangeShapeType="1"/>
            <a:stCxn id="20487" idx="2"/>
            <a:endCxn id="20491" idx="0"/>
          </p:cNvCxnSpPr>
          <p:nvPr/>
        </p:nvCxnSpPr>
        <p:spPr bwMode="auto">
          <a:xfrm>
            <a:off x="6096000" y="5343525"/>
            <a:ext cx="719138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Merge Sort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9527F44-54A8-2844-93BF-4F6839ABAC11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Execution Example</a:t>
            </a:r>
          </a:p>
        </p:txBody>
      </p:sp>
      <p:sp>
        <p:nvSpPr>
          <p:cNvPr id="215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Partition</a:t>
            </a:r>
          </a:p>
        </p:txBody>
      </p:sp>
      <p:cxnSp>
        <p:nvCxnSpPr>
          <p:cNvPr id="21509" name="AutoShape 4"/>
          <p:cNvCxnSpPr>
            <a:cxnSpLocks noChangeShapeType="1"/>
            <a:stCxn id="21535" idx="0"/>
            <a:endCxn id="21539" idx="2"/>
          </p:cNvCxnSpPr>
          <p:nvPr/>
        </p:nvCxnSpPr>
        <p:spPr bwMode="auto">
          <a:xfrm flipV="1">
            <a:off x="14366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AutoShape 5"/>
          <p:cNvCxnSpPr>
            <a:cxnSpLocks noChangeShapeType="1"/>
            <a:stCxn id="21536" idx="0"/>
            <a:endCxn id="21539" idx="2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AutoShape 6"/>
          <p:cNvCxnSpPr>
            <a:cxnSpLocks noChangeShapeType="1"/>
            <a:stCxn id="21527" idx="0"/>
            <a:endCxn id="21535" idx="2"/>
          </p:cNvCxnSpPr>
          <p:nvPr/>
        </p:nvCxnSpPr>
        <p:spPr bwMode="auto">
          <a:xfrm flipV="1">
            <a:off x="9699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AutoShape 7"/>
          <p:cNvCxnSpPr>
            <a:cxnSpLocks noChangeShapeType="1"/>
            <a:stCxn id="21529" idx="0"/>
            <a:endCxn id="21536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AutoShape 8"/>
          <p:cNvCxnSpPr>
            <a:cxnSpLocks noChangeShapeType="1"/>
            <a:stCxn id="21535" idx="2"/>
            <a:endCxn id="21528" idx="0"/>
          </p:cNvCxnSpPr>
          <p:nvPr/>
        </p:nvCxnSpPr>
        <p:spPr bwMode="auto">
          <a:xfrm>
            <a:off x="14366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AutoShape 9"/>
          <p:cNvCxnSpPr>
            <a:cxnSpLocks noChangeShapeType="1"/>
            <a:stCxn id="21536" idx="2"/>
            <a:endCxn id="21530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515" name="Group 10"/>
          <p:cNvGrpSpPr>
            <a:grpSpLocks/>
          </p:cNvGrpSpPr>
          <p:nvPr/>
        </p:nvGrpSpPr>
        <p:grpSpPr bwMode="auto">
          <a:xfrm>
            <a:off x="1223963" y="3617913"/>
            <a:ext cx="6981825" cy="427037"/>
            <a:chOff x="771" y="2764"/>
            <a:chExt cx="4398" cy="269"/>
          </a:xfrm>
        </p:grpSpPr>
        <p:sp>
          <p:nvSpPr>
            <p:cNvPr id="21539" name="AutoShape 11"/>
            <p:cNvSpPr>
              <a:spLocks noChangeArrowheads="1"/>
            </p:cNvSpPr>
            <p:nvPr/>
          </p:nvSpPr>
          <p:spPr bwMode="auto">
            <a:xfrm>
              <a:off x="771" y="2764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7  2  9  4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2  4  7  9</a:t>
              </a:r>
            </a:p>
          </p:txBody>
        </p:sp>
        <p:sp>
          <p:nvSpPr>
            <p:cNvPr id="21540" name="AutoShape 12"/>
            <p:cNvSpPr>
              <a:spLocks noChangeArrowheads="1"/>
            </p:cNvSpPr>
            <p:nvPr/>
          </p:nvSpPr>
          <p:spPr bwMode="auto">
            <a:xfrm>
              <a:off x="3555" y="2764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3  8  6  1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1  3  8  6</a:t>
              </a:r>
            </a:p>
          </p:txBody>
        </p:sp>
      </p:grpSp>
      <p:grpSp>
        <p:nvGrpSpPr>
          <p:cNvPr id="21516" name="Group 13"/>
          <p:cNvGrpSpPr>
            <a:grpSpLocks/>
          </p:cNvGrpSpPr>
          <p:nvPr/>
        </p:nvGrpSpPr>
        <p:grpSpPr bwMode="auto">
          <a:xfrm>
            <a:off x="742950" y="4643438"/>
            <a:ext cx="7996238" cy="427037"/>
            <a:chOff x="468" y="3168"/>
            <a:chExt cx="5037" cy="269"/>
          </a:xfrm>
        </p:grpSpPr>
        <p:sp>
          <p:nvSpPr>
            <p:cNvPr id="21535" name="AutoShape 14"/>
            <p:cNvSpPr>
              <a:spLocks noChangeArrowheads="1"/>
            </p:cNvSpPr>
            <p:nvPr/>
          </p:nvSpPr>
          <p:spPr bwMode="auto">
            <a:xfrm>
              <a:off x="468" y="3168"/>
              <a:ext cx="87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7  2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2  7</a:t>
              </a:r>
            </a:p>
          </p:txBody>
        </p:sp>
        <p:sp>
          <p:nvSpPr>
            <p:cNvPr id="21536" name="AutoShape 15"/>
            <p:cNvSpPr>
              <a:spLocks noChangeArrowheads="1"/>
            </p:cNvSpPr>
            <p:nvPr/>
          </p:nvSpPr>
          <p:spPr bwMode="auto">
            <a:xfrm>
              <a:off x="1779" y="3168"/>
              <a:ext cx="942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9  4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4  9</a:t>
              </a:r>
            </a:p>
          </p:txBody>
        </p:sp>
        <p:sp>
          <p:nvSpPr>
            <p:cNvPr id="21537" name="AutoShape 16"/>
            <p:cNvSpPr>
              <a:spLocks noChangeArrowheads="1"/>
            </p:cNvSpPr>
            <p:nvPr/>
          </p:nvSpPr>
          <p:spPr bwMode="auto">
            <a:xfrm>
              <a:off x="3252" y="3168"/>
              <a:ext cx="87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3  8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3  8</a:t>
              </a:r>
            </a:p>
          </p:txBody>
        </p:sp>
        <p:sp>
          <p:nvSpPr>
            <p:cNvPr id="21538" name="AutoShape 17"/>
            <p:cNvSpPr>
              <a:spLocks noChangeArrowheads="1"/>
            </p:cNvSpPr>
            <p:nvPr/>
          </p:nvSpPr>
          <p:spPr bwMode="auto">
            <a:xfrm>
              <a:off x="4563" y="3168"/>
              <a:ext cx="942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6  1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1  6</a:t>
              </a:r>
            </a:p>
          </p:txBody>
        </p:sp>
      </p:grpSp>
      <p:grpSp>
        <p:nvGrpSpPr>
          <p:cNvPr id="21517" name="Group 18"/>
          <p:cNvGrpSpPr>
            <a:grpSpLocks/>
          </p:cNvGrpSpPr>
          <p:nvPr/>
        </p:nvGrpSpPr>
        <p:grpSpPr bwMode="auto">
          <a:xfrm>
            <a:off x="609600" y="5668963"/>
            <a:ext cx="8229600" cy="427037"/>
            <a:chOff x="384" y="3571"/>
            <a:chExt cx="5184" cy="269"/>
          </a:xfrm>
        </p:grpSpPr>
        <p:sp>
          <p:nvSpPr>
            <p:cNvPr id="21527" name="AutoShape 19"/>
            <p:cNvSpPr>
              <a:spLocks noChangeArrowheads="1"/>
            </p:cNvSpPr>
            <p:nvPr/>
          </p:nvSpPr>
          <p:spPr bwMode="auto">
            <a:xfrm>
              <a:off x="384" y="3571"/>
              <a:ext cx="454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7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7</a:t>
              </a:r>
            </a:p>
          </p:txBody>
        </p:sp>
        <p:sp>
          <p:nvSpPr>
            <p:cNvPr id="21528" name="AutoShape 20"/>
            <p:cNvSpPr>
              <a:spLocks noChangeArrowheads="1"/>
            </p:cNvSpPr>
            <p:nvPr/>
          </p:nvSpPr>
          <p:spPr bwMode="auto">
            <a:xfrm>
              <a:off x="1006" y="3571"/>
              <a:ext cx="437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2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2</a:t>
              </a:r>
            </a:p>
          </p:txBody>
        </p:sp>
        <p:sp>
          <p:nvSpPr>
            <p:cNvPr id="21529" name="AutoShape 21"/>
            <p:cNvSpPr>
              <a:spLocks noChangeArrowheads="1"/>
            </p:cNvSpPr>
            <p:nvPr/>
          </p:nvSpPr>
          <p:spPr bwMode="auto">
            <a:xfrm>
              <a:off x="1725" y="3571"/>
              <a:ext cx="445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9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9</a:t>
              </a:r>
            </a:p>
          </p:txBody>
        </p:sp>
        <p:sp>
          <p:nvSpPr>
            <p:cNvPr id="21530" name="AutoShape 22"/>
            <p:cNvSpPr>
              <a:spLocks noChangeArrowheads="1"/>
            </p:cNvSpPr>
            <p:nvPr/>
          </p:nvSpPr>
          <p:spPr bwMode="auto">
            <a:xfrm>
              <a:off x="2351" y="3571"/>
              <a:ext cx="433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4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4</a:t>
              </a:r>
            </a:p>
          </p:txBody>
        </p:sp>
        <p:sp>
          <p:nvSpPr>
            <p:cNvPr id="21531" name="AutoShape 23"/>
            <p:cNvSpPr>
              <a:spLocks noChangeArrowheads="1"/>
            </p:cNvSpPr>
            <p:nvPr/>
          </p:nvSpPr>
          <p:spPr bwMode="auto">
            <a:xfrm>
              <a:off x="3168" y="3571"/>
              <a:ext cx="454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3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3</a:t>
              </a:r>
            </a:p>
          </p:txBody>
        </p:sp>
        <p:sp>
          <p:nvSpPr>
            <p:cNvPr id="21532" name="AutoShape 24"/>
            <p:cNvSpPr>
              <a:spLocks noChangeArrowheads="1"/>
            </p:cNvSpPr>
            <p:nvPr/>
          </p:nvSpPr>
          <p:spPr bwMode="auto">
            <a:xfrm>
              <a:off x="3790" y="3571"/>
              <a:ext cx="437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8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8</a:t>
              </a:r>
            </a:p>
          </p:txBody>
        </p:sp>
        <p:sp>
          <p:nvSpPr>
            <p:cNvPr id="21533" name="AutoShape 25"/>
            <p:cNvSpPr>
              <a:spLocks noChangeArrowheads="1"/>
            </p:cNvSpPr>
            <p:nvPr/>
          </p:nvSpPr>
          <p:spPr bwMode="auto">
            <a:xfrm>
              <a:off x="4509" y="3571"/>
              <a:ext cx="445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6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6</a:t>
              </a:r>
            </a:p>
          </p:txBody>
        </p:sp>
        <p:sp>
          <p:nvSpPr>
            <p:cNvPr id="21534" name="AutoShape 26"/>
            <p:cNvSpPr>
              <a:spLocks noChangeArrowheads="1"/>
            </p:cNvSpPr>
            <p:nvPr/>
          </p:nvSpPr>
          <p:spPr bwMode="auto">
            <a:xfrm>
              <a:off x="5135" y="3571"/>
              <a:ext cx="433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1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1</a:t>
              </a:r>
            </a:p>
          </p:txBody>
        </p:sp>
      </p:grpSp>
      <p:cxnSp>
        <p:nvCxnSpPr>
          <p:cNvPr id="21518" name="AutoShape 27"/>
          <p:cNvCxnSpPr>
            <a:cxnSpLocks noChangeShapeType="1"/>
            <a:stCxn id="21537" idx="0"/>
            <a:endCxn id="21540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AutoShape 28"/>
          <p:cNvCxnSpPr>
            <a:cxnSpLocks noChangeShapeType="1"/>
            <a:stCxn id="21538" idx="0"/>
            <a:endCxn id="21540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AutoShape 29"/>
          <p:cNvCxnSpPr>
            <a:cxnSpLocks noChangeShapeType="1"/>
            <a:stCxn id="21531" idx="0"/>
            <a:endCxn id="21537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AutoShape 30"/>
          <p:cNvCxnSpPr>
            <a:cxnSpLocks noChangeShapeType="1"/>
            <a:stCxn id="21533" idx="0"/>
            <a:endCxn id="21538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AutoShape 31"/>
          <p:cNvCxnSpPr>
            <a:cxnSpLocks noChangeShapeType="1"/>
            <a:stCxn id="21537" idx="2"/>
            <a:endCxn id="21532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AutoShape 32"/>
          <p:cNvCxnSpPr>
            <a:cxnSpLocks noChangeShapeType="1"/>
            <a:stCxn id="21538" idx="2"/>
            <a:endCxn id="21534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4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1525" name="AutoShape 34"/>
          <p:cNvCxnSpPr>
            <a:cxnSpLocks noChangeShapeType="1"/>
            <a:stCxn id="21539" idx="0"/>
            <a:endCxn id="21524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6" name="AutoShape 35"/>
          <p:cNvCxnSpPr>
            <a:cxnSpLocks noChangeShapeType="1"/>
            <a:stCxn id="21540" idx="0"/>
            <a:endCxn id="21524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6993</TotalTime>
  <Words>1846</Words>
  <Application>Microsoft Macintosh PowerPoint</Application>
  <PresentationFormat>On-screen Show (4:3)</PresentationFormat>
  <Paragraphs>347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Blueprint</vt:lpstr>
      <vt:lpstr>Merge Sort</vt:lpstr>
      <vt:lpstr>Application:  Internet Search Engines</vt:lpstr>
      <vt:lpstr>Application: How Sorting Builds  an Internet Search Engine</vt:lpstr>
      <vt:lpstr>Divide-and-Conquer</vt:lpstr>
      <vt:lpstr>Merge-Sort</vt:lpstr>
      <vt:lpstr>The Merge-Sort Algorithm</vt:lpstr>
      <vt:lpstr>Merging Two Sorted Sequences</vt:lpstr>
      <vt:lpstr>Merge-Sort Tree</vt:lpstr>
      <vt:lpstr>Execution Example</vt:lpstr>
      <vt:lpstr>Execution Example (cont.)</vt:lpstr>
      <vt:lpstr>Execution Example (cont.)</vt:lpstr>
      <vt:lpstr>Execution Example (cont.)</vt:lpstr>
      <vt:lpstr>Execution Example (cont.)</vt:lpstr>
      <vt:lpstr>Execution Example (cont.)</vt:lpstr>
      <vt:lpstr>Execution Example (cont.)</vt:lpstr>
      <vt:lpstr>Execution Example (cont.)</vt:lpstr>
      <vt:lpstr>Execution Example (cont.)</vt:lpstr>
      <vt:lpstr>Execution Example (cont.)</vt:lpstr>
      <vt:lpstr>Analysis of Merge-Sort</vt:lpstr>
      <vt:lpstr>Summary of Sorting Algorithms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Michael Goodrich</cp:lastModifiedBy>
  <cp:revision>966</cp:revision>
  <cp:lastPrinted>2002-04-09T17:11:12Z</cp:lastPrinted>
  <dcterms:created xsi:type="dcterms:W3CDTF">2002-01-21T02:22:10Z</dcterms:created>
  <dcterms:modified xsi:type="dcterms:W3CDTF">2015-01-27T22:22:41Z</dcterms:modified>
</cp:coreProperties>
</file>