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482" r:id="rId3"/>
    <p:sldId id="483" r:id="rId4"/>
    <p:sldId id="418" r:id="rId5"/>
    <p:sldId id="484" r:id="rId6"/>
    <p:sldId id="485" r:id="rId7"/>
    <p:sldId id="486" r:id="rId8"/>
    <p:sldId id="468" r:id="rId9"/>
    <p:sldId id="469" r:id="rId10"/>
    <p:sldId id="470" r:id="rId11"/>
    <p:sldId id="471" r:id="rId12"/>
    <p:sldId id="472" r:id="rId13"/>
    <p:sldId id="473" r:id="rId14"/>
    <p:sldId id="487" r:id="rId15"/>
    <p:sldId id="488" r:id="rId16"/>
    <p:sldId id="474" r:id="rId17"/>
    <p:sldId id="475" r:id="rId18"/>
    <p:sldId id="489" r:id="rId19"/>
    <p:sldId id="477" r:id="rId20"/>
    <p:sldId id="490" r:id="rId21"/>
    <p:sldId id="478" r:id="rId22"/>
    <p:sldId id="491" r:id="rId23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5674F6"/>
    <a:srgbClr val="6289F8"/>
    <a:srgbClr val="8097F8"/>
    <a:srgbClr val="2C61F6"/>
    <a:srgbClr val="F8F0D0"/>
    <a:srgbClr val="F2E4AA"/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50" d="100"/>
          <a:sy n="150" d="100"/>
        </p:scale>
        <p:origin x="-1296" y="-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4" tIns="48471" rIns="96944" bIns="48471" numCol="1" anchor="t" anchorCtr="0" compatLnSpc="1">
            <a:prstTxWarp prst="textNoShape">
              <a:avLst/>
            </a:prstTxWarp>
          </a:bodyPr>
          <a:lstStyle>
            <a:lvl1pPr algn="l" defTabSz="968375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Union-Find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4" tIns="48471" rIns="96944" bIns="48471" numCol="1" anchor="t" anchorCtr="0" compatLnSpc="1">
            <a:prstTxWarp prst="textNoShape">
              <a:avLst/>
            </a:prstTxWarp>
          </a:bodyPr>
          <a:lstStyle>
            <a:lvl1pPr algn="r" defTabSz="968375">
              <a:defRPr sz="1400" smtClean="0">
                <a:cs typeface="+mn-cs"/>
              </a:defRPr>
            </a:lvl1pPr>
          </a:lstStyle>
          <a:p>
            <a:pPr>
              <a:defRPr/>
            </a:pPr>
            <a:fld id="{FA659712-78E3-CD45-ADB7-4B79296A2E02}" type="datetime8">
              <a:rPr lang="en-US" smtClean="0"/>
              <a:t>1/26/15 15:12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4" tIns="48471" rIns="96944" bIns="48471" numCol="1" anchor="b" anchorCtr="0" compatLnSpc="1">
            <a:prstTxWarp prst="textNoShape">
              <a:avLst/>
            </a:prstTxWarp>
          </a:bodyPr>
          <a:lstStyle>
            <a:lvl1pPr algn="l" defTabSz="968375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4" tIns="48471" rIns="96944" bIns="48471" numCol="1" anchor="b" anchorCtr="0" compatLnSpc="1">
            <a:prstTxWarp prst="textNoShape">
              <a:avLst/>
            </a:prstTxWarp>
          </a:bodyPr>
          <a:lstStyle>
            <a:lvl1pPr algn="r" defTabSz="968375">
              <a:defRPr sz="1400" smtClean="0">
                <a:cs typeface="+mn-cs"/>
              </a:defRPr>
            </a:lvl1pPr>
          </a:lstStyle>
          <a:p>
            <a:pPr>
              <a:defRPr/>
            </a:pPr>
            <a:fld id="{5FC94823-FDFF-EB43-A5DF-0CA7AD203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20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4" tIns="48471" rIns="96944" bIns="48471" numCol="1" anchor="t" anchorCtr="0" compatLnSpc="1">
            <a:prstTxWarp prst="textNoShape">
              <a:avLst/>
            </a:prstTxWarp>
          </a:bodyPr>
          <a:lstStyle>
            <a:lvl1pPr algn="l" defTabSz="968375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Union-Find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4" tIns="48471" rIns="96944" bIns="48471" numCol="1" anchor="t" anchorCtr="0" compatLnSpc="1">
            <a:prstTxWarp prst="textNoShape">
              <a:avLst/>
            </a:prstTxWarp>
          </a:bodyPr>
          <a:lstStyle>
            <a:lvl1pPr algn="r" defTabSz="968375">
              <a:defRPr sz="1400" smtClean="0">
                <a:cs typeface="+mn-cs"/>
              </a:defRPr>
            </a:lvl1pPr>
          </a:lstStyle>
          <a:p>
            <a:pPr>
              <a:defRPr/>
            </a:pPr>
            <a:fld id="{7A6BB9D9-CBBD-6140-B692-91A55C31E546}" type="datetime8">
              <a:rPr lang="en-US" smtClean="0"/>
              <a:t>1/26/15 15:12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2313"/>
            <a:ext cx="4799012" cy="3598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4" tIns="48471" rIns="96944" bIns="484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4" tIns="48471" rIns="96944" bIns="48471" numCol="1" anchor="b" anchorCtr="0" compatLnSpc="1">
            <a:prstTxWarp prst="textNoShape">
              <a:avLst/>
            </a:prstTxWarp>
          </a:bodyPr>
          <a:lstStyle>
            <a:lvl1pPr algn="l" defTabSz="968375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44" tIns="48471" rIns="96944" bIns="48471" numCol="1" anchor="b" anchorCtr="0" compatLnSpc="1">
            <a:prstTxWarp prst="textNoShape">
              <a:avLst/>
            </a:prstTxWarp>
          </a:bodyPr>
          <a:lstStyle>
            <a:lvl1pPr algn="r" defTabSz="968375">
              <a:defRPr sz="1400" smtClean="0">
                <a:cs typeface="+mn-cs"/>
              </a:defRPr>
            </a:lvl1pPr>
          </a:lstStyle>
          <a:p>
            <a:pPr>
              <a:defRPr/>
            </a:pPr>
            <a:fld id="{1F72393E-7066-2F48-82C1-4DCEEEA68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5388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Union-Find</a:t>
            </a:r>
            <a:endParaRPr lang="en-US" sz="140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6680E17-035B-D348-A4D8-AE9A052EA7A2}" type="datetime8">
              <a:rPr lang="en-US" sz="1400" smtClean="0"/>
              <a:t>1/26/15 15:14</a:t>
            </a:fld>
            <a:endParaRPr lang="en-US" sz="1400"/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837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B949A03-944E-9B46-A44C-14C052C1A6AD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9" name="Text Box 68"/>
          <p:cNvSpPr txBox="1">
            <a:spLocks noChangeArrowheads="1"/>
          </p:cNvSpPr>
          <p:nvPr userDrawn="1"/>
        </p:nvSpPr>
        <p:spPr bwMode="auto">
          <a:xfrm>
            <a:off x="435076" y="6400800"/>
            <a:ext cx="2738237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cs typeface="+mn-cs"/>
              </a:rPr>
              <a:t>© </a:t>
            </a:r>
            <a:r>
              <a:rPr lang="en-US" sz="1400" dirty="0" smtClean="0">
                <a:cs typeface="+mn-cs"/>
              </a:rPr>
              <a:t>2015 Goodrich</a:t>
            </a:r>
            <a:r>
              <a:rPr lang="en-US" sz="1400" baseline="0" dirty="0" smtClean="0">
                <a:cs typeface="+mn-cs"/>
              </a:rPr>
              <a:t> and</a:t>
            </a:r>
            <a:r>
              <a:rPr lang="en-US" sz="1400" dirty="0" smtClean="0">
                <a:cs typeface="+mn-cs"/>
              </a:rPr>
              <a:t> </a:t>
            </a:r>
            <a:r>
              <a:rPr lang="en-US" sz="1400" dirty="0" err="1" smtClean="0">
                <a:cs typeface="+mn-cs"/>
              </a:rPr>
              <a:t>Tamassia</a:t>
            </a:r>
            <a:endParaRPr lang="en-US" sz="1400" dirty="0" smtClean="0">
              <a:cs typeface="+mn-cs"/>
            </a:endParaRP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" name="Rectangle 6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Union-Find</a:t>
            </a:r>
          </a:p>
        </p:txBody>
      </p:sp>
      <p:sp>
        <p:nvSpPr>
          <p:cNvPr id="71" name="Rectangle 7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2A8844-E8D3-794E-8FE4-DFC94B06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7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Union-Find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1D2729-D833-4745-8AE3-F618D7236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7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Union-Find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8EEAB4-90FD-564F-9123-BD7DC14CA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38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Union-Find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9C5F0A-4CAD-7244-A1CA-4BBC84411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98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Union-Find</a:t>
            </a:r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2DA420-0ED9-344A-81FA-25B175F4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7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Union-Find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1BAE0C-B043-3745-9847-49E2C146C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2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Union-Find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5A5415-12CB-E249-A445-2E6977D1E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Union-Find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FE3534-C1FF-4D45-BD60-D6EC3784B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9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Union-Find</a:t>
            </a: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847526-053D-2740-8939-BCC641A32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1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Union-Find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47D4B5-7D95-4A43-8F75-3FE85D355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7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Union-Find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209CA6-E855-0349-B334-948D3C29A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Union-Find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4B8D55-628C-A34B-9D97-1D4892E29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5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Union-Find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8A586C-3B24-0F48-9728-E078064F9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2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6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Union-Find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304796E2-D8F3-464D-BC4C-CB2A3BF62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64" name="Text Box 68"/>
          <p:cNvSpPr txBox="1">
            <a:spLocks noChangeArrowheads="1"/>
          </p:cNvSpPr>
          <p:nvPr userDrawn="1"/>
        </p:nvSpPr>
        <p:spPr bwMode="auto">
          <a:xfrm>
            <a:off x="435076" y="6400800"/>
            <a:ext cx="2738237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cs typeface="+mn-cs"/>
              </a:rPr>
              <a:t>© </a:t>
            </a:r>
            <a:r>
              <a:rPr lang="en-US" sz="1400" dirty="0" smtClean="0">
                <a:cs typeface="+mn-cs"/>
              </a:rPr>
              <a:t>2015 Goodrich</a:t>
            </a:r>
            <a:r>
              <a:rPr lang="en-US" sz="1400" baseline="0" dirty="0" smtClean="0">
                <a:cs typeface="+mn-cs"/>
              </a:rPr>
              <a:t> and</a:t>
            </a:r>
            <a:r>
              <a:rPr lang="en-US" sz="1400" dirty="0" smtClean="0">
                <a:cs typeface="+mn-cs"/>
              </a:rPr>
              <a:t> </a:t>
            </a:r>
            <a:r>
              <a:rPr lang="en-US" sz="1400" dirty="0" err="1" smtClean="0">
                <a:cs typeface="+mn-cs"/>
              </a:rPr>
              <a:t>Tamassia</a:t>
            </a:r>
            <a:endParaRPr lang="en-US" sz="1400" dirty="0" smtClean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charset="0"/>
        <a:buBlip>
          <a:blip r:embed="rId15"/>
        </a:buBlip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0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Union-Find</a:t>
            </a:r>
          </a:p>
        </p:txBody>
      </p:sp>
      <p:sp>
        <p:nvSpPr>
          <p:cNvPr id="17410" name="Rectangle 71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BC50B0C-0B23-C640-807F-E3F9640A35C7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Union-Find </a:t>
            </a:r>
            <a:r>
              <a:rPr lang="en-US" dirty="0" smtClean="0">
                <a:latin typeface="Tahoma" charset="0"/>
              </a:rPr>
              <a:t>Structures</a:t>
            </a:r>
            <a:endParaRPr lang="en-US" dirty="0">
              <a:latin typeface="Tahoma" charset="0"/>
            </a:endParaRPr>
          </a:p>
        </p:txBody>
      </p:sp>
      <p:sp>
        <p:nvSpPr>
          <p:cNvPr id="8" name="Subtitle 1"/>
          <p:cNvSpPr>
            <a:spLocks noGrp="1"/>
          </p:cNvSpPr>
          <p:nvPr>
            <p:ph type="subTitle" idx="1"/>
          </p:nvPr>
        </p:nvSpPr>
        <p:spPr>
          <a:xfrm>
            <a:off x="914400" y="381000"/>
            <a:ext cx="6629400" cy="99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Presentation for use with the </a:t>
            </a:r>
            <a:r>
              <a:rPr lang="en-US" sz="1800" dirty="0" smtClean="0"/>
              <a:t>textbook, </a:t>
            </a:r>
            <a:r>
              <a:rPr lang="en-US" sz="1800" dirty="0" smtClean="0">
                <a:solidFill>
                  <a:schemeClr val="tx2"/>
                </a:solidFill>
              </a:rPr>
              <a:t>Algorithm Design and Applications</a:t>
            </a:r>
            <a:r>
              <a:rPr lang="en-US" sz="1800" dirty="0" smtClean="0"/>
              <a:t>, by M. T. Goodrich and R. Tamassia, Wiley, 2015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404" y="3200400"/>
            <a:ext cx="4434929" cy="2774873"/>
          </a:xfrm>
          <a:prstGeom prst="rect">
            <a:avLst/>
          </a:prstGeom>
          <a:ln w="38100" cap="sq">
            <a:solidFill>
              <a:srgbClr val="5674F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Union-Find</a:t>
            </a:r>
          </a:p>
        </p:txBody>
      </p:sp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33AF841-9841-E94C-87EF-FABB3F2C718D}" type="slidenum">
              <a:rPr lang="en-US" sz="1400"/>
              <a:pPr eaLnBrk="1" hangingPunct="1"/>
              <a:t>10</a:t>
            </a:fld>
            <a:endParaRPr 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3152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Tree-based Implementation</a:t>
            </a:r>
          </a:p>
        </p:txBody>
      </p:sp>
      <p:sp>
        <p:nvSpPr>
          <p:cNvPr id="2253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7724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</a:rPr>
              <a:t>Each element is stored in a node, which contains a pointer to a </a:t>
            </a:r>
            <a:r>
              <a:rPr lang="en-US" sz="2400">
                <a:solidFill>
                  <a:schemeClr val="tx2"/>
                </a:solidFill>
                <a:latin typeface="Tahoma" charset="0"/>
              </a:rPr>
              <a:t>set</a:t>
            </a:r>
            <a:r>
              <a:rPr lang="en-US" sz="2400">
                <a:latin typeface="Tahoma" charset="0"/>
              </a:rPr>
              <a:t> name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</a:rPr>
              <a:t>A node v whose set pointer points back to v is also a set name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</a:rPr>
              <a:t>Each set is a tree, rooted at a node with a self-referencing set pointer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</a:rPr>
              <a:t>For example: The sets </a:t>
            </a:r>
            <a:r>
              <a:rPr lang="ja-JP" altLang="en-US" sz="2400">
                <a:latin typeface="Tahoma" charset="0"/>
              </a:rPr>
              <a:t>“</a:t>
            </a:r>
            <a:r>
              <a:rPr lang="en-US" altLang="ja-JP" sz="2400">
                <a:latin typeface="Tahoma" charset="0"/>
              </a:rPr>
              <a:t>1</a:t>
            </a:r>
            <a:r>
              <a:rPr lang="ja-JP" altLang="en-US" sz="2400">
                <a:latin typeface="Tahoma" charset="0"/>
              </a:rPr>
              <a:t>”</a:t>
            </a:r>
            <a:r>
              <a:rPr lang="en-US" altLang="ja-JP" sz="2400">
                <a:latin typeface="Tahoma" charset="0"/>
              </a:rPr>
              <a:t>, </a:t>
            </a:r>
            <a:r>
              <a:rPr lang="ja-JP" altLang="en-US" sz="2400">
                <a:latin typeface="Tahoma" charset="0"/>
              </a:rPr>
              <a:t>“</a:t>
            </a:r>
            <a:r>
              <a:rPr lang="en-US" altLang="ja-JP" sz="2400">
                <a:latin typeface="Tahoma" charset="0"/>
              </a:rPr>
              <a:t>2</a:t>
            </a:r>
            <a:r>
              <a:rPr lang="ja-JP" altLang="en-US" sz="2400">
                <a:latin typeface="Tahoma" charset="0"/>
              </a:rPr>
              <a:t>”</a:t>
            </a:r>
            <a:r>
              <a:rPr lang="en-US" altLang="ja-JP" sz="2400">
                <a:latin typeface="Tahoma" charset="0"/>
              </a:rPr>
              <a:t>, and </a:t>
            </a:r>
            <a:r>
              <a:rPr lang="ja-JP" altLang="en-US" sz="2400">
                <a:latin typeface="Tahoma" charset="0"/>
              </a:rPr>
              <a:t>“</a:t>
            </a:r>
            <a:r>
              <a:rPr lang="en-US" altLang="ja-JP" sz="2400">
                <a:latin typeface="Tahoma" charset="0"/>
              </a:rPr>
              <a:t>5</a:t>
            </a:r>
            <a:r>
              <a:rPr lang="ja-JP" altLang="en-US" sz="2400">
                <a:latin typeface="Tahoma" charset="0"/>
              </a:rPr>
              <a:t>”</a:t>
            </a:r>
            <a:r>
              <a:rPr lang="en-US" altLang="ja-JP" sz="2400">
                <a:latin typeface="Tahoma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Tahoma" charset="0"/>
            </a:endParaRPr>
          </a:p>
        </p:txBody>
      </p:sp>
      <p:sp>
        <p:nvSpPr>
          <p:cNvPr id="22533" name="AutoShape 7"/>
          <p:cNvSpPr>
            <a:spLocks noChangeAspect="1" noChangeArrowheads="1" noTextEdit="1"/>
          </p:cNvSpPr>
          <p:nvPr/>
        </p:nvSpPr>
        <p:spPr bwMode="auto">
          <a:xfrm>
            <a:off x="2590800" y="3946525"/>
            <a:ext cx="48768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 flipH="1" flipV="1">
            <a:off x="6499225" y="6103938"/>
            <a:ext cx="463550" cy="246062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Freeform 10"/>
          <p:cNvSpPr>
            <a:spLocks/>
          </p:cNvSpPr>
          <p:nvPr/>
        </p:nvSpPr>
        <p:spPr bwMode="auto">
          <a:xfrm>
            <a:off x="6391275" y="6046788"/>
            <a:ext cx="138113" cy="100012"/>
          </a:xfrm>
          <a:custGeom>
            <a:avLst/>
            <a:gdLst>
              <a:gd name="T0" fmla="*/ 96838 w 87"/>
              <a:gd name="T1" fmla="*/ 100012 h 63"/>
              <a:gd name="T2" fmla="*/ 0 w 87"/>
              <a:gd name="T3" fmla="*/ 0 h 63"/>
              <a:gd name="T4" fmla="*/ 138113 w 87"/>
              <a:gd name="T5" fmla="*/ 22225 h 63"/>
              <a:gd name="T6" fmla="*/ 96838 w 87"/>
              <a:gd name="T7" fmla="*/ 100012 h 63"/>
              <a:gd name="T8" fmla="*/ 0 60000 65536"/>
              <a:gd name="T9" fmla="*/ 0 60000 65536"/>
              <a:gd name="T10" fmla="*/ 0 60000 65536"/>
              <a:gd name="T11" fmla="*/ 0 60000 65536"/>
              <a:gd name="T12" fmla="*/ 0 w 87"/>
              <a:gd name="T13" fmla="*/ 0 h 63"/>
              <a:gd name="T14" fmla="*/ 87 w 87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" h="63">
                <a:moveTo>
                  <a:pt x="61" y="63"/>
                </a:moveTo>
                <a:lnTo>
                  <a:pt x="0" y="0"/>
                </a:lnTo>
                <a:lnTo>
                  <a:pt x="87" y="14"/>
                </a:lnTo>
                <a:lnTo>
                  <a:pt x="61" y="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11"/>
          <p:cNvSpPr>
            <a:spLocks noChangeShapeType="1"/>
          </p:cNvSpPr>
          <p:nvPr/>
        </p:nvSpPr>
        <p:spPr bwMode="auto">
          <a:xfrm flipV="1">
            <a:off x="6216650" y="5580063"/>
            <a:ext cx="155575" cy="363537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Freeform 12"/>
          <p:cNvSpPr>
            <a:spLocks/>
          </p:cNvSpPr>
          <p:nvPr/>
        </p:nvSpPr>
        <p:spPr bwMode="auto">
          <a:xfrm>
            <a:off x="6326188" y="5468938"/>
            <a:ext cx="93662" cy="138112"/>
          </a:xfrm>
          <a:custGeom>
            <a:avLst/>
            <a:gdLst>
              <a:gd name="T0" fmla="*/ 0 w 59"/>
              <a:gd name="T1" fmla="*/ 104775 h 87"/>
              <a:gd name="T2" fmla="*/ 93662 w 59"/>
              <a:gd name="T3" fmla="*/ 0 h 87"/>
              <a:gd name="T4" fmla="*/ 82550 w 59"/>
              <a:gd name="T5" fmla="*/ 138112 h 87"/>
              <a:gd name="T6" fmla="*/ 0 w 59"/>
              <a:gd name="T7" fmla="*/ 104775 h 87"/>
              <a:gd name="T8" fmla="*/ 0 60000 65536"/>
              <a:gd name="T9" fmla="*/ 0 60000 65536"/>
              <a:gd name="T10" fmla="*/ 0 60000 65536"/>
              <a:gd name="T11" fmla="*/ 0 60000 65536"/>
              <a:gd name="T12" fmla="*/ 0 w 59"/>
              <a:gd name="T13" fmla="*/ 0 h 87"/>
              <a:gd name="T14" fmla="*/ 59 w 59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" h="87">
                <a:moveTo>
                  <a:pt x="0" y="66"/>
                </a:moveTo>
                <a:lnTo>
                  <a:pt x="59" y="0"/>
                </a:lnTo>
                <a:lnTo>
                  <a:pt x="52" y="87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3"/>
          <p:cNvSpPr>
            <a:spLocks noChangeShapeType="1"/>
          </p:cNvSpPr>
          <p:nvPr/>
        </p:nvSpPr>
        <p:spPr bwMode="auto">
          <a:xfrm flipV="1">
            <a:off x="4927600" y="5537200"/>
            <a:ext cx="220663" cy="406400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Freeform 14"/>
          <p:cNvSpPr>
            <a:spLocks/>
          </p:cNvSpPr>
          <p:nvPr/>
        </p:nvSpPr>
        <p:spPr bwMode="auto">
          <a:xfrm>
            <a:off x="5103813" y="5429250"/>
            <a:ext cx="101600" cy="138113"/>
          </a:xfrm>
          <a:custGeom>
            <a:avLst/>
            <a:gdLst>
              <a:gd name="T0" fmla="*/ 0 w 64"/>
              <a:gd name="T1" fmla="*/ 96838 h 87"/>
              <a:gd name="T2" fmla="*/ 101600 w 64"/>
              <a:gd name="T3" fmla="*/ 0 h 87"/>
              <a:gd name="T4" fmla="*/ 77788 w 64"/>
              <a:gd name="T5" fmla="*/ 138113 h 87"/>
              <a:gd name="T6" fmla="*/ 0 w 64"/>
              <a:gd name="T7" fmla="*/ 96838 h 87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87"/>
              <a:gd name="T14" fmla="*/ 64 w 64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87">
                <a:moveTo>
                  <a:pt x="0" y="61"/>
                </a:moveTo>
                <a:lnTo>
                  <a:pt x="64" y="0"/>
                </a:lnTo>
                <a:lnTo>
                  <a:pt x="49" y="87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 flipH="1" flipV="1">
            <a:off x="3432175" y="4835525"/>
            <a:ext cx="207963" cy="430213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Freeform 16"/>
          <p:cNvSpPr>
            <a:spLocks/>
          </p:cNvSpPr>
          <p:nvPr/>
        </p:nvSpPr>
        <p:spPr bwMode="auto">
          <a:xfrm>
            <a:off x="3381375" y="4725988"/>
            <a:ext cx="95250" cy="138112"/>
          </a:xfrm>
          <a:custGeom>
            <a:avLst/>
            <a:gdLst>
              <a:gd name="T0" fmla="*/ 15875 w 60"/>
              <a:gd name="T1" fmla="*/ 138112 h 87"/>
              <a:gd name="T2" fmla="*/ 0 w 60"/>
              <a:gd name="T3" fmla="*/ 0 h 87"/>
              <a:gd name="T4" fmla="*/ 95250 w 60"/>
              <a:gd name="T5" fmla="*/ 100012 h 87"/>
              <a:gd name="T6" fmla="*/ 15875 w 60"/>
              <a:gd name="T7" fmla="*/ 138112 h 87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87"/>
              <a:gd name="T14" fmla="*/ 60 w 60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87">
                <a:moveTo>
                  <a:pt x="10" y="87"/>
                </a:moveTo>
                <a:lnTo>
                  <a:pt x="0" y="0"/>
                </a:lnTo>
                <a:lnTo>
                  <a:pt x="60" y="63"/>
                </a:lnTo>
                <a:lnTo>
                  <a:pt x="10" y="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17"/>
          <p:cNvSpPr>
            <a:spLocks noChangeShapeType="1"/>
          </p:cNvSpPr>
          <p:nvPr/>
        </p:nvSpPr>
        <p:spPr bwMode="auto">
          <a:xfrm flipV="1">
            <a:off x="2825750" y="4827588"/>
            <a:ext cx="200025" cy="438150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Freeform 18"/>
          <p:cNvSpPr>
            <a:spLocks/>
          </p:cNvSpPr>
          <p:nvPr/>
        </p:nvSpPr>
        <p:spPr bwMode="auto">
          <a:xfrm>
            <a:off x="2981325" y="4718050"/>
            <a:ext cx="95250" cy="138113"/>
          </a:xfrm>
          <a:custGeom>
            <a:avLst/>
            <a:gdLst>
              <a:gd name="T0" fmla="*/ 0 w 60"/>
              <a:gd name="T1" fmla="*/ 101600 h 87"/>
              <a:gd name="T2" fmla="*/ 95250 w 60"/>
              <a:gd name="T3" fmla="*/ 0 h 87"/>
              <a:gd name="T4" fmla="*/ 79375 w 60"/>
              <a:gd name="T5" fmla="*/ 138113 h 87"/>
              <a:gd name="T6" fmla="*/ 0 w 60"/>
              <a:gd name="T7" fmla="*/ 101600 h 87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87"/>
              <a:gd name="T14" fmla="*/ 60 w 60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87">
                <a:moveTo>
                  <a:pt x="0" y="64"/>
                </a:moveTo>
                <a:lnTo>
                  <a:pt x="60" y="0"/>
                </a:lnTo>
                <a:lnTo>
                  <a:pt x="50" y="87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Freeform 19"/>
          <p:cNvSpPr>
            <a:spLocks/>
          </p:cNvSpPr>
          <p:nvPr/>
        </p:nvSpPr>
        <p:spPr bwMode="auto">
          <a:xfrm>
            <a:off x="3028950" y="4383088"/>
            <a:ext cx="406400" cy="406400"/>
          </a:xfrm>
          <a:custGeom>
            <a:avLst/>
            <a:gdLst>
              <a:gd name="T0" fmla="*/ 0 w 922"/>
              <a:gd name="T1" fmla="*/ 203200 h 922"/>
              <a:gd name="T2" fmla="*/ 203200 w 922"/>
              <a:gd name="T3" fmla="*/ 0 h 922"/>
              <a:gd name="T4" fmla="*/ 406400 w 922"/>
              <a:gd name="T5" fmla="*/ 203200 h 922"/>
              <a:gd name="T6" fmla="*/ 406400 w 922"/>
              <a:gd name="T7" fmla="*/ 203200 h 922"/>
              <a:gd name="T8" fmla="*/ 203200 w 922"/>
              <a:gd name="T9" fmla="*/ 406400 h 922"/>
              <a:gd name="T10" fmla="*/ 0 w 922"/>
              <a:gd name="T11" fmla="*/ 203200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2"/>
              <a:gd name="T20" fmla="*/ 922 w 922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2">
                <a:moveTo>
                  <a:pt x="0" y="461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2" y="206"/>
                  <a:pt x="922" y="461"/>
                </a:cubicBezTo>
                <a:cubicBezTo>
                  <a:pt x="922" y="461"/>
                  <a:pt x="922" y="461"/>
                  <a:pt x="922" y="461"/>
                </a:cubicBezTo>
                <a:cubicBezTo>
                  <a:pt x="922" y="715"/>
                  <a:pt x="715" y="922"/>
                  <a:pt x="461" y="922"/>
                </a:cubicBezTo>
                <a:cubicBezTo>
                  <a:pt x="206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Freeform 20"/>
          <p:cNvSpPr>
            <a:spLocks/>
          </p:cNvSpPr>
          <p:nvPr/>
        </p:nvSpPr>
        <p:spPr bwMode="auto">
          <a:xfrm>
            <a:off x="3028950" y="4383088"/>
            <a:ext cx="406400" cy="406400"/>
          </a:xfrm>
          <a:custGeom>
            <a:avLst/>
            <a:gdLst>
              <a:gd name="T0" fmla="*/ 0 w 256"/>
              <a:gd name="T1" fmla="*/ 203200 h 256"/>
              <a:gd name="T2" fmla="*/ 203200 w 256"/>
              <a:gd name="T3" fmla="*/ 0 h 256"/>
              <a:gd name="T4" fmla="*/ 406400 w 256"/>
              <a:gd name="T5" fmla="*/ 203200 h 256"/>
              <a:gd name="T6" fmla="*/ 406400 w 256"/>
              <a:gd name="T7" fmla="*/ 203200 h 256"/>
              <a:gd name="T8" fmla="*/ 203200 w 256"/>
              <a:gd name="T9" fmla="*/ 406400 h 256"/>
              <a:gd name="T10" fmla="*/ 0 w 256"/>
              <a:gd name="T11" fmla="*/ 203200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"/>
              <a:gd name="T19" fmla="*/ 0 h 256"/>
              <a:gd name="T20" fmla="*/ 256 w 256"/>
              <a:gd name="T21" fmla="*/ 256 h 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" h="256">
                <a:moveTo>
                  <a:pt x="0" y="128"/>
                </a:move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cubicBezTo>
                  <a:pt x="57" y="256"/>
                  <a:pt x="0" y="199"/>
                  <a:pt x="0" y="128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Rectangle 21"/>
          <p:cNvSpPr>
            <a:spLocks noChangeArrowheads="1"/>
          </p:cNvSpPr>
          <p:nvPr/>
        </p:nvSpPr>
        <p:spPr bwMode="auto">
          <a:xfrm>
            <a:off x="3152775" y="444817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</a:t>
            </a:r>
            <a:endParaRPr lang="en-US" sz="1800"/>
          </a:p>
        </p:txBody>
      </p:sp>
      <p:sp>
        <p:nvSpPr>
          <p:cNvPr id="22547" name="Freeform 22"/>
          <p:cNvSpPr>
            <a:spLocks/>
          </p:cNvSpPr>
          <p:nvPr/>
        </p:nvSpPr>
        <p:spPr bwMode="auto">
          <a:xfrm>
            <a:off x="3435350" y="5060950"/>
            <a:ext cx="406400" cy="407988"/>
          </a:xfrm>
          <a:custGeom>
            <a:avLst/>
            <a:gdLst>
              <a:gd name="T0" fmla="*/ 0 w 921"/>
              <a:gd name="T1" fmla="*/ 203994 h 922"/>
              <a:gd name="T2" fmla="*/ 203421 w 921"/>
              <a:gd name="T3" fmla="*/ 0 h 922"/>
              <a:gd name="T4" fmla="*/ 406400 w 921"/>
              <a:gd name="T5" fmla="*/ 203994 h 922"/>
              <a:gd name="T6" fmla="*/ 406400 w 921"/>
              <a:gd name="T7" fmla="*/ 203994 h 922"/>
              <a:gd name="T8" fmla="*/ 203421 w 921"/>
              <a:gd name="T9" fmla="*/ 407988 h 922"/>
              <a:gd name="T10" fmla="*/ 0 w 921"/>
              <a:gd name="T11" fmla="*/ 203994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2"/>
              <a:gd name="T20" fmla="*/ 921 w 921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2">
                <a:moveTo>
                  <a:pt x="0" y="461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1" y="206"/>
                  <a:pt x="921" y="461"/>
                </a:cubicBezTo>
                <a:cubicBezTo>
                  <a:pt x="921" y="461"/>
                  <a:pt x="921" y="461"/>
                  <a:pt x="921" y="461"/>
                </a:cubicBezTo>
                <a:cubicBezTo>
                  <a:pt x="921" y="715"/>
                  <a:pt x="715" y="922"/>
                  <a:pt x="461" y="922"/>
                </a:cubicBezTo>
                <a:cubicBezTo>
                  <a:pt x="206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Freeform 23"/>
          <p:cNvSpPr>
            <a:spLocks/>
          </p:cNvSpPr>
          <p:nvPr/>
        </p:nvSpPr>
        <p:spPr bwMode="auto">
          <a:xfrm>
            <a:off x="3435350" y="5060950"/>
            <a:ext cx="406400" cy="407988"/>
          </a:xfrm>
          <a:custGeom>
            <a:avLst/>
            <a:gdLst>
              <a:gd name="T0" fmla="*/ 0 w 256"/>
              <a:gd name="T1" fmla="*/ 204788 h 257"/>
              <a:gd name="T2" fmla="*/ 204788 w 256"/>
              <a:gd name="T3" fmla="*/ 0 h 257"/>
              <a:gd name="T4" fmla="*/ 406400 w 256"/>
              <a:gd name="T5" fmla="*/ 204788 h 257"/>
              <a:gd name="T6" fmla="*/ 406400 w 256"/>
              <a:gd name="T7" fmla="*/ 204788 h 257"/>
              <a:gd name="T8" fmla="*/ 204788 w 256"/>
              <a:gd name="T9" fmla="*/ 407988 h 257"/>
              <a:gd name="T10" fmla="*/ 0 w 256"/>
              <a:gd name="T11" fmla="*/ 204788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"/>
              <a:gd name="T19" fmla="*/ 0 h 257"/>
              <a:gd name="T20" fmla="*/ 256 w 256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" h="257">
                <a:moveTo>
                  <a:pt x="0" y="129"/>
                </a:moveTo>
                <a:cubicBezTo>
                  <a:pt x="0" y="58"/>
                  <a:pt x="58" y="0"/>
                  <a:pt x="129" y="0"/>
                </a:cubicBezTo>
                <a:cubicBezTo>
                  <a:pt x="199" y="0"/>
                  <a:pt x="256" y="58"/>
                  <a:pt x="256" y="129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99"/>
                  <a:pt x="199" y="257"/>
                  <a:pt x="129" y="257"/>
                </a:cubicBezTo>
                <a:cubicBezTo>
                  <a:pt x="58" y="257"/>
                  <a:pt x="0" y="199"/>
                  <a:pt x="0" y="129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9" name="Rectangle 24"/>
          <p:cNvSpPr>
            <a:spLocks noChangeArrowheads="1"/>
          </p:cNvSpPr>
          <p:nvPr/>
        </p:nvSpPr>
        <p:spPr bwMode="auto">
          <a:xfrm>
            <a:off x="3556000" y="512762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7</a:t>
            </a:r>
            <a:endParaRPr lang="en-US" sz="1800"/>
          </a:p>
        </p:txBody>
      </p:sp>
      <p:sp>
        <p:nvSpPr>
          <p:cNvPr id="22550" name="Freeform 25"/>
          <p:cNvSpPr>
            <a:spLocks/>
          </p:cNvSpPr>
          <p:nvPr/>
        </p:nvSpPr>
        <p:spPr bwMode="auto">
          <a:xfrm>
            <a:off x="2622550" y="5060950"/>
            <a:ext cx="406400" cy="407988"/>
          </a:xfrm>
          <a:custGeom>
            <a:avLst/>
            <a:gdLst>
              <a:gd name="T0" fmla="*/ 0 w 921"/>
              <a:gd name="T1" fmla="*/ 203994 h 922"/>
              <a:gd name="T2" fmla="*/ 202979 w 921"/>
              <a:gd name="T3" fmla="*/ 0 h 922"/>
              <a:gd name="T4" fmla="*/ 406400 w 921"/>
              <a:gd name="T5" fmla="*/ 203994 h 922"/>
              <a:gd name="T6" fmla="*/ 406400 w 921"/>
              <a:gd name="T7" fmla="*/ 203994 h 922"/>
              <a:gd name="T8" fmla="*/ 202979 w 921"/>
              <a:gd name="T9" fmla="*/ 407988 h 922"/>
              <a:gd name="T10" fmla="*/ 0 w 921"/>
              <a:gd name="T11" fmla="*/ 203994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2"/>
              <a:gd name="T20" fmla="*/ 921 w 921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2">
                <a:moveTo>
                  <a:pt x="0" y="461"/>
                </a:moveTo>
                <a:cubicBezTo>
                  <a:pt x="0" y="206"/>
                  <a:pt x="206" y="0"/>
                  <a:pt x="460" y="0"/>
                </a:cubicBezTo>
                <a:cubicBezTo>
                  <a:pt x="715" y="0"/>
                  <a:pt x="921" y="206"/>
                  <a:pt x="921" y="461"/>
                </a:cubicBezTo>
                <a:cubicBezTo>
                  <a:pt x="921" y="461"/>
                  <a:pt x="921" y="461"/>
                  <a:pt x="921" y="461"/>
                </a:cubicBezTo>
                <a:cubicBezTo>
                  <a:pt x="921" y="715"/>
                  <a:pt x="715" y="922"/>
                  <a:pt x="460" y="922"/>
                </a:cubicBezTo>
                <a:cubicBezTo>
                  <a:pt x="206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Freeform 26"/>
          <p:cNvSpPr>
            <a:spLocks/>
          </p:cNvSpPr>
          <p:nvPr/>
        </p:nvSpPr>
        <p:spPr bwMode="auto">
          <a:xfrm>
            <a:off x="2622550" y="5060950"/>
            <a:ext cx="406400" cy="407988"/>
          </a:xfrm>
          <a:custGeom>
            <a:avLst/>
            <a:gdLst>
              <a:gd name="T0" fmla="*/ 0 w 256"/>
              <a:gd name="T1" fmla="*/ 204788 h 257"/>
              <a:gd name="T2" fmla="*/ 203200 w 256"/>
              <a:gd name="T3" fmla="*/ 0 h 257"/>
              <a:gd name="T4" fmla="*/ 406400 w 256"/>
              <a:gd name="T5" fmla="*/ 204788 h 257"/>
              <a:gd name="T6" fmla="*/ 406400 w 256"/>
              <a:gd name="T7" fmla="*/ 204788 h 257"/>
              <a:gd name="T8" fmla="*/ 203200 w 256"/>
              <a:gd name="T9" fmla="*/ 407988 h 257"/>
              <a:gd name="T10" fmla="*/ 0 w 256"/>
              <a:gd name="T11" fmla="*/ 204788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"/>
              <a:gd name="T19" fmla="*/ 0 h 257"/>
              <a:gd name="T20" fmla="*/ 256 w 256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" h="257">
                <a:moveTo>
                  <a:pt x="0" y="129"/>
                </a:moveTo>
                <a:cubicBezTo>
                  <a:pt x="0" y="58"/>
                  <a:pt x="57" y="0"/>
                  <a:pt x="128" y="0"/>
                </a:cubicBezTo>
                <a:cubicBezTo>
                  <a:pt x="199" y="0"/>
                  <a:pt x="256" y="58"/>
                  <a:pt x="256" y="129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99"/>
                  <a:pt x="199" y="257"/>
                  <a:pt x="128" y="257"/>
                </a:cubicBezTo>
                <a:cubicBezTo>
                  <a:pt x="57" y="257"/>
                  <a:pt x="0" y="199"/>
                  <a:pt x="0" y="129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Rectangle 27"/>
          <p:cNvSpPr>
            <a:spLocks noChangeArrowheads="1"/>
          </p:cNvSpPr>
          <p:nvPr/>
        </p:nvSpPr>
        <p:spPr bwMode="auto">
          <a:xfrm>
            <a:off x="2743200" y="512762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4</a:t>
            </a:r>
            <a:endParaRPr lang="en-US" sz="1800"/>
          </a:p>
        </p:txBody>
      </p:sp>
      <p:sp>
        <p:nvSpPr>
          <p:cNvPr id="22553" name="Freeform 28"/>
          <p:cNvSpPr>
            <a:spLocks/>
          </p:cNvSpPr>
          <p:nvPr/>
        </p:nvSpPr>
        <p:spPr bwMode="auto">
          <a:xfrm>
            <a:off x="3219450" y="4065588"/>
            <a:ext cx="519113" cy="568325"/>
          </a:xfrm>
          <a:custGeom>
            <a:avLst/>
            <a:gdLst>
              <a:gd name="T0" fmla="*/ 215900 w 327"/>
              <a:gd name="T1" fmla="*/ 520700 h 358"/>
              <a:gd name="T2" fmla="*/ 500063 w 327"/>
              <a:gd name="T3" fmla="*/ 368300 h 358"/>
              <a:gd name="T4" fmla="*/ 284163 w 327"/>
              <a:gd name="T5" fmla="*/ 46038 h 358"/>
              <a:gd name="T6" fmla="*/ 0 w 327"/>
              <a:gd name="T7" fmla="*/ 196850 h 358"/>
              <a:gd name="T8" fmla="*/ 0 60000 65536"/>
              <a:gd name="T9" fmla="*/ 0 60000 65536"/>
              <a:gd name="T10" fmla="*/ 0 60000 65536"/>
              <a:gd name="T11" fmla="*/ 0 60000 65536"/>
              <a:gd name="T12" fmla="*/ 0 w 327"/>
              <a:gd name="T13" fmla="*/ 0 h 358"/>
              <a:gd name="T14" fmla="*/ 327 w 327"/>
              <a:gd name="T15" fmla="*/ 358 h 3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7" h="358">
                <a:moveTo>
                  <a:pt x="136" y="328"/>
                </a:moveTo>
                <a:cubicBezTo>
                  <a:pt x="223" y="358"/>
                  <a:pt x="303" y="315"/>
                  <a:pt x="315" y="232"/>
                </a:cubicBezTo>
                <a:cubicBezTo>
                  <a:pt x="327" y="150"/>
                  <a:pt x="266" y="59"/>
                  <a:pt x="179" y="29"/>
                </a:cubicBezTo>
                <a:cubicBezTo>
                  <a:pt x="92" y="0"/>
                  <a:pt x="13" y="42"/>
                  <a:pt x="0" y="124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Freeform 29"/>
          <p:cNvSpPr>
            <a:spLocks/>
          </p:cNvSpPr>
          <p:nvPr/>
        </p:nvSpPr>
        <p:spPr bwMode="auto">
          <a:xfrm>
            <a:off x="3175000" y="4246563"/>
            <a:ext cx="87313" cy="136525"/>
          </a:xfrm>
          <a:custGeom>
            <a:avLst/>
            <a:gdLst>
              <a:gd name="T0" fmla="*/ 87313 w 55"/>
              <a:gd name="T1" fmla="*/ 0 h 86"/>
              <a:gd name="T2" fmla="*/ 57150 w 55"/>
              <a:gd name="T3" fmla="*/ 136525 h 86"/>
              <a:gd name="T4" fmla="*/ 0 w 55"/>
              <a:gd name="T5" fmla="*/ 9525 h 86"/>
              <a:gd name="T6" fmla="*/ 87313 w 55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6"/>
              <a:gd name="T14" fmla="*/ 55 w 55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6">
                <a:moveTo>
                  <a:pt x="55" y="0"/>
                </a:moveTo>
                <a:lnTo>
                  <a:pt x="36" y="86"/>
                </a:lnTo>
                <a:lnTo>
                  <a:pt x="0" y="6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5" name="Line 30"/>
          <p:cNvSpPr>
            <a:spLocks noChangeShapeType="1"/>
          </p:cNvSpPr>
          <p:nvPr/>
        </p:nvSpPr>
        <p:spPr bwMode="auto">
          <a:xfrm flipH="1" flipV="1">
            <a:off x="5118100" y="4835525"/>
            <a:ext cx="206375" cy="430213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Freeform 31"/>
          <p:cNvSpPr>
            <a:spLocks/>
          </p:cNvSpPr>
          <p:nvPr/>
        </p:nvSpPr>
        <p:spPr bwMode="auto">
          <a:xfrm>
            <a:off x="5065713" y="4725988"/>
            <a:ext cx="96837" cy="138112"/>
          </a:xfrm>
          <a:custGeom>
            <a:avLst/>
            <a:gdLst>
              <a:gd name="T0" fmla="*/ 17462 w 61"/>
              <a:gd name="T1" fmla="*/ 138112 h 87"/>
              <a:gd name="T2" fmla="*/ 0 w 61"/>
              <a:gd name="T3" fmla="*/ 0 h 87"/>
              <a:gd name="T4" fmla="*/ 96837 w 61"/>
              <a:gd name="T5" fmla="*/ 100012 h 87"/>
              <a:gd name="T6" fmla="*/ 17462 w 61"/>
              <a:gd name="T7" fmla="*/ 138112 h 87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87"/>
              <a:gd name="T14" fmla="*/ 61 w 61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87">
                <a:moveTo>
                  <a:pt x="11" y="87"/>
                </a:moveTo>
                <a:lnTo>
                  <a:pt x="0" y="0"/>
                </a:lnTo>
                <a:lnTo>
                  <a:pt x="61" y="63"/>
                </a:lnTo>
                <a:lnTo>
                  <a:pt x="11" y="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7" name="Line 32"/>
          <p:cNvSpPr>
            <a:spLocks noChangeShapeType="1"/>
          </p:cNvSpPr>
          <p:nvPr/>
        </p:nvSpPr>
        <p:spPr bwMode="auto">
          <a:xfrm flipV="1">
            <a:off x="4510088" y="4827588"/>
            <a:ext cx="201612" cy="438150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8" name="Freeform 33"/>
          <p:cNvSpPr>
            <a:spLocks/>
          </p:cNvSpPr>
          <p:nvPr/>
        </p:nvSpPr>
        <p:spPr bwMode="auto">
          <a:xfrm>
            <a:off x="4667250" y="4718050"/>
            <a:ext cx="95250" cy="138113"/>
          </a:xfrm>
          <a:custGeom>
            <a:avLst/>
            <a:gdLst>
              <a:gd name="T0" fmla="*/ 0 w 60"/>
              <a:gd name="T1" fmla="*/ 101600 h 87"/>
              <a:gd name="T2" fmla="*/ 95250 w 60"/>
              <a:gd name="T3" fmla="*/ 0 h 87"/>
              <a:gd name="T4" fmla="*/ 79375 w 60"/>
              <a:gd name="T5" fmla="*/ 138113 h 87"/>
              <a:gd name="T6" fmla="*/ 0 w 60"/>
              <a:gd name="T7" fmla="*/ 101600 h 87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87"/>
              <a:gd name="T14" fmla="*/ 60 w 60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87">
                <a:moveTo>
                  <a:pt x="0" y="64"/>
                </a:moveTo>
                <a:lnTo>
                  <a:pt x="60" y="0"/>
                </a:lnTo>
                <a:lnTo>
                  <a:pt x="50" y="87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9" name="Freeform 34"/>
          <p:cNvSpPr>
            <a:spLocks/>
          </p:cNvSpPr>
          <p:nvPr/>
        </p:nvSpPr>
        <p:spPr bwMode="auto">
          <a:xfrm>
            <a:off x="4714875" y="4383088"/>
            <a:ext cx="406400" cy="406400"/>
          </a:xfrm>
          <a:custGeom>
            <a:avLst/>
            <a:gdLst>
              <a:gd name="T0" fmla="*/ 0 w 922"/>
              <a:gd name="T1" fmla="*/ 203200 h 922"/>
              <a:gd name="T2" fmla="*/ 203200 w 922"/>
              <a:gd name="T3" fmla="*/ 0 h 922"/>
              <a:gd name="T4" fmla="*/ 406400 w 922"/>
              <a:gd name="T5" fmla="*/ 203200 h 922"/>
              <a:gd name="T6" fmla="*/ 406400 w 922"/>
              <a:gd name="T7" fmla="*/ 203200 h 922"/>
              <a:gd name="T8" fmla="*/ 203200 w 922"/>
              <a:gd name="T9" fmla="*/ 406400 h 922"/>
              <a:gd name="T10" fmla="*/ 0 w 922"/>
              <a:gd name="T11" fmla="*/ 203200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2"/>
              <a:gd name="T20" fmla="*/ 922 w 922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2">
                <a:moveTo>
                  <a:pt x="0" y="461"/>
                </a:moveTo>
                <a:cubicBezTo>
                  <a:pt x="0" y="206"/>
                  <a:pt x="207" y="0"/>
                  <a:pt x="461" y="0"/>
                </a:cubicBezTo>
                <a:cubicBezTo>
                  <a:pt x="715" y="0"/>
                  <a:pt x="922" y="206"/>
                  <a:pt x="922" y="461"/>
                </a:cubicBezTo>
                <a:cubicBezTo>
                  <a:pt x="922" y="461"/>
                  <a:pt x="922" y="461"/>
                  <a:pt x="922" y="461"/>
                </a:cubicBezTo>
                <a:cubicBezTo>
                  <a:pt x="922" y="715"/>
                  <a:pt x="715" y="922"/>
                  <a:pt x="461" y="922"/>
                </a:cubicBezTo>
                <a:cubicBezTo>
                  <a:pt x="207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Freeform 35"/>
          <p:cNvSpPr>
            <a:spLocks/>
          </p:cNvSpPr>
          <p:nvPr/>
        </p:nvSpPr>
        <p:spPr bwMode="auto">
          <a:xfrm>
            <a:off x="4714875" y="4383088"/>
            <a:ext cx="406400" cy="406400"/>
          </a:xfrm>
          <a:custGeom>
            <a:avLst/>
            <a:gdLst>
              <a:gd name="T0" fmla="*/ 0 w 256"/>
              <a:gd name="T1" fmla="*/ 203200 h 256"/>
              <a:gd name="T2" fmla="*/ 203200 w 256"/>
              <a:gd name="T3" fmla="*/ 0 h 256"/>
              <a:gd name="T4" fmla="*/ 406400 w 256"/>
              <a:gd name="T5" fmla="*/ 203200 h 256"/>
              <a:gd name="T6" fmla="*/ 406400 w 256"/>
              <a:gd name="T7" fmla="*/ 203200 h 256"/>
              <a:gd name="T8" fmla="*/ 203200 w 256"/>
              <a:gd name="T9" fmla="*/ 406400 h 256"/>
              <a:gd name="T10" fmla="*/ 0 w 256"/>
              <a:gd name="T11" fmla="*/ 203200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"/>
              <a:gd name="T19" fmla="*/ 0 h 256"/>
              <a:gd name="T20" fmla="*/ 256 w 256"/>
              <a:gd name="T21" fmla="*/ 256 h 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" h="256">
                <a:moveTo>
                  <a:pt x="0" y="128"/>
                </a:move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cubicBezTo>
                  <a:pt x="57" y="256"/>
                  <a:pt x="0" y="199"/>
                  <a:pt x="0" y="128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1" name="Rectangle 36"/>
          <p:cNvSpPr>
            <a:spLocks noChangeArrowheads="1"/>
          </p:cNvSpPr>
          <p:nvPr/>
        </p:nvSpPr>
        <p:spPr bwMode="auto">
          <a:xfrm>
            <a:off x="4840288" y="444817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2</a:t>
            </a:r>
            <a:endParaRPr lang="en-US" sz="1800"/>
          </a:p>
        </p:txBody>
      </p:sp>
      <p:sp>
        <p:nvSpPr>
          <p:cNvPr id="22562" name="Freeform 37"/>
          <p:cNvSpPr>
            <a:spLocks/>
          </p:cNvSpPr>
          <p:nvPr/>
        </p:nvSpPr>
        <p:spPr bwMode="auto">
          <a:xfrm>
            <a:off x="5121275" y="5060950"/>
            <a:ext cx="406400" cy="407988"/>
          </a:xfrm>
          <a:custGeom>
            <a:avLst/>
            <a:gdLst>
              <a:gd name="T0" fmla="*/ 0 w 921"/>
              <a:gd name="T1" fmla="*/ 203994 h 922"/>
              <a:gd name="T2" fmla="*/ 203421 w 921"/>
              <a:gd name="T3" fmla="*/ 0 h 922"/>
              <a:gd name="T4" fmla="*/ 406400 w 921"/>
              <a:gd name="T5" fmla="*/ 203994 h 922"/>
              <a:gd name="T6" fmla="*/ 406400 w 921"/>
              <a:gd name="T7" fmla="*/ 203994 h 922"/>
              <a:gd name="T8" fmla="*/ 203421 w 921"/>
              <a:gd name="T9" fmla="*/ 407988 h 922"/>
              <a:gd name="T10" fmla="*/ 0 w 921"/>
              <a:gd name="T11" fmla="*/ 203994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2"/>
              <a:gd name="T20" fmla="*/ 921 w 921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2">
                <a:moveTo>
                  <a:pt x="0" y="461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1" y="206"/>
                  <a:pt x="921" y="461"/>
                </a:cubicBezTo>
                <a:cubicBezTo>
                  <a:pt x="921" y="461"/>
                  <a:pt x="921" y="461"/>
                  <a:pt x="921" y="461"/>
                </a:cubicBezTo>
                <a:cubicBezTo>
                  <a:pt x="921" y="715"/>
                  <a:pt x="715" y="922"/>
                  <a:pt x="461" y="922"/>
                </a:cubicBezTo>
                <a:cubicBezTo>
                  <a:pt x="206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3" name="Freeform 38"/>
          <p:cNvSpPr>
            <a:spLocks/>
          </p:cNvSpPr>
          <p:nvPr/>
        </p:nvSpPr>
        <p:spPr bwMode="auto">
          <a:xfrm>
            <a:off x="5121275" y="5060950"/>
            <a:ext cx="406400" cy="407988"/>
          </a:xfrm>
          <a:custGeom>
            <a:avLst/>
            <a:gdLst>
              <a:gd name="T0" fmla="*/ 0 w 256"/>
              <a:gd name="T1" fmla="*/ 204788 h 257"/>
              <a:gd name="T2" fmla="*/ 203200 w 256"/>
              <a:gd name="T3" fmla="*/ 0 h 257"/>
              <a:gd name="T4" fmla="*/ 406400 w 256"/>
              <a:gd name="T5" fmla="*/ 204788 h 257"/>
              <a:gd name="T6" fmla="*/ 406400 w 256"/>
              <a:gd name="T7" fmla="*/ 204788 h 257"/>
              <a:gd name="T8" fmla="*/ 203200 w 256"/>
              <a:gd name="T9" fmla="*/ 407988 h 257"/>
              <a:gd name="T10" fmla="*/ 0 w 256"/>
              <a:gd name="T11" fmla="*/ 204788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"/>
              <a:gd name="T19" fmla="*/ 0 h 257"/>
              <a:gd name="T20" fmla="*/ 256 w 256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" h="257">
                <a:moveTo>
                  <a:pt x="0" y="129"/>
                </a:moveTo>
                <a:cubicBezTo>
                  <a:pt x="0" y="58"/>
                  <a:pt x="57" y="0"/>
                  <a:pt x="128" y="0"/>
                </a:cubicBezTo>
                <a:cubicBezTo>
                  <a:pt x="199" y="0"/>
                  <a:pt x="256" y="58"/>
                  <a:pt x="256" y="129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99"/>
                  <a:pt x="199" y="257"/>
                  <a:pt x="128" y="257"/>
                </a:cubicBezTo>
                <a:cubicBezTo>
                  <a:pt x="57" y="257"/>
                  <a:pt x="0" y="199"/>
                  <a:pt x="0" y="129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4" name="Rectangle 39"/>
          <p:cNvSpPr>
            <a:spLocks noChangeArrowheads="1"/>
          </p:cNvSpPr>
          <p:nvPr/>
        </p:nvSpPr>
        <p:spPr bwMode="auto">
          <a:xfrm>
            <a:off x="5243513" y="512762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6</a:t>
            </a:r>
            <a:endParaRPr lang="en-US" sz="1800"/>
          </a:p>
        </p:txBody>
      </p:sp>
      <p:sp>
        <p:nvSpPr>
          <p:cNvPr id="22565" name="Freeform 40"/>
          <p:cNvSpPr>
            <a:spLocks/>
          </p:cNvSpPr>
          <p:nvPr/>
        </p:nvSpPr>
        <p:spPr bwMode="auto">
          <a:xfrm>
            <a:off x="4308475" y="5060950"/>
            <a:ext cx="406400" cy="407988"/>
          </a:xfrm>
          <a:custGeom>
            <a:avLst/>
            <a:gdLst>
              <a:gd name="T0" fmla="*/ 0 w 921"/>
              <a:gd name="T1" fmla="*/ 203994 h 922"/>
              <a:gd name="T2" fmla="*/ 202979 w 921"/>
              <a:gd name="T3" fmla="*/ 0 h 922"/>
              <a:gd name="T4" fmla="*/ 406400 w 921"/>
              <a:gd name="T5" fmla="*/ 203994 h 922"/>
              <a:gd name="T6" fmla="*/ 406400 w 921"/>
              <a:gd name="T7" fmla="*/ 203994 h 922"/>
              <a:gd name="T8" fmla="*/ 202979 w 921"/>
              <a:gd name="T9" fmla="*/ 407988 h 922"/>
              <a:gd name="T10" fmla="*/ 0 w 921"/>
              <a:gd name="T11" fmla="*/ 203994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2"/>
              <a:gd name="T20" fmla="*/ 921 w 921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2">
                <a:moveTo>
                  <a:pt x="0" y="461"/>
                </a:moveTo>
                <a:cubicBezTo>
                  <a:pt x="0" y="206"/>
                  <a:pt x="206" y="0"/>
                  <a:pt x="460" y="0"/>
                </a:cubicBezTo>
                <a:cubicBezTo>
                  <a:pt x="715" y="0"/>
                  <a:pt x="921" y="206"/>
                  <a:pt x="921" y="461"/>
                </a:cubicBezTo>
                <a:cubicBezTo>
                  <a:pt x="921" y="461"/>
                  <a:pt x="921" y="461"/>
                  <a:pt x="921" y="461"/>
                </a:cubicBezTo>
                <a:cubicBezTo>
                  <a:pt x="921" y="715"/>
                  <a:pt x="715" y="922"/>
                  <a:pt x="460" y="922"/>
                </a:cubicBezTo>
                <a:cubicBezTo>
                  <a:pt x="206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Freeform 41"/>
          <p:cNvSpPr>
            <a:spLocks/>
          </p:cNvSpPr>
          <p:nvPr/>
        </p:nvSpPr>
        <p:spPr bwMode="auto">
          <a:xfrm>
            <a:off x="4308475" y="5060950"/>
            <a:ext cx="406400" cy="407988"/>
          </a:xfrm>
          <a:custGeom>
            <a:avLst/>
            <a:gdLst>
              <a:gd name="T0" fmla="*/ 0 w 256"/>
              <a:gd name="T1" fmla="*/ 204788 h 257"/>
              <a:gd name="T2" fmla="*/ 201613 w 256"/>
              <a:gd name="T3" fmla="*/ 0 h 257"/>
              <a:gd name="T4" fmla="*/ 406400 w 256"/>
              <a:gd name="T5" fmla="*/ 204788 h 257"/>
              <a:gd name="T6" fmla="*/ 406400 w 256"/>
              <a:gd name="T7" fmla="*/ 204788 h 257"/>
              <a:gd name="T8" fmla="*/ 201613 w 256"/>
              <a:gd name="T9" fmla="*/ 407988 h 257"/>
              <a:gd name="T10" fmla="*/ 0 w 256"/>
              <a:gd name="T11" fmla="*/ 204788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"/>
              <a:gd name="T19" fmla="*/ 0 h 257"/>
              <a:gd name="T20" fmla="*/ 256 w 256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" h="257">
                <a:moveTo>
                  <a:pt x="0" y="129"/>
                </a:moveTo>
                <a:cubicBezTo>
                  <a:pt x="0" y="58"/>
                  <a:pt x="57" y="0"/>
                  <a:pt x="127" y="0"/>
                </a:cubicBezTo>
                <a:cubicBezTo>
                  <a:pt x="198" y="0"/>
                  <a:pt x="256" y="58"/>
                  <a:pt x="256" y="129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99"/>
                  <a:pt x="198" y="257"/>
                  <a:pt x="127" y="257"/>
                </a:cubicBezTo>
                <a:cubicBezTo>
                  <a:pt x="57" y="257"/>
                  <a:pt x="0" y="199"/>
                  <a:pt x="0" y="129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7" name="Rectangle 42"/>
          <p:cNvSpPr>
            <a:spLocks noChangeArrowheads="1"/>
          </p:cNvSpPr>
          <p:nvPr/>
        </p:nvSpPr>
        <p:spPr bwMode="auto">
          <a:xfrm>
            <a:off x="4430713" y="512762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3</a:t>
            </a:r>
            <a:endParaRPr lang="en-US" sz="1800"/>
          </a:p>
        </p:txBody>
      </p:sp>
      <p:sp>
        <p:nvSpPr>
          <p:cNvPr id="22568" name="Freeform 43"/>
          <p:cNvSpPr>
            <a:spLocks/>
          </p:cNvSpPr>
          <p:nvPr/>
        </p:nvSpPr>
        <p:spPr bwMode="auto">
          <a:xfrm>
            <a:off x="4905375" y="4065588"/>
            <a:ext cx="519113" cy="568325"/>
          </a:xfrm>
          <a:custGeom>
            <a:avLst/>
            <a:gdLst>
              <a:gd name="T0" fmla="*/ 215900 w 327"/>
              <a:gd name="T1" fmla="*/ 520700 h 358"/>
              <a:gd name="T2" fmla="*/ 500063 w 327"/>
              <a:gd name="T3" fmla="*/ 368300 h 358"/>
              <a:gd name="T4" fmla="*/ 284163 w 327"/>
              <a:gd name="T5" fmla="*/ 46038 h 358"/>
              <a:gd name="T6" fmla="*/ 0 w 327"/>
              <a:gd name="T7" fmla="*/ 196850 h 358"/>
              <a:gd name="T8" fmla="*/ 0 60000 65536"/>
              <a:gd name="T9" fmla="*/ 0 60000 65536"/>
              <a:gd name="T10" fmla="*/ 0 60000 65536"/>
              <a:gd name="T11" fmla="*/ 0 60000 65536"/>
              <a:gd name="T12" fmla="*/ 0 w 327"/>
              <a:gd name="T13" fmla="*/ 0 h 358"/>
              <a:gd name="T14" fmla="*/ 327 w 327"/>
              <a:gd name="T15" fmla="*/ 358 h 3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7" h="358">
                <a:moveTo>
                  <a:pt x="136" y="328"/>
                </a:moveTo>
                <a:cubicBezTo>
                  <a:pt x="223" y="358"/>
                  <a:pt x="303" y="315"/>
                  <a:pt x="315" y="232"/>
                </a:cubicBezTo>
                <a:cubicBezTo>
                  <a:pt x="327" y="150"/>
                  <a:pt x="266" y="59"/>
                  <a:pt x="179" y="29"/>
                </a:cubicBezTo>
                <a:cubicBezTo>
                  <a:pt x="92" y="0"/>
                  <a:pt x="13" y="42"/>
                  <a:pt x="0" y="124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9" name="Freeform 44"/>
          <p:cNvSpPr>
            <a:spLocks/>
          </p:cNvSpPr>
          <p:nvPr/>
        </p:nvSpPr>
        <p:spPr bwMode="auto">
          <a:xfrm>
            <a:off x="4860925" y="4246563"/>
            <a:ext cx="87313" cy="136525"/>
          </a:xfrm>
          <a:custGeom>
            <a:avLst/>
            <a:gdLst>
              <a:gd name="T0" fmla="*/ 87313 w 55"/>
              <a:gd name="T1" fmla="*/ 0 h 86"/>
              <a:gd name="T2" fmla="*/ 57150 w 55"/>
              <a:gd name="T3" fmla="*/ 136525 h 86"/>
              <a:gd name="T4" fmla="*/ 0 w 55"/>
              <a:gd name="T5" fmla="*/ 9525 h 86"/>
              <a:gd name="T6" fmla="*/ 87313 w 55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6"/>
              <a:gd name="T14" fmla="*/ 55 w 55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6">
                <a:moveTo>
                  <a:pt x="55" y="0"/>
                </a:moveTo>
                <a:lnTo>
                  <a:pt x="36" y="86"/>
                </a:lnTo>
                <a:lnTo>
                  <a:pt x="0" y="6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0" name="Line 45"/>
          <p:cNvSpPr>
            <a:spLocks noChangeShapeType="1"/>
          </p:cNvSpPr>
          <p:nvPr/>
        </p:nvSpPr>
        <p:spPr bwMode="auto">
          <a:xfrm flipH="1" flipV="1">
            <a:off x="7026275" y="4835525"/>
            <a:ext cx="206375" cy="430213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1" name="Freeform 46"/>
          <p:cNvSpPr>
            <a:spLocks/>
          </p:cNvSpPr>
          <p:nvPr/>
        </p:nvSpPr>
        <p:spPr bwMode="auto">
          <a:xfrm>
            <a:off x="6973888" y="4725988"/>
            <a:ext cx="98425" cy="138112"/>
          </a:xfrm>
          <a:custGeom>
            <a:avLst/>
            <a:gdLst>
              <a:gd name="T0" fmla="*/ 17463 w 62"/>
              <a:gd name="T1" fmla="*/ 138112 h 87"/>
              <a:gd name="T2" fmla="*/ 0 w 62"/>
              <a:gd name="T3" fmla="*/ 0 h 87"/>
              <a:gd name="T4" fmla="*/ 98425 w 62"/>
              <a:gd name="T5" fmla="*/ 100012 h 87"/>
              <a:gd name="T6" fmla="*/ 17463 w 62"/>
              <a:gd name="T7" fmla="*/ 138112 h 87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87"/>
              <a:gd name="T14" fmla="*/ 62 w 62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87">
                <a:moveTo>
                  <a:pt x="11" y="87"/>
                </a:moveTo>
                <a:lnTo>
                  <a:pt x="0" y="0"/>
                </a:lnTo>
                <a:lnTo>
                  <a:pt x="62" y="63"/>
                </a:lnTo>
                <a:lnTo>
                  <a:pt x="11" y="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2" name="Line 47"/>
          <p:cNvSpPr>
            <a:spLocks noChangeShapeType="1"/>
          </p:cNvSpPr>
          <p:nvPr/>
        </p:nvSpPr>
        <p:spPr bwMode="auto">
          <a:xfrm flipV="1">
            <a:off x="6419850" y="4827588"/>
            <a:ext cx="200025" cy="438150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3" name="Freeform 48"/>
          <p:cNvSpPr>
            <a:spLocks/>
          </p:cNvSpPr>
          <p:nvPr/>
        </p:nvSpPr>
        <p:spPr bwMode="auto">
          <a:xfrm>
            <a:off x="6575425" y="4718050"/>
            <a:ext cx="95250" cy="138113"/>
          </a:xfrm>
          <a:custGeom>
            <a:avLst/>
            <a:gdLst>
              <a:gd name="T0" fmla="*/ 0 w 60"/>
              <a:gd name="T1" fmla="*/ 101600 h 87"/>
              <a:gd name="T2" fmla="*/ 95250 w 60"/>
              <a:gd name="T3" fmla="*/ 0 h 87"/>
              <a:gd name="T4" fmla="*/ 80963 w 60"/>
              <a:gd name="T5" fmla="*/ 138113 h 87"/>
              <a:gd name="T6" fmla="*/ 0 w 60"/>
              <a:gd name="T7" fmla="*/ 101600 h 87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87"/>
              <a:gd name="T14" fmla="*/ 60 w 60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87">
                <a:moveTo>
                  <a:pt x="0" y="64"/>
                </a:moveTo>
                <a:lnTo>
                  <a:pt x="60" y="0"/>
                </a:lnTo>
                <a:lnTo>
                  <a:pt x="51" y="87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4" name="Freeform 49"/>
          <p:cNvSpPr>
            <a:spLocks/>
          </p:cNvSpPr>
          <p:nvPr/>
        </p:nvSpPr>
        <p:spPr bwMode="auto">
          <a:xfrm>
            <a:off x="6623050" y="4383088"/>
            <a:ext cx="406400" cy="406400"/>
          </a:xfrm>
          <a:custGeom>
            <a:avLst/>
            <a:gdLst>
              <a:gd name="T0" fmla="*/ 0 w 922"/>
              <a:gd name="T1" fmla="*/ 203200 h 922"/>
              <a:gd name="T2" fmla="*/ 203200 w 922"/>
              <a:gd name="T3" fmla="*/ 0 h 922"/>
              <a:gd name="T4" fmla="*/ 406400 w 922"/>
              <a:gd name="T5" fmla="*/ 203200 h 922"/>
              <a:gd name="T6" fmla="*/ 406400 w 922"/>
              <a:gd name="T7" fmla="*/ 203200 h 922"/>
              <a:gd name="T8" fmla="*/ 203200 w 922"/>
              <a:gd name="T9" fmla="*/ 406400 h 922"/>
              <a:gd name="T10" fmla="*/ 0 w 922"/>
              <a:gd name="T11" fmla="*/ 203200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2"/>
              <a:gd name="T20" fmla="*/ 922 w 922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2">
                <a:moveTo>
                  <a:pt x="0" y="461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2" y="206"/>
                  <a:pt x="922" y="461"/>
                </a:cubicBezTo>
                <a:cubicBezTo>
                  <a:pt x="922" y="461"/>
                  <a:pt x="922" y="461"/>
                  <a:pt x="922" y="461"/>
                </a:cubicBezTo>
                <a:cubicBezTo>
                  <a:pt x="922" y="715"/>
                  <a:pt x="715" y="922"/>
                  <a:pt x="461" y="922"/>
                </a:cubicBezTo>
                <a:cubicBezTo>
                  <a:pt x="206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5" name="Freeform 50"/>
          <p:cNvSpPr>
            <a:spLocks/>
          </p:cNvSpPr>
          <p:nvPr/>
        </p:nvSpPr>
        <p:spPr bwMode="auto">
          <a:xfrm>
            <a:off x="6623050" y="4383088"/>
            <a:ext cx="406400" cy="406400"/>
          </a:xfrm>
          <a:custGeom>
            <a:avLst/>
            <a:gdLst>
              <a:gd name="T0" fmla="*/ 0 w 256"/>
              <a:gd name="T1" fmla="*/ 203200 h 256"/>
              <a:gd name="T2" fmla="*/ 203200 w 256"/>
              <a:gd name="T3" fmla="*/ 0 h 256"/>
              <a:gd name="T4" fmla="*/ 406400 w 256"/>
              <a:gd name="T5" fmla="*/ 203200 h 256"/>
              <a:gd name="T6" fmla="*/ 406400 w 256"/>
              <a:gd name="T7" fmla="*/ 203200 h 256"/>
              <a:gd name="T8" fmla="*/ 203200 w 256"/>
              <a:gd name="T9" fmla="*/ 406400 h 256"/>
              <a:gd name="T10" fmla="*/ 0 w 256"/>
              <a:gd name="T11" fmla="*/ 203200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"/>
              <a:gd name="T19" fmla="*/ 0 h 256"/>
              <a:gd name="T20" fmla="*/ 256 w 256"/>
              <a:gd name="T21" fmla="*/ 256 h 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" h="256">
                <a:moveTo>
                  <a:pt x="0" y="128"/>
                </a:move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cubicBezTo>
                  <a:pt x="57" y="256"/>
                  <a:pt x="0" y="199"/>
                  <a:pt x="0" y="128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6" name="Rectangle 51"/>
          <p:cNvSpPr>
            <a:spLocks noChangeArrowheads="1"/>
          </p:cNvSpPr>
          <p:nvPr/>
        </p:nvSpPr>
        <p:spPr bwMode="auto">
          <a:xfrm>
            <a:off x="6748463" y="444817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5</a:t>
            </a:r>
            <a:endParaRPr lang="en-US" sz="1800"/>
          </a:p>
        </p:txBody>
      </p:sp>
      <p:sp>
        <p:nvSpPr>
          <p:cNvPr id="22577" name="Freeform 52"/>
          <p:cNvSpPr>
            <a:spLocks/>
          </p:cNvSpPr>
          <p:nvPr/>
        </p:nvSpPr>
        <p:spPr bwMode="auto">
          <a:xfrm>
            <a:off x="7029450" y="5060950"/>
            <a:ext cx="407988" cy="407988"/>
          </a:xfrm>
          <a:custGeom>
            <a:avLst/>
            <a:gdLst>
              <a:gd name="T0" fmla="*/ 0 w 921"/>
              <a:gd name="T1" fmla="*/ 203994 h 922"/>
              <a:gd name="T2" fmla="*/ 203773 w 921"/>
              <a:gd name="T3" fmla="*/ 0 h 922"/>
              <a:gd name="T4" fmla="*/ 407988 w 921"/>
              <a:gd name="T5" fmla="*/ 203994 h 922"/>
              <a:gd name="T6" fmla="*/ 407988 w 921"/>
              <a:gd name="T7" fmla="*/ 203994 h 922"/>
              <a:gd name="T8" fmla="*/ 203773 w 921"/>
              <a:gd name="T9" fmla="*/ 407988 h 922"/>
              <a:gd name="T10" fmla="*/ 0 w 921"/>
              <a:gd name="T11" fmla="*/ 203994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2"/>
              <a:gd name="T20" fmla="*/ 921 w 921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2">
                <a:moveTo>
                  <a:pt x="0" y="461"/>
                </a:moveTo>
                <a:cubicBezTo>
                  <a:pt x="0" y="206"/>
                  <a:pt x="206" y="0"/>
                  <a:pt x="460" y="0"/>
                </a:cubicBezTo>
                <a:cubicBezTo>
                  <a:pt x="715" y="0"/>
                  <a:pt x="921" y="206"/>
                  <a:pt x="921" y="461"/>
                </a:cubicBezTo>
                <a:cubicBezTo>
                  <a:pt x="921" y="461"/>
                  <a:pt x="921" y="461"/>
                  <a:pt x="921" y="461"/>
                </a:cubicBezTo>
                <a:cubicBezTo>
                  <a:pt x="921" y="715"/>
                  <a:pt x="715" y="922"/>
                  <a:pt x="460" y="922"/>
                </a:cubicBezTo>
                <a:cubicBezTo>
                  <a:pt x="206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Freeform 53"/>
          <p:cNvSpPr>
            <a:spLocks/>
          </p:cNvSpPr>
          <p:nvPr/>
        </p:nvSpPr>
        <p:spPr bwMode="auto">
          <a:xfrm>
            <a:off x="7029450" y="5060950"/>
            <a:ext cx="407988" cy="407988"/>
          </a:xfrm>
          <a:custGeom>
            <a:avLst/>
            <a:gdLst>
              <a:gd name="T0" fmla="*/ 0 w 257"/>
              <a:gd name="T1" fmla="*/ 204788 h 257"/>
              <a:gd name="T2" fmla="*/ 203200 w 257"/>
              <a:gd name="T3" fmla="*/ 0 h 257"/>
              <a:gd name="T4" fmla="*/ 407988 w 257"/>
              <a:gd name="T5" fmla="*/ 204788 h 257"/>
              <a:gd name="T6" fmla="*/ 407988 w 257"/>
              <a:gd name="T7" fmla="*/ 204788 h 257"/>
              <a:gd name="T8" fmla="*/ 203200 w 257"/>
              <a:gd name="T9" fmla="*/ 407988 h 257"/>
              <a:gd name="T10" fmla="*/ 0 w 257"/>
              <a:gd name="T11" fmla="*/ 204788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"/>
              <a:gd name="T19" fmla="*/ 0 h 257"/>
              <a:gd name="T20" fmla="*/ 257 w 257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" h="257">
                <a:moveTo>
                  <a:pt x="0" y="129"/>
                </a:moveTo>
                <a:cubicBezTo>
                  <a:pt x="0" y="58"/>
                  <a:pt x="58" y="0"/>
                  <a:pt x="128" y="0"/>
                </a:cubicBezTo>
                <a:cubicBezTo>
                  <a:pt x="199" y="0"/>
                  <a:pt x="257" y="58"/>
                  <a:pt x="257" y="129"/>
                </a:cubicBezTo>
                <a:cubicBezTo>
                  <a:pt x="257" y="129"/>
                  <a:pt x="257" y="129"/>
                  <a:pt x="257" y="129"/>
                </a:cubicBezTo>
                <a:cubicBezTo>
                  <a:pt x="257" y="199"/>
                  <a:pt x="199" y="257"/>
                  <a:pt x="128" y="257"/>
                </a:cubicBezTo>
                <a:cubicBezTo>
                  <a:pt x="58" y="257"/>
                  <a:pt x="0" y="199"/>
                  <a:pt x="0" y="129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9" name="Rectangle 54"/>
          <p:cNvSpPr>
            <a:spLocks noChangeArrowheads="1"/>
          </p:cNvSpPr>
          <p:nvPr/>
        </p:nvSpPr>
        <p:spPr bwMode="auto">
          <a:xfrm>
            <a:off x="7086600" y="512762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10</a:t>
            </a:r>
            <a:endParaRPr lang="en-US" sz="1800"/>
          </a:p>
        </p:txBody>
      </p:sp>
      <p:sp>
        <p:nvSpPr>
          <p:cNvPr id="22580" name="Freeform 55"/>
          <p:cNvSpPr>
            <a:spLocks/>
          </p:cNvSpPr>
          <p:nvPr/>
        </p:nvSpPr>
        <p:spPr bwMode="auto">
          <a:xfrm>
            <a:off x="6216650" y="5060950"/>
            <a:ext cx="406400" cy="407988"/>
          </a:xfrm>
          <a:custGeom>
            <a:avLst/>
            <a:gdLst>
              <a:gd name="T0" fmla="*/ 0 w 922"/>
              <a:gd name="T1" fmla="*/ 203994 h 922"/>
              <a:gd name="T2" fmla="*/ 203200 w 922"/>
              <a:gd name="T3" fmla="*/ 0 h 922"/>
              <a:gd name="T4" fmla="*/ 406400 w 922"/>
              <a:gd name="T5" fmla="*/ 203994 h 922"/>
              <a:gd name="T6" fmla="*/ 406400 w 922"/>
              <a:gd name="T7" fmla="*/ 203994 h 922"/>
              <a:gd name="T8" fmla="*/ 203200 w 922"/>
              <a:gd name="T9" fmla="*/ 407988 h 922"/>
              <a:gd name="T10" fmla="*/ 0 w 922"/>
              <a:gd name="T11" fmla="*/ 203994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2"/>
              <a:gd name="T20" fmla="*/ 922 w 922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2">
                <a:moveTo>
                  <a:pt x="0" y="461"/>
                </a:moveTo>
                <a:cubicBezTo>
                  <a:pt x="0" y="206"/>
                  <a:pt x="207" y="0"/>
                  <a:pt x="461" y="0"/>
                </a:cubicBezTo>
                <a:cubicBezTo>
                  <a:pt x="716" y="0"/>
                  <a:pt x="922" y="206"/>
                  <a:pt x="922" y="461"/>
                </a:cubicBezTo>
                <a:cubicBezTo>
                  <a:pt x="922" y="461"/>
                  <a:pt x="922" y="461"/>
                  <a:pt x="922" y="461"/>
                </a:cubicBezTo>
                <a:cubicBezTo>
                  <a:pt x="922" y="715"/>
                  <a:pt x="716" y="922"/>
                  <a:pt x="461" y="922"/>
                </a:cubicBezTo>
                <a:cubicBezTo>
                  <a:pt x="207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Freeform 56"/>
          <p:cNvSpPr>
            <a:spLocks/>
          </p:cNvSpPr>
          <p:nvPr/>
        </p:nvSpPr>
        <p:spPr bwMode="auto">
          <a:xfrm>
            <a:off x="6216650" y="5060950"/>
            <a:ext cx="406400" cy="407988"/>
          </a:xfrm>
          <a:custGeom>
            <a:avLst/>
            <a:gdLst>
              <a:gd name="T0" fmla="*/ 0 w 256"/>
              <a:gd name="T1" fmla="*/ 204788 h 257"/>
              <a:gd name="T2" fmla="*/ 203200 w 256"/>
              <a:gd name="T3" fmla="*/ 0 h 257"/>
              <a:gd name="T4" fmla="*/ 406400 w 256"/>
              <a:gd name="T5" fmla="*/ 204788 h 257"/>
              <a:gd name="T6" fmla="*/ 406400 w 256"/>
              <a:gd name="T7" fmla="*/ 204788 h 257"/>
              <a:gd name="T8" fmla="*/ 203200 w 256"/>
              <a:gd name="T9" fmla="*/ 407988 h 257"/>
              <a:gd name="T10" fmla="*/ 0 w 256"/>
              <a:gd name="T11" fmla="*/ 204788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"/>
              <a:gd name="T19" fmla="*/ 0 h 257"/>
              <a:gd name="T20" fmla="*/ 256 w 256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" h="257">
                <a:moveTo>
                  <a:pt x="0" y="129"/>
                </a:moveTo>
                <a:cubicBezTo>
                  <a:pt x="0" y="58"/>
                  <a:pt x="57" y="0"/>
                  <a:pt x="128" y="0"/>
                </a:cubicBezTo>
                <a:cubicBezTo>
                  <a:pt x="199" y="0"/>
                  <a:pt x="256" y="58"/>
                  <a:pt x="256" y="129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99"/>
                  <a:pt x="199" y="257"/>
                  <a:pt x="128" y="257"/>
                </a:cubicBezTo>
                <a:cubicBezTo>
                  <a:pt x="57" y="257"/>
                  <a:pt x="0" y="199"/>
                  <a:pt x="0" y="129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2" name="Rectangle 57"/>
          <p:cNvSpPr>
            <a:spLocks noChangeArrowheads="1"/>
          </p:cNvSpPr>
          <p:nvPr/>
        </p:nvSpPr>
        <p:spPr bwMode="auto">
          <a:xfrm>
            <a:off x="6338888" y="512762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8</a:t>
            </a:r>
            <a:endParaRPr lang="en-US" sz="1800"/>
          </a:p>
        </p:txBody>
      </p:sp>
      <p:sp>
        <p:nvSpPr>
          <p:cNvPr id="22583" name="Freeform 58"/>
          <p:cNvSpPr>
            <a:spLocks/>
          </p:cNvSpPr>
          <p:nvPr/>
        </p:nvSpPr>
        <p:spPr bwMode="auto">
          <a:xfrm>
            <a:off x="6813550" y="4065588"/>
            <a:ext cx="519113" cy="568325"/>
          </a:xfrm>
          <a:custGeom>
            <a:avLst/>
            <a:gdLst>
              <a:gd name="T0" fmla="*/ 215900 w 327"/>
              <a:gd name="T1" fmla="*/ 520700 h 358"/>
              <a:gd name="T2" fmla="*/ 500063 w 327"/>
              <a:gd name="T3" fmla="*/ 368300 h 358"/>
              <a:gd name="T4" fmla="*/ 284163 w 327"/>
              <a:gd name="T5" fmla="*/ 46038 h 358"/>
              <a:gd name="T6" fmla="*/ 0 w 327"/>
              <a:gd name="T7" fmla="*/ 196850 h 358"/>
              <a:gd name="T8" fmla="*/ 0 60000 65536"/>
              <a:gd name="T9" fmla="*/ 0 60000 65536"/>
              <a:gd name="T10" fmla="*/ 0 60000 65536"/>
              <a:gd name="T11" fmla="*/ 0 60000 65536"/>
              <a:gd name="T12" fmla="*/ 0 w 327"/>
              <a:gd name="T13" fmla="*/ 0 h 358"/>
              <a:gd name="T14" fmla="*/ 327 w 327"/>
              <a:gd name="T15" fmla="*/ 358 h 3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7" h="358">
                <a:moveTo>
                  <a:pt x="136" y="328"/>
                </a:moveTo>
                <a:cubicBezTo>
                  <a:pt x="223" y="358"/>
                  <a:pt x="303" y="315"/>
                  <a:pt x="315" y="232"/>
                </a:cubicBezTo>
                <a:cubicBezTo>
                  <a:pt x="327" y="150"/>
                  <a:pt x="266" y="59"/>
                  <a:pt x="179" y="29"/>
                </a:cubicBezTo>
                <a:cubicBezTo>
                  <a:pt x="92" y="0"/>
                  <a:pt x="13" y="42"/>
                  <a:pt x="0" y="124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4" name="Freeform 59"/>
          <p:cNvSpPr>
            <a:spLocks/>
          </p:cNvSpPr>
          <p:nvPr/>
        </p:nvSpPr>
        <p:spPr bwMode="auto">
          <a:xfrm>
            <a:off x="6769100" y="4246563"/>
            <a:ext cx="87313" cy="136525"/>
          </a:xfrm>
          <a:custGeom>
            <a:avLst/>
            <a:gdLst>
              <a:gd name="T0" fmla="*/ 87313 w 55"/>
              <a:gd name="T1" fmla="*/ 0 h 86"/>
              <a:gd name="T2" fmla="*/ 57150 w 55"/>
              <a:gd name="T3" fmla="*/ 136525 h 86"/>
              <a:gd name="T4" fmla="*/ 0 w 55"/>
              <a:gd name="T5" fmla="*/ 9525 h 86"/>
              <a:gd name="T6" fmla="*/ 87313 w 55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6"/>
              <a:gd name="T14" fmla="*/ 55 w 55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6">
                <a:moveTo>
                  <a:pt x="55" y="0"/>
                </a:moveTo>
                <a:lnTo>
                  <a:pt x="36" y="86"/>
                </a:lnTo>
                <a:lnTo>
                  <a:pt x="0" y="6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5" name="Freeform 60"/>
          <p:cNvSpPr>
            <a:spLocks/>
          </p:cNvSpPr>
          <p:nvPr/>
        </p:nvSpPr>
        <p:spPr bwMode="auto">
          <a:xfrm>
            <a:off x="6757988" y="6146800"/>
            <a:ext cx="407987" cy="407988"/>
          </a:xfrm>
          <a:custGeom>
            <a:avLst/>
            <a:gdLst>
              <a:gd name="T0" fmla="*/ 0 w 922"/>
              <a:gd name="T1" fmla="*/ 203773 h 921"/>
              <a:gd name="T2" fmla="*/ 203994 w 922"/>
              <a:gd name="T3" fmla="*/ 0 h 921"/>
              <a:gd name="T4" fmla="*/ 407987 w 922"/>
              <a:gd name="T5" fmla="*/ 203773 h 921"/>
              <a:gd name="T6" fmla="*/ 407987 w 922"/>
              <a:gd name="T7" fmla="*/ 203773 h 921"/>
              <a:gd name="T8" fmla="*/ 203994 w 922"/>
              <a:gd name="T9" fmla="*/ 407988 h 921"/>
              <a:gd name="T10" fmla="*/ 0 w 922"/>
              <a:gd name="T11" fmla="*/ 203773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1"/>
              <a:gd name="T20" fmla="*/ 922 w 922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1">
                <a:moveTo>
                  <a:pt x="0" y="460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2" y="206"/>
                  <a:pt x="922" y="460"/>
                </a:cubicBezTo>
                <a:cubicBezTo>
                  <a:pt x="922" y="460"/>
                  <a:pt x="922" y="460"/>
                  <a:pt x="922" y="460"/>
                </a:cubicBezTo>
                <a:cubicBezTo>
                  <a:pt x="922" y="715"/>
                  <a:pt x="715" y="921"/>
                  <a:pt x="461" y="921"/>
                </a:cubicBezTo>
                <a:cubicBezTo>
                  <a:pt x="206" y="921"/>
                  <a:pt x="0" y="715"/>
                  <a:pt x="0" y="460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6" name="Freeform 61"/>
          <p:cNvSpPr>
            <a:spLocks/>
          </p:cNvSpPr>
          <p:nvPr/>
        </p:nvSpPr>
        <p:spPr bwMode="auto">
          <a:xfrm>
            <a:off x="6757988" y="6146800"/>
            <a:ext cx="407987" cy="407988"/>
          </a:xfrm>
          <a:custGeom>
            <a:avLst/>
            <a:gdLst>
              <a:gd name="T0" fmla="*/ 0 w 257"/>
              <a:gd name="T1" fmla="*/ 203200 h 257"/>
              <a:gd name="T2" fmla="*/ 204787 w 257"/>
              <a:gd name="T3" fmla="*/ 0 h 257"/>
              <a:gd name="T4" fmla="*/ 407987 w 257"/>
              <a:gd name="T5" fmla="*/ 203200 h 257"/>
              <a:gd name="T6" fmla="*/ 407987 w 257"/>
              <a:gd name="T7" fmla="*/ 203200 h 257"/>
              <a:gd name="T8" fmla="*/ 204787 w 257"/>
              <a:gd name="T9" fmla="*/ 407988 h 257"/>
              <a:gd name="T10" fmla="*/ 0 w 257"/>
              <a:gd name="T11" fmla="*/ 203200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"/>
              <a:gd name="T19" fmla="*/ 0 h 257"/>
              <a:gd name="T20" fmla="*/ 257 w 257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" h="257">
                <a:moveTo>
                  <a:pt x="0" y="128"/>
                </a:moveTo>
                <a:cubicBezTo>
                  <a:pt x="0" y="58"/>
                  <a:pt x="58" y="0"/>
                  <a:pt x="129" y="0"/>
                </a:cubicBezTo>
                <a:cubicBezTo>
                  <a:pt x="199" y="0"/>
                  <a:pt x="257" y="58"/>
                  <a:pt x="257" y="128"/>
                </a:cubicBezTo>
                <a:cubicBezTo>
                  <a:pt x="257" y="128"/>
                  <a:pt x="257" y="128"/>
                  <a:pt x="257" y="128"/>
                </a:cubicBezTo>
                <a:cubicBezTo>
                  <a:pt x="257" y="199"/>
                  <a:pt x="199" y="257"/>
                  <a:pt x="129" y="257"/>
                </a:cubicBezTo>
                <a:cubicBezTo>
                  <a:pt x="58" y="257"/>
                  <a:pt x="0" y="199"/>
                  <a:pt x="0" y="128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7" name="Rectangle 62"/>
          <p:cNvSpPr>
            <a:spLocks noChangeArrowheads="1"/>
          </p:cNvSpPr>
          <p:nvPr/>
        </p:nvSpPr>
        <p:spPr bwMode="auto">
          <a:xfrm>
            <a:off x="6818313" y="621506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12</a:t>
            </a:r>
            <a:endParaRPr lang="en-US" sz="1800"/>
          </a:p>
        </p:txBody>
      </p:sp>
      <p:sp>
        <p:nvSpPr>
          <p:cNvPr id="22588" name="Freeform 63"/>
          <p:cNvSpPr>
            <a:spLocks/>
          </p:cNvSpPr>
          <p:nvPr/>
        </p:nvSpPr>
        <p:spPr bwMode="auto">
          <a:xfrm>
            <a:off x="6013450" y="5740400"/>
            <a:ext cx="406400" cy="406400"/>
          </a:xfrm>
          <a:custGeom>
            <a:avLst/>
            <a:gdLst>
              <a:gd name="T0" fmla="*/ 0 w 921"/>
              <a:gd name="T1" fmla="*/ 203200 h 922"/>
              <a:gd name="T2" fmla="*/ 202979 w 921"/>
              <a:gd name="T3" fmla="*/ 0 h 922"/>
              <a:gd name="T4" fmla="*/ 406400 w 921"/>
              <a:gd name="T5" fmla="*/ 203200 h 922"/>
              <a:gd name="T6" fmla="*/ 406400 w 921"/>
              <a:gd name="T7" fmla="*/ 203200 h 922"/>
              <a:gd name="T8" fmla="*/ 202979 w 921"/>
              <a:gd name="T9" fmla="*/ 406400 h 922"/>
              <a:gd name="T10" fmla="*/ 0 w 921"/>
              <a:gd name="T11" fmla="*/ 203200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2"/>
              <a:gd name="T20" fmla="*/ 921 w 921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2">
                <a:moveTo>
                  <a:pt x="0" y="461"/>
                </a:moveTo>
                <a:cubicBezTo>
                  <a:pt x="0" y="206"/>
                  <a:pt x="206" y="0"/>
                  <a:pt x="460" y="0"/>
                </a:cubicBezTo>
                <a:cubicBezTo>
                  <a:pt x="715" y="0"/>
                  <a:pt x="921" y="206"/>
                  <a:pt x="921" y="461"/>
                </a:cubicBezTo>
                <a:cubicBezTo>
                  <a:pt x="921" y="461"/>
                  <a:pt x="921" y="461"/>
                  <a:pt x="921" y="461"/>
                </a:cubicBezTo>
                <a:cubicBezTo>
                  <a:pt x="921" y="715"/>
                  <a:pt x="715" y="922"/>
                  <a:pt x="460" y="922"/>
                </a:cubicBezTo>
                <a:cubicBezTo>
                  <a:pt x="206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Freeform 64"/>
          <p:cNvSpPr>
            <a:spLocks/>
          </p:cNvSpPr>
          <p:nvPr/>
        </p:nvSpPr>
        <p:spPr bwMode="auto">
          <a:xfrm>
            <a:off x="6013450" y="5740400"/>
            <a:ext cx="406400" cy="406400"/>
          </a:xfrm>
          <a:custGeom>
            <a:avLst/>
            <a:gdLst>
              <a:gd name="T0" fmla="*/ 0 w 256"/>
              <a:gd name="T1" fmla="*/ 203200 h 256"/>
              <a:gd name="T2" fmla="*/ 203200 w 256"/>
              <a:gd name="T3" fmla="*/ 0 h 256"/>
              <a:gd name="T4" fmla="*/ 406400 w 256"/>
              <a:gd name="T5" fmla="*/ 203200 h 256"/>
              <a:gd name="T6" fmla="*/ 406400 w 256"/>
              <a:gd name="T7" fmla="*/ 203200 h 256"/>
              <a:gd name="T8" fmla="*/ 203200 w 256"/>
              <a:gd name="T9" fmla="*/ 406400 h 256"/>
              <a:gd name="T10" fmla="*/ 0 w 256"/>
              <a:gd name="T11" fmla="*/ 203200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"/>
              <a:gd name="T19" fmla="*/ 0 h 256"/>
              <a:gd name="T20" fmla="*/ 256 w 256"/>
              <a:gd name="T21" fmla="*/ 256 h 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" h="256">
                <a:moveTo>
                  <a:pt x="0" y="128"/>
                </a:moveTo>
                <a:cubicBezTo>
                  <a:pt x="0" y="57"/>
                  <a:pt x="57" y="0"/>
                  <a:pt x="128" y="0"/>
                </a:cubicBezTo>
                <a:cubicBezTo>
                  <a:pt x="198" y="0"/>
                  <a:pt x="256" y="57"/>
                  <a:pt x="256" y="128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256" y="199"/>
                  <a:pt x="198" y="256"/>
                  <a:pt x="128" y="256"/>
                </a:cubicBezTo>
                <a:cubicBezTo>
                  <a:pt x="57" y="256"/>
                  <a:pt x="0" y="199"/>
                  <a:pt x="0" y="128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0" name="Rectangle 65"/>
          <p:cNvSpPr>
            <a:spLocks noChangeArrowheads="1"/>
          </p:cNvSpPr>
          <p:nvPr/>
        </p:nvSpPr>
        <p:spPr bwMode="auto">
          <a:xfrm>
            <a:off x="6070600" y="580548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11</a:t>
            </a:r>
            <a:endParaRPr lang="en-US" sz="1800"/>
          </a:p>
        </p:txBody>
      </p:sp>
      <p:sp>
        <p:nvSpPr>
          <p:cNvPr id="22591" name="Freeform 66"/>
          <p:cNvSpPr>
            <a:spLocks/>
          </p:cNvSpPr>
          <p:nvPr/>
        </p:nvSpPr>
        <p:spPr bwMode="auto">
          <a:xfrm>
            <a:off x="4724400" y="5740400"/>
            <a:ext cx="406400" cy="406400"/>
          </a:xfrm>
          <a:custGeom>
            <a:avLst/>
            <a:gdLst>
              <a:gd name="T0" fmla="*/ 0 w 922"/>
              <a:gd name="T1" fmla="*/ 203200 h 922"/>
              <a:gd name="T2" fmla="*/ 203200 w 922"/>
              <a:gd name="T3" fmla="*/ 0 h 922"/>
              <a:gd name="T4" fmla="*/ 406400 w 922"/>
              <a:gd name="T5" fmla="*/ 203200 h 922"/>
              <a:gd name="T6" fmla="*/ 406400 w 922"/>
              <a:gd name="T7" fmla="*/ 203200 h 922"/>
              <a:gd name="T8" fmla="*/ 203200 w 922"/>
              <a:gd name="T9" fmla="*/ 406400 h 922"/>
              <a:gd name="T10" fmla="*/ 0 w 922"/>
              <a:gd name="T11" fmla="*/ 203200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2"/>
              <a:gd name="T20" fmla="*/ 922 w 922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2">
                <a:moveTo>
                  <a:pt x="0" y="461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2" y="206"/>
                  <a:pt x="922" y="461"/>
                </a:cubicBezTo>
                <a:cubicBezTo>
                  <a:pt x="922" y="461"/>
                  <a:pt x="922" y="461"/>
                  <a:pt x="922" y="461"/>
                </a:cubicBezTo>
                <a:cubicBezTo>
                  <a:pt x="922" y="715"/>
                  <a:pt x="715" y="922"/>
                  <a:pt x="461" y="922"/>
                </a:cubicBezTo>
                <a:cubicBezTo>
                  <a:pt x="206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Freeform 67"/>
          <p:cNvSpPr>
            <a:spLocks/>
          </p:cNvSpPr>
          <p:nvPr/>
        </p:nvSpPr>
        <p:spPr bwMode="auto">
          <a:xfrm>
            <a:off x="4724400" y="5740400"/>
            <a:ext cx="406400" cy="406400"/>
          </a:xfrm>
          <a:custGeom>
            <a:avLst/>
            <a:gdLst>
              <a:gd name="T0" fmla="*/ 0 w 256"/>
              <a:gd name="T1" fmla="*/ 203200 h 256"/>
              <a:gd name="T2" fmla="*/ 203200 w 256"/>
              <a:gd name="T3" fmla="*/ 0 h 256"/>
              <a:gd name="T4" fmla="*/ 406400 w 256"/>
              <a:gd name="T5" fmla="*/ 203200 h 256"/>
              <a:gd name="T6" fmla="*/ 406400 w 256"/>
              <a:gd name="T7" fmla="*/ 203200 h 256"/>
              <a:gd name="T8" fmla="*/ 203200 w 256"/>
              <a:gd name="T9" fmla="*/ 406400 h 256"/>
              <a:gd name="T10" fmla="*/ 0 w 256"/>
              <a:gd name="T11" fmla="*/ 203200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"/>
              <a:gd name="T19" fmla="*/ 0 h 256"/>
              <a:gd name="T20" fmla="*/ 256 w 256"/>
              <a:gd name="T21" fmla="*/ 256 h 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" h="256">
                <a:moveTo>
                  <a:pt x="0" y="128"/>
                </a:move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cubicBezTo>
                  <a:pt x="57" y="256"/>
                  <a:pt x="0" y="199"/>
                  <a:pt x="0" y="128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3" name="Rectangle 68"/>
          <p:cNvSpPr>
            <a:spLocks noChangeArrowheads="1"/>
          </p:cNvSpPr>
          <p:nvPr/>
        </p:nvSpPr>
        <p:spPr bwMode="auto">
          <a:xfrm>
            <a:off x="4848225" y="5805488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9</a:t>
            </a:r>
            <a:endParaRPr lang="en-US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Union-Find</a:t>
            </a:r>
          </a:p>
        </p:txBody>
      </p:sp>
      <p:sp>
        <p:nvSpPr>
          <p:cNvPr id="2355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F8B5A34-02C0-ED41-A2F4-B0767931CA4E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Union-Find Operations</a:t>
            </a:r>
          </a:p>
        </p:txBody>
      </p:sp>
      <p:sp>
        <p:nvSpPr>
          <p:cNvPr id="2355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4038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To do a </a:t>
            </a:r>
            <a:r>
              <a:rPr lang="en-US" sz="2400">
                <a:solidFill>
                  <a:schemeClr val="tx2"/>
                </a:solidFill>
                <a:latin typeface="Tahoma" charset="0"/>
              </a:rPr>
              <a:t>union</a:t>
            </a:r>
            <a:r>
              <a:rPr lang="en-US" sz="2400">
                <a:latin typeface="Tahoma" charset="0"/>
              </a:rPr>
              <a:t>, simply make the root of one tree point to the root of the other 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Tahoma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>
              <a:latin typeface="Tahoma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To do a </a:t>
            </a:r>
            <a:r>
              <a:rPr lang="en-US" sz="2400">
                <a:solidFill>
                  <a:schemeClr val="tx2"/>
                </a:solidFill>
                <a:latin typeface="Tahoma" charset="0"/>
              </a:rPr>
              <a:t>find</a:t>
            </a:r>
            <a:r>
              <a:rPr lang="en-US" sz="2400">
                <a:latin typeface="Tahoma" charset="0"/>
              </a:rPr>
              <a:t>, follow set-name pointers from the starting node until reaching a node whose set-name pointer refers back to itself</a:t>
            </a:r>
          </a:p>
        </p:txBody>
      </p:sp>
      <p:sp>
        <p:nvSpPr>
          <p:cNvPr id="23557" name="AutoShape 11"/>
          <p:cNvSpPr>
            <a:spLocks noChangeAspect="1" noChangeArrowheads="1" noTextEdit="1"/>
          </p:cNvSpPr>
          <p:nvPr/>
        </p:nvSpPr>
        <p:spPr bwMode="auto">
          <a:xfrm>
            <a:off x="5181600" y="990600"/>
            <a:ext cx="32004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13"/>
          <p:cNvSpPr>
            <a:spLocks noChangeShapeType="1"/>
          </p:cNvSpPr>
          <p:nvPr/>
        </p:nvSpPr>
        <p:spPr bwMode="auto">
          <a:xfrm flipH="1" flipV="1">
            <a:off x="7410450" y="3152775"/>
            <a:ext cx="465138" cy="247650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Freeform 14"/>
          <p:cNvSpPr>
            <a:spLocks/>
          </p:cNvSpPr>
          <p:nvPr/>
        </p:nvSpPr>
        <p:spPr bwMode="auto">
          <a:xfrm>
            <a:off x="7302500" y="3095625"/>
            <a:ext cx="138113" cy="101600"/>
          </a:xfrm>
          <a:custGeom>
            <a:avLst/>
            <a:gdLst>
              <a:gd name="T0" fmla="*/ 96838 w 87"/>
              <a:gd name="T1" fmla="*/ 101600 h 64"/>
              <a:gd name="T2" fmla="*/ 0 w 87"/>
              <a:gd name="T3" fmla="*/ 0 h 64"/>
              <a:gd name="T4" fmla="*/ 138113 w 87"/>
              <a:gd name="T5" fmla="*/ 22225 h 64"/>
              <a:gd name="T6" fmla="*/ 96838 w 87"/>
              <a:gd name="T7" fmla="*/ 101600 h 64"/>
              <a:gd name="T8" fmla="*/ 0 60000 65536"/>
              <a:gd name="T9" fmla="*/ 0 60000 65536"/>
              <a:gd name="T10" fmla="*/ 0 60000 65536"/>
              <a:gd name="T11" fmla="*/ 0 60000 65536"/>
              <a:gd name="T12" fmla="*/ 0 w 87"/>
              <a:gd name="T13" fmla="*/ 0 h 64"/>
              <a:gd name="T14" fmla="*/ 87 w 87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" h="64">
                <a:moveTo>
                  <a:pt x="61" y="64"/>
                </a:moveTo>
                <a:lnTo>
                  <a:pt x="0" y="0"/>
                </a:lnTo>
                <a:lnTo>
                  <a:pt x="87" y="14"/>
                </a:lnTo>
                <a:lnTo>
                  <a:pt x="61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15"/>
          <p:cNvSpPr>
            <a:spLocks noChangeShapeType="1"/>
          </p:cNvSpPr>
          <p:nvPr/>
        </p:nvSpPr>
        <p:spPr bwMode="auto">
          <a:xfrm flipV="1">
            <a:off x="7126288" y="2627313"/>
            <a:ext cx="157162" cy="365125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Freeform 16"/>
          <p:cNvSpPr>
            <a:spLocks/>
          </p:cNvSpPr>
          <p:nvPr/>
        </p:nvSpPr>
        <p:spPr bwMode="auto">
          <a:xfrm>
            <a:off x="7237413" y="2516188"/>
            <a:ext cx="93662" cy="139700"/>
          </a:xfrm>
          <a:custGeom>
            <a:avLst/>
            <a:gdLst>
              <a:gd name="T0" fmla="*/ 0 w 59"/>
              <a:gd name="T1" fmla="*/ 104775 h 88"/>
              <a:gd name="T2" fmla="*/ 93662 w 59"/>
              <a:gd name="T3" fmla="*/ 0 h 88"/>
              <a:gd name="T4" fmla="*/ 82550 w 59"/>
              <a:gd name="T5" fmla="*/ 139700 h 88"/>
              <a:gd name="T6" fmla="*/ 0 w 59"/>
              <a:gd name="T7" fmla="*/ 104775 h 88"/>
              <a:gd name="T8" fmla="*/ 0 60000 65536"/>
              <a:gd name="T9" fmla="*/ 0 60000 65536"/>
              <a:gd name="T10" fmla="*/ 0 60000 65536"/>
              <a:gd name="T11" fmla="*/ 0 60000 65536"/>
              <a:gd name="T12" fmla="*/ 0 w 59"/>
              <a:gd name="T13" fmla="*/ 0 h 88"/>
              <a:gd name="T14" fmla="*/ 59 w 59"/>
              <a:gd name="T15" fmla="*/ 88 h 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" h="88">
                <a:moveTo>
                  <a:pt x="0" y="66"/>
                </a:moveTo>
                <a:lnTo>
                  <a:pt x="59" y="0"/>
                </a:lnTo>
                <a:lnTo>
                  <a:pt x="52" y="88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7"/>
          <p:cNvSpPr>
            <a:spLocks noChangeShapeType="1"/>
          </p:cNvSpPr>
          <p:nvPr/>
        </p:nvSpPr>
        <p:spPr bwMode="auto">
          <a:xfrm flipV="1">
            <a:off x="5834063" y="2919413"/>
            <a:ext cx="222250" cy="407987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Freeform 18"/>
          <p:cNvSpPr>
            <a:spLocks/>
          </p:cNvSpPr>
          <p:nvPr/>
        </p:nvSpPr>
        <p:spPr bwMode="auto">
          <a:xfrm>
            <a:off x="6011863" y="2811463"/>
            <a:ext cx="101600" cy="138112"/>
          </a:xfrm>
          <a:custGeom>
            <a:avLst/>
            <a:gdLst>
              <a:gd name="T0" fmla="*/ 0 w 64"/>
              <a:gd name="T1" fmla="*/ 95250 h 87"/>
              <a:gd name="T2" fmla="*/ 101600 w 64"/>
              <a:gd name="T3" fmla="*/ 0 h 87"/>
              <a:gd name="T4" fmla="*/ 77788 w 64"/>
              <a:gd name="T5" fmla="*/ 138112 h 87"/>
              <a:gd name="T6" fmla="*/ 0 w 64"/>
              <a:gd name="T7" fmla="*/ 95250 h 87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87"/>
              <a:gd name="T14" fmla="*/ 64 w 64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87">
                <a:moveTo>
                  <a:pt x="0" y="60"/>
                </a:moveTo>
                <a:lnTo>
                  <a:pt x="64" y="0"/>
                </a:lnTo>
                <a:lnTo>
                  <a:pt x="49" y="87"/>
                </a:lnTo>
                <a:lnTo>
                  <a:pt x="0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9"/>
          <p:cNvSpPr>
            <a:spLocks noChangeShapeType="1"/>
          </p:cNvSpPr>
          <p:nvPr/>
        </p:nvSpPr>
        <p:spPr bwMode="auto">
          <a:xfrm flipH="1" flipV="1">
            <a:off x="6026150" y="2216150"/>
            <a:ext cx="206375" cy="430213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Freeform 20"/>
          <p:cNvSpPr>
            <a:spLocks/>
          </p:cNvSpPr>
          <p:nvPr/>
        </p:nvSpPr>
        <p:spPr bwMode="auto">
          <a:xfrm>
            <a:off x="5973763" y="2106613"/>
            <a:ext cx="96837" cy="138112"/>
          </a:xfrm>
          <a:custGeom>
            <a:avLst/>
            <a:gdLst>
              <a:gd name="T0" fmla="*/ 17462 w 61"/>
              <a:gd name="T1" fmla="*/ 138112 h 87"/>
              <a:gd name="T2" fmla="*/ 0 w 61"/>
              <a:gd name="T3" fmla="*/ 0 h 87"/>
              <a:gd name="T4" fmla="*/ 96837 w 61"/>
              <a:gd name="T5" fmla="*/ 100012 h 87"/>
              <a:gd name="T6" fmla="*/ 17462 w 61"/>
              <a:gd name="T7" fmla="*/ 138112 h 87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87"/>
              <a:gd name="T14" fmla="*/ 61 w 61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87">
                <a:moveTo>
                  <a:pt x="11" y="87"/>
                </a:moveTo>
                <a:lnTo>
                  <a:pt x="0" y="0"/>
                </a:lnTo>
                <a:lnTo>
                  <a:pt x="61" y="63"/>
                </a:lnTo>
                <a:lnTo>
                  <a:pt x="11" y="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Line 21"/>
          <p:cNvSpPr>
            <a:spLocks noChangeShapeType="1"/>
          </p:cNvSpPr>
          <p:nvPr/>
        </p:nvSpPr>
        <p:spPr bwMode="auto">
          <a:xfrm flipV="1">
            <a:off x="5416550" y="2208213"/>
            <a:ext cx="201613" cy="438150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Freeform 22"/>
          <p:cNvSpPr>
            <a:spLocks/>
          </p:cNvSpPr>
          <p:nvPr/>
        </p:nvSpPr>
        <p:spPr bwMode="auto">
          <a:xfrm>
            <a:off x="5573713" y="2098675"/>
            <a:ext cx="95250" cy="138113"/>
          </a:xfrm>
          <a:custGeom>
            <a:avLst/>
            <a:gdLst>
              <a:gd name="T0" fmla="*/ 0 w 60"/>
              <a:gd name="T1" fmla="*/ 101600 h 87"/>
              <a:gd name="T2" fmla="*/ 95250 w 60"/>
              <a:gd name="T3" fmla="*/ 0 h 87"/>
              <a:gd name="T4" fmla="*/ 79375 w 60"/>
              <a:gd name="T5" fmla="*/ 138113 h 87"/>
              <a:gd name="T6" fmla="*/ 0 w 60"/>
              <a:gd name="T7" fmla="*/ 101600 h 87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87"/>
              <a:gd name="T14" fmla="*/ 60 w 60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87">
                <a:moveTo>
                  <a:pt x="0" y="64"/>
                </a:moveTo>
                <a:lnTo>
                  <a:pt x="60" y="0"/>
                </a:lnTo>
                <a:lnTo>
                  <a:pt x="50" y="87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Freeform 23"/>
          <p:cNvSpPr>
            <a:spLocks/>
          </p:cNvSpPr>
          <p:nvPr/>
        </p:nvSpPr>
        <p:spPr bwMode="auto">
          <a:xfrm>
            <a:off x="5621338" y="1762125"/>
            <a:ext cx="407987" cy="407988"/>
          </a:xfrm>
          <a:custGeom>
            <a:avLst/>
            <a:gdLst>
              <a:gd name="T0" fmla="*/ 0 w 922"/>
              <a:gd name="T1" fmla="*/ 203994 h 922"/>
              <a:gd name="T2" fmla="*/ 203994 w 922"/>
              <a:gd name="T3" fmla="*/ 0 h 922"/>
              <a:gd name="T4" fmla="*/ 407987 w 922"/>
              <a:gd name="T5" fmla="*/ 203994 h 922"/>
              <a:gd name="T6" fmla="*/ 407987 w 922"/>
              <a:gd name="T7" fmla="*/ 203994 h 922"/>
              <a:gd name="T8" fmla="*/ 203994 w 922"/>
              <a:gd name="T9" fmla="*/ 407988 h 922"/>
              <a:gd name="T10" fmla="*/ 0 w 922"/>
              <a:gd name="T11" fmla="*/ 203994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2"/>
              <a:gd name="T20" fmla="*/ 922 w 922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2">
                <a:moveTo>
                  <a:pt x="0" y="461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2" y="206"/>
                  <a:pt x="922" y="461"/>
                </a:cubicBezTo>
                <a:cubicBezTo>
                  <a:pt x="922" y="461"/>
                  <a:pt x="922" y="461"/>
                  <a:pt x="922" y="461"/>
                </a:cubicBezTo>
                <a:cubicBezTo>
                  <a:pt x="922" y="715"/>
                  <a:pt x="715" y="922"/>
                  <a:pt x="461" y="922"/>
                </a:cubicBezTo>
                <a:cubicBezTo>
                  <a:pt x="206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Freeform 24"/>
          <p:cNvSpPr>
            <a:spLocks/>
          </p:cNvSpPr>
          <p:nvPr/>
        </p:nvSpPr>
        <p:spPr bwMode="auto">
          <a:xfrm>
            <a:off x="5621338" y="1762125"/>
            <a:ext cx="407987" cy="407988"/>
          </a:xfrm>
          <a:custGeom>
            <a:avLst/>
            <a:gdLst>
              <a:gd name="T0" fmla="*/ 0 w 257"/>
              <a:gd name="T1" fmla="*/ 204788 h 257"/>
              <a:gd name="T2" fmla="*/ 203200 w 257"/>
              <a:gd name="T3" fmla="*/ 0 h 257"/>
              <a:gd name="T4" fmla="*/ 407987 w 257"/>
              <a:gd name="T5" fmla="*/ 204788 h 257"/>
              <a:gd name="T6" fmla="*/ 407987 w 257"/>
              <a:gd name="T7" fmla="*/ 204788 h 257"/>
              <a:gd name="T8" fmla="*/ 203200 w 257"/>
              <a:gd name="T9" fmla="*/ 407988 h 257"/>
              <a:gd name="T10" fmla="*/ 0 w 257"/>
              <a:gd name="T11" fmla="*/ 204788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"/>
              <a:gd name="T19" fmla="*/ 0 h 257"/>
              <a:gd name="T20" fmla="*/ 257 w 257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" h="257">
                <a:moveTo>
                  <a:pt x="0" y="129"/>
                </a:moveTo>
                <a:cubicBezTo>
                  <a:pt x="0" y="58"/>
                  <a:pt x="57" y="0"/>
                  <a:pt x="128" y="0"/>
                </a:cubicBezTo>
                <a:cubicBezTo>
                  <a:pt x="199" y="0"/>
                  <a:pt x="257" y="58"/>
                  <a:pt x="257" y="129"/>
                </a:cubicBezTo>
                <a:cubicBezTo>
                  <a:pt x="257" y="129"/>
                  <a:pt x="257" y="129"/>
                  <a:pt x="257" y="129"/>
                </a:cubicBezTo>
                <a:cubicBezTo>
                  <a:pt x="257" y="200"/>
                  <a:pt x="199" y="257"/>
                  <a:pt x="128" y="257"/>
                </a:cubicBezTo>
                <a:cubicBezTo>
                  <a:pt x="57" y="257"/>
                  <a:pt x="0" y="200"/>
                  <a:pt x="0" y="129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Rectangle 25"/>
          <p:cNvSpPr>
            <a:spLocks noChangeArrowheads="1"/>
          </p:cNvSpPr>
          <p:nvPr/>
        </p:nvSpPr>
        <p:spPr bwMode="auto">
          <a:xfrm>
            <a:off x="5745163" y="182721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3571" name="Freeform 26"/>
          <p:cNvSpPr>
            <a:spLocks/>
          </p:cNvSpPr>
          <p:nvPr/>
        </p:nvSpPr>
        <p:spPr bwMode="auto">
          <a:xfrm>
            <a:off x="6029325" y="2443163"/>
            <a:ext cx="407988" cy="407987"/>
          </a:xfrm>
          <a:custGeom>
            <a:avLst/>
            <a:gdLst>
              <a:gd name="T0" fmla="*/ 0 w 921"/>
              <a:gd name="T1" fmla="*/ 203994 h 922"/>
              <a:gd name="T2" fmla="*/ 204215 w 921"/>
              <a:gd name="T3" fmla="*/ 0 h 922"/>
              <a:gd name="T4" fmla="*/ 407988 w 921"/>
              <a:gd name="T5" fmla="*/ 203994 h 922"/>
              <a:gd name="T6" fmla="*/ 407988 w 921"/>
              <a:gd name="T7" fmla="*/ 203994 h 922"/>
              <a:gd name="T8" fmla="*/ 204215 w 921"/>
              <a:gd name="T9" fmla="*/ 407987 h 922"/>
              <a:gd name="T10" fmla="*/ 0 w 921"/>
              <a:gd name="T11" fmla="*/ 203994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2"/>
              <a:gd name="T20" fmla="*/ 921 w 921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2">
                <a:moveTo>
                  <a:pt x="0" y="461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1" y="206"/>
                  <a:pt x="921" y="461"/>
                </a:cubicBezTo>
                <a:cubicBezTo>
                  <a:pt x="921" y="461"/>
                  <a:pt x="921" y="461"/>
                  <a:pt x="921" y="461"/>
                </a:cubicBezTo>
                <a:cubicBezTo>
                  <a:pt x="921" y="715"/>
                  <a:pt x="715" y="922"/>
                  <a:pt x="461" y="922"/>
                </a:cubicBezTo>
                <a:cubicBezTo>
                  <a:pt x="206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Freeform 27"/>
          <p:cNvSpPr>
            <a:spLocks/>
          </p:cNvSpPr>
          <p:nvPr/>
        </p:nvSpPr>
        <p:spPr bwMode="auto">
          <a:xfrm>
            <a:off x="6029325" y="2443163"/>
            <a:ext cx="407988" cy="407987"/>
          </a:xfrm>
          <a:custGeom>
            <a:avLst/>
            <a:gdLst>
              <a:gd name="T0" fmla="*/ 0 w 257"/>
              <a:gd name="T1" fmla="*/ 203200 h 257"/>
              <a:gd name="T2" fmla="*/ 203200 w 257"/>
              <a:gd name="T3" fmla="*/ 0 h 257"/>
              <a:gd name="T4" fmla="*/ 407988 w 257"/>
              <a:gd name="T5" fmla="*/ 203200 h 257"/>
              <a:gd name="T6" fmla="*/ 407988 w 257"/>
              <a:gd name="T7" fmla="*/ 203200 h 257"/>
              <a:gd name="T8" fmla="*/ 203200 w 257"/>
              <a:gd name="T9" fmla="*/ 407987 h 257"/>
              <a:gd name="T10" fmla="*/ 0 w 257"/>
              <a:gd name="T11" fmla="*/ 203200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"/>
              <a:gd name="T19" fmla="*/ 0 h 257"/>
              <a:gd name="T20" fmla="*/ 257 w 257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" h="257">
                <a:moveTo>
                  <a:pt x="0" y="128"/>
                </a:move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7" y="57"/>
                  <a:pt x="257" y="128"/>
                </a:cubicBezTo>
                <a:cubicBezTo>
                  <a:pt x="257" y="128"/>
                  <a:pt x="257" y="128"/>
                  <a:pt x="257" y="128"/>
                </a:cubicBezTo>
                <a:cubicBezTo>
                  <a:pt x="257" y="199"/>
                  <a:pt x="199" y="257"/>
                  <a:pt x="128" y="257"/>
                </a:cubicBezTo>
                <a:cubicBezTo>
                  <a:pt x="57" y="257"/>
                  <a:pt x="0" y="199"/>
                  <a:pt x="0" y="128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3" name="Rectangle 28"/>
          <p:cNvSpPr>
            <a:spLocks noChangeArrowheads="1"/>
          </p:cNvSpPr>
          <p:nvPr/>
        </p:nvSpPr>
        <p:spPr bwMode="auto">
          <a:xfrm>
            <a:off x="6148388" y="250666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23574" name="Freeform 29"/>
          <p:cNvSpPr>
            <a:spLocks/>
          </p:cNvSpPr>
          <p:nvPr/>
        </p:nvSpPr>
        <p:spPr bwMode="auto">
          <a:xfrm>
            <a:off x="5213350" y="2443163"/>
            <a:ext cx="407988" cy="407987"/>
          </a:xfrm>
          <a:custGeom>
            <a:avLst/>
            <a:gdLst>
              <a:gd name="T0" fmla="*/ 0 w 921"/>
              <a:gd name="T1" fmla="*/ 203994 h 922"/>
              <a:gd name="T2" fmla="*/ 203773 w 921"/>
              <a:gd name="T3" fmla="*/ 0 h 922"/>
              <a:gd name="T4" fmla="*/ 407988 w 921"/>
              <a:gd name="T5" fmla="*/ 203994 h 922"/>
              <a:gd name="T6" fmla="*/ 407988 w 921"/>
              <a:gd name="T7" fmla="*/ 203994 h 922"/>
              <a:gd name="T8" fmla="*/ 203773 w 921"/>
              <a:gd name="T9" fmla="*/ 407987 h 922"/>
              <a:gd name="T10" fmla="*/ 0 w 921"/>
              <a:gd name="T11" fmla="*/ 203994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2"/>
              <a:gd name="T20" fmla="*/ 921 w 921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2">
                <a:moveTo>
                  <a:pt x="0" y="461"/>
                </a:moveTo>
                <a:cubicBezTo>
                  <a:pt x="0" y="206"/>
                  <a:pt x="206" y="0"/>
                  <a:pt x="460" y="0"/>
                </a:cubicBezTo>
                <a:cubicBezTo>
                  <a:pt x="715" y="0"/>
                  <a:pt x="921" y="206"/>
                  <a:pt x="921" y="461"/>
                </a:cubicBezTo>
                <a:cubicBezTo>
                  <a:pt x="921" y="461"/>
                  <a:pt x="921" y="461"/>
                  <a:pt x="921" y="461"/>
                </a:cubicBezTo>
                <a:cubicBezTo>
                  <a:pt x="921" y="715"/>
                  <a:pt x="715" y="922"/>
                  <a:pt x="460" y="922"/>
                </a:cubicBezTo>
                <a:cubicBezTo>
                  <a:pt x="206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Freeform 30"/>
          <p:cNvSpPr>
            <a:spLocks/>
          </p:cNvSpPr>
          <p:nvPr/>
        </p:nvSpPr>
        <p:spPr bwMode="auto">
          <a:xfrm>
            <a:off x="5213350" y="2443163"/>
            <a:ext cx="407988" cy="407987"/>
          </a:xfrm>
          <a:custGeom>
            <a:avLst/>
            <a:gdLst>
              <a:gd name="T0" fmla="*/ 0 w 257"/>
              <a:gd name="T1" fmla="*/ 203200 h 257"/>
              <a:gd name="T2" fmla="*/ 203200 w 257"/>
              <a:gd name="T3" fmla="*/ 0 h 257"/>
              <a:gd name="T4" fmla="*/ 407988 w 257"/>
              <a:gd name="T5" fmla="*/ 203200 h 257"/>
              <a:gd name="T6" fmla="*/ 407988 w 257"/>
              <a:gd name="T7" fmla="*/ 203200 h 257"/>
              <a:gd name="T8" fmla="*/ 203200 w 257"/>
              <a:gd name="T9" fmla="*/ 407987 h 257"/>
              <a:gd name="T10" fmla="*/ 0 w 257"/>
              <a:gd name="T11" fmla="*/ 203200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"/>
              <a:gd name="T19" fmla="*/ 0 h 257"/>
              <a:gd name="T20" fmla="*/ 257 w 257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" h="257">
                <a:moveTo>
                  <a:pt x="0" y="128"/>
                </a:move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7" y="57"/>
                  <a:pt x="257" y="128"/>
                </a:cubicBezTo>
                <a:cubicBezTo>
                  <a:pt x="257" y="128"/>
                  <a:pt x="257" y="128"/>
                  <a:pt x="257" y="128"/>
                </a:cubicBezTo>
                <a:cubicBezTo>
                  <a:pt x="257" y="199"/>
                  <a:pt x="199" y="257"/>
                  <a:pt x="128" y="257"/>
                </a:cubicBezTo>
                <a:cubicBezTo>
                  <a:pt x="57" y="257"/>
                  <a:pt x="0" y="199"/>
                  <a:pt x="0" y="128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6" name="Rectangle 31"/>
          <p:cNvSpPr>
            <a:spLocks noChangeArrowheads="1"/>
          </p:cNvSpPr>
          <p:nvPr/>
        </p:nvSpPr>
        <p:spPr bwMode="auto">
          <a:xfrm>
            <a:off x="5334000" y="250666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3577" name="Freeform 32"/>
          <p:cNvSpPr>
            <a:spLocks noEditPoints="1"/>
          </p:cNvSpPr>
          <p:nvPr/>
        </p:nvSpPr>
        <p:spPr bwMode="auto">
          <a:xfrm>
            <a:off x="5811838" y="1466850"/>
            <a:ext cx="514350" cy="523875"/>
          </a:xfrm>
          <a:custGeom>
            <a:avLst/>
            <a:gdLst>
              <a:gd name="T0" fmla="*/ 247207 w 1161"/>
              <a:gd name="T1" fmla="*/ 508831 h 1184"/>
              <a:gd name="T2" fmla="*/ 207778 w 1161"/>
              <a:gd name="T3" fmla="*/ 497327 h 1184"/>
              <a:gd name="T4" fmla="*/ 298155 w 1161"/>
              <a:gd name="T5" fmla="*/ 503522 h 1184"/>
              <a:gd name="T6" fmla="*/ 276890 w 1161"/>
              <a:gd name="T7" fmla="*/ 522990 h 1184"/>
              <a:gd name="T8" fmla="*/ 336698 w 1161"/>
              <a:gd name="T9" fmla="*/ 500867 h 1184"/>
              <a:gd name="T10" fmla="*/ 360178 w 1161"/>
              <a:gd name="T11" fmla="*/ 517681 h 1184"/>
              <a:gd name="T12" fmla="*/ 336698 w 1161"/>
              <a:gd name="T13" fmla="*/ 500867 h 1184"/>
              <a:gd name="T14" fmla="*/ 398721 w 1161"/>
              <a:gd name="T15" fmla="*/ 482284 h 1184"/>
              <a:gd name="T16" fmla="*/ 420429 w 1161"/>
              <a:gd name="T17" fmla="*/ 492018 h 1184"/>
              <a:gd name="T18" fmla="*/ 400493 w 1161"/>
              <a:gd name="T19" fmla="*/ 503079 h 1184"/>
              <a:gd name="T20" fmla="*/ 439036 w 1161"/>
              <a:gd name="T21" fmla="*/ 452196 h 1184"/>
              <a:gd name="T22" fmla="*/ 467833 w 1161"/>
              <a:gd name="T23" fmla="*/ 450426 h 1184"/>
              <a:gd name="T24" fmla="*/ 439036 w 1161"/>
              <a:gd name="T25" fmla="*/ 452196 h 1184"/>
              <a:gd name="T26" fmla="*/ 480237 w 1161"/>
              <a:gd name="T27" fmla="*/ 391136 h 1184"/>
              <a:gd name="T28" fmla="*/ 500616 w 1161"/>
              <a:gd name="T29" fmla="*/ 393791 h 1184"/>
              <a:gd name="T30" fmla="*/ 490870 w 1161"/>
              <a:gd name="T31" fmla="*/ 414144 h 1184"/>
              <a:gd name="T32" fmla="*/ 491313 w 1161"/>
              <a:gd name="T33" fmla="*/ 349103 h 1184"/>
              <a:gd name="T34" fmla="*/ 493528 w 1161"/>
              <a:gd name="T35" fmla="*/ 330519 h 1184"/>
              <a:gd name="T36" fmla="*/ 512135 w 1161"/>
              <a:gd name="T37" fmla="*/ 348660 h 1184"/>
              <a:gd name="T38" fmla="*/ 498401 w 1161"/>
              <a:gd name="T39" fmla="*/ 361491 h 1184"/>
              <a:gd name="T40" fmla="*/ 489541 w 1161"/>
              <a:gd name="T41" fmla="*/ 272557 h 1184"/>
              <a:gd name="T42" fmla="*/ 513021 w 1161"/>
              <a:gd name="T43" fmla="*/ 289370 h 1184"/>
              <a:gd name="T44" fmla="*/ 480237 w 1161"/>
              <a:gd name="T45" fmla="*/ 234947 h 1184"/>
              <a:gd name="T46" fmla="*/ 492642 w 1161"/>
              <a:gd name="T47" fmla="*/ 208842 h 1184"/>
              <a:gd name="T48" fmla="*/ 480237 w 1161"/>
              <a:gd name="T49" fmla="*/ 234947 h 1184"/>
              <a:gd name="T50" fmla="*/ 450112 w 1161"/>
              <a:gd name="T51" fmla="*/ 149110 h 1184"/>
              <a:gd name="T52" fmla="*/ 470048 w 1161"/>
              <a:gd name="T53" fmla="*/ 184507 h 1184"/>
              <a:gd name="T54" fmla="*/ 412012 w 1161"/>
              <a:gd name="T55" fmla="*/ 119022 h 1184"/>
              <a:gd name="T56" fmla="*/ 409797 w 1161"/>
              <a:gd name="T57" fmla="*/ 103094 h 1184"/>
              <a:gd name="T58" fmla="*/ 428403 w 1161"/>
              <a:gd name="T59" fmla="*/ 106191 h 1184"/>
              <a:gd name="T60" fmla="*/ 422201 w 1161"/>
              <a:gd name="T61" fmla="*/ 131854 h 1184"/>
              <a:gd name="T62" fmla="*/ 375241 w 1161"/>
              <a:gd name="T63" fmla="*/ 84953 h 1184"/>
              <a:gd name="T64" fmla="*/ 376570 w 1161"/>
              <a:gd name="T65" fmla="*/ 61502 h 1184"/>
              <a:gd name="T66" fmla="*/ 394291 w 1161"/>
              <a:gd name="T67" fmla="*/ 74776 h 1184"/>
              <a:gd name="T68" fmla="*/ 331381 w 1161"/>
              <a:gd name="T69" fmla="*/ 56193 h 1184"/>
              <a:gd name="T70" fmla="*/ 314103 w 1161"/>
              <a:gd name="T71" fmla="*/ 48228 h 1184"/>
              <a:gd name="T72" fmla="*/ 339799 w 1161"/>
              <a:gd name="T73" fmla="*/ 37167 h 1184"/>
              <a:gd name="T74" fmla="*/ 345558 w 1161"/>
              <a:gd name="T75" fmla="*/ 53095 h 1184"/>
              <a:gd name="T76" fmla="*/ 258283 w 1161"/>
              <a:gd name="T77" fmla="*/ 27433 h 1184"/>
              <a:gd name="T78" fmla="*/ 283535 w 1161"/>
              <a:gd name="T79" fmla="*/ 13274 h 1184"/>
              <a:gd name="T80" fmla="*/ 220626 w 1161"/>
              <a:gd name="T81" fmla="*/ 21681 h 1184"/>
              <a:gd name="T82" fmla="*/ 201133 w 1161"/>
              <a:gd name="T83" fmla="*/ 442 h 1184"/>
              <a:gd name="T84" fmla="*/ 220626 w 1161"/>
              <a:gd name="T85" fmla="*/ 21681 h 1184"/>
              <a:gd name="T86" fmla="*/ 143983 w 1161"/>
              <a:gd name="T87" fmla="*/ 26990 h 1184"/>
              <a:gd name="T88" fmla="*/ 136451 w 1161"/>
              <a:gd name="T89" fmla="*/ 7964 h 1184"/>
              <a:gd name="T90" fmla="*/ 158602 w 1161"/>
              <a:gd name="T91" fmla="*/ 3982 h 1184"/>
              <a:gd name="T92" fmla="*/ 105440 w 1161"/>
              <a:gd name="T93" fmla="*/ 41591 h 1184"/>
              <a:gd name="T94" fmla="*/ 90820 w 1161"/>
              <a:gd name="T95" fmla="*/ 51768 h 1184"/>
              <a:gd name="T96" fmla="*/ 93035 w 1161"/>
              <a:gd name="T97" fmla="*/ 25220 h 1184"/>
              <a:gd name="T98" fmla="*/ 111199 w 1161"/>
              <a:gd name="T99" fmla="*/ 28760 h 1184"/>
              <a:gd name="T100" fmla="*/ 47403 w 1161"/>
              <a:gd name="T101" fmla="*/ 91147 h 1184"/>
              <a:gd name="T102" fmla="*/ 46074 w 1161"/>
              <a:gd name="T103" fmla="*/ 62387 h 1184"/>
              <a:gd name="T104" fmla="*/ 27910 w 1161"/>
              <a:gd name="T105" fmla="*/ 123889 h 1184"/>
              <a:gd name="T106" fmla="*/ 21265 w 1161"/>
              <a:gd name="T107" fmla="*/ 140703 h 1184"/>
              <a:gd name="T108" fmla="*/ 3544 w 1161"/>
              <a:gd name="T109" fmla="*/ 126544 h 1184"/>
              <a:gd name="T110" fmla="*/ 23923 w 1161"/>
              <a:gd name="T111" fmla="*/ 110173 h 118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61"/>
              <a:gd name="T169" fmla="*/ 0 h 1184"/>
              <a:gd name="T170" fmla="*/ 1161 w 1161"/>
              <a:gd name="T171" fmla="*/ 1184 h 118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61" h="1184">
                <a:moveTo>
                  <a:pt x="498" y="1108"/>
                </a:moveTo>
                <a:lnTo>
                  <a:pt x="542" y="1121"/>
                </a:lnTo>
                <a:cubicBezTo>
                  <a:pt x="554" y="1125"/>
                  <a:pt x="561" y="1138"/>
                  <a:pt x="558" y="1150"/>
                </a:cubicBezTo>
                <a:cubicBezTo>
                  <a:pt x="554" y="1162"/>
                  <a:pt x="541" y="1169"/>
                  <a:pt x="529" y="1166"/>
                </a:cubicBezTo>
                <a:lnTo>
                  <a:pt x="485" y="1153"/>
                </a:lnTo>
                <a:cubicBezTo>
                  <a:pt x="473" y="1149"/>
                  <a:pt x="466" y="1136"/>
                  <a:pt x="469" y="1124"/>
                </a:cubicBezTo>
                <a:cubicBezTo>
                  <a:pt x="473" y="1112"/>
                  <a:pt x="486" y="1105"/>
                  <a:pt x="498" y="1108"/>
                </a:cubicBezTo>
                <a:close/>
                <a:moveTo>
                  <a:pt x="627" y="1136"/>
                </a:moveTo>
                <a:lnTo>
                  <a:pt x="673" y="1138"/>
                </a:lnTo>
                <a:cubicBezTo>
                  <a:pt x="686" y="1138"/>
                  <a:pt x="696" y="1149"/>
                  <a:pt x="695" y="1162"/>
                </a:cubicBezTo>
                <a:cubicBezTo>
                  <a:pt x="695" y="1174"/>
                  <a:pt x="684" y="1184"/>
                  <a:pt x="671" y="1184"/>
                </a:cubicBezTo>
                <a:lnTo>
                  <a:pt x="625" y="1182"/>
                </a:lnTo>
                <a:cubicBezTo>
                  <a:pt x="613" y="1182"/>
                  <a:pt x="603" y="1171"/>
                  <a:pt x="603" y="1158"/>
                </a:cubicBezTo>
                <a:cubicBezTo>
                  <a:pt x="604" y="1146"/>
                  <a:pt x="614" y="1136"/>
                  <a:pt x="627" y="1136"/>
                </a:cubicBezTo>
                <a:close/>
                <a:moveTo>
                  <a:pt x="760" y="1132"/>
                </a:moveTo>
                <a:lnTo>
                  <a:pt x="805" y="1125"/>
                </a:lnTo>
                <a:cubicBezTo>
                  <a:pt x="818" y="1123"/>
                  <a:pt x="830" y="1131"/>
                  <a:pt x="832" y="1144"/>
                </a:cubicBezTo>
                <a:cubicBezTo>
                  <a:pt x="834" y="1156"/>
                  <a:pt x="826" y="1168"/>
                  <a:pt x="813" y="1170"/>
                </a:cubicBezTo>
                <a:lnTo>
                  <a:pt x="768" y="1178"/>
                </a:lnTo>
                <a:cubicBezTo>
                  <a:pt x="755" y="1180"/>
                  <a:pt x="743" y="1171"/>
                  <a:pt x="741" y="1159"/>
                </a:cubicBezTo>
                <a:cubicBezTo>
                  <a:pt x="739" y="1146"/>
                  <a:pt x="747" y="1134"/>
                  <a:pt x="760" y="1132"/>
                </a:cubicBezTo>
                <a:close/>
                <a:moveTo>
                  <a:pt x="887" y="1094"/>
                </a:moveTo>
                <a:lnTo>
                  <a:pt x="905" y="1087"/>
                </a:lnTo>
                <a:lnTo>
                  <a:pt x="900" y="1090"/>
                </a:lnTo>
                <a:lnTo>
                  <a:pt x="922" y="1074"/>
                </a:lnTo>
                <a:cubicBezTo>
                  <a:pt x="933" y="1067"/>
                  <a:pt x="947" y="1070"/>
                  <a:pt x="954" y="1080"/>
                </a:cubicBezTo>
                <a:cubicBezTo>
                  <a:pt x="962" y="1091"/>
                  <a:pt x="959" y="1105"/>
                  <a:pt x="949" y="1112"/>
                </a:cubicBezTo>
                <a:lnTo>
                  <a:pt x="927" y="1127"/>
                </a:lnTo>
                <a:cubicBezTo>
                  <a:pt x="925" y="1128"/>
                  <a:pt x="924" y="1129"/>
                  <a:pt x="922" y="1130"/>
                </a:cubicBezTo>
                <a:lnTo>
                  <a:pt x="904" y="1137"/>
                </a:lnTo>
                <a:cubicBezTo>
                  <a:pt x="892" y="1142"/>
                  <a:pt x="879" y="1136"/>
                  <a:pt x="874" y="1124"/>
                </a:cubicBezTo>
                <a:cubicBezTo>
                  <a:pt x="869" y="1112"/>
                  <a:pt x="875" y="1099"/>
                  <a:pt x="887" y="1094"/>
                </a:cubicBezTo>
                <a:close/>
                <a:moveTo>
                  <a:pt x="991" y="1022"/>
                </a:moveTo>
                <a:lnTo>
                  <a:pt x="1021" y="987"/>
                </a:lnTo>
                <a:cubicBezTo>
                  <a:pt x="1030" y="978"/>
                  <a:pt x="1045" y="977"/>
                  <a:pt x="1054" y="986"/>
                </a:cubicBezTo>
                <a:cubicBezTo>
                  <a:pt x="1064" y="994"/>
                  <a:pt x="1064" y="1009"/>
                  <a:pt x="1056" y="1018"/>
                </a:cubicBezTo>
                <a:lnTo>
                  <a:pt x="1025" y="1053"/>
                </a:lnTo>
                <a:cubicBezTo>
                  <a:pt x="1017" y="1062"/>
                  <a:pt x="1002" y="1063"/>
                  <a:pt x="993" y="1054"/>
                </a:cubicBezTo>
                <a:cubicBezTo>
                  <a:pt x="983" y="1046"/>
                  <a:pt x="982" y="1031"/>
                  <a:pt x="991" y="1022"/>
                </a:cubicBezTo>
                <a:close/>
                <a:moveTo>
                  <a:pt x="1067" y="915"/>
                </a:moveTo>
                <a:lnTo>
                  <a:pt x="1086" y="879"/>
                </a:lnTo>
                <a:lnTo>
                  <a:pt x="1084" y="884"/>
                </a:lnTo>
                <a:lnTo>
                  <a:pt x="1086" y="878"/>
                </a:lnTo>
                <a:cubicBezTo>
                  <a:pt x="1089" y="866"/>
                  <a:pt x="1101" y="859"/>
                  <a:pt x="1114" y="862"/>
                </a:cubicBezTo>
                <a:cubicBezTo>
                  <a:pt x="1126" y="865"/>
                  <a:pt x="1133" y="878"/>
                  <a:pt x="1130" y="890"/>
                </a:cubicBezTo>
                <a:lnTo>
                  <a:pt x="1129" y="895"/>
                </a:lnTo>
                <a:cubicBezTo>
                  <a:pt x="1128" y="897"/>
                  <a:pt x="1128" y="899"/>
                  <a:pt x="1127" y="900"/>
                </a:cubicBezTo>
                <a:lnTo>
                  <a:pt x="1108" y="936"/>
                </a:lnTo>
                <a:cubicBezTo>
                  <a:pt x="1102" y="947"/>
                  <a:pt x="1088" y="952"/>
                  <a:pt x="1077" y="946"/>
                </a:cubicBezTo>
                <a:cubicBezTo>
                  <a:pt x="1066" y="940"/>
                  <a:pt x="1061" y="926"/>
                  <a:pt x="1067" y="915"/>
                </a:cubicBezTo>
                <a:close/>
                <a:moveTo>
                  <a:pt x="1109" y="789"/>
                </a:moveTo>
                <a:lnTo>
                  <a:pt x="1111" y="780"/>
                </a:lnTo>
                <a:lnTo>
                  <a:pt x="1111" y="783"/>
                </a:lnTo>
                <a:lnTo>
                  <a:pt x="1114" y="747"/>
                </a:lnTo>
                <a:cubicBezTo>
                  <a:pt x="1115" y="735"/>
                  <a:pt x="1126" y="725"/>
                  <a:pt x="1139" y="726"/>
                </a:cubicBezTo>
                <a:cubicBezTo>
                  <a:pt x="1151" y="728"/>
                  <a:pt x="1161" y="739"/>
                  <a:pt x="1160" y="751"/>
                </a:cubicBezTo>
                <a:lnTo>
                  <a:pt x="1156" y="788"/>
                </a:lnTo>
                <a:cubicBezTo>
                  <a:pt x="1156" y="789"/>
                  <a:pt x="1156" y="790"/>
                  <a:pt x="1156" y="791"/>
                </a:cubicBezTo>
                <a:lnTo>
                  <a:pt x="1153" y="801"/>
                </a:lnTo>
                <a:cubicBezTo>
                  <a:pt x="1150" y="813"/>
                  <a:pt x="1138" y="820"/>
                  <a:pt x="1125" y="817"/>
                </a:cubicBezTo>
                <a:cubicBezTo>
                  <a:pt x="1113" y="814"/>
                  <a:pt x="1106" y="801"/>
                  <a:pt x="1109" y="789"/>
                </a:cubicBezTo>
                <a:close/>
                <a:moveTo>
                  <a:pt x="1112" y="661"/>
                </a:moveTo>
                <a:lnTo>
                  <a:pt x="1105" y="616"/>
                </a:lnTo>
                <a:cubicBezTo>
                  <a:pt x="1103" y="603"/>
                  <a:pt x="1111" y="591"/>
                  <a:pt x="1124" y="589"/>
                </a:cubicBezTo>
                <a:cubicBezTo>
                  <a:pt x="1136" y="587"/>
                  <a:pt x="1148" y="596"/>
                  <a:pt x="1150" y="608"/>
                </a:cubicBezTo>
                <a:lnTo>
                  <a:pt x="1158" y="654"/>
                </a:lnTo>
                <a:cubicBezTo>
                  <a:pt x="1160" y="666"/>
                  <a:pt x="1151" y="678"/>
                  <a:pt x="1139" y="680"/>
                </a:cubicBezTo>
                <a:cubicBezTo>
                  <a:pt x="1126" y="682"/>
                  <a:pt x="1114" y="674"/>
                  <a:pt x="1112" y="661"/>
                </a:cubicBezTo>
                <a:close/>
                <a:moveTo>
                  <a:pt x="1084" y="531"/>
                </a:moveTo>
                <a:lnTo>
                  <a:pt x="1069" y="487"/>
                </a:lnTo>
                <a:cubicBezTo>
                  <a:pt x="1064" y="475"/>
                  <a:pt x="1071" y="462"/>
                  <a:pt x="1083" y="458"/>
                </a:cubicBezTo>
                <a:cubicBezTo>
                  <a:pt x="1095" y="453"/>
                  <a:pt x="1108" y="460"/>
                  <a:pt x="1112" y="472"/>
                </a:cubicBezTo>
                <a:lnTo>
                  <a:pt x="1127" y="515"/>
                </a:lnTo>
                <a:cubicBezTo>
                  <a:pt x="1132" y="527"/>
                  <a:pt x="1125" y="540"/>
                  <a:pt x="1113" y="545"/>
                </a:cubicBezTo>
                <a:cubicBezTo>
                  <a:pt x="1101" y="549"/>
                  <a:pt x="1088" y="543"/>
                  <a:pt x="1084" y="531"/>
                </a:cubicBezTo>
                <a:close/>
                <a:moveTo>
                  <a:pt x="1030" y="408"/>
                </a:moveTo>
                <a:lnTo>
                  <a:pt x="1007" y="368"/>
                </a:lnTo>
                <a:cubicBezTo>
                  <a:pt x="1001" y="357"/>
                  <a:pt x="1005" y="343"/>
                  <a:pt x="1016" y="337"/>
                </a:cubicBezTo>
                <a:cubicBezTo>
                  <a:pt x="1027" y="331"/>
                  <a:pt x="1041" y="334"/>
                  <a:pt x="1047" y="346"/>
                </a:cubicBezTo>
                <a:lnTo>
                  <a:pt x="1070" y="386"/>
                </a:lnTo>
                <a:cubicBezTo>
                  <a:pt x="1076" y="397"/>
                  <a:pt x="1072" y="411"/>
                  <a:pt x="1061" y="417"/>
                </a:cubicBezTo>
                <a:cubicBezTo>
                  <a:pt x="1050" y="423"/>
                  <a:pt x="1036" y="419"/>
                  <a:pt x="1030" y="408"/>
                </a:cubicBezTo>
                <a:close/>
                <a:moveTo>
                  <a:pt x="953" y="298"/>
                </a:moveTo>
                <a:lnTo>
                  <a:pt x="930" y="269"/>
                </a:lnTo>
                <a:lnTo>
                  <a:pt x="933" y="271"/>
                </a:lnTo>
                <a:lnTo>
                  <a:pt x="926" y="265"/>
                </a:lnTo>
                <a:cubicBezTo>
                  <a:pt x="917" y="257"/>
                  <a:pt x="916" y="242"/>
                  <a:pt x="925" y="233"/>
                </a:cubicBezTo>
                <a:cubicBezTo>
                  <a:pt x="934" y="223"/>
                  <a:pt x="948" y="223"/>
                  <a:pt x="957" y="231"/>
                </a:cubicBezTo>
                <a:lnTo>
                  <a:pt x="964" y="238"/>
                </a:lnTo>
                <a:cubicBezTo>
                  <a:pt x="965" y="238"/>
                  <a:pt x="966" y="239"/>
                  <a:pt x="967" y="240"/>
                </a:cubicBezTo>
                <a:lnTo>
                  <a:pt x="989" y="269"/>
                </a:lnTo>
                <a:cubicBezTo>
                  <a:pt x="997" y="279"/>
                  <a:pt x="996" y="294"/>
                  <a:pt x="986" y="302"/>
                </a:cubicBezTo>
                <a:cubicBezTo>
                  <a:pt x="976" y="310"/>
                  <a:pt x="961" y="308"/>
                  <a:pt x="953" y="298"/>
                </a:cubicBezTo>
                <a:close/>
                <a:moveTo>
                  <a:pt x="858" y="203"/>
                </a:moveTo>
                <a:lnTo>
                  <a:pt x="844" y="189"/>
                </a:lnTo>
                <a:lnTo>
                  <a:pt x="847" y="192"/>
                </a:lnTo>
                <a:lnTo>
                  <a:pt x="825" y="177"/>
                </a:lnTo>
                <a:cubicBezTo>
                  <a:pt x="814" y="170"/>
                  <a:pt x="811" y="156"/>
                  <a:pt x="818" y="145"/>
                </a:cubicBezTo>
                <a:cubicBezTo>
                  <a:pt x="825" y="135"/>
                  <a:pt x="840" y="132"/>
                  <a:pt x="850" y="139"/>
                </a:cubicBezTo>
                <a:lnTo>
                  <a:pt x="872" y="153"/>
                </a:lnTo>
                <a:cubicBezTo>
                  <a:pt x="873" y="154"/>
                  <a:pt x="874" y="155"/>
                  <a:pt x="875" y="156"/>
                </a:cubicBezTo>
                <a:lnTo>
                  <a:pt x="890" y="169"/>
                </a:lnTo>
                <a:cubicBezTo>
                  <a:pt x="899" y="178"/>
                  <a:pt x="900" y="192"/>
                  <a:pt x="891" y="202"/>
                </a:cubicBezTo>
                <a:cubicBezTo>
                  <a:pt x="882" y="211"/>
                  <a:pt x="868" y="211"/>
                  <a:pt x="858" y="203"/>
                </a:cubicBezTo>
                <a:close/>
                <a:moveTo>
                  <a:pt x="748" y="127"/>
                </a:moveTo>
                <a:lnTo>
                  <a:pt x="745" y="125"/>
                </a:lnTo>
                <a:lnTo>
                  <a:pt x="748" y="127"/>
                </a:lnTo>
                <a:lnTo>
                  <a:pt x="709" y="109"/>
                </a:lnTo>
                <a:cubicBezTo>
                  <a:pt x="698" y="104"/>
                  <a:pt x="692" y="91"/>
                  <a:pt x="698" y="79"/>
                </a:cubicBezTo>
                <a:cubicBezTo>
                  <a:pt x="703" y="67"/>
                  <a:pt x="716" y="62"/>
                  <a:pt x="728" y="67"/>
                </a:cubicBezTo>
                <a:lnTo>
                  <a:pt x="767" y="84"/>
                </a:lnTo>
                <a:cubicBezTo>
                  <a:pt x="768" y="85"/>
                  <a:pt x="769" y="86"/>
                  <a:pt x="770" y="86"/>
                </a:cubicBezTo>
                <a:lnTo>
                  <a:pt x="773" y="88"/>
                </a:lnTo>
                <a:cubicBezTo>
                  <a:pt x="784" y="95"/>
                  <a:pt x="787" y="109"/>
                  <a:pt x="780" y="120"/>
                </a:cubicBezTo>
                <a:cubicBezTo>
                  <a:pt x="773" y="131"/>
                  <a:pt x="758" y="134"/>
                  <a:pt x="748" y="127"/>
                </a:cubicBezTo>
                <a:close/>
                <a:moveTo>
                  <a:pt x="627" y="74"/>
                </a:moveTo>
                <a:lnTo>
                  <a:pt x="583" y="62"/>
                </a:lnTo>
                <a:cubicBezTo>
                  <a:pt x="571" y="58"/>
                  <a:pt x="564" y="45"/>
                  <a:pt x="568" y="33"/>
                </a:cubicBezTo>
                <a:cubicBezTo>
                  <a:pt x="571" y="21"/>
                  <a:pt x="584" y="14"/>
                  <a:pt x="596" y="17"/>
                </a:cubicBezTo>
                <a:lnTo>
                  <a:pt x="640" y="30"/>
                </a:lnTo>
                <a:cubicBezTo>
                  <a:pt x="653" y="34"/>
                  <a:pt x="660" y="47"/>
                  <a:pt x="656" y="59"/>
                </a:cubicBezTo>
                <a:cubicBezTo>
                  <a:pt x="652" y="71"/>
                  <a:pt x="640" y="78"/>
                  <a:pt x="627" y="74"/>
                </a:cubicBezTo>
                <a:close/>
                <a:moveTo>
                  <a:pt x="498" y="49"/>
                </a:moveTo>
                <a:lnTo>
                  <a:pt x="452" y="47"/>
                </a:lnTo>
                <a:cubicBezTo>
                  <a:pt x="439" y="46"/>
                  <a:pt x="429" y="36"/>
                  <a:pt x="430" y="23"/>
                </a:cubicBezTo>
                <a:cubicBezTo>
                  <a:pt x="430" y="10"/>
                  <a:pt x="441" y="0"/>
                  <a:pt x="454" y="1"/>
                </a:cubicBezTo>
                <a:lnTo>
                  <a:pt x="500" y="3"/>
                </a:lnTo>
                <a:cubicBezTo>
                  <a:pt x="512" y="4"/>
                  <a:pt x="522" y="14"/>
                  <a:pt x="522" y="27"/>
                </a:cubicBezTo>
                <a:cubicBezTo>
                  <a:pt x="521" y="40"/>
                  <a:pt x="510" y="50"/>
                  <a:pt x="498" y="49"/>
                </a:cubicBezTo>
                <a:close/>
                <a:moveTo>
                  <a:pt x="365" y="55"/>
                </a:moveTo>
                <a:lnTo>
                  <a:pt x="320" y="62"/>
                </a:lnTo>
                <a:lnTo>
                  <a:pt x="325" y="61"/>
                </a:lnTo>
                <a:lnTo>
                  <a:pt x="324" y="61"/>
                </a:lnTo>
                <a:cubicBezTo>
                  <a:pt x="312" y="66"/>
                  <a:pt x="299" y="60"/>
                  <a:pt x="294" y="48"/>
                </a:cubicBezTo>
                <a:cubicBezTo>
                  <a:pt x="290" y="36"/>
                  <a:pt x="296" y="23"/>
                  <a:pt x="308" y="18"/>
                </a:cubicBezTo>
                <a:cubicBezTo>
                  <a:pt x="310" y="17"/>
                  <a:pt x="311" y="17"/>
                  <a:pt x="313" y="17"/>
                </a:cubicBezTo>
                <a:lnTo>
                  <a:pt x="358" y="9"/>
                </a:lnTo>
                <a:cubicBezTo>
                  <a:pt x="370" y="7"/>
                  <a:pt x="382" y="16"/>
                  <a:pt x="384" y="28"/>
                </a:cubicBezTo>
                <a:cubicBezTo>
                  <a:pt x="386" y="41"/>
                  <a:pt x="378" y="53"/>
                  <a:pt x="365" y="55"/>
                </a:cubicBezTo>
                <a:close/>
                <a:moveTo>
                  <a:pt x="238" y="94"/>
                </a:moveTo>
                <a:lnTo>
                  <a:pt x="232" y="97"/>
                </a:lnTo>
                <a:lnTo>
                  <a:pt x="237" y="94"/>
                </a:lnTo>
                <a:lnTo>
                  <a:pt x="205" y="117"/>
                </a:lnTo>
                <a:cubicBezTo>
                  <a:pt x="194" y="124"/>
                  <a:pt x="180" y="122"/>
                  <a:pt x="173" y="111"/>
                </a:cubicBezTo>
                <a:cubicBezTo>
                  <a:pt x="165" y="101"/>
                  <a:pt x="168" y="86"/>
                  <a:pt x="178" y="79"/>
                </a:cubicBezTo>
                <a:lnTo>
                  <a:pt x="210" y="57"/>
                </a:lnTo>
                <a:cubicBezTo>
                  <a:pt x="212" y="56"/>
                  <a:pt x="213" y="55"/>
                  <a:pt x="215" y="54"/>
                </a:cubicBezTo>
                <a:lnTo>
                  <a:pt x="222" y="51"/>
                </a:lnTo>
                <a:cubicBezTo>
                  <a:pt x="234" y="47"/>
                  <a:pt x="247" y="53"/>
                  <a:pt x="251" y="65"/>
                </a:cubicBezTo>
                <a:cubicBezTo>
                  <a:pt x="256" y="77"/>
                  <a:pt x="250" y="90"/>
                  <a:pt x="238" y="94"/>
                </a:cubicBezTo>
                <a:close/>
                <a:moveTo>
                  <a:pt x="138" y="172"/>
                </a:moveTo>
                <a:lnTo>
                  <a:pt x="107" y="206"/>
                </a:lnTo>
                <a:cubicBezTo>
                  <a:pt x="99" y="216"/>
                  <a:pt x="84" y="216"/>
                  <a:pt x="75" y="208"/>
                </a:cubicBezTo>
                <a:cubicBezTo>
                  <a:pt x="65" y="199"/>
                  <a:pt x="64" y="185"/>
                  <a:pt x="73" y="175"/>
                </a:cubicBezTo>
                <a:lnTo>
                  <a:pt x="104" y="141"/>
                </a:lnTo>
                <a:cubicBezTo>
                  <a:pt x="112" y="132"/>
                  <a:pt x="127" y="131"/>
                  <a:pt x="136" y="139"/>
                </a:cubicBezTo>
                <a:cubicBezTo>
                  <a:pt x="146" y="148"/>
                  <a:pt x="147" y="162"/>
                  <a:pt x="138" y="172"/>
                </a:cubicBezTo>
                <a:close/>
                <a:moveTo>
                  <a:pt x="63" y="280"/>
                </a:moveTo>
                <a:lnTo>
                  <a:pt x="51" y="303"/>
                </a:lnTo>
                <a:lnTo>
                  <a:pt x="53" y="298"/>
                </a:lnTo>
                <a:lnTo>
                  <a:pt x="48" y="318"/>
                </a:lnTo>
                <a:cubicBezTo>
                  <a:pt x="44" y="330"/>
                  <a:pt x="32" y="337"/>
                  <a:pt x="19" y="334"/>
                </a:cubicBezTo>
                <a:cubicBezTo>
                  <a:pt x="7" y="331"/>
                  <a:pt x="0" y="318"/>
                  <a:pt x="3" y="306"/>
                </a:cubicBezTo>
                <a:lnTo>
                  <a:pt x="8" y="286"/>
                </a:lnTo>
                <a:cubicBezTo>
                  <a:pt x="9" y="285"/>
                  <a:pt x="9" y="283"/>
                  <a:pt x="10" y="282"/>
                </a:cubicBezTo>
                <a:lnTo>
                  <a:pt x="23" y="258"/>
                </a:lnTo>
                <a:cubicBezTo>
                  <a:pt x="29" y="247"/>
                  <a:pt x="43" y="243"/>
                  <a:pt x="54" y="249"/>
                </a:cubicBezTo>
                <a:cubicBezTo>
                  <a:pt x="65" y="255"/>
                  <a:pt x="69" y="269"/>
                  <a:pt x="63" y="280"/>
                </a:cubicBezTo>
                <a:close/>
              </a:path>
            </a:pathLst>
          </a:custGeom>
          <a:solidFill>
            <a:srgbClr val="808080"/>
          </a:solidFill>
          <a:ln w="6350" cap="flat">
            <a:solidFill>
              <a:srgbClr val="80808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8" name="Freeform 33"/>
          <p:cNvSpPr>
            <a:spLocks/>
          </p:cNvSpPr>
          <p:nvPr/>
        </p:nvSpPr>
        <p:spPr bwMode="auto">
          <a:xfrm>
            <a:off x="5767388" y="1625600"/>
            <a:ext cx="88900" cy="136525"/>
          </a:xfrm>
          <a:custGeom>
            <a:avLst/>
            <a:gdLst>
              <a:gd name="T0" fmla="*/ 88900 w 56"/>
              <a:gd name="T1" fmla="*/ 0 h 86"/>
              <a:gd name="T2" fmla="*/ 57150 w 56"/>
              <a:gd name="T3" fmla="*/ 136525 h 86"/>
              <a:gd name="T4" fmla="*/ 0 w 56"/>
              <a:gd name="T5" fmla="*/ 9525 h 86"/>
              <a:gd name="T6" fmla="*/ 88900 w 56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86"/>
              <a:gd name="T14" fmla="*/ 56 w 56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86">
                <a:moveTo>
                  <a:pt x="56" y="0"/>
                </a:moveTo>
                <a:lnTo>
                  <a:pt x="36" y="86"/>
                </a:lnTo>
                <a:lnTo>
                  <a:pt x="0" y="6"/>
                </a:lnTo>
                <a:lnTo>
                  <a:pt x="56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9" name="Line 34"/>
          <p:cNvSpPr>
            <a:spLocks noChangeShapeType="1"/>
          </p:cNvSpPr>
          <p:nvPr/>
        </p:nvSpPr>
        <p:spPr bwMode="auto">
          <a:xfrm flipH="1" flipV="1">
            <a:off x="7940675" y="1881188"/>
            <a:ext cx="206375" cy="431800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0" name="Freeform 35"/>
          <p:cNvSpPr>
            <a:spLocks/>
          </p:cNvSpPr>
          <p:nvPr/>
        </p:nvSpPr>
        <p:spPr bwMode="auto">
          <a:xfrm>
            <a:off x="7886700" y="1771650"/>
            <a:ext cx="98425" cy="139700"/>
          </a:xfrm>
          <a:custGeom>
            <a:avLst/>
            <a:gdLst>
              <a:gd name="T0" fmla="*/ 19050 w 62"/>
              <a:gd name="T1" fmla="*/ 139700 h 88"/>
              <a:gd name="T2" fmla="*/ 0 w 62"/>
              <a:gd name="T3" fmla="*/ 0 h 88"/>
              <a:gd name="T4" fmla="*/ 98425 w 62"/>
              <a:gd name="T5" fmla="*/ 100013 h 88"/>
              <a:gd name="T6" fmla="*/ 19050 w 62"/>
              <a:gd name="T7" fmla="*/ 139700 h 88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88"/>
              <a:gd name="T14" fmla="*/ 62 w 62"/>
              <a:gd name="T15" fmla="*/ 88 h 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88">
                <a:moveTo>
                  <a:pt x="12" y="88"/>
                </a:moveTo>
                <a:lnTo>
                  <a:pt x="0" y="0"/>
                </a:lnTo>
                <a:lnTo>
                  <a:pt x="62" y="63"/>
                </a:lnTo>
                <a:lnTo>
                  <a:pt x="12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1" name="Line 36"/>
          <p:cNvSpPr>
            <a:spLocks noChangeShapeType="1"/>
          </p:cNvSpPr>
          <p:nvPr/>
        </p:nvSpPr>
        <p:spPr bwMode="auto">
          <a:xfrm flipV="1">
            <a:off x="7331075" y="1873250"/>
            <a:ext cx="201613" cy="439738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2" name="Freeform 37"/>
          <p:cNvSpPr>
            <a:spLocks/>
          </p:cNvSpPr>
          <p:nvPr/>
        </p:nvSpPr>
        <p:spPr bwMode="auto">
          <a:xfrm>
            <a:off x="7486650" y="1763713"/>
            <a:ext cx="96838" cy="138112"/>
          </a:xfrm>
          <a:custGeom>
            <a:avLst/>
            <a:gdLst>
              <a:gd name="T0" fmla="*/ 0 w 61"/>
              <a:gd name="T1" fmla="*/ 101600 h 87"/>
              <a:gd name="T2" fmla="*/ 96838 w 61"/>
              <a:gd name="T3" fmla="*/ 0 h 87"/>
              <a:gd name="T4" fmla="*/ 80963 w 61"/>
              <a:gd name="T5" fmla="*/ 138112 h 87"/>
              <a:gd name="T6" fmla="*/ 0 w 61"/>
              <a:gd name="T7" fmla="*/ 101600 h 87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87"/>
              <a:gd name="T14" fmla="*/ 61 w 61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87">
                <a:moveTo>
                  <a:pt x="0" y="64"/>
                </a:moveTo>
                <a:lnTo>
                  <a:pt x="61" y="0"/>
                </a:lnTo>
                <a:lnTo>
                  <a:pt x="51" y="87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3" name="Freeform 38"/>
          <p:cNvSpPr>
            <a:spLocks/>
          </p:cNvSpPr>
          <p:nvPr/>
        </p:nvSpPr>
        <p:spPr bwMode="auto">
          <a:xfrm>
            <a:off x="7534275" y="1428750"/>
            <a:ext cx="407988" cy="407988"/>
          </a:xfrm>
          <a:custGeom>
            <a:avLst/>
            <a:gdLst>
              <a:gd name="T0" fmla="*/ 0 w 921"/>
              <a:gd name="T1" fmla="*/ 203994 h 922"/>
              <a:gd name="T2" fmla="*/ 204215 w 921"/>
              <a:gd name="T3" fmla="*/ 0 h 922"/>
              <a:gd name="T4" fmla="*/ 407988 w 921"/>
              <a:gd name="T5" fmla="*/ 203994 h 922"/>
              <a:gd name="T6" fmla="*/ 407988 w 921"/>
              <a:gd name="T7" fmla="*/ 203994 h 922"/>
              <a:gd name="T8" fmla="*/ 204215 w 921"/>
              <a:gd name="T9" fmla="*/ 407988 h 922"/>
              <a:gd name="T10" fmla="*/ 0 w 921"/>
              <a:gd name="T11" fmla="*/ 203994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2"/>
              <a:gd name="T20" fmla="*/ 921 w 921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2">
                <a:moveTo>
                  <a:pt x="0" y="461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1" y="206"/>
                  <a:pt x="921" y="461"/>
                </a:cubicBezTo>
                <a:cubicBezTo>
                  <a:pt x="921" y="461"/>
                  <a:pt x="921" y="461"/>
                  <a:pt x="921" y="461"/>
                </a:cubicBezTo>
                <a:cubicBezTo>
                  <a:pt x="921" y="715"/>
                  <a:pt x="715" y="922"/>
                  <a:pt x="461" y="922"/>
                </a:cubicBezTo>
                <a:cubicBezTo>
                  <a:pt x="206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4" name="Freeform 39"/>
          <p:cNvSpPr>
            <a:spLocks/>
          </p:cNvSpPr>
          <p:nvPr/>
        </p:nvSpPr>
        <p:spPr bwMode="auto">
          <a:xfrm>
            <a:off x="7534275" y="1428750"/>
            <a:ext cx="407988" cy="407988"/>
          </a:xfrm>
          <a:custGeom>
            <a:avLst/>
            <a:gdLst>
              <a:gd name="T0" fmla="*/ 0 w 257"/>
              <a:gd name="T1" fmla="*/ 203200 h 257"/>
              <a:gd name="T2" fmla="*/ 204788 w 257"/>
              <a:gd name="T3" fmla="*/ 0 h 257"/>
              <a:gd name="T4" fmla="*/ 407988 w 257"/>
              <a:gd name="T5" fmla="*/ 203200 h 257"/>
              <a:gd name="T6" fmla="*/ 407988 w 257"/>
              <a:gd name="T7" fmla="*/ 203200 h 257"/>
              <a:gd name="T8" fmla="*/ 204788 w 257"/>
              <a:gd name="T9" fmla="*/ 407988 h 257"/>
              <a:gd name="T10" fmla="*/ 0 w 257"/>
              <a:gd name="T11" fmla="*/ 203200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"/>
              <a:gd name="T19" fmla="*/ 0 h 257"/>
              <a:gd name="T20" fmla="*/ 257 w 257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" h="257">
                <a:moveTo>
                  <a:pt x="0" y="128"/>
                </a:moveTo>
                <a:cubicBezTo>
                  <a:pt x="0" y="57"/>
                  <a:pt x="58" y="0"/>
                  <a:pt x="129" y="0"/>
                </a:cubicBezTo>
                <a:cubicBezTo>
                  <a:pt x="200" y="0"/>
                  <a:pt x="257" y="57"/>
                  <a:pt x="257" y="128"/>
                </a:cubicBezTo>
                <a:cubicBezTo>
                  <a:pt x="257" y="128"/>
                  <a:pt x="257" y="128"/>
                  <a:pt x="257" y="128"/>
                </a:cubicBezTo>
                <a:cubicBezTo>
                  <a:pt x="257" y="199"/>
                  <a:pt x="200" y="257"/>
                  <a:pt x="129" y="257"/>
                </a:cubicBezTo>
                <a:cubicBezTo>
                  <a:pt x="58" y="257"/>
                  <a:pt x="0" y="199"/>
                  <a:pt x="0" y="128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5" name="Rectangle 40"/>
          <p:cNvSpPr>
            <a:spLocks noChangeArrowheads="1"/>
          </p:cNvSpPr>
          <p:nvPr/>
        </p:nvSpPr>
        <p:spPr bwMode="auto">
          <a:xfrm>
            <a:off x="7658100" y="1493838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3586" name="Freeform 41"/>
          <p:cNvSpPr>
            <a:spLocks/>
          </p:cNvSpPr>
          <p:nvPr/>
        </p:nvSpPr>
        <p:spPr bwMode="auto">
          <a:xfrm>
            <a:off x="7942263" y="2108200"/>
            <a:ext cx="407987" cy="407988"/>
          </a:xfrm>
          <a:custGeom>
            <a:avLst/>
            <a:gdLst>
              <a:gd name="T0" fmla="*/ 0 w 922"/>
              <a:gd name="T1" fmla="*/ 203994 h 922"/>
              <a:gd name="T2" fmla="*/ 203994 w 922"/>
              <a:gd name="T3" fmla="*/ 0 h 922"/>
              <a:gd name="T4" fmla="*/ 407987 w 922"/>
              <a:gd name="T5" fmla="*/ 203994 h 922"/>
              <a:gd name="T6" fmla="*/ 407987 w 922"/>
              <a:gd name="T7" fmla="*/ 203994 h 922"/>
              <a:gd name="T8" fmla="*/ 203994 w 922"/>
              <a:gd name="T9" fmla="*/ 407988 h 922"/>
              <a:gd name="T10" fmla="*/ 0 w 922"/>
              <a:gd name="T11" fmla="*/ 203994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2"/>
              <a:gd name="T20" fmla="*/ 922 w 922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2">
                <a:moveTo>
                  <a:pt x="0" y="461"/>
                </a:moveTo>
                <a:cubicBezTo>
                  <a:pt x="0" y="206"/>
                  <a:pt x="207" y="0"/>
                  <a:pt x="461" y="0"/>
                </a:cubicBezTo>
                <a:cubicBezTo>
                  <a:pt x="716" y="0"/>
                  <a:pt x="922" y="206"/>
                  <a:pt x="922" y="461"/>
                </a:cubicBezTo>
                <a:cubicBezTo>
                  <a:pt x="922" y="461"/>
                  <a:pt x="922" y="461"/>
                  <a:pt x="922" y="461"/>
                </a:cubicBezTo>
                <a:cubicBezTo>
                  <a:pt x="922" y="715"/>
                  <a:pt x="716" y="922"/>
                  <a:pt x="461" y="922"/>
                </a:cubicBezTo>
                <a:cubicBezTo>
                  <a:pt x="207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7" name="Freeform 42"/>
          <p:cNvSpPr>
            <a:spLocks/>
          </p:cNvSpPr>
          <p:nvPr/>
        </p:nvSpPr>
        <p:spPr bwMode="auto">
          <a:xfrm>
            <a:off x="7942263" y="2108200"/>
            <a:ext cx="407987" cy="407988"/>
          </a:xfrm>
          <a:custGeom>
            <a:avLst/>
            <a:gdLst>
              <a:gd name="T0" fmla="*/ 0 w 257"/>
              <a:gd name="T1" fmla="*/ 204788 h 257"/>
              <a:gd name="T2" fmla="*/ 204787 w 257"/>
              <a:gd name="T3" fmla="*/ 0 h 257"/>
              <a:gd name="T4" fmla="*/ 407987 w 257"/>
              <a:gd name="T5" fmla="*/ 204788 h 257"/>
              <a:gd name="T6" fmla="*/ 407987 w 257"/>
              <a:gd name="T7" fmla="*/ 204788 h 257"/>
              <a:gd name="T8" fmla="*/ 204787 w 257"/>
              <a:gd name="T9" fmla="*/ 407988 h 257"/>
              <a:gd name="T10" fmla="*/ 0 w 257"/>
              <a:gd name="T11" fmla="*/ 204788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"/>
              <a:gd name="T19" fmla="*/ 0 h 257"/>
              <a:gd name="T20" fmla="*/ 257 w 257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" h="257">
                <a:moveTo>
                  <a:pt x="0" y="129"/>
                </a:moveTo>
                <a:cubicBezTo>
                  <a:pt x="0" y="57"/>
                  <a:pt x="58" y="0"/>
                  <a:pt x="129" y="0"/>
                </a:cubicBezTo>
                <a:cubicBezTo>
                  <a:pt x="200" y="0"/>
                  <a:pt x="257" y="57"/>
                  <a:pt x="257" y="129"/>
                </a:cubicBezTo>
                <a:cubicBezTo>
                  <a:pt x="257" y="129"/>
                  <a:pt x="257" y="129"/>
                  <a:pt x="257" y="129"/>
                </a:cubicBezTo>
                <a:cubicBezTo>
                  <a:pt x="257" y="199"/>
                  <a:pt x="200" y="257"/>
                  <a:pt x="129" y="257"/>
                </a:cubicBezTo>
                <a:cubicBezTo>
                  <a:pt x="58" y="257"/>
                  <a:pt x="0" y="199"/>
                  <a:pt x="0" y="129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8" name="Rectangle 43"/>
          <p:cNvSpPr>
            <a:spLocks noChangeArrowheads="1"/>
          </p:cNvSpPr>
          <p:nvPr/>
        </p:nvSpPr>
        <p:spPr bwMode="auto">
          <a:xfrm>
            <a:off x="8005763" y="217487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10</a:t>
            </a:r>
            <a:endParaRPr lang="en-US"/>
          </a:p>
        </p:txBody>
      </p:sp>
      <p:sp>
        <p:nvSpPr>
          <p:cNvPr id="23589" name="Freeform 44"/>
          <p:cNvSpPr>
            <a:spLocks/>
          </p:cNvSpPr>
          <p:nvPr/>
        </p:nvSpPr>
        <p:spPr bwMode="auto">
          <a:xfrm>
            <a:off x="7126288" y="2108200"/>
            <a:ext cx="407987" cy="407988"/>
          </a:xfrm>
          <a:custGeom>
            <a:avLst/>
            <a:gdLst>
              <a:gd name="T0" fmla="*/ 0 w 922"/>
              <a:gd name="T1" fmla="*/ 203994 h 922"/>
              <a:gd name="T2" fmla="*/ 203994 w 922"/>
              <a:gd name="T3" fmla="*/ 0 h 922"/>
              <a:gd name="T4" fmla="*/ 407987 w 922"/>
              <a:gd name="T5" fmla="*/ 203994 h 922"/>
              <a:gd name="T6" fmla="*/ 407987 w 922"/>
              <a:gd name="T7" fmla="*/ 203994 h 922"/>
              <a:gd name="T8" fmla="*/ 203994 w 922"/>
              <a:gd name="T9" fmla="*/ 407988 h 922"/>
              <a:gd name="T10" fmla="*/ 0 w 922"/>
              <a:gd name="T11" fmla="*/ 203994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2"/>
              <a:gd name="T20" fmla="*/ 922 w 922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2">
                <a:moveTo>
                  <a:pt x="0" y="461"/>
                </a:moveTo>
                <a:cubicBezTo>
                  <a:pt x="0" y="206"/>
                  <a:pt x="207" y="0"/>
                  <a:pt x="461" y="0"/>
                </a:cubicBezTo>
                <a:cubicBezTo>
                  <a:pt x="716" y="0"/>
                  <a:pt x="922" y="206"/>
                  <a:pt x="922" y="461"/>
                </a:cubicBezTo>
                <a:cubicBezTo>
                  <a:pt x="922" y="461"/>
                  <a:pt x="922" y="461"/>
                  <a:pt x="922" y="461"/>
                </a:cubicBezTo>
                <a:cubicBezTo>
                  <a:pt x="922" y="715"/>
                  <a:pt x="716" y="922"/>
                  <a:pt x="461" y="922"/>
                </a:cubicBezTo>
                <a:cubicBezTo>
                  <a:pt x="207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0" name="Freeform 45"/>
          <p:cNvSpPr>
            <a:spLocks/>
          </p:cNvSpPr>
          <p:nvPr/>
        </p:nvSpPr>
        <p:spPr bwMode="auto">
          <a:xfrm>
            <a:off x="7126288" y="2108200"/>
            <a:ext cx="407987" cy="407988"/>
          </a:xfrm>
          <a:custGeom>
            <a:avLst/>
            <a:gdLst>
              <a:gd name="T0" fmla="*/ 0 w 257"/>
              <a:gd name="T1" fmla="*/ 204788 h 257"/>
              <a:gd name="T2" fmla="*/ 204787 w 257"/>
              <a:gd name="T3" fmla="*/ 0 h 257"/>
              <a:gd name="T4" fmla="*/ 407987 w 257"/>
              <a:gd name="T5" fmla="*/ 204788 h 257"/>
              <a:gd name="T6" fmla="*/ 407987 w 257"/>
              <a:gd name="T7" fmla="*/ 204788 h 257"/>
              <a:gd name="T8" fmla="*/ 204787 w 257"/>
              <a:gd name="T9" fmla="*/ 407988 h 257"/>
              <a:gd name="T10" fmla="*/ 0 w 257"/>
              <a:gd name="T11" fmla="*/ 204788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"/>
              <a:gd name="T19" fmla="*/ 0 h 257"/>
              <a:gd name="T20" fmla="*/ 257 w 257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" h="257">
                <a:moveTo>
                  <a:pt x="0" y="129"/>
                </a:moveTo>
                <a:cubicBezTo>
                  <a:pt x="0" y="57"/>
                  <a:pt x="58" y="0"/>
                  <a:pt x="129" y="0"/>
                </a:cubicBezTo>
                <a:cubicBezTo>
                  <a:pt x="200" y="0"/>
                  <a:pt x="257" y="57"/>
                  <a:pt x="257" y="129"/>
                </a:cubicBezTo>
                <a:cubicBezTo>
                  <a:pt x="257" y="129"/>
                  <a:pt x="257" y="129"/>
                  <a:pt x="257" y="129"/>
                </a:cubicBezTo>
                <a:cubicBezTo>
                  <a:pt x="257" y="199"/>
                  <a:pt x="200" y="257"/>
                  <a:pt x="129" y="257"/>
                </a:cubicBezTo>
                <a:cubicBezTo>
                  <a:pt x="58" y="257"/>
                  <a:pt x="0" y="199"/>
                  <a:pt x="0" y="129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1" name="Rectangle 46"/>
          <p:cNvSpPr>
            <a:spLocks noChangeArrowheads="1"/>
          </p:cNvSpPr>
          <p:nvPr/>
        </p:nvSpPr>
        <p:spPr bwMode="auto">
          <a:xfrm>
            <a:off x="7246938" y="217487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8</a:t>
            </a:r>
            <a:endParaRPr lang="en-US"/>
          </a:p>
        </p:txBody>
      </p:sp>
      <p:sp>
        <p:nvSpPr>
          <p:cNvPr id="23592" name="Freeform 47"/>
          <p:cNvSpPr>
            <a:spLocks/>
          </p:cNvSpPr>
          <p:nvPr/>
        </p:nvSpPr>
        <p:spPr bwMode="auto">
          <a:xfrm>
            <a:off x="7726363" y="1109663"/>
            <a:ext cx="520700" cy="569912"/>
          </a:xfrm>
          <a:custGeom>
            <a:avLst/>
            <a:gdLst>
              <a:gd name="T0" fmla="*/ 215900 w 328"/>
              <a:gd name="T1" fmla="*/ 522287 h 359"/>
              <a:gd name="T2" fmla="*/ 501650 w 328"/>
              <a:gd name="T3" fmla="*/ 369887 h 359"/>
              <a:gd name="T4" fmla="*/ 284163 w 328"/>
              <a:gd name="T5" fmla="*/ 46037 h 359"/>
              <a:gd name="T6" fmla="*/ 0 w 328"/>
              <a:gd name="T7" fmla="*/ 196850 h 359"/>
              <a:gd name="T8" fmla="*/ 0 60000 65536"/>
              <a:gd name="T9" fmla="*/ 0 60000 65536"/>
              <a:gd name="T10" fmla="*/ 0 60000 65536"/>
              <a:gd name="T11" fmla="*/ 0 60000 65536"/>
              <a:gd name="T12" fmla="*/ 0 w 328"/>
              <a:gd name="T13" fmla="*/ 0 h 359"/>
              <a:gd name="T14" fmla="*/ 328 w 328"/>
              <a:gd name="T15" fmla="*/ 359 h 3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" h="359">
                <a:moveTo>
                  <a:pt x="136" y="329"/>
                </a:moveTo>
                <a:cubicBezTo>
                  <a:pt x="224" y="359"/>
                  <a:pt x="304" y="316"/>
                  <a:pt x="316" y="233"/>
                </a:cubicBezTo>
                <a:cubicBezTo>
                  <a:pt x="328" y="150"/>
                  <a:pt x="267" y="59"/>
                  <a:pt x="179" y="29"/>
                </a:cubicBezTo>
                <a:cubicBezTo>
                  <a:pt x="93" y="0"/>
                  <a:pt x="13" y="42"/>
                  <a:pt x="0" y="124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3" name="Freeform 48"/>
          <p:cNvSpPr>
            <a:spLocks/>
          </p:cNvSpPr>
          <p:nvPr/>
        </p:nvSpPr>
        <p:spPr bwMode="auto">
          <a:xfrm>
            <a:off x="7681913" y="1292225"/>
            <a:ext cx="87312" cy="136525"/>
          </a:xfrm>
          <a:custGeom>
            <a:avLst/>
            <a:gdLst>
              <a:gd name="T0" fmla="*/ 87312 w 55"/>
              <a:gd name="T1" fmla="*/ 0 h 86"/>
              <a:gd name="T2" fmla="*/ 57150 w 55"/>
              <a:gd name="T3" fmla="*/ 136525 h 86"/>
              <a:gd name="T4" fmla="*/ 0 w 55"/>
              <a:gd name="T5" fmla="*/ 7938 h 86"/>
              <a:gd name="T6" fmla="*/ 87312 w 55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6"/>
              <a:gd name="T14" fmla="*/ 55 w 55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6">
                <a:moveTo>
                  <a:pt x="55" y="0"/>
                </a:moveTo>
                <a:lnTo>
                  <a:pt x="36" y="86"/>
                </a:lnTo>
                <a:lnTo>
                  <a:pt x="0" y="5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4" name="Freeform 49"/>
          <p:cNvSpPr>
            <a:spLocks/>
          </p:cNvSpPr>
          <p:nvPr/>
        </p:nvSpPr>
        <p:spPr bwMode="auto">
          <a:xfrm>
            <a:off x="7670800" y="3197225"/>
            <a:ext cx="407988" cy="406400"/>
          </a:xfrm>
          <a:custGeom>
            <a:avLst/>
            <a:gdLst>
              <a:gd name="T0" fmla="*/ 0 w 922"/>
              <a:gd name="T1" fmla="*/ 202979 h 921"/>
              <a:gd name="T2" fmla="*/ 203994 w 922"/>
              <a:gd name="T3" fmla="*/ 0 h 921"/>
              <a:gd name="T4" fmla="*/ 407988 w 922"/>
              <a:gd name="T5" fmla="*/ 202979 h 921"/>
              <a:gd name="T6" fmla="*/ 407988 w 922"/>
              <a:gd name="T7" fmla="*/ 202979 h 921"/>
              <a:gd name="T8" fmla="*/ 203994 w 922"/>
              <a:gd name="T9" fmla="*/ 406400 h 921"/>
              <a:gd name="T10" fmla="*/ 0 w 922"/>
              <a:gd name="T11" fmla="*/ 202979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1"/>
              <a:gd name="T20" fmla="*/ 922 w 922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1">
                <a:moveTo>
                  <a:pt x="0" y="460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2" y="206"/>
                  <a:pt x="922" y="460"/>
                </a:cubicBezTo>
                <a:cubicBezTo>
                  <a:pt x="922" y="460"/>
                  <a:pt x="922" y="460"/>
                  <a:pt x="922" y="460"/>
                </a:cubicBezTo>
                <a:cubicBezTo>
                  <a:pt x="922" y="715"/>
                  <a:pt x="715" y="921"/>
                  <a:pt x="461" y="921"/>
                </a:cubicBezTo>
                <a:cubicBezTo>
                  <a:pt x="206" y="921"/>
                  <a:pt x="0" y="715"/>
                  <a:pt x="0" y="460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5" name="Freeform 50"/>
          <p:cNvSpPr>
            <a:spLocks/>
          </p:cNvSpPr>
          <p:nvPr/>
        </p:nvSpPr>
        <p:spPr bwMode="auto">
          <a:xfrm>
            <a:off x="7670800" y="3197225"/>
            <a:ext cx="407988" cy="406400"/>
          </a:xfrm>
          <a:custGeom>
            <a:avLst/>
            <a:gdLst>
              <a:gd name="T0" fmla="*/ 0 w 257"/>
              <a:gd name="T1" fmla="*/ 203200 h 256"/>
              <a:gd name="T2" fmla="*/ 204788 w 257"/>
              <a:gd name="T3" fmla="*/ 0 h 256"/>
              <a:gd name="T4" fmla="*/ 407988 w 257"/>
              <a:gd name="T5" fmla="*/ 203200 h 256"/>
              <a:gd name="T6" fmla="*/ 407988 w 257"/>
              <a:gd name="T7" fmla="*/ 203200 h 256"/>
              <a:gd name="T8" fmla="*/ 204788 w 257"/>
              <a:gd name="T9" fmla="*/ 406400 h 256"/>
              <a:gd name="T10" fmla="*/ 0 w 257"/>
              <a:gd name="T11" fmla="*/ 203200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"/>
              <a:gd name="T19" fmla="*/ 0 h 256"/>
              <a:gd name="T20" fmla="*/ 257 w 257"/>
              <a:gd name="T21" fmla="*/ 256 h 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" h="256">
                <a:moveTo>
                  <a:pt x="0" y="128"/>
                </a:moveTo>
                <a:cubicBezTo>
                  <a:pt x="0" y="57"/>
                  <a:pt x="58" y="0"/>
                  <a:pt x="129" y="0"/>
                </a:cubicBezTo>
                <a:cubicBezTo>
                  <a:pt x="200" y="0"/>
                  <a:pt x="257" y="57"/>
                  <a:pt x="257" y="128"/>
                </a:cubicBezTo>
                <a:cubicBezTo>
                  <a:pt x="257" y="128"/>
                  <a:pt x="257" y="128"/>
                  <a:pt x="257" y="128"/>
                </a:cubicBezTo>
                <a:cubicBezTo>
                  <a:pt x="257" y="199"/>
                  <a:pt x="200" y="256"/>
                  <a:pt x="129" y="256"/>
                </a:cubicBezTo>
                <a:cubicBezTo>
                  <a:pt x="58" y="256"/>
                  <a:pt x="0" y="199"/>
                  <a:pt x="0" y="128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6" name="Rectangle 51"/>
          <p:cNvSpPr>
            <a:spLocks noChangeArrowheads="1"/>
          </p:cNvSpPr>
          <p:nvPr/>
        </p:nvSpPr>
        <p:spPr bwMode="auto">
          <a:xfrm>
            <a:off x="7727950" y="326548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12</a:t>
            </a:r>
            <a:endParaRPr lang="en-US"/>
          </a:p>
        </p:txBody>
      </p:sp>
      <p:sp>
        <p:nvSpPr>
          <p:cNvPr id="23597" name="Freeform 52"/>
          <p:cNvSpPr>
            <a:spLocks/>
          </p:cNvSpPr>
          <p:nvPr/>
        </p:nvSpPr>
        <p:spPr bwMode="auto">
          <a:xfrm>
            <a:off x="6923088" y="2787650"/>
            <a:ext cx="407987" cy="409575"/>
          </a:xfrm>
          <a:custGeom>
            <a:avLst/>
            <a:gdLst>
              <a:gd name="T0" fmla="*/ 0 w 922"/>
              <a:gd name="T1" fmla="*/ 204788 h 922"/>
              <a:gd name="T2" fmla="*/ 203994 w 922"/>
              <a:gd name="T3" fmla="*/ 0 h 922"/>
              <a:gd name="T4" fmla="*/ 407987 w 922"/>
              <a:gd name="T5" fmla="*/ 204788 h 922"/>
              <a:gd name="T6" fmla="*/ 407987 w 922"/>
              <a:gd name="T7" fmla="*/ 204788 h 922"/>
              <a:gd name="T8" fmla="*/ 203994 w 922"/>
              <a:gd name="T9" fmla="*/ 409575 h 922"/>
              <a:gd name="T10" fmla="*/ 0 w 922"/>
              <a:gd name="T11" fmla="*/ 204788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2"/>
              <a:gd name="T20" fmla="*/ 922 w 922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2">
                <a:moveTo>
                  <a:pt x="0" y="461"/>
                </a:moveTo>
                <a:cubicBezTo>
                  <a:pt x="0" y="206"/>
                  <a:pt x="207" y="0"/>
                  <a:pt x="461" y="0"/>
                </a:cubicBezTo>
                <a:cubicBezTo>
                  <a:pt x="716" y="0"/>
                  <a:pt x="922" y="206"/>
                  <a:pt x="922" y="461"/>
                </a:cubicBezTo>
                <a:cubicBezTo>
                  <a:pt x="922" y="461"/>
                  <a:pt x="922" y="461"/>
                  <a:pt x="922" y="461"/>
                </a:cubicBezTo>
                <a:cubicBezTo>
                  <a:pt x="922" y="715"/>
                  <a:pt x="716" y="922"/>
                  <a:pt x="461" y="922"/>
                </a:cubicBezTo>
                <a:cubicBezTo>
                  <a:pt x="207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8" name="Freeform 53"/>
          <p:cNvSpPr>
            <a:spLocks/>
          </p:cNvSpPr>
          <p:nvPr/>
        </p:nvSpPr>
        <p:spPr bwMode="auto">
          <a:xfrm>
            <a:off x="6923088" y="2787650"/>
            <a:ext cx="407987" cy="409575"/>
          </a:xfrm>
          <a:custGeom>
            <a:avLst/>
            <a:gdLst>
              <a:gd name="T0" fmla="*/ 0 w 257"/>
              <a:gd name="T1" fmla="*/ 204788 h 258"/>
              <a:gd name="T2" fmla="*/ 203200 w 257"/>
              <a:gd name="T3" fmla="*/ 0 h 258"/>
              <a:gd name="T4" fmla="*/ 407987 w 257"/>
              <a:gd name="T5" fmla="*/ 204788 h 258"/>
              <a:gd name="T6" fmla="*/ 407987 w 257"/>
              <a:gd name="T7" fmla="*/ 204788 h 258"/>
              <a:gd name="T8" fmla="*/ 203200 w 257"/>
              <a:gd name="T9" fmla="*/ 409575 h 258"/>
              <a:gd name="T10" fmla="*/ 0 w 257"/>
              <a:gd name="T11" fmla="*/ 204788 h 2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"/>
              <a:gd name="T19" fmla="*/ 0 h 258"/>
              <a:gd name="T20" fmla="*/ 257 w 257"/>
              <a:gd name="T21" fmla="*/ 258 h 2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" h="258">
                <a:moveTo>
                  <a:pt x="0" y="129"/>
                </a:moveTo>
                <a:cubicBezTo>
                  <a:pt x="0" y="58"/>
                  <a:pt x="57" y="0"/>
                  <a:pt x="128" y="0"/>
                </a:cubicBezTo>
                <a:cubicBezTo>
                  <a:pt x="199" y="0"/>
                  <a:pt x="257" y="58"/>
                  <a:pt x="257" y="129"/>
                </a:cubicBezTo>
                <a:cubicBezTo>
                  <a:pt x="257" y="129"/>
                  <a:pt x="257" y="129"/>
                  <a:pt x="257" y="129"/>
                </a:cubicBezTo>
                <a:cubicBezTo>
                  <a:pt x="257" y="200"/>
                  <a:pt x="199" y="258"/>
                  <a:pt x="128" y="258"/>
                </a:cubicBezTo>
                <a:cubicBezTo>
                  <a:pt x="57" y="258"/>
                  <a:pt x="0" y="200"/>
                  <a:pt x="0" y="129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9" name="Rectangle 54"/>
          <p:cNvSpPr>
            <a:spLocks noChangeArrowheads="1"/>
          </p:cNvSpPr>
          <p:nvPr/>
        </p:nvSpPr>
        <p:spPr bwMode="auto">
          <a:xfrm>
            <a:off x="6985000" y="285432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11</a:t>
            </a:r>
            <a:endParaRPr lang="en-US"/>
          </a:p>
        </p:txBody>
      </p:sp>
      <p:sp>
        <p:nvSpPr>
          <p:cNvPr id="23600" name="Freeform 55"/>
          <p:cNvSpPr>
            <a:spLocks/>
          </p:cNvSpPr>
          <p:nvPr/>
        </p:nvSpPr>
        <p:spPr bwMode="auto">
          <a:xfrm>
            <a:off x="5630863" y="3122613"/>
            <a:ext cx="407987" cy="407987"/>
          </a:xfrm>
          <a:custGeom>
            <a:avLst/>
            <a:gdLst>
              <a:gd name="T0" fmla="*/ 0 w 922"/>
              <a:gd name="T1" fmla="*/ 203994 h 922"/>
              <a:gd name="T2" fmla="*/ 203994 w 922"/>
              <a:gd name="T3" fmla="*/ 0 h 922"/>
              <a:gd name="T4" fmla="*/ 407987 w 922"/>
              <a:gd name="T5" fmla="*/ 203994 h 922"/>
              <a:gd name="T6" fmla="*/ 407987 w 922"/>
              <a:gd name="T7" fmla="*/ 203994 h 922"/>
              <a:gd name="T8" fmla="*/ 203994 w 922"/>
              <a:gd name="T9" fmla="*/ 407987 h 922"/>
              <a:gd name="T10" fmla="*/ 0 w 922"/>
              <a:gd name="T11" fmla="*/ 203994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2"/>
              <a:gd name="T20" fmla="*/ 922 w 922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2">
                <a:moveTo>
                  <a:pt x="0" y="461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2" y="206"/>
                  <a:pt x="922" y="461"/>
                </a:cubicBezTo>
                <a:cubicBezTo>
                  <a:pt x="922" y="461"/>
                  <a:pt x="922" y="461"/>
                  <a:pt x="922" y="461"/>
                </a:cubicBezTo>
                <a:cubicBezTo>
                  <a:pt x="922" y="715"/>
                  <a:pt x="715" y="922"/>
                  <a:pt x="461" y="922"/>
                </a:cubicBezTo>
                <a:cubicBezTo>
                  <a:pt x="206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1" name="Freeform 56"/>
          <p:cNvSpPr>
            <a:spLocks/>
          </p:cNvSpPr>
          <p:nvPr/>
        </p:nvSpPr>
        <p:spPr bwMode="auto">
          <a:xfrm>
            <a:off x="5630863" y="3122613"/>
            <a:ext cx="407987" cy="407987"/>
          </a:xfrm>
          <a:custGeom>
            <a:avLst/>
            <a:gdLst>
              <a:gd name="T0" fmla="*/ 0 w 257"/>
              <a:gd name="T1" fmla="*/ 204787 h 257"/>
              <a:gd name="T2" fmla="*/ 203200 w 257"/>
              <a:gd name="T3" fmla="*/ 0 h 257"/>
              <a:gd name="T4" fmla="*/ 407987 w 257"/>
              <a:gd name="T5" fmla="*/ 204787 h 257"/>
              <a:gd name="T6" fmla="*/ 407987 w 257"/>
              <a:gd name="T7" fmla="*/ 204787 h 257"/>
              <a:gd name="T8" fmla="*/ 203200 w 257"/>
              <a:gd name="T9" fmla="*/ 407987 h 257"/>
              <a:gd name="T10" fmla="*/ 0 w 257"/>
              <a:gd name="T11" fmla="*/ 204787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"/>
              <a:gd name="T19" fmla="*/ 0 h 257"/>
              <a:gd name="T20" fmla="*/ 257 w 257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" h="257">
                <a:moveTo>
                  <a:pt x="0" y="129"/>
                </a:move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7" y="57"/>
                  <a:pt x="257" y="129"/>
                </a:cubicBezTo>
                <a:cubicBezTo>
                  <a:pt x="257" y="129"/>
                  <a:pt x="257" y="129"/>
                  <a:pt x="257" y="129"/>
                </a:cubicBezTo>
                <a:cubicBezTo>
                  <a:pt x="257" y="199"/>
                  <a:pt x="199" y="257"/>
                  <a:pt x="128" y="257"/>
                </a:cubicBezTo>
                <a:cubicBezTo>
                  <a:pt x="57" y="257"/>
                  <a:pt x="0" y="199"/>
                  <a:pt x="0" y="129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2" name="Rectangle 57"/>
          <p:cNvSpPr>
            <a:spLocks noChangeArrowheads="1"/>
          </p:cNvSpPr>
          <p:nvPr/>
        </p:nvSpPr>
        <p:spPr bwMode="auto">
          <a:xfrm>
            <a:off x="5751513" y="3187700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9</a:t>
            </a:r>
            <a:endParaRPr lang="en-US"/>
          </a:p>
        </p:txBody>
      </p:sp>
      <p:sp>
        <p:nvSpPr>
          <p:cNvPr id="23603" name="Line 58"/>
          <p:cNvSpPr>
            <a:spLocks noChangeShapeType="1"/>
          </p:cNvSpPr>
          <p:nvPr/>
        </p:nvSpPr>
        <p:spPr bwMode="auto">
          <a:xfrm flipV="1">
            <a:off x="6029325" y="1658938"/>
            <a:ext cx="1387475" cy="307975"/>
          </a:xfrm>
          <a:prstGeom prst="line">
            <a:avLst/>
          </a:prstGeom>
          <a:noFill/>
          <a:ln w="20638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4" name="Freeform 59"/>
          <p:cNvSpPr>
            <a:spLocks/>
          </p:cNvSpPr>
          <p:nvPr/>
        </p:nvSpPr>
        <p:spPr bwMode="auto">
          <a:xfrm>
            <a:off x="7396163" y="1617663"/>
            <a:ext cx="138112" cy="85725"/>
          </a:xfrm>
          <a:custGeom>
            <a:avLst/>
            <a:gdLst>
              <a:gd name="T0" fmla="*/ 0 w 87"/>
              <a:gd name="T1" fmla="*/ 0 h 54"/>
              <a:gd name="T2" fmla="*/ 138112 w 87"/>
              <a:gd name="T3" fmla="*/ 14288 h 54"/>
              <a:gd name="T4" fmla="*/ 19050 w 87"/>
              <a:gd name="T5" fmla="*/ 85725 h 54"/>
              <a:gd name="T6" fmla="*/ 0 w 87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87"/>
              <a:gd name="T13" fmla="*/ 0 h 54"/>
              <a:gd name="T14" fmla="*/ 87 w 87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" h="54">
                <a:moveTo>
                  <a:pt x="0" y="0"/>
                </a:moveTo>
                <a:lnTo>
                  <a:pt x="87" y="9"/>
                </a:lnTo>
                <a:lnTo>
                  <a:pt x="12" y="5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5" name="AutoShape 60"/>
          <p:cNvSpPr>
            <a:spLocks noChangeAspect="1" noChangeArrowheads="1" noTextEdit="1"/>
          </p:cNvSpPr>
          <p:nvPr/>
        </p:nvSpPr>
        <p:spPr bwMode="auto">
          <a:xfrm>
            <a:off x="5360988" y="3798888"/>
            <a:ext cx="3021012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6" name="Line 62"/>
          <p:cNvSpPr>
            <a:spLocks noChangeShapeType="1"/>
          </p:cNvSpPr>
          <p:nvPr/>
        </p:nvSpPr>
        <p:spPr bwMode="auto">
          <a:xfrm flipH="1" flipV="1">
            <a:off x="7469188" y="5881688"/>
            <a:ext cx="390525" cy="207962"/>
          </a:xfrm>
          <a:prstGeom prst="line">
            <a:avLst/>
          </a:prstGeom>
          <a:noFill/>
          <a:ln w="36513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7" name="Freeform 63"/>
          <p:cNvSpPr>
            <a:spLocks/>
          </p:cNvSpPr>
          <p:nvPr/>
        </p:nvSpPr>
        <p:spPr bwMode="auto">
          <a:xfrm>
            <a:off x="7329488" y="5805488"/>
            <a:ext cx="180975" cy="133350"/>
          </a:xfrm>
          <a:custGeom>
            <a:avLst/>
            <a:gdLst>
              <a:gd name="T0" fmla="*/ 125413 w 114"/>
              <a:gd name="T1" fmla="*/ 133350 h 84"/>
              <a:gd name="T2" fmla="*/ 0 w 114"/>
              <a:gd name="T3" fmla="*/ 0 h 84"/>
              <a:gd name="T4" fmla="*/ 180975 w 114"/>
              <a:gd name="T5" fmla="*/ 31750 h 84"/>
              <a:gd name="T6" fmla="*/ 125413 w 114"/>
              <a:gd name="T7" fmla="*/ 133350 h 84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84"/>
              <a:gd name="T14" fmla="*/ 114 w 114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84">
                <a:moveTo>
                  <a:pt x="79" y="84"/>
                </a:moveTo>
                <a:lnTo>
                  <a:pt x="0" y="0"/>
                </a:lnTo>
                <a:lnTo>
                  <a:pt x="114" y="20"/>
                </a:lnTo>
                <a:lnTo>
                  <a:pt x="79" y="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8" name="Line 64"/>
          <p:cNvSpPr>
            <a:spLocks noChangeShapeType="1"/>
          </p:cNvSpPr>
          <p:nvPr/>
        </p:nvSpPr>
        <p:spPr bwMode="auto">
          <a:xfrm flipV="1">
            <a:off x="7165975" y="5414963"/>
            <a:ext cx="127000" cy="295275"/>
          </a:xfrm>
          <a:prstGeom prst="line">
            <a:avLst/>
          </a:prstGeom>
          <a:noFill/>
          <a:ln w="36513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9" name="Freeform 65"/>
          <p:cNvSpPr>
            <a:spLocks/>
          </p:cNvSpPr>
          <p:nvPr/>
        </p:nvSpPr>
        <p:spPr bwMode="auto">
          <a:xfrm>
            <a:off x="7234238" y="5268913"/>
            <a:ext cx="120650" cy="182562"/>
          </a:xfrm>
          <a:custGeom>
            <a:avLst/>
            <a:gdLst>
              <a:gd name="T0" fmla="*/ 0 w 76"/>
              <a:gd name="T1" fmla="*/ 136525 h 115"/>
              <a:gd name="T2" fmla="*/ 120650 w 76"/>
              <a:gd name="T3" fmla="*/ 0 h 115"/>
              <a:gd name="T4" fmla="*/ 106363 w 76"/>
              <a:gd name="T5" fmla="*/ 182562 h 115"/>
              <a:gd name="T6" fmla="*/ 0 w 76"/>
              <a:gd name="T7" fmla="*/ 136525 h 115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115"/>
              <a:gd name="T14" fmla="*/ 76 w 76"/>
              <a:gd name="T15" fmla="*/ 115 h 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115">
                <a:moveTo>
                  <a:pt x="0" y="86"/>
                </a:moveTo>
                <a:lnTo>
                  <a:pt x="76" y="0"/>
                </a:lnTo>
                <a:lnTo>
                  <a:pt x="67" y="115"/>
                </a:lnTo>
                <a:lnTo>
                  <a:pt x="0" y="8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0" name="Line 66"/>
          <p:cNvSpPr>
            <a:spLocks noChangeShapeType="1"/>
          </p:cNvSpPr>
          <p:nvPr/>
        </p:nvSpPr>
        <p:spPr bwMode="auto">
          <a:xfrm flipV="1">
            <a:off x="5967413" y="5641975"/>
            <a:ext cx="204787" cy="379413"/>
          </a:xfrm>
          <a:prstGeom prst="line">
            <a:avLst/>
          </a:pr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1" name="Freeform 67"/>
          <p:cNvSpPr>
            <a:spLocks/>
          </p:cNvSpPr>
          <p:nvPr/>
        </p:nvSpPr>
        <p:spPr bwMode="auto">
          <a:xfrm>
            <a:off x="6130925" y="5543550"/>
            <a:ext cx="95250" cy="127000"/>
          </a:xfrm>
          <a:custGeom>
            <a:avLst/>
            <a:gdLst>
              <a:gd name="T0" fmla="*/ 0 w 60"/>
              <a:gd name="T1" fmla="*/ 88900 h 80"/>
              <a:gd name="T2" fmla="*/ 95250 w 60"/>
              <a:gd name="T3" fmla="*/ 0 h 80"/>
              <a:gd name="T4" fmla="*/ 73025 w 60"/>
              <a:gd name="T5" fmla="*/ 127000 h 80"/>
              <a:gd name="T6" fmla="*/ 0 w 60"/>
              <a:gd name="T7" fmla="*/ 88900 h 8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80"/>
              <a:gd name="T14" fmla="*/ 60 w 60"/>
              <a:gd name="T15" fmla="*/ 80 h 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80">
                <a:moveTo>
                  <a:pt x="0" y="56"/>
                </a:moveTo>
                <a:lnTo>
                  <a:pt x="60" y="0"/>
                </a:lnTo>
                <a:lnTo>
                  <a:pt x="46" y="80"/>
                </a:lnTo>
                <a:lnTo>
                  <a:pt x="0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2" name="Line 68"/>
          <p:cNvSpPr>
            <a:spLocks noChangeShapeType="1"/>
          </p:cNvSpPr>
          <p:nvPr/>
        </p:nvSpPr>
        <p:spPr bwMode="auto">
          <a:xfrm flipH="1" flipV="1">
            <a:off x="6145213" y="4989513"/>
            <a:ext cx="192087" cy="400050"/>
          </a:xfrm>
          <a:prstGeom prst="line">
            <a:avLst/>
          </a:pr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3" name="Freeform 69"/>
          <p:cNvSpPr>
            <a:spLocks/>
          </p:cNvSpPr>
          <p:nvPr/>
        </p:nvSpPr>
        <p:spPr bwMode="auto">
          <a:xfrm>
            <a:off x="6096000" y="4887913"/>
            <a:ext cx="90488" cy="128587"/>
          </a:xfrm>
          <a:custGeom>
            <a:avLst/>
            <a:gdLst>
              <a:gd name="T0" fmla="*/ 15875 w 57"/>
              <a:gd name="T1" fmla="*/ 128587 h 81"/>
              <a:gd name="T2" fmla="*/ 0 w 57"/>
              <a:gd name="T3" fmla="*/ 0 h 81"/>
              <a:gd name="T4" fmla="*/ 90488 w 57"/>
              <a:gd name="T5" fmla="*/ 93662 h 81"/>
              <a:gd name="T6" fmla="*/ 15875 w 57"/>
              <a:gd name="T7" fmla="*/ 128587 h 81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81"/>
              <a:gd name="T14" fmla="*/ 57 w 57"/>
              <a:gd name="T15" fmla="*/ 81 h 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81">
                <a:moveTo>
                  <a:pt x="10" y="81"/>
                </a:moveTo>
                <a:lnTo>
                  <a:pt x="0" y="0"/>
                </a:lnTo>
                <a:lnTo>
                  <a:pt x="57" y="59"/>
                </a:lnTo>
                <a:lnTo>
                  <a:pt x="10" y="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4" name="Line 70"/>
          <p:cNvSpPr>
            <a:spLocks noChangeShapeType="1"/>
          </p:cNvSpPr>
          <p:nvPr/>
        </p:nvSpPr>
        <p:spPr bwMode="auto">
          <a:xfrm flipV="1">
            <a:off x="5578475" y="4983163"/>
            <a:ext cx="187325" cy="406400"/>
          </a:xfrm>
          <a:prstGeom prst="line">
            <a:avLst/>
          </a:pr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5" name="Freeform 71"/>
          <p:cNvSpPr>
            <a:spLocks/>
          </p:cNvSpPr>
          <p:nvPr/>
        </p:nvSpPr>
        <p:spPr bwMode="auto">
          <a:xfrm>
            <a:off x="5724525" y="4879975"/>
            <a:ext cx="88900" cy="128588"/>
          </a:xfrm>
          <a:custGeom>
            <a:avLst/>
            <a:gdLst>
              <a:gd name="T0" fmla="*/ 0 w 56"/>
              <a:gd name="T1" fmla="*/ 95250 h 81"/>
              <a:gd name="T2" fmla="*/ 88900 w 56"/>
              <a:gd name="T3" fmla="*/ 0 h 81"/>
              <a:gd name="T4" fmla="*/ 74613 w 56"/>
              <a:gd name="T5" fmla="*/ 128588 h 81"/>
              <a:gd name="T6" fmla="*/ 0 w 56"/>
              <a:gd name="T7" fmla="*/ 95250 h 81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81"/>
              <a:gd name="T14" fmla="*/ 56 w 56"/>
              <a:gd name="T15" fmla="*/ 81 h 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81">
                <a:moveTo>
                  <a:pt x="0" y="60"/>
                </a:moveTo>
                <a:lnTo>
                  <a:pt x="56" y="0"/>
                </a:lnTo>
                <a:lnTo>
                  <a:pt x="47" y="81"/>
                </a:lnTo>
                <a:lnTo>
                  <a:pt x="0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6" name="Freeform 72"/>
          <p:cNvSpPr>
            <a:spLocks/>
          </p:cNvSpPr>
          <p:nvPr/>
        </p:nvSpPr>
        <p:spPr bwMode="auto">
          <a:xfrm>
            <a:off x="5768975" y="4568825"/>
            <a:ext cx="377825" cy="379413"/>
          </a:xfrm>
          <a:custGeom>
            <a:avLst/>
            <a:gdLst>
              <a:gd name="T0" fmla="*/ 0 w 922"/>
              <a:gd name="T1" fmla="*/ 189707 h 922"/>
              <a:gd name="T2" fmla="*/ 188913 w 922"/>
              <a:gd name="T3" fmla="*/ 0 h 922"/>
              <a:gd name="T4" fmla="*/ 377825 w 922"/>
              <a:gd name="T5" fmla="*/ 189707 h 922"/>
              <a:gd name="T6" fmla="*/ 377825 w 922"/>
              <a:gd name="T7" fmla="*/ 189707 h 922"/>
              <a:gd name="T8" fmla="*/ 188913 w 922"/>
              <a:gd name="T9" fmla="*/ 379413 h 922"/>
              <a:gd name="T10" fmla="*/ 0 w 922"/>
              <a:gd name="T11" fmla="*/ 189707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2"/>
              <a:gd name="T20" fmla="*/ 922 w 922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2">
                <a:moveTo>
                  <a:pt x="0" y="461"/>
                </a:moveTo>
                <a:cubicBezTo>
                  <a:pt x="0" y="207"/>
                  <a:pt x="206" y="0"/>
                  <a:pt x="461" y="0"/>
                </a:cubicBezTo>
                <a:cubicBezTo>
                  <a:pt x="715" y="0"/>
                  <a:pt x="922" y="207"/>
                  <a:pt x="922" y="461"/>
                </a:cubicBezTo>
                <a:cubicBezTo>
                  <a:pt x="922" y="461"/>
                  <a:pt x="922" y="461"/>
                  <a:pt x="922" y="461"/>
                </a:cubicBezTo>
                <a:cubicBezTo>
                  <a:pt x="922" y="716"/>
                  <a:pt x="715" y="922"/>
                  <a:pt x="461" y="922"/>
                </a:cubicBezTo>
                <a:cubicBezTo>
                  <a:pt x="206" y="922"/>
                  <a:pt x="0" y="716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7" name="Freeform 73"/>
          <p:cNvSpPr>
            <a:spLocks/>
          </p:cNvSpPr>
          <p:nvPr/>
        </p:nvSpPr>
        <p:spPr bwMode="auto">
          <a:xfrm>
            <a:off x="5768975" y="4568825"/>
            <a:ext cx="377825" cy="379413"/>
          </a:xfrm>
          <a:custGeom>
            <a:avLst/>
            <a:gdLst>
              <a:gd name="T0" fmla="*/ 0 w 238"/>
              <a:gd name="T1" fmla="*/ 188913 h 239"/>
              <a:gd name="T2" fmla="*/ 188913 w 238"/>
              <a:gd name="T3" fmla="*/ 0 h 239"/>
              <a:gd name="T4" fmla="*/ 377825 w 238"/>
              <a:gd name="T5" fmla="*/ 188913 h 239"/>
              <a:gd name="T6" fmla="*/ 377825 w 238"/>
              <a:gd name="T7" fmla="*/ 188913 h 239"/>
              <a:gd name="T8" fmla="*/ 188913 w 238"/>
              <a:gd name="T9" fmla="*/ 379413 h 239"/>
              <a:gd name="T10" fmla="*/ 0 w 238"/>
              <a:gd name="T11" fmla="*/ 188913 h 2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8"/>
              <a:gd name="T19" fmla="*/ 0 h 239"/>
              <a:gd name="T20" fmla="*/ 238 w 238"/>
              <a:gd name="T21" fmla="*/ 239 h 2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8" h="239">
                <a:moveTo>
                  <a:pt x="0" y="119"/>
                </a:moveTo>
                <a:cubicBezTo>
                  <a:pt x="0" y="53"/>
                  <a:pt x="53" y="0"/>
                  <a:pt x="119" y="0"/>
                </a:cubicBezTo>
                <a:cubicBezTo>
                  <a:pt x="185" y="0"/>
                  <a:pt x="238" y="53"/>
                  <a:pt x="238" y="119"/>
                </a:cubicBezTo>
                <a:cubicBezTo>
                  <a:pt x="238" y="119"/>
                  <a:pt x="238" y="119"/>
                  <a:pt x="238" y="119"/>
                </a:cubicBezTo>
                <a:cubicBezTo>
                  <a:pt x="238" y="185"/>
                  <a:pt x="185" y="239"/>
                  <a:pt x="119" y="239"/>
                </a:cubicBezTo>
                <a:cubicBezTo>
                  <a:pt x="53" y="239"/>
                  <a:pt x="0" y="185"/>
                  <a:pt x="0" y="119"/>
                </a:cubicBez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8" name="Rectangle 74"/>
          <p:cNvSpPr>
            <a:spLocks noChangeArrowheads="1"/>
          </p:cNvSpPr>
          <p:nvPr/>
        </p:nvSpPr>
        <p:spPr bwMode="auto">
          <a:xfrm>
            <a:off x="5881688" y="4627563"/>
            <a:ext cx="12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3619" name="Freeform 75"/>
          <p:cNvSpPr>
            <a:spLocks/>
          </p:cNvSpPr>
          <p:nvPr/>
        </p:nvSpPr>
        <p:spPr bwMode="auto">
          <a:xfrm>
            <a:off x="6146800" y="5200650"/>
            <a:ext cx="379413" cy="377825"/>
          </a:xfrm>
          <a:custGeom>
            <a:avLst/>
            <a:gdLst>
              <a:gd name="T0" fmla="*/ 0 w 921"/>
              <a:gd name="T1" fmla="*/ 188913 h 922"/>
              <a:gd name="T2" fmla="*/ 189912 w 921"/>
              <a:gd name="T3" fmla="*/ 0 h 922"/>
              <a:gd name="T4" fmla="*/ 379413 w 921"/>
              <a:gd name="T5" fmla="*/ 188913 h 922"/>
              <a:gd name="T6" fmla="*/ 379413 w 921"/>
              <a:gd name="T7" fmla="*/ 188913 h 922"/>
              <a:gd name="T8" fmla="*/ 189912 w 921"/>
              <a:gd name="T9" fmla="*/ 377825 h 922"/>
              <a:gd name="T10" fmla="*/ 0 w 921"/>
              <a:gd name="T11" fmla="*/ 188913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2"/>
              <a:gd name="T20" fmla="*/ 921 w 921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2">
                <a:moveTo>
                  <a:pt x="0" y="461"/>
                </a:moveTo>
                <a:cubicBezTo>
                  <a:pt x="0" y="207"/>
                  <a:pt x="206" y="0"/>
                  <a:pt x="461" y="0"/>
                </a:cubicBezTo>
                <a:cubicBezTo>
                  <a:pt x="715" y="0"/>
                  <a:pt x="921" y="207"/>
                  <a:pt x="921" y="461"/>
                </a:cubicBezTo>
                <a:cubicBezTo>
                  <a:pt x="921" y="461"/>
                  <a:pt x="921" y="461"/>
                  <a:pt x="921" y="461"/>
                </a:cubicBezTo>
                <a:cubicBezTo>
                  <a:pt x="921" y="716"/>
                  <a:pt x="715" y="922"/>
                  <a:pt x="461" y="922"/>
                </a:cubicBezTo>
                <a:cubicBezTo>
                  <a:pt x="206" y="922"/>
                  <a:pt x="0" y="716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0" name="Freeform 76"/>
          <p:cNvSpPr>
            <a:spLocks/>
          </p:cNvSpPr>
          <p:nvPr/>
        </p:nvSpPr>
        <p:spPr bwMode="auto">
          <a:xfrm>
            <a:off x="6146800" y="5200650"/>
            <a:ext cx="379413" cy="377825"/>
          </a:xfrm>
          <a:custGeom>
            <a:avLst/>
            <a:gdLst>
              <a:gd name="T0" fmla="*/ 0 w 239"/>
              <a:gd name="T1" fmla="*/ 188913 h 238"/>
              <a:gd name="T2" fmla="*/ 190500 w 239"/>
              <a:gd name="T3" fmla="*/ 0 h 238"/>
              <a:gd name="T4" fmla="*/ 379413 w 239"/>
              <a:gd name="T5" fmla="*/ 188913 h 238"/>
              <a:gd name="T6" fmla="*/ 379413 w 239"/>
              <a:gd name="T7" fmla="*/ 188913 h 238"/>
              <a:gd name="T8" fmla="*/ 190500 w 239"/>
              <a:gd name="T9" fmla="*/ 377825 h 238"/>
              <a:gd name="T10" fmla="*/ 0 w 239"/>
              <a:gd name="T11" fmla="*/ 188913 h 2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9"/>
              <a:gd name="T19" fmla="*/ 0 h 238"/>
              <a:gd name="T20" fmla="*/ 239 w 239"/>
              <a:gd name="T21" fmla="*/ 238 h 2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9" h="238">
                <a:moveTo>
                  <a:pt x="0" y="119"/>
                </a:moveTo>
                <a:cubicBezTo>
                  <a:pt x="0" y="53"/>
                  <a:pt x="54" y="0"/>
                  <a:pt x="120" y="0"/>
                </a:cubicBezTo>
                <a:cubicBezTo>
                  <a:pt x="185" y="0"/>
                  <a:pt x="239" y="53"/>
                  <a:pt x="239" y="119"/>
                </a:cubicBezTo>
                <a:cubicBezTo>
                  <a:pt x="239" y="119"/>
                  <a:pt x="239" y="119"/>
                  <a:pt x="239" y="119"/>
                </a:cubicBezTo>
                <a:cubicBezTo>
                  <a:pt x="239" y="185"/>
                  <a:pt x="185" y="238"/>
                  <a:pt x="120" y="238"/>
                </a:cubicBezTo>
                <a:cubicBezTo>
                  <a:pt x="54" y="238"/>
                  <a:pt x="0" y="185"/>
                  <a:pt x="0" y="119"/>
                </a:cubicBez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1" name="Rectangle 77"/>
          <p:cNvSpPr>
            <a:spLocks noChangeArrowheads="1"/>
          </p:cNvSpPr>
          <p:nvPr/>
        </p:nvSpPr>
        <p:spPr bwMode="auto">
          <a:xfrm>
            <a:off x="6256338" y="5259388"/>
            <a:ext cx="12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23622" name="Freeform 78"/>
          <p:cNvSpPr>
            <a:spLocks/>
          </p:cNvSpPr>
          <p:nvPr/>
        </p:nvSpPr>
        <p:spPr bwMode="auto">
          <a:xfrm>
            <a:off x="5389563" y="5200650"/>
            <a:ext cx="379412" cy="377825"/>
          </a:xfrm>
          <a:custGeom>
            <a:avLst/>
            <a:gdLst>
              <a:gd name="T0" fmla="*/ 0 w 921"/>
              <a:gd name="T1" fmla="*/ 188913 h 922"/>
              <a:gd name="T2" fmla="*/ 189500 w 921"/>
              <a:gd name="T3" fmla="*/ 0 h 922"/>
              <a:gd name="T4" fmla="*/ 379412 w 921"/>
              <a:gd name="T5" fmla="*/ 188913 h 922"/>
              <a:gd name="T6" fmla="*/ 379412 w 921"/>
              <a:gd name="T7" fmla="*/ 188913 h 922"/>
              <a:gd name="T8" fmla="*/ 189500 w 921"/>
              <a:gd name="T9" fmla="*/ 377825 h 922"/>
              <a:gd name="T10" fmla="*/ 0 w 921"/>
              <a:gd name="T11" fmla="*/ 188913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2"/>
              <a:gd name="T20" fmla="*/ 921 w 921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2">
                <a:moveTo>
                  <a:pt x="0" y="461"/>
                </a:moveTo>
                <a:cubicBezTo>
                  <a:pt x="0" y="207"/>
                  <a:pt x="206" y="0"/>
                  <a:pt x="460" y="0"/>
                </a:cubicBezTo>
                <a:cubicBezTo>
                  <a:pt x="715" y="0"/>
                  <a:pt x="921" y="207"/>
                  <a:pt x="921" y="461"/>
                </a:cubicBezTo>
                <a:cubicBezTo>
                  <a:pt x="921" y="461"/>
                  <a:pt x="921" y="461"/>
                  <a:pt x="921" y="461"/>
                </a:cubicBezTo>
                <a:cubicBezTo>
                  <a:pt x="921" y="716"/>
                  <a:pt x="715" y="922"/>
                  <a:pt x="460" y="922"/>
                </a:cubicBezTo>
                <a:cubicBezTo>
                  <a:pt x="206" y="922"/>
                  <a:pt x="0" y="716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3" name="Freeform 79"/>
          <p:cNvSpPr>
            <a:spLocks/>
          </p:cNvSpPr>
          <p:nvPr/>
        </p:nvSpPr>
        <p:spPr bwMode="auto">
          <a:xfrm>
            <a:off x="5389563" y="5200650"/>
            <a:ext cx="379412" cy="377825"/>
          </a:xfrm>
          <a:custGeom>
            <a:avLst/>
            <a:gdLst>
              <a:gd name="T0" fmla="*/ 0 w 239"/>
              <a:gd name="T1" fmla="*/ 188913 h 238"/>
              <a:gd name="T2" fmla="*/ 188912 w 239"/>
              <a:gd name="T3" fmla="*/ 0 h 238"/>
              <a:gd name="T4" fmla="*/ 379412 w 239"/>
              <a:gd name="T5" fmla="*/ 188913 h 238"/>
              <a:gd name="T6" fmla="*/ 379412 w 239"/>
              <a:gd name="T7" fmla="*/ 188913 h 238"/>
              <a:gd name="T8" fmla="*/ 188912 w 239"/>
              <a:gd name="T9" fmla="*/ 377825 h 238"/>
              <a:gd name="T10" fmla="*/ 0 w 239"/>
              <a:gd name="T11" fmla="*/ 188913 h 2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9"/>
              <a:gd name="T19" fmla="*/ 0 h 238"/>
              <a:gd name="T20" fmla="*/ 239 w 239"/>
              <a:gd name="T21" fmla="*/ 238 h 2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9" h="238">
                <a:moveTo>
                  <a:pt x="0" y="119"/>
                </a:moveTo>
                <a:cubicBezTo>
                  <a:pt x="0" y="53"/>
                  <a:pt x="54" y="0"/>
                  <a:pt x="119" y="0"/>
                </a:cubicBezTo>
                <a:cubicBezTo>
                  <a:pt x="185" y="0"/>
                  <a:pt x="239" y="53"/>
                  <a:pt x="239" y="119"/>
                </a:cubicBezTo>
                <a:cubicBezTo>
                  <a:pt x="239" y="119"/>
                  <a:pt x="239" y="119"/>
                  <a:pt x="239" y="119"/>
                </a:cubicBezTo>
                <a:cubicBezTo>
                  <a:pt x="239" y="185"/>
                  <a:pt x="185" y="238"/>
                  <a:pt x="119" y="238"/>
                </a:cubicBezTo>
                <a:cubicBezTo>
                  <a:pt x="54" y="238"/>
                  <a:pt x="0" y="185"/>
                  <a:pt x="0" y="119"/>
                </a:cubicBez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4" name="Rectangle 80"/>
          <p:cNvSpPr>
            <a:spLocks noChangeArrowheads="1"/>
          </p:cNvSpPr>
          <p:nvPr/>
        </p:nvSpPr>
        <p:spPr bwMode="auto">
          <a:xfrm>
            <a:off x="5499100" y="5259388"/>
            <a:ext cx="12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3625" name="Line 81"/>
          <p:cNvSpPr>
            <a:spLocks noChangeShapeType="1"/>
          </p:cNvSpPr>
          <p:nvPr/>
        </p:nvSpPr>
        <p:spPr bwMode="auto">
          <a:xfrm flipH="1" flipV="1">
            <a:off x="7920038" y="4679950"/>
            <a:ext cx="192087" cy="398463"/>
          </a:xfrm>
          <a:prstGeom prst="line">
            <a:avLst/>
          </a:pr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6" name="Freeform 82"/>
          <p:cNvSpPr>
            <a:spLocks/>
          </p:cNvSpPr>
          <p:nvPr/>
        </p:nvSpPr>
        <p:spPr bwMode="auto">
          <a:xfrm>
            <a:off x="7872413" y="4578350"/>
            <a:ext cx="90487" cy="128588"/>
          </a:xfrm>
          <a:custGeom>
            <a:avLst/>
            <a:gdLst>
              <a:gd name="T0" fmla="*/ 15875 w 57"/>
              <a:gd name="T1" fmla="*/ 128588 h 81"/>
              <a:gd name="T2" fmla="*/ 0 w 57"/>
              <a:gd name="T3" fmla="*/ 0 h 81"/>
              <a:gd name="T4" fmla="*/ 90487 w 57"/>
              <a:gd name="T5" fmla="*/ 92075 h 81"/>
              <a:gd name="T6" fmla="*/ 15875 w 57"/>
              <a:gd name="T7" fmla="*/ 128588 h 81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81"/>
              <a:gd name="T14" fmla="*/ 57 w 57"/>
              <a:gd name="T15" fmla="*/ 81 h 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81">
                <a:moveTo>
                  <a:pt x="10" y="81"/>
                </a:moveTo>
                <a:lnTo>
                  <a:pt x="0" y="0"/>
                </a:lnTo>
                <a:lnTo>
                  <a:pt x="57" y="58"/>
                </a:lnTo>
                <a:lnTo>
                  <a:pt x="10" y="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7" name="Line 83"/>
          <p:cNvSpPr>
            <a:spLocks noChangeShapeType="1"/>
          </p:cNvSpPr>
          <p:nvPr/>
        </p:nvSpPr>
        <p:spPr bwMode="auto">
          <a:xfrm flipV="1">
            <a:off x="7354888" y="4714875"/>
            <a:ext cx="168275" cy="363538"/>
          </a:xfrm>
          <a:prstGeom prst="line">
            <a:avLst/>
          </a:prstGeom>
          <a:noFill/>
          <a:ln w="36513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8" name="Freeform 84"/>
          <p:cNvSpPr>
            <a:spLocks/>
          </p:cNvSpPr>
          <p:nvPr/>
        </p:nvSpPr>
        <p:spPr bwMode="auto">
          <a:xfrm>
            <a:off x="7464425" y="4570413"/>
            <a:ext cx="125413" cy="180975"/>
          </a:xfrm>
          <a:custGeom>
            <a:avLst/>
            <a:gdLst>
              <a:gd name="T0" fmla="*/ 0 w 79"/>
              <a:gd name="T1" fmla="*/ 133350 h 114"/>
              <a:gd name="T2" fmla="*/ 125413 w 79"/>
              <a:gd name="T3" fmla="*/ 0 h 114"/>
              <a:gd name="T4" fmla="*/ 104775 w 79"/>
              <a:gd name="T5" fmla="*/ 180975 h 114"/>
              <a:gd name="T6" fmla="*/ 0 w 79"/>
              <a:gd name="T7" fmla="*/ 133350 h 114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114"/>
              <a:gd name="T14" fmla="*/ 79 w 79"/>
              <a:gd name="T15" fmla="*/ 114 h 1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114">
                <a:moveTo>
                  <a:pt x="0" y="84"/>
                </a:moveTo>
                <a:lnTo>
                  <a:pt x="79" y="0"/>
                </a:lnTo>
                <a:lnTo>
                  <a:pt x="66" y="114"/>
                </a:lnTo>
                <a:lnTo>
                  <a:pt x="0" y="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9" name="Freeform 85"/>
          <p:cNvSpPr>
            <a:spLocks/>
          </p:cNvSpPr>
          <p:nvPr/>
        </p:nvSpPr>
        <p:spPr bwMode="auto">
          <a:xfrm>
            <a:off x="7545388" y="4259263"/>
            <a:ext cx="377825" cy="377825"/>
          </a:xfrm>
          <a:custGeom>
            <a:avLst/>
            <a:gdLst>
              <a:gd name="T0" fmla="*/ 0 w 921"/>
              <a:gd name="T1" fmla="*/ 188707 h 921"/>
              <a:gd name="T2" fmla="*/ 189118 w 921"/>
              <a:gd name="T3" fmla="*/ 0 h 921"/>
              <a:gd name="T4" fmla="*/ 377825 w 921"/>
              <a:gd name="T5" fmla="*/ 188707 h 921"/>
              <a:gd name="T6" fmla="*/ 377825 w 921"/>
              <a:gd name="T7" fmla="*/ 188707 h 921"/>
              <a:gd name="T8" fmla="*/ 189118 w 921"/>
              <a:gd name="T9" fmla="*/ 377825 h 921"/>
              <a:gd name="T10" fmla="*/ 0 w 921"/>
              <a:gd name="T11" fmla="*/ 188707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1"/>
              <a:gd name="T20" fmla="*/ 921 w 921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1">
                <a:moveTo>
                  <a:pt x="0" y="460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1" y="206"/>
                  <a:pt x="921" y="460"/>
                </a:cubicBezTo>
                <a:cubicBezTo>
                  <a:pt x="921" y="460"/>
                  <a:pt x="921" y="460"/>
                  <a:pt x="921" y="460"/>
                </a:cubicBezTo>
                <a:cubicBezTo>
                  <a:pt x="921" y="715"/>
                  <a:pt x="715" y="921"/>
                  <a:pt x="461" y="921"/>
                </a:cubicBezTo>
                <a:cubicBezTo>
                  <a:pt x="206" y="921"/>
                  <a:pt x="0" y="715"/>
                  <a:pt x="0" y="460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0" name="Freeform 86"/>
          <p:cNvSpPr>
            <a:spLocks/>
          </p:cNvSpPr>
          <p:nvPr/>
        </p:nvSpPr>
        <p:spPr bwMode="auto">
          <a:xfrm>
            <a:off x="7545388" y="4259263"/>
            <a:ext cx="377825" cy="377825"/>
          </a:xfrm>
          <a:custGeom>
            <a:avLst/>
            <a:gdLst>
              <a:gd name="T0" fmla="*/ 0 w 238"/>
              <a:gd name="T1" fmla="*/ 188913 h 238"/>
              <a:gd name="T2" fmla="*/ 188913 w 238"/>
              <a:gd name="T3" fmla="*/ 0 h 238"/>
              <a:gd name="T4" fmla="*/ 377825 w 238"/>
              <a:gd name="T5" fmla="*/ 188913 h 238"/>
              <a:gd name="T6" fmla="*/ 377825 w 238"/>
              <a:gd name="T7" fmla="*/ 188913 h 238"/>
              <a:gd name="T8" fmla="*/ 188913 w 238"/>
              <a:gd name="T9" fmla="*/ 377825 h 238"/>
              <a:gd name="T10" fmla="*/ 0 w 238"/>
              <a:gd name="T11" fmla="*/ 188913 h 2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8"/>
              <a:gd name="T19" fmla="*/ 0 h 238"/>
              <a:gd name="T20" fmla="*/ 238 w 238"/>
              <a:gd name="T21" fmla="*/ 238 h 2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8" h="238">
                <a:moveTo>
                  <a:pt x="0" y="119"/>
                </a:moveTo>
                <a:cubicBezTo>
                  <a:pt x="0" y="53"/>
                  <a:pt x="53" y="0"/>
                  <a:pt x="119" y="0"/>
                </a:cubicBezTo>
                <a:cubicBezTo>
                  <a:pt x="185" y="0"/>
                  <a:pt x="238" y="53"/>
                  <a:pt x="238" y="119"/>
                </a:cubicBezTo>
                <a:cubicBezTo>
                  <a:pt x="238" y="119"/>
                  <a:pt x="238" y="119"/>
                  <a:pt x="238" y="119"/>
                </a:cubicBezTo>
                <a:cubicBezTo>
                  <a:pt x="238" y="185"/>
                  <a:pt x="185" y="238"/>
                  <a:pt x="119" y="238"/>
                </a:cubicBezTo>
                <a:cubicBezTo>
                  <a:pt x="53" y="238"/>
                  <a:pt x="0" y="185"/>
                  <a:pt x="0" y="119"/>
                </a:cubicBezTo>
              </a:path>
            </a:pathLst>
          </a:custGeom>
          <a:noFill/>
          <a:ln w="36513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1" name="Rectangle 87"/>
          <p:cNvSpPr>
            <a:spLocks noChangeArrowheads="1"/>
          </p:cNvSpPr>
          <p:nvPr/>
        </p:nvSpPr>
        <p:spPr bwMode="auto">
          <a:xfrm>
            <a:off x="7656513" y="4319588"/>
            <a:ext cx="12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3632" name="Freeform 88"/>
          <p:cNvSpPr>
            <a:spLocks/>
          </p:cNvSpPr>
          <p:nvPr/>
        </p:nvSpPr>
        <p:spPr bwMode="auto">
          <a:xfrm>
            <a:off x="7923213" y="4889500"/>
            <a:ext cx="379412" cy="379413"/>
          </a:xfrm>
          <a:custGeom>
            <a:avLst/>
            <a:gdLst>
              <a:gd name="T0" fmla="*/ 0 w 922"/>
              <a:gd name="T1" fmla="*/ 189501 h 921"/>
              <a:gd name="T2" fmla="*/ 189706 w 922"/>
              <a:gd name="T3" fmla="*/ 0 h 921"/>
              <a:gd name="T4" fmla="*/ 379412 w 922"/>
              <a:gd name="T5" fmla="*/ 189501 h 921"/>
              <a:gd name="T6" fmla="*/ 379412 w 922"/>
              <a:gd name="T7" fmla="*/ 189501 h 921"/>
              <a:gd name="T8" fmla="*/ 189706 w 922"/>
              <a:gd name="T9" fmla="*/ 379413 h 921"/>
              <a:gd name="T10" fmla="*/ 0 w 922"/>
              <a:gd name="T11" fmla="*/ 189501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1"/>
              <a:gd name="T20" fmla="*/ 922 w 922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1">
                <a:moveTo>
                  <a:pt x="0" y="460"/>
                </a:moveTo>
                <a:cubicBezTo>
                  <a:pt x="0" y="206"/>
                  <a:pt x="207" y="0"/>
                  <a:pt x="461" y="0"/>
                </a:cubicBezTo>
                <a:cubicBezTo>
                  <a:pt x="716" y="0"/>
                  <a:pt x="922" y="206"/>
                  <a:pt x="922" y="460"/>
                </a:cubicBezTo>
                <a:cubicBezTo>
                  <a:pt x="922" y="460"/>
                  <a:pt x="922" y="460"/>
                  <a:pt x="922" y="460"/>
                </a:cubicBezTo>
                <a:cubicBezTo>
                  <a:pt x="922" y="715"/>
                  <a:pt x="716" y="921"/>
                  <a:pt x="461" y="921"/>
                </a:cubicBezTo>
                <a:cubicBezTo>
                  <a:pt x="207" y="921"/>
                  <a:pt x="0" y="715"/>
                  <a:pt x="0" y="460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3" name="Freeform 89"/>
          <p:cNvSpPr>
            <a:spLocks/>
          </p:cNvSpPr>
          <p:nvPr/>
        </p:nvSpPr>
        <p:spPr bwMode="auto">
          <a:xfrm>
            <a:off x="7923213" y="4889500"/>
            <a:ext cx="379412" cy="379413"/>
          </a:xfrm>
          <a:custGeom>
            <a:avLst/>
            <a:gdLst>
              <a:gd name="T0" fmla="*/ 0 w 239"/>
              <a:gd name="T1" fmla="*/ 188913 h 239"/>
              <a:gd name="T2" fmla="*/ 188912 w 239"/>
              <a:gd name="T3" fmla="*/ 0 h 239"/>
              <a:gd name="T4" fmla="*/ 379412 w 239"/>
              <a:gd name="T5" fmla="*/ 188913 h 239"/>
              <a:gd name="T6" fmla="*/ 379412 w 239"/>
              <a:gd name="T7" fmla="*/ 188913 h 239"/>
              <a:gd name="T8" fmla="*/ 188912 w 239"/>
              <a:gd name="T9" fmla="*/ 379413 h 239"/>
              <a:gd name="T10" fmla="*/ 0 w 239"/>
              <a:gd name="T11" fmla="*/ 188913 h 2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9"/>
              <a:gd name="T19" fmla="*/ 0 h 239"/>
              <a:gd name="T20" fmla="*/ 239 w 239"/>
              <a:gd name="T21" fmla="*/ 239 h 2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9" h="239">
                <a:moveTo>
                  <a:pt x="0" y="119"/>
                </a:moveTo>
                <a:cubicBezTo>
                  <a:pt x="0" y="54"/>
                  <a:pt x="54" y="0"/>
                  <a:pt x="119" y="0"/>
                </a:cubicBezTo>
                <a:cubicBezTo>
                  <a:pt x="185" y="0"/>
                  <a:pt x="239" y="54"/>
                  <a:pt x="239" y="119"/>
                </a:cubicBezTo>
                <a:cubicBezTo>
                  <a:pt x="239" y="119"/>
                  <a:pt x="239" y="119"/>
                  <a:pt x="239" y="119"/>
                </a:cubicBezTo>
                <a:cubicBezTo>
                  <a:pt x="239" y="186"/>
                  <a:pt x="185" y="239"/>
                  <a:pt x="119" y="239"/>
                </a:cubicBezTo>
                <a:cubicBezTo>
                  <a:pt x="54" y="239"/>
                  <a:pt x="0" y="186"/>
                  <a:pt x="0" y="119"/>
                </a:cubicBez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4" name="Rectangle 90"/>
          <p:cNvSpPr>
            <a:spLocks noChangeArrowheads="1"/>
          </p:cNvSpPr>
          <p:nvPr/>
        </p:nvSpPr>
        <p:spPr bwMode="auto">
          <a:xfrm>
            <a:off x="7980363" y="4949825"/>
            <a:ext cx="2413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10</a:t>
            </a:r>
            <a:endParaRPr lang="en-US"/>
          </a:p>
        </p:txBody>
      </p:sp>
      <p:sp>
        <p:nvSpPr>
          <p:cNvPr id="23635" name="Freeform 91"/>
          <p:cNvSpPr>
            <a:spLocks/>
          </p:cNvSpPr>
          <p:nvPr/>
        </p:nvSpPr>
        <p:spPr bwMode="auto">
          <a:xfrm>
            <a:off x="7165975" y="4889500"/>
            <a:ext cx="379413" cy="379413"/>
          </a:xfrm>
          <a:custGeom>
            <a:avLst/>
            <a:gdLst>
              <a:gd name="T0" fmla="*/ 0 w 922"/>
              <a:gd name="T1" fmla="*/ 189501 h 921"/>
              <a:gd name="T2" fmla="*/ 189707 w 922"/>
              <a:gd name="T3" fmla="*/ 0 h 921"/>
              <a:gd name="T4" fmla="*/ 379413 w 922"/>
              <a:gd name="T5" fmla="*/ 189501 h 921"/>
              <a:gd name="T6" fmla="*/ 379413 w 922"/>
              <a:gd name="T7" fmla="*/ 189501 h 921"/>
              <a:gd name="T8" fmla="*/ 189707 w 922"/>
              <a:gd name="T9" fmla="*/ 379413 h 921"/>
              <a:gd name="T10" fmla="*/ 0 w 922"/>
              <a:gd name="T11" fmla="*/ 189501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1"/>
              <a:gd name="T20" fmla="*/ 922 w 922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1">
                <a:moveTo>
                  <a:pt x="0" y="460"/>
                </a:moveTo>
                <a:cubicBezTo>
                  <a:pt x="0" y="206"/>
                  <a:pt x="207" y="0"/>
                  <a:pt x="461" y="0"/>
                </a:cubicBezTo>
                <a:cubicBezTo>
                  <a:pt x="716" y="0"/>
                  <a:pt x="922" y="206"/>
                  <a:pt x="922" y="460"/>
                </a:cubicBezTo>
                <a:cubicBezTo>
                  <a:pt x="922" y="460"/>
                  <a:pt x="922" y="460"/>
                  <a:pt x="922" y="460"/>
                </a:cubicBezTo>
                <a:cubicBezTo>
                  <a:pt x="922" y="715"/>
                  <a:pt x="716" y="921"/>
                  <a:pt x="461" y="921"/>
                </a:cubicBezTo>
                <a:cubicBezTo>
                  <a:pt x="207" y="921"/>
                  <a:pt x="0" y="715"/>
                  <a:pt x="0" y="460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6" name="Freeform 92"/>
          <p:cNvSpPr>
            <a:spLocks/>
          </p:cNvSpPr>
          <p:nvPr/>
        </p:nvSpPr>
        <p:spPr bwMode="auto">
          <a:xfrm>
            <a:off x="7165975" y="4889500"/>
            <a:ext cx="379413" cy="379413"/>
          </a:xfrm>
          <a:custGeom>
            <a:avLst/>
            <a:gdLst>
              <a:gd name="T0" fmla="*/ 0 w 239"/>
              <a:gd name="T1" fmla="*/ 188913 h 239"/>
              <a:gd name="T2" fmla="*/ 188913 w 239"/>
              <a:gd name="T3" fmla="*/ 0 h 239"/>
              <a:gd name="T4" fmla="*/ 379413 w 239"/>
              <a:gd name="T5" fmla="*/ 188913 h 239"/>
              <a:gd name="T6" fmla="*/ 379413 w 239"/>
              <a:gd name="T7" fmla="*/ 188913 h 239"/>
              <a:gd name="T8" fmla="*/ 188913 w 239"/>
              <a:gd name="T9" fmla="*/ 379413 h 239"/>
              <a:gd name="T10" fmla="*/ 0 w 239"/>
              <a:gd name="T11" fmla="*/ 188913 h 2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9"/>
              <a:gd name="T19" fmla="*/ 0 h 239"/>
              <a:gd name="T20" fmla="*/ 239 w 239"/>
              <a:gd name="T21" fmla="*/ 239 h 2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9" h="239">
                <a:moveTo>
                  <a:pt x="0" y="119"/>
                </a:moveTo>
                <a:cubicBezTo>
                  <a:pt x="0" y="54"/>
                  <a:pt x="54" y="0"/>
                  <a:pt x="119" y="0"/>
                </a:cubicBezTo>
                <a:cubicBezTo>
                  <a:pt x="185" y="0"/>
                  <a:pt x="239" y="54"/>
                  <a:pt x="239" y="119"/>
                </a:cubicBezTo>
                <a:cubicBezTo>
                  <a:pt x="239" y="119"/>
                  <a:pt x="239" y="119"/>
                  <a:pt x="239" y="119"/>
                </a:cubicBezTo>
                <a:cubicBezTo>
                  <a:pt x="239" y="186"/>
                  <a:pt x="185" y="239"/>
                  <a:pt x="119" y="239"/>
                </a:cubicBezTo>
                <a:cubicBezTo>
                  <a:pt x="54" y="239"/>
                  <a:pt x="0" y="186"/>
                  <a:pt x="0" y="119"/>
                </a:cubicBezTo>
              </a:path>
            </a:pathLst>
          </a:custGeom>
          <a:noFill/>
          <a:ln w="36513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7" name="Rectangle 93"/>
          <p:cNvSpPr>
            <a:spLocks noChangeArrowheads="1"/>
          </p:cNvSpPr>
          <p:nvPr/>
        </p:nvSpPr>
        <p:spPr bwMode="auto">
          <a:xfrm>
            <a:off x="7273925" y="4949825"/>
            <a:ext cx="1206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8</a:t>
            </a:r>
            <a:endParaRPr lang="en-US"/>
          </a:p>
        </p:txBody>
      </p:sp>
      <p:sp>
        <p:nvSpPr>
          <p:cNvPr id="23638" name="Freeform 94"/>
          <p:cNvSpPr>
            <a:spLocks/>
          </p:cNvSpPr>
          <p:nvPr/>
        </p:nvSpPr>
        <p:spPr bwMode="auto">
          <a:xfrm>
            <a:off x="7735888" y="3968750"/>
            <a:ext cx="468312" cy="522288"/>
          </a:xfrm>
          <a:custGeom>
            <a:avLst/>
            <a:gdLst>
              <a:gd name="T0" fmla="*/ 187325 w 295"/>
              <a:gd name="T1" fmla="*/ 479425 h 329"/>
              <a:gd name="T2" fmla="*/ 450850 w 295"/>
              <a:gd name="T3" fmla="*/ 336550 h 329"/>
              <a:gd name="T4" fmla="*/ 250825 w 295"/>
              <a:gd name="T5" fmla="*/ 36513 h 329"/>
              <a:gd name="T6" fmla="*/ 0 w 295"/>
              <a:gd name="T7" fmla="*/ 130175 h 329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329"/>
              <a:gd name="T14" fmla="*/ 295 w 295"/>
              <a:gd name="T15" fmla="*/ 329 h 3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329">
                <a:moveTo>
                  <a:pt x="118" y="302"/>
                </a:moveTo>
                <a:cubicBezTo>
                  <a:pt x="199" y="329"/>
                  <a:pt x="273" y="289"/>
                  <a:pt x="284" y="212"/>
                </a:cubicBezTo>
                <a:cubicBezTo>
                  <a:pt x="295" y="135"/>
                  <a:pt x="239" y="51"/>
                  <a:pt x="158" y="23"/>
                </a:cubicBezTo>
                <a:cubicBezTo>
                  <a:pt x="90" y="0"/>
                  <a:pt x="25" y="25"/>
                  <a:pt x="0" y="82"/>
                </a:cubicBezTo>
              </a:path>
            </a:pathLst>
          </a:custGeom>
          <a:noFill/>
          <a:ln w="36513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9" name="Freeform 95"/>
          <p:cNvSpPr>
            <a:spLocks/>
          </p:cNvSpPr>
          <p:nvPr/>
        </p:nvSpPr>
        <p:spPr bwMode="auto">
          <a:xfrm>
            <a:off x="7678738" y="4084638"/>
            <a:ext cx="114300" cy="174625"/>
          </a:xfrm>
          <a:custGeom>
            <a:avLst/>
            <a:gdLst>
              <a:gd name="T0" fmla="*/ 114300 w 72"/>
              <a:gd name="T1" fmla="*/ 1588 h 110"/>
              <a:gd name="T2" fmla="*/ 55563 w 72"/>
              <a:gd name="T3" fmla="*/ 174625 h 110"/>
              <a:gd name="T4" fmla="*/ 0 w 72"/>
              <a:gd name="T5" fmla="*/ 0 h 110"/>
              <a:gd name="T6" fmla="*/ 114300 w 72"/>
              <a:gd name="T7" fmla="*/ 1588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110"/>
              <a:gd name="T14" fmla="*/ 72 w 72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110">
                <a:moveTo>
                  <a:pt x="72" y="1"/>
                </a:moveTo>
                <a:lnTo>
                  <a:pt x="35" y="110"/>
                </a:lnTo>
                <a:lnTo>
                  <a:pt x="0" y="0"/>
                </a:lnTo>
                <a:lnTo>
                  <a:pt x="72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0" name="Freeform 96"/>
          <p:cNvSpPr>
            <a:spLocks/>
          </p:cNvSpPr>
          <p:nvPr/>
        </p:nvSpPr>
        <p:spPr bwMode="auto">
          <a:xfrm>
            <a:off x="7670800" y="5900738"/>
            <a:ext cx="379413" cy="377825"/>
          </a:xfrm>
          <a:custGeom>
            <a:avLst/>
            <a:gdLst>
              <a:gd name="T0" fmla="*/ 0 w 922"/>
              <a:gd name="T1" fmla="*/ 188913 h 922"/>
              <a:gd name="T2" fmla="*/ 189707 w 922"/>
              <a:gd name="T3" fmla="*/ 0 h 922"/>
              <a:gd name="T4" fmla="*/ 379413 w 922"/>
              <a:gd name="T5" fmla="*/ 188913 h 922"/>
              <a:gd name="T6" fmla="*/ 379413 w 922"/>
              <a:gd name="T7" fmla="*/ 188913 h 922"/>
              <a:gd name="T8" fmla="*/ 189707 w 922"/>
              <a:gd name="T9" fmla="*/ 377825 h 922"/>
              <a:gd name="T10" fmla="*/ 0 w 922"/>
              <a:gd name="T11" fmla="*/ 188913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2"/>
              <a:gd name="T20" fmla="*/ 922 w 922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2">
                <a:moveTo>
                  <a:pt x="0" y="461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2" y="206"/>
                  <a:pt x="922" y="461"/>
                </a:cubicBezTo>
                <a:cubicBezTo>
                  <a:pt x="922" y="461"/>
                  <a:pt x="922" y="461"/>
                  <a:pt x="922" y="461"/>
                </a:cubicBezTo>
                <a:cubicBezTo>
                  <a:pt x="922" y="715"/>
                  <a:pt x="715" y="922"/>
                  <a:pt x="461" y="922"/>
                </a:cubicBezTo>
                <a:cubicBezTo>
                  <a:pt x="206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1" name="Freeform 97"/>
          <p:cNvSpPr>
            <a:spLocks/>
          </p:cNvSpPr>
          <p:nvPr/>
        </p:nvSpPr>
        <p:spPr bwMode="auto">
          <a:xfrm>
            <a:off x="7670800" y="5900738"/>
            <a:ext cx="379413" cy="377825"/>
          </a:xfrm>
          <a:custGeom>
            <a:avLst/>
            <a:gdLst>
              <a:gd name="T0" fmla="*/ 0 w 239"/>
              <a:gd name="T1" fmla="*/ 188913 h 238"/>
              <a:gd name="T2" fmla="*/ 188913 w 239"/>
              <a:gd name="T3" fmla="*/ 0 h 238"/>
              <a:gd name="T4" fmla="*/ 379413 w 239"/>
              <a:gd name="T5" fmla="*/ 188913 h 238"/>
              <a:gd name="T6" fmla="*/ 379413 w 239"/>
              <a:gd name="T7" fmla="*/ 188913 h 238"/>
              <a:gd name="T8" fmla="*/ 188913 w 239"/>
              <a:gd name="T9" fmla="*/ 377825 h 238"/>
              <a:gd name="T10" fmla="*/ 0 w 239"/>
              <a:gd name="T11" fmla="*/ 188913 h 2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9"/>
              <a:gd name="T19" fmla="*/ 0 h 238"/>
              <a:gd name="T20" fmla="*/ 239 w 239"/>
              <a:gd name="T21" fmla="*/ 238 h 2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9" h="238">
                <a:moveTo>
                  <a:pt x="0" y="119"/>
                </a:moveTo>
                <a:cubicBezTo>
                  <a:pt x="0" y="53"/>
                  <a:pt x="53" y="0"/>
                  <a:pt x="119" y="0"/>
                </a:cubicBezTo>
                <a:cubicBezTo>
                  <a:pt x="185" y="0"/>
                  <a:pt x="239" y="53"/>
                  <a:pt x="239" y="119"/>
                </a:cubicBezTo>
                <a:cubicBezTo>
                  <a:pt x="239" y="119"/>
                  <a:pt x="239" y="119"/>
                  <a:pt x="239" y="119"/>
                </a:cubicBezTo>
                <a:cubicBezTo>
                  <a:pt x="239" y="185"/>
                  <a:pt x="185" y="238"/>
                  <a:pt x="119" y="238"/>
                </a:cubicBezTo>
                <a:cubicBezTo>
                  <a:pt x="53" y="238"/>
                  <a:pt x="0" y="185"/>
                  <a:pt x="0" y="119"/>
                </a:cubicBezTo>
              </a:path>
            </a:pathLst>
          </a:custGeom>
          <a:noFill/>
          <a:ln w="36513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2" name="Rectangle 98"/>
          <p:cNvSpPr>
            <a:spLocks noChangeArrowheads="1"/>
          </p:cNvSpPr>
          <p:nvPr/>
        </p:nvSpPr>
        <p:spPr bwMode="auto">
          <a:xfrm>
            <a:off x="7723188" y="5962650"/>
            <a:ext cx="2413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12</a:t>
            </a:r>
            <a:endParaRPr lang="en-US"/>
          </a:p>
        </p:txBody>
      </p:sp>
      <p:sp>
        <p:nvSpPr>
          <p:cNvPr id="23643" name="Freeform 99"/>
          <p:cNvSpPr>
            <a:spLocks/>
          </p:cNvSpPr>
          <p:nvPr/>
        </p:nvSpPr>
        <p:spPr bwMode="auto">
          <a:xfrm>
            <a:off x="6977063" y="5521325"/>
            <a:ext cx="377825" cy="379413"/>
          </a:xfrm>
          <a:custGeom>
            <a:avLst/>
            <a:gdLst>
              <a:gd name="T0" fmla="*/ 0 w 922"/>
              <a:gd name="T1" fmla="*/ 189501 h 921"/>
              <a:gd name="T2" fmla="*/ 188913 w 922"/>
              <a:gd name="T3" fmla="*/ 0 h 921"/>
              <a:gd name="T4" fmla="*/ 377825 w 922"/>
              <a:gd name="T5" fmla="*/ 189501 h 921"/>
              <a:gd name="T6" fmla="*/ 377825 w 922"/>
              <a:gd name="T7" fmla="*/ 189501 h 921"/>
              <a:gd name="T8" fmla="*/ 188913 w 922"/>
              <a:gd name="T9" fmla="*/ 379413 h 921"/>
              <a:gd name="T10" fmla="*/ 0 w 922"/>
              <a:gd name="T11" fmla="*/ 189501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1"/>
              <a:gd name="T20" fmla="*/ 922 w 922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1">
                <a:moveTo>
                  <a:pt x="0" y="460"/>
                </a:moveTo>
                <a:cubicBezTo>
                  <a:pt x="0" y="206"/>
                  <a:pt x="207" y="0"/>
                  <a:pt x="461" y="0"/>
                </a:cubicBezTo>
                <a:cubicBezTo>
                  <a:pt x="716" y="0"/>
                  <a:pt x="922" y="206"/>
                  <a:pt x="922" y="460"/>
                </a:cubicBezTo>
                <a:cubicBezTo>
                  <a:pt x="922" y="460"/>
                  <a:pt x="922" y="460"/>
                  <a:pt x="922" y="460"/>
                </a:cubicBezTo>
                <a:cubicBezTo>
                  <a:pt x="922" y="715"/>
                  <a:pt x="716" y="921"/>
                  <a:pt x="461" y="921"/>
                </a:cubicBezTo>
                <a:cubicBezTo>
                  <a:pt x="207" y="921"/>
                  <a:pt x="0" y="715"/>
                  <a:pt x="0" y="460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4" name="Freeform 100"/>
          <p:cNvSpPr>
            <a:spLocks/>
          </p:cNvSpPr>
          <p:nvPr/>
        </p:nvSpPr>
        <p:spPr bwMode="auto">
          <a:xfrm>
            <a:off x="6977063" y="5521325"/>
            <a:ext cx="377825" cy="379413"/>
          </a:xfrm>
          <a:custGeom>
            <a:avLst/>
            <a:gdLst>
              <a:gd name="T0" fmla="*/ 0 w 238"/>
              <a:gd name="T1" fmla="*/ 188913 h 239"/>
              <a:gd name="T2" fmla="*/ 188913 w 238"/>
              <a:gd name="T3" fmla="*/ 0 h 239"/>
              <a:gd name="T4" fmla="*/ 377825 w 238"/>
              <a:gd name="T5" fmla="*/ 188913 h 239"/>
              <a:gd name="T6" fmla="*/ 377825 w 238"/>
              <a:gd name="T7" fmla="*/ 188913 h 239"/>
              <a:gd name="T8" fmla="*/ 188913 w 238"/>
              <a:gd name="T9" fmla="*/ 379413 h 239"/>
              <a:gd name="T10" fmla="*/ 0 w 238"/>
              <a:gd name="T11" fmla="*/ 188913 h 2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8"/>
              <a:gd name="T19" fmla="*/ 0 h 239"/>
              <a:gd name="T20" fmla="*/ 238 w 238"/>
              <a:gd name="T21" fmla="*/ 239 h 2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8" h="239">
                <a:moveTo>
                  <a:pt x="0" y="119"/>
                </a:moveTo>
                <a:cubicBezTo>
                  <a:pt x="0" y="53"/>
                  <a:pt x="53" y="0"/>
                  <a:pt x="119" y="0"/>
                </a:cubicBezTo>
                <a:cubicBezTo>
                  <a:pt x="185" y="0"/>
                  <a:pt x="238" y="53"/>
                  <a:pt x="238" y="119"/>
                </a:cubicBezTo>
                <a:cubicBezTo>
                  <a:pt x="238" y="119"/>
                  <a:pt x="238" y="119"/>
                  <a:pt x="238" y="119"/>
                </a:cubicBezTo>
                <a:cubicBezTo>
                  <a:pt x="238" y="185"/>
                  <a:pt x="185" y="239"/>
                  <a:pt x="119" y="239"/>
                </a:cubicBezTo>
                <a:cubicBezTo>
                  <a:pt x="53" y="239"/>
                  <a:pt x="0" y="185"/>
                  <a:pt x="0" y="119"/>
                </a:cubicBezTo>
              </a:path>
            </a:pathLst>
          </a:custGeom>
          <a:noFill/>
          <a:ln w="36513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5" name="Rectangle 101"/>
          <p:cNvSpPr>
            <a:spLocks noChangeArrowheads="1"/>
          </p:cNvSpPr>
          <p:nvPr/>
        </p:nvSpPr>
        <p:spPr bwMode="auto">
          <a:xfrm>
            <a:off x="7032625" y="5581650"/>
            <a:ext cx="2413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11</a:t>
            </a:r>
            <a:endParaRPr lang="en-US"/>
          </a:p>
        </p:txBody>
      </p:sp>
      <p:sp>
        <p:nvSpPr>
          <p:cNvPr id="23646" name="Freeform 102"/>
          <p:cNvSpPr>
            <a:spLocks/>
          </p:cNvSpPr>
          <p:nvPr/>
        </p:nvSpPr>
        <p:spPr bwMode="auto">
          <a:xfrm>
            <a:off x="5776913" y="5830888"/>
            <a:ext cx="379412" cy="379412"/>
          </a:xfrm>
          <a:custGeom>
            <a:avLst/>
            <a:gdLst>
              <a:gd name="T0" fmla="*/ 0 w 922"/>
              <a:gd name="T1" fmla="*/ 189706 h 922"/>
              <a:gd name="T2" fmla="*/ 189706 w 922"/>
              <a:gd name="T3" fmla="*/ 0 h 922"/>
              <a:gd name="T4" fmla="*/ 379412 w 922"/>
              <a:gd name="T5" fmla="*/ 189706 h 922"/>
              <a:gd name="T6" fmla="*/ 379412 w 922"/>
              <a:gd name="T7" fmla="*/ 189706 h 922"/>
              <a:gd name="T8" fmla="*/ 189706 w 922"/>
              <a:gd name="T9" fmla="*/ 379412 h 922"/>
              <a:gd name="T10" fmla="*/ 0 w 922"/>
              <a:gd name="T11" fmla="*/ 189706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2"/>
              <a:gd name="T20" fmla="*/ 922 w 922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2">
                <a:moveTo>
                  <a:pt x="0" y="461"/>
                </a:moveTo>
                <a:cubicBezTo>
                  <a:pt x="0" y="207"/>
                  <a:pt x="206" y="0"/>
                  <a:pt x="461" y="0"/>
                </a:cubicBezTo>
                <a:cubicBezTo>
                  <a:pt x="715" y="0"/>
                  <a:pt x="922" y="207"/>
                  <a:pt x="922" y="461"/>
                </a:cubicBezTo>
                <a:cubicBezTo>
                  <a:pt x="922" y="461"/>
                  <a:pt x="922" y="461"/>
                  <a:pt x="922" y="461"/>
                </a:cubicBezTo>
                <a:cubicBezTo>
                  <a:pt x="922" y="716"/>
                  <a:pt x="715" y="922"/>
                  <a:pt x="461" y="922"/>
                </a:cubicBezTo>
                <a:cubicBezTo>
                  <a:pt x="206" y="922"/>
                  <a:pt x="0" y="716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7" name="Freeform 103"/>
          <p:cNvSpPr>
            <a:spLocks/>
          </p:cNvSpPr>
          <p:nvPr/>
        </p:nvSpPr>
        <p:spPr bwMode="auto">
          <a:xfrm>
            <a:off x="5776913" y="5830888"/>
            <a:ext cx="379412" cy="379412"/>
          </a:xfrm>
          <a:custGeom>
            <a:avLst/>
            <a:gdLst>
              <a:gd name="T0" fmla="*/ 0 w 239"/>
              <a:gd name="T1" fmla="*/ 190500 h 239"/>
              <a:gd name="T2" fmla="*/ 190500 w 239"/>
              <a:gd name="T3" fmla="*/ 0 h 239"/>
              <a:gd name="T4" fmla="*/ 379412 w 239"/>
              <a:gd name="T5" fmla="*/ 190500 h 239"/>
              <a:gd name="T6" fmla="*/ 379412 w 239"/>
              <a:gd name="T7" fmla="*/ 190500 h 239"/>
              <a:gd name="T8" fmla="*/ 190500 w 239"/>
              <a:gd name="T9" fmla="*/ 379412 h 239"/>
              <a:gd name="T10" fmla="*/ 0 w 239"/>
              <a:gd name="T11" fmla="*/ 190500 h 2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9"/>
              <a:gd name="T19" fmla="*/ 0 h 239"/>
              <a:gd name="T20" fmla="*/ 239 w 239"/>
              <a:gd name="T21" fmla="*/ 239 h 2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9" h="239">
                <a:moveTo>
                  <a:pt x="0" y="120"/>
                </a:moveTo>
                <a:cubicBezTo>
                  <a:pt x="0" y="54"/>
                  <a:pt x="54" y="0"/>
                  <a:pt x="120" y="0"/>
                </a:cubicBezTo>
                <a:cubicBezTo>
                  <a:pt x="185" y="0"/>
                  <a:pt x="239" y="54"/>
                  <a:pt x="239" y="120"/>
                </a:cubicBezTo>
                <a:cubicBezTo>
                  <a:pt x="239" y="120"/>
                  <a:pt x="239" y="120"/>
                  <a:pt x="239" y="120"/>
                </a:cubicBezTo>
                <a:cubicBezTo>
                  <a:pt x="239" y="186"/>
                  <a:pt x="185" y="239"/>
                  <a:pt x="120" y="239"/>
                </a:cubicBezTo>
                <a:cubicBezTo>
                  <a:pt x="54" y="239"/>
                  <a:pt x="0" y="186"/>
                  <a:pt x="0" y="120"/>
                </a:cubicBez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8" name="Rectangle 104"/>
          <p:cNvSpPr>
            <a:spLocks noChangeArrowheads="1"/>
          </p:cNvSpPr>
          <p:nvPr/>
        </p:nvSpPr>
        <p:spPr bwMode="auto">
          <a:xfrm>
            <a:off x="5888038" y="5891213"/>
            <a:ext cx="12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9</a:t>
            </a:r>
            <a:endParaRPr lang="en-US"/>
          </a:p>
        </p:txBody>
      </p:sp>
      <p:sp>
        <p:nvSpPr>
          <p:cNvPr id="23649" name="Line 105"/>
          <p:cNvSpPr>
            <a:spLocks noChangeShapeType="1"/>
          </p:cNvSpPr>
          <p:nvPr/>
        </p:nvSpPr>
        <p:spPr bwMode="auto">
          <a:xfrm flipV="1">
            <a:off x="6146800" y="4471988"/>
            <a:ext cx="1287463" cy="285750"/>
          </a:xfrm>
          <a:prstGeom prst="line">
            <a:avLst/>
          </a:pr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0" name="Freeform 106"/>
          <p:cNvSpPr>
            <a:spLocks/>
          </p:cNvSpPr>
          <p:nvPr/>
        </p:nvSpPr>
        <p:spPr bwMode="auto">
          <a:xfrm>
            <a:off x="7415213" y="4433888"/>
            <a:ext cx="130175" cy="80962"/>
          </a:xfrm>
          <a:custGeom>
            <a:avLst/>
            <a:gdLst>
              <a:gd name="T0" fmla="*/ 0 w 82"/>
              <a:gd name="T1" fmla="*/ 0 h 51"/>
              <a:gd name="T2" fmla="*/ 130175 w 82"/>
              <a:gd name="T3" fmla="*/ 14287 h 51"/>
              <a:gd name="T4" fmla="*/ 17463 w 82"/>
              <a:gd name="T5" fmla="*/ 80962 h 51"/>
              <a:gd name="T6" fmla="*/ 0 w 82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51"/>
              <a:gd name="T14" fmla="*/ 82 w 82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51">
                <a:moveTo>
                  <a:pt x="0" y="0"/>
                </a:moveTo>
                <a:lnTo>
                  <a:pt x="82" y="9"/>
                </a:lnTo>
                <a:lnTo>
                  <a:pt x="11" y="5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Union-Find</a:t>
            </a:r>
          </a:p>
        </p:txBody>
      </p:sp>
      <p:sp>
        <p:nvSpPr>
          <p:cNvPr id="2457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190856D-771D-4C40-B664-CEAD3D6CF960}" type="slidenum">
              <a:rPr lang="en-US" sz="1400"/>
              <a:pPr eaLnBrk="1" hangingPunct="1"/>
              <a:t>12</a:t>
            </a:fld>
            <a:endParaRPr 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Union-Find Heuristic 1</a:t>
            </a:r>
          </a:p>
        </p:txBody>
      </p:sp>
      <p:sp>
        <p:nvSpPr>
          <p:cNvPr id="245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4343400" cy="487680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Tahoma" charset="0"/>
              </a:rPr>
              <a:t>Union by size</a:t>
            </a:r>
            <a:r>
              <a:rPr lang="en-US" sz="2400" dirty="0">
                <a:latin typeface="Tahoma" charset="0"/>
              </a:rPr>
              <a:t>: </a:t>
            </a:r>
          </a:p>
          <a:p>
            <a:pPr lvl="1" eaLnBrk="1" hangingPunct="1"/>
            <a:r>
              <a:rPr lang="en-US" sz="2000" dirty="0">
                <a:latin typeface="Tahoma" charset="0"/>
              </a:rPr>
              <a:t>When performing a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union</a:t>
            </a:r>
            <a:r>
              <a:rPr lang="en-US" sz="2000" dirty="0">
                <a:latin typeface="Tahoma" charset="0"/>
              </a:rPr>
              <a:t>, make the root of smaller tree point to the root of the larger</a:t>
            </a:r>
          </a:p>
          <a:p>
            <a:pPr eaLnBrk="1" hangingPunct="1"/>
            <a:r>
              <a:rPr lang="en-US" sz="2400" dirty="0">
                <a:latin typeface="Tahoma" charset="0"/>
              </a:rPr>
              <a:t>Implies O(n log n) time for performing n union-find operations:</a:t>
            </a:r>
          </a:p>
          <a:p>
            <a:pPr lvl="1" eaLnBrk="1" hangingPunct="1"/>
            <a:r>
              <a:rPr lang="en-US" sz="2000" dirty="0">
                <a:latin typeface="Tahoma" charset="0"/>
              </a:rPr>
              <a:t>Each time we follow a pointer, we are going to a </a:t>
            </a:r>
            <a:r>
              <a:rPr lang="en-US" sz="2000" dirty="0" err="1">
                <a:latin typeface="Tahoma" charset="0"/>
              </a:rPr>
              <a:t>subtree</a:t>
            </a:r>
            <a:r>
              <a:rPr lang="en-US" sz="2000" dirty="0">
                <a:latin typeface="Tahoma" charset="0"/>
              </a:rPr>
              <a:t> of size at least double the size of the previous </a:t>
            </a:r>
            <a:r>
              <a:rPr lang="en-US" sz="2000" dirty="0" err="1">
                <a:latin typeface="Tahoma" charset="0"/>
              </a:rPr>
              <a:t>subtree</a:t>
            </a:r>
            <a:endParaRPr lang="en-US" sz="2000" dirty="0">
              <a:latin typeface="Tahoma" charset="0"/>
            </a:endParaRPr>
          </a:p>
          <a:p>
            <a:pPr lvl="1" eaLnBrk="1" hangingPunct="1"/>
            <a:r>
              <a:rPr lang="en-US" sz="2000" dirty="0">
                <a:latin typeface="Tahoma" charset="0"/>
              </a:rPr>
              <a:t>Thus, we will follow at most O(log n) pointers for any find. </a:t>
            </a:r>
          </a:p>
        </p:txBody>
      </p:sp>
      <p:sp>
        <p:nvSpPr>
          <p:cNvPr id="24581" name="AutoShape 7"/>
          <p:cNvSpPr>
            <a:spLocks noChangeAspect="1" noChangeArrowheads="1" noTextEdit="1"/>
          </p:cNvSpPr>
          <p:nvPr/>
        </p:nvSpPr>
        <p:spPr bwMode="auto">
          <a:xfrm>
            <a:off x="5334000" y="2312988"/>
            <a:ext cx="32004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9"/>
          <p:cNvSpPr>
            <a:spLocks noChangeShapeType="1"/>
          </p:cNvSpPr>
          <p:nvPr/>
        </p:nvSpPr>
        <p:spPr bwMode="auto">
          <a:xfrm flipH="1" flipV="1">
            <a:off x="7562850" y="4475163"/>
            <a:ext cx="465138" cy="247650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Freeform 10"/>
          <p:cNvSpPr>
            <a:spLocks/>
          </p:cNvSpPr>
          <p:nvPr/>
        </p:nvSpPr>
        <p:spPr bwMode="auto">
          <a:xfrm>
            <a:off x="7454900" y="4418013"/>
            <a:ext cx="138113" cy="101600"/>
          </a:xfrm>
          <a:custGeom>
            <a:avLst/>
            <a:gdLst>
              <a:gd name="T0" fmla="*/ 96838 w 87"/>
              <a:gd name="T1" fmla="*/ 101600 h 64"/>
              <a:gd name="T2" fmla="*/ 0 w 87"/>
              <a:gd name="T3" fmla="*/ 0 h 64"/>
              <a:gd name="T4" fmla="*/ 138113 w 87"/>
              <a:gd name="T5" fmla="*/ 22225 h 64"/>
              <a:gd name="T6" fmla="*/ 96838 w 87"/>
              <a:gd name="T7" fmla="*/ 101600 h 64"/>
              <a:gd name="T8" fmla="*/ 0 60000 65536"/>
              <a:gd name="T9" fmla="*/ 0 60000 65536"/>
              <a:gd name="T10" fmla="*/ 0 60000 65536"/>
              <a:gd name="T11" fmla="*/ 0 60000 65536"/>
              <a:gd name="T12" fmla="*/ 0 w 87"/>
              <a:gd name="T13" fmla="*/ 0 h 64"/>
              <a:gd name="T14" fmla="*/ 87 w 87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" h="64">
                <a:moveTo>
                  <a:pt x="61" y="64"/>
                </a:moveTo>
                <a:lnTo>
                  <a:pt x="0" y="0"/>
                </a:lnTo>
                <a:lnTo>
                  <a:pt x="87" y="14"/>
                </a:lnTo>
                <a:lnTo>
                  <a:pt x="61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 flipV="1">
            <a:off x="7278688" y="3949700"/>
            <a:ext cx="157162" cy="365125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Freeform 12"/>
          <p:cNvSpPr>
            <a:spLocks/>
          </p:cNvSpPr>
          <p:nvPr/>
        </p:nvSpPr>
        <p:spPr bwMode="auto">
          <a:xfrm>
            <a:off x="7389813" y="3838575"/>
            <a:ext cx="93662" cy="139700"/>
          </a:xfrm>
          <a:custGeom>
            <a:avLst/>
            <a:gdLst>
              <a:gd name="T0" fmla="*/ 0 w 59"/>
              <a:gd name="T1" fmla="*/ 104775 h 88"/>
              <a:gd name="T2" fmla="*/ 93662 w 59"/>
              <a:gd name="T3" fmla="*/ 0 h 88"/>
              <a:gd name="T4" fmla="*/ 82550 w 59"/>
              <a:gd name="T5" fmla="*/ 139700 h 88"/>
              <a:gd name="T6" fmla="*/ 0 w 59"/>
              <a:gd name="T7" fmla="*/ 104775 h 88"/>
              <a:gd name="T8" fmla="*/ 0 60000 65536"/>
              <a:gd name="T9" fmla="*/ 0 60000 65536"/>
              <a:gd name="T10" fmla="*/ 0 60000 65536"/>
              <a:gd name="T11" fmla="*/ 0 60000 65536"/>
              <a:gd name="T12" fmla="*/ 0 w 59"/>
              <a:gd name="T13" fmla="*/ 0 h 88"/>
              <a:gd name="T14" fmla="*/ 59 w 59"/>
              <a:gd name="T15" fmla="*/ 88 h 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" h="88">
                <a:moveTo>
                  <a:pt x="0" y="66"/>
                </a:moveTo>
                <a:lnTo>
                  <a:pt x="59" y="0"/>
                </a:lnTo>
                <a:lnTo>
                  <a:pt x="52" y="88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3"/>
          <p:cNvSpPr>
            <a:spLocks noChangeShapeType="1"/>
          </p:cNvSpPr>
          <p:nvPr/>
        </p:nvSpPr>
        <p:spPr bwMode="auto">
          <a:xfrm flipV="1">
            <a:off x="5986463" y="4241800"/>
            <a:ext cx="222250" cy="407988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Freeform 14"/>
          <p:cNvSpPr>
            <a:spLocks/>
          </p:cNvSpPr>
          <p:nvPr/>
        </p:nvSpPr>
        <p:spPr bwMode="auto">
          <a:xfrm>
            <a:off x="6164263" y="4133850"/>
            <a:ext cx="101600" cy="138113"/>
          </a:xfrm>
          <a:custGeom>
            <a:avLst/>
            <a:gdLst>
              <a:gd name="T0" fmla="*/ 0 w 64"/>
              <a:gd name="T1" fmla="*/ 95250 h 87"/>
              <a:gd name="T2" fmla="*/ 101600 w 64"/>
              <a:gd name="T3" fmla="*/ 0 h 87"/>
              <a:gd name="T4" fmla="*/ 77788 w 64"/>
              <a:gd name="T5" fmla="*/ 138113 h 87"/>
              <a:gd name="T6" fmla="*/ 0 w 64"/>
              <a:gd name="T7" fmla="*/ 95250 h 87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87"/>
              <a:gd name="T14" fmla="*/ 64 w 64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87">
                <a:moveTo>
                  <a:pt x="0" y="60"/>
                </a:moveTo>
                <a:lnTo>
                  <a:pt x="64" y="0"/>
                </a:lnTo>
                <a:lnTo>
                  <a:pt x="49" y="87"/>
                </a:lnTo>
                <a:lnTo>
                  <a:pt x="0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15"/>
          <p:cNvSpPr>
            <a:spLocks noChangeShapeType="1"/>
          </p:cNvSpPr>
          <p:nvPr/>
        </p:nvSpPr>
        <p:spPr bwMode="auto">
          <a:xfrm flipH="1" flipV="1">
            <a:off x="6178550" y="3538538"/>
            <a:ext cx="206375" cy="430212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Freeform 16"/>
          <p:cNvSpPr>
            <a:spLocks/>
          </p:cNvSpPr>
          <p:nvPr/>
        </p:nvSpPr>
        <p:spPr bwMode="auto">
          <a:xfrm>
            <a:off x="6126163" y="3429000"/>
            <a:ext cx="96837" cy="138113"/>
          </a:xfrm>
          <a:custGeom>
            <a:avLst/>
            <a:gdLst>
              <a:gd name="T0" fmla="*/ 17462 w 61"/>
              <a:gd name="T1" fmla="*/ 138113 h 87"/>
              <a:gd name="T2" fmla="*/ 0 w 61"/>
              <a:gd name="T3" fmla="*/ 0 h 87"/>
              <a:gd name="T4" fmla="*/ 96837 w 61"/>
              <a:gd name="T5" fmla="*/ 100013 h 87"/>
              <a:gd name="T6" fmla="*/ 17462 w 61"/>
              <a:gd name="T7" fmla="*/ 138113 h 87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87"/>
              <a:gd name="T14" fmla="*/ 61 w 61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87">
                <a:moveTo>
                  <a:pt x="11" y="87"/>
                </a:moveTo>
                <a:lnTo>
                  <a:pt x="0" y="0"/>
                </a:lnTo>
                <a:lnTo>
                  <a:pt x="61" y="63"/>
                </a:lnTo>
                <a:lnTo>
                  <a:pt x="11" y="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7"/>
          <p:cNvSpPr>
            <a:spLocks noChangeShapeType="1"/>
          </p:cNvSpPr>
          <p:nvPr/>
        </p:nvSpPr>
        <p:spPr bwMode="auto">
          <a:xfrm flipV="1">
            <a:off x="5568950" y="3530600"/>
            <a:ext cx="201613" cy="438150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Freeform 18"/>
          <p:cNvSpPr>
            <a:spLocks/>
          </p:cNvSpPr>
          <p:nvPr/>
        </p:nvSpPr>
        <p:spPr bwMode="auto">
          <a:xfrm>
            <a:off x="5726113" y="3421063"/>
            <a:ext cx="95250" cy="138112"/>
          </a:xfrm>
          <a:custGeom>
            <a:avLst/>
            <a:gdLst>
              <a:gd name="T0" fmla="*/ 0 w 60"/>
              <a:gd name="T1" fmla="*/ 101600 h 87"/>
              <a:gd name="T2" fmla="*/ 95250 w 60"/>
              <a:gd name="T3" fmla="*/ 0 h 87"/>
              <a:gd name="T4" fmla="*/ 79375 w 60"/>
              <a:gd name="T5" fmla="*/ 138112 h 87"/>
              <a:gd name="T6" fmla="*/ 0 w 60"/>
              <a:gd name="T7" fmla="*/ 101600 h 87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87"/>
              <a:gd name="T14" fmla="*/ 60 w 60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87">
                <a:moveTo>
                  <a:pt x="0" y="64"/>
                </a:moveTo>
                <a:lnTo>
                  <a:pt x="60" y="0"/>
                </a:lnTo>
                <a:lnTo>
                  <a:pt x="50" y="87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Freeform 19"/>
          <p:cNvSpPr>
            <a:spLocks/>
          </p:cNvSpPr>
          <p:nvPr/>
        </p:nvSpPr>
        <p:spPr bwMode="auto">
          <a:xfrm>
            <a:off x="5773738" y="3084513"/>
            <a:ext cx="407987" cy="407987"/>
          </a:xfrm>
          <a:custGeom>
            <a:avLst/>
            <a:gdLst>
              <a:gd name="T0" fmla="*/ 0 w 922"/>
              <a:gd name="T1" fmla="*/ 203994 h 922"/>
              <a:gd name="T2" fmla="*/ 203994 w 922"/>
              <a:gd name="T3" fmla="*/ 0 h 922"/>
              <a:gd name="T4" fmla="*/ 407987 w 922"/>
              <a:gd name="T5" fmla="*/ 203994 h 922"/>
              <a:gd name="T6" fmla="*/ 407987 w 922"/>
              <a:gd name="T7" fmla="*/ 203994 h 922"/>
              <a:gd name="T8" fmla="*/ 203994 w 922"/>
              <a:gd name="T9" fmla="*/ 407987 h 922"/>
              <a:gd name="T10" fmla="*/ 0 w 922"/>
              <a:gd name="T11" fmla="*/ 203994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2"/>
              <a:gd name="T20" fmla="*/ 922 w 922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2">
                <a:moveTo>
                  <a:pt x="0" y="461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2" y="206"/>
                  <a:pt x="922" y="461"/>
                </a:cubicBezTo>
                <a:cubicBezTo>
                  <a:pt x="922" y="461"/>
                  <a:pt x="922" y="461"/>
                  <a:pt x="922" y="461"/>
                </a:cubicBezTo>
                <a:cubicBezTo>
                  <a:pt x="922" y="715"/>
                  <a:pt x="715" y="922"/>
                  <a:pt x="461" y="922"/>
                </a:cubicBezTo>
                <a:cubicBezTo>
                  <a:pt x="206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Freeform 20"/>
          <p:cNvSpPr>
            <a:spLocks/>
          </p:cNvSpPr>
          <p:nvPr/>
        </p:nvSpPr>
        <p:spPr bwMode="auto">
          <a:xfrm>
            <a:off x="5773738" y="3084513"/>
            <a:ext cx="407987" cy="407987"/>
          </a:xfrm>
          <a:custGeom>
            <a:avLst/>
            <a:gdLst>
              <a:gd name="T0" fmla="*/ 0 w 257"/>
              <a:gd name="T1" fmla="*/ 204787 h 257"/>
              <a:gd name="T2" fmla="*/ 203200 w 257"/>
              <a:gd name="T3" fmla="*/ 0 h 257"/>
              <a:gd name="T4" fmla="*/ 407987 w 257"/>
              <a:gd name="T5" fmla="*/ 204787 h 257"/>
              <a:gd name="T6" fmla="*/ 407987 w 257"/>
              <a:gd name="T7" fmla="*/ 204787 h 257"/>
              <a:gd name="T8" fmla="*/ 203200 w 257"/>
              <a:gd name="T9" fmla="*/ 407987 h 257"/>
              <a:gd name="T10" fmla="*/ 0 w 257"/>
              <a:gd name="T11" fmla="*/ 204787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"/>
              <a:gd name="T19" fmla="*/ 0 h 257"/>
              <a:gd name="T20" fmla="*/ 257 w 257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" h="257">
                <a:moveTo>
                  <a:pt x="0" y="129"/>
                </a:moveTo>
                <a:cubicBezTo>
                  <a:pt x="0" y="58"/>
                  <a:pt x="57" y="0"/>
                  <a:pt x="128" y="0"/>
                </a:cubicBezTo>
                <a:cubicBezTo>
                  <a:pt x="199" y="0"/>
                  <a:pt x="257" y="58"/>
                  <a:pt x="257" y="129"/>
                </a:cubicBezTo>
                <a:cubicBezTo>
                  <a:pt x="257" y="129"/>
                  <a:pt x="257" y="129"/>
                  <a:pt x="257" y="129"/>
                </a:cubicBezTo>
                <a:cubicBezTo>
                  <a:pt x="257" y="200"/>
                  <a:pt x="199" y="257"/>
                  <a:pt x="128" y="257"/>
                </a:cubicBezTo>
                <a:cubicBezTo>
                  <a:pt x="57" y="257"/>
                  <a:pt x="0" y="200"/>
                  <a:pt x="0" y="129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Rectangle 21"/>
          <p:cNvSpPr>
            <a:spLocks noChangeArrowheads="1"/>
          </p:cNvSpPr>
          <p:nvPr/>
        </p:nvSpPr>
        <p:spPr bwMode="auto">
          <a:xfrm>
            <a:off x="5897563" y="3149600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4595" name="Freeform 22"/>
          <p:cNvSpPr>
            <a:spLocks/>
          </p:cNvSpPr>
          <p:nvPr/>
        </p:nvSpPr>
        <p:spPr bwMode="auto">
          <a:xfrm>
            <a:off x="6181725" y="3765550"/>
            <a:ext cx="407988" cy="407988"/>
          </a:xfrm>
          <a:custGeom>
            <a:avLst/>
            <a:gdLst>
              <a:gd name="T0" fmla="*/ 0 w 921"/>
              <a:gd name="T1" fmla="*/ 203994 h 922"/>
              <a:gd name="T2" fmla="*/ 204215 w 921"/>
              <a:gd name="T3" fmla="*/ 0 h 922"/>
              <a:gd name="T4" fmla="*/ 407988 w 921"/>
              <a:gd name="T5" fmla="*/ 203994 h 922"/>
              <a:gd name="T6" fmla="*/ 407988 w 921"/>
              <a:gd name="T7" fmla="*/ 203994 h 922"/>
              <a:gd name="T8" fmla="*/ 204215 w 921"/>
              <a:gd name="T9" fmla="*/ 407988 h 922"/>
              <a:gd name="T10" fmla="*/ 0 w 921"/>
              <a:gd name="T11" fmla="*/ 203994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2"/>
              <a:gd name="T20" fmla="*/ 921 w 921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2">
                <a:moveTo>
                  <a:pt x="0" y="461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1" y="206"/>
                  <a:pt x="921" y="461"/>
                </a:cubicBezTo>
                <a:cubicBezTo>
                  <a:pt x="921" y="461"/>
                  <a:pt x="921" y="461"/>
                  <a:pt x="921" y="461"/>
                </a:cubicBezTo>
                <a:cubicBezTo>
                  <a:pt x="921" y="715"/>
                  <a:pt x="715" y="922"/>
                  <a:pt x="461" y="922"/>
                </a:cubicBezTo>
                <a:cubicBezTo>
                  <a:pt x="206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Freeform 23"/>
          <p:cNvSpPr>
            <a:spLocks/>
          </p:cNvSpPr>
          <p:nvPr/>
        </p:nvSpPr>
        <p:spPr bwMode="auto">
          <a:xfrm>
            <a:off x="6181725" y="3765550"/>
            <a:ext cx="407988" cy="407988"/>
          </a:xfrm>
          <a:custGeom>
            <a:avLst/>
            <a:gdLst>
              <a:gd name="T0" fmla="*/ 0 w 257"/>
              <a:gd name="T1" fmla="*/ 203200 h 257"/>
              <a:gd name="T2" fmla="*/ 203200 w 257"/>
              <a:gd name="T3" fmla="*/ 0 h 257"/>
              <a:gd name="T4" fmla="*/ 407988 w 257"/>
              <a:gd name="T5" fmla="*/ 203200 h 257"/>
              <a:gd name="T6" fmla="*/ 407988 w 257"/>
              <a:gd name="T7" fmla="*/ 203200 h 257"/>
              <a:gd name="T8" fmla="*/ 203200 w 257"/>
              <a:gd name="T9" fmla="*/ 407988 h 257"/>
              <a:gd name="T10" fmla="*/ 0 w 257"/>
              <a:gd name="T11" fmla="*/ 203200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"/>
              <a:gd name="T19" fmla="*/ 0 h 257"/>
              <a:gd name="T20" fmla="*/ 257 w 257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" h="257">
                <a:moveTo>
                  <a:pt x="0" y="128"/>
                </a:move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7" y="57"/>
                  <a:pt x="257" y="128"/>
                </a:cubicBezTo>
                <a:cubicBezTo>
                  <a:pt x="257" y="128"/>
                  <a:pt x="257" y="128"/>
                  <a:pt x="257" y="128"/>
                </a:cubicBezTo>
                <a:cubicBezTo>
                  <a:pt x="257" y="199"/>
                  <a:pt x="199" y="257"/>
                  <a:pt x="128" y="257"/>
                </a:cubicBezTo>
                <a:cubicBezTo>
                  <a:pt x="57" y="257"/>
                  <a:pt x="0" y="199"/>
                  <a:pt x="0" y="128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Rectangle 24"/>
          <p:cNvSpPr>
            <a:spLocks noChangeArrowheads="1"/>
          </p:cNvSpPr>
          <p:nvPr/>
        </p:nvSpPr>
        <p:spPr bwMode="auto">
          <a:xfrm>
            <a:off x="6300788" y="3829050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24598" name="Freeform 25"/>
          <p:cNvSpPr>
            <a:spLocks/>
          </p:cNvSpPr>
          <p:nvPr/>
        </p:nvSpPr>
        <p:spPr bwMode="auto">
          <a:xfrm>
            <a:off x="5365750" y="3765550"/>
            <a:ext cx="407988" cy="407988"/>
          </a:xfrm>
          <a:custGeom>
            <a:avLst/>
            <a:gdLst>
              <a:gd name="T0" fmla="*/ 0 w 921"/>
              <a:gd name="T1" fmla="*/ 203994 h 922"/>
              <a:gd name="T2" fmla="*/ 203773 w 921"/>
              <a:gd name="T3" fmla="*/ 0 h 922"/>
              <a:gd name="T4" fmla="*/ 407988 w 921"/>
              <a:gd name="T5" fmla="*/ 203994 h 922"/>
              <a:gd name="T6" fmla="*/ 407988 w 921"/>
              <a:gd name="T7" fmla="*/ 203994 h 922"/>
              <a:gd name="T8" fmla="*/ 203773 w 921"/>
              <a:gd name="T9" fmla="*/ 407988 h 922"/>
              <a:gd name="T10" fmla="*/ 0 w 921"/>
              <a:gd name="T11" fmla="*/ 203994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2"/>
              <a:gd name="T20" fmla="*/ 921 w 921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2">
                <a:moveTo>
                  <a:pt x="0" y="461"/>
                </a:moveTo>
                <a:cubicBezTo>
                  <a:pt x="0" y="206"/>
                  <a:pt x="206" y="0"/>
                  <a:pt x="460" y="0"/>
                </a:cubicBezTo>
                <a:cubicBezTo>
                  <a:pt x="715" y="0"/>
                  <a:pt x="921" y="206"/>
                  <a:pt x="921" y="461"/>
                </a:cubicBezTo>
                <a:cubicBezTo>
                  <a:pt x="921" y="461"/>
                  <a:pt x="921" y="461"/>
                  <a:pt x="921" y="461"/>
                </a:cubicBezTo>
                <a:cubicBezTo>
                  <a:pt x="921" y="715"/>
                  <a:pt x="715" y="922"/>
                  <a:pt x="460" y="922"/>
                </a:cubicBezTo>
                <a:cubicBezTo>
                  <a:pt x="206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9" name="Freeform 26"/>
          <p:cNvSpPr>
            <a:spLocks/>
          </p:cNvSpPr>
          <p:nvPr/>
        </p:nvSpPr>
        <p:spPr bwMode="auto">
          <a:xfrm>
            <a:off x="5365750" y="3765550"/>
            <a:ext cx="407988" cy="407988"/>
          </a:xfrm>
          <a:custGeom>
            <a:avLst/>
            <a:gdLst>
              <a:gd name="T0" fmla="*/ 0 w 257"/>
              <a:gd name="T1" fmla="*/ 203200 h 257"/>
              <a:gd name="T2" fmla="*/ 203200 w 257"/>
              <a:gd name="T3" fmla="*/ 0 h 257"/>
              <a:gd name="T4" fmla="*/ 407988 w 257"/>
              <a:gd name="T5" fmla="*/ 203200 h 257"/>
              <a:gd name="T6" fmla="*/ 407988 w 257"/>
              <a:gd name="T7" fmla="*/ 203200 h 257"/>
              <a:gd name="T8" fmla="*/ 203200 w 257"/>
              <a:gd name="T9" fmla="*/ 407988 h 257"/>
              <a:gd name="T10" fmla="*/ 0 w 257"/>
              <a:gd name="T11" fmla="*/ 203200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"/>
              <a:gd name="T19" fmla="*/ 0 h 257"/>
              <a:gd name="T20" fmla="*/ 257 w 257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" h="257">
                <a:moveTo>
                  <a:pt x="0" y="128"/>
                </a:move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7" y="57"/>
                  <a:pt x="257" y="128"/>
                </a:cubicBezTo>
                <a:cubicBezTo>
                  <a:pt x="257" y="128"/>
                  <a:pt x="257" y="128"/>
                  <a:pt x="257" y="128"/>
                </a:cubicBezTo>
                <a:cubicBezTo>
                  <a:pt x="257" y="199"/>
                  <a:pt x="199" y="257"/>
                  <a:pt x="128" y="257"/>
                </a:cubicBezTo>
                <a:cubicBezTo>
                  <a:pt x="57" y="257"/>
                  <a:pt x="0" y="199"/>
                  <a:pt x="0" y="128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Rectangle 27"/>
          <p:cNvSpPr>
            <a:spLocks noChangeArrowheads="1"/>
          </p:cNvSpPr>
          <p:nvPr/>
        </p:nvSpPr>
        <p:spPr bwMode="auto">
          <a:xfrm>
            <a:off x="5486400" y="3829050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4601" name="Freeform 28"/>
          <p:cNvSpPr>
            <a:spLocks noEditPoints="1"/>
          </p:cNvSpPr>
          <p:nvPr/>
        </p:nvSpPr>
        <p:spPr bwMode="auto">
          <a:xfrm>
            <a:off x="5964238" y="2789238"/>
            <a:ext cx="514350" cy="523875"/>
          </a:xfrm>
          <a:custGeom>
            <a:avLst/>
            <a:gdLst>
              <a:gd name="T0" fmla="*/ 247207 w 1161"/>
              <a:gd name="T1" fmla="*/ 508831 h 1184"/>
              <a:gd name="T2" fmla="*/ 207778 w 1161"/>
              <a:gd name="T3" fmla="*/ 497327 h 1184"/>
              <a:gd name="T4" fmla="*/ 298155 w 1161"/>
              <a:gd name="T5" fmla="*/ 503522 h 1184"/>
              <a:gd name="T6" fmla="*/ 276890 w 1161"/>
              <a:gd name="T7" fmla="*/ 522990 h 1184"/>
              <a:gd name="T8" fmla="*/ 336698 w 1161"/>
              <a:gd name="T9" fmla="*/ 500867 h 1184"/>
              <a:gd name="T10" fmla="*/ 360178 w 1161"/>
              <a:gd name="T11" fmla="*/ 517681 h 1184"/>
              <a:gd name="T12" fmla="*/ 336698 w 1161"/>
              <a:gd name="T13" fmla="*/ 500867 h 1184"/>
              <a:gd name="T14" fmla="*/ 398721 w 1161"/>
              <a:gd name="T15" fmla="*/ 482284 h 1184"/>
              <a:gd name="T16" fmla="*/ 420429 w 1161"/>
              <a:gd name="T17" fmla="*/ 492018 h 1184"/>
              <a:gd name="T18" fmla="*/ 400493 w 1161"/>
              <a:gd name="T19" fmla="*/ 503079 h 1184"/>
              <a:gd name="T20" fmla="*/ 439036 w 1161"/>
              <a:gd name="T21" fmla="*/ 452196 h 1184"/>
              <a:gd name="T22" fmla="*/ 467833 w 1161"/>
              <a:gd name="T23" fmla="*/ 450426 h 1184"/>
              <a:gd name="T24" fmla="*/ 439036 w 1161"/>
              <a:gd name="T25" fmla="*/ 452196 h 1184"/>
              <a:gd name="T26" fmla="*/ 480237 w 1161"/>
              <a:gd name="T27" fmla="*/ 391136 h 1184"/>
              <a:gd name="T28" fmla="*/ 500616 w 1161"/>
              <a:gd name="T29" fmla="*/ 393791 h 1184"/>
              <a:gd name="T30" fmla="*/ 490870 w 1161"/>
              <a:gd name="T31" fmla="*/ 414144 h 1184"/>
              <a:gd name="T32" fmla="*/ 491313 w 1161"/>
              <a:gd name="T33" fmla="*/ 349103 h 1184"/>
              <a:gd name="T34" fmla="*/ 493528 w 1161"/>
              <a:gd name="T35" fmla="*/ 330519 h 1184"/>
              <a:gd name="T36" fmla="*/ 512135 w 1161"/>
              <a:gd name="T37" fmla="*/ 348660 h 1184"/>
              <a:gd name="T38" fmla="*/ 498401 w 1161"/>
              <a:gd name="T39" fmla="*/ 361491 h 1184"/>
              <a:gd name="T40" fmla="*/ 489541 w 1161"/>
              <a:gd name="T41" fmla="*/ 272557 h 1184"/>
              <a:gd name="T42" fmla="*/ 513021 w 1161"/>
              <a:gd name="T43" fmla="*/ 289370 h 1184"/>
              <a:gd name="T44" fmla="*/ 480237 w 1161"/>
              <a:gd name="T45" fmla="*/ 234947 h 1184"/>
              <a:gd name="T46" fmla="*/ 492642 w 1161"/>
              <a:gd name="T47" fmla="*/ 208842 h 1184"/>
              <a:gd name="T48" fmla="*/ 480237 w 1161"/>
              <a:gd name="T49" fmla="*/ 234947 h 1184"/>
              <a:gd name="T50" fmla="*/ 450112 w 1161"/>
              <a:gd name="T51" fmla="*/ 149110 h 1184"/>
              <a:gd name="T52" fmla="*/ 470048 w 1161"/>
              <a:gd name="T53" fmla="*/ 184507 h 1184"/>
              <a:gd name="T54" fmla="*/ 412012 w 1161"/>
              <a:gd name="T55" fmla="*/ 119022 h 1184"/>
              <a:gd name="T56" fmla="*/ 409797 w 1161"/>
              <a:gd name="T57" fmla="*/ 103094 h 1184"/>
              <a:gd name="T58" fmla="*/ 428403 w 1161"/>
              <a:gd name="T59" fmla="*/ 106191 h 1184"/>
              <a:gd name="T60" fmla="*/ 422201 w 1161"/>
              <a:gd name="T61" fmla="*/ 131854 h 1184"/>
              <a:gd name="T62" fmla="*/ 375241 w 1161"/>
              <a:gd name="T63" fmla="*/ 84953 h 1184"/>
              <a:gd name="T64" fmla="*/ 376570 w 1161"/>
              <a:gd name="T65" fmla="*/ 61502 h 1184"/>
              <a:gd name="T66" fmla="*/ 394291 w 1161"/>
              <a:gd name="T67" fmla="*/ 74776 h 1184"/>
              <a:gd name="T68" fmla="*/ 331381 w 1161"/>
              <a:gd name="T69" fmla="*/ 56193 h 1184"/>
              <a:gd name="T70" fmla="*/ 314103 w 1161"/>
              <a:gd name="T71" fmla="*/ 48228 h 1184"/>
              <a:gd name="T72" fmla="*/ 339799 w 1161"/>
              <a:gd name="T73" fmla="*/ 37167 h 1184"/>
              <a:gd name="T74" fmla="*/ 345558 w 1161"/>
              <a:gd name="T75" fmla="*/ 53095 h 1184"/>
              <a:gd name="T76" fmla="*/ 258283 w 1161"/>
              <a:gd name="T77" fmla="*/ 27433 h 1184"/>
              <a:gd name="T78" fmla="*/ 283535 w 1161"/>
              <a:gd name="T79" fmla="*/ 13274 h 1184"/>
              <a:gd name="T80" fmla="*/ 220626 w 1161"/>
              <a:gd name="T81" fmla="*/ 21681 h 1184"/>
              <a:gd name="T82" fmla="*/ 201133 w 1161"/>
              <a:gd name="T83" fmla="*/ 442 h 1184"/>
              <a:gd name="T84" fmla="*/ 220626 w 1161"/>
              <a:gd name="T85" fmla="*/ 21681 h 1184"/>
              <a:gd name="T86" fmla="*/ 143983 w 1161"/>
              <a:gd name="T87" fmla="*/ 26990 h 1184"/>
              <a:gd name="T88" fmla="*/ 136451 w 1161"/>
              <a:gd name="T89" fmla="*/ 7964 h 1184"/>
              <a:gd name="T90" fmla="*/ 158602 w 1161"/>
              <a:gd name="T91" fmla="*/ 3982 h 1184"/>
              <a:gd name="T92" fmla="*/ 105440 w 1161"/>
              <a:gd name="T93" fmla="*/ 41591 h 1184"/>
              <a:gd name="T94" fmla="*/ 90820 w 1161"/>
              <a:gd name="T95" fmla="*/ 51768 h 1184"/>
              <a:gd name="T96" fmla="*/ 93035 w 1161"/>
              <a:gd name="T97" fmla="*/ 25220 h 1184"/>
              <a:gd name="T98" fmla="*/ 111199 w 1161"/>
              <a:gd name="T99" fmla="*/ 28760 h 1184"/>
              <a:gd name="T100" fmla="*/ 47403 w 1161"/>
              <a:gd name="T101" fmla="*/ 91147 h 1184"/>
              <a:gd name="T102" fmla="*/ 46074 w 1161"/>
              <a:gd name="T103" fmla="*/ 62387 h 1184"/>
              <a:gd name="T104" fmla="*/ 27910 w 1161"/>
              <a:gd name="T105" fmla="*/ 123889 h 1184"/>
              <a:gd name="T106" fmla="*/ 21265 w 1161"/>
              <a:gd name="T107" fmla="*/ 140703 h 1184"/>
              <a:gd name="T108" fmla="*/ 3544 w 1161"/>
              <a:gd name="T109" fmla="*/ 126544 h 1184"/>
              <a:gd name="T110" fmla="*/ 23923 w 1161"/>
              <a:gd name="T111" fmla="*/ 110173 h 118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61"/>
              <a:gd name="T169" fmla="*/ 0 h 1184"/>
              <a:gd name="T170" fmla="*/ 1161 w 1161"/>
              <a:gd name="T171" fmla="*/ 1184 h 118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61" h="1184">
                <a:moveTo>
                  <a:pt x="498" y="1108"/>
                </a:moveTo>
                <a:lnTo>
                  <a:pt x="542" y="1121"/>
                </a:lnTo>
                <a:cubicBezTo>
                  <a:pt x="554" y="1125"/>
                  <a:pt x="561" y="1138"/>
                  <a:pt x="558" y="1150"/>
                </a:cubicBezTo>
                <a:cubicBezTo>
                  <a:pt x="554" y="1162"/>
                  <a:pt x="541" y="1169"/>
                  <a:pt x="529" y="1166"/>
                </a:cubicBezTo>
                <a:lnTo>
                  <a:pt x="485" y="1153"/>
                </a:lnTo>
                <a:cubicBezTo>
                  <a:pt x="473" y="1149"/>
                  <a:pt x="466" y="1136"/>
                  <a:pt x="469" y="1124"/>
                </a:cubicBezTo>
                <a:cubicBezTo>
                  <a:pt x="473" y="1112"/>
                  <a:pt x="486" y="1105"/>
                  <a:pt x="498" y="1108"/>
                </a:cubicBezTo>
                <a:close/>
                <a:moveTo>
                  <a:pt x="627" y="1136"/>
                </a:moveTo>
                <a:lnTo>
                  <a:pt x="673" y="1138"/>
                </a:lnTo>
                <a:cubicBezTo>
                  <a:pt x="686" y="1138"/>
                  <a:pt x="696" y="1149"/>
                  <a:pt x="695" y="1162"/>
                </a:cubicBezTo>
                <a:cubicBezTo>
                  <a:pt x="695" y="1174"/>
                  <a:pt x="684" y="1184"/>
                  <a:pt x="671" y="1184"/>
                </a:cubicBezTo>
                <a:lnTo>
                  <a:pt x="625" y="1182"/>
                </a:lnTo>
                <a:cubicBezTo>
                  <a:pt x="613" y="1182"/>
                  <a:pt x="603" y="1171"/>
                  <a:pt x="603" y="1158"/>
                </a:cubicBezTo>
                <a:cubicBezTo>
                  <a:pt x="604" y="1146"/>
                  <a:pt x="614" y="1136"/>
                  <a:pt x="627" y="1136"/>
                </a:cubicBezTo>
                <a:close/>
                <a:moveTo>
                  <a:pt x="760" y="1132"/>
                </a:moveTo>
                <a:lnTo>
                  <a:pt x="805" y="1125"/>
                </a:lnTo>
                <a:cubicBezTo>
                  <a:pt x="818" y="1123"/>
                  <a:pt x="830" y="1131"/>
                  <a:pt x="832" y="1144"/>
                </a:cubicBezTo>
                <a:cubicBezTo>
                  <a:pt x="834" y="1156"/>
                  <a:pt x="826" y="1168"/>
                  <a:pt x="813" y="1170"/>
                </a:cubicBezTo>
                <a:lnTo>
                  <a:pt x="768" y="1178"/>
                </a:lnTo>
                <a:cubicBezTo>
                  <a:pt x="755" y="1180"/>
                  <a:pt x="743" y="1171"/>
                  <a:pt x="741" y="1159"/>
                </a:cubicBezTo>
                <a:cubicBezTo>
                  <a:pt x="739" y="1146"/>
                  <a:pt x="747" y="1134"/>
                  <a:pt x="760" y="1132"/>
                </a:cubicBezTo>
                <a:close/>
                <a:moveTo>
                  <a:pt x="887" y="1094"/>
                </a:moveTo>
                <a:lnTo>
                  <a:pt x="905" y="1087"/>
                </a:lnTo>
                <a:lnTo>
                  <a:pt x="900" y="1090"/>
                </a:lnTo>
                <a:lnTo>
                  <a:pt x="922" y="1074"/>
                </a:lnTo>
                <a:cubicBezTo>
                  <a:pt x="933" y="1067"/>
                  <a:pt x="947" y="1070"/>
                  <a:pt x="954" y="1080"/>
                </a:cubicBezTo>
                <a:cubicBezTo>
                  <a:pt x="962" y="1091"/>
                  <a:pt x="959" y="1105"/>
                  <a:pt x="949" y="1112"/>
                </a:cubicBezTo>
                <a:lnTo>
                  <a:pt x="927" y="1127"/>
                </a:lnTo>
                <a:cubicBezTo>
                  <a:pt x="925" y="1128"/>
                  <a:pt x="924" y="1129"/>
                  <a:pt x="922" y="1130"/>
                </a:cubicBezTo>
                <a:lnTo>
                  <a:pt x="904" y="1137"/>
                </a:lnTo>
                <a:cubicBezTo>
                  <a:pt x="892" y="1142"/>
                  <a:pt x="879" y="1136"/>
                  <a:pt x="874" y="1124"/>
                </a:cubicBezTo>
                <a:cubicBezTo>
                  <a:pt x="869" y="1112"/>
                  <a:pt x="875" y="1099"/>
                  <a:pt x="887" y="1094"/>
                </a:cubicBezTo>
                <a:close/>
                <a:moveTo>
                  <a:pt x="991" y="1022"/>
                </a:moveTo>
                <a:lnTo>
                  <a:pt x="1021" y="987"/>
                </a:lnTo>
                <a:cubicBezTo>
                  <a:pt x="1030" y="978"/>
                  <a:pt x="1045" y="977"/>
                  <a:pt x="1054" y="986"/>
                </a:cubicBezTo>
                <a:cubicBezTo>
                  <a:pt x="1064" y="994"/>
                  <a:pt x="1064" y="1009"/>
                  <a:pt x="1056" y="1018"/>
                </a:cubicBezTo>
                <a:lnTo>
                  <a:pt x="1025" y="1053"/>
                </a:lnTo>
                <a:cubicBezTo>
                  <a:pt x="1017" y="1062"/>
                  <a:pt x="1002" y="1063"/>
                  <a:pt x="993" y="1054"/>
                </a:cubicBezTo>
                <a:cubicBezTo>
                  <a:pt x="983" y="1046"/>
                  <a:pt x="982" y="1031"/>
                  <a:pt x="991" y="1022"/>
                </a:cubicBezTo>
                <a:close/>
                <a:moveTo>
                  <a:pt x="1067" y="915"/>
                </a:moveTo>
                <a:lnTo>
                  <a:pt x="1086" y="879"/>
                </a:lnTo>
                <a:lnTo>
                  <a:pt x="1084" y="884"/>
                </a:lnTo>
                <a:lnTo>
                  <a:pt x="1086" y="878"/>
                </a:lnTo>
                <a:cubicBezTo>
                  <a:pt x="1089" y="866"/>
                  <a:pt x="1101" y="859"/>
                  <a:pt x="1114" y="862"/>
                </a:cubicBezTo>
                <a:cubicBezTo>
                  <a:pt x="1126" y="865"/>
                  <a:pt x="1133" y="878"/>
                  <a:pt x="1130" y="890"/>
                </a:cubicBezTo>
                <a:lnTo>
                  <a:pt x="1129" y="895"/>
                </a:lnTo>
                <a:cubicBezTo>
                  <a:pt x="1128" y="897"/>
                  <a:pt x="1128" y="899"/>
                  <a:pt x="1127" y="900"/>
                </a:cubicBezTo>
                <a:lnTo>
                  <a:pt x="1108" y="936"/>
                </a:lnTo>
                <a:cubicBezTo>
                  <a:pt x="1102" y="947"/>
                  <a:pt x="1088" y="952"/>
                  <a:pt x="1077" y="946"/>
                </a:cubicBezTo>
                <a:cubicBezTo>
                  <a:pt x="1066" y="940"/>
                  <a:pt x="1061" y="926"/>
                  <a:pt x="1067" y="915"/>
                </a:cubicBezTo>
                <a:close/>
                <a:moveTo>
                  <a:pt x="1109" y="789"/>
                </a:moveTo>
                <a:lnTo>
                  <a:pt x="1111" y="780"/>
                </a:lnTo>
                <a:lnTo>
                  <a:pt x="1111" y="783"/>
                </a:lnTo>
                <a:lnTo>
                  <a:pt x="1114" y="747"/>
                </a:lnTo>
                <a:cubicBezTo>
                  <a:pt x="1115" y="735"/>
                  <a:pt x="1126" y="725"/>
                  <a:pt x="1139" y="726"/>
                </a:cubicBezTo>
                <a:cubicBezTo>
                  <a:pt x="1151" y="728"/>
                  <a:pt x="1161" y="739"/>
                  <a:pt x="1160" y="751"/>
                </a:cubicBezTo>
                <a:lnTo>
                  <a:pt x="1156" y="788"/>
                </a:lnTo>
                <a:cubicBezTo>
                  <a:pt x="1156" y="789"/>
                  <a:pt x="1156" y="790"/>
                  <a:pt x="1156" y="791"/>
                </a:cubicBezTo>
                <a:lnTo>
                  <a:pt x="1153" y="801"/>
                </a:lnTo>
                <a:cubicBezTo>
                  <a:pt x="1150" y="813"/>
                  <a:pt x="1138" y="820"/>
                  <a:pt x="1125" y="817"/>
                </a:cubicBezTo>
                <a:cubicBezTo>
                  <a:pt x="1113" y="814"/>
                  <a:pt x="1106" y="801"/>
                  <a:pt x="1109" y="789"/>
                </a:cubicBezTo>
                <a:close/>
                <a:moveTo>
                  <a:pt x="1112" y="661"/>
                </a:moveTo>
                <a:lnTo>
                  <a:pt x="1105" y="616"/>
                </a:lnTo>
                <a:cubicBezTo>
                  <a:pt x="1103" y="603"/>
                  <a:pt x="1111" y="591"/>
                  <a:pt x="1124" y="589"/>
                </a:cubicBezTo>
                <a:cubicBezTo>
                  <a:pt x="1136" y="587"/>
                  <a:pt x="1148" y="596"/>
                  <a:pt x="1150" y="608"/>
                </a:cubicBezTo>
                <a:lnTo>
                  <a:pt x="1158" y="654"/>
                </a:lnTo>
                <a:cubicBezTo>
                  <a:pt x="1160" y="666"/>
                  <a:pt x="1151" y="678"/>
                  <a:pt x="1139" y="680"/>
                </a:cubicBezTo>
                <a:cubicBezTo>
                  <a:pt x="1126" y="682"/>
                  <a:pt x="1114" y="674"/>
                  <a:pt x="1112" y="661"/>
                </a:cubicBezTo>
                <a:close/>
                <a:moveTo>
                  <a:pt x="1084" y="531"/>
                </a:moveTo>
                <a:lnTo>
                  <a:pt x="1069" y="487"/>
                </a:lnTo>
                <a:cubicBezTo>
                  <a:pt x="1064" y="475"/>
                  <a:pt x="1071" y="462"/>
                  <a:pt x="1083" y="458"/>
                </a:cubicBezTo>
                <a:cubicBezTo>
                  <a:pt x="1095" y="453"/>
                  <a:pt x="1108" y="460"/>
                  <a:pt x="1112" y="472"/>
                </a:cubicBezTo>
                <a:lnTo>
                  <a:pt x="1127" y="515"/>
                </a:lnTo>
                <a:cubicBezTo>
                  <a:pt x="1132" y="527"/>
                  <a:pt x="1125" y="540"/>
                  <a:pt x="1113" y="545"/>
                </a:cubicBezTo>
                <a:cubicBezTo>
                  <a:pt x="1101" y="549"/>
                  <a:pt x="1088" y="543"/>
                  <a:pt x="1084" y="531"/>
                </a:cubicBezTo>
                <a:close/>
                <a:moveTo>
                  <a:pt x="1030" y="408"/>
                </a:moveTo>
                <a:lnTo>
                  <a:pt x="1007" y="368"/>
                </a:lnTo>
                <a:cubicBezTo>
                  <a:pt x="1001" y="357"/>
                  <a:pt x="1005" y="343"/>
                  <a:pt x="1016" y="337"/>
                </a:cubicBezTo>
                <a:cubicBezTo>
                  <a:pt x="1027" y="331"/>
                  <a:pt x="1041" y="334"/>
                  <a:pt x="1047" y="346"/>
                </a:cubicBezTo>
                <a:lnTo>
                  <a:pt x="1070" y="386"/>
                </a:lnTo>
                <a:cubicBezTo>
                  <a:pt x="1076" y="397"/>
                  <a:pt x="1072" y="411"/>
                  <a:pt x="1061" y="417"/>
                </a:cubicBezTo>
                <a:cubicBezTo>
                  <a:pt x="1050" y="423"/>
                  <a:pt x="1036" y="419"/>
                  <a:pt x="1030" y="408"/>
                </a:cubicBezTo>
                <a:close/>
                <a:moveTo>
                  <a:pt x="953" y="298"/>
                </a:moveTo>
                <a:lnTo>
                  <a:pt x="930" y="269"/>
                </a:lnTo>
                <a:lnTo>
                  <a:pt x="933" y="271"/>
                </a:lnTo>
                <a:lnTo>
                  <a:pt x="926" y="265"/>
                </a:lnTo>
                <a:cubicBezTo>
                  <a:pt x="917" y="257"/>
                  <a:pt x="916" y="242"/>
                  <a:pt x="925" y="233"/>
                </a:cubicBezTo>
                <a:cubicBezTo>
                  <a:pt x="934" y="223"/>
                  <a:pt x="948" y="223"/>
                  <a:pt x="957" y="231"/>
                </a:cubicBezTo>
                <a:lnTo>
                  <a:pt x="964" y="238"/>
                </a:lnTo>
                <a:cubicBezTo>
                  <a:pt x="965" y="238"/>
                  <a:pt x="966" y="239"/>
                  <a:pt x="967" y="240"/>
                </a:cubicBezTo>
                <a:lnTo>
                  <a:pt x="989" y="269"/>
                </a:lnTo>
                <a:cubicBezTo>
                  <a:pt x="997" y="279"/>
                  <a:pt x="996" y="294"/>
                  <a:pt x="986" y="302"/>
                </a:cubicBezTo>
                <a:cubicBezTo>
                  <a:pt x="976" y="310"/>
                  <a:pt x="961" y="308"/>
                  <a:pt x="953" y="298"/>
                </a:cubicBezTo>
                <a:close/>
                <a:moveTo>
                  <a:pt x="858" y="203"/>
                </a:moveTo>
                <a:lnTo>
                  <a:pt x="844" y="189"/>
                </a:lnTo>
                <a:lnTo>
                  <a:pt x="847" y="192"/>
                </a:lnTo>
                <a:lnTo>
                  <a:pt x="825" y="177"/>
                </a:lnTo>
                <a:cubicBezTo>
                  <a:pt x="814" y="170"/>
                  <a:pt x="811" y="156"/>
                  <a:pt x="818" y="145"/>
                </a:cubicBezTo>
                <a:cubicBezTo>
                  <a:pt x="825" y="135"/>
                  <a:pt x="840" y="132"/>
                  <a:pt x="850" y="139"/>
                </a:cubicBezTo>
                <a:lnTo>
                  <a:pt x="872" y="153"/>
                </a:lnTo>
                <a:cubicBezTo>
                  <a:pt x="873" y="154"/>
                  <a:pt x="874" y="155"/>
                  <a:pt x="875" y="156"/>
                </a:cubicBezTo>
                <a:lnTo>
                  <a:pt x="890" y="169"/>
                </a:lnTo>
                <a:cubicBezTo>
                  <a:pt x="899" y="178"/>
                  <a:pt x="900" y="192"/>
                  <a:pt x="891" y="202"/>
                </a:cubicBezTo>
                <a:cubicBezTo>
                  <a:pt x="882" y="211"/>
                  <a:pt x="868" y="211"/>
                  <a:pt x="858" y="203"/>
                </a:cubicBezTo>
                <a:close/>
                <a:moveTo>
                  <a:pt x="748" y="127"/>
                </a:moveTo>
                <a:lnTo>
                  <a:pt x="745" y="125"/>
                </a:lnTo>
                <a:lnTo>
                  <a:pt x="748" y="127"/>
                </a:lnTo>
                <a:lnTo>
                  <a:pt x="709" y="109"/>
                </a:lnTo>
                <a:cubicBezTo>
                  <a:pt x="698" y="104"/>
                  <a:pt x="692" y="91"/>
                  <a:pt x="698" y="79"/>
                </a:cubicBezTo>
                <a:cubicBezTo>
                  <a:pt x="703" y="67"/>
                  <a:pt x="716" y="62"/>
                  <a:pt x="728" y="67"/>
                </a:cubicBezTo>
                <a:lnTo>
                  <a:pt x="767" y="84"/>
                </a:lnTo>
                <a:cubicBezTo>
                  <a:pt x="768" y="85"/>
                  <a:pt x="769" y="86"/>
                  <a:pt x="770" y="86"/>
                </a:cubicBezTo>
                <a:lnTo>
                  <a:pt x="773" y="88"/>
                </a:lnTo>
                <a:cubicBezTo>
                  <a:pt x="784" y="95"/>
                  <a:pt x="787" y="109"/>
                  <a:pt x="780" y="120"/>
                </a:cubicBezTo>
                <a:cubicBezTo>
                  <a:pt x="773" y="131"/>
                  <a:pt x="758" y="134"/>
                  <a:pt x="748" y="127"/>
                </a:cubicBezTo>
                <a:close/>
                <a:moveTo>
                  <a:pt x="627" y="74"/>
                </a:moveTo>
                <a:lnTo>
                  <a:pt x="583" y="62"/>
                </a:lnTo>
                <a:cubicBezTo>
                  <a:pt x="571" y="58"/>
                  <a:pt x="564" y="45"/>
                  <a:pt x="568" y="33"/>
                </a:cubicBezTo>
                <a:cubicBezTo>
                  <a:pt x="571" y="21"/>
                  <a:pt x="584" y="14"/>
                  <a:pt x="596" y="17"/>
                </a:cubicBezTo>
                <a:lnTo>
                  <a:pt x="640" y="30"/>
                </a:lnTo>
                <a:cubicBezTo>
                  <a:pt x="653" y="34"/>
                  <a:pt x="660" y="47"/>
                  <a:pt x="656" y="59"/>
                </a:cubicBezTo>
                <a:cubicBezTo>
                  <a:pt x="652" y="71"/>
                  <a:pt x="640" y="78"/>
                  <a:pt x="627" y="74"/>
                </a:cubicBezTo>
                <a:close/>
                <a:moveTo>
                  <a:pt x="498" y="49"/>
                </a:moveTo>
                <a:lnTo>
                  <a:pt x="452" y="47"/>
                </a:lnTo>
                <a:cubicBezTo>
                  <a:pt x="439" y="46"/>
                  <a:pt x="429" y="36"/>
                  <a:pt x="430" y="23"/>
                </a:cubicBezTo>
                <a:cubicBezTo>
                  <a:pt x="430" y="10"/>
                  <a:pt x="441" y="0"/>
                  <a:pt x="454" y="1"/>
                </a:cubicBezTo>
                <a:lnTo>
                  <a:pt x="500" y="3"/>
                </a:lnTo>
                <a:cubicBezTo>
                  <a:pt x="512" y="4"/>
                  <a:pt x="522" y="14"/>
                  <a:pt x="522" y="27"/>
                </a:cubicBezTo>
                <a:cubicBezTo>
                  <a:pt x="521" y="40"/>
                  <a:pt x="510" y="50"/>
                  <a:pt x="498" y="49"/>
                </a:cubicBezTo>
                <a:close/>
                <a:moveTo>
                  <a:pt x="365" y="55"/>
                </a:moveTo>
                <a:lnTo>
                  <a:pt x="320" y="62"/>
                </a:lnTo>
                <a:lnTo>
                  <a:pt x="325" y="61"/>
                </a:lnTo>
                <a:lnTo>
                  <a:pt x="324" y="61"/>
                </a:lnTo>
                <a:cubicBezTo>
                  <a:pt x="312" y="66"/>
                  <a:pt x="299" y="60"/>
                  <a:pt x="294" y="48"/>
                </a:cubicBezTo>
                <a:cubicBezTo>
                  <a:pt x="290" y="36"/>
                  <a:pt x="296" y="23"/>
                  <a:pt x="308" y="18"/>
                </a:cubicBezTo>
                <a:cubicBezTo>
                  <a:pt x="310" y="17"/>
                  <a:pt x="311" y="17"/>
                  <a:pt x="313" y="17"/>
                </a:cubicBezTo>
                <a:lnTo>
                  <a:pt x="358" y="9"/>
                </a:lnTo>
                <a:cubicBezTo>
                  <a:pt x="370" y="7"/>
                  <a:pt x="382" y="16"/>
                  <a:pt x="384" y="28"/>
                </a:cubicBezTo>
                <a:cubicBezTo>
                  <a:pt x="386" y="41"/>
                  <a:pt x="378" y="53"/>
                  <a:pt x="365" y="55"/>
                </a:cubicBezTo>
                <a:close/>
                <a:moveTo>
                  <a:pt x="238" y="94"/>
                </a:moveTo>
                <a:lnTo>
                  <a:pt x="232" y="97"/>
                </a:lnTo>
                <a:lnTo>
                  <a:pt x="237" y="94"/>
                </a:lnTo>
                <a:lnTo>
                  <a:pt x="205" y="117"/>
                </a:lnTo>
                <a:cubicBezTo>
                  <a:pt x="194" y="124"/>
                  <a:pt x="180" y="122"/>
                  <a:pt x="173" y="111"/>
                </a:cubicBezTo>
                <a:cubicBezTo>
                  <a:pt x="165" y="101"/>
                  <a:pt x="168" y="86"/>
                  <a:pt x="178" y="79"/>
                </a:cubicBezTo>
                <a:lnTo>
                  <a:pt x="210" y="57"/>
                </a:lnTo>
                <a:cubicBezTo>
                  <a:pt x="212" y="56"/>
                  <a:pt x="213" y="55"/>
                  <a:pt x="215" y="54"/>
                </a:cubicBezTo>
                <a:lnTo>
                  <a:pt x="222" y="51"/>
                </a:lnTo>
                <a:cubicBezTo>
                  <a:pt x="234" y="47"/>
                  <a:pt x="247" y="53"/>
                  <a:pt x="251" y="65"/>
                </a:cubicBezTo>
                <a:cubicBezTo>
                  <a:pt x="256" y="77"/>
                  <a:pt x="250" y="90"/>
                  <a:pt x="238" y="94"/>
                </a:cubicBezTo>
                <a:close/>
                <a:moveTo>
                  <a:pt x="138" y="172"/>
                </a:moveTo>
                <a:lnTo>
                  <a:pt x="107" y="206"/>
                </a:lnTo>
                <a:cubicBezTo>
                  <a:pt x="99" y="216"/>
                  <a:pt x="84" y="216"/>
                  <a:pt x="75" y="208"/>
                </a:cubicBezTo>
                <a:cubicBezTo>
                  <a:pt x="65" y="199"/>
                  <a:pt x="64" y="185"/>
                  <a:pt x="73" y="175"/>
                </a:cubicBezTo>
                <a:lnTo>
                  <a:pt x="104" y="141"/>
                </a:lnTo>
                <a:cubicBezTo>
                  <a:pt x="112" y="132"/>
                  <a:pt x="127" y="131"/>
                  <a:pt x="136" y="139"/>
                </a:cubicBezTo>
                <a:cubicBezTo>
                  <a:pt x="146" y="148"/>
                  <a:pt x="147" y="162"/>
                  <a:pt x="138" y="172"/>
                </a:cubicBezTo>
                <a:close/>
                <a:moveTo>
                  <a:pt x="63" y="280"/>
                </a:moveTo>
                <a:lnTo>
                  <a:pt x="51" y="303"/>
                </a:lnTo>
                <a:lnTo>
                  <a:pt x="53" y="298"/>
                </a:lnTo>
                <a:lnTo>
                  <a:pt x="48" y="318"/>
                </a:lnTo>
                <a:cubicBezTo>
                  <a:pt x="44" y="330"/>
                  <a:pt x="32" y="337"/>
                  <a:pt x="19" y="334"/>
                </a:cubicBezTo>
                <a:cubicBezTo>
                  <a:pt x="7" y="331"/>
                  <a:pt x="0" y="318"/>
                  <a:pt x="3" y="306"/>
                </a:cubicBezTo>
                <a:lnTo>
                  <a:pt x="8" y="286"/>
                </a:lnTo>
                <a:cubicBezTo>
                  <a:pt x="9" y="285"/>
                  <a:pt x="9" y="283"/>
                  <a:pt x="10" y="282"/>
                </a:cubicBezTo>
                <a:lnTo>
                  <a:pt x="23" y="258"/>
                </a:lnTo>
                <a:cubicBezTo>
                  <a:pt x="29" y="247"/>
                  <a:pt x="43" y="243"/>
                  <a:pt x="54" y="249"/>
                </a:cubicBezTo>
                <a:cubicBezTo>
                  <a:pt x="65" y="255"/>
                  <a:pt x="69" y="269"/>
                  <a:pt x="63" y="280"/>
                </a:cubicBezTo>
                <a:close/>
              </a:path>
            </a:pathLst>
          </a:custGeom>
          <a:solidFill>
            <a:srgbClr val="808080"/>
          </a:solidFill>
          <a:ln w="6350" cap="flat">
            <a:solidFill>
              <a:srgbClr val="80808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2" name="Freeform 29"/>
          <p:cNvSpPr>
            <a:spLocks/>
          </p:cNvSpPr>
          <p:nvPr/>
        </p:nvSpPr>
        <p:spPr bwMode="auto">
          <a:xfrm>
            <a:off x="5919788" y="2947988"/>
            <a:ext cx="88900" cy="136525"/>
          </a:xfrm>
          <a:custGeom>
            <a:avLst/>
            <a:gdLst>
              <a:gd name="T0" fmla="*/ 88900 w 56"/>
              <a:gd name="T1" fmla="*/ 0 h 86"/>
              <a:gd name="T2" fmla="*/ 57150 w 56"/>
              <a:gd name="T3" fmla="*/ 136525 h 86"/>
              <a:gd name="T4" fmla="*/ 0 w 56"/>
              <a:gd name="T5" fmla="*/ 9525 h 86"/>
              <a:gd name="T6" fmla="*/ 88900 w 56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86"/>
              <a:gd name="T14" fmla="*/ 56 w 56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86">
                <a:moveTo>
                  <a:pt x="56" y="0"/>
                </a:moveTo>
                <a:lnTo>
                  <a:pt x="36" y="86"/>
                </a:lnTo>
                <a:lnTo>
                  <a:pt x="0" y="6"/>
                </a:lnTo>
                <a:lnTo>
                  <a:pt x="56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Line 30"/>
          <p:cNvSpPr>
            <a:spLocks noChangeShapeType="1"/>
          </p:cNvSpPr>
          <p:nvPr/>
        </p:nvSpPr>
        <p:spPr bwMode="auto">
          <a:xfrm flipH="1" flipV="1">
            <a:off x="8093075" y="3203575"/>
            <a:ext cx="206375" cy="431800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Freeform 31"/>
          <p:cNvSpPr>
            <a:spLocks/>
          </p:cNvSpPr>
          <p:nvPr/>
        </p:nvSpPr>
        <p:spPr bwMode="auto">
          <a:xfrm>
            <a:off x="8039100" y="3094038"/>
            <a:ext cx="98425" cy="139700"/>
          </a:xfrm>
          <a:custGeom>
            <a:avLst/>
            <a:gdLst>
              <a:gd name="T0" fmla="*/ 19050 w 62"/>
              <a:gd name="T1" fmla="*/ 139700 h 88"/>
              <a:gd name="T2" fmla="*/ 0 w 62"/>
              <a:gd name="T3" fmla="*/ 0 h 88"/>
              <a:gd name="T4" fmla="*/ 98425 w 62"/>
              <a:gd name="T5" fmla="*/ 100013 h 88"/>
              <a:gd name="T6" fmla="*/ 19050 w 62"/>
              <a:gd name="T7" fmla="*/ 139700 h 88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88"/>
              <a:gd name="T14" fmla="*/ 62 w 62"/>
              <a:gd name="T15" fmla="*/ 88 h 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88">
                <a:moveTo>
                  <a:pt x="12" y="88"/>
                </a:moveTo>
                <a:lnTo>
                  <a:pt x="0" y="0"/>
                </a:lnTo>
                <a:lnTo>
                  <a:pt x="62" y="63"/>
                </a:lnTo>
                <a:lnTo>
                  <a:pt x="12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5" name="Line 32"/>
          <p:cNvSpPr>
            <a:spLocks noChangeShapeType="1"/>
          </p:cNvSpPr>
          <p:nvPr/>
        </p:nvSpPr>
        <p:spPr bwMode="auto">
          <a:xfrm flipV="1">
            <a:off x="7483475" y="3195638"/>
            <a:ext cx="201613" cy="439737"/>
          </a:xfrm>
          <a:prstGeom prst="line">
            <a:avLst/>
          </a:prstGeom>
          <a:noFill/>
          <a:ln w="206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6" name="Freeform 33"/>
          <p:cNvSpPr>
            <a:spLocks/>
          </p:cNvSpPr>
          <p:nvPr/>
        </p:nvSpPr>
        <p:spPr bwMode="auto">
          <a:xfrm>
            <a:off x="7639050" y="3086100"/>
            <a:ext cx="96838" cy="138113"/>
          </a:xfrm>
          <a:custGeom>
            <a:avLst/>
            <a:gdLst>
              <a:gd name="T0" fmla="*/ 0 w 61"/>
              <a:gd name="T1" fmla="*/ 101600 h 87"/>
              <a:gd name="T2" fmla="*/ 96838 w 61"/>
              <a:gd name="T3" fmla="*/ 0 h 87"/>
              <a:gd name="T4" fmla="*/ 80963 w 61"/>
              <a:gd name="T5" fmla="*/ 138113 h 87"/>
              <a:gd name="T6" fmla="*/ 0 w 61"/>
              <a:gd name="T7" fmla="*/ 101600 h 87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87"/>
              <a:gd name="T14" fmla="*/ 61 w 61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87">
                <a:moveTo>
                  <a:pt x="0" y="64"/>
                </a:moveTo>
                <a:lnTo>
                  <a:pt x="61" y="0"/>
                </a:lnTo>
                <a:lnTo>
                  <a:pt x="51" y="87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Freeform 34"/>
          <p:cNvSpPr>
            <a:spLocks/>
          </p:cNvSpPr>
          <p:nvPr/>
        </p:nvSpPr>
        <p:spPr bwMode="auto">
          <a:xfrm>
            <a:off x="7686675" y="2751138"/>
            <a:ext cx="407988" cy="407987"/>
          </a:xfrm>
          <a:custGeom>
            <a:avLst/>
            <a:gdLst>
              <a:gd name="T0" fmla="*/ 0 w 921"/>
              <a:gd name="T1" fmla="*/ 203994 h 922"/>
              <a:gd name="T2" fmla="*/ 204215 w 921"/>
              <a:gd name="T3" fmla="*/ 0 h 922"/>
              <a:gd name="T4" fmla="*/ 407988 w 921"/>
              <a:gd name="T5" fmla="*/ 203994 h 922"/>
              <a:gd name="T6" fmla="*/ 407988 w 921"/>
              <a:gd name="T7" fmla="*/ 203994 h 922"/>
              <a:gd name="T8" fmla="*/ 204215 w 921"/>
              <a:gd name="T9" fmla="*/ 407987 h 922"/>
              <a:gd name="T10" fmla="*/ 0 w 921"/>
              <a:gd name="T11" fmla="*/ 203994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2"/>
              <a:gd name="T20" fmla="*/ 921 w 921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2">
                <a:moveTo>
                  <a:pt x="0" y="461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1" y="206"/>
                  <a:pt x="921" y="461"/>
                </a:cubicBezTo>
                <a:cubicBezTo>
                  <a:pt x="921" y="461"/>
                  <a:pt x="921" y="461"/>
                  <a:pt x="921" y="461"/>
                </a:cubicBezTo>
                <a:cubicBezTo>
                  <a:pt x="921" y="715"/>
                  <a:pt x="715" y="922"/>
                  <a:pt x="461" y="922"/>
                </a:cubicBezTo>
                <a:cubicBezTo>
                  <a:pt x="206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8" name="Freeform 35"/>
          <p:cNvSpPr>
            <a:spLocks/>
          </p:cNvSpPr>
          <p:nvPr/>
        </p:nvSpPr>
        <p:spPr bwMode="auto">
          <a:xfrm>
            <a:off x="7686675" y="2751138"/>
            <a:ext cx="407988" cy="407987"/>
          </a:xfrm>
          <a:custGeom>
            <a:avLst/>
            <a:gdLst>
              <a:gd name="T0" fmla="*/ 0 w 257"/>
              <a:gd name="T1" fmla="*/ 203200 h 257"/>
              <a:gd name="T2" fmla="*/ 204788 w 257"/>
              <a:gd name="T3" fmla="*/ 0 h 257"/>
              <a:gd name="T4" fmla="*/ 407988 w 257"/>
              <a:gd name="T5" fmla="*/ 203200 h 257"/>
              <a:gd name="T6" fmla="*/ 407988 w 257"/>
              <a:gd name="T7" fmla="*/ 203200 h 257"/>
              <a:gd name="T8" fmla="*/ 204788 w 257"/>
              <a:gd name="T9" fmla="*/ 407987 h 257"/>
              <a:gd name="T10" fmla="*/ 0 w 257"/>
              <a:gd name="T11" fmla="*/ 203200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"/>
              <a:gd name="T19" fmla="*/ 0 h 257"/>
              <a:gd name="T20" fmla="*/ 257 w 257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" h="257">
                <a:moveTo>
                  <a:pt x="0" y="128"/>
                </a:moveTo>
                <a:cubicBezTo>
                  <a:pt x="0" y="57"/>
                  <a:pt x="58" y="0"/>
                  <a:pt x="129" y="0"/>
                </a:cubicBezTo>
                <a:cubicBezTo>
                  <a:pt x="200" y="0"/>
                  <a:pt x="257" y="57"/>
                  <a:pt x="257" y="128"/>
                </a:cubicBezTo>
                <a:cubicBezTo>
                  <a:pt x="257" y="128"/>
                  <a:pt x="257" y="128"/>
                  <a:pt x="257" y="128"/>
                </a:cubicBezTo>
                <a:cubicBezTo>
                  <a:pt x="257" y="199"/>
                  <a:pt x="200" y="257"/>
                  <a:pt x="129" y="257"/>
                </a:cubicBezTo>
                <a:cubicBezTo>
                  <a:pt x="58" y="257"/>
                  <a:pt x="0" y="199"/>
                  <a:pt x="0" y="128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9" name="Rectangle 36"/>
          <p:cNvSpPr>
            <a:spLocks noChangeArrowheads="1"/>
          </p:cNvSpPr>
          <p:nvPr/>
        </p:nvSpPr>
        <p:spPr bwMode="auto">
          <a:xfrm>
            <a:off x="7810500" y="281622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4610" name="Freeform 37"/>
          <p:cNvSpPr>
            <a:spLocks/>
          </p:cNvSpPr>
          <p:nvPr/>
        </p:nvSpPr>
        <p:spPr bwMode="auto">
          <a:xfrm>
            <a:off x="8094663" y="3430588"/>
            <a:ext cx="407987" cy="407987"/>
          </a:xfrm>
          <a:custGeom>
            <a:avLst/>
            <a:gdLst>
              <a:gd name="T0" fmla="*/ 0 w 922"/>
              <a:gd name="T1" fmla="*/ 203994 h 922"/>
              <a:gd name="T2" fmla="*/ 203994 w 922"/>
              <a:gd name="T3" fmla="*/ 0 h 922"/>
              <a:gd name="T4" fmla="*/ 407987 w 922"/>
              <a:gd name="T5" fmla="*/ 203994 h 922"/>
              <a:gd name="T6" fmla="*/ 407987 w 922"/>
              <a:gd name="T7" fmla="*/ 203994 h 922"/>
              <a:gd name="T8" fmla="*/ 203994 w 922"/>
              <a:gd name="T9" fmla="*/ 407987 h 922"/>
              <a:gd name="T10" fmla="*/ 0 w 922"/>
              <a:gd name="T11" fmla="*/ 203994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2"/>
              <a:gd name="T20" fmla="*/ 922 w 922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2">
                <a:moveTo>
                  <a:pt x="0" y="461"/>
                </a:moveTo>
                <a:cubicBezTo>
                  <a:pt x="0" y="206"/>
                  <a:pt x="207" y="0"/>
                  <a:pt x="461" y="0"/>
                </a:cubicBezTo>
                <a:cubicBezTo>
                  <a:pt x="716" y="0"/>
                  <a:pt x="922" y="206"/>
                  <a:pt x="922" y="461"/>
                </a:cubicBezTo>
                <a:cubicBezTo>
                  <a:pt x="922" y="461"/>
                  <a:pt x="922" y="461"/>
                  <a:pt x="922" y="461"/>
                </a:cubicBezTo>
                <a:cubicBezTo>
                  <a:pt x="922" y="715"/>
                  <a:pt x="716" y="922"/>
                  <a:pt x="461" y="922"/>
                </a:cubicBezTo>
                <a:cubicBezTo>
                  <a:pt x="207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1" name="Freeform 38"/>
          <p:cNvSpPr>
            <a:spLocks/>
          </p:cNvSpPr>
          <p:nvPr/>
        </p:nvSpPr>
        <p:spPr bwMode="auto">
          <a:xfrm>
            <a:off x="8094663" y="3430588"/>
            <a:ext cx="407987" cy="407987"/>
          </a:xfrm>
          <a:custGeom>
            <a:avLst/>
            <a:gdLst>
              <a:gd name="T0" fmla="*/ 0 w 257"/>
              <a:gd name="T1" fmla="*/ 204787 h 257"/>
              <a:gd name="T2" fmla="*/ 204787 w 257"/>
              <a:gd name="T3" fmla="*/ 0 h 257"/>
              <a:gd name="T4" fmla="*/ 407987 w 257"/>
              <a:gd name="T5" fmla="*/ 204787 h 257"/>
              <a:gd name="T6" fmla="*/ 407987 w 257"/>
              <a:gd name="T7" fmla="*/ 204787 h 257"/>
              <a:gd name="T8" fmla="*/ 204787 w 257"/>
              <a:gd name="T9" fmla="*/ 407987 h 257"/>
              <a:gd name="T10" fmla="*/ 0 w 257"/>
              <a:gd name="T11" fmla="*/ 204787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"/>
              <a:gd name="T19" fmla="*/ 0 h 257"/>
              <a:gd name="T20" fmla="*/ 257 w 257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" h="257">
                <a:moveTo>
                  <a:pt x="0" y="129"/>
                </a:moveTo>
                <a:cubicBezTo>
                  <a:pt x="0" y="57"/>
                  <a:pt x="58" y="0"/>
                  <a:pt x="129" y="0"/>
                </a:cubicBezTo>
                <a:cubicBezTo>
                  <a:pt x="200" y="0"/>
                  <a:pt x="257" y="57"/>
                  <a:pt x="257" y="129"/>
                </a:cubicBezTo>
                <a:cubicBezTo>
                  <a:pt x="257" y="129"/>
                  <a:pt x="257" y="129"/>
                  <a:pt x="257" y="129"/>
                </a:cubicBezTo>
                <a:cubicBezTo>
                  <a:pt x="257" y="199"/>
                  <a:pt x="200" y="257"/>
                  <a:pt x="129" y="257"/>
                </a:cubicBezTo>
                <a:cubicBezTo>
                  <a:pt x="58" y="257"/>
                  <a:pt x="0" y="199"/>
                  <a:pt x="0" y="129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2" name="Rectangle 39"/>
          <p:cNvSpPr>
            <a:spLocks noChangeArrowheads="1"/>
          </p:cNvSpPr>
          <p:nvPr/>
        </p:nvSpPr>
        <p:spPr bwMode="auto">
          <a:xfrm>
            <a:off x="8158163" y="349726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10</a:t>
            </a:r>
            <a:endParaRPr lang="en-US"/>
          </a:p>
        </p:txBody>
      </p:sp>
      <p:sp>
        <p:nvSpPr>
          <p:cNvPr id="24613" name="Freeform 40"/>
          <p:cNvSpPr>
            <a:spLocks/>
          </p:cNvSpPr>
          <p:nvPr/>
        </p:nvSpPr>
        <p:spPr bwMode="auto">
          <a:xfrm>
            <a:off x="7278688" y="3430588"/>
            <a:ext cx="407987" cy="407987"/>
          </a:xfrm>
          <a:custGeom>
            <a:avLst/>
            <a:gdLst>
              <a:gd name="T0" fmla="*/ 0 w 922"/>
              <a:gd name="T1" fmla="*/ 203994 h 922"/>
              <a:gd name="T2" fmla="*/ 203994 w 922"/>
              <a:gd name="T3" fmla="*/ 0 h 922"/>
              <a:gd name="T4" fmla="*/ 407987 w 922"/>
              <a:gd name="T5" fmla="*/ 203994 h 922"/>
              <a:gd name="T6" fmla="*/ 407987 w 922"/>
              <a:gd name="T7" fmla="*/ 203994 h 922"/>
              <a:gd name="T8" fmla="*/ 203994 w 922"/>
              <a:gd name="T9" fmla="*/ 407987 h 922"/>
              <a:gd name="T10" fmla="*/ 0 w 922"/>
              <a:gd name="T11" fmla="*/ 203994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2"/>
              <a:gd name="T20" fmla="*/ 922 w 922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2">
                <a:moveTo>
                  <a:pt x="0" y="461"/>
                </a:moveTo>
                <a:cubicBezTo>
                  <a:pt x="0" y="206"/>
                  <a:pt x="207" y="0"/>
                  <a:pt x="461" y="0"/>
                </a:cubicBezTo>
                <a:cubicBezTo>
                  <a:pt x="716" y="0"/>
                  <a:pt x="922" y="206"/>
                  <a:pt x="922" y="461"/>
                </a:cubicBezTo>
                <a:cubicBezTo>
                  <a:pt x="922" y="461"/>
                  <a:pt x="922" y="461"/>
                  <a:pt x="922" y="461"/>
                </a:cubicBezTo>
                <a:cubicBezTo>
                  <a:pt x="922" y="715"/>
                  <a:pt x="716" y="922"/>
                  <a:pt x="461" y="922"/>
                </a:cubicBezTo>
                <a:cubicBezTo>
                  <a:pt x="207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4" name="Freeform 41"/>
          <p:cNvSpPr>
            <a:spLocks/>
          </p:cNvSpPr>
          <p:nvPr/>
        </p:nvSpPr>
        <p:spPr bwMode="auto">
          <a:xfrm>
            <a:off x="7278688" y="3430588"/>
            <a:ext cx="407987" cy="407987"/>
          </a:xfrm>
          <a:custGeom>
            <a:avLst/>
            <a:gdLst>
              <a:gd name="T0" fmla="*/ 0 w 257"/>
              <a:gd name="T1" fmla="*/ 204787 h 257"/>
              <a:gd name="T2" fmla="*/ 204787 w 257"/>
              <a:gd name="T3" fmla="*/ 0 h 257"/>
              <a:gd name="T4" fmla="*/ 407987 w 257"/>
              <a:gd name="T5" fmla="*/ 204787 h 257"/>
              <a:gd name="T6" fmla="*/ 407987 w 257"/>
              <a:gd name="T7" fmla="*/ 204787 h 257"/>
              <a:gd name="T8" fmla="*/ 204787 w 257"/>
              <a:gd name="T9" fmla="*/ 407987 h 257"/>
              <a:gd name="T10" fmla="*/ 0 w 257"/>
              <a:gd name="T11" fmla="*/ 204787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"/>
              <a:gd name="T19" fmla="*/ 0 h 257"/>
              <a:gd name="T20" fmla="*/ 257 w 257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" h="257">
                <a:moveTo>
                  <a:pt x="0" y="129"/>
                </a:moveTo>
                <a:cubicBezTo>
                  <a:pt x="0" y="57"/>
                  <a:pt x="58" y="0"/>
                  <a:pt x="129" y="0"/>
                </a:cubicBezTo>
                <a:cubicBezTo>
                  <a:pt x="200" y="0"/>
                  <a:pt x="257" y="57"/>
                  <a:pt x="257" y="129"/>
                </a:cubicBezTo>
                <a:cubicBezTo>
                  <a:pt x="257" y="129"/>
                  <a:pt x="257" y="129"/>
                  <a:pt x="257" y="129"/>
                </a:cubicBezTo>
                <a:cubicBezTo>
                  <a:pt x="257" y="199"/>
                  <a:pt x="200" y="257"/>
                  <a:pt x="129" y="257"/>
                </a:cubicBezTo>
                <a:cubicBezTo>
                  <a:pt x="58" y="257"/>
                  <a:pt x="0" y="199"/>
                  <a:pt x="0" y="129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5" name="Rectangle 42"/>
          <p:cNvSpPr>
            <a:spLocks noChangeArrowheads="1"/>
          </p:cNvSpPr>
          <p:nvPr/>
        </p:nvSpPr>
        <p:spPr bwMode="auto">
          <a:xfrm>
            <a:off x="7399338" y="349726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8</a:t>
            </a:r>
            <a:endParaRPr lang="en-US"/>
          </a:p>
        </p:txBody>
      </p:sp>
      <p:sp>
        <p:nvSpPr>
          <p:cNvPr id="24616" name="Freeform 43"/>
          <p:cNvSpPr>
            <a:spLocks/>
          </p:cNvSpPr>
          <p:nvPr/>
        </p:nvSpPr>
        <p:spPr bwMode="auto">
          <a:xfrm>
            <a:off x="7878763" y="2432050"/>
            <a:ext cx="520700" cy="569913"/>
          </a:xfrm>
          <a:custGeom>
            <a:avLst/>
            <a:gdLst>
              <a:gd name="T0" fmla="*/ 215900 w 328"/>
              <a:gd name="T1" fmla="*/ 522288 h 359"/>
              <a:gd name="T2" fmla="*/ 501650 w 328"/>
              <a:gd name="T3" fmla="*/ 369888 h 359"/>
              <a:gd name="T4" fmla="*/ 284163 w 328"/>
              <a:gd name="T5" fmla="*/ 46038 h 359"/>
              <a:gd name="T6" fmla="*/ 0 w 328"/>
              <a:gd name="T7" fmla="*/ 196850 h 359"/>
              <a:gd name="T8" fmla="*/ 0 60000 65536"/>
              <a:gd name="T9" fmla="*/ 0 60000 65536"/>
              <a:gd name="T10" fmla="*/ 0 60000 65536"/>
              <a:gd name="T11" fmla="*/ 0 60000 65536"/>
              <a:gd name="T12" fmla="*/ 0 w 328"/>
              <a:gd name="T13" fmla="*/ 0 h 359"/>
              <a:gd name="T14" fmla="*/ 328 w 328"/>
              <a:gd name="T15" fmla="*/ 359 h 3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" h="359">
                <a:moveTo>
                  <a:pt x="136" y="329"/>
                </a:moveTo>
                <a:cubicBezTo>
                  <a:pt x="224" y="359"/>
                  <a:pt x="304" y="316"/>
                  <a:pt x="316" y="233"/>
                </a:cubicBezTo>
                <a:cubicBezTo>
                  <a:pt x="328" y="150"/>
                  <a:pt x="267" y="59"/>
                  <a:pt x="179" y="29"/>
                </a:cubicBezTo>
                <a:cubicBezTo>
                  <a:pt x="93" y="0"/>
                  <a:pt x="13" y="42"/>
                  <a:pt x="0" y="124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7" name="Freeform 44"/>
          <p:cNvSpPr>
            <a:spLocks/>
          </p:cNvSpPr>
          <p:nvPr/>
        </p:nvSpPr>
        <p:spPr bwMode="auto">
          <a:xfrm>
            <a:off x="7834313" y="2614613"/>
            <a:ext cx="87312" cy="136525"/>
          </a:xfrm>
          <a:custGeom>
            <a:avLst/>
            <a:gdLst>
              <a:gd name="T0" fmla="*/ 87312 w 55"/>
              <a:gd name="T1" fmla="*/ 0 h 86"/>
              <a:gd name="T2" fmla="*/ 57150 w 55"/>
              <a:gd name="T3" fmla="*/ 136525 h 86"/>
              <a:gd name="T4" fmla="*/ 0 w 55"/>
              <a:gd name="T5" fmla="*/ 7938 h 86"/>
              <a:gd name="T6" fmla="*/ 87312 w 55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6"/>
              <a:gd name="T14" fmla="*/ 55 w 55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6">
                <a:moveTo>
                  <a:pt x="55" y="0"/>
                </a:moveTo>
                <a:lnTo>
                  <a:pt x="36" y="86"/>
                </a:lnTo>
                <a:lnTo>
                  <a:pt x="0" y="5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8" name="Freeform 45"/>
          <p:cNvSpPr>
            <a:spLocks/>
          </p:cNvSpPr>
          <p:nvPr/>
        </p:nvSpPr>
        <p:spPr bwMode="auto">
          <a:xfrm>
            <a:off x="7823200" y="4519613"/>
            <a:ext cx="407988" cy="406400"/>
          </a:xfrm>
          <a:custGeom>
            <a:avLst/>
            <a:gdLst>
              <a:gd name="T0" fmla="*/ 0 w 922"/>
              <a:gd name="T1" fmla="*/ 202979 h 921"/>
              <a:gd name="T2" fmla="*/ 203994 w 922"/>
              <a:gd name="T3" fmla="*/ 0 h 921"/>
              <a:gd name="T4" fmla="*/ 407988 w 922"/>
              <a:gd name="T5" fmla="*/ 202979 h 921"/>
              <a:gd name="T6" fmla="*/ 407988 w 922"/>
              <a:gd name="T7" fmla="*/ 202979 h 921"/>
              <a:gd name="T8" fmla="*/ 203994 w 922"/>
              <a:gd name="T9" fmla="*/ 406400 h 921"/>
              <a:gd name="T10" fmla="*/ 0 w 922"/>
              <a:gd name="T11" fmla="*/ 202979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1"/>
              <a:gd name="T20" fmla="*/ 922 w 922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1">
                <a:moveTo>
                  <a:pt x="0" y="460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2" y="206"/>
                  <a:pt x="922" y="460"/>
                </a:cubicBezTo>
                <a:cubicBezTo>
                  <a:pt x="922" y="460"/>
                  <a:pt x="922" y="460"/>
                  <a:pt x="922" y="460"/>
                </a:cubicBezTo>
                <a:cubicBezTo>
                  <a:pt x="922" y="715"/>
                  <a:pt x="715" y="921"/>
                  <a:pt x="461" y="921"/>
                </a:cubicBezTo>
                <a:cubicBezTo>
                  <a:pt x="206" y="921"/>
                  <a:pt x="0" y="715"/>
                  <a:pt x="0" y="460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9" name="Freeform 46"/>
          <p:cNvSpPr>
            <a:spLocks/>
          </p:cNvSpPr>
          <p:nvPr/>
        </p:nvSpPr>
        <p:spPr bwMode="auto">
          <a:xfrm>
            <a:off x="7823200" y="4519613"/>
            <a:ext cx="407988" cy="406400"/>
          </a:xfrm>
          <a:custGeom>
            <a:avLst/>
            <a:gdLst>
              <a:gd name="T0" fmla="*/ 0 w 257"/>
              <a:gd name="T1" fmla="*/ 203200 h 256"/>
              <a:gd name="T2" fmla="*/ 204788 w 257"/>
              <a:gd name="T3" fmla="*/ 0 h 256"/>
              <a:gd name="T4" fmla="*/ 407988 w 257"/>
              <a:gd name="T5" fmla="*/ 203200 h 256"/>
              <a:gd name="T6" fmla="*/ 407988 w 257"/>
              <a:gd name="T7" fmla="*/ 203200 h 256"/>
              <a:gd name="T8" fmla="*/ 204788 w 257"/>
              <a:gd name="T9" fmla="*/ 406400 h 256"/>
              <a:gd name="T10" fmla="*/ 0 w 257"/>
              <a:gd name="T11" fmla="*/ 203200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"/>
              <a:gd name="T19" fmla="*/ 0 h 256"/>
              <a:gd name="T20" fmla="*/ 257 w 257"/>
              <a:gd name="T21" fmla="*/ 256 h 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" h="256">
                <a:moveTo>
                  <a:pt x="0" y="128"/>
                </a:moveTo>
                <a:cubicBezTo>
                  <a:pt x="0" y="57"/>
                  <a:pt x="58" y="0"/>
                  <a:pt x="129" y="0"/>
                </a:cubicBezTo>
                <a:cubicBezTo>
                  <a:pt x="200" y="0"/>
                  <a:pt x="257" y="57"/>
                  <a:pt x="257" y="128"/>
                </a:cubicBezTo>
                <a:cubicBezTo>
                  <a:pt x="257" y="128"/>
                  <a:pt x="257" y="128"/>
                  <a:pt x="257" y="128"/>
                </a:cubicBezTo>
                <a:cubicBezTo>
                  <a:pt x="257" y="199"/>
                  <a:pt x="200" y="256"/>
                  <a:pt x="129" y="256"/>
                </a:cubicBezTo>
                <a:cubicBezTo>
                  <a:pt x="58" y="256"/>
                  <a:pt x="0" y="199"/>
                  <a:pt x="0" y="128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0" name="Rectangle 47"/>
          <p:cNvSpPr>
            <a:spLocks noChangeArrowheads="1"/>
          </p:cNvSpPr>
          <p:nvPr/>
        </p:nvSpPr>
        <p:spPr bwMode="auto">
          <a:xfrm>
            <a:off x="7880350" y="458787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12</a:t>
            </a:r>
            <a:endParaRPr lang="en-US"/>
          </a:p>
        </p:txBody>
      </p:sp>
      <p:sp>
        <p:nvSpPr>
          <p:cNvPr id="24621" name="Freeform 48"/>
          <p:cNvSpPr>
            <a:spLocks/>
          </p:cNvSpPr>
          <p:nvPr/>
        </p:nvSpPr>
        <p:spPr bwMode="auto">
          <a:xfrm>
            <a:off x="7075488" y="4110038"/>
            <a:ext cx="407987" cy="409575"/>
          </a:xfrm>
          <a:custGeom>
            <a:avLst/>
            <a:gdLst>
              <a:gd name="T0" fmla="*/ 0 w 922"/>
              <a:gd name="T1" fmla="*/ 204788 h 922"/>
              <a:gd name="T2" fmla="*/ 203994 w 922"/>
              <a:gd name="T3" fmla="*/ 0 h 922"/>
              <a:gd name="T4" fmla="*/ 407987 w 922"/>
              <a:gd name="T5" fmla="*/ 204788 h 922"/>
              <a:gd name="T6" fmla="*/ 407987 w 922"/>
              <a:gd name="T7" fmla="*/ 204788 h 922"/>
              <a:gd name="T8" fmla="*/ 203994 w 922"/>
              <a:gd name="T9" fmla="*/ 409575 h 922"/>
              <a:gd name="T10" fmla="*/ 0 w 922"/>
              <a:gd name="T11" fmla="*/ 204788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2"/>
              <a:gd name="T20" fmla="*/ 922 w 922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2">
                <a:moveTo>
                  <a:pt x="0" y="461"/>
                </a:moveTo>
                <a:cubicBezTo>
                  <a:pt x="0" y="206"/>
                  <a:pt x="207" y="0"/>
                  <a:pt x="461" y="0"/>
                </a:cubicBezTo>
                <a:cubicBezTo>
                  <a:pt x="716" y="0"/>
                  <a:pt x="922" y="206"/>
                  <a:pt x="922" y="461"/>
                </a:cubicBezTo>
                <a:cubicBezTo>
                  <a:pt x="922" y="461"/>
                  <a:pt x="922" y="461"/>
                  <a:pt x="922" y="461"/>
                </a:cubicBezTo>
                <a:cubicBezTo>
                  <a:pt x="922" y="715"/>
                  <a:pt x="716" y="922"/>
                  <a:pt x="461" y="922"/>
                </a:cubicBezTo>
                <a:cubicBezTo>
                  <a:pt x="207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2" name="Freeform 49"/>
          <p:cNvSpPr>
            <a:spLocks/>
          </p:cNvSpPr>
          <p:nvPr/>
        </p:nvSpPr>
        <p:spPr bwMode="auto">
          <a:xfrm>
            <a:off x="7075488" y="4110038"/>
            <a:ext cx="407987" cy="409575"/>
          </a:xfrm>
          <a:custGeom>
            <a:avLst/>
            <a:gdLst>
              <a:gd name="T0" fmla="*/ 0 w 257"/>
              <a:gd name="T1" fmla="*/ 204788 h 258"/>
              <a:gd name="T2" fmla="*/ 203200 w 257"/>
              <a:gd name="T3" fmla="*/ 0 h 258"/>
              <a:gd name="T4" fmla="*/ 407987 w 257"/>
              <a:gd name="T5" fmla="*/ 204788 h 258"/>
              <a:gd name="T6" fmla="*/ 407987 w 257"/>
              <a:gd name="T7" fmla="*/ 204788 h 258"/>
              <a:gd name="T8" fmla="*/ 203200 w 257"/>
              <a:gd name="T9" fmla="*/ 409575 h 258"/>
              <a:gd name="T10" fmla="*/ 0 w 257"/>
              <a:gd name="T11" fmla="*/ 204788 h 2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"/>
              <a:gd name="T19" fmla="*/ 0 h 258"/>
              <a:gd name="T20" fmla="*/ 257 w 257"/>
              <a:gd name="T21" fmla="*/ 258 h 2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" h="258">
                <a:moveTo>
                  <a:pt x="0" y="129"/>
                </a:moveTo>
                <a:cubicBezTo>
                  <a:pt x="0" y="58"/>
                  <a:pt x="57" y="0"/>
                  <a:pt x="128" y="0"/>
                </a:cubicBezTo>
                <a:cubicBezTo>
                  <a:pt x="199" y="0"/>
                  <a:pt x="257" y="58"/>
                  <a:pt x="257" y="129"/>
                </a:cubicBezTo>
                <a:cubicBezTo>
                  <a:pt x="257" y="129"/>
                  <a:pt x="257" y="129"/>
                  <a:pt x="257" y="129"/>
                </a:cubicBezTo>
                <a:cubicBezTo>
                  <a:pt x="257" y="200"/>
                  <a:pt x="199" y="258"/>
                  <a:pt x="128" y="258"/>
                </a:cubicBezTo>
                <a:cubicBezTo>
                  <a:pt x="57" y="258"/>
                  <a:pt x="0" y="200"/>
                  <a:pt x="0" y="129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3" name="Rectangle 50"/>
          <p:cNvSpPr>
            <a:spLocks noChangeArrowheads="1"/>
          </p:cNvSpPr>
          <p:nvPr/>
        </p:nvSpPr>
        <p:spPr bwMode="auto">
          <a:xfrm>
            <a:off x="7137400" y="417671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11</a:t>
            </a:r>
            <a:endParaRPr lang="en-US"/>
          </a:p>
        </p:txBody>
      </p:sp>
      <p:sp>
        <p:nvSpPr>
          <p:cNvPr id="24624" name="Freeform 51"/>
          <p:cNvSpPr>
            <a:spLocks/>
          </p:cNvSpPr>
          <p:nvPr/>
        </p:nvSpPr>
        <p:spPr bwMode="auto">
          <a:xfrm>
            <a:off x="5783263" y="4445000"/>
            <a:ext cx="407987" cy="407988"/>
          </a:xfrm>
          <a:custGeom>
            <a:avLst/>
            <a:gdLst>
              <a:gd name="T0" fmla="*/ 0 w 922"/>
              <a:gd name="T1" fmla="*/ 203994 h 922"/>
              <a:gd name="T2" fmla="*/ 203994 w 922"/>
              <a:gd name="T3" fmla="*/ 0 h 922"/>
              <a:gd name="T4" fmla="*/ 407987 w 922"/>
              <a:gd name="T5" fmla="*/ 203994 h 922"/>
              <a:gd name="T6" fmla="*/ 407987 w 922"/>
              <a:gd name="T7" fmla="*/ 203994 h 922"/>
              <a:gd name="T8" fmla="*/ 203994 w 922"/>
              <a:gd name="T9" fmla="*/ 407988 h 922"/>
              <a:gd name="T10" fmla="*/ 0 w 922"/>
              <a:gd name="T11" fmla="*/ 203994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2"/>
              <a:gd name="T20" fmla="*/ 922 w 922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2">
                <a:moveTo>
                  <a:pt x="0" y="461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2" y="206"/>
                  <a:pt x="922" y="461"/>
                </a:cubicBezTo>
                <a:cubicBezTo>
                  <a:pt x="922" y="461"/>
                  <a:pt x="922" y="461"/>
                  <a:pt x="922" y="461"/>
                </a:cubicBezTo>
                <a:cubicBezTo>
                  <a:pt x="922" y="715"/>
                  <a:pt x="715" y="922"/>
                  <a:pt x="461" y="922"/>
                </a:cubicBezTo>
                <a:cubicBezTo>
                  <a:pt x="206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5" name="Freeform 52"/>
          <p:cNvSpPr>
            <a:spLocks/>
          </p:cNvSpPr>
          <p:nvPr/>
        </p:nvSpPr>
        <p:spPr bwMode="auto">
          <a:xfrm>
            <a:off x="5783263" y="4445000"/>
            <a:ext cx="407987" cy="407988"/>
          </a:xfrm>
          <a:custGeom>
            <a:avLst/>
            <a:gdLst>
              <a:gd name="T0" fmla="*/ 0 w 257"/>
              <a:gd name="T1" fmla="*/ 204788 h 257"/>
              <a:gd name="T2" fmla="*/ 203200 w 257"/>
              <a:gd name="T3" fmla="*/ 0 h 257"/>
              <a:gd name="T4" fmla="*/ 407987 w 257"/>
              <a:gd name="T5" fmla="*/ 204788 h 257"/>
              <a:gd name="T6" fmla="*/ 407987 w 257"/>
              <a:gd name="T7" fmla="*/ 204788 h 257"/>
              <a:gd name="T8" fmla="*/ 203200 w 257"/>
              <a:gd name="T9" fmla="*/ 407988 h 257"/>
              <a:gd name="T10" fmla="*/ 0 w 257"/>
              <a:gd name="T11" fmla="*/ 204788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"/>
              <a:gd name="T19" fmla="*/ 0 h 257"/>
              <a:gd name="T20" fmla="*/ 257 w 257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" h="257">
                <a:moveTo>
                  <a:pt x="0" y="129"/>
                </a:move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7" y="57"/>
                  <a:pt x="257" y="129"/>
                </a:cubicBezTo>
                <a:cubicBezTo>
                  <a:pt x="257" y="129"/>
                  <a:pt x="257" y="129"/>
                  <a:pt x="257" y="129"/>
                </a:cubicBezTo>
                <a:cubicBezTo>
                  <a:pt x="257" y="199"/>
                  <a:pt x="199" y="257"/>
                  <a:pt x="128" y="257"/>
                </a:cubicBezTo>
                <a:cubicBezTo>
                  <a:pt x="57" y="257"/>
                  <a:pt x="0" y="199"/>
                  <a:pt x="0" y="129"/>
                </a:cubicBez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6" name="Rectangle 53"/>
          <p:cNvSpPr>
            <a:spLocks noChangeArrowheads="1"/>
          </p:cNvSpPr>
          <p:nvPr/>
        </p:nvSpPr>
        <p:spPr bwMode="auto">
          <a:xfrm>
            <a:off x="5903913" y="4510088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9</a:t>
            </a:r>
            <a:endParaRPr lang="en-US"/>
          </a:p>
        </p:txBody>
      </p:sp>
      <p:sp>
        <p:nvSpPr>
          <p:cNvPr id="24627" name="Line 54"/>
          <p:cNvSpPr>
            <a:spLocks noChangeShapeType="1"/>
          </p:cNvSpPr>
          <p:nvPr/>
        </p:nvSpPr>
        <p:spPr bwMode="auto">
          <a:xfrm flipV="1">
            <a:off x="6181725" y="2981325"/>
            <a:ext cx="1387475" cy="307975"/>
          </a:xfrm>
          <a:prstGeom prst="line">
            <a:avLst/>
          </a:prstGeom>
          <a:noFill/>
          <a:ln w="20638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8" name="Freeform 55"/>
          <p:cNvSpPr>
            <a:spLocks/>
          </p:cNvSpPr>
          <p:nvPr/>
        </p:nvSpPr>
        <p:spPr bwMode="auto">
          <a:xfrm>
            <a:off x="7548563" y="2940050"/>
            <a:ext cx="138112" cy="85725"/>
          </a:xfrm>
          <a:custGeom>
            <a:avLst/>
            <a:gdLst>
              <a:gd name="T0" fmla="*/ 0 w 87"/>
              <a:gd name="T1" fmla="*/ 0 h 54"/>
              <a:gd name="T2" fmla="*/ 138112 w 87"/>
              <a:gd name="T3" fmla="*/ 14288 h 54"/>
              <a:gd name="T4" fmla="*/ 19050 w 87"/>
              <a:gd name="T5" fmla="*/ 85725 h 54"/>
              <a:gd name="T6" fmla="*/ 0 w 87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87"/>
              <a:gd name="T13" fmla="*/ 0 h 54"/>
              <a:gd name="T14" fmla="*/ 87 w 87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" h="54">
                <a:moveTo>
                  <a:pt x="0" y="0"/>
                </a:moveTo>
                <a:lnTo>
                  <a:pt x="87" y="9"/>
                </a:lnTo>
                <a:lnTo>
                  <a:pt x="12" y="5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Union-Find</a:t>
            </a:r>
          </a:p>
        </p:txBody>
      </p:sp>
      <p:sp>
        <p:nvSpPr>
          <p:cNvPr id="2560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5C359F5-CFFD-D145-B5C8-08B16C81B21C}" type="slidenum">
              <a:rPr lang="en-US" sz="1400"/>
              <a:pPr eaLnBrk="1" hangingPunct="1"/>
              <a:t>13</a:t>
            </a:fld>
            <a:endParaRPr lang="en-US" sz="1400"/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7848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  <a:latin typeface="Tahoma" charset="0"/>
              </a:rPr>
              <a:t>Path compression</a:t>
            </a:r>
            <a:r>
              <a:rPr lang="en-US" sz="2400" dirty="0">
                <a:latin typeface="Tahoma" charset="0"/>
              </a:rPr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After performing a find, compress all the pointers on the path just traversed so that they all point to the root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ahoma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2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ahoma" charset="0"/>
              </a:rPr>
              <a:t>Implies a fast “almost linear” time for n union-find operations.</a:t>
            </a:r>
            <a:endParaRPr lang="en-US" sz="2000" dirty="0">
              <a:latin typeface="Tahoma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Union-Find Heuristic 2</a:t>
            </a:r>
          </a:p>
        </p:txBody>
      </p:sp>
      <p:sp>
        <p:nvSpPr>
          <p:cNvPr id="25605" name="AutoShape 12"/>
          <p:cNvSpPr>
            <a:spLocks noChangeAspect="1" noChangeArrowheads="1" noTextEdit="1"/>
          </p:cNvSpPr>
          <p:nvPr/>
        </p:nvSpPr>
        <p:spPr bwMode="auto">
          <a:xfrm>
            <a:off x="1477963" y="2438400"/>
            <a:ext cx="18907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14"/>
          <p:cNvSpPr>
            <a:spLocks noChangeShapeType="1"/>
          </p:cNvSpPr>
          <p:nvPr/>
        </p:nvSpPr>
        <p:spPr bwMode="auto">
          <a:xfrm flipV="1">
            <a:off x="1941513" y="4005263"/>
            <a:ext cx="279400" cy="211137"/>
          </a:xfrm>
          <a:prstGeom prst="line">
            <a:avLst/>
          </a:prstGeom>
          <a:noFill/>
          <a:ln w="26988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15"/>
          <p:cNvSpPr>
            <a:spLocks/>
          </p:cNvSpPr>
          <p:nvPr/>
        </p:nvSpPr>
        <p:spPr bwMode="auto">
          <a:xfrm>
            <a:off x="2185988" y="3932238"/>
            <a:ext cx="130175" cy="114300"/>
          </a:xfrm>
          <a:custGeom>
            <a:avLst/>
            <a:gdLst>
              <a:gd name="T0" fmla="*/ 0 w 82"/>
              <a:gd name="T1" fmla="*/ 44450 h 72"/>
              <a:gd name="T2" fmla="*/ 130175 w 82"/>
              <a:gd name="T3" fmla="*/ 0 h 72"/>
              <a:gd name="T4" fmla="*/ 52388 w 82"/>
              <a:gd name="T5" fmla="*/ 114300 h 72"/>
              <a:gd name="T6" fmla="*/ 0 w 82"/>
              <a:gd name="T7" fmla="*/ 44450 h 72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72"/>
              <a:gd name="T14" fmla="*/ 82 w 82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72">
                <a:moveTo>
                  <a:pt x="0" y="28"/>
                </a:moveTo>
                <a:lnTo>
                  <a:pt x="82" y="0"/>
                </a:lnTo>
                <a:lnTo>
                  <a:pt x="33" y="72"/>
                </a:lnTo>
                <a:lnTo>
                  <a:pt x="0" y="2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16"/>
          <p:cNvSpPr>
            <a:spLocks noChangeShapeType="1"/>
          </p:cNvSpPr>
          <p:nvPr/>
        </p:nvSpPr>
        <p:spPr bwMode="auto">
          <a:xfrm flipH="1" flipV="1">
            <a:off x="2649538" y="3994150"/>
            <a:ext cx="325437" cy="173038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Freeform 17"/>
          <p:cNvSpPr>
            <a:spLocks/>
          </p:cNvSpPr>
          <p:nvPr/>
        </p:nvSpPr>
        <p:spPr bwMode="auto">
          <a:xfrm>
            <a:off x="2573338" y="3952875"/>
            <a:ext cx="96837" cy="71438"/>
          </a:xfrm>
          <a:custGeom>
            <a:avLst/>
            <a:gdLst>
              <a:gd name="T0" fmla="*/ 68262 w 61"/>
              <a:gd name="T1" fmla="*/ 71438 h 45"/>
              <a:gd name="T2" fmla="*/ 0 w 61"/>
              <a:gd name="T3" fmla="*/ 0 h 45"/>
              <a:gd name="T4" fmla="*/ 96837 w 61"/>
              <a:gd name="T5" fmla="*/ 17463 h 45"/>
              <a:gd name="T6" fmla="*/ 68262 w 61"/>
              <a:gd name="T7" fmla="*/ 71438 h 45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45"/>
              <a:gd name="T14" fmla="*/ 61 w 61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45">
                <a:moveTo>
                  <a:pt x="43" y="45"/>
                </a:moveTo>
                <a:lnTo>
                  <a:pt x="0" y="0"/>
                </a:lnTo>
                <a:lnTo>
                  <a:pt x="61" y="11"/>
                </a:lnTo>
                <a:lnTo>
                  <a:pt x="43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8"/>
          <p:cNvSpPr>
            <a:spLocks noChangeShapeType="1"/>
          </p:cNvSpPr>
          <p:nvPr/>
        </p:nvSpPr>
        <p:spPr bwMode="auto">
          <a:xfrm flipV="1">
            <a:off x="2449513" y="3659188"/>
            <a:ext cx="96837" cy="222250"/>
          </a:xfrm>
          <a:prstGeom prst="line">
            <a:avLst/>
          </a:prstGeom>
          <a:noFill/>
          <a:ln w="26988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Freeform 19"/>
          <p:cNvSpPr>
            <a:spLocks/>
          </p:cNvSpPr>
          <p:nvPr/>
        </p:nvSpPr>
        <p:spPr bwMode="auto">
          <a:xfrm>
            <a:off x="2501900" y="3548063"/>
            <a:ext cx="92075" cy="138112"/>
          </a:xfrm>
          <a:custGeom>
            <a:avLst/>
            <a:gdLst>
              <a:gd name="T0" fmla="*/ 0 w 58"/>
              <a:gd name="T1" fmla="*/ 103187 h 87"/>
              <a:gd name="T2" fmla="*/ 92075 w 58"/>
              <a:gd name="T3" fmla="*/ 0 h 87"/>
              <a:gd name="T4" fmla="*/ 79375 w 58"/>
              <a:gd name="T5" fmla="*/ 138112 h 87"/>
              <a:gd name="T6" fmla="*/ 0 w 58"/>
              <a:gd name="T7" fmla="*/ 103187 h 87"/>
              <a:gd name="T8" fmla="*/ 0 60000 65536"/>
              <a:gd name="T9" fmla="*/ 0 60000 65536"/>
              <a:gd name="T10" fmla="*/ 0 60000 65536"/>
              <a:gd name="T11" fmla="*/ 0 60000 65536"/>
              <a:gd name="T12" fmla="*/ 0 w 58"/>
              <a:gd name="T13" fmla="*/ 0 h 87"/>
              <a:gd name="T14" fmla="*/ 58 w 58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" h="87">
                <a:moveTo>
                  <a:pt x="0" y="65"/>
                </a:moveTo>
                <a:lnTo>
                  <a:pt x="58" y="0"/>
                </a:lnTo>
                <a:lnTo>
                  <a:pt x="50" y="87"/>
                </a:lnTo>
                <a:lnTo>
                  <a:pt x="0" y="65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20"/>
          <p:cNvSpPr>
            <a:spLocks noChangeShapeType="1"/>
          </p:cNvSpPr>
          <p:nvPr/>
        </p:nvSpPr>
        <p:spPr bwMode="auto">
          <a:xfrm flipV="1">
            <a:off x="1947863" y="4883150"/>
            <a:ext cx="155575" cy="285750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Freeform 21"/>
          <p:cNvSpPr>
            <a:spLocks/>
          </p:cNvSpPr>
          <p:nvPr/>
        </p:nvSpPr>
        <p:spPr bwMode="auto">
          <a:xfrm>
            <a:off x="2071688" y="4808538"/>
            <a:ext cx="71437" cy="96837"/>
          </a:xfrm>
          <a:custGeom>
            <a:avLst/>
            <a:gdLst>
              <a:gd name="T0" fmla="*/ 0 w 45"/>
              <a:gd name="T1" fmla="*/ 66675 h 61"/>
              <a:gd name="T2" fmla="*/ 71437 w 45"/>
              <a:gd name="T3" fmla="*/ 0 h 61"/>
              <a:gd name="T4" fmla="*/ 55562 w 45"/>
              <a:gd name="T5" fmla="*/ 96837 h 61"/>
              <a:gd name="T6" fmla="*/ 0 w 45"/>
              <a:gd name="T7" fmla="*/ 66675 h 61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61"/>
              <a:gd name="T14" fmla="*/ 45 w 45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61">
                <a:moveTo>
                  <a:pt x="0" y="42"/>
                </a:moveTo>
                <a:lnTo>
                  <a:pt x="45" y="0"/>
                </a:lnTo>
                <a:lnTo>
                  <a:pt x="35" y="61"/>
                </a:lnTo>
                <a:lnTo>
                  <a:pt x="0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22"/>
          <p:cNvSpPr>
            <a:spLocks noChangeShapeType="1"/>
          </p:cNvSpPr>
          <p:nvPr/>
        </p:nvSpPr>
        <p:spPr bwMode="auto">
          <a:xfrm flipH="1" flipV="1">
            <a:off x="2082800" y="4391025"/>
            <a:ext cx="144463" cy="301625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Freeform 23"/>
          <p:cNvSpPr>
            <a:spLocks/>
          </p:cNvSpPr>
          <p:nvPr/>
        </p:nvSpPr>
        <p:spPr bwMode="auto">
          <a:xfrm>
            <a:off x="2046288" y="4313238"/>
            <a:ext cx="68262" cy="98425"/>
          </a:xfrm>
          <a:custGeom>
            <a:avLst/>
            <a:gdLst>
              <a:gd name="T0" fmla="*/ 11112 w 43"/>
              <a:gd name="T1" fmla="*/ 98425 h 62"/>
              <a:gd name="T2" fmla="*/ 0 w 43"/>
              <a:gd name="T3" fmla="*/ 0 h 62"/>
              <a:gd name="T4" fmla="*/ 68262 w 43"/>
              <a:gd name="T5" fmla="*/ 71438 h 62"/>
              <a:gd name="T6" fmla="*/ 11112 w 43"/>
              <a:gd name="T7" fmla="*/ 98425 h 62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62"/>
              <a:gd name="T14" fmla="*/ 43 w 43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62">
                <a:moveTo>
                  <a:pt x="7" y="62"/>
                </a:moveTo>
                <a:lnTo>
                  <a:pt x="0" y="0"/>
                </a:lnTo>
                <a:lnTo>
                  <a:pt x="43" y="45"/>
                </a:lnTo>
                <a:lnTo>
                  <a:pt x="7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24"/>
          <p:cNvSpPr>
            <a:spLocks noChangeShapeType="1"/>
          </p:cNvSpPr>
          <p:nvPr/>
        </p:nvSpPr>
        <p:spPr bwMode="auto">
          <a:xfrm flipV="1">
            <a:off x="1655763" y="4418013"/>
            <a:ext cx="127000" cy="274637"/>
          </a:xfrm>
          <a:prstGeom prst="line">
            <a:avLst/>
          </a:prstGeom>
          <a:noFill/>
          <a:ln w="26988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Freeform 25"/>
          <p:cNvSpPr>
            <a:spLocks/>
          </p:cNvSpPr>
          <p:nvPr/>
        </p:nvSpPr>
        <p:spPr bwMode="auto">
          <a:xfrm>
            <a:off x="1738313" y="4308475"/>
            <a:ext cx="93662" cy="136525"/>
          </a:xfrm>
          <a:custGeom>
            <a:avLst/>
            <a:gdLst>
              <a:gd name="T0" fmla="*/ 0 w 59"/>
              <a:gd name="T1" fmla="*/ 100013 h 86"/>
              <a:gd name="T2" fmla="*/ 93662 w 59"/>
              <a:gd name="T3" fmla="*/ 0 h 86"/>
              <a:gd name="T4" fmla="*/ 79375 w 59"/>
              <a:gd name="T5" fmla="*/ 136525 h 86"/>
              <a:gd name="T6" fmla="*/ 0 w 59"/>
              <a:gd name="T7" fmla="*/ 100013 h 86"/>
              <a:gd name="T8" fmla="*/ 0 60000 65536"/>
              <a:gd name="T9" fmla="*/ 0 60000 65536"/>
              <a:gd name="T10" fmla="*/ 0 60000 65536"/>
              <a:gd name="T11" fmla="*/ 0 60000 65536"/>
              <a:gd name="T12" fmla="*/ 0 w 59"/>
              <a:gd name="T13" fmla="*/ 0 h 86"/>
              <a:gd name="T14" fmla="*/ 59 w 59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" h="86">
                <a:moveTo>
                  <a:pt x="0" y="63"/>
                </a:moveTo>
                <a:lnTo>
                  <a:pt x="59" y="0"/>
                </a:lnTo>
                <a:lnTo>
                  <a:pt x="50" y="86"/>
                </a:lnTo>
                <a:lnTo>
                  <a:pt x="0" y="63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Freeform 26"/>
          <p:cNvSpPr>
            <a:spLocks/>
          </p:cNvSpPr>
          <p:nvPr/>
        </p:nvSpPr>
        <p:spPr bwMode="auto">
          <a:xfrm>
            <a:off x="1798638" y="4073525"/>
            <a:ext cx="285750" cy="285750"/>
          </a:xfrm>
          <a:custGeom>
            <a:avLst/>
            <a:gdLst>
              <a:gd name="T0" fmla="*/ 0 w 922"/>
              <a:gd name="T1" fmla="*/ 143030 h 921"/>
              <a:gd name="T2" fmla="*/ 142875 w 922"/>
              <a:gd name="T3" fmla="*/ 0 h 921"/>
              <a:gd name="T4" fmla="*/ 285750 w 922"/>
              <a:gd name="T5" fmla="*/ 143030 h 921"/>
              <a:gd name="T6" fmla="*/ 285750 w 922"/>
              <a:gd name="T7" fmla="*/ 143030 h 921"/>
              <a:gd name="T8" fmla="*/ 142875 w 922"/>
              <a:gd name="T9" fmla="*/ 285750 h 921"/>
              <a:gd name="T10" fmla="*/ 0 w 922"/>
              <a:gd name="T11" fmla="*/ 143030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1"/>
              <a:gd name="T20" fmla="*/ 922 w 922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1">
                <a:moveTo>
                  <a:pt x="0" y="461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2" y="206"/>
                  <a:pt x="922" y="461"/>
                </a:cubicBezTo>
                <a:cubicBezTo>
                  <a:pt x="922" y="461"/>
                  <a:pt x="922" y="461"/>
                  <a:pt x="922" y="461"/>
                </a:cubicBezTo>
                <a:cubicBezTo>
                  <a:pt x="922" y="715"/>
                  <a:pt x="715" y="921"/>
                  <a:pt x="461" y="921"/>
                </a:cubicBezTo>
                <a:cubicBezTo>
                  <a:pt x="206" y="921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Freeform 27"/>
          <p:cNvSpPr>
            <a:spLocks/>
          </p:cNvSpPr>
          <p:nvPr/>
        </p:nvSpPr>
        <p:spPr bwMode="auto">
          <a:xfrm>
            <a:off x="1798638" y="4073525"/>
            <a:ext cx="285750" cy="285750"/>
          </a:xfrm>
          <a:custGeom>
            <a:avLst/>
            <a:gdLst>
              <a:gd name="T0" fmla="*/ 0 w 180"/>
              <a:gd name="T1" fmla="*/ 142875 h 180"/>
              <a:gd name="T2" fmla="*/ 142875 w 180"/>
              <a:gd name="T3" fmla="*/ 0 h 180"/>
              <a:gd name="T4" fmla="*/ 285750 w 180"/>
              <a:gd name="T5" fmla="*/ 142875 h 180"/>
              <a:gd name="T6" fmla="*/ 285750 w 180"/>
              <a:gd name="T7" fmla="*/ 142875 h 180"/>
              <a:gd name="T8" fmla="*/ 142875 w 180"/>
              <a:gd name="T9" fmla="*/ 285750 h 180"/>
              <a:gd name="T10" fmla="*/ 0 w 180"/>
              <a:gd name="T11" fmla="*/ 142875 h 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0"/>
              <a:gd name="T19" fmla="*/ 0 h 180"/>
              <a:gd name="T20" fmla="*/ 180 w 180"/>
              <a:gd name="T21" fmla="*/ 180 h 1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0" h="180">
                <a:moveTo>
                  <a:pt x="0" y="90"/>
                </a:moveTo>
                <a:cubicBezTo>
                  <a:pt x="0" y="40"/>
                  <a:pt x="40" y="0"/>
                  <a:pt x="90" y="0"/>
                </a:cubicBezTo>
                <a:cubicBezTo>
                  <a:pt x="140" y="0"/>
                  <a:pt x="180" y="40"/>
                  <a:pt x="180" y="90"/>
                </a:cubicBezTo>
                <a:cubicBezTo>
                  <a:pt x="180" y="90"/>
                  <a:pt x="180" y="90"/>
                  <a:pt x="180" y="90"/>
                </a:cubicBezTo>
                <a:cubicBezTo>
                  <a:pt x="180" y="139"/>
                  <a:pt x="140" y="180"/>
                  <a:pt x="90" y="180"/>
                </a:cubicBezTo>
                <a:cubicBezTo>
                  <a:pt x="40" y="180"/>
                  <a:pt x="0" y="139"/>
                  <a:pt x="0" y="90"/>
                </a:cubicBezTo>
              </a:path>
            </a:pathLst>
          </a:custGeom>
          <a:noFill/>
          <a:ln w="26988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Rectangle 28"/>
          <p:cNvSpPr>
            <a:spLocks noChangeArrowheads="1"/>
          </p:cNvSpPr>
          <p:nvPr/>
        </p:nvSpPr>
        <p:spPr bwMode="auto">
          <a:xfrm>
            <a:off x="1884363" y="4121150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5621" name="Freeform 29"/>
          <p:cNvSpPr>
            <a:spLocks/>
          </p:cNvSpPr>
          <p:nvPr/>
        </p:nvSpPr>
        <p:spPr bwMode="auto">
          <a:xfrm>
            <a:off x="2084388" y="4549775"/>
            <a:ext cx="285750" cy="285750"/>
          </a:xfrm>
          <a:custGeom>
            <a:avLst/>
            <a:gdLst>
              <a:gd name="T0" fmla="*/ 0 w 921"/>
              <a:gd name="T1" fmla="*/ 143030 h 921"/>
              <a:gd name="T2" fmla="*/ 143030 w 921"/>
              <a:gd name="T3" fmla="*/ 0 h 921"/>
              <a:gd name="T4" fmla="*/ 285750 w 921"/>
              <a:gd name="T5" fmla="*/ 143030 h 921"/>
              <a:gd name="T6" fmla="*/ 285750 w 921"/>
              <a:gd name="T7" fmla="*/ 143030 h 921"/>
              <a:gd name="T8" fmla="*/ 143030 w 921"/>
              <a:gd name="T9" fmla="*/ 285750 h 921"/>
              <a:gd name="T10" fmla="*/ 0 w 921"/>
              <a:gd name="T11" fmla="*/ 143030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1"/>
              <a:gd name="T20" fmla="*/ 921 w 921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1">
                <a:moveTo>
                  <a:pt x="0" y="461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1" y="206"/>
                  <a:pt x="921" y="461"/>
                </a:cubicBezTo>
                <a:cubicBezTo>
                  <a:pt x="921" y="461"/>
                  <a:pt x="921" y="461"/>
                  <a:pt x="921" y="461"/>
                </a:cubicBezTo>
                <a:cubicBezTo>
                  <a:pt x="921" y="715"/>
                  <a:pt x="715" y="921"/>
                  <a:pt x="461" y="921"/>
                </a:cubicBezTo>
                <a:cubicBezTo>
                  <a:pt x="206" y="921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Freeform 30"/>
          <p:cNvSpPr>
            <a:spLocks/>
          </p:cNvSpPr>
          <p:nvPr/>
        </p:nvSpPr>
        <p:spPr bwMode="auto">
          <a:xfrm>
            <a:off x="2084388" y="4549775"/>
            <a:ext cx="285750" cy="285750"/>
          </a:xfrm>
          <a:custGeom>
            <a:avLst/>
            <a:gdLst>
              <a:gd name="T0" fmla="*/ 0 w 180"/>
              <a:gd name="T1" fmla="*/ 142875 h 180"/>
              <a:gd name="T2" fmla="*/ 142875 w 180"/>
              <a:gd name="T3" fmla="*/ 0 h 180"/>
              <a:gd name="T4" fmla="*/ 285750 w 180"/>
              <a:gd name="T5" fmla="*/ 142875 h 180"/>
              <a:gd name="T6" fmla="*/ 285750 w 180"/>
              <a:gd name="T7" fmla="*/ 142875 h 180"/>
              <a:gd name="T8" fmla="*/ 142875 w 180"/>
              <a:gd name="T9" fmla="*/ 285750 h 180"/>
              <a:gd name="T10" fmla="*/ 0 w 180"/>
              <a:gd name="T11" fmla="*/ 142875 h 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0"/>
              <a:gd name="T19" fmla="*/ 0 h 180"/>
              <a:gd name="T20" fmla="*/ 180 w 180"/>
              <a:gd name="T21" fmla="*/ 180 h 1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0" h="180">
                <a:moveTo>
                  <a:pt x="0" y="90"/>
                </a:moveTo>
                <a:cubicBezTo>
                  <a:pt x="0" y="40"/>
                  <a:pt x="40" y="0"/>
                  <a:pt x="90" y="0"/>
                </a:cubicBezTo>
                <a:cubicBezTo>
                  <a:pt x="140" y="0"/>
                  <a:pt x="180" y="40"/>
                  <a:pt x="180" y="90"/>
                </a:cubicBezTo>
                <a:cubicBezTo>
                  <a:pt x="180" y="90"/>
                  <a:pt x="180" y="90"/>
                  <a:pt x="180" y="90"/>
                </a:cubicBezTo>
                <a:cubicBezTo>
                  <a:pt x="180" y="140"/>
                  <a:pt x="14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Rectangle 31"/>
          <p:cNvSpPr>
            <a:spLocks noChangeArrowheads="1"/>
          </p:cNvSpPr>
          <p:nvPr/>
        </p:nvSpPr>
        <p:spPr bwMode="auto">
          <a:xfrm>
            <a:off x="2171700" y="4597400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25624" name="Freeform 32"/>
          <p:cNvSpPr>
            <a:spLocks/>
          </p:cNvSpPr>
          <p:nvPr/>
        </p:nvSpPr>
        <p:spPr bwMode="auto">
          <a:xfrm>
            <a:off x="1512888" y="4549775"/>
            <a:ext cx="285750" cy="285750"/>
          </a:xfrm>
          <a:custGeom>
            <a:avLst/>
            <a:gdLst>
              <a:gd name="T0" fmla="*/ 0 w 921"/>
              <a:gd name="T1" fmla="*/ 143030 h 921"/>
              <a:gd name="T2" fmla="*/ 142720 w 921"/>
              <a:gd name="T3" fmla="*/ 0 h 921"/>
              <a:gd name="T4" fmla="*/ 285750 w 921"/>
              <a:gd name="T5" fmla="*/ 143030 h 921"/>
              <a:gd name="T6" fmla="*/ 285750 w 921"/>
              <a:gd name="T7" fmla="*/ 143030 h 921"/>
              <a:gd name="T8" fmla="*/ 142720 w 921"/>
              <a:gd name="T9" fmla="*/ 285750 h 921"/>
              <a:gd name="T10" fmla="*/ 0 w 921"/>
              <a:gd name="T11" fmla="*/ 143030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1"/>
              <a:gd name="T20" fmla="*/ 921 w 921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1">
                <a:moveTo>
                  <a:pt x="0" y="461"/>
                </a:moveTo>
                <a:cubicBezTo>
                  <a:pt x="0" y="206"/>
                  <a:pt x="206" y="0"/>
                  <a:pt x="460" y="0"/>
                </a:cubicBezTo>
                <a:cubicBezTo>
                  <a:pt x="715" y="0"/>
                  <a:pt x="921" y="206"/>
                  <a:pt x="921" y="461"/>
                </a:cubicBezTo>
                <a:cubicBezTo>
                  <a:pt x="921" y="461"/>
                  <a:pt x="921" y="461"/>
                  <a:pt x="921" y="461"/>
                </a:cubicBezTo>
                <a:cubicBezTo>
                  <a:pt x="921" y="715"/>
                  <a:pt x="715" y="921"/>
                  <a:pt x="460" y="921"/>
                </a:cubicBezTo>
                <a:cubicBezTo>
                  <a:pt x="206" y="921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5" name="Freeform 33"/>
          <p:cNvSpPr>
            <a:spLocks/>
          </p:cNvSpPr>
          <p:nvPr/>
        </p:nvSpPr>
        <p:spPr bwMode="auto">
          <a:xfrm>
            <a:off x="1512888" y="4549775"/>
            <a:ext cx="285750" cy="285750"/>
          </a:xfrm>
          <a:custGeom>
            <a:avLst/>
            <a:gdLst>
              <a:gd name="T0" fmla="*/ 0 w 180"/>
              <a:gd name="T1" fmla="*/ 142875 h 180"/>
              <a:gd name="T2" fmla="*/ 142875 w 180"/>
              <a:gd name="T3" fmla="*/ 0 h 180"/>
              <a:gd name="T4" fmla="*/ 285750 w 180"/>
              <a:gd name="T5" fmla="*/ 142875 h 180"/>
              <a:gd name="T6" fmla="*/ 285750 w 180"/>
              <a:gd name="T7" fmla="*/ 142875 h 180"/>
              <a:gd name="T8" fmla="*/ 142875 w 180"/>
              <a:gd name="T9" fmla="*/ 285750 h 180"/>
              <a:gd name="T10" fmla="*/ 0 w 180"/>
              <a:gd name="T11" fmla="*/ 142875 h 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0"/>
              <a:gd name="T19" fmla="*/ 0 h 180"/>
              <a:gd name="T20" fmla="*/ 180 w 180"/>
              <a:gd name="T21" fmla="*/ 180 h 1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0" h="180">
                <a:moveTo>
                  <a:pt x="0" y="90"/>
                </a:moveTo>
                <a:cubicBezTo>
                  <a:pt x="0" y="40"/>
                  <a:pt x="40" y="0"/>
                  <a:pt x="90" y="0"/>
                </a:cubicBezTo>
                <a:cubicBezTo>
                  <a:pt x="140" y="0"/>
                  <a:pt x="180" y="40"/>
                  <a:pt x="180" y="90"/>
                </a:cubicBezTo>
                <a:cubicBezTo>
                  <a:pt x="180" y="90"/>
                  <a:pt x="180" y="90"/>
                  <a:pt x="180" y="90"/>
                </a:cubicBezTo>
                <a:cubicBezTo>
                  <a:pt x="180" y="140"/>
                  <a:pt x="14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</a:path>
            </a:pathLst>
          </a:custGeom>
          <a:noFill/>
          <a:ln w="26988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Rectangle 34"/>
          <p:cNvSpPr>
            <a:spLocks noChangeArrowheads="1"/>
          </p:cNvSpPr>
          <p:nvPr/>
        </p:nvSpPr>
        <p:spPr bwMode="auto">
          <a:xfrm>
            <a:off x="1600200" y="4597400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5627" name="Line 35"/>
          <p:cNvSpPr>
            <a:spLocks noChangeShapeType="1"/>
          </p:cNvSpPr>
          <p:nvPr/>
        </p:nvSpPr>
        <p:spPr bwMode="auto">
          <a:xfrm flipH="1" flipV="1">
            <a:off x="3021013" y="3103563"/>
            <a:ext cx="144462" cy="301625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Freeform 36"/>
          <p:cNvSpPr>
            <a:spLocks/>
          </p:cNvSpPr>
          <p:nvPr/>
        </p:nvSpPr>
        <p:spPr bwMode="auto">
          <a:xfrm>
            <a:off x="2982913" y="3025775"/>
            <a:ext cx="68262" cy="96838"/>
          </a:xfrm>
          <a:custGeom>
            <a:avLst/>
            <a:gdLst>
              <a:gd name="T0" fmla="*/ 12700 w 43"/>
              <a:gd name="T1" fmla="*/ 96838 h 61"/>
              <a:gd name="T2" fmla="*/ 0 w 43"/>
              <a:gd name="T3" fmla="*/ 0 h 61"/>
              <a:gd name="T4" fmla="*/ 68262 w 43"/>
              <a:gd name="T5" fmla="*/ 71438 h 61"/>
              <a:gd name="T6" fmla="*/ 12700 w 43"/>
              <a:gd name="T7" fmla="*/ 96838 h 61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61"/>
              <a:gd name="T14" fmla="*/ 43 w 43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61">
                <a:moveTo>
                  <a:pt x="8" y="61"/>
                </a:moveTo>
                <a:lnTo>
                  <a:pt x="0" y="0"/>
                </a:lnTo>
                <a:lnTo>
                  <a:pt x="43" y="45"/>
                </a:lnTo>
                <a:lnTo>
                  <a:pt x="8" y="6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9" name="Line 37"/>
          <p:cNvSpPr>
            <a:spLocks noChangeShapeType="1"/>
          </p:cNvSpPr>
          <p:nvPr/>
        </p:nvSpPr>
        <p:spPr bwMode="auto">
          <a:xfrm flipV="1">
            <a:off x="2593975" y="3128963"/>
            <a:ext cx="125413" cy="276225"/>
          </a:xfrm>
          <a:prstGeom prst="line">
            <a:avLst/>
          </a:prstGeom>
          <a:noFill/>
          <a:ln w="26988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0" name="Freeform 38"/>
          <p:cNvSpPr>
            <a:spLocks/>
          </p:cNvSpPr>
          <p:nvPr/>
        </p:nvSpPr>
        <p:spPr bwMode="auto">
          <a:xfrm>
            <a:off x="2674938" y="3021013"/>
            <a:ext cx="95250" cy="136525"/>
          </a:xfrm>
          <a:custGeom>
            <a:avLst/>
            <a:gdLst>
              <a:gd name="T0" fmla="*/ 0 w 60"/>
              <a:gd name="T1" fmla="*/ 100013 h 86"/>
              <a:gd name="T2" fmla="*/ 95250 w 60"/>
              <a:gd name="T3" fmla="*/ 0 h 86"/>
              <a:gd name="T4" fmla="*/ 79375 w 60"/>
              <a:gd name="T5" fmla="*/ 136525 h 86"/>
              <a:gd name="T6" fmla="*/ 0 w 60"/>
              <a:gd name="T7" fmla="*/ 100013 h 86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86"/>
              <a:gd name="T14" fmla="*/ 60 w 60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86">
                <a:moveTo>
                  <a:pt x="0" y="63"/>
                </a:moveTo>
                <a:lnTo>
                  <a:pt x="60" y="0"/>
                </a:lnTo>
                <a:lnTo>
                  <a:pt x="50" y="86"/>
                </a:lnTo>
                <a:lnTo>
                  <a:pt x="0" y="63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1" name="Freeform 39"/>
          <p:cNvSpPr>
            <a:spLocks/>
          </p:cNvSpPr>
          <p:nvPr/>
        </p:nvSpPr>
        <p:spPr bwMode="auto">
          <a:xfrm>
            <a:off x="2736850" y="2786063"/>
            <a:ext cx="285750" cy="285750"/>
          </a:xfrm>
          <a:custGeom>
            <a:avLst/>
            <a:gdLst>
              <a:gd name="T0" fmla="*/ 0 w 921"/>
              <a:gd name="T1" fmla="*/ 142720 h 921"/>
              <a:gd name="T2" fmla="*/ 142720 w 921"/>
              <a:gd name="T3" fmla="*/ 0 h 921"/>
              <a:gd name="T4" fmla="*/ 285750 w 921"/>
              <a:gd name="T5" fmla="*/ 142720 h 921"/>
              <a:gd name="T6" fmla="*/ 285750 w 921"/>
              <a:gd name="T7" fmla="*/ 142720 h 921"/>
              <a:gd name="T8" fmla="*/ 142720 w 921"/>
              <a:gd name="T9" fmla="*/ 285750 h 921"/>
              <a:gd name="T10" fmla="*/ 0 w 921"/>
              <a:gd name="T11" fmla="*/ 142720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1"/>
              <a:gd name="T20" fmla="*/ 921 w 921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1">
                <a:moveTo>
                  <a:pt x="0" y="460"/>
                </a:moveTo>
                <a:cubicBezTo>
                  <a:pt x="0" y="206"/>
                  <a:pt x="206" y="0"/>
                  <a:pt x="460" y="0"/>
                </a:cubicBezTo>
                <a:cubicBezTo>
                  <a:pt x="715" y="0"/>
                  <a:pt x="921" y="206"/>
                  <a:pt x="921" y="460"/>
                </a:cubicBezTo>
                <a:cubicBezTo>
                  <a:pt x="921" y="460"/>
                  <a:pt x="921" y="460"/>
                  <a:pt x="921" y="460"/>
                </a:cubicBezTo>
                <a:cubicBezTo>
                  <a:pt x="921" y="715"/>
                  <a:pt x="715" y="921"/>
                  <a:pt x="460" y="921"/>
                </a:cubicBezTo>
                <a:cubicBezTo>
                  <a:pt x="206" y="921"/>
                  <a:pt x="0" y="715"/>
                  <a:pt x="0" y="460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2" name="Freeform 40"/>
          <p:cNvSpPr>
            <a:spLocks/>
          </p:cNvSpPr>
          <p:nvPr/>
        </p:nvSpPr>
        <p:spPr bwMode="auto">
          <a:xfrm>
            <a:off x="2736850" y="2786063"/>
            <a:ext cx="285750" cy="285750"/>
          </a:xfrm>
          <a:custGeom>
            <a:avLst/>
            <a:gdLst>
              <a:gd name="T0" fmla="*/ 0 w 180"/>
              <a:gd name="T1" fmla="*/ 141288 h 180"/>
              <a:gd name="T2" fmla="*/ 142875 w 180"/>
              <a:gd name="T3" fmla="*/ 0 h 180"/>
              <a:gd name="T4" fmla="*/ 285750 w 180"/>
              <a:gd name="T5" fmla="*/ 141288 h 180"/>
              <a:gd name="T6" fmla="*/ 285750 w 180"/>
              <a:gd name="T7" fmla="*/ 141288 h 180"/>
              <a:gd name="T8" fmla="*/ 142875 w 180"/>
              <a:gd name="T9" fmla="*/ 285750 h 180"/>
              <a:gd name="T10" fmla="*/ 0 w 180"/>
              <a:gd name="T11" fmla="*/ 141288 h 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0"/>
              <a:gd name="T19" fmla="*/ 0 h 180"/>
              <a:gd name="T20" fmla="*/ 180 w 180"/>
              <a:gd name="T21" fmla="*/ 180 h 1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0" h="180">
                <a:moveTo>
                  <a:pt x="0" y="89"/>
                </a:moveTo>
                <a:cubicBezTo>
                  <a:pt x="0" y="40"/>
                  <a:pt x="40" y="0"/>
                  <a:pt x="90" y="0"/>
                </a:cubicBezTo>
                <a:cubicBezTo>
                  <a:pt x="139" y="0"/>
                  <a:pt x="180" y="40"/>
                  <a:pt x="18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80" y="139"/>
                  <a:pt x="139" y="180"/>
                  <a:pt x="90" y="180"/>
                </a:cubicBezTo>
                <a:cubicBezTo>
                  <a:pt x="40" y="180"/>
                  <a:pt x="0" y="139"/>
                  <a:pt x="0" y="89"/>
                </a:cubicBezTo>
              </a:path>
            </a:pathLst>
          </a:custGeom>
          <a:noFill/>
          <a:ln w="26988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3" name="Rectangle 41"/>
          <p:cNvSpPr>
            <a:spLocks noChangeArrowheads="1"/>
          </p:cNvSpPr>
          <p:nvPr/>
        </p:nvSpPr>
        <p:spPr bwMode="auto">
          <a:xfrm>
            <a:off x="2822575" y="2830513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5634" name="Freeform 42"/>
          <p:cNvSpPr>
            <a:spLocks/>
          </p:cNvSpPr>
          <p:nvPr/>
        </p:nvSpPr>
        <p:spPr bwMode="auto">
          <a:xfrm>
            <a:off x="3022600" y="3262313"/>
            <a:ext cx="285750" cy="285750"/>
          </a:xfrm>
          <a:custGeom>
            <a:avLst/>
            <a:gdLst>
              <a:gd name="T0" fmla="*/ 0 w 922"/>
              <a:gd name="T1" fmla="*/ 142720 h 921"/>
              <a:gd name="T2" fmla="*/ 142875 w 922"/>
              <a:gd name="T3" fmla="*/ 0 h 921"/>
              <a:gd name="T4" fmla="*/ 285750 w 922"/>
              <a:gd name="T5" fmla="*/ 142720 h 921"/>
              <a:gd name="T6" fmla="*/ 285750 w 922"/>
              <a:gd name="T7" fmla="*/ 142720 h 921"/>
              <a:gd name="T8" fmla="*/ 142875 w 922"/>
              <a:gd name="T9" fmla="*/ 285750 h 921"/>
              <a:gd name="T10" fmla="*/ 0 w 922"/>
              <a:gd name="T11" fmla="*/ 142720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1"/>
              <a:gd name="T20" fmla="*/ 922 w 922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1">
                <a:moveTo>
                  <a:pt x="0" y="460"/>
                </a:moveTo>
                <a:cubicBezTo>
                  <a:pt x="0" y="206"/>
                  <a:pt x="207" y="0"/>
                  <a:pt x="461" y="0"/>
                </a:cubicBezTo>
                <a:cubicBezTo>
                  <a:pt x="716" y="0"/>
                  <a:pt x="922" y="206"/>
                  <a:pt x="922" y="460"/>
                </a:cubicBezTo>
                <a:cubicBezTo>
                  <a:pt x="922" y="460"/>
                  <a:pt x="922" y="460"/>
                  <a:pt x="922" y="460"/>
                </a:cubicBezTo>
                <a:cubicBezTo>
                  <a:pt x="922" y="715"/>
                  <a:pt x="716" y="921"/>
                  <a:pt x="461" y="921"/>
                </a:cubicBezTo>
                <a:cubicBezTo>
                  <a:pt x="207" y="921"/>
                  <a:pt x="0" y="715"/>
                  <a:pt x="0" y="460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5" name="Freeform 43"/>
          <p:cNvSpPr>
            <a:spLocks/>
          </p:cNvSpPr>
          <p:nvPr/>
        </p:nvSpPr>
        <p:spPr bwMode="auto">
          <a:xfrm>
            <a:off x="3022600" y="3262313"/>
            <a:ext cx="285750" cy="285750"/>
          </a:xfrm>
          <a:custGeom>
            <a:avLst/>
            <a:gdLst>
              <a:gd name="T0" fmla="*/ 0 w 180"/>
              <a:gd name="T1" fmla="*/ 142875 h 180"/>
              <a:gd name="T2" fmla="*/ 142875 w 180"/>
              <a:gd name="T3" fmla="*/ 0 h 180"/>
              <a:gd name="T4" fmla="*/ 285750 w 180"/>
              <a:gd name="T5" fmla="*/ 142875 h 180"/>
              <a:gd name="T6" fmla="*/ 285750 w 180"/>
              <a:gd name="T7" fmla="*/ 142875 h 180"/>
              <a:gd name="T8" fmla="*/ 142875 w 180"/>
              <a:gd name="T9" fmla="*/ 285750 h 180"/>
              <a:gd name="T10" fmla="*/ 0 w 180"/>
              <a:gd name="T11" fmla="*/ 142875 h 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0"/>
              <a:gd name="T19" fmla="*/ 0 h 180"/>
              <a:gd name="T20" fmla="*/ 180 w 180"/>
              <a:gd name="T21" fmla="*/ 180 h 1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0" h="180">
                <a:moveTo>
                  <a:pt x="0" y="90"/>
                </a:moveTo>
                <a:cubicBezTo>
                  <a:pt x="0" y="40"/>
                  <a:pt x="40" y="0"/>
                  <a:pt x="90" y="0"/>
                </a:cubicBezTo>
                <a:cubicBezTo>
                  <a:pt x="140" y="0"/>
                  <a:pt x="180" y="40"/>
                  <a:pt x="180" y="90"/>
                </a:cubicBezTo>
                <a:cubicBezTo>
                  <a:pt x="180" y="90"/>
                  <a:pt x="180" y="90"/>
                  <a:pt x="180" y="90"/>
                </a:cubicBezTo>
                <a:cubicBezTo>
                  <a:pt x="180" y="140"/>
                  <a:pt x="14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6" name="Rectangle 44"/>
          <p:cNvSpPr>
            <a:spLocks noChangeArrowheads="1"/>
          </p:cNvSpPr>
          <p:nvPr/>
        </p:nvSpPr>
        <p:spPr bwMode="auto">
          <a:xfrm>
            <a:off x="3065463" y="3306763"/>
            <a:ext cx="184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10</a:t>
            </a:r>
            <a:endParaRPr lang="en-US"/>
          </a:p>
        </p:txBody>
      </p:sp>
      <p:sp>
        <p:nvSpPr>
          <p:cNvPr id="25637" name="Freeform 45"/>
          <p:cNvSpPr>
            <a:spLocks/>
          </p:cNvSpPr>
          <p:nvPr/>
        </p:nvSpPr>
        <p:spPr bwMode="auto">
          <a:xfrm>
            <a:off x="2449513" y="3262313"/>
            <a:ext cx="287337" cy="285750"/>
          </a:xfrm>
          <a:custGeom>
            <a:avLst/>
            <a:gdLst>
              <a:gd name="T0" fmla="*/ 0 w 922"/>
              <a:gd name="T1" fmla="*/ 142720 h 921"/>
              <a:gd name="T2" fmla="*/ 143669 w 922"/>
              <a:gd name="T3" fmla="*/ 0 h 921"/>
              <a:gd name="T4" fmla="*/ 287337 w 922"/>
              <a:gd name="T5" fmla="*/ 142720 h 921"/>
              <a:gd name="T6" fmla="*/ 287337 w 922"/>
              <a:gd name="T7" fmla="*/ 142720 h 921"/>
              <a:gd name="T8" fmla="*/ 143669 w 922"/>
              <a:gd name="T9" fmla="*/ 285750 h 921"/>
              <a:gd name="T10" fmla="*/ 0 w 922"/>
              <a:gd name="T11" fmla="*/ 142720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1"/>
              <a:gd name="T20" fmla="*/ 922 w 922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1">
                <a:moveTo>
                  <a:pt x="0" y="460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2" y="206"/>
                  <a:pt x="922" y="460"/>
                </a:cubicBezTo>
                <a:cubicBezTo>
                  <a:pt x="922" y="460"/>
                  <a:pt x="922" y="460"/>
                  <a:pt x="922" y="460"/>
                </a:cubicBezTo>
                <a:cubicBezTo>
                  <a:pt x="922" y="715"/>
                  <a:pt x="715" y="921"/>
                  <a:pt x="461" y="921"/>
                </a:cubicBezTo>
                <a:cubicBezTo>
                  <a:pt x="206" y="921"/>
                  <a:pt x="0" y="715"/>
                  <a:pt x="0" y="460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8" name="Freeform 46"/>
          <p:cNvSpPr>
            <a:spLocks/>
          </p:cNvSpPr>
          <p:nvPr/>
        </p:nvSpPr>
        <p:spPr bwMode="auto">
          <a:xfrm>
            <a:off x="2449513" y="3262313"/>
            <a:ext cx="287337" cy="285750"/>
          </a:xfrm>
          <a:custGeom>
            <a:avLst/>
            <a:gdLst>
              <a:gd name="T0" fmla="*/ 0 w 181"/>
              <a:gd name="T1" fmla="*/ 142875 h 180"/>
              <a:gd name="T2" fmla="*/ 144462 w 181"/>
              <a:gd name="T3" fmla="*/ 0 h 180"/>
              <a:gd name="T4" fmla="*/ 287337 w 181"/>
              <a:gd name="T5" fmla="*/ 142875 h 180"/>
              <a:gd name="T6" fmla="*/ 287337 w 181"/>
              <a:gd name="T7" fmla="*/ 142875 h 180"/>
              <a:gd name="T8" fmla="*/ 144462 w 181"/>
              <a:gd name="T9" fmla="*/ 285750 h 180"/>
              <a:gd name="T10" fmla="*/ 0 w 181"/>
              <a:gd name="T11" fmla="*/ 142875 h 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1"/>
              <a:gd name="T19" fmla="*/ 0 h 180"/>
              <a:gd name="T20" fmla="*/ 181 w 181"/>
              <a:gd name="T21" fmla="*/ 180 h 1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1" h="180">
                <a:moveTo>
                  <a:pt x="0" y="90"/>
                </a:moveTo>
                <a:cubicBezTo>
                  <a:pt x="0" y="40"/>
                  <a:pt x="41" y="0"/>
                  <a:pt x="91" y="0"/>
                </a:cubicBezTo>
                <a:cubicBezTo>
                  <a:pt x="140" y="0"/>
                  <a:pt x="181" y="40"/>
                  <a:pt x="181" y="90"/>
                </a:cubicBezTo>
                <a:cubicBezTo>
                  <a:pt x="181" y="90"/>
                  <a:pt x="181" y="90"/>
                  <a:pt x="181" y="90"/>
                </a:cubicBezTo>
                <a:cubicBezTo>
                  <a:pt x="181" y="140"/>
                  <a:pt x="140" y="180"/>
                  <a:pt x="91" y="180"/>
                </a:cubicBezTo>
                <a:cubicBezTo>
                  <a:pt x="41" y="180"/>
                  <a:pt x="0" y="140"/>
                  <a:pt x="0" y="90"/>
                </a:cubicBezTo>
              </a:path>
            </a:pathLst>
          </a:custGeom>
          <a:noFill/>
          <a:ln w="26988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9" name="Rectangle 47"/>
          <p:cNvSpPr>
            <a:spLocks noChangeArrowheads="1"/>
          </p:cNvSpPr>
          <p:nvPr/>
        </p:nvSpPr>
        <p:spPr bwMode="auto">
          <a:xfrm>
            <a:off x="2540000" y="3306763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8</a:t>
            </a:r>
            <a:endParaRPr lang="en-US"/>
          </a:p>
        </p:txBody>
      </p:sp>
      <p:sp>
        <p:nvSpPr>
          <p:cNvPr id="25640" name="Freeform 48"/>
          <p:cNvSpPr>
            <a:spLocks/>
          </p:cNvSpPr>
          <p:nvPr/>
        </p:nvSpPr>
        <p:spPr bwMode="auto">
          <a:xfrm>
            <a:off x="2881313" y="2566988"/>
            <a:ext cx="354012" cy="393700"/>
          </a:xfrm>
          <a:custGeom>
            <a:avLst/>
            <a:gdLst>
              <a:gd name="T0" fmla="*/ 141287 w 223"/>
              <a:gd name="T1" fmla="*/ 360363 h 248"/>
              <a:gd name="T2" fmla="*/ 339725 w 223"/>
              <a:gd name="T3" fmla="*/ 254000 h 248"/>
              <a:gd name="T4" fmla="*/ 188912 w 223"/>
              <a:gd name="T5" fmla="*/ 26988 h 248"/>
              <a:gd name="T6" fmla="*/ 0 w 223"/>
              <a:gd name="T7" fmla="*/ 98425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223"/>
              <a:gd name="T13" fmla="*/ 0 h 248"/>
              <a:gd name="T14" fmla="*/ 223 w 223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3" h="248">
                <a:moveTo>
                  <a:pt x="89" y="227"/>
                </a:moveTo>
                <a:cubicBezTo>
                  <a:pt x="150" y="248"/>
                  <a:pt x="206" y="218"/>
                  <a:pt x="214" y="160"/>
                </a:cubicBezTo>
                <a:cubicBezTo>
                  <a:pt x="223" y="102"/>
                  <a:pt x="180" y="38"/>
                  <a:pt x="119" y="17"/>
                </a:cubicBezTo>
                <a:cubicBezTo>
                  <a:pt x="67" y="0"/>
                  <a:pt x="18" y="18"/>
                  <a:pt x="0" y="62"/>
                </a:cubicBezTo>
              </a:path>
            </a:pathLst>
          </a:custGeom>
          <a:noFill/>
          <a:ln w="26988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1" name="Freeform 49"/>
          <p:cNvSpPr>
            <a:spLocks/>
          </p:cNvSpPr>
          <p:nvPr/>
        </p:nvSpPr>
        <p:spPr bwMode="auto">
          <a:xfrm>
            <a:off x="2836863" y="2654300"/>
            <a:ext cx="87312" cy="131763"/>
          </a:xfrm>
          <a:custGeom>
            <a:avLst/>
            <a:gdLst>
              <a:gd name="T0" fmla="*/ 87312 w 55"/>
              <a:gd name="T1" fmla="*/ 0 h 83"/>
              <a:gd name="T2" fmla="*/ 42862 w 55"/>
              <a:gd name="T3" fmla="*/ 131763 h 83"/>
              <a:gd name="T4" fmla="*/ 0 w 55"/>
              <a:gd name="T5" fmla="*/ 0 h 83"/>
              <a:gd name="T6" fmla="*/ 87312 w 55"/>
              <a:gd name="T7" fmla="*/ 0 h 83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3"/>
              <a:gd name="T14" fmla="*/ 55 w 55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3">
                <a:moveTo>
                  <a:pt x="55" y="0"/>
                </a:moveTo>
                <a:lnTo>
                  <a:pt x="27" y="83"/>
                </a:lnTo>
                <a:lnTo>
                  <a:pt x="0" y="0"/>
                </a:lnTo>
                <a:lnTo>
                  <a:pt x="55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2" name="Freeform 50"/>
          <p:cNvSpPr>
            <a:spLocks/>
          </p:cNvSpPr>
          <p:nvPr/>
        </p:nvSpPr>
        <p:spPr bwMode="auto">
          <a:xfrm>
            <a:off x="2832100" y="4024313"/>
            <a:ext cx="285750" cy="285750"/>
          </a:xfrm>
          <a:custGeom>
            <a:avLst/>
            <a:gdLst>
              <a:gd name="T0" fmla="*/ 0 w 921"/>
              <a:gd name="T1" fmla="*/ 142875 h 922"/>
              <a:gd name="T2" fmla="*/ 143030 w 921"/>
              <a:gd name="T3" fmla="*/ 0 h 922"/>
              <a:gd name="T4" fmla="*/ 285750 w 921"/>
              <a:gd name="T5" fmla="*/ 142875 h 922"/>
              <a:gd name="T6" fmla="*/ 285750 w 921"/>
              <a:gd name="T7" fmla="*/ 142875 h 922"/>
              <a:gd name="T8" fmla="*/ 143030 w 921"/>
              <a:gd name="T9" fmla="*/ 285750 h 922"/>
              <a:gd name="T10" fmla="*/ 0 w 921"/>
              <a:gd name="T11" fmla="*/ 142875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2"/>
              <a:gd name="T20" fmla="*/ 921 w 921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2">
                <a:moveTo>
                  <a:pt x="0" y="461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1" y="206"/>
                  <a:pt x="921" y="461"/>
                </a:cubicBezTo>
                <a:cubicBezTo>
                  <a:pt x="921" y="461"/>
                  <a:pt x="921" y="461"/>
                  <a:pt x="921" y="461"/>
                </a:cubicBezTo>
                <a:cubicBezTo>
                  <a:pt x="921" y="715"/>
                  <a:pt x="715" y="922"/>
                  <a:pt x="461" y="922"/>
                </a:cubicBezTo>
                <a:cubicBezTo>
                  <a:pt x="206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3" name="Freeform 51"/>
          <p:cNvSpPr>
            <a:spLocks/>
          </p:cNvSpPr>
          <p:nvPr/>
        </p:nvSpPr>
        <p:spPr bwMode="auto">
          <a:xfrm>
            <a:off x="2832100" y="4024313"/>
            <a:ext cx="285750" cy="285750"/>
          </a:xfrm>
          <a:custGeom>
            <a:avLst/>
            <a:gdLst>
              <a:gd name="T0" fmla="*/ 0 w 180"/>
              <a:gd name="T1" fmla="*/ 142875 h 180"/>
              <a:gd name="T2" fmla="*/ 142875 w 180"/>
              <a:gd name="T3" fmla="*/ 0 h 180"/>
              <a:gd name="T4" fmla="*/ 285750 w 180"/>
              <a:gd name="T5" fmla="*/ 142875 h 180"/>
              <a:gd name="T6" fmla="*/ 285750 w 180"/>
              <a:gd name="T7" fmla="*/ 142875 h 180"/>
              <a:gd name="T8" fmla="*/ 142875 w 180"/>
              <a:gd name="T9" fmla="*/ 285750 h 180"/>
              <a:gd name="T10" fmla="*/ 0 w 180"/>
              <a:gd name="T11" fmla="*/ 142875 h 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0"/>
              <a:gd name="T19" fmla="*/ 0 h 180"/>
              <a:gd name="T20" fmla="*/ 180 w 180"/>
              <a:gd name="T21" fmla="*/ 180 h 1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0" h="180">
                <a:moveTo>
                  <a:pt x="0" y="90"/>
                </a:moveTo>
                <a:cubicBezTo>
                  <a:pt x="0" y="40"/>
                  <a:pt x="40" y="0"/>
                  <a:pt x="90" y="0"/>
                </a:cubicBezTo>
                <a:cubicBezTo>
                  <a:pt x="139" y="0"/>
                  <a:pt x="180" y="40"/>
                  <a:pt x="180" y="90"/>
                </a:cubicBezTo>
                <a:cubicBezTo>
                  <a:pt x="180" y="90"/>
                  <a:pt x="180" y="90"/>
                  <a:pt x="180" y="90"/>
                </a:cubicBezTo>
                <a:cubicBezTo>
                  <a:pt x="180" y="140"/>
                  <a:pt x="139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4" name="Rectangle 52"/>
          <p:cNvSpPr>
            <a:spLocks noChangeArrowheads="1"/>
          </p:cNvSpPr>
          <p:nvPr/>
        </p:nvSpPr>
        <p:spPr bwMode="auto">
          <a:xfrm>
            <a:off x="2876550" y="4071938"/>
            <a:ext cx="184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12</a:t>
            </a:r>
            <a:endParaRPr lang="en-US"/>
          </a:p>
        </p:txBody>
      </p:sp>
      <p:sp>
        <p:nvSpPr>
          <p:cNvPr id="25645" name="Freeform 53"/>
          <p:cNvSpPr>
            <a:spLocks/>
          </p:cNvSpPr>
          <p:nvPr/>
        </p:nvSpPr>
        <p:spPr bwMode="auto">
          <a:xfrm>
            <a:off x="2306638" y="3738563"/>
            <a:ext cx="287337" cy="285750"/>
          </a:xfrm>
          <a:custGeom>
            <a:avLst/>
            <a:gdLst>
              <a:gd name="T0" fmla="*/ 0 w 922"/>
              <a:gd name="T1" fmla="*/ 142720 h 921"/>
              <a:gd name="T2" fmla="*/ 143669 w 922"/>
              <a:gd name="T3" fmla="*/ 0 h 921"/>
              <a:gd name="T4" fmla="*/ 287337 w 922"/>
              <a:gd name="T5" fmla="*/ 142720 h 921"/>
              <a:gd name="T6" fmla="*/ 287337 w 922"/>
              <a:gd name="T7" fmla="*/ 142720 h 921"/>
              <a:gd name="T8" fmla="*/ 143669 w 922"/>
              <a:gd name="T9" fmla="*/ 285750 h 921"/>
              <a:gd name="T10" fmla="*/ 0 w 922"/>
              <a:gd name="T11" fmla="*/ 142720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1"/>
              <a:gd name="T20" fmla="*/ 922 w 922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1">
                <a:moveTo>
                  <a:pt x="0" y="460"/>
                </a:moveTo>
                <a:cubicBezTo>
                  <a:pt x="0" y="206"/>
                  <a:pt x="207" y="0"/>
                  <a:pt x="461" y="0"/>
                </a:cubicBezTo>
                <a:cubicBezTo>
                  <a:pt x="716" y="0"/>
                  <a:pt x="922" y="206"/>
                  <a:pt x="922" y="460"/>
                </a:cubicBezTo>
                <a:cubicBezTo>
                  <a:pt x="922" y="460"/>
                  <a:pt x="922" y="460"/>
                  <a:pt x="922" y="460"/>
                </a:cubicBezTo>
                <a:cubicBezTo>
                  <a:pt x="922" y="715"/>
                  <a:pt x="716" y="921"/>
                  <a:pt x="461" y="921"/>
                </a:cubicBezTo>
                <a:cubicBezTo>
                  <a:pt x="207" y="921"/>
                  <a:pt x="0" y="715"/>
                  <a:pt x="0" y="460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6" name="Freeform 54"/>
          <p:cNvSpPr>
            <a:spLocks/>
          </p:cNvSpPr>
          <p:nvPr/>
        </p:nvSpPr>
        <p:spPr bwMode="auto">
          <a:xfrm>
            <a:off x="2306638" y="3738563"/>
            <a:ext cx="287337" cy="285750"/>
          </a:xfrm>
          <a:custGeom>
            <a:avLst/>
            <a:gdLst>
              <a:gd name="T0" fmla="*/ 0 w 181"/>
              <a:gd name="T1" fmla="*/ 142875 h 180"/>
              <a:gd name="T2" fmla="*/ 142875 w 181"/>
              <a:gd name="T3" fmla="*/ 0 h 180"/>
              <a:gd name="T4" fmla="*/ 287337 w 181"/>
              <a:gd name="T5" fmla="*/ 142875 h 180"/>
              <a:gd name="T6" fmla="*/ 287337 w 181"/>
              <a:gd name="T7" fmla="*/ 142875 h 180"/>
              <a:gd name="T8" fmla="*/ 142875 w 181"/>
              <a:gd name="T9" fmla="*/ 285750 h 180"/>
              <a:gd name="T10" fmla="*/ 0 w 181"/>
              <a:gd name="T11" fmla="*/ 142875 h 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1"/>
              <a:gd name="T19" fmla="*/ 0 h 180"/>
              <a:gd name="T20" fmla="*/ 181 w 181"/>
              <a:gd name="T21" fmla="*/ 180 h 1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1" h="180">
                <a:moveTo>
                  <a:pt x="0" y="90"/>
                </a:moveTo>
                <a:cubicBezTo>
                  <a:pt x="0" y="40"/>
                  <a:pt x="41" y="0"/>
                  <a:pt x="90" y="0"/>
                </a:cubicBezTo>
                <a:cubicBezTo>
                  <a:pt x="140" y="0"/>
                  <a:pt x="181" y="40"/>
                  <a:pt x="181" y="90"/>
                </a:cubicBezTo>
                <a:cubicBezTo>
                  <a:pt x="181" y="90"/>
                  <a:pt x="181" y="90"/>
                  <a:pt x="181" y="90"/>
                </a:cubicBezTo>
                <a:cubicBezTo>
                  <a:pt x="181" y="140"/>
                  <a:pt x="140" y="180"/>
                  <a:pt x="90" y="180"/>
                </a:cubicBezTo>
                <a:cubicBezTo>
                  <a:pt x="41" y="180"/>
                  <a:pt x="0" y="140"/>
                  <a:pt x="0" y="90"/>
                </a:cubicBezTo>
              </a:path>
            </a:pathLst>
          </a:custGeom>
          <a:noFill/>
          <a:ln w="26988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7" name="Rectangle 55"/>
          <p:cNvSpPr>
            <a:spLocks noChangeArrowheads="1"/>
          </p:cNvSpPr>
          <p:nvPr/>
        </p:nvSpPr>
        <p:spPr bwMode="auto">
          <a:xfrm>
            <a:off x="2351088" y="3783013"/>
            <a:ext cx="184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11</a:t>
            </a:r>
            <a:endParaRPr lang="en-US"/>
          </a:p>
        </p:txBody>
      </p:sp>
      <p:sp>
        <p:nvSpPr>
          <p:cNvPr id="25648" name="Freeform 56"/>
          <p:cNvSpPr>
            <a:spLocks/>
          </p:cNvSpPr>
          <p:nvPr/>
        </p:nvSpPr>
        <p:spPr bwMode="auto">
          <a:xfrm>
            <a:off x="1804988" y="5026025"/>
            <a:ext cx="285750" cy="285750"/>
          </a:xfrm>
          <a:custGeom>
            <a:avLst/>
            <a:gdLst>
              <a:gd name="T0" fmla="*/ 0 w 922"/>
              <a:gd name="T1" fmla="*/ 143030 h 921"/>
              <a:gd name="T2" fmla="*/ 142875 w 922"/>
              <a:gd name="T3" fmla="*/ 0 h 921"/>
              <a:gd name="T4" fmla="*/ 285750 w 922"/>
              <a:gd name="T5" fmla="*/ 143030 h 921"/>
              <a:gd name="T6" fmla="*/ 285750 w 922"/>
              <a:gd name="T7" fmla="*/ 143030 h 921"/>
              <a:gd name="T8" fmla="*/ 142875 w 922"/>
              <a:gd name="T9" fmla="*/ 285750 h 921"/>
              <a:gd name="T10" fmla="*/ 0 w 922"/>
              <a:gd name="T11" fmla="*/ 143030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1"/>
              <a:gd name="T20" fmla="*/ 922 w 922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1">
                <a:moveTo>
                  <a:pt x="0" y="461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2" y="206"/>
                  <a:pt x="922" y="461"/>
                </a:cubicBezTo>
                <a:cubicBezTo>
                  <a:pt x="922" y="461"/>
                  <a:pt x="922" y="461"/>
                  <a:pt x="922" y="461"/>
                </a:cubicBezTo>
                <a:cubicBezTo>
                  <a:pt x="922" y="715"/>
                  <a:pt x="715" y="921"/>
                  <a:pt x="461" y="921"/>
                </a:cubicBezTo>
                <a:cubicBezTo>
                  <a:pt x="206" y="921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9" name="Freeform 57"/>
          <p:cNvSpPr>
            <a:spLocks/>
          </p:cNvSpPr>
          <p:nvPr/>
        </p:nvSpPr>
        <p:spPr bwMode="auto">
          <a:xfrm>
            <a:off x="1804988" y="5026025"/>
            <a:ext cx="285750" cy="285750"/>
          </a:xfrm>
          <a:custGeom>
            <a:avLst/>
            <a:gdLst>
              <a:gd name="T0" fmla="*/ 0 w 180"/>
              <a:gd name="T1" fmla="*/ 142875 h 180"/>
              <a:gd name="T2" fmla="*/ 142875 w 180"/>
              <a:gd name="T3" fmla="*/ 0 h 180"/>
              <a:gd name="T4" fmla="*/ 285750 w 180"/>
              <a:gd name="T5" fmla="*/ 142875 h 180"/>
              <a:gd name="T6" fmla="*/ 285750 w 180"/>
              <a:gd name="T7" fmla="*/ 142875 h 180"/>
              <a:gd name="T8" fmla="*/ 142875 w 180"/>
              <a:gd name="T9" fmla="*/ 285750 h 180"/>
              <a:gd name="T10" fmla="*/ 0 w 180"/>
              <a:gd name="T11" fmla="*/ 142875 h 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0"/>
              <a:gd name="T19" fmla="*/ 0 h 180"/>
              <a:gd name="T20" fmla="*/ 180 w 180"/>
              <a:gd name="T21" fmla="*/ 180 h 1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0" h="180">
                <a:moveTo>
                  <a:pt x="0" y="90"/>
                </a:moveTo>
                <a:cubicBezTo>
                  <a:pt x="0" y="41"/>
                  <a:pt x="40" y="0"/>
                  <a:pt x="90" y="0"/>
                </a:cubicBezTo>
                <a:cubicBezTo>
                  <a:pt x="140" y="0"/>
                  <a:pt x="180" y="41"/>
                  <a:pt x="180" y="90"/>
                </a:cubicBezTo>
                <a:cubicBezTo>
                  <a:pt x="180" y="90"/>
                  <a:pt x="180" y="90"/>
                  <a:pt x="180" y="90"/>
                </a:cubicBezTo>
                <a:cubicBezTo>
                  <a:pt x="180" y="140"/>
                  <a:pt x="14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0" name="Rectangle 58"/>
          <p:cNvSpPr>
            <a:spLocks noChangeArrowheads="1"/>
          </p:cNvSpPr>
          <p:nvPr/>
        </p:nvSpPr>
        <p:spPr bwMode="auto">
          <a:xfrm>
            <a:off x="1893888" y="5075238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9</a:t>
            </a:r>
            <a:endParaRPr lang="en-US"/>
          </a:p>
        </p:txBody>
      </p:sp>
      <p:sp>
        <p:nvSpPr>
          <p:cNvPr id="25651" name="AutoShape 59"/>
          <p:cNvSpPr>
            <a:spLocks noChangeAspect="1" noChangeArrowheads="1" noTextEdit="1"/>
          </p:cNvSpPr>
          <p:nvPr/>
        </p:nvSpPr>
        <p:spPr bwMode="auto">
          <a:xfrm>
            <a:off x="4486275" y="2438400"/>
            <a:ext cx="21034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2" name="Freeform 61"/>
          <p:cNvSpPr>
            <a:spLocks/>
          </p:cNvSpPr>
          <p:nvPr/>
        </p:nvSpPr>
        <p:spPr bwMode="auto">
          <a:xfrm>
            <a:off x="4849813" y="2792413"/>
            <a:ext cx="1063625" cy="1900237"/>
          </a:xfrm>
          <a:custGeom>
            <a:avLst/>
            <a:gdLst>
              <a:gd name="T0" fmla="*/ 26988 w 670"/>
              <a:gd name="T1" fmla="*/ 1900237 h 1197"/>
              <a:gd name="T2" fmla="*/ 992188 w 670"/>
              <a:gd name="T3" fmla="*/ 6350 h 1197"/>
              <a:gd name="T4" fmla="*/ 1063625 w 670"/>
              <a:gd name="T5" fmla="*/ 0 h 1197"/>
              <a:gd name="T6" fmla="*/ 0 60000 65536"/>
              <a:gd name="T7" fmla="*/ 0 60000 65536"/>
              <a:gd name="T8" fmla="*/ 0 60000 65536"/>
              <a:gd name="T9" fmla="*/ 0 w 670"/>
              <a:gd name="T10" fmla="*/ 0 h 1197"/>
              <a:gd name="T11" fmla="*/ 670 w 670"/>
              <a:gd name="T12" fmla="*/ 1197 h 1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0" h="1197">
                <a:moveTo>
                  <a:pt x="17" y="1197"/>
                </a:moveTo>
                <a:cubicBezTo>
                  <a:pt x="0" y="589"/>
                  <a:pt x="272" y="55"/>
                  <a:pt x="625" y="4"/>
                </a:cubicBezTo>
                <a:cubicBezTo>
                  <a:pt x="640" y="2"/>
                  <a:pt x="655" y="0"/>
                  <a:pt x="670" y="0"/>
                </a:cubicBezTo>
              </a:path>
            </a:pathLst>
          </a:custGeom>
          <a:noFill/>
          <a:ln w="26988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3" name="Freeform 62"/>
          <p:cNvSpPr>
            <a:spLocks/>
          </p:cNvSpPr>
          <p:nvPr/>
        </p:nvSpPr>
        <p:spPr bwMode="auto">
          <a:xfrm>
            <a:off x="5897563" y="2747963"/>
            <a:ext cx="134937" cy="87312"/>
          </a:xfrm>
          <a:custGeom>
            <a:avLst/>
            <a:gdLst>
              <a:gd name="T0" fmla="*/ 7937 w 85"/>
              <a:gd name="T1" fmla="*/ 0 h 55"/>
              <a:gd name="T2" fmla="*/ 134937 w 85"/>
              <a:gd name="T3" fmla="*/ 53975 h 55"/>
              <a:gd name="T4" fmla="*/ 0 w 85"/>
              <a:gd name="T5" fmla="*/ 87312 h 55"/>
              <a:gd name="T6" fmla="*/ 7937 w 85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  <a:gd name="T12" fmla="*/ 0 w 85"/>
              <a:gd name="T13" fmla="*/ 0 h 55"/>
              <a:gd name="T14" fmla="*/ 85 w 85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" h="55">
                <a:moveTo>
                  <a:pt x="5" y="0"/>
                </a:moveTo>
                <a:lnTo>
                  <a:pt x="85" y="34"/>
                </a:lnTo>
                <a:lnTo>
                  <a:pt x="0" y="55"/>
                </a:lnTo>
                <a:lnTo>
                  <a:pt x="5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4" name="Freeform 63"/>
          <p:cNvSpPr>
            <a:spLocks/>
          </p:cNvSpPr>
          <p:nvPr/>
        </p:nvSpPr>
        <p:spPr bwMode="auto">
          <a:xfrm>
            <a:off x="5162550" y="2860675"/>
            <a:ext cx="701675" cy="1355725"/>
          </a:xfrm>
          <a:custGeom>
            <a:avLst/>
            <a:gdLst>
              <a:gd name="T0" fmla="*/ 0 w 442"/>
              <a:gd name="T1" fmla="*/ 1355725 h 854"/>
              <a:gd name="T2" fmla="*/ 701675 w 442"/>
              <a:gd name="T3" fmla="*/ 0 h 854"/>
              <a:gd name="T4" fmla="*/ 0 60000 65536"/>
              <a:gd name="T5" fmla="*/ 0 60000 65536"/>
              <a:gd name="T6" fmla="*/ 0 w 442"/>
              <a:gd name="T7" fmla="*/ 0 h 854"/>
              <a:gd name="T8" fmla="*/ 442 w 442"/>
              <a:gd name="T9" fmla="*/ 854 h 8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2" h="854">
                <a:moveTo>
                  <a:pt x="0" y="854"/>
                </a:moveTo>
                <a:cubicBezTo>
                  <a:pt x="9" y="424"/>
                  <a:pt x="196" y="61"/>
                  <a:pt x="442" y="0"/>
                </a:cubicBezTo>
              </a:path>
            </a:pathLst>
          </a:custGeom>
          <a:noFill/>
          <a:ln w="26988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5" name="Freeform 64"/>
          <p:cNvSpPr>
            <a:spLocks/>
          </p:cNvSpPr>
          <p:nvPr/>
        </p:nvSpPr>
        <p:spPr bwMode="auto">
          <a:xfrm>
            <a:off x="5848350" y="2817813"/>
            <a:ext cx="134938" cy="87312"/>
          </a:xfrm>
          <a:custGeom>
            <a:avLst/>
            <a:gdLst>
              <a:gd name="T0" fmla="*/ 0 w 85"/>
              <a:gd name="T1" fmla="*/ 0 h 55"/>
              <a:gd name="T2" fmla="*/ 134938 w 85"/>
              <a:gd name="T3" fmla="*/ 28575 h 55"/>
              <a:gd name="T4" fmla="*/ 9525 w 85"/>
              <a:gd name="T5" fmla="*/ 87312 h 55"/>
              <a:gd name="T6" fmla="*/ 0 w 85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  <a:gd name="T12" fmla="*/ 0 w 85"/>
              <a:gd name="T13" fmla="*/ 0 h 55"/>
              <a:gd name="T14" fmla="*/ 85 w 85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" h="55">
                <a:moveTo>
                  <a:pt x="0" y="0"/>
                </a:moveTo>
                <a:lnTo>
                  <a:pt x="85" y="18"/>
                </a:lnTo>
                <a:lnTo>
                  <a:pt x="6" y="55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6" name="Freeform 65"/>
          <p:cNvSpPr>
            <a:spLocks/>
          </p:cNvSpPr>
          <p:nvPr/>
        </p:nvSpPr>
        <p:spPr bwMode="auto">
          <a:xfrm>
            <a:off x="5446713" y="2938463"/>
            <a:ext cx="404812" cy="942975"/>
          </a:xfrm>
          <a:custGeom>
            <a:avLst/>
            <a:gdLst>
              <a:gd name="T0" fmla="*/ 223837 w 255"/>
              <a:gd name="T1" fmla="*/ 942975 h 594"/>
              <a:gd name="T2" fmla="*/ 404812 w 255"/>
              <a:gd name="T3" fmla="*/ 0 h 594"/>
              <a:gd name="T4" fmla="*/ 0 60000 65536"/>
              <a:gd name="T5" fmla="*/ 0 60000 65536"/>
              <a:gd name="T6" fmla="*/ 0 w 255"/>
              <a:gd name="T7" fmla="*/ 0 h 594"/>
              <a:gd name="T8" fmla="*/ 255 w 255"/>
              <a:gd name="T9" fmla="*/ 594 h 5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5" h="594">
                <a:moveTo>
                  <a:pt x="141" y="594"/>
                </a:moveTo>
                <a:cubicBezTo>
                  <a:pt x="0" y="316"/>
                  <a:pt x="40" y="110"/>
                  <a:pt x="255" y="0"/>
                </a:cubicBezTo>
              </a:path>
            </a:pathLst>
          </a:custGeom>
          <a:noFill/>
          <a:ln w="26988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7" name="Freeform 66"/>
          <p:cNvSpPr>
            <a:spLocks/>
          </p:cNvSpPr>
          <p:nvPr/>
        </p:nvSpPr>
        <p:spPr bwMode="auto">
          <a:xfrm>
            <a:off x="5824538" y="2889250"/>
            <a:ext cx="138112" cy="93663"/>
          </a:xfrm>
          <a:custGeom>
            <a:avLst/>
            <a:gdLst>
              <a:gd name="T0" fmla="*/ 0 w 87"/>
              <a:gd name="T1" fmla="*/ 12700 h 59"/>
              <a:gd name="T2" fmla="*/ 138112 w 87"/>
              <a:gd name="T3" fmla="*/ 0 h 59"/>
              <a:gd name="T4" fmla="*/ 34925 w 87"/>
              <a:gd name="T5" fmla="*/ 93663 h 59"/>
              <a:gd name="T6" fmla="*/ 0 w 87"/>
              <a:gd name="T7" fmla="*/ 12700 h 59"/>
              <a:gd name="T8" fmla="*/ 0 60000 65536"/>
              <a:gd name="T9" fmla="*/ 0 60000 65536"/>
              <a:gd name="T10" fmla="*/ 0 60000 65536"/>
              <a:gd name="T11" fmla="*/ 0 60000 65536"/>
              <a:gd name="T12" fmla="*/ 0 w 87"/>
              <a:gd name="T13" fmla="*/ 0 h 59"/>
              <a:gd name="T14" fmla="*/ 87 w 87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" h="59">
                <a:moveTo>
                  <a:pt x="0" y="8"/>
                </a:moveTo>
                <a:lnTo>
                  <a:pt x="87" y="0"/>
                </a:lnTo>
                <a:lnTo>
                  <a:pt x="22" y="59"/>
                </a:lnTo>
                <a:lnTo>
                  <a:pt x="0" y="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8" name="Freeform 67"/>
          <p:cNvSpPr>
            <a:spLocks noEditPoints="1"/>
          </p:cNvSpPr>
          <p:nvPr/>
        </p:nvSpPr>
        <p:spPr bwMode="auto">
          <a:xfrm>
            <a:off x="5151438" y="4005263"/>
            <a:ext cx="285750" cy="222250"/>
          </a:xfrm>
          <a:custGeom>
            <a:avLst/>
            <a:gdLst>
              <a:gd name="T0" fmla="*/ 5561 w 925"/>
              <a:gd name="T1" fmla="*/ 202412 h 717"/>
              <a:gd name="T2" fmla="*/ 21933 w 925"/>
              <a:gd name="T3" fmla="*/ 190013 h 717"/>
              <a:gd name="T4" fmla="*/ 36452 w 925"/>
              <a:gd name="T5" fmla="*/ 191873 h 717"/>
              <a:gd name="T6" fmla="*/ 34290 w 925"/>
              <a:gd name="T7" fmla="*/ 206441 h 717"/>
              <a:gd name="T8" fmla="*/ 17917 w 925"/>
              <a:gd name="T9" fmla="*/ 218840 h 717"/>
              <a:gd name="T10" fmla="*/ 3398 w 925"/>
              <a:gd name="T11" fmla="*/ 216980 h 717"/>
              <a:gd name="T12" fmla="*/ 5561 w 925"/>
              <a:gd name="T13" fmla="*/ 202412 h 717"/>
              <a:gd name="T14" fmla="*/ 54679 w 925"/>
              <a:gd name="T15" fmla="*/ 165215 h 717"/>
              <a:gd name="T16" fmla="*/ 71051 w 925"/>
              <a:gd name="T17" fmla="*/ 152816 h 717"/>
              <a:gd name="T18" fmla="*/ 85571 w 925"/>
              <a:gd name="T19" fmla="*/ 154676 h 717"/>
              <a:gd name="T20" fmla="*/ 83408 w 925"/>
              <a:gd name="T21" fmla="*/ 169245 h 717"/>
              <a:gd name="T22" fmla="*/ 67035 w 925"/>
              <a:gd name="T23" fmla="*/ 181644 h 717"/>
              <a:gd name="T24" fmla="*/ 52825 w 925"/>
              <a:gd name="T25" fmla="*/ 179474 h 717"/>
              <a:gd name="T26" fmla="*/ 54679 w 925"/>
              <a:gd name="T27" fmla="*/ 165215 h 717"/>
              <a:gd name="T28" fmla="*/ 104106 w 925"/>
              <a:gd name="T29" fmla="*/ 127709 h 717"/>
              <a:gd name="T30" fmla="*/ 120478 w 925"/>
              <a:gd name="T31" fmla="*/ 115310 h 717"/>
              <a:gd name="T32" fmla="*/ 134689 w 925"/>
              <a:gd name="T33" fmla="*/ 117479 h 717"/>
              <a:gd name="T34" fmla="*/ 132835 w 925"/>
              <a:gd name="T35" fmla="*/ 131738 h 717"/>
              <a:gd name="T36" fmla="*/ 116462 w 925"/>
              <a:gd name="T37" fmla="*/ 144447 h 717"/>
              <a:gd name="T38" fmla="*/ 101943 w 925"/>
              <a:gd name="T39" fmla="*/ 142277 h 717"/>
              <a:gd name="T40" fmla="*/ 104106 w 925"/>
              <a:gd name="T41" fmla="*/ 127709 h 717"/>
              <a:gd name="T42" fmla="*/ 153224 w 925"/>
              <a:gd name="T43" fmla="*/ 90512 h 717"/>
              <a:gd name="T44" fmla="*/ 169596 w 925"/>
              <a:gd name="T45" fmla="*/ 78113 h 717"/>
              <a:gd name="T46" fmla="*/ 184116 w 925"/>
              <a:gd name="T47" fmla="*/ 79973 h 717"/>
              <a:gd name="T48" fmla="*/ 181953 w 925"/>
              <a:gd name="T49" fmla="*/ 94541 h 717"/>
              <a:gd name="T50" fmla="*/ 165581 w 925"/>
              <a:gd name="T51" fmla="*/ 106940 h 717"/>
              <a:gd name="T52" fmla="*/ 151061 w 925"/>
              <a:gd name="T53" fmla="*/ 105081 h 717"/>
              <a:gd name="T54" fmla="*/ 153224 w 925"/>
              <a:gd name="T55" fmla="*/ 90512 h 717"/>
              <a:gd name="T56" fmla="*/ 202342 w 925"/>
              <a:gd name="T57" fmla="*/ 53315 h 717"/>
              <a:gd name="T58" fmla="*/ 218715 w 925"/>
              <a:gd name="T59" fmla="*/ 40916 h 717"/>
              <a:gd name="T60" fmla="*/ 233234 w 925"/>
              <a:gd name="T61" fmla="*/ 42776 h 717"/>
              <a:gd name="T62" fmla="*/ 231380 w 925"/>
              <a:gd name="T63" fmla="*/ 57345 h 717"/>
              <a:gd name="T64" fmla="*/ 214699 w 925"/>
              <a:gd name="T65" fmla="*/ 69744 h 717"/>
              <a:gd name="T66" fmla="*/ 200488 w 925"/>
              <a:gd name="T67" fmla="*/ 67574 h 717"/>
              <a:gd name="T68" fmla="*/ 202342 w 925"/>
              <a:gd name="T69" fmla="*/ 53315 h 717"/>
              <a:gd name="T70" fmla="*/ 251769 w 925"/>
              <a:gd name="T71" fmla="*/ 15809 h 717"/>
              <a:gd name="T72" fmla="*/ 268142 w 925"/>
              <a:gd name="T73" fmla="*/ 3410 h 717"/>
              <a:gd name="T74" fmla="*/ 282352 w 925"/>
              <a:gd name="T75" fmla="*/ 5579 h 717"/>
              <a:gd name="T76" fmla="*/ 280498 w 925"/>
              <a:gd name="T77" fmla="*/ 19838 h 717"/>
              <a:gd name="T78" fmla="*/ 264126 w 925"/>
              <a:gd name="T79" fmla="*/ 32547 h 717"/>
              <a:gd name="T80" fmla="*/ 249606 w 925"/>
              <a:gd name="T81" fmla="*/ 30377 h 717"/>
              <a:gd name="T82" fmla="*/ 251769 w 925"/>
              <a:gd name="T83" fmla="*/ 15809 h 71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25"/>
              <a:gd name="T127" fmla="*/ 0 h 717"/>
              <a:gd name="T128" fmla="*/ 925 w 925"/>
              <a:gd name="T129" fmla="*/ 717 h 71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25" h="717">
                <a:moveTo>
                  <a:pt x="18" y="653"/>
                </a:moveTo>
                <a:lnTo>
                  <a:pt x="71" y="613"/>
                </a:lnTo>
                <a:cubicBezTo>
                  <a:pt x="86" y="602"/>
                  <a:pt x="107" y="605"/>
                  <a:pt x="118" y="619"/>
                </a:cubicBezTo>
                <a:cubicBezTo>
                  <a:pt x="129" y="634"/>
                  <a:pt x="126" y="655"/>
                  <a:pt x="111" y="666"/>
                </a:cubicBezTo>
                <a:lnTo>
                  <a:pt x="58" y="706"/>
                </a:lnTo>
                <a:cubicBezTo>
                  <a:pt x="43" y="717"/>
                  <a:pt x="22" y="714"/>
                  <a:pt x="11" y="700"/>
                </a:cubicBezTo>
                <a:cubicBezTo>
                  <a:pt x="0" y="685"/>
                  <a:pt x="3" y="664"/>
                  <a:pt x="18" y="653"/>
                </a:cubicBezTo>
                <a:close/>
                <a:moveTo>
                  <a:pt x="177" y="533"/>
                </a:moveTo>
                <a:lnTo>
                  <a:pt x="230" y="493"/>
                </a:lnTo>
                <a:cubicBezTo>
                  <a:pt x="245" y="482"/>
                  <a:pt x="266" y="484"/>
                  <a:pt x="277" y="499"/>
                </a:cubicBezTo>
                <a:cubicBezTo>
                  <a:pt x="288" y="514"/>
                  <a:pt x="285" y="535"/>
                  <a:pt x="270" y="546"/>
                </a:cubicBezTo>
                <a:lnTo>
                  <a:pt x="217" y="586"/>
                </a:lnTo>
                <a:cubicBezTo>
                  <a:pt x="203" y="597"/>
                  <a:pt x="182" y="594"/>
                  <a:pt x="171" y="579"/>
                </a:cubicBezTo>
                <a:cubicBezTo>
                  <a:pt x="160" y="565"/>
                  <a:pt x="163" y="544"/>
                  <a:pt x="177" y="533"/>
                </a:cubicBezTo>
                <a:close/>
                <a:moveTo>
                  <a:pt x="337" y="412"/>
                </a:moveTo>
                <a:lnTo>
                  <a:pt x="390" y="372"/>
                </a:lnTo>
                <a:cubicBezTo>
                  <a:pt x="404" y="361"/>
                  <a:pt x="425" y="364"/>
                  <a:pt x="436" y="379"/>
                </a:cubicBezTo>
                <a:cubicBezTo>
                  <a:pt x="447" y="393"/>
                  <a:pt x="444" y="414"/>
                  <a:pt x="430" y="425"/>
                </a:cubicBezTo>
                <a:lnTo>
                  <a:pt x="377" y="466"/>
                </a:lnTo>
                <a:cubicBezTo>
                  <a:pt x="362" y="477"/>
                  <a:pt x="341" y="474"/>
                  <a:pt x="330" y="459"/>
                </a:cubicBezTo>
                <a:cubicBezTo>
                  <a:pt x="319" y="444"/>
                  <a:pt x="322" y="423"/>
                  <a:pt x="337" y="412"/>
                </a:cubicBezTo>
                <a:close/>
                <a:moveTo>
                  <a:pt x="496" y="292"/>
                </a:moveTo>
                <a:lnTo>
                  <a:pt x="549" y="252"/>
                </a:lnTo>
                <a:cubicBezTo>
                  <a:pt x="564" y="241"/>
                  <a:pt x="585" y="244"/>
                  <a:pt x="596" y="258"/>
                </a:cubicBezTo>
                <a:cubicBezTo>
                  <a:pt x="607" y="273"/>
                  <a:pt x="604" y="294"/>
                  <a:pt x="589" y="305"/>
                </a:cubicBezTo>
                <a:lnTo>
                  <a:pt x="536" y="345"/>
                </a:lnTo>
                <a:cubicBezTo>
                  <a:pt x="521" y="356"/>
                  <a:pt x="501" y="353"/>
                  <a:pt x="489" y="339"/>
                </a:cubicBezTo>
                <a:cubicBezTo>
                  <a:pt x="478" y="324"/>
                  <a:pt x="481" y="303"/>
                  <a:pt x="496" y="292"/>
                </a:cubicBezTo>
                <a:close/>
                <a:moveTo>
                  <a:pt x="655" y="172"/>
                </a:moveTo>
                <a:lnTo>
                  <a:pt x="708" y="132"/>
                </a:lnTo>
                <a:cubicBezTo>
                  <a:pt x="723" y="121"/>
                  <a:pt x="744" y="124"/>
                  <a:pt x="755" y="138"/>
                </a:cubicBezTo>
                <a:cubicBezTo>
                  <a:pt x="766" y="153"/>
                  <a:pt x="763" y="174"/>
                  <a:pt x="749" y="185"/>
                </a:cubicBezTo>
                <a:lnTo>
                  <a:pt x="695" y="225"/>
                </a:lnTo>
                <a:cubicBezTo>
                  <a:pt x="681" y="236"/>
                  <a:pt x="660" y="233"/>
                  <a:pt x="649" y="218"/>
                </a:cubicBezTo>
                <a:cubicBezTo>
                  <a:pt x="638" y="204"/>
                  <a:pt x="641" y="183"/>
                  <a:pt x="655" y="172"/>
                </a:cubicBezTo>
                <a:close/>
                <a:moveTo>
                  <a:pt x="815" y="51"/>
                </a:moveTo>
                <a:lnTo>
                  <a:pt x="868" y="11"/>
                </a:lnTo>
                <a:cubicBezTo>
                  <a:pt x="882" y="0"/>
                  <a:pt x="903" y="3"/>
                  <a:pt x="914" y="18"/>
                </a:cubicBezTo>
                <a:cubicBezTo>
                  <a:pt x="925" y="33"/>
                  <a:pt x="923" y="53"/>
                  <a:pt x="908" y="64"/>
                </a:cubicBezTo>
                <a:lnTo>
                  <a:pt x="855" y="105"/>
                </a:lnTo>
                <a:cubicBezTo>
                  <a:pt x="840" y="116"/>
                  <a:pt x="819" y="113"/>
                  <a:pt x="808" y="98"/>
                </a:cubicBezTo>
                <a:cubicBezTo>
                  <a:pt x="797" y="83"/>
                  <a:pt x="800" y="63"/>
                  <a:pt x="815" y="51"/>
                </a:cubicBezTo>
                <a:close/>
              </a:path>
            </a:pathLst>
          </a:custGeom>
          <a:solidFill>
            <a:srgbClr val="00CCFF"/>
          </a:solidFill>
          <a:ln w="4763" cap="flat">
            <a:solidFill>
              <a:srgbClr val="00CCF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9" name="Freeform 68"/>
          <p:cNvSpPr>
            <a:spLocks/>
          </p:cNvSpPr>
          <p:nvPr/>
        </p:nvSpPr>
        <p:spPr bwMode="auto">
          <a:xfrm>
            <a:off x="5426075" y="3932238"/>
            <a:ext cx="111125" cy="98425"/>
          </a:xfrm>
          <a:custGeom>
            <a:avLst/>
            <a:gdLst>
              <a:gd name="T0" fmla="*/ 0 w 70"/>
              <a:gd name="T1" fmla="*/ 38100 h 62"/>
              <a:gd name="T2" fmla="*/ 111125 w 70"/>
              <a:gd name="T3" fmla="*/ 0 h 62"/>
              <a:gd name="T4" fmla="*/ 44450 w 70"/>
              <a:gd name="T5" fmla="*/ 98425 h 62"/>
              <a:gd name="T6" fmla="*/ 0 w 70"/>
              <a:gd name="T7" fmla="*/ 38100 h 62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62"/>
              <a:gd name="T14" fmla="*/ 70 w 70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62">
                <a:moveTo>
                  <a:pt x="0" y="24"/>
                </a:moveTo>
                <a:lnTo>
                  <a:pt x="70" y="0"/>
                </a:lnTo>
                <a:lnTo>
                  <a:pt x="28" y="62"/>
                </a:lnTo>
                <a:lnTo>
                  <a:pt x="0" y="24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0" name="Line 69"/>
          <p:cNvSpPr>
            <a:spLocks noChangeShapeType="1"/>
          </p:cNvSpPr>
          <p:nvPr/>
        </p:nvSpPr>
        <p:spPr bwMode="auto">
          <a:xfrm flipH="1" flipV="1">
            <a:off x="5870575" y="3994150"/>
            <a:ext cx="325438" cy="173038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1" name="Freeform 70"/>
          <p:cNvSpPr>
            <a:spLocks/>
          </p:cNvSpPr>
          <p:nvPr/>
        </p:nvSpPr>
        <p:spPr bwMode="auto">
          <a:xfrm>
            <a:off x="5794375" y="3952875"/>
            <a:ext cx="96838" cy="71438"/>
          </a:xfrm>
          <a:custGeom>
            <a:avLst/>
            <a:gdLst>
              <a:gd name="T0" fmla="*/ 68263 w 61"/>
              <a:gd name="T1" fmla="*/ 71438 h 45"/>
              <a:gd name="T2" fmla="*/ 0 w 61"/>
              <a:gd name="T3" fmla="*/ 0 h 45"/>
              <a:gd name="T4" fmla="*/ 96838 w 61"/>
              <a:gd name="T5" fmla="*/ 17463 h 45"/>
              <a:gd name="T6" fmla="*/ 68263 w 61"/>
              <a:gd name="T7" fmla="*/ 71438 h 45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45"/>
              <a:gd name="T14" fmla="*/ 61 w 61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45">
                <a:moveTo>
                  <a:pt x="43" y="45"/>
                </a:moveTo>
                <a:lnTo>
                  <a:pt x="0" y="0"/>
                </a:lnTo>
                <a:lnTo>
                  <a:pt x="61" y="11"/>
                </a:lnTo>
                <a:lnTo>
                  <a:pt x="43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2" name="Freeform 71"/>
          <p:cNvSpPr>
            <a:spLocks noEditPoints="1"/>
          </p:cNvSpPr>
          <p:nvPr/>
        </p:nvSpPr>
        <p:spPr bwMode="auto">
          <a:xfrm>
            <a:off x="5659438" y="3630613"/>
            <a:ext cx="125412" cy="263525"/>
          </a:xfrm>
          <a:custGeom>
            <a:avLst/>
            <a:gdLst>
              <a:gd name="T0" fmla="*/ 2162 w 406"/>
              <a:gd name="T1" fmla="*/ 247657 h 847"/>
              <a:gd name="T2" fmla="*/ 10502 w 406"/>
              <a:gd name="T3" fmla="*/ 228679 h 847"/>
              <a:gd name="T4" fmla="*/ 23785 w 406"/>
              <a:gd name="T5" fmla="*/ 223390 h 847"/>
              <a:gd name="T6" fmla="*/ 29345 w 406"/>
              <a:gd name="T7" fmla="*/ 236768 h 847"/>
              <a:gd name="T8" fmla="*/ 21314 w 406"/>
              <a:gd name="T9" fmla="*/ 255747 h 847"/>
              <a:gd name="T10" fmla="*/ 7722 w 406"/>
              <a:gd name="T11" fmla="*/ 261347 h 847"/>
              <a:gd name="T12" fmla="*/ 2162 w 406"/>
              <a:gd name="T13" fmla="*/ 247657 h 847"/>
              <a:gd name="T14" fmla="*/ 26565 w 406"/>
              <a:gd name="T15" fmla="*/ 190721 h 847"/>
              <a:gd name="T16" fmla="*/ 34596 w 406"/>
              <a:gd name="T17" fmla="*/ 171431 h 847"/>
              <a:gd name="T18" fmla="*/ 48188 w 406"/>
              <a:gd name="T19" fmla="*/ 166142 h 847"/>
              <a:gd name="T20" fmla="*/ 53748 w 406"/>
              <a:gd name="T21" fmla="*/ 179832 h 847"/>
              <a:gd name="T22" fmla="*/ 45408 w 406"/>
              <a:gd name="T23" fmla="*/ 198810 h 847"/>
              <a:gd name="T24" fmla="*/ 32125 w 406"/>
              <a:gd name="T25" fmla="*/ 204100 h 847"/>
              <a:gd name="T26" fmla="*/ 26565 w 406"/>
              <a:gd name="T27" fmla="*/ 190721 h 847"/>
              <a:gd name="T28" fmla="*/ 50968 w 406"/>
              <a:gd name="T29" fmla="*/ 133474 h 847"/>
              <a:gd name="T30" fmla="*/ 58999 w 406"/>
              <a:gd name="T31" fmla="*/ 114495 h 847"/>
              <a:gd name="T32" fmla="*/ 72591 w 406"/>
              <a:gd name="T33" fmla="*/ 108895 h 847"/>
              <a:gd name="T34" fmla="*/ 77842 w 406"/>
              <a:gd name="T35" fmla="*/ 122584 h 847"/>
              <a:gd name="T36" fmla="*/ 69811 w 406"/>
              <a:gd name="T37" fmla="*/ 141563 h 847"/>
              <a:gd name="T38" fmla="*/ 56219 w 406"/>
              <a:gd name="T39" fmla="*/ 147163 h 847"/>
              <a:gd name="T40" fmla="*/ 50968 w 406"/>
              <a:gd name="T41" fmla="*/ 133474 h 847"/>
              <a:gd name="T42" fmla="*/ 75062 w 406"/>
              <a:gd name="T43" fmla="*/ 76537 h 847"/>
              <a:gd name="T44" fmla="*/ 83402 w 406"/>
              <a:gd name="T45" fmla="*/ 57247 h 847"/>
              <a:gd name="T46" fmla="*/ 96685 w 406"/>
              <a:gd name="T47" fmla="*/ 51958 h 847"/>
              <a:gd name="T48" fmla="*/ 102245 w 406"/>
              <a:gd name="T49" fmla="*/ 65648 h 847"/>
              <a:gd name="T50" fmla="*/ 94213 w 406"/>
              <a:gd name="T51" fmla="*/ 84627 h 847"/>
              <a:gd name="T52" fmla="*/ 80622 w 406"/>
              <a:gd name="T53" fmla="*/ 89916 h 847"/>
              <a:gd name="T54" fmla="*/ 75062 w 406"/>
              <a:gd name="T55" fmla="*/ 76537 h 847"/>
              <a:gd name="T56" fmla="*/ 99465 w 406"/>
              <a:gd name="T57" fmla="*/ 19290 h 847"/>
              <a:gd name="T58" fmla="*/ 104407 w 406"/>
              <a:gd name="T59" fmla="*/ 7778 h 847"/>
              <a:gd name="T60" fmla="*/ 117998 w 406"/>
              <a:gd name="T61" fmla="*/ 2489 h 847"/>
              <a:gd name="T62" fmla="*/ 123250 w 406"/>
              <a:gd name="T63" fmla="*/ 15868 h 847"/>
              <a:gd name="T64" fmla="*/ 118307 w 406"/>
              <a:gd name="T65" fmla="*/ 27379 h 847"/>
              <a:gd name="T66" fmla="*/ 105025 w 406"/>
              <a:gd name="T67" fmla="*/ 32980 h 847"/>
              <a:gd name="T68" fmla="*/ 99465 w 406"/>
              <a:gd name="T69" fmla="*/ 19290 h 84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06"/>
              <a:gd name="T106" fmla="*/ 0 h 847"/>
              <a:gd name="T107" fmla="*/ 406 w 406"/>
              <a:gd name="T108" fmla="*/ 847 h 84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06" h="847">
                <a:moveTo>
                  <a:pt x="7" y="796"/>
                </a:moveTo>
                <a:lnTo>
                  <a:pt x="34" y="735"/>
                </a:lnTo>
                <a:cubicBezTo>
                  <a:pt x="41" y="718"/>
                  <a:pt x="60" y="710"/>
                  <a:pt x="77" y="718"/>
                </a:cubicBezTo>
                <a:cubicBezTo>
                  <a:pt x="94" y="725"/>
                  <a:pt x="102" y="744"/>
                  <a:pt x="95" y="761"/>
                </a:cubicBezTo>
                <a:lnTo>
                  <a:pt x="69" y="822"/>
                </a:lnTo>
                <a:cubicBezTo>
                  <a:pt x="61" y="839"/>
                  <a:pt x="42" y="847"/>
                  <a:pt x="25" y="840"/>
                </a:cubicBezTo>
                <a:cubicBezTo>
                  <a:pt x="8" y="833"/>
                  <a:pt x="0" y="813"/>
                  <a:pt x="7" y="796"/>
                </a:cubicBezTo>
                <a:close/>
                <a:moveTo>
                  <a:pt x="86" y="613"/>
                </a:moveTo>
                <a:lnTo>
                  <a:pt x="112" y="551"/>
                </a:lnTo>
                <a:cubicBezTo>
                  <a:pt x="120" y="535"/>
                  <a:pt x="139" y="527"/>
                  <a:pt x="156" y="534"/>
                </a:cubicBezTo>
                <a:cubicBezTo>
                  <a:pt x="173" y="541"/>
                  <a:pt x="181" y="561"/>
                  <a:pt x="174" y="578"/>
                </a:cubicBezTo>
                <a:lnTo>
                  <a:pt x="147" y="639"/>
                </a:lnTo>
                <a:cubicBezTo>
                  <a:pt x="140" y="656"/>
                  <a:pt x="121" y="664"/>
                  <a:pt x="104" y="656"/>
                </a:cubicBezTo>
                <a:cubicBezTo>
                  <a:pt x="87" y="649"/>
                  <a:pt x="79" y="630"/>
                  <a:pt x="86" y="613"/>
                </a:cubicBezTo>
                <a:close/>
                <a:moveTo>
                  <a:pt x="165" y="429"/>
                </a:moveTo>
                <a:lnTo>
                  <a:pt x="191" y="368"/>
                </a:lnTo>
                <a:cubicBezTo>
                  <a:pt x="198" y="351"/>
                  <a:pt x="218" y="343"/>
                  <a:pt x="235" y="350"/>
                </a:cubicBezTo>
                <a:cubicBezTo>
                  <a:pt x="252" y="358"/>
                  <a:pt x="259" y="377"/>
                  <a:pt x="252" y="394"/>
                </a:cubicBezTo>
                <a:lnTo>
                  <a:pt x="226" y="455"/>
                </a:lnTo>
                <a:cubicBezTo>
                  <a:pt x="219" y="472"/>
                  <a:pt x="199" y="480"/>
                  <a:pt x="182" y="473"/>
                </a:cubicBezTo>
                <a:cubicBezTo>
                  <a:pt x="165" y="466"/>
                  <a:pt x="158" y="446"/>
                  <a:pt x="165" y="429"/>
                </a:cubicBezTo>
                <a:close/>
                <a:moveTo>
                  <a:pt x="243" y="246"/>
                </a:moveTo>
                <a:lnTo>
                  <a:pt x="270" y="184"/>
                </a:lnTo>
                <a:cubicBezTo>
                  <a:pt x="277" y="168"/>
                  <a:pt x="296" y="160"/>
                  <a:pt x="313" y="167"/>
                </a:cubicBezTo>
                <a:cubicBezTo>
                  <a:pt x="330" y="174"/>
                  <a:pt x="338" y="194"/>
                  <a:pt x="331" y="211"/>
                </a:cubicBezTo>
                <a:lnTo>
                  <a:pt x="305" y="272"/>
                </a:lnTo>
                <a:cubicBezTo>
                  <a:pt x="297" y="289"/>
                  <a:pt x="278" y="297"/>
                  <a:pt x="261" y="289"/>
                </a:cubicBezTo>
                <a:cubicBezTo>
                  <a:pt x="244" y="282"/>
                  <a:pt x="236" y="262"/>
                  <a:pt x="243" y="246"/>
                </a:cubicBezTo>
                <a:close/>
                <a:moveTo>
                  <a:pt x="322" y="62"/>
                </a:moveTo>
                <a:lnTo>
                  <a:pt x="338" y="25"/>
                </a:lnTo>
                <a:cubicBezTo>
                  <a:pt x="345" y="8"/>
                  <a:pt x="365" y="0"/>
                  <a:pt x="382" y="8"/>
                </a:cubicBezTo>
                <a:cubicBezTo>
                  <a:pt x="399" y="15"/>
                  <a:pt x="406" y="34"/>
                  <a:pt x="399" y="51"/>
                </a:cubicBezTo>
                <a:lnTo>
                  <a:pt x="383" y="88"/>
                </a:lnTo>
                <a:cubicBezTo>
                  <a:pt x="376" y="105"/>
                  <a:pt x="356" y="113"/>
                  <a:pt x="340" y="106"/>
                </a:cubicBezTo>
                <a:cubicBezTo>
                  <a:pt x="323" y="99"/>
                  <a:pt x="315" y="79"/>
                  <a:pt x="322" y="62"/>
                </a:cubicBezTo>
                <a:close/>
              </a:path>
            </a:pathLst>
          </a:custGeom>
          <a:solidFill>
            <a:srgbClr val="00CCFF"/>
          </a:solidFill>
          <a:ln w="4763" cap="flat">
            <a:solidFill>
              <a:srgbClr val="00CCF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3" name="Freeform 72"/>
          <p:cNvSpPr>
            <a:spLocks/>
          </p:cNvSpPr>
          <p:nvPr/>
        </p:nvSpPr>
        <p:spPr bwMode="auto">
          <a:xfrm>
            <a:off x="5735638" y="3548063"/>
            <a:ext cx="79375" cy="117475"/>
          </a:xfrm>
          <a:custGeom>
            <a:avLst/>
            <a:gdLst>
              <a:gd name="T0" fmla="*/ 0 w 50"/>
              <a:gd name="T1" fmla="*/ 87313 h 74"/>
              <a:gd name="T2" fmla="*/ 79375 w 50"/>
              <a:gd name="T3" fmla="*/ 0 h 74"/>
              <a:gd name="T4" fmla="*/ 68263 w 50"/>
              <a:gd name="T5" fmla="*/ 117475 h 74"/>
              <a:gd name="T6" fmla="*/ 0 w 50"/>
              <a:gd name="T7" fmla="*/ 87313 h 74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74"/>
              <a:gd name="T14" fmla="*/ 50 w 50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74">
                <a:moveTo>
                  <a:pt x="0" y="55"/>
                </a:moveTo>
                <a:lnTo>
                  <a:pt x="50" y="0"/>
                </a:lnTo>
                <a:lnTo>
                  <a:pt x="43" y="74"/>
                </a:lnTo>
                <a:lnTo>
                  <a:pt x="0" y="55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4" name="Line 73"/>
          <p:cNvSpPr>
            <a:spLocks noChangeShapeType="1"/>
          </p:cNvSpPr>
          <p:nvPr/>
        </p:nvSpPr>
        <p:spPr bwMode="auto">
          <a:xfrm flipV="1">
            <a:off x="5168900" y="4883150"/>
            <a:ext cx="155575" cy="285750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5" name="Freeform 74"/>
          <p:cNvSpPr>
            <a:spLocks/>
          </p:cNvSpPr>
          <p:nvPr/>
        </p:nvSpPr>
        <p:spPr bwMode="auto">
          <a:xfrm>
            <a:off x="5292725" y="4808538"/>
            <a:ext cx="71438" cy="96837"/>
          </a:xfrm>
          <a:custGeom>
            <a:avLst/>
            <a:gdLst>
              <a:gd name="T0" fmla="*/ 0 w 45"/>
              <a:gd name="T1" fmla="*/ 66675 h 61"/>
              <a:gd name="T2" fmla="*/ 71438 w 45"/>
              <a:gd name="T3" fmla="*/ 0 h 61"/>
              <a:gd name="T4" fmla="*/ 55563 w 45"/>
              <a:gd name="T5" fmla="*/ 96837 h 61"/>
              <a:gd name="T6" fmla="*/ 0 w 45"/>
              <a:gd name="T7" fmla="*/ 66675 h 61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61"/>
              <a:gd name="T14" fmla="*/ 45 w 45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61">
                <a:moveTo>
                  <a:pt x="0" y="42"/>
                </a:moveTo>
                <a:lnTo>
                  <a:pt x="45" y="0"/>
                </a:lnTo>
                <a:lnTo>
                  <a:pt x="35" y="61"/>
                </a:lnTo>
                <a:lnTo>
                  <a:pt x="0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6" name="Line 75"/>
          <p:cNvSpPr>
            <a:spLocks noChangeShapeType="1"/>
          </p:cNvSpPr>
          <p:nvPr/>
        </p:nvSpPr>
        <p:spPr bwMode="auto">
          <a:xfrm flipH="1" flipV="1">
            <a:off x="5303838" y="4391025"/>
            <a:ext cx="144462" cy="301625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7" name="Freeform 76"/>
          <p:cNvSpPr>
            <a:spLocks/>
          </p:cNvSpPr>
          <p:nvPr/>
        </p:nvSpPr>
        <p:spPr bwMode="auto">
          <a:xfrm>
            <a:off x="5265738" y="4313238"/>
            <a:ext cx="68262" cy="98425"/>
          </a:xfrm>
          <a:custGeom>
            <a:avLst/>
            <a:gdLst>
              <a:gd name="T0" fmla="*/ 12700 w 43"/>
              <a:gd name="T1" fmla="*/ 98425 h 62"/>
              <a:gd name="T2" fmla="*/ 0 w 43"/>
              <a:gd name="T3" fmla="*/ 0 h 62"/>
              <a:gd name="T4" fmla="*/ 68262 w 43"/>
              <a:gd name="T5" fmla="*/ 71438 h 62"/>
              <a:gd name="T6" fmla="*/ 12700 w 43"/>
              <a:gd name="T7" fmla="*/ 98425 h 62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62"/>
              <a:gd name="T14" fmla="*/ 43 w 43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62">
                <a:moveTo>
                  <a:pt x="8" y="62"/>
                </a:moveTo>
                <a:lnTo>
                  <a:pt x="0" y="0"/>
                </a:lnTo>
                <a:lnTo>
                  <a:pt x="43" y="45"/>
                </a:lnTo>
                <a:lnTo>
                  <a:pt x="8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8" name="Freeform 77"/>
          <p:cNvSpPr>
            <a:spLocks noEditPoints="1"/>
          </p:cNvSpPr>
          <p:nvPr/>
        </p:nvSpPr>
        <p:spPr bwMode="auto">
          <a:xfrm>
            <a:off x="4864100" y="4389438"/>
            <a:ext cx="157163" cy="315912"/>
          </a:xfrm>
          <a:custGeom>
            <a:avLst/>
            <a:gdLst>
              <a:gd name="T0" fmla="*/ 2480 w 507"/>
              <a:gd name="T1" fmla="*/ 299727 h 1015"/>
              <a:gd name="T2" fmla="*/ 11160 w 507"/>
              <a:gd name="T3" fmla="*/ 280742 h 1015"/>
              <a:gd name="T4" fmla="*/ 24799 w 507"/>
              <a:gd name="T5" fmla="*/ 275762 h 1015"/>
              <a:gd name="T6" fmla="*/ 29759 w 507"/>
              <a:gd name="T7" fmla="*/ 289456 h 1015"/>
              <a:gd name="T8" fmla="*/ 21389 w 507"/>
              <a:gd name="T9" fmla="*/ 308131 h 1015"/>
              <a:gd name="T10" fmla="*/ 7440 w 507"/>
              <a:gd name="T11" fmla="*/ 313422 h 1015"/>
              <a:gd name="T12" fmla="*/ 2480 w 507"/>
              <a:gd name="T13" fmla="*/ 299727 h 1015"/>
              <a:gd name="T14" fmla="*/ 28209 w 507"/>
              <a:gd name="T15" fmla="*/ 243081 h 1015"/>
              <a:gd name="T16" fmla="*/ 36888 w 507"/>
              <a:gd name="T17" fmla="*/ 224406 h 1015"/>
              <a:gd name="T18" fmla="*/ 50528 w 507"/>
              <a:gd name="T19" fmla="*/ 219115 h 1015"/>
              <a:gd name="T20" fmla="*/ 55798 w 507"/>
              <a:gd name="T21" fmla="*/ 233121 h 1015"/>
              <a:gd name="T22" fmla="*/ 47118 w 507"/>
              <a:gd name="T23" fmla="*/ 251796 h 1015"/>
              <a:gd name="T24" fmla="*/ 33479 w 507"/>
              <a:gd name="T25" fmla="*/ 256776 h 1015"/>
              <a:gd name="T26" fmla="*/ 28209 w 507"/>
              <a:gd name="T27" fmla="*/ 243081 h 1015"/>
              <a:gd name="T28" fmla="*/ 54248 w 507"/>
              <a:gd name="T29" fmla="*/ 186746 h 1015"/>
              <a:gd name="T30" fmla="*/ 62927 w 507"/>
              <a:gd name="T31" fmla="*/ 167760 h 1015"/>
              <a:gd name="T32" fmla="*/ 76567 w 507"/>
              <a:gd name="T33" fmla="*/ 162780 h 1015"/>
              <a:gd name="T34" fmla="*/ 81526 w 507"/>
              <a:gd name="T35" fmla="*/ 176475 h 1015"/>
              <a:gd name="T36" fmla="*/ 72847 w 507"/>
              <a:gd name="T37" fmla="*/ 195461 h 1015"/>
              <a:gd name="T38" fmla="*/ 59207 w 507"/>
              <a:gd name="T39" fmla="*/ 200441 h 1015"/>
              <a:gd name="T40" fmla="*/ 54248 w 507"/>
              <a:gd name="T41" fmla="*/ 186746 h 1015"/>
              <a:gd name="T42" fmla="*/ 79976 w 507"/>
              <a:gd name="T43" fmla="*/ 130100 h 1015"/>
              <a:gd name="T44" fmla="*/ 88656 w 507"/>
              <a:gd name="T45" fmla="*/ 111425 h 1015"/>
              <a:gd name="T46" fmla="*/ 102295 w 507"/>
              <a:gd name="T47" fmla="*/ 106134 h 1015"/>
              <a:gd name="T48" fmla="*/ 107255 w 507"/>
              <a:gd name="T49" fmla="*/ 120140 h 1015"/>
              <a:gd name="T50" fmla="*/ 98886 w 507"/>
              <a:gd name="T51" fmla="*/ 138815 h 1015"/>
              <a:gd name="T52" fmla="*/ 84936 w 507"/>
              <a:gd name="T53" fmla="*/ 143794 h 1015"/>
              <a:gd name="T54" fmla="*/ 79976 w 507"/>
              <a:gd name="T55" fmla="*/ 130100 h 1015"/>
              <a:gd name="T56" fmla="*/ 105705 w 507"/>
              <a:gd name="T57" fmla="*/ 73765 h 1015"/>
              <a:gd name="T58" fmla="*/ 114385 w 507"/>
              <a:gd name="T59" fmla="*/ 54779 h 1015"/>
              <a:gd name="T60" fmla="*/ 128024 w 507"/>
              <a:gd name="T61" fmla="*/ 49799 h 1015"/>
              <a:gd name="T62" fmla="*/ 133294 w 507"/>
              <a:gd name="T63" fmla="*/ 63494 h 1015"/>
              <a:gd name="T64" fmla="*/ 124614 w 507"/>
              <a:gd name="T65" fmla="*/ 82479 h 1015"/>
              <a:gd name="T66" fmla="*/ 110975 w 507"/>
              <a:gd name="T67" fmla="*/ 87459 h 1015"/>
              <a:gd name="T68" fmla="*/ 105705 w 507"/>
              <a:gd name="T69" fmla="*/ 73765 h 1015"/>
              <a:gd name="T70" fmla="*/ 131744 w 507"/>
              <a:gd name="T71" fmla="*/ 17118 h 1015"/>
              <a:gd name="T72" fmla="*/ 136084 w 507"/>
              <a:gd name="T73" fmla="*/ 7470 h 1015"/>
              <a:gd name="T74" fmla="*/ 149723 w 507"/>
              <a:gd name="T75" fmla="*/ 2490 h 1015"/>
              <a:gd name="T76" fmla="*/ 154993 w 507"/>
              <a:gd name="T77" fmla="*/ 16185 h 1015"/>
              <a:gd name="T78" fmla="*/ 150343 w 507"/>
              <a:gd name="T79" fmla="*/ 25833 h 1015"/>
              <a:gd name="T80" fmla="*/ 136704 w 507"/>
              <a:gd name="T81" fmla="*/ 31124 h 1015"/>
              <a:gd name="T82" fmla="*/ 131744 w 507"/>
              <a:gd name="T83" fmla="*/ 17118 h 10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07"/>
              <a:gd name="T127" fmla="*/ 0 h 1015"/>
              <a:gd name="T128" fmla="*/ 507 w 507"/>
              <a:gd name="T129" fmla="*/ 1015 h 101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07" h="1015">
                <a:moveTo>
                  <a:pt x="8" y="963"/>
                </a:moveTo>
                <a:lnTo>
                  <a:pt x="36" y="902"/>
                </a:lnTo>
                <a:cubicBezTo>
                  <a:pt x="44" y="886"/>
                  <a:pt x="63" y="878"/>
                  <a:pt x="80" y="886"/>
                </a:cubicBezTo>
                <a:cubicBezTo>
                  <a:pt x="97" y="894"/>
                  <a:pt x="104" y="913"/>
                  <a:pt x="96" y="930"/>
                </a:cubicBezTo>
                <a:lnTo>
                  <a:pt x="69" y="990"/>
                </a:lnTo>
                <a:cubicBezTo>
                  <a:pt x="61" y="1007"/>
                  <a:pt x="41" y="1015"/>
                  <a:pt x="24" y="1007"/>
                </a:cubicBezTo>
                <a:cubicBezTo>
                  <a:pt x="8" y="999"/>
                  <a:pt x="0" y="979"/>
                  <a:pt x="8" y="963"/>
                </a:cubicBezTo>
                <a:close/>
                <a:moveTo>
                  <a:pt x="91" y="781"/>
                </a:moveTo>
                <a:lnTo>
                  <a:pt x="119" y="721"/>
                </a:lnTo>
                <a:cubicBezTo>
                  <a:pt x="127" y="704"/>
                  <a:pt x="147" y="697"/>
                  <a:pt x="163" y="704"/>
                </a:cubicBezTo>
                <a:cubicBezTo>
                  <a:pt x="180" y="712"/>
                  <a:pt x="187" y="732"/>
                  <a:pt x="180" y="749"/>
                </a:cubicBezTo>
                <a:lnTo>
                  <a:pt x="152" y="809"/>
                </a:lnTo>
                <a:cubicBezTo>
                  <a:pt x="144" y="826"/>
                  <a:pt x="124" y="833"/>
                  <a:pt x="108" y="825"/>
                </a:cubicBezTo>
                <a:cubicBezTo>
                  <a:pt x="91" y="818"/>
                  <a:pt x="84" y="798"/>
                  <a:pt x="91" y="781"/>
                </a:cubicBezTo>
                <a:close/>
                <a:moveTo>
                  <a:pt x="175" y="600"/>
                </a:moveTo>
                <a:lnTo>
                  <a:pt x="203" y="539"/>
                </a:lnTo>
                <a:cubicBezTo>
                  <a:pt x="210" y="523"/>
                  <a:pt x="230" y="515"/>
                  <a:pt x="247" y="523"/>
                </a:cubicBezTo>
                <a:cubicBezTo>
                  <a:pt x="263" y="531"/>
                  <a:pt x="271" y="550"/>
                  <a:pt x="263" y="567"/>
                </a:cubicBezTo>
                <a:lnTo>
                  <a:pt x="235" y="628"/>
                </a:lnTo>
                <a:cubicBezTo>
                  <a:pt x="228" y="644"/>
                  <a:pt x="208" y="652"/>
                  <a:pt x="191" y="644"/>
                </a:cubicBezTo>
                <a:cubicBezTo>
                  <a:pt x="174" y="636"/>
                  <a:pt x="167" y="616"/>
                  <a:pt x="175" y="600"/>
                </a:cubicBezTo>
                <a:close/>
                <a:moveTo>
                  <a:pt x="258" y="418"/>
                </a:moveTo>
                <a:lnTo>
                  <a:pt x="286" y="358"/>
                </a:lnTo>
                <a:cubicBezTo>
                  <a:pt x="294" y="341"/>
                  <a:pt x="313" y="334"/>
                  <a:pt x="330" y="341"/>
                </a:cubicBezTo>
                <a:cubicBezTo>
                  <a:pt x="347" y="349"/>
                  <a:pt x="354" y="369"/>
                  <a:pt x="346" y="386"/>
                </a:cubicBezTo>
                <a:lnTo>
                  <a:pt x="319" y="446"/>
                </a:lnTo>
                <a:cubicBezTo>
                  <a:pt x="311" y="463"/>
                  <a:pt x="291" y="470"/>
                  <a:pt x="274" y="462"/>
                </a:cubicBezTo>
                <a:cubicBezTo>
                  <a:pt x="258" y="455"/>
                  <a:pt x="250" y="435"/>
                  <a:pt x="258" y="418"/>
                </a:cubicBezTo>
                <a:close/>
                <a:moveTo>
                  <a:pt x="341" y="237"/>
                </a:moveTo>
                <a:lnTo>
                  <a:pt x="369" y="176"/>
                </a:lnTo>
                <a:cubicBezTo>
                  <a:pt x="377" y="160"/>
                  <a:pt x="397" y="152"/>
                  <a:pt x="413" y="160"/>
                </a:cubicBezTo>
                <a:cubicBezTo>
                  <a:pt x="430" y="168"/>
                  <a:pt x="437" y="187"/>
                  <a:pt x="430" y="204"/>
                </a:cubicBezTo>
                <a:lnTo>
                  <a:pt x="402" y="265"/>
                </a:lnTo>
                <a:cubicBezTo>
                  <a:pt x="394" y="281"/>
                  <a:pt x="374" y="289"/>
                  <a:pt x="358" y="281"/>
                </a:cubicBezTo>
                <a:cubicBezTo>
                  <a:pt x="341" y="273"/>
                  <a:pt x="334" y="254"/>
                  <a:pt x="341" y="237"/>
                </a:cubicBezTo>
                <a:close/>
                <a:moveTo>
                  <a:pt x="425" y="55"/>
                </a:moveTo>
                <a:lnTo>
                  <a:pt x="439" y="24"/>
                </a:lnTo>
                <a:cubicBezTo>
                  <a:pt x="447" y="8"/>
                  <a:pt x="467" y="0"/>
                  <a:pt x="483" y="8"/>
                </a:cubicBezTo>
                <a:cubicBezTo>
                  <a:pt x="500" y="16"/>
                  <a:pt x="507" y="35"/>
                  <a:pt x="500" y="52"/>
                </a:cubicBezTo>
                <a:lnTo>
                  <a:pt x="485" y="83"/>
                </a:lnTo>
                <a:cubicBezTo>
                  <a:pt x="478" y="100"/>
                  <a:pt x="458" y="107"/>
                  <a:pt x="441" y="100"/>
                </a:cubicBezTo>
                <a:cubicBezTo>
                  <a:pt x="424" y="92"/>
                  <a:pt x="417" y="72"/>
                  <a:pt x="425" y="55"/>
                </a:cubicBezTo>
                <a:close/>
              </a:path>
            </a:pathLst>
          </a:custGeom>
          <a:solidFill>
            <a:srgbClr val="00CCFF"/>
          </a:solidFill>
          <a:ln w="4763" cap="flat">
            <a:solidFill>
              <a:srgbClr val="00CCF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9" name="Freeform 78"/>
          <p:cNvSpPr>
            <a:spLocks/>
          </p:cNvSpPr>
          <p:nvPr/>
        </p:nvSpPr>
        <p:spPr bwMode="auto">
          <a:xfrm>
            <a:off x="4972050" y="4308475"/>
            <a:ext cx="80963" cy="117475"/>
          </a:xfrm>
          <a:custGeom>
            <a:avLst/>
            <a:gdLst>
              <a:gd name="T0" fmla="*/ 0 w 51"/>
              <a:gd name="T1" fmla="*/ 85725 h 74"/>
              <a:gd name="T2" fmla="*/ 80963 w 51"/>
              <a:gd name="T3" fmla="*/ 0 h 74"/>
              <a:gd name="T4" fmla="*/ 68263 w 51"/>
              <a:gd name="T5" fmla="*/ 117475 h 74"/>
              <a:gd name="T6" fmla="*/ 0 w 51"/>
              <a:gd name="T7" fmla="*/ 85725 h 74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74"/>
              <a:gd name="T14" fmla="*/ 51 w 51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74">
                <a:moveTo>
                  <a:pt x="0" y="54"/>
                </a:moveTo>
                <a:lnTo>
                  <a:pt x="51" y="0"/>
                </a:lnTo>
                <a:lnTo>
                  <a:pt x="43" y="74"/>
                </a:lnTo>
                <a:lnTo>
                  <a:pt x="0" y="54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0" name="Freeform 79"/>
          <p:cNvSpPr>
            <a:spLocks/>
          </p:cNvSpPr>
          <p:nvPr/>
        </p:nvSpPr>
        <p:spPr bwMode="auto">
          <a:xfrm>
            <a:off x="5019675" y="4073525"/>
            <a:ext cx="285750" cy="285750"/>
          </a:xfrm>
          <a:custGeom>
            <a:avLst/>
            <a:gdLst>
              <a:gd name="T0" fmla="*/ 0 w 922"/>
              <a:gd name="T1" fmla="*/ 143030 h 921"/>
              <a:gd name="T2" fmla="*/ 142875 w 922"/>
              <a:gd name="T3" fmla="*/ 0 h 921"/>
              <a:gd name="T4" fmla="*/ 285750 w 922"/>
              <a:gd name="T5" fmla="*/ 143030 h 921"/>
              <a:gd name="T6" fmla="*/ 285750 w 922"/>
              <a:gd name="T7" fmla="*/ 143030 h 921"/>
              <a:gd name="T8" fmla="*/ 142875 w 922"/>
              <a:gd name="T9" fmla="*/ 285750 h 921"/>
              <a:gd name="T10" fmla="*/ 0 w 922"/>
              <a:gd name="T11" fmla="*/ 143030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1"/>
              <a:gd name="T20" fmla="*/ 922 w 922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1">
                <a:moveTo>
                  <a:pt x="0" y="461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2" y="206"/>
                  <a:pt x="922" y="461"/>
                </a:cubicBezTo>
                <a:cubicBezTo>
                  <a:pt x="922" y="461"/>
                  <a:pt x="922" y="461"/>
                  <a:pt x="922" y="461"/>
                </a:cubicBezTo>
                <a:cubicBezTo>
                  <a:pt x="922" y="715"/>
                  <a:pt x="715" y="921"/>
                  <a:pt x="461" y="921"/>
                </a:cubicBezTo>
                <a:cubicBezTo>
                  <a:pt x="206" y="921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71" name="Freeform 80"/>
          <p:cNvSpPr>
            <a:spLocks/>
          </p:cNvSpPr>
          <p:nvPr/>
        </p:nvSpPr>
        <p:spPr bwMode="auto">
          <a:xfrm>
            <a:off x="5019675" y="4073525"/>
            <a:ext cx="285750" cy="285750"/>
          </a:xfrm>
          <a:custGeom>
            <a:avLst/>
            <a:gdLst>
              <a:gd name="T0" fmla="*/ 0 w 180"/>
              <a:gd name="T1" fmla="*/ 142875 h 180"/>
              <a:gd name="T2" fmla="*/ 142875 w 180"/>
              <a:gd name="T3" fmla="*/ 0 h 180"/>
              <a:gd name="T4" fmla="*/ 285750 w 180"/>
              <a:gd name="T5" fmla="*/ 142875 h 180"/>
              <a:gd name="T6" fmla="*/ 285750 w 180"/>
              <a:gd name="T7" fmla="*/ 142875 h 180"/>
              <a:gd name="T8" fmla="*/ 142875 w 180"/>
              <a:gd name="T9" fmla="*/ 285750 h 180"/>
              <a:gd name="T10" fmla="*/ 0 w 180"/>
              <a:gd name="T11" fmla="*/ 142875 h 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0"/>
              <a:gd name="T19" fmla="*/ 0 h 180"/>
              <a:gd name="T20" fmla="*/ 180 w 180"/>
              <a:gd name="T21" fmla="*/ 180 h 1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0" h="180">
                <a:moveTo>
                  <a:pt x="0" y="90"/>
                </a:moveTo>
                <a:cubicBezTo>
                  <a:pt x="0" y="40"/>
                  <a:pt x="40" y="0"/>
                  <a:pt x="90" y="0"/>
                </a:cubicBezTo>
                <a:cubicBezTo>
                  <a:pt x="140" y="0"/>
                  <a:pt x="180" y="40"/>
                  <a:pt x="180" y="90"/>
                </a:cubicBezTo>
                <a:cubicBezTo>
                  <a:pt x="180" y="90"/>
                  <a:pt x="180" y="90"/>
                  <a:pt x="180" y="90"/>
                </a:cubicBezTo>
                <a:cubicBezTo>
                  <a:pt x="180" y="139"/>
                  <a:pt x="140" y="180"/>
                  <a:pt x="90" y="180"/>
                </a:cubicBezTo>
                <a:cubicBezTo>
                  <a:pt x="40" y="180"/>
                  <a:pt x="0" y="139"/>
                  <a:pt x="0" y="90"/>
                </a:cubicBezTo>
              </a:path>
            </a:pathLst>
          </a:custGeom>
          <a:noFill/>
          <a:ln w="26988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2" name="Rectangle 81"/>
          <p:cNvSpPr>
            <a:spLocks noChangeArrowheads="1"/>
          </p:cNvSpPr>
          <p:nvPr/>
        </p:nvSpPr>
        <p:spPr bwMode="auto">
          <a:xfrm>
            <a:off x="5105400" y="4121150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5673" name="Freeform 82"/>
          <p:cNvSpPr>
            <a:spLocks/>
          </p:cNvSpPr>
          <p:nvPr/>
        </p:nvSpPr>
        <p:spPr bwMode="auto">
          <a:xfrm>
            <a:off x="5305425" y="4549775"/>
            <a:ext cx="285750" cy="285750"/>
          </a:xfrm>
          <a:custGeom>
            <a:avLst/>
            <a:gdLst>
              <a:gd name="T0" fmla="*/ 0 w 921"/>
              <a:gd name="T1" fmla="*/ 143030 h 921"/>
              <a:gd name="T2" fmla="*/ 143030 w 921"/>
              <a:gd name="T3" fmla="*/ 0 h 921"/>
              <a:gd name="T4" fmla="*/ 285750 w 921"/>
              <a:gd name="T5" fmla="*/ 143030 h 921"/>
              <a:gd name="T6" fmla="*/ 285750 w 921"/>
              <a:gd name="T7" fmla="*/ 143030 h 921"/>
              <a:gd name="T8" fmla="*/ 143030 w 921"/>
              <a:gd name="T9" fmla="*/ 285750 h 921"/>
              <a:gd name="T10" fmla="*/ 0 w 921"/>
              <a:gd name="T11" fmla="*/ 143030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1"/>
              <a:gd name="T20" fmla="*/ 921 w 921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1">
                <a:moveTo>
                  <a:pt x="0" y="461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1" y="206"/>
                  <a:pt x="921" y="461"/>
                </a:cubicBezTo>
                <a:cubicBezTo>
                  <a:pt x="921" y="461"/>
                  <a:pt x="921" y="461"/>
                  <a:pt x="921" y="461"/>
                </a:cubicBezTo>
                <a:cubicBezTo>
                  <a:pt x="921" y="715"/>
                  <a:pt x="715" y="921"/>
                  <a:pt x="461" y="921"/>
                </a:cubicBezTo>
                <a:cubicBezTo>
                  <a:pt x="206" y="921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74" name="Freeform 83"/>
          <p:cNvSpPr>
            <a:spLocks/>
          </p:cNvSpPr>
          <p:nvPr/>
        </p:nvSpPr>
        <p:spPr bwMode="auto">
          <a:xfrm>
            <a:off x="5305425" y="4549775"/>
            <a:ext cx="285750" cy="285750"/>
          </a:xfrm>
          <a:custGeom>
            <a:avLst/>
            <a:gdLst>
              <a:gd name="T0" fmla="*/ 0 w 180"/>
              <a:gd name="T1" fmla="*/ 142875 h 180"/>
              <a:gd name="T2" fmla="*/ 142875 w 180"/>
              <a:gd name="T3" fmla="*/ 0 h 180"/>
              <a:gd name="T4" fmla="*/ 285750 w 180"/>
              <a:gd name="T5" fmla="*/ 142875 h 180"/>
              <a:gd name="T6" fmla="*/ 285750 w 180"/>
              <a:gd name="T7" fmla="*/ 142875 h 180"/>
              <a:gd name="T8" fmla="*/ 142875 w 180"/>
              <a:gd name="T9" fmla="*/ 285750 h 180"/>
              <a:gd name="T10" fmla="*/ 0 w 180"/>
              <a:gd name="T11" fmla="*/ 142875 h 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0"/>
              <a:gd name="T19" fmla="*/ 0 h 180"/>
              <a:gd name="T20" fmla="*/ 180 w 180"/>
              <a:gd name="T21" fmla="*/ 180 h 1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0" h="180">
                <a:moveTo>
                  <a:pt x="0" y="90"/>
                </a:moveTo>
                <a:cubicBezTo>
                  <a:pt x="0" y="40"/>
                  <a:pt x="40" y="0"/>
                  <a:pt x="90" y="0"/>
                </a:cubicBezTo>
                <a:cubicBezTo>
                  <a:pt x="140" y="0"/>
                  <a:pt x="180" y="40"/>
                  <a:pt x="180" y="90"/>
                </a:cubicBezTo>
                <a:cubicBezTo>
                  <a:pt x="180" y="90"/>
                  <a:pt x="180" y="90"/>
                  <a:pt x="180" y="90"/>
                </a:cubicBezTo>
                <a:cubicBezTo>
                  <a:pt x="180" y="140"/>
                  <a:pt x="14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5" name="Rectangle 84"/>
          <p:cNvSpPr>
            <a:spLocks noChangeArrowheads="1"/>
          </p:cNvSpPr>
          <p:nvPr/>
        </p:nvSpPr>
        <p:spPr bwMode="auto">
          <a:xfrm>
            <a:off x="5394325" y="4597400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25676" name="Freeform 85"/>
          <p:cNvSpPr>
            <a:spLocks/>
          </p:cNvSpPr>
          <p:nvPr/>
        </p:nvSpPr>
        <p:spPr bwMode="auto">
          <a:xfrm>
            <a:off x="4733925" y="4549775"/>
            <a:ext cx="285750" cy="285750"/>
          </a:xfrm>
          <a:custGeom>
            <a:avLst/>
            <a:gdLst>
              <a:gd name="T0" fmla="*/ 0 w 921"/>
              <a:gd name="T1" fmla="*/ 143030 h 921"/>
              <a:gd name="T2" fmla="*/ 142720 w 921"/>
              <a:gd name="T3" fmla="*/ 0 h 921"/>
              <a:gd name="T4" fmla="*/ 285750 w 921"/>
              <a:gd name="T5" fmla="*/ 143030 h 921"/>
              <a:gd name="T6" fmla="*/ 285750 w 921"/>
              <a:gd name="T7" fmla="*/ 143030 h 921"/>
              <a:gd name="T8" fmla="*/ 142720 w 921"/>
              <a:gd name="T9" fmla="*/ 285750 h 921"/>
              <a:gd name="T10" fmla="*/ 0 w 921"/>
              <a:gd name="T11" fmla="*/ 143030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1"/>
              <a:gd name="T20" fmla="*/ 921 w 921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1">
                <a:moveTo>
                  <a:pt x="0" y="461"/>
                </a:moveTo>
                <a:cubicBezTo>
                  <a:pt x="0" y="206"/>
                  <a:pt x="206" y="0"/>
                  <a:pt x="460" y="0"/>
                </a:cubicBezTo>
                <a:cubicBezTo>
                  <a:pt x="715" y="0"/>
                  <a:pt x="921" y="206"/>
                  <a:pt x="921" y="461"/>
                </a:cubicBezTo>
                <a:cubicBezTo>
                  <a:pt x="921" y="461"/>
                  <a:pt x="921" y="461"/>
                  <a:pt x="921" y="461"/>
                </a:cubicBezTo>
                <a:cubicBezTo>
                  <a:pt x="921" y="715"/>
                  <a:pt x="715" y="921"/>
                  <a:pt x="460" y="921"/>
                </a:cubicBezTo>
                <a:cubicBezTo>
                  <a:pt x="206" y="921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77" name="Freeform 86"/>
          <p:cNvSpPr>
            <a:spLocks/>
          </p:cNvSpPr>
          <p:nvPr/>
        </p:nvSpPr>
        <p:spPr bwMode="auto">
          <a:xfrm>
            <a:off x="4733925" y="4549775"/>
            <a:ext cx="285750" cy="285750"/>
          </a:xfrm>
          <a:custGeom>
            <a:avLst/>
            <a:gdLst>
              <a:gd name="T0" fmla="*/ 0 w 180"/>
              <a:gd name="T1" fmla="*/ 142875 h 180"/>
              <a:gd name="T2" fmla="*/ 142875 w 180"/>
              <a:gd name="T3" fmla="*/ 0 h 180"/>
              <a:gd name="T4" fmla="*/ 285750 w 180"/>
              <a:gd name="T5" fmla="*/ 142875 h 180"/>
              <a:gd name="T6" fmla="*/ 285750 w 180"/>
              <a:gd name="T7" fmla="*/ 142875 h 180"/>
              <a:gd name="T8" fmla="*/ 142875 w 180"/>
              <a:gd name="T9" fmla="*/ 285750 h 180"/>
              <a:gd name="T10" fmla="*/ 0 w 180"/>
              <a:gd name="T11" fmla="*/ 142875 h 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0"/>
              <a:gd name="T19" fmla="*/ 0 h 180"/>
              <a:gd name="T20" fmla="*/ 180 w 180"/>
              <a:gd name="T21" fmla="*/ 180 h 1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0" h="180">
                <a:moveTo>
                  <a:pt x="0" y="90"/>
                </a:moveTo>
                <a:cubicBezTo>
                  <a:pt x="0" y="40"/>
                  <a:pt x="40" y="0"/>
                  <a:pt x="90" y="0"/>
                </a:cubicBezTo>
                <a:cubicBezTo>
                  <a:pt x="140" y="0"/>
                  <a:pt x="180" y="40"/>
                  <a:pt x="180" y="90"/>
                </a:cubicBezTo>
                <a:cubicBezTo>
                  <a:pt x="180" y="90"/>
                  <a:pt x="180" y="90"/>
                  <a:pt x="180" y="90"/>
                </a:cubicBezTo>
                <a:cubicBezTo>
                  <a:pt x="180" y="140"/>
                  <a:pt x="14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</a:path>
            </a:pathLst>
          </a:custGeom>
          <a:noFill/>
          <a:ln w="26988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8" name="Rectangle 87"/>
          <p:cNvSpPr>
            <a:spLocks noChangeArrowheads="1"/>
          </p:cNvSpPr>
          <p:nvPr/>
        </p:nvSpPr>
        <p:spPr bwMode="auto">
          <a:xfrm>
            <a:off x="4822825" y="4597400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5679" name="Line 88"/>
          <p:cNvSpPr>
            <a:spLocks noChangeShapeType="1"/>
          </p:cNvSpPr>
          <p:nvPr/>
        </p:nvSpPr>
        <p:spPr bwMode="auto">
          <a:xfrm flipH="1" flipV="1">
            <a:off x="6242050" y="3103563"/>
            <a:ext cx="144463" cy="301625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0" name="Freeform 89"/>
          <p:cNvSpPr>
            <a:spLocks/>
          </p:cNvSpPr>
          <p:nvPr/>
        </p:nvSpPr>
        <p:spPr bwMode="auto">
          <a:xfrm>
            <a:off x="6203950" y="3025775"/>
            <a:ext cx="68263" cy="96838"/>
          </a:xfrm>
          <a:custGeom>
            <a:avLst/>
            <a:gdLst>
              <a:gd name="T0" fmla="*/ 12700 w 43"/>
              <a:gd name="T1" fmla="*/ 96838 h 61"/>
              <a:gd name="T2" fmla="*/ 0 w 43"/>
              <a:gd name="T3" fmla="*/ 0 h 61"/>
              <a:gd name="T4" fmla="*/ 68263 w 43"/>
              <a:gd name="T5" fmla="*/ 71438 h 61"/>
              <a:gd name="T6" fmla="*/ 12700 w 43"/>
              <a:gd name="T7" fmla="*/ 96838 h 61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61"/>
              <a:gd name="T14" fmla="*/ 43 w 43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61">
                <a:moveTo>
                  <a:pt x="8" y="61"/>
                </a:moveTo>
                <a:lnTo>
                  <a:pt x="0" y="0"/>
                </a:lnTo>
                <a:lnTo>
                  <a:pt x="43" y="45"/>
                </a:lnTo>
                <a:lnTo>
                  <a:pt x="8" y="6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1" name="Line 90"/>
          <p:cNvSpPr>
            <a:spLocks noChangeShapeType="1"/>
          </p:cNvSpPr>
          <p:nvPr/>
        </p:nvSpPr>
        <p:spPr bwMode="auto">
          <a:xfrm flipV="1">
            <a:off x="5815013" y="3128963"/>
            <a:ext cx="125412" cy="276225"/>
          </a:xfrm>
          <a:prstGeom prst="line">
            <a:avLst/>
          </a:prstGeom>
          <a:noFill/>
          <a:ln w="26988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2" name="Freeform 91"/>
          <p:cNvSpPr>
            <a:spLocks/>
          </p:cNvSpPr>
          <p:nvPr/>
        </p:nvSpPr>
        <p:spPr bwMode="auto">
          <a:xfrm>
            <a:off x="5895975" y="3021013"/>
            <a:ext cx="95250" cy="136525"/>
          </a:xfrm>
          <a:custGeom>
            <a:avLst/>
            <a:gdLst>
              <a:gd name="T0" fmla="*/ 0 w 60"/>
              <a:gd name="T1" fmla="*/ 100013 h 86"/>
              <a:gd name="T2" fmla="*/ 95250 w 60"/>
              <a:gd name="T3" fmla="*/ 0 h 86"/>
              <a:gd name="T4" fmla="*/ 79375 w 60"/>
              <a:gd name="T5" fmla="*/ 136525 h 86"/>
              <a:gd name="T6" fmla="*/ 0 w 60"/>
              <a:gd name="T7" fmla="*/ 100013 h 86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86"/>
              <a:gd name="T14" fmla="*/ 60 w 60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86">
                <a:moveTo>
                  <a:pt x="0" y="63"/>
                </a:moveTo>
                <a:lnTo>
                  <a:pt x="60" y="0"/>
                </a:lnTo>
                <a:lnTo>
                  <a:pt x="50" y="86"/>
                </a:lnTo>
                <a:lnTo>
                  <a:pt x="0" y="63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3" name="Freeform 92"/>
          <p:cNvSpPr>
            <a:spLocks/>
          </p:cNvSpPr>
          <p:nvPr/>
        </p:nvSpPr>
        <p:spPr bwMode="auto">
          <a:xfrm>
            <a:off x="5957888" y="2786063"/>
            <a:ext cx="285750" cy="285750"/>
          </a:xfrm>
          <a:custGeom>
            <a:avLst/>
            <a:gdLst>
              <a:gd name="T0" fmla="*/ 0 w 921"/>
              <a:gd name="T1" fmla="*/ 142720 h 921"/>
              <a:gd name="T2" fmla="*/ 142720 w 921"/>
              <a:gd name="T3" fmla="*/ 0 h 921"/>
              <a:gd name="T4" fmla="*/ 285750 w 921"/>
              <a:gd name="T5" fmla="*/ 142720 h 921"/>
              <a:gd name="T6" fmla="*/ 285750 w 921"/>
              <a:gd name="T7" fmla="*/ 142720 h 921"/>
              <a:gd name="T8" fmla="*/ 142720 w 921"/>
              <a:gd name="T9" fmla="*/ 285750 h 921"/>
              <a:gd name="T10" fmla="*/ 0 w 921"/>
              <a:gd name="T11" fmla="*/ 142720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1"/>
              <a:gd name="T20" fmla="*/ 921 w 921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1">
                <a:moveTo>
                  <a:pt x="0" y="460"/>
                </a:moveTo>
                <a:cubicBezTo>
                  <a:pt x="0" y="206"/>
                  <a:pt x="206" y="0"/>
                  <a:pt x="460" y="0"/>
                </a:cubicBezTo>
                <a:cubicBezTo>
                  <a:pt x="715" y="0"/>
                  <a:pt x="921" y="206"/>
                  <a:pt x="921" y="460"/>
                </a:cubicBezTo>
                <a:cubicBezTo>
                  <a:pt x="921" y="460"/>
                  <a:pt x="921" y="460"/>
                  <a:pt x="921" y="460"/>
                </a:cubicBezTo>
                <a:cubicBezTo>
                  <a:pt x="921" y="715"/>
                  <a:pt x="715" y="921"/>
                  <a:pt x="460" y="921"/>
                </a:cubicBezTo>
                <a:cubicBezTo>
                  <a:pt x="206" y="921"/>
                  <a:pt x="0" y="715"/>
                  <a:pt x="0" y="460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84" name="Freeform 93"/>
          <p:cNvSpPr>
            <a:spLocks/>
          </p:cNvSpPr>
          <p:nvPr/>
        </p:nvSpPr>
        <p:spPr bwMode="auto">
          <a:xfrm>
            <a:off x="5957888" y="2786063"/>
            <a:ext cx="285750" cy="285750"/>
          </a:xfrm>
          <a:custGeom>
            <a:avLst/>
            <a:gdLst>
              <a:gd name="T0" fmla="*/ 0 w 180"/>
              <a:gd name="T1" fmla="*/ 141288 h 180"/>
              <a:gd name="T2" fmla="*/ 142875 w 180"/>
              <a:gd name="T3" fmla="*/ 0 h 180"/>
              <a:gd name="T4" fmla="*/ 285750 w 180"/>
              <a:gd name="T5" fmla="*/ 141288 h 180"/>
              <a:gd name="T6" fmla="*/ 285750 w 180"/>
              <a:gd name="T7" fmla="*/ 141288 h 180"/>
              <a:gd name="T8" fmla="*/ 142875 w 180"/>
              <a:gd name="T9" fmla="*/ 285750 h 180"/>
              <a:gd name="T10" fmla="*/ 0 w 180"/>
              <a:gd name="T11" fmla="*/ 141288 h 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0"/>
              <a:gd name="T19" fmla="*/ 0 h 180"/>
              <a:gd name="T20" fmla="*/ 180 w 180"/>
              <a:gd name="T21" fmla="*/ 180 h 1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0" h="180">
                <a:moveTo>
                  <a:pt x="0" y="89"/>
                </a:moveTo>
                <a:cubicBezTo>
                  <a:pt x="0" y="40"/>
                  <a:pt x="40" y="0"/>
                  <a:pt x="90" y="0"/>
                </a:cubicBezTo>
                <a:cubicBezTo>
                  <a:pt x="139" y="0"/>
                  <a:pt x="180" y="40"/>
                  <a:pt x="18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80" y="139"/>
                  <a:pt x="139" y="180"/>
                  <a:pt x="90" y="180"/>
                </a:cubicBezTo>
                <a:cubicBezTo>
                  <a:pt x="40" y="180"/>
                  <a:pt x="0" y="139"/>
                  <a:pt x="0" y="89"/>
                </a:cubicBezTo>
              </a:path>
            </a:pathLst>
          </a:custGeom>
          <a:noFill/>
          <a:ln w="26988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5" name="Rectangle 94"/>
          <p:cNvSpPr>
            <a:spLocks noChangeArrowheads="1"/>
          </p:cNvSpPr>
          <p:nvPr/>
        </p:nvSpPr>
        <p:spPr bwMode="auto">
          <a:xfrm>
            <a:off x="6043613" y="2830513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5686" name="Freeform 95"/>
          <p:cNvSpPr>
            <a:spLocks/>
          </p:cNvSpPr>
          <p:nvPr/>
        </p:nvSpPr>
        <p:spPr bwMode="auto">
          <a:xfrm>
            <a:off x="6243638" y="3262313"/>
            <a:ext cx="285750" cy="285750"/>
          </a:xfrm>
          <a:custGeom>
            <a:avLst/>
            <a:gdLst>
              <a:gd name="T0" fmla="*/ 0 w 922"/>
              <a:gd name="T1" fmla="*/ 142720 h 921"/>
              <a:gd name="T2" fmla="*/ 142875 w 922"/>
              <a:gd name="T3" fmla="*/ 0 h 921"/>
              <a:gd name="T4" fmla="*/ 285750 w 922"/>
              <a:gd name="T5" fmla="*/ 142720 h 921"/>
              <a:gd name="T6" fmla="*/ 285750 w 922"/>
              <a:gd name="T7" fmla="*/ 142720 h 921"/>
              <a:gd name="T8" fmla="*/ 142875 w 922"/>
              <a:gd name="T9" fmla="*/ 285750 h 921"/>
              <a:gd name="T10" fmla="*/ 0 w 922"/>
              <a:gd name="T11" fmla="*/ 142720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1"/>
              <a:gd name="T20" fmla="*/ 922 w 922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1">
                <a:moveTo>
                  <a:pt x="0" y="460"/>
                </a:moveTo>
                <a:cubicBezTo>
                  <a:pt x="0" y="206"/>
                  <a:pt x="207" y="0"/>
                  <a:pt x="461" y="0"/>
                </a:cubicBezTo>
                <a:cubicBezTo>
                  <a:pt x="716" y="0"/>
                  <a:pt x="922" y="206"/>
                  <a:pt x="922" y="460"/>
                </a:cubicBezTo>
                <a:cubicBezTo>
                  <a:pt x="922" y="460"/>
                  <a:pt x="922" y="460"/>
                  <a:pt x="922" y="460"/>
                </a:cubicBezTo>
                <a:cubicBezTo>
                  <a:pt x="922" y="715"/>
                  <a:pt x="716" y="921"/>
                  <a:pt x="461" y="921"/>
                </a:cubicBezTo>
                <a:cubicBezTo>
                  <a:pt x="207" y="921"/>
                  <a:pt x="0" y="715"/>
                  <a:pt x="0" y="460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87" name="Freeform 96"/>
          <p:cNvSpPr>
            <a:spLocks/>
          </p:cNvSpPr>
          <p:nvPr/>
        </p:nvSpPr>
        <p:spPr bwMode="auto">
          <a:xfrm>
            <a:off x="6243638" y="3262313"/>
            <a:ext cx="285750" cy="285750"/>
          </a:xfrm>
          <a:custGeom>
            <a:avLst/>
            <a:gdLst>
              <a:gd name="T0" fmla="*/ 0 w 180"/>
              <a:gd name="T1" fmla="*/ 142875 h 180"/>
              <a:gd name="T2" fmla="*/ 142875 w 180"/>
              <a:gd name="T3" fmla="*/ 0 h 180"/>
              <a:gd name="T4" fmla="*/ 285750 w 180"/>
              <a:gd name="T5" fmla="*/ 142875 h 180"/>
              <a:gd name="T6" fmla="*/ 285750 w 180"/>
              <a:gd name="T7" fmla="*/ 142875 h 180"/>
              <a:gd name="T8" fmla="*/ 142875 w 180"/>
              <a:gd name="T9" fmla="*/ 285750 h 180"/>
              <a:gd name="T10" fmla="*/ 0 w 180"/>
              <a:gd name="T11" fmla="*/ 142875 h 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0"/>
              <a:gd name="T19" fmla="*/ 0 h 180"/>
              <a:gd name="T20" fmla="*/ 180 w 180"/>
              <a:gd name="T21" fmla="*/ 180 h 1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0" h="180">
                <a:moveTo>
                  <a:pt x="0" y="90"/>
                </a:moveTo>
                <a:cubicBezTo>
                  <a:pt x="0" y="40"/>
                  <a:pt x="40" y="0"/>
                  <a:pt x="90" y="0"/>
                </a:cubicBezTo>
                <a:cubicBezTo>
                  <a:pt x="140" y="0"/>
                  <a:pt x="180" y="40"/>
                  <a:pt x="180" y="90"/>
                </a:cubicBezTo>
                <a:cubicBezTo>
                  <a:pt x="180" y="90"/>
                  <a:pt x="180" y="90"/>
                  <a:pt x="180" y="90"/>
                </a:cubicBezTo>
                <a:cubicBezTo>
                  <a:pt x="180" y="140"/>
                  <a:pt x="14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8" name="Rectangle 97"/>
          <p:cNvSpPr>
            <a:spLocks noChangeArrowheads="1"/>
          </p:cNvSpPr>
          <p:nvPr/>
        </p:nvSpPr>
        <p:spPr bwMode="auto">
          <a:xfrm>
            <a:off x="6288088" y="3306763"/>
            <a:ext cx="184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10</a:t>
            </a:r>
            <a:endParaRPr lang="en-US"/>
          </a:p>
        </p:txBody>
      </p:sp>
      <p:sp>
        <p:nvSpPr>
          <p:cNvPr id="25689" name="Freeform 98"/>
          <p:cNvSpPr>
            <a:spLocks/>
          </p:cNvSpPr>
          <p:nvPr/>
        </p:nvSpPr>
        <p:spPr bwMode="auto">
          <a:xfrm>
            <a:off x="5670550" y="3262313"/>
            <a:ext cx="287338" cy="285750"/>
          </a:xfrm>
          <a:custGeom>
            <a:avLst/>
            <a:gdLst>
              <a:gd name="T0" fmla="*/ 0 w 922"/>
              <a:gd name="T1" fmla="*/ 142720 h 921"/>
              <a:gd name="T2" fmla="*/ 143669 w 922"/>
              <a:gd name="T3" fmla="*/ 0 h 921"/>
              <a:gd name="T4" fmla="*/ 287338 w 922"/>
              <a:gd name="T5" fmla="*/ 142720 h 921"/>
              <a:gd name="T6" fmla="*/ 287338 w 922"/>
              <a:gd name="T7" fmla="*/ 142720 h 921"/>
              <a:gd name="T8" fmla="*/ 143669 w 922"/>
              <a:gd name="T9" fmla="*/ 285750 h 921"/>
              <a:gd name="T10" fmla="*/ 0 w 922"/>
              <a:gd name="T11" fmla="*/ 142720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1"/>
              <a:gd name="T20" fmla="*/ 922 w 922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1">
                <a:moveTo>
                  <a:pt x="0" y="460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2" y="206"/>
                  <a:pt x="922" y="460"/>
                </a:cubicBezTo>
                <a:cubicBezTo>
                  <a:pt x="922" y="460"/>
                  <a:pt x="922" y="460"/>
                  <a:pt x="922" y="460"/>
                </a:cubicBezTo>
                <a:cubicBezTo>
                  <a:pt x="922" y="715"/>
                  <a:pt x="715" y="921"/>
                  <a:pt x="461" y="921"/>
                </a:cubicBezTo>
                <a:cubicBezTo>
                  <a:pt x="206" y="921"/>
                  <a:pt x="0" y="715"/>
                  <a:pt x="0" y="460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90" name="Freeform 99"/>
          <p:cNvSpPr>
            <a:spLocks/>
          </p:cNvSpPr>
          <p:nvPr/>
        </p:nvSpPr>
        <p:spPr bwMode="auto">
          <a:xfrm>
            <a:off x="5670550" y="3262313"/>
            <a:ext cx="287338" cy="285750"/>
          </a:xfrm>
          <a:custGeom>
            <a:avLst/>
            <a:gdLst>
              <a:gd name="T0" fmla="*/ 0 w 181"/>
              <a:gd name="T1" fmla="*/ 142875 h 180"/>
              <a:gd name="T2" fmla="*/ 144463 w 181"/>
              <a:gd name="T3" fmla="*/ 0 h 180"/>
              <a:gd name="T4" fmla="*/ 287338 w 181"/>
              <a:gd name="T5" fmla="*/ 142875 h 180"/>
              <a:gd name="T6" fmla="*/ 287338 w 181"/>
              <a:gd name="T7" fmla="*/ 142875 h 180"/>
              <a:gd name="T8" fmla="*/ 144463 w 181"/>
              <a:gd name="T9" fmla="*/ 285750 h 180"/>
              <a:gd name="T10" fmla="*/ 0 w 181"/>
              <a:gd name="T11" fmla="*/ 142875 h 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1"/>
              <a:gd name="T19" fmla="*/ 0 h 180"/>
              <a:gd name="T20" fmla="*/ 181 w 181"/>
              <a:gd name="T21" fmla="*/ 180 h 1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1" h="180">
                <a:moveTo>
                  <a:pt x="0" y="90"/>
                </a:moveTo>
                <a:cubicBezTo>
                  <a:pt x="0" y="40"/>
                  <a:pt x="41" y="0"/>
                  <a:pt x="91" y="0"/>
                </a:cubicBezTo>
                <a:cubicBezTo>
                  <a:pt x="140" y="0"/>
                  <a:pt x="181" y="40"/>
                  <a:pt x="181" y="90"/>
                </a:cubicBezTo>
                <a:cubicBezTo>
                  <a:pt x="181" y="90"/>
                  <a:pt x="181" y="90"/>
                  <a:pt x="181" y="90"/>
                </a:cubicBezTo>
                <a:cubicBezTo>
                  <a:pt x="181" y="140"/>
                  <a:pt x="140" y="180"/>
                  <a:pt x="91" y="180"/>
                </a:cubicBezTo>
                <a:cubicBezTo>
                  <a:pt x="41" y="180"/>
                  <a:pt x="0" y="140"/>
                  <a:pt x="0" y="90"/>
                </a:cubicBezTo>
              </a:path>
            </a:pathLst>
          </a:custGeom>
          <a:noFill/>
          <a:ln w="26988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91" name="Rectangle 100"/>
          <p:cNvSpPr>
            <a:spLocks noChangeArrowheads="1"/>
          </p:cNvSpPr>
          <p:nvPr/>
        </p:nvSpPr>
        <p:spPr bwMode="auto">
          <a:xfrm>
            <a:off x="5761038" y="3306763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8</a:t>
            </a:r>
            <a:endParaRPr lang="en-US"/>
          </a:p>
        </p:txBody>
      </p:sp>
      <p:sp>
        <p:nvSpPr>
          <p:cNvPr id="25692" name="Freeform 101"/>
          <p:cNvSpPr>
            <a:spLocks/>
          </p:cNvSpPr>
          <p:nvPr/>
        </p:nvSpPr>
        <p:spPr bwMode="auto">
          <a:xfrm>
            <a:off x="6102350" y="2566988"/>
            <a:ext cx="354013" cy="393700"/>
          </a:xfrm>
          <a:custGeom>
            <a:avLst/>
            <a:gdLst>
              <a:gd name="T0" fmla="*/ 141288 w 223"/>
              <a:gd name="T1" fmla="*/ 360363 h 248"/>
              <a:gd name="T2" fmla="*/ 339725 w 223"/>
              <a:gd name="T3" fmla="*/ 254000 h 248"/>
              <a:gd name="T4" fmla="*/ 188913 w 223"/>
              <a:gd name="T5" fmla="*/ 26988 h 248"/>
              <a:gd name="T6" fmla="*/ 0 w 223"/>
              <a:gd name="T7" fmla="*/ 98425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223"/>
              <a:gd name="T13" fmla="*/ 0 h 248"/>
              <a:gd name="T14" fmla="*/ 223 w 223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3" h="248">
                <a:moveTo>
                  <a:pt x="89" y="227"/>
                </a:moveTo>
                <a:cubicBezTo>
                  <a:pt x="150" y="248"/>
                  <a:pt x="206" y="218"/>
                  <a:pt x="214" y="160"/>
                </a:cubicBezTo>
                <a:cubicBezTo>
                  <a:pt x="223" y="102"/>
                  <a:pt x="180" y="38"/>
                  <a:pt x="119" y="17"/>
                </a:cubicBezTo>
                <a:cubicBezTo>
                  <a:pt x="67" y="0"/>
                  <a:pt x="18" y="18"/>
                  <a:pt x="0" y="62"/>
                </a:cubicBezTo>
              </a:path>
            </a:pathLst>
          </a:custGeom>
          <a:noFill/>
          <a:ln w="26988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93" name="Freeform 102"/>
          <p:cNvSpPr>
            <a:spLocks/>
          </p:cNvSpPr>
          <p:nvPr/>
        </p:nvSpPr>
        <p:spPr bwMode="auto">
          <a:xfrm>
            <a:off x="6057900" y="2654300"/>
            <a:ext cx="87313" cy="131763"/>
          </a:xfrm>
          <a:custGeom>
            <a:avLst/>
            <a:gdLst>
              <a:gd name="T0" fmla="*/ 87313 w 55"/>
              <a:gd name="T1" fmla="*/ 0 h 83"/>
              <a:gd name="T2" fmla="*/ 42863 w 55"/>
              <a:gd name="T3" fmla="*/ 131763 h 83"/>
              <a:gd name="T4" fmla="*/ 0 w 55"/>
              <a:gd name="T5" fmla="*/ 0 h 83"/>
              <a:gd name="T6" fmla="*/ 87313 w 55"/>
              <a:gd name="T7" fmla="*/ 0 h 83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3"/>
              <a:gd name="T14" fmla="*/ 55 w 55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3">
                <a:moveTo>
                  <a:pt x="55" y="0"/>
                </a:moveTo>
                <a:lnTo>
                  <a:pt x="27" y="83"/>
                </a:lnTo>
                <a:lnTo>
                  <a:pt x="0" y="0"/>
                </a:lnTo>
                <a:lnTo>
                  <a:pt x="55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94" name="Freeform 103"/>
          <p:cNvSpPr>
            <a:spLocks/>
          </p:cNvSpPr>
          <p:nvPr/>
        </p:nvSpPr>
        <p:spPr bwMode="auto">
          <a:xfrm>
            <a:off x="6053138" y="4024313"/>
            <a:ext cx="285750" cy="285750"/>
          </a:xfrm>
          <a:custGeom>
            <a:avLst/>
            <a:gdLst>
              <a:gd name="T0" fmla="*/ 0 w 921"/>
              <a:gd name="T1" fmla="*/ 142875 h 922"/>
              <a:gd name="T2" fmla="*/ 143030 w 921"/>
              <a:gd name="T3" fmla="*/ 0 h 922"/>
              <a:gd name="T4" fmla="*/ 285750 w 921"/>
              <a:gd name="T5" fmla="*/ 142875 h 922"/>
              <a:gd name="T6" fmla="*/ 285750 w 921"/>
              <a:gd name="T7" fmla="*/ 142875 h 922"/>
              <a:gd name="T8" fmla="*/ 143030 w 921"/>
              <a:gd name="T9" fmla="*/ 285750 h 922"/>
              <a:gd name="T10" fmla="*/ 0 w 921"/>
              <a:gd name="T11" fmla="*/ 142875 h 9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1"/>
              <a:gd name="T19" fmla="*/ 0 h 922"/>
              <a:gd name="T20" fmla="*/ 921 w 921"/>
              <a:gd name="T21" fmla="*/ 922 h 9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1" h="922">
                <a:moveTo>
                  <a:pt x="0" y="461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1" y="206"/>
                  <a:pt x="921" y="461"/>
                </a:cubicBezTo>
                <a:cubicBezTo>
                  <a:pt x="921" y="461"/>
                  <a:pt x="921" y="461"/>
                  <a:pt x="921" y="461"/>
                </a:cubicBezTo>
                <a:cubicBezTo>
                  <a:pt x="921" y="715"/>
                  <a:pt x="715" y="922"/>
                  <a:pt x="461" y="922"/>
                </a:cubicBezTo>
                <a:cubicBezTo>
                  <a:pt x="206" y="922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95" name="Freeform 104"/>
          <p:cNvSpPr>
            <a:spLocks/>
          </p:cNvSpPr>
          <p:nvPr/>
        </p:nvSpPr>
        <p:spPr bwMode="auto">
          <a:xfrm>
            <a:off x="6053138" y="4024313"/>
            <a:ext cx="285750" cy="285750"/>
          </a:xfrm>
          <a:custGeom>
            <a:avLst/>
            <a:gdLst>
              <a:gd name="T0" fmla="*/ 0 w 180"/>
              <a:gd name="T1" fmla="*/ 142875 h 180"/>
              <a:gd name="T2" fmla="*/ 142875 w 180"/>
              <a:gd name="T3" fmla="*/ 0 h 180"/>
              <a:gd name="T4" fmla="*/ 285750 w 180"/>
              <a:gd name="T5" fmla="*/ 142875 h 180"/>
              <a:gd name="T6" fmla="*/ 285750 w 180"/>
              <a:gd name="T7" fmla="*/ 142875 h 180"/>
              <a:gd name="T8" fmla="*/ 142875 w 180"/>
              <a:gd name="T9" fmla="*/ 285750 h 180"/>
              <a:gd name="T10" fmla="*/ 0 w 180"/>
              <a:gd name="T11" fmla="*/ 142875 h 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0"/>
              <a:gd name="T19" fmla="*/ 0 h 180"/>
              <a:gd name="T20" fmla="*/ 180 w 180"/>
              <a:gd name="T21" fmla="*/ 180 h 1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0" h="180">
                <a:moveTo>
                  <a:pt x="0" y="90"/>
                </a:moveTo>
                <a:cubicBezTo>
                  <a:pt x="0" y="40"/>
                  <a:pt x="40" y="0"/>
                  <a:pt x="90" y="0"/>
                </a:cubicBezTo>
                <a:cubicBezTo>
                  <a:pt x="139" y="0"/>
                  <a:pt x="180" y="40"/>
                  <a:pt x="180" y="90"/>
                </a:cubicBezTo>
                <a:cubicBezTo>
                  <a:pt x="180" y="90"/>
                  <a:pt x="180" y="90"/>
                  <a:pt x="180" y="90"/>
                </a:cubicBezTo>
                <a:cubicBezTo>
                  <a:pt x="180" y="140"/>
                  <a:pt x="139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96" name="Rectangle 105"/>
          <p:cNvSpPr>
            <a:spLocks noChangeArrowheads="1"/>
          </p:cNvSpPr>
          <p:nvPr/>
        </p:nvSpPr>
        <p:spPr bwMode="auto">
          <a:xfrm>
            <a:off x="6094413" y="4071938"/>
            <a:ext cx="184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12</a:t>
            </a:r>
            <a:endParaRPr lang="en-US"/>
          </a:p>
        </p:txBody>
      </p:sp>
      <p:sp>
        <p:nvSpPr>
          <p:cNvPr id="25697" name="Freeform 106"/>
          <p:cNvSpPr>
            <a:spLocks/>
          </p:cNvSpPr>
          <p:nvPr/>
        </p:nvSpPr>
        <p:spPr bwMode="auto">
          <a:xfrm>
            <a:off x="5527675" y="3738563"/>
            <a:ext cx="287338" cy="285750"/>
          </a:xfrm>
          <a:custGeom>
            <a:avLst/>
            <a:gdLst>
              <a:gd name="T0" fmla="*/ 0 w 922"/>
              <a:gd name="T1" fmla="*/ 142720 h 921"/>
              <a:gd name="T2" fmla="*/ 143669 w 922"/>
              <a:gd name="T3" fmla="*/ 0 h 921"/>
              <a:gd name="T4" fmla="*/ 287338 w 922"/>
              <a:gd name="T5" fmla="*/ 142720 h 921"/>
              <a:gd name="T6" fmla="*/ 287338 w 922"/>
              <a:gd name="T7" fmla="*/ 142720 h 921"/>
              <a:gd name="T8" fmla="*/ 143669 w 922"/>
              <a:gd name="T9" fmla="*/ 285750 h 921"/>
              <a:gd name="T10" fmla="*/ 0 w 922"/>
              <a:gd name="T11" fmla="*/ 142720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1"/>
              <a:gd name="T20" fmla="*/ 922 w 922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1">
                <a:moveTo>
                  <a:pt x="0" y="460"/>
                </a:moveTo>
                <a:cubicBezTo>
                  <a:pt x="0" y="206"/>
                  <a:pt x="207" y="0"/>
                  <a:pt x="461" y="0"/>
                </a:cubicBezTo>
                <a:cubicBezTo>
                  <a:pt x="716" y="0"/>
                  <a:pt x="922" y="206"/>
                  <a:pt x="922" y="460"/>
                </a:cubicBezTo>
                <a:cubicBezTo>
                  <a:pt x="922" y="460"/>
                  <a:pt x="922" y="460"/>
                  <a:pt x="922" y="460"/>
                </a:cubicBezTo>
                <a:cubicBezTo>
                  <a:pt x="922" y="715"/>
                  <a:pt x="716" y="921"/>
                  <a:pt x="461" y="921"/>
                </a:cubicBezTo>
                <a:cubicBezTo>
                  <a:pt x="207" y="921"/>
                  <a:pt x="0" y="715"/>
                  <a:pt x="0" y="460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98" name="Freeform 107"/>
          <p:cNvSpPr>
            <a:spLocks/>
          </p:cNvSpPr>
          <p:nvPr/>
        </p:nvSpPr>
        <p:spPr bwMode="auto">
          <a:xfrm>
            <a:off x="5527675" y="3738563"/>
            <a:ext cx="287338" cy="285750"/>
          </a:xfrm>
          <a:custGeom>
            <a:avLst/>
            <a:gdLst>
              <a:gd name="T0" fmla="*/ 0 w 181"/>
              <a:gd name="T1" fmla="*/ 142875 h 180"/>
              <a:gd name="T2" fmla="*/ 142875 w 181"/>
              <a:gd name="T3" fmla="*/ 0 h 180"/>
              <a:gd name="T4" fmla="*/ 287338 w 181"/>
              <a:gd name="T5" fmla="*/ 142875 h 180"/>
              <a:gd name="T6" fmla="*/ 287338 w 181"/>
              <a:gd name="T7" fmla="*/ 142875 h 180"/>
              <a:gd name="T8" fmla="*/ 142875 w 181"/>
              <a:gd name="T9" fmla="*/ 285750 h 180"/>
              <a:gd name="T10" fmla="*/ 0 w 181"/>
              <a:gd name="T11" fmla="*/ 142875 h 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1"/>
              <a:gd name="T19" fmla="*/ 0 h 180"/>
              <a:gd name="T20" fmla="*/ 181 w 181"/>
              <a:gd name="T21" fmla="*/ 180 h 1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1" h="180">
                <a:moveTo>
                  <a:pt x="0" y="90"/>
                </a:moveTo>
                <a:cubicBezTo>
                  <a:pt x="0" y="40"/>
                  <a:pt x="41" y="0"/>
                  <a:pt x="90" y="0"/>
                </a:cubicBezTo>
                <a:cubicBezTo>
                  <a:pt x="140" y="0"/>
                  <a:pt x="181" y="40"/>
                  <a:pt x="181" y="90"/>
                </a:cubicBezTo>
                <a:cubicBezTo>
                  <a:pt x="181" y="90"/>
                  <a:pt x="181" y="90"/>
                  <a:pt x="181" y="90"/>
                </a:cubicBezTo>
                <a:cubicBezTo>
                  <a:pt x="181" y="140"/>
                  <a:pt x="140" y="180"/>
                  <a:pt x="90" y="180"/>
                </a:cubicBezTo>
                <a:cubicBezTo>
                  <a:pt x="41" y="180"/>
                  <a:pt x="0" y="140"/>
                  <a:pt x="0" y="90"/>
                </a:cubicBezTo>
              </a:path>
            </a:pathLst>
          </a:custGeom>
          <a:noFill/>
          <a:ln w="26988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99" name="Rectangle 108"/>
          <p:cNvSpPr>
            <a:spLocks noChangeArrowheads="1"/>
          </p:cNvSpPr>
          <p:nvPr/>
        </p:nvSpPr>
        <p:spPr bwMode="auto">
          <a:xfrm>
            <a:off x="5572125" y="3783013"/>
            <a:ext cx="184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11</a:t>
            </a:r>
            <a:endParaRPr lang="en-US"/>
          </a:p>
        </p:txBody>
      </p:sp>
      <p:sp>
        <p:nvSpPr>
          <p:cNvPr id="25700" name="Freeform 109"/>
          <p:cNvSpPr>
            <a:spLocks/>
          </p:cNvSpPr>
          <p:nvPr/>
        </p:nvSpPr>
        <p:spPr bwMode="auto">
          <a:xfrm>
            <a:off x="5026025" y="5026025"/>
            <a:ext cx="285750" cy="285750"/>
          </a:xfrm>
          <a:custGeom>
            <a:avLst/>
            <a:gdLst>
              <a:gd name="T0" fmla="*/ 0 w 922"/>
              <a:gd name="T1" fmla="*/ 143030 h 921"/>
              <a:gd name="T2" fmla="*/ 142875 w 922"/>
              <a:gd name="T3" fmla="*/ 0 h 921"/>
              <a:gd name="T4" fmla="*/ 285750 w 922"/>
              <a:gd name="T5" fmla="*/ 143030 h 921"/>
              <a:gd name="T6" fmla="*/ 285750 w 922"/>
              <a:gd name="T7" fmla="*/ 143030 h 921"/>
              <a:gd name="T8" fmla="*/ 142875 w 922"/>
              <a:gd name="T9" fmla="*/ 285750 h 921"/>
              <a:gd name="T10" fmla="*/ 0 w 922"/>
              <a:gd name="T11" fmla="*/ 143030 h 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"/>
              <a:gd name="T19" fmla="*/ 0 h 921"/>
              <a:gd name="T20" fmla="*/ 922 w 922"/>
              <a:gd name="T21" fmla="*/ 921 h 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" h="921">
                <a:moveTo>
                  <a:pt x="0" y="461"/>
                </a:moveTo>
                <a:cubicBezTo>
                  <a:pt x="0" y="206"/>
                  <a:pt x="206" y="0"/>
                  <a:pt x="461" y="0"/>
                </a:cubicBezTo>
                <a:cubicBezTo>
                  <a:pt x="715" y="0"/>
                  <a:pt x="922" y="206"/>
                  <a:pt x="922" y="461"/>
                </a:cubicBezTo>
                <a:cubicBezTo>
                  <a:pt x="922" y="461"/>
                  <a:pt x="922" y="461"/>
                  <a:pt x="922" y="461"/>
                </a:cubicBezTo>
                <a:cubicBezTo>
                  <a:pt x="922" y="715"/>
                  <a:pt x="715" y="921"/>
                  <a:pt x="461" y="921"/>
                </a:cubicBezTo>
                <a:cubicBezTo>
                  <a:pt x="206" y="921"/>
                  <a:pt x="0" y="715"/>
                  <a:pt x="0" y="461"/>
                </a:cubicBezTo>
              </a:path>
            </a:pathLst>
          </a:custGeom>
          <a:solidFill>
            <a:srgbClr val="E8EEF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01" name="Freeform 110"/>
          <p:cNvSpPr>
            <a:spLocks/>
          </p:cNvSpPr>
          <p:nvPr/>
        </p:nvSpPr>
        <p:spPr bwMode="auto">
          <a:xfrm>
            <a:off x="5026025" y="5026025"/>
            <a:ext cx="285750" cy="285750"/>
          </a:xfrm>
          <a:custGeom>
            <a:avLst/>
            <a:gdLst>
              <a:gd name="T0" fmla="*/ 0 w 180"/>
              <a:gd name="T1" fmla="*/ 142875 h 180"/>
              <a:gd name="T2" fmla="*/ 142875 w 180"/>
              <a:gd name="T3" fmla="*/ 0 h 180"/>
              <a:gd name="T4" fmla="*/ 285750 w 180"/>
              <a:gd name="T5" fmla="*/ 142875 h 180"/>
              <a:gd name="T6" fmla="*/ 285750 w 180"/>
              <a:gd name="T7" fmla="*/ 142875 h 180"/>
              <a:gd name="T8" fmla="*/ 142875 w 180"/>
              <a:gd name="T9" fmla="*/ 285750 h 180"/>
              <a:gd name="T10" fmla="*/ 0 w 180"/>
              <a:gd name="T11" fmla="*/ 142875 h 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0"/>
              <a:gd name="T19" fmla="*/ 0 h 180"/>
              <a:gd name="T20" fmla="*/ 180 w 180"/>
              <a:gd name="T21" fmla="*/ 180 h 1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0" h="180">
                <a:moveTo>
                  <a:pt x="0" y="90"/>
                </a:moveTo>
                <a:cubicBezTo>
                  <a:pt x="0" y="41"/>
                  <a:pt x="40" y="0"/>
                  <a:pt x="90" y="0"/>
                </a:cubicBezTo>
                <a:cubicBezTo>
                  <a:pt x="140" y="0"/>
                  <a:pt x="180" y="41"/>
                  <a:pt x="180" y="90"/>
                </a:cubicBezTo>
                <a:cubicBezTo>
                  <a:pt x="180" y="90"/>
                  <a:pt x="180" y="90"/>
                  <a:pt x="180" y="90"/>
                </a:cubicBezTo>
                <a:cubicBezTo>
                  <a:pt x="180" y="140"/>
                  <a:pt x="14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2" name="Rectangle 111"/>
          <p:cNvSpPr>
            <a:spLocks noChangeArrowheads="1"/>
          </p:cNvSpPr>
          <p:nvPr/>
        </p:nvSpPr>
        <p:spPr bwMode="auto">
          <a:xfrm>
            <a:off x="5114925" y="5075238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9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751782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Ackermann Function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Union-Find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BAE0C-B043-3745-9847-49E2C146C8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84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Ackermann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772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We then define the </a:t>
            </a:r>
            <a:r>
              <a:rPr lang="en-US" sz="2400" b="1" dirty="0">
                <a:solidFill>
                  <a:srgbClr val="FF0000"/>
                </a:solidFill>
              </a:rPr>
              <a:t>Ackermann function </a:t>
            </a:r>
            <a:r>
              <a:rPr lang="en-US" sz="2400" dirty="0"/>
              <a:t>as</a:t>
            </a:r>
          </a:p>
          <a:p>
            <a:pPr marL="0" indent="0">
              <a:buNone/>
            </a:pPr>
            <a:r>
              <a:rPr lang="en-US" sz="2400" dirty="0" smtClean="0"/>
              <a:t>		A</a:t>
            </a:r>
            <a:r>
              <a:rPr lang="en-US" sz="2400" dirty="0"/>
              <a:t>(x) = A</a:t>
            </a:r>
            <a:r>
              <a:rPr lang="en-US" sz="2400" baseline="-25000" dirty="0"/>
              <a:t>x</a:t>
            </a:r>
            <a:r>
              <a:rPr lang="en-US" sz="2400" dirty="0"/>
              <a:t>(2),</a:t>
            </a:r>
          </a:p>
          <a:p>
            <a:pPr marL="0" indent="0">
              <a:buNone/>
            </a:pPr>
            <a:r>
              <a:rPr lang="en-US" sz="2400" dirty="0"/>
              <a:t>which is an incredibly fast-growing function. 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To </a:t>
            </a:r>
            <a:r>
              <a:rPr lang="en-US" sz="2400" dirty="0"/>
              <a:t>get some perspective, note </a:t>
            </a:r>
            <a:r>
              <a:rPr lang="en-US" sz="2400" dirty="0" smtClean="0"/>
              <a:t>that A</a:t>
            </a:r>
            <a:r>
              <a:rPr lang="en-US" sz="2400" dirty="0"/>
              <a:t>(3) = 2048 and A(4) is greater than or equal to a tower of 2048 twos, which </a:t>
            </a:r>
            <a:r>
              <a:rPr lang="en-US" sz="2400" dirty="0" smtClean="0"/>
              <a:t>is much </a:t>
            </a:r>
            <a:r>
              <a:rPr lang="en-US" sz="2400" dirty="0"/>
              <a:t>larger than the number of subatomic particles in the universe.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Likewise</a:t>
            </a:r>
            <a:r>
              <a:rPr lang="en-US" sz="2400" dirty="0"/>
              <a:t>, </a:t>
            </a:r>
            <a:r>
              <a:rPr lang="en-US" sz="2400" dirty="0" smtClean="0"/>
              <a:t>its inverse, which is pronounced “alpha of n”,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α</a:t>
            </a:r>
            <a:r>
              <a:rPr lang="el-GR" sz="2400" dirty="0" smtClean="0"/>
              <a:t>(</a:t>
            </a:r>
            <a:r>
              <a:rPr lang="el-GR" sz="2400" dirty="0"/>
              <a:t>n) = min{x: A(x) ≥ n},</a:t>
            </a:r>
          </a:p>
          <a:p>
            <a:pPr marL="0" indent="0">
              <a:buNone/>
            </a:pPr>
            <a:r>
              <a:rPr lang="en-US" sz="2400" dirty="0"/>
              <a:t>is an incredibly slow-growing function. </a:t>
            </a:r>
            <a:r>
              <a:rPr lang="en-US" sz="2400" dirty="0"/>
              <a:t>E</a:t>
            </a:r>
            <a:r>
              <a:rPr lang="en-US" sz="2400" dirty="0" smtClean="0"/>
              <a:t>ven </a:t>
            </a:r>
            <a:r>
              <a:rPr lang="en-US" sz="2400" dirty="0"/>
              <a:t>though </a:t>
            </a:r>
            <a:r>
              <a:rPr lang="en-US" sz="2400" dirty="0" smtClean="0">
                <a:latin typeface="Times New Roman"/>
                <a:cs typeface="Times New Roman"/>
              </a:rPr>
              <a:t>α</a:t>
            </a:r>
            <a:r>
              <a:rPr lang="en-US" sz="2400" dirty="0" smtClean="0"/>
              <a:t>(</a:t>
            </a:r>
            <a:r>
              <a:rPr lang="en-US" sz="2400" dirty="0"/>
              <a:t>n) is indeed </a:t>
            </a:r>
            <a:r>
              <a:rPr lang="en-US" sz="2400" dirty="0" smtClean="0"/>
              <a:t>growing as </a:t>
            </a:r>
            <a:r>
              <a:rPr lang="en-US" sz="2400" dirty="0"/>
              <a:t>n goes to infinity, for all practical purposes, </a:t>
            </a:r>
            <a:r>
              <a:rPr lang="en-US" sz="2400" dirty="0">
                <a:latin typeface="Times New Roman"/>
                <a:cs typeface="Times New Roman"/>
              </a:rPr>
              <a:t>α</a:t>
            </a:r>
            <a:r>
              <a:rPr lang="en-US" sz="2400" dirty="0" smtClean="0"/>
              <a:t>(</a:t>
            </a:r>
            <a:r>
              <a:rPr lang="en-US" sz="2400" dirty="0"/>
              <a:t>n) ≤ 4.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Union-Find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BAE0C-B043-3745-9847-49E2C146C8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64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Union-Find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1FB056D-CC77-0743-B745-1017DC4481D9}" type="slidenum">
              <a:rPr lang="en-US" sz="1400"/>
              <a:pPr eaLnBrk="1" hangingPunct="1"/>
              <a:t>16</a:t>
            </a:fld>
            <a:endParaRPr 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Tahoma" charset="0"/>
              </a:rPr>
              <a:t>Fast Amortized Time Analysis</a:t>
            </a:r>
            <a:endParaRPr lang="en-US" sz="4000" dirty="0">
              <a:latin typeface="Tahoma" charset="0"/>
            </a:endParaRPr>
          </a:p>
        </p:txBody>
      </p:sp>
      <p:sp>
        <p:nvSpPr>
          <p:cNvPr id="266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Tahoma" charset="0"/>
              </a:rPr>
              <a:t>For each node </a:t>
            </a:r>
            <a:r>
              <a:rPr lang="en-US" sz="2400" dirty="0" smtClean="0">
                <a:latin typeface="Tahoma" charset="0"/>
              </a:rPr>
              <a:t>v in the union tree </a:t>
            </a:r>
            <a:r>
              <a:rPr lang="en-US" sz="2400" dirty="0">
                <a:latin typeface="Tahoma" charset="0"/>
              </a:rPr>
              <a:t>that is a root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Tahoma" charset="0"/>
              </a:rPr>
              <a:t>define n(v) to be the size of the </a:t>
            </a:r>
            <a:r>
              <a:rPr lang="en-US" sz="2000" dirty="0" err="1">
                <a:latin typeface="Tahoma" charset="0"/>
              </a:rPr>
              <a:t>subtree</a:t>
            </a:r>
            <a:r>
              <a:rPr lang="en-US" sz="2000" dirty="0">
                <a:latin typeface="Tahoma" charset="0"/>
              </a:rPr>
              <a:t> rooted at v (including v)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Tahoma" charset="0"/>
              </a:rPr>
              <a:t>identified a set with the root of its associated tree.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Tahoma" charset="0"/>
              </a:rPr>
              <a:t>We update the size field of v each time a set is </a:t>
            </a:r>
            <a:r>
              <a:rPr lang="en-US" sz="2400" dirty="0" err="1">
                <a:latin typeface="Tahoma" charset="0"/>
              </a:rPr>
              <a:t>unioned</a:t>
            </a:r>
            <a:r>
              <a:rPr lang="en-US" sz="2400" dirty="0">
                <a:latin typeface="Tahoma" charset="0"/>
              </a:rPr>
              <a:t> into v. Thus, if v is not a root, then n(v) is the largest the </a:t>
            </a:r>
            <a:r>
              <a:rPr lang="en-US" sz="2400" dirty="0" err="1">
                <a:latin typeface="Tahoma" charset="0"/>
              </a:rPr>
              <a:t>subtree</a:t>
            </a:r>
            <a:r>
              <a:rPr lang="en-US" sz="2400" dirty="0">
                <a:latin typeface="Tahoma" charset="0"/>
              </a:rPr>
              <a:t> rooted at v can be, which occurs just before we union v into some other node whose size is at least as large as v </a:t>
            </a:r>
            <a:r>
              <a:rPr lang="ja-JP" altLang="en-US" sz="2400" dirty="0">
                <a:latin typeface="Tahoma" charset="0"/>
              </a:rPr>
              <a:t>’</a:t>
            </a:r>
            <a:r>
              <a:rPr lang="en-US" altLang="ja-JP" sz="2400" dirty="0">
                <a:latin typeface="Tahoma" charset="0"/>
              </a:rPr>
              <a:t>s.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Tahoma" charset="0"/>
              </a:rPr>
              <a:t>For any node v, then, define the </a:t>
            </a:r>
            <a:r>
              <a:rPr lang="en-US" sz="2400" dirty="0">
                <a:solidFill>
                  <a:schemeClr val="tx2"/>
                </a:solidFill>
                <a:latin typeface="Tahoma" charset="0"/>
              </a:rPr>
              <a:t>rank</a:t>
            </a:r>
            <a:r>
              <a:rPr lang="en-US" sz="2400" dirty="0">
                <a:latin typeface="Tahoma" charset="0"/>
              </a:rPr>
              <a:t> of v, which we denote as </a:t>
            </a:r>
            <a:r>
              <a:rPr lang="en-US" sz="2400" dirty="0" smtClean="0">
                <a:latin typeface="Tahoma" charset="0"/>
              </a:rPr>
              <a:t>r(</a:t>
            </a:r>
            <a:r>
              <a:rPr lang="en-US" sz="2400" dirty="0">
                <a:latin typeface="Tahoma" charset="0"/>
              </a:rPr>
              <a:t>v), as </a:t>
            </a:r>
            <a:r>
              <a:rPr lang="en-US" sz="2400" dirty="0" smtClean="0">
                <a:latin typeface="Tahoma" charset="0"/>
              </a:rPr>
              <a:t>r(</a:t>
            </a:r>
            <a:r>
              <a:rPr lang="en-US" sz="2400" dirty="0">
                <a:latin typeface="Tahoma" charset="0"/>
              </a:rPr>
              <a:t>v) = [log n(v)</a:t>
            </a:r>
            <a:r>
              <a:rPr lang="en-US" sz="2400" dirty="0" smtClean="0">
                <a:latin typeface="Tahoma" charset="0"/>
              </a:rPr>
              <a:t>] + 2:</a:t>
            </a:r>
            <a:endParaRPr lang="en-US" sz="2400" dirty="0">
              <a:latin typeface="Tahom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Tahoma" charset="0"/>
              </a:rPr>
              <a:t>Thus, n(v) ≥ 2</a:t>
            </a:r>
            <a:r>
              <a:rPr lang="en-US" sz="2400" baseline="30000" dirty="0">
                <a:latin typeface="Tahoma" charset="0"/>
              </a:rPr>
              <a:t>r(v</a:t>
            </a:r>
            <a:r>
              <a:rPr lang="en-US" sz="2400" baseline="30000" dirty="0" smtClean="0">
                <a:latin typeface="Tahoma" charset="0"/>
              </a:rPr>
              <a:t>)-2</a:t>
            </a:r>
            <a:r>
              <a:rPr lang="en-US" sz="2400" dirty="0" smtClean="0">
                <a:latin typeface="Tahoma" charset="0"/>
              </a:rPr>
              <a:t>. </a:t>
            </a:r>
            <a:endParaRPr lang="en-US" sz="2400" dirty="0">
              <a:latin typeface="Tahom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Tahoma" charset="0"/>
              </a:rPr>
              <a:t>Also, since there are at most n nodes in the tree of v, </a:t>
            </a:r>
            <a:r>
              <a:rPr lang="en-US" sz="2400" dirty="0" smtClean="0">
                <a:latin typeface="Tahoma" charset="0"/>
              </a:rPr>
              <a:t>r(</a:t>
            </a:r>
            <a:r>
              <a:rPr lang="en-US" sz="2400" dirty="0">
                <a:latin typeface="Tahoma" charset="0"/>
              </a:rPr>
              <a:t>v) </a:t>
            </a:r>
            <a:r>
              <a:rPr lang="en-US" sz="2400" u="sng" dirty="0" smtClean="0">
                <a:latin typeface="Tahoma" charset="0"/>
              </a:rPr>
              <a:t>&lt;</a:t>
            </a:r>
            <a:r>
              <a:rPr lang="en-US" sz="2400" dirty="0" smtClean="0">
                <a:latin typeface="Tahoma" charset="0"/>
              </a:rPr>
              <a:t> </a:t>
            </a:r>
            <a:r>
              <a:rPr lang="en-US" sz="2400" dirty="0">
                <a:latin typeface="Tahoma" charset="0"/>
              </a:rPr>
              <a:t>[log n</a:t>
            </a:r>
            <a:r>
              <a:rPr lang="en-US" sz="2400" dirty="0" smtClean="0">
                <a:latin typeface="Tahoma" charset="0"/>
              </a:rPr>
              <a:t>]+2, </a:t>
            </a:r>
            <a:r>
              <a:rPr lang="en-US" sz="2400" dirty="0">
                <a:latin typeface="Tahoma" charset="0"/>
              </a:rPr>
              <a:t>for each node v.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Union-Find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E151DAA-F30C-7947-B702-ACF08EF33529}" type="slidenum">
              <a:rPr lang="en-US" sz="1400"/>
              <a:pPr eaLnBrk="1" hangingPunct="1"/>
              <a:t>17</a:t>
            </a:fld>
            <a:endParaRPr 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Tahoma" charset="0"/>
              </a:rPr>
              <a:t>Amortized Time Analysis </a:t>
            </a:r>
            <a:r>
              <a:rPr lang="en-US" sz="4000" dirty="0">
                <a:latin typeface="Tahoma" charset="0"/>
              </a:rPr>
              <a:t>(2)</a:t>
            </a:r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For each node v with parent 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r (v ) </a:t>
            </a:r>
            <a:r>
              <a:rPr lang="en-US" sz="2000" dirty="0" smtClean="0">
                <a:latin typeface="Tahoma" charset="0"/>
              </a:rPr>
              <a:t>&lt; </a:t>
            </a:r>
            <a:r>
              <a:rPr lang="en-US" sz="2000" dirty="0">
                <a:latin typeface="Tahoma" charset="0"/>
              </a:rPr>
              <a:t>r (w </a:t>
            </a:r>
            <a:r>
              <a:rPr lang="en-US" sz="2000" dirty="0" smtClean="0">
                <a:latin typeface="Tahoma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Tahoma" charset="0"/>
              </a:rPr>
              <a:t>Thus, ranks are strictly increasing as we follow parent pointers.</a:t>
            </a:r>
            <a:endParaRPr lang="en-US" sz="2000" dirty="0">
              <a:latin typeface="Tahoma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90800"/>
            <a:ext cx="7772400" cy="332060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Union-Find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E151DAA-F30C-7947-B702-ACF08EF33529}" type="slidenum">
              <a:rPr lang="en-US" sz="1400"/>
              <a:pPr eaLnBrk="1" hangingPunct="1"/>
              <a:t>18</a:t>
            </a:fld>
            <a:endParaRPr 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Tahoma" charset="0"/>
              </a:rPr>
              <a:t>Amortized Time Analysis (3)</a:t>
            </a:r>
            <a:endParaRPr lang="en-US" sz="4000" dirty="0">
              <a:latin typeface="Tahoma" charset="0"/>
            </a:endParaRPr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Tahoma" charset="0"/>
              </a:rPr>
              <a:t>Claim</a:t>
            </a:r>
            <a:r>
              <a:rPr lang="en-US" sz="2800" dirty="0">
                <a:solidFill>
                  <a:schemeClr val="tx2"/>
                </a:solidFill>
                <a:latin typeface="Tahoma" charset="0"/>
              </a:rPr>
              <a:t>:</a:t>
            </a:r>
            <a:r>
              <a:rPr lang="en-US" sz="2800" b="1" dirty="0">
                <a:latin typeface="Tahoma" charset="0"/>
              </a:rPr>
              <a:t> </a:t>
            </a:r>
            <a:r>
              <a:rPr lang="en-US" sz="2800" dirty="0">
                <a:latin typeface="Tahoma" charset="0"/>
              </a:rPr>
              <a:t>There are at most n/ </a:t>
            </a:r>
            <a:r>
              <a:rPr lang="en-US" sz="2800" dirty="0" smtClean="0">
                <a:latin typeface="Tahoma" charset="0"/>
              </a:rPr>
              <a:t>2</a:t>
            </a:r>
            <a:r>
              <a:rPr lang="en-US" sz="2800" baseline="30000" dirty="0" smtClean="0">
                <a:latin typeface="Tahoma" charset="0"/>
              </a:rPr>
              <a:t>s-2</a:t>
            </a:r>
            <a:r>
              <a:rPr lang="en-US" sz="2800" dirty="0" smtClean="0">
                <a:latin typeface="Tahoma" charset="0"/>
              </a:rPr>
              <a:t> </a:t>
            </a:r>
            <a:r>
              <a:rPr lang="en-US" sz="2800" dirty="0">
                <a:latin typeface="Tahoma" charset="0"/>
              </a:rPr>
              <a:t>nodes of rank 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  <a:latin typeface="Tahoma" charset="0"/>
              </a:rPr>
              <a:t>Proof:</a:t>
            </a:r>
            <a:r>
              <a:rPr lang="en-US" sz="2800" b="1" dirty="0">
                <a:latin typeface="Tahoma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Since </a:t>
            </a:r>
            <a:r>
              <a:rPr lang="en-US" sz="2400" dirty="0" smtClean="0">
                <a:latin typeface="Tahoma" charset="0"/>
              </a:rPr>
              <a:t>r(</a:t>
            </a:r>
            <a:r>
              <a:rPr lang="en-US" sz="2400" dirty="0">
                <a:latin typeface="Tahoma" charset="0"/>
              </a:rPr>
              <a:t>v) &lt; </a:t>
            </a:r>
            <a:r>
              <a:rPr lang="en-US" sz="2400" dirty="0" smtClean="0">
                <a:latin typeface="Tahoma" charset="0"/>
              </a:rPr>
              <a:t>r(</a:t>
            </a:r>
            <a:r>
              <a:rPr lang="en-US" sz="2400" dirty="0">
                <a:latin typeface="Tahoma" charset="0"/>
              </a:rPr>
              <a:t>w), for any node v with parent w, ranks are monotonically increasing as we follow parent pointers up any tree.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Thus, if </a:t>
            </a:r>
            <a:r>
              <a:rPr lang="en-US" sz="2400" dirty="0" smtClean="0">
                <a:latin typeface="Tahoma" charset="0"/>
              </a:rPr>
              <a:t>r(</a:t>
            </a:r>
            <a:r>
              <a:rPr lang="en-US" sz="2400" dirty="0">
                <a:latin typeface="Tahoma" charset="0"/>
              </a:rPr>
              <a:t>v) = </a:t>
            </a:r>
            <a:r>
              <a:rPr lang="en-US" sz="2400" dirty="0" smtClean="0">
                <a:latin typeface="Tahoma" charset="0"/>
              </a:rPr>
              <a:t>r(</a:t>
            </a:r>
            <a:r>
              <a:rPr lang="en-US" sz="2400" dirty="0">
                <a:latin typeface="Tahoma" charset="0"/>
              </a:rPr>
              <a:t>w) for two nodes v and w, then the nodes counted in n(v) must be separate and distinct from the nodes counted in n(w).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If a node v is of rank s, then n(v) ≥ </a:t>
            </a:r>
            <a:r>
              <a:rPr lang="en-US" sz="2400" dirty="0" smtClean="0">
                <a:latin typeface="Tahoma" charset="0"/>
              </a:rPr>
              <a:t>2</a:t>
            </a:r>
            <a:r>
              <a:rPr lang="en-US" sz="2400" baseline="30000" dirty="0" smtClean="0">
                <a:latin typeface="Tahoma" charset="0"/>
              </a:rPr>
              <a:t>s-2</a:t>
            </a:r>
            <a:r>
              <a:rPr lang="en-US" sz="2400" dirty="0" smtClean="0">
                <a:latin typeface="Tahoma" charset="0"/>
              </a:rPr>
              <a:t>. </a:t>
            </a:r>
            <a:endParaRPr lang="en-US" sz="2400" dirty="0">
              <a:latin typeface="Tahom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Therefore, since there are at most n nodes total, there can be at most n</a:t>
            </a:r>
            <a:r>
              <a:rPr lang="en-US" sz="2400" dirty="0" smtClean="0">
                <a:latin typeface="Tahoma" charset="0"/>
              </a:rPr>
              <a:t>/2</a:t>
            </a:r>
            <a:r>
              <a:rPr lang="en-US" sz="2400" baseline="30000" dirty="0" smtClean="0">
                <a:latin typeface="Tahoma" charset="0"/>
              </a:rPr>
              <a:t>s-2</a:t>
            </a:r>
            <a:r>
              <a:rPr lang="en-US" sz="2400" dirty="0" smtClean="0">
                <a:latin typeface="Tahoma" charset="0"/>
              </a:rPr>
              <a:t> </a:t>
            </a:r>
            <a:r>
              <a:rPr lang="en-US" sz="2400" dirty="0">
                <a:latin typeface="Tahoma" charset="0"/>
              </a:rPr>
              <a:t>that are of rank s.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49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Union-Find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49AF1E3-CE6A-BF4B-8767-9324A4771B99}" type="slidenum">
              <a:rPr lang="en-US" sz="1400"/>
              <a:pPr eaLnBrk="1" hangingPunct="1"/>
              <a:t>19</a:t>
            </a:fld>
            <a:endParaRPr 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Tahoma" charset="0"/>
              </a:rPr>
              <a:t>Amortized Time Analysis </a:t>
            </a:r>
            <a:r>
              <a:rPr lang="en-US" sz="4000" dirty="0">
                <a:latin typeface="Tahoma" charset="0"/>
              </a:rPr>
              <a:t>(4)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54513"/>
            <a:ext cx="7274252" cy="46938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/>
          <a:lstStyle/>
          <a:p>
            <a:r>
              <a:rPr lang="en-US" dirty="0" smtClean="0"/>
              <a:t>Application: Connected Components in a Social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82000" cy="4800600"/>
          </a:xfrm>
        </p:spPr>
        <p:txBody>
          <a:bodyPr/>
          <a:lstStyle/>
          <a:p>
            <a:r>
              <a:rPr lang="en-US" sz="2400" dirty="0"/>
              <a:t>Social networking research studies how relationships between various </a:t>
            </a:r>
            <a:r>
              <a:rPr lang="en-US" sz="2400" dirty="0" smtClean="0"/>
              <a:t>people can </a:t>
            </a:r>
            <a:r>
              <a:rPr lang="en-US" sz="2400" dirty="0"/>
              <a:t>influence behavior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G</a:t>
            </a:r>
            <a:r>
              <a:rPr lang="en-US" sz="2400" dirty="0" smtClean="0"/>
              <a:t>iven </a:t>
            </a:r>
            <a:r>
              <a:rPr lang="en-US" sz="2400" dirty="0"/>
              <a:t>a set, S, of </a:t>
            </a:r>
            <a:r>
              <a:rPr lang="en-US" sz="2400" dirty="0" smtClean="0"/>
              <a:t>n people</a:t>
            </a:r>
            <a:r>
              <a:rPr lang="en-US" sz="2400" dirty="0"/>
              <a:t>, we can define a social network for S by </a:t>
            </a:r>
            <a:r>
              <a:rPr lang="en-US" sz="2400" dirty="0" smtClean="0"/>
              <a:t>creating </a:t>
            </a:r>
            <a:r>
              <a:rPr lang="en-US" sz="2400" dirty="0"/>
              <a:t>a set, E, of edges or ties </a:t>
            </a:r>
            <a:r>
              <a:rPr lang="en-US" sz="2400" dirty="0" smtClean="0"/>
              <a:t>between pairs </a:t>
            </a:r>
            <a:r>
              <a:rPr lang="en-US" sz="2400" dirty="0"/>
              <a:t>of people that have a certain kind of relationship. For example, in a </a:t>
            </a:r>
            <a:r>
              <a:rPr lang="en-US" sz="2400" dirty="0" smtClean="0"/>
              <a:t>friendship network</a:t>
            </a:r>
            <a:r>
              <a:rPr lang="en-US" sz="2400" dirty="0"/>
              <a:t>, </a:t>
            </a:r>
            <a:r>
              <a:rPr lang="en-US" sz="2400" dirty="0" smtClean="0"/>
              <a:t>like Facebook, ties </a:t>
            </a:r>
            <a:r>
              <a:rPr lang="en-US" sz="2400" dirty="0"/>
              <a:t>would be defined by pairs of </a:t>
            </a:r>
            <a:r>
              <a:rPr lang="en-US" sz="2400" dirty="0" smtClean="0"/>
              <a:t>friends.</a:t>
            </a:r>
          </a:p>
          <a:p>
            <a:r>
              <a:rPr lang="en-US" sz="2400" dirty="0" smtClean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connected </a:t>
            </a:r>
            <a:r>
              <a:rPr lang="en-US" sz="2400" b="1" dirty="0" smtClean="0">
                <a:solidFill>
                  <a:srgbClr val="FF0000"/>
                </a:solidFill>
              </a:rPr>
              <a:t>component </a:t>
            </a:r>
            <a:r>
              <a:rPr lang="en-US" sz="2400" dirty="0" smtClean="0"/>
              <a:t>in a friendship network </a:t>
            </a:r>
            <a:r>
              <a:rPr lang="en-US" sz="2400" dirty="0"/>
              <a:t>is a subset, T, </a:t>
            </a:r>
            <a:r>
              <a:rPr lang="en-US" sz="2400" dirty="0" smtClean="0"/>
              <a:t>of people </a:t>
            </a:r>
            <a:r>
              <a:rPr lang="en-US" sz="2400" dirty="0"/>
              <a:t>from S that satisfies the </a:t>
            </a:r>
            <a:r>
              <a:rPr lang="en-US" sz="2400" dirty="0" smtClean="0"/>
              <a:t>following:</a:t>
            </a:r>
            <a:endParaRPr lang="en-US" sz="2400" dirty="0"/>
          </a:p>
          <a:p>
            <a:pPr lvl="1"/>
            <a:r>
              <a:rPr lang="en-US" sz="1800" dirty="0" smtClean="0"/>
              <a:t>Every </a:t>
            </a:r>
            <a:r>
              <a:rPr lang="en-US" sz="1800" dirty="0"/>
              <a:t>person in T is related through friendship, that is, for any x and y in T</a:t>
            </a:r>
            <a:r>
              <a:rPr lang="en-US" sz="1800" dirty="0" smtClean="0"/>
              <a:t>, either </a:t>
            </a:r>
            <a:r>
              <a:rPr lang="en-US" sz="1800" dirty="0"/>
              <a:t>x and y are friends or there is a chain of friendship, such as through </a:t>
            </a:r>
            <a:r>
              <a:rPr lang="en-US" sz="1800" dirty="0" smtClean="0"/>
              <a:t>a friend </a:t>
            </a:r>
            <a:r>
              <a:rPr lang="en-US" sz="1800" dirty="0"/>
              <a:t>of a friend of a friend, that connects x and y.</a:t>
            </a:r>
          </a:p>
          <a:p>
            <a:pPr lvl="1"/>
            <a:r>
              <a:rPr lang="en-US" sz="1800" dirty="0" smtClean="0"/>
              <a:t>No </a:t>
            </a:r>
            <a:r>
              <a:rPr lang="en-US" sz="1800" dirty="0"/>
              <a:t>one in T is friends with anyone outside of T.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Union-Find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BAE0C-B043-3745-9847-49E2C146C8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60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Union-Find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49AF1E3-CE6A-BF4B-8767-9324A4771B99}" type="slidenum">
              <a:rPr lang="en-US" sz="1400"/>
              <a:pPr eaLnBrk="1" hangingPunct="1"/>
              <a:t>20</a:t>
            </a:fld>
            <a:endParaRPr 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Tahoma" charset="0"/>
              </a:rPr>
              <a:t>Amortized Time Analysis (5)</a:t>
            </a:r>
            <a:endParaRPr lang="en-US" sz="4000" dirty="0">
              <a:latin typeface="Tahoma" charset="0"/>
            </a:endParaRPr>
          </a:p>
        </p:txBody>
      </p:sp>
      <p:sp>
        <p:nvSpPr>
          <p:cNvPr id="2970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724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ahoma" charset="0"/>
              </a:rPr>
              <a:t>Let v be a node </a:t>
            </a:r>
            <a:r>
              <a:rPr lang="en-US" sz="2800" dirty="0" smtClean="0">
                <a:latin typeface="Tahoma" charset="0"/>
              </a:rPr>
              <a:t>along a path, P, in the union tree. </a:t>
            </a:r>
            <a:r>
              <a:rPr lang="en-US" sz="2800" dirty="0" smtClean="0">
                <a:latin typeface="Tahoma" charset="0"/>
              </a:rPr>
              <a:t>Charge </a:t>
            </a:r>
            <a:r>
              <a:rPr lang="en-US" sz="2800" dirty="0">
                <a:latin typeface="Tahoma" charset="0"/>
              </a:rPr>
              <a:t>1 cyber-dollar </a:t>
            </a:r>
            <a:r>
              <a:rPr lang="en-US" sz="2800" dirty="0" smtClean="0">
                <a:latin typeface="Tahoma" charset="0"/>
              </a:rPr>
              <a:t>for following the parent pointer for v during </a:t>
            </a:r>
            <a:r>
              <a:rPr lang="en-US" sz="2800" dirty="0">
                <a:latin typeface="Tahoma" charset="0"/>
              </a:rPr>
              <a:t>a find:</a:t>
            </a:r>
          </a:p>
          <a:p>
            <a:pPr lvl="1"/>
            <a:r>
              <a:rPr lang="en-US" sz="2400" dirty="0" smtClean="0"/>
              <a:t>If v has </a:t>
            </a:r>
            <a:r>
              <a:rPr lang="en-US" sz="2400" dirty="0"/>
              <a:t>an ancestor w in P such that L(v) = L(w), at this point in time, </a:t>
            </a:r>
            <a:r>
              <a:rPr lang="en-US" sz="2400" dirty="0" smtClean="0"/>
              <a:t>then we </a:t>
            </a:r>
            <a:r>
              <a:rPr lang="en-US" sz="2400" dirty="0"/>
              <a:t>charge 1 cyber-dollar to v itself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If v has no such ancestor, then we charge 1 cyber-dollar to this find.</a:t>
            </a:r>
            <a:endParaRPr lang="en-US" sz="2400" dirty="0"/>
          </a:p>
          <a:p>
            <a:r>
              <a:rPr lang="en-US" sz="2800" dirty="0" smtClean="0">
                <a:latin typeface="Tahoma" charset="0"/>
              </a:rPr>
              <a:t>Since there </a:t>
            </a:r>
            <a:r>
              <a:rPr lang="en-US" sz="2800" dirty="0">
                <a:latin typeface="Tahoma" charset="0"/>
              </a:rPr>
              <a:t>are most </a:t>
            </a:r>
            <a:r>
              <a:rPr lang="en-US" sz="2800" dirty="0" smtClean="0">
                <a:latin typeface="Times New Roman"/>
                <a:cs typeface="Times New Roman"/>
              </a:rPr>
              <a:t>α</a:t>
            </a:r>
            <a:r>
              <a:rPr lang="en-US" sz="2800" dirty="0" smtClean="0">
                <a:latin typeface="Tahoma" charset="0"/>
              </a:rPr>
              <a:t>(n) </a:t>
            </a:r>
            <a:r>
              <a:rPr lang="en-US" sz="2800" dirty="0" smtClean="0">
                <a:latin typeface="Tahoma" charset="0"/>
              </a:rPr>
              <a:t>rank </a:t>
            </a:r>
            <a:r>
              <a:rPr lang="en-US" sz="2800" dirty="0">
                <a:latin typeface="Tahoma" charset="0"/>
              </a:rPr>
              <a:t>groups, this rule guarantees that any find operation is charged at most </a:t>
            </a:r>
            <a:r>
              <a:rPr lang="en-US" sz="2800" dirty="0" smtClean="0">
                <a:latin typeface="Times New Roman"/>
                <a:cs typeface="Times New Roman"/>
              </a:rPr>
              <a:t>α(</a:t>
            </a:r>
            <a:r>
              <a:rPr lang="en-US" sz="2800" dirty="0" smtClean="0">
                <a:latin typeface="Tahoma" charset="0"/>
              </a:rPr>
              <a:t>n) </a:t>
            </a:r>
            <a:r>
              <a:rPr lang="en-US" sz="2800" dirty="0">
                <a:latin typeface="Tahoma" charset="0"/>
              </a:rPr>
              <a:t>cyber-dollars.</a:t>
            </a:r>
          </a:p>
        </p:txBody>
      </p:sp>
    </p:spTree>
    <p:extLst>
      <p:ext uri="{BB962C8B-B14F-4D97-AF65-F5344CB8AC3E}">
        <p14:creationId xmlns:p14="http://schemas.microsoft.com/office/powerpoint/2010/main" val="2715311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Union-Find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96F3901-17A0-3842-A925-9E645344B90E}" type="slidenum">
              <a:rPr lang="en-US" sz="1400"/>
              <a:pPr eaLnBrk="1" hangingPunct="1"/>
              <a:t>21</a:t>
            </a:fld>
            <a:endParaRPr 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Tahoma" charset="0"/>
              </a:rPr>
              <a:t>Amortized Time Analysis (6)</a:t>
            </a:r>
            <a:endParaRPr lang="en-US" sz="4000" dirty="0">
              <a:latin typeface="Tahoma" charset="0"/>
            </a:endParaRPr>
          </a:p>
        </p:txBody>
      </p:sp>
      <p:sp>
        <p:nvSpPr>
          <p:cNvPr id="3072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01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</a:rPr>
              <a:t>After we charge a node v then v will get a new parent, which is a node higher up in v </a:t>
            </a:r>
            <a:r>
              <a:rPr lang="ja-JP" altLang="en-US" sz="2800" dirty="0">
                <a:latin typeface="Tahoma" charset="0"/>
              </a:rPr>
              <a:t>’</a:t>
            </a:r>
            <a:r>
              <a:rPr lang="en-US" altLang="ja-JP" sz="2800" dirty="0">
                <a:latin typeface="Tahoma" charset="0"/>
              </a:rPr>
              <a:t>s tree.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</a:rPr>
              <a:t>The rank of v </a:t>
            </a:r>
            <a:r>
              <a:rPr lang="ja-JP" altLang="en-US" sz="2800" dirty="0">
                <a:latin typeface="Tahoma" charset="0"/>
              </a:rPr>
              <a:t>’</a:t>
            </a:r>
            <a:r>
              <a:rPr lang="en-US" altLang="ja-JP" sz="2800" dirty="0">
                <a:latin typeface="Tahoma" charset="0"/>
              </a:rPr>
              <a:t>s new parent will be greater than the rank of v </a:t>
            </a:r>
            <a:r>
              <a:rPr lang="ja-JP" altLang="en-US" sz="2800" dirty="0">
                <a:latin typeface="Tahoma" charset="0"/>
              </a:rPr>
              <a:t>’</a:t>
            </a:r>
            <a:r>
              <a:rPr lang="en-US" altLang="ja-JP" sz="2800" dirty="0">
                <a:latin typeface="Tahoma" charset="0"/>
              </a:rPr>
              <a:t>s old parent w.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ahoma" charset="0"/>
              </a:rPr>
              <a:t>Any node </a:t>
            </a:r>
            <a:r>
              <a:rPr lang="en-US" sz="2800" dirty="0">
                <a:latin typeface="Tahoma" charset="0"/>
              </a:rPr>
              <a:t>v can be charged at most </a:t>
            </a:r>
            <a:r>
              <a:rPr lang="en-US" sz="2800" dirty="0" smtClean="0">
                <a:latin typeface="Tahoma" charset="0"/>
              </a:rPr>
              <a:t>r(v) cyber-dollars before v goes to a higher label group</a:t>
            </a:r>
            <a:r>
              <a:rPr lang="en-US" altLang="ja-JP" sz="2800" dirty="0" smtClean="0">
                <a:latin typeface="Tahoma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smtClean="0">
                <a:latin typeface="Tahoma" charset="0"/>
              </a:rPr>
              <a:t>Since L(v) can increase at most </a:t>
            </a:r>
            <a:r>
              <a:rPr lang="en-US" sz="2800" dirty="0" smtClean="0">
                <a:latin typeface="Times New Roman"/>
                <a:cs typeface="Times New Roman"/>
              </a:rPr>
              <a:t>α</a:t>
            </a:r>
            <a:r>
              <a:rPr lang="en-US" altLang="ja-JP" sz="2800" dirty="0" smtClean="0">
                <a:latin typeface="Tahoma" charset="0"/>
              </a:rPr>
              <a:t>(n)-1 times, this means that each vertex is charged at most r(n)</a:t>
            </a:r>
            <a:r>
              <a:rPr lang="en-US" sz="2800" dirty="0" smtClean="0">
                <a:latin typeface="Times New Roman"/>
                <a:cs typeface="Times New Roman"/>
              </a:rPr>
              <a:t>α</a:t>
            </a:r>
            <a:r>
              <a:rPr lang="en-US" altLang="ja-JP" sz="2800" dirty="0" smtClean="0">
                <a:latin typeface="Tahoma" charset="0"/>
              </a:rPr>
              <a:t>(n) cyber-dollars.</a:t>
            </a:r>
            <a:endParaRPr lang="en-US" altLang="ja-JP" sz="2800" dirty="0">
              <a:latin typeface="Tahoma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4057706"/>
            <a:ext cx="3873500" cy="1767587"/>
          </a:xfrm>
          <a:prstGeom prst="rect">
            <a:avLst/>
          </a:prstGeom>
        </p:spPr>
      </p:pic>
      <p:sp>
        <p:nvSpPr>
          <p:cNvPr id="307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Union-Find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96F3901-17A0-3842-A925-9E645344B90E}" type="slidenum">
              <a:rPr lang="en-US" sz="1400"/>
              <a:pPr eaLnBrk="1" hangingPunct="1"/>
              <a:t>22</a:t>
            </a:fld>
            <a:endParaRPr 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Tahoma" charset="0"/>
              </a:rPr>
              <a:t>Amortized Time Analysis (7)</a:t>
            </a:r>
            <a:endParaRPr lang="en-US" sz="4000" dirty="0">
              <a:latin typeface="Tahoma" charset="0"/>
            </a:endParaRPr>
          </a:p>
        </p:txBody>
      </p:sp>
      <p:sp>
        <p:nvSpPr>
          <p:cNvPr id="3072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153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Tahoma" charset="0"/>
              </a:rPr>
              <a:t>Combining this fact with the bound on the number of nodes of each rank, this means there are at most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 smtClean="0">
              <a:latin typeface="Tahoma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latin typeface="Tahoma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2000" dirty="0" smtClean="0">
                <a:latin typeface="Tahoma" charset="0"/>
              </a:rPr>
              <a:t>    cyber-dollars charged to all the vertices of rank s.</a:t>
            </a:r>
            <a:r>
              <a:rPr lang="en-US" altLang="ja-JP" sz="2000" dirty="0" smtClean="0">
                <a:latin typeface="Tahoma" charset="0"/>
              </a:rPr>
              <a:t> </a:t>
            </a:r>
            <a:endParaRPr lang="en-US" altLang="ja-JP" sz="20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Tahoma" charset="0"/>
              </a:rPr>
              <a:t>Summer over all possible ranks, the total number of cyber-dollars </a:t>
            </a:r>
            <a:r>
              <a:rPr lang="en-US" sz="2000" dirty="0" smtClean="0">
                <a:latin typeface="Tahoma" charset="0"/>
              </a:rPr>
              <a:t>charged to all nodes is at most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Tahoma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 smtClean="0">
              <a:latin typeface="Tahoma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Tahoma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 smtClean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Tahoma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>
                <a:latin typeface="Tahoma" charset="0"/>
              </a:rPr>
              <a:t>   so the total time for m union-find operations, starting   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>
                <a:latin typeface="Tahoma" charset="0"/>
              </a:rPr>
              <a:t> </a:t>
            </a:r>
            <a:r>
              <a:rPr lang="en-US" sz="2000" dirty="0" smtClean="0">
                <a:latin typeface="Tahoma" charset="0"/>
              </a:rPr>
              <a:t>  with n singleton sets is O((</a:t>
            </a:r>
            <a:r>
              <a:rPr lang="en-US" sz="2000" dirty="0" err="1" smtClean="0">
                <a:latin typeface="Tahoma" charset="0"/>
              </a:rPr>
              <a:t>n+m</a:t>
            </a:r>
            <a:r>
              <a:rPr lang="en-US" sz="2000" dirty="0" smtClean="0">
                <a:latin typeface="Tahoma" charset="0"/>
              </a:rPr>
              <a:t>)</a:t>
            </a:r>
            <a:r>
              <a:rPr lang="en-US" sz="2000" dirty="0" smtClean="0">
                <a:latin typeface="Times New Roman"/>
                <a:cs typeface="Times New Roman"/>
              </a:rPr>
              <a:t>α</a:t>
            </a:r>
            <a:r>
              <a:rPr lang="en-US" sz="2000" dirty="0" smtClean="0">
                <a:latin typeface="Tahoma" charset="0"/>
              </a:rPr>
              <a:t>(n)).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2320933"/>
            <a:ext cx="3380231" cy="7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7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05800" cy="4876800"/>
          </a:xfrm>
        </p:spPr>
        <p:txBody>
          <a:bodyPr/>
          <a:lstStyle/>
          <a:p>
            <a:r>
              <a:rPr lang="en-US" sz="2400" dirty="0" smtClean="0"/>
              <a:t>2 Connected </a:t>
            </a:r>
            <a:r>
              <a:rPr lang="en-US" sz="2400" dirty="0"/>
              <a:t>components in a friendship network of some of the </a:t>
            </a:r>
            <a:r>
              <a:rPr lang="en-US" sz="2400" dirty="0" smtClean="0"/>
              <a:t>key figures </a:t>
            </a:r>
            <a:r>
              <a:rPr lang="en-US" sz="2400" dirty="0"/>
              <a:t>in the American Revolutionary War. 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pPr marL="0" indent="0" algn="ctr">
              <a:buNone/>
            </a:pPr>
            <a:r>
              <a:rPr lang="en-US" sz="1000" dirty="0" smtClean="0"/>
              <a:t>All </a:t>
            </a:r>
            <a:r>
              <a:rPr lang="en-US" sz="1000" dirty="0"/>
              <a:t>images are in the public domain.</a:t>
            </a:r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Union-Find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BAE0C-B043-3745-9847-49E2C146C8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345082"/>
            <a:ext cx="5016468" cy="390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Union-Find</a:t>
            </a:r>
          </a:p>
        </p:txBody>
      </p:sp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C9611F1-498F-044D-88C7-AB3D88AAF249}" type="slidenum">
              <a:rPr lang="en-US" sz="1400"/>
              <a:pPr eaLnBrk="1" hangingPunct="1"/>
              <a:t>4</a:t>
            </a:fld>
            <a:endParaRPr lang="en-US" sz="1400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007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Union</a:t>
            </a:r>
            <a:r>
              <a:rPr lang="en-US" dirty="0" smtClean="0">
                <a:ea typeface="+mj-ea"/>
                <a:cs typeface="+mj-cs"/>
              </a:rPr>
              <a:t>-Find Operations</a:t>
            </a:r>
          </a:p>
        </p:txBody>
      </p:sp>
      <p:sp>
        <p:nvSpPr>
          <p:cNvPr id="1946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1524000"/>
            <a:ext cx="8210550" cy="48006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partition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or </a:t>
            </a:r>
            <a:r>
              <a:rPr lang="en-US" b="1" dirty="0">
                <a:solidFill>
                  <a:srgbClr val="FF0000"/>
                </a:solidFill>
              </a:rPr>
              <a:t>union-find </a:t>
            </a:r>
            <a:r>
              <a:rPr lang="en-US" dirty="0"/>
              <a:t>structure is a data structure supporting a collection </a:t>
            </a:r>
            <a:r>
              <a:rPr lang="en-US" dirty="0" smtClean="0"/>
              <a:t>of disjoint sets subject to the following operations:</a:t>
            </a:r>
            <a:endParaRPr lang="en-US" dirty="0" smtClean="0">
              <a:solidFill>
                <a:schemeClr val="tx2"/>
              </a:solidFill>
              <a:latin typeface="Tahoma" charset="0"/>
            </a:endParaRPr>
          </a:p>
          <a:p>
            <a:pPr eaLnBrk="1" hangingPunct="1"/>
            <a:r>
              <a:rPr lang="en-US" dirty="0" err="1" smtClean="0">
                <a:solidFill>
                  <a:schemeClr val="tx2"/>
                </a:solidFill>
                <a:latin typeface="Tahoma" charset="0"/>
              </a:rPr>
              <a:t>makeSet</a:t>
            </a:r>
            <a:r>
              <a:rPr lang="en-US" dirty="0" smtClean="0">
                <a:latin typeface="Tahoma" charset="0"/>
              </a:rPr>
              <a:t>(e)</a:t>
            </a:r>
            <a:r>
              <a:rPr lang="en-US" dirty="0">
                <a:latin typeface="Tahoma" charset="0"/>
              </a:rPr>
              <a:t>: Create a singleton set containing the element </a:t>
            </a:r>
            <a:r>
              <a:rPr lang="en-US" dirty="0" smtClean="0">
                <a:latin typeface="Tahoma" charset="0"/>
              </a:rPr>
              <a:t>e </a:t>
            </a:r>
            <a:r>
              <a:rPr lang="en-US" dirty="0">
                <a:latin typeface="Tahoma" charset="0"/>
              </a:rPr>
              <a:t>and return the position storing </a:t>
            </a:r>
            <a:r>
              <a:rPr lang="en-US" dirty="0" smtClean="0">
                <a:latin typeface="Tahoma" charset="0"/>
              </a:rPr>
              <a:t>e </a:t>
            </a:r>
            <a:r>
              <a:rPr lang="en-US" dirty="0">
                <a:latin typeface="Tahoma" charset="0"/>
              </a:rPr>
              <a:t>in this set</a:t>
            </a:r>
          </a:p>
          <a:p>
            <a:pPr eaLnBrk="1" hangingPunct="1"/>
            <a:r>
              <a:rPr lang="en-US" dirty="0">
                <a:solidFill>
                  <a:schemeClr val="tx2"/>
                </a:solidFill>
                <a:latin typeface="Tahoma" charset="0"/>
              </a:rPr>
              <a:t>union</a:t>
            </a:r>
            <a:r>
              <a:rPr lang="en-US" dirty="0">
                <a:latin typeface="Tahoma" charset="0"/>
              </a:rPr>
              <a:t>(A,</a:t>
            </a:r>
            <a:r>
              <a:rPr lang="en-US" dirty="0" smtClean="0">
                <a:latin typeface="Tahoma" charset="0"/>
              </a:rPr>
              <a:t>B)</a:t>
            </a:r>
            <a:r>
              <a:rPr lang="en-US" dirty="0">
                <a:latin typeface="Tahoma" charset="0"/>
              </a:rPr>
              <a:t>: Return the set A U B, </a:t>
            </a:r>
            <a:r>
              <a:rPr lang="en-US" dirty="0" smtClean="0">
                <a:latin typeface="Tahoma" charset="0"/>
              </a:rPr>
              <a:t>naming the result “A” or “B”</a:t>
            </a:r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solidFill>
                  <a:schemeClr val="tx2"/>
                </a:solidFill>
                <a:latin typeface="Tahoma" charset="0"/>
              </a:rPr>
              <a:t>find</a:t>
            </a:r>
            <a:r>
              <a:rPr lang="en-US" dirty="0" smtClean="0">
                <a:latin typeface="Tahoma" charset="0"/>
              </a:rPr>
              <a:t>(e)</a:t>
            </a:r>
            <a:r>
              <a:rPr lang="en-US" dirty="0">
                <a:latin typeface="Tahoma" charset="0"/>
              </a:rPr>
              <a:t>: Return the set containing the element </a:t>
            </a:r>
            <a:r>
              <a:rPr lang="en-US" dirty="0" smtClean="0">
                <a:latin typeface="Tahoma" charset="0"/>
              </a:rPr>
              <a:t>e</a:t>
            </a:r>
            <a:endParaRPr lang="en-US" dirty="0">
              <a:latin typeface="Tahoma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Components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05800" cy="4800600"/>
          </a:xfrm>
        </p:spPr>
        <p:txBody>
          <a:bodyPr/>
          <a:lstStyle/>
          <a:p>
            <a:r>
              <a:rPr lang="en-US" sz="2000" dirty="0"/>
              <a:t>The output from </a:t>
            </a:r>
            <a:r>
              <a:rPr lang="en-US" sz="2000" dirty="0" smtClean="0"/>
              <a:t>this algorithm </a:t>
            </a:r>
            <a:r>
              <a:rPr lang="en-US" sz="2000" dirty="0"/>
              <a:t>is an identification, for each person x in S, of the connected </a:t>
            </a:r>
            <a:r>
              <a:rPr lang="en-US" sz="2000" dirty="0" smtClean="0"/>
              <a:t>component to </a:t>
            </a:r>
            <a:r>
              <a:rPr lang="en-US" sz="2000" dirty="0"/>
              <a:t>which x </a:t>
            </a:r>
            <a:r>
              <a:rPr lang="en-US" sz="2000" dirty="0" smtClean="0"/>
              <a:t>belongs.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 running time of this algorithm is O(t(</a:t>
            </a:r>
            <a:r>
              <a:rPr lang="en-US" sz="2000" dirty="0" err="1" smtClean="0"/>
              <a:t>n,n+m</a:t>
            </a:r>
            <a:r>
              <a:rPr lang="en-US" sz="2000" dirty="0" smtClean="0"/>
              <a:t>)), where t(</a:t>
            </a:r>
            <a:r>
              <a:rPr lang="en-US" sz="2000" dirty="0" err="1" smtClean="0"/>
              <a:t>j,k</a:t>
            </a:r>
            <a:r>
              <a:rPr lang="en-US" sz="2000" dirty="0" smtClean="0"/>
              <a:t>) is the time for k union-find operations starting from j singleton sets.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Union-Find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BAE0C-B043-3745-9847-49E2C146C8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86000"/>
            <a:ext cx="7142779" cy="317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Application: Maze Construction and Percolation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772400" cy="4495800"/>
          </a:xfrm>
        </p:spPr>
        <p:txBody>
          <a:bodyPr/>
          <a:lstStyle/>
          <a:p>
            <a:r>
              <a:rPr lang="en-US" sz="2800" dirty="0" smtClean="0"/>
              <a:t>Problem: Construct a good maze.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Union-Find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BAE0C-B043-3745-9847-49E2C146C8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209800"/>
            <a:ext cx="434163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4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Maze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724400"/>
            <a:ext cx="8077200" cy="1905000"/>
          </a:xfrm>
        </p:spPr>
        <p:txBody>
          <a:bodyPr/>
          <a:lstStyle/>
          <a:p>
            <a:r>
              <a:rPr lang="en-US" sz="2000" dirty="0" smtClean="0"/>
              <a:t>This is actually is </a:t>
            </a:r>
            <a:r>
              <a:rPr lang="en-US" sz="2000" dirty="0"/>
              <a:t>related to the </a:t>
            </a:r>
            <a:r>
              <a:rPr lang="en-US" sz="2000" dirty="0" smtClean="0"/>
              <a:t>science of </a:t>
            </a:r>
            <a:r>
              <a:rPr lang="en-US" sz="2000" b="1" dirty="0">
                <a:solidFill>
                  <a:srgbClr val="FF0000"/>
                </a:solidFill>
              </a:rPr>
              <a:t>percolation theory</a:t>
            </a:r>
            <a:r>
              <a:rPr lang="en-US" sz="2000" dirty="0"/>
              <a:t>, which is the study of how liquids permeate porous materials.</a:t>
            </a:r>
          </a:p>
          <a:p>
            <a:pPr lvl="1"/>
            <a:r>
              <a:rPr lang="en-US" sz="1600" dirty="0"/>
              <a:t>For instance, a porous material might be modeled as a three-dimensional </a:t>
            </a:r>
            <a:r>
              <a:rPr lang="en-US" sz="1600" b="1" dirty="0" smtClean="0"/>
              <a:t>n x n x n </a:t>
            </a:r>
            <a:r>
              <a:rPr lang="en-US" sz="1600" dirty="0" smtClean="0"/>
              <a:t>grid </a:t>
            </a:r>
            <a:r>
              <a:rPr lang="en-US" sz="1600" dirty="0"/>
              <a:t>of cells. The barriers separating adjacent pairs of cells might then be </a:t>
            </a:r>
            <a:r>
              <a:rPr lang="en-US" sz="1600" dirty="0" smtClean="0"/>
              <a:t>removed virtually </a:t>
            </a:r>
            <a:r>
              <a:rPr lang="en-US" sz="1600" dirty="0"/>
              <a:t>with some probability </a:t>
            </a:r>
            <a:r>
              <a:rPr lang="en-US" sz="1600" b="1" dirty="0"/>
              <a:t>p </a:t>
            </a:r>
            <a:r>
              <a:rPr lang="en-US" sz="1600" dirty="0"/>
              <a:t>and remain with probability 1 </a:t>
            </a:r>
            <a:r>
              <a:rPr lang="en-US" sz="1600" b="1" dirty="0"/>
              <a:t>− p</a:t>
            </a:r>
            <a:r>
              <a:rPr lang="en-US" sz="1600" dirty="0" smtClean="0"/>
              <a:t>. Simulating such a system is another application of union-find structures.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Union-Find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BAE0C-B043-3745-9847-49E2C146C8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0"/>
            <a:ext cx="6705600" cy="32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5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Union-Find</a:t>
            </a:r>
          </a:p>
        </p:txBody>
      </p:sp>
      <p:sp>
        <p:nvSpPr>
          <p:cNvPr id="204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85B6A9D-7470-694E-9D98-0E64DA7CDF58}" type="slidenum">
              <a:rPr lang="en-US" sz="1400"/>
              <a:pPr eaLnBrk="1" hangingPunct="1"/>
              <a:t>8</a:t>
            </a:fld>
            <a:endParaRPr 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List-based Implementation</a:t>
            </a:r>
          </a:p>
        </p:txBody>
      </p:sp>
      <p:sp>
        <p:nvSpPr>
          <p:cNvPr id="204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772400" cy="1981200"/>
          </a:xfrm>
        </p:spPr>
        <p:txBody>
          <a:bodyPr/>
          <a:lstStyle/>
          <a:p>
            <a:pPr eaLnBrk="1" hangingPunct="1"/>
            <a:r>
              <a:rPr lang="en-US" sz="2800">
                <a:latin typeface="Tahoma" charset="0"/>
              </a:rPr>
              <a:t>Each set is stored in a sequence represented with a linked-list</a:t>
            </a:r>
          </a:p>
          <a:p>
            <a:pPr eaLnBrk="1" hangingPunct="1"/>
            <a:r>
              <a:rPr lang="en-US" sz="2800">
                <a:latin typeface="Tahoma" charset="0"/>
              </a:rPr>
              <a:t>Each node should store an object containing the element and a reference to the set name</a:t>
            </a:r>
          </a:p>
        </p:txBody>
      </p:sp>
      <p:pic>
        <p:nvPicPr>
          <p:cNvPr id="20485" name="Picture 5" descr="seq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13443" r="15152" b="37248"/>
          <a:stretch>
            <a:fillRect/>
          </a:stretch>
        </p:blipFill>
        <p:spPr>
          <a:xfrm>
            <a:off x="1295400" y="3452813"/>
            <a:ext cx="6705600" cy="3024187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Union-Find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D62F381-DC2D-0647-87FD-3A68028536CF}" type="slidenum">
              <a:rPr lang="en-US" sz="1400"/>
              <a:pPr eaLnBrk="1" hangingPunct="1"/>
              <a:t>9</a:t>
            </a:fld>
            <a:endParaRPr lang="en-US" sz="1400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Analysis of List-based Representation</a:t>
            </a:r>
          </a:p>
        </p:txBody>
      </p:sp>
      <p:sp>
        <p:nvSpPr>
          <p:cNvPr id="265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343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dirty="0" smtClean="0">
                <a:ea typeface="+mn-ea"/>
                <a:cs typeface="+mn-cs"/>
              </a:rPr>
              <a:t>When doing a union, always move elements from the smaller set to the larger set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Each time an element is moved it goes to a set of size at least double its old set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Thus, an element can be moved at most O(log n) times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dirty="0" smtClean="0">
                <a:ea typeface="+mn-ea"/>
                <a:cs typeface="+mn-cs"/>
              </a:rPr>
              <a:t>Total time needed to do n unions and </a:t>
            </a:r>
            <a:r>
              <a:rPr lang="en-US" dirty="0" smtClean="0">
                <a:ea typeface="+mn-ea"/>
                <a:cs typeface="+mn-cs"/>
              </a:rPr>
              <a:t>m finds </a:t>
            </a:r>
            <a:r>
              <a:rPr lang="en-US" dirty="0" smtClean="0">
                <a:ea typeface="+mn-ea"/>
                <a:cs typeface="+mn-cs"/>
              </a:rPr>
              <a:t>is O(n log </a:t>
            </a:r>
            <a:r>
              <a:rPr lang="en-US" dirty="0" smtClean="0">
                <a:ea typeface="+mn-ea"/>
                <a:cs typeface="+mn-cs"/>
              </a:rPr>
              <a:t>n + m)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8111</TotalTime>
  <Words>1706</Words>
  <Application>Microsoft Macintosh PowerPoint</Application>
  <PresentationFormat>On-screen Show (4:3)</PresentationFormat>
  <Paragraphs>245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Blueprint</vt:lpstr>
      <vt:lpstr>Union-Find Structures</vt:lpstr>
      <vt:lpstr>Application: Connected Components in a Social Network</vt:lpstr>
      <vt:lpstr>Example</vt:lpstr>
      <vt:lpstr>Union-Find Operations</vt:lpstr>
      <vt:lpstr>Connected Components Algorithm</vt:lpstr>
      <vt:lpstr>Another Application: Maze Construction and Percolation</vt:lpstr>
      <vt:lpstr>A Maze Generator</vt:lpstr>
      <vt:lpstr>List-based Implementation</vt:lpstr>
      <vt:lpstr>Analysis of List-based Representation</vt:lpstr>
      <vt:lpstr>Tree-based Implementation</vt:lpstr>
      <vt:lpstr>Union-Find Operations</vt:lpstr>
      <vt:lpstr>Union-Find Heuristic 1</vt:lpstr>
      <vt:lpstr>Union-Find Heuristic 2</vt:lpstr>
      <vt:lpstr>Ackermann Function</vt:lpstr>
      <vt:lpstr>Ackermann Function</vt:lpstr>
      <vt:lpstr>Fast Amortized Time Analysis</vt:lpstr>
      <vt:lpstr>Amortized Time Analysis (2)</vt:lpstr>
      <vt:lpstr>Amortized Time Analysis (3)</vt:lpstr>
      <vt:lpstr>Amortized Time Analysis (4)</vt:lpstr>
      <vt:lpstr>Amortized Time Analysis (5)</vt:lpstr>
      <vt:lpstr>Amortized Time Analysis (6)</vt:lpstr>
      <vt:lpstr>Amortized Time Analysis (7)</vt:lpstr>
    </vt:vector>
  </TitlesOfParts>
  <Company>Brown University, Univ. of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Minimum Spanning Trees</dc:title>
  <dc:creator>Roberto Tamassia, Michael Goodrich</dc:creator>
  <cp:lastModifiedBy>Michael Goodrich</cp:lastModifiedBy>
  <cp:revision>1439</cp:revision>
  <cp:lastPrinted>2014-03-30T01:35:09Z</cp:lastPrinted>
  <dcterms:created xsi:type="dcterms:W3CDTF">2002-01-21T02:22:10Z</dcterms:created>
  <dcterms:modified xsi:type="dcterms:W3CDTF">2015-01-27T00:42:37Z</dcterms:modified>
</cp:coreProperties>
</file>