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58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84" r:id="rId11"/>
    <p:sldId id="290" r:id="rId12"/>
    <p:sldId id="291" r:id="rId13"/>
    <p:sldId id="292" r:id="rId14"/>
    <p:sldId id="299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333300"/>
    <a:srgbClr val="FF00FF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2"/>
    <p:restoredTop sz="93402" autoAdjust="0"/>
  </p:normalViewPr>
  <p:slideViewPr>
    <p:cSldViewPr>
      <p:cViewPr varScale="1">
        <p:scale>
          <a:sx n="144" d="100"/>
          <a:sy n="144" d="100"/>
        </p:scale>
        <p:origin x="22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0F292-BBB7-3F4D-A62B-53F95CDC6FDC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F26A-CB61-444B-ACB7-1CD69E7F2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97C962-76D1-E14D-955D-7D018EF82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32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395D1-BB41-8F46-8065-B39A8239DEFA}" type="slidenum">
              <a:rPr lang="en-US"/>
              <a:pPr/>
              <a:t>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6D4A1-86B0-7243-A4A8-2F8936FC6691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9AEF07-1903-7340-9DE6-1116D7352362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F67C12-90F5-F94F-BAB4-0A688B71ED8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C3697D-5FF2-554D-A23C-FFED1EAC8B01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A63D0B-966C-6240-8433-053F487EE251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9F2166C3-58DB-FF41-998B-623688319AF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79E93EF9-4B4B-434D-A098-67B26EE0552E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4268A039-2F4D-4545-B139-8869BC0AD8C6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F1B1D6E1-E59E-4840-9575-E2BB47DBC4B9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C2BA3C07-1F0D-7144-8058-A52718881337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76BD3-068A-1643-956F-E426D2F7AF03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fld id="{6820664B-967B-AE45-B0F4-2A4A1C541E5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18EC5-B9AF-A14D-AC38-752DE2C67611}" type="slidenum">
              <a:rPr lang="en-US"/>
              <a:pPr/>
              <a:t>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B2A7-2BE4-C946-A3FA-AE60FBA7216E}" type="slidenum">
              <a:rPr lang="en-US"/>
              <a:pPr/>
              <a:t>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1DC1F-47B4-9547-B916-56C0DF789D2D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0F307-8723-8345-859D-1DD28829FC63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22696-7C34-5E45-9BFC-6AD42C4065D4}" type="slidenum">
              <a:rPr lang="en-US"/>
              <a:pPr/>
              <a:t>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AA58A-9EE4-9547-8101-6DDE6B6D9FFC}" type="slidenum">
              <a:rPr lang="en-US"/>
              <a:pPr/>
              <a:t>8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1DB9D-E463-CA4B-86FB-1ACF59C5670E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1F67E-9FD7-B047-AE52-8E7944678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59C2F-952D-6B43-92B2-39C9BD772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3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A4625-6EC7-004C-A9FB-84FD57A94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E0D4-AA89-694F-9ED8-BC69EE7C0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668A7-4BE9-6F48-8A29-385F705E3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2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D41D8-97D7-2D43-B431-3F3FEDDB1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2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33E01-6D50-4F49-A199-91ACFE695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D8A3C-3145-F744-A030-1544124D8A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0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7E6D-F5B2-0B49-996C-F7ECC0BFB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8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BA18C-150E-D042-99C2-E29D0150E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3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462C7-537E-9447-B3B8-B0B3F128A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5D0F06-4E86-9549-8675-71724000D2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hyperlink" Target="TOCend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mail.villanova.edu/attach/TOCend.ppt" TargetMode="External"/><Relationship Id="rId4" Type="http://schemas.openxmlformats.org/officeDocument/2006/relationships/hyperlink" Target="https://mail.villanova.edu/attach/TOCbreak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641725" y="355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Comic Sans MS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057400" y="6019800"/>
            <a:ext cx="52245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FF"/>
                </a:solidFill>
                <a:latin typeface="+mj-lt"/>
              </a:rPr>
              <a:t>Based on </a:t>
            </a:r>
            <a:r>
              <a:rPr lang="en-US" sz="1400" dirty="0" err="1">
                <a:solidFill>
                  <a:srgbClr val="FF00FF"/>
                </a:solidFill>
                <a:latin typeface="+mj-lt"/>
              </a:rPr>
              <a:t>Powerpoint</a:t>
            </a:r>
            <a:r>
              <a:rPr lang="en-US" sz="1400" dirty="0">
                <a:solidFill>
                  <a:srgbClr val="FF00FF"/>
                </a:solidFill>
                <a:latin typeface="+mj-lt"/>
              </a:rPr>
              <a:t> slides by </a:t>
            </a:r>
            <a:r>
              <a:rPr lang="en-US" sz="1400" dirty="0" err="1">
                <a:solidFill>
                  <a:srgbClr val="FF00FF"/>
                </a:solidFill>
                <a:latin typeface="+mj-lt"/>
              </a:rPr>
              <a:t>Giorgi</a:t>
            </a:r>
            <a:r>
              <a:rPr lang="en-US" sz="1400" dirty="0">
                <a:solidFill>
                  <a:srgbClr val="FF00FF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F00FF"/>
                </a:solidFill>
                <a:latin typeface="+mj-lt"/>
              </a:rPr>
              <a:t>Japaridze</a:t>
            </a:r>
            <a:r>
              <a:rPr lang="en-US" sz="1400" dirty="0">
                <a:solidFill>
                  <a:srgbClr val="FF00FF"/>
                </a:solidFill>
                <a:latin typeface="+mj-lt"/>
              </a:rPr>
              <a:t>, Villanova University</a:t>
            </a:r>
            <a:endParaRPr lang="en-US" sz="1400" dirty="0">
              <a:latin typeface="+mj-lt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914400" y="2362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>
                <a:solidFill>
                  <a:srgbClr val="00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Space Complexity and Interactive Proof Systems</a:t>
            </a:r>
            <a:endParaRPr lang="en-US" sz="4000" dirty="0">
              <a:solidFill>
                <a:srgbClr val="FF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641725" y="355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Comic Sans MS" charset="0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302569" y="4792663"/>
            <a:ext cx="6575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FF00FF"/>
                </a:solidFill>
                <a:latin typeface="Arial"/>
                <a:cs typeface="Arial"/>
              </a:rPr>
              <a:t>Sections 8.0, 8.1, 8.2, 8.3, 10.4</a:t>
            </a:r>
            <a:endParaRPr lang="en-US" sz="3200" dirty="0">
              <a:solidFill>
                <a:srgbClr val="00CC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PSPACE defined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5131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46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8.2.a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5148" name="Text Box 28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5149" name="Text Box 29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28600" y="838200"/>
            <a:ext cx="8736013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Definition 8.6  </a:t>
            </a:r>
            <a:r>
              <a:rPr lang="en-US" b="1">
                <a:solidFill>
                  <a:srgbClr val="FF0000"/>
                </a:solidFill>
              </a:rPr>
              <a:t>PSPACE </a:t>
            </a:r>
            <a:r>
              <a:rPr lang="en-US"/>
              <a:t>is the class of languages that are decidable in polynomial space on a deterministic TM. In other words,</a:t>
            </a:r>
          </a:p>
          <a:p>
            <a:r>
              <a:rPr lang="en-US"/>
              <a:t>        </a:t>
            </a:r>
            <a:r>
              <a:rPr lang="en-US" b="1">
                <a:solidFill>
                  <a:srgbClr val="0000FF"/>
                </a:solidFill>
              </a:rPr>
              <a:t>PSPACE = SPACE(n)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 SPACE(n</a:t>
            </a:r>
            <a:r>
              <a:rPr lang="en-US" b="1" baseline="3000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)  SPACE(n</a:t>
            </a:r>
            <a:r>
              <a:rPr lang="en-US" b="1" baseline="30000">
                <a:solidFill>
                  <a:srgbClr val="0000FF"/>
                </a:solidFill>
                <a:sym typeface="Symbol" charset="0"/>
              </a:rPr>
              <a:t>3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)  ...</a:t>
            </a:r>
            <a:r>
              <a:rPr lang="en-US"/>
              <a:t> 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0" y="2286000"/>
            <a:ext cx="87423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NPSPACE</a:t>
            </a:r>
            <a:r>
              <a:rPr lang="en-US"/>
              <a:t> can be defined similarly. However, the latter is not a very </a:t>
            </a:r>
          </a:p>
          <a:p>
            <a:r>
              <a:rPr lang="en-US"/>
              <a:t>interesting class because, as an immediate corollary of Savitch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</a:t>
            </a:r>
          </a:p>
          <a:p>
            <a:r>
              <a:rPr lang="en-US"/>
              <a:t>theorem, it coincides with </a:t>
            </a:r>
            <a:r>
              <a:rPr lang="en-US" b="1">
                <a:solidFill>
                  <a:srgbClr val="0000FF"/>
                </a:solidFill>
              </a:rPr>
              <a:t>PSPACE </a:t>
            </a:r>
            <a:r>
              <a:rPr lang="en-US"/>
              <a:t>(squaring polynomial space </a:t>
            </a:r>
          </a:p>
          <a:p>
            <a:r>
              <a:rPr lang="en-US"/>
              <a:t>again yields polynomial space). </a:t>
            </a:r>
          </a:p>
          <a:p>
            <a:endParaRPr lang="en-US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0" y="3962400"/>
            <a:ext cx="90598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is what we know  (why?):</a:t>
            </a:r>
          </a:p>
          <a:p>
            <a:r>
              <a:rPr lang="en-US"/>
              <a:t>                 </a:t>
            </a:r>
            <a:r>
              <a:rPr lang="en-US" b="1">
                <a:solidFill>
                  <a:srgbClr val="0000FF"/>
                </a:solidFill>
              </a:rPr>
              <a:t>P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 NP  PSPACE=NPSPACE  EXPTIME</a:t>
            </a:r>
            <a:r>
              <a:rPr lang="en-US">
                <a:sym typeface="Symbol" charset="0"/>
              </a:rPr>
              <a:t>.</a:t>
            </a:r>
          </a:p>
          <a:p>
            <a:r>
              <a:rPr lang="en-US">
                <a:sym typeface="Symbol" charset="0"/>
              </a:rPr>
              <a:t>We, however, do not know whether any of the three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</a:t>
            </a:r>
            <a:r>
              <a:rPr lang="en-US">
                <a:sym typeface="Symbol" charset="0"/>
              </a:rPr>
              <a:t>s can be replaced </a:t>
            </a:r>
          </a:p>
          <a:p>
            <a:r>
              <a:rPr lang="en-US">
                <a:sym typeface="Symbol" charset="0"/>
              </a:rPr>
              <a:t>by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=</a:t>
            </a:r>
            <a:r>
              <a:rPr lang="en-US">
                <a:sym typeface="Symbol" charset="0"/>
              </a:rPr>
              <a:t>. Another set of huge open problems! It can be proven however that </a:t>
            </a:r>
          </a:p>
          <a:p>
            <a:r>
              <a:rPr lang="en-US">
                <a:sym typeface="Symbol" charset="0"/>
              </a:rPr>
              <a:t>                                      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PEXPTIME</a:t>
            </a:r>
            <a:r>
              <a:rPr lang="en-US">
                <a:sym typeface="Symbol" charset="0"/>
              </a:rPr>
              <a:t>.  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0" y="5867400"/>
            <a:ext cx="8918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So, at least one of the three containments must be proper (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</a:t>
            </a:r>
            <a:r>
              <a:rPr lang="en-US">
                <a:sym typeface="Symbol" charset="0"/>
              </a:rPr>
              <a:t> but not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=</a:t>
            </a:r>
            <a:r>
              <a:rPr lang="en-US">
                <a:sym typeface="Symbol" charset="0"/>
              </a:rPr>
              <a:t>), </a:t>
            </a:r>
          </a:p>
          <a:p>
            <a:r>
              <a:rPr lang="en-US">
                <a:sym typeface="Symbol" charset="0"/>
              </a:rPr>
              <a:t>even though we do not know which one(s)!</a:t>
            </a:r>
          </a:p>
        </p:txBody>
      </p:sp>
    </p:spTree>
    <p:extLst>
      <p:ext uri="{BB962C8B-B14F-4D97-AF65-F5344CB8AC3E}">
        <p14:creationId xmlns:p14="http://schemas.microsoft.com/office/powerpoint/2010/main" val="402811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PSPACE-completeness defined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3075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46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8.3.a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3077" name="Text Box 28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  </a:t>
            </a:r>
          </a:p>
        </p:txBody>
      </p:sp>
      <p:sp>
        <p:nvSpPr>
          <p:cNvPr id="3078" name="Text Box 29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3079" name="Text Box 39"/>
          <p:cNvSpPr txBox="1">
            <a:spLocks noChangeArrowheads="1"/>
          </p:cNvSpPr>
          <p:nvPr/>
        </p:nvSpPr>
        <p:spPr bwMode="auto">
          <a:xfrm>
            <a:off x="228600" y="838200"/>
            <a:ext cx="8736013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Definition 8.8  </a:t>
            </a:r>
            <a:r>
              <a:rPr lang="en-US"/>
              <a:t>A language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 b="1"/>
              <a:t> </a:t>
            </a:r>
            <a:r>
              <a:rPr lang="en-US"/>
              <a:t>is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</a:rPr>
              <a:t>PSPACE-complete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iff it satisfies two</a:t>
            </a:r>
          </a:p>
          <a:p>
            <a:r>
              <a:rPr lang="en-US"/>
              <a:t>conditions:</a:t>
            </a:r>
          </a:p>
          <a:p>
            <a:r>
              <a:rPr lang="en-US"/>
              <a:t>    1. 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is in PSPACE, and</a:t>
            </a:r>
          </a:p>
          <a:p>
            <a:r>
              <a:rPr lang="en-US"/>
              <a:t>    2.  every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in PSPACE is polynomial time reducible to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.</a:t>
            </a:r>
          </a:p>
          <a:p>
            <a:r>
              <a:rPr lang="en-US"/>
              <a:t>If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merely satisfies condition 2, we say that it is </a:t>
            </a:r>
            <a:r>
              <a:rPr lang="en-US" b="1" i="1">
                <a:solidFill>
                  <a:srgbClr val="FF0000"/>
                </a:solidFill>
              </a:rPr>
              <a:t>PSPACE-hard</a:t>
            </a:r>
            <a:r>
              <a:rPr lang="en-US"/>
              <a:t>.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288925" y="3241675"/>
            <a:ext cx="8551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Why do we still appeal to polynomial time reducibility and not, say, </a:t>
            </a:r>
          </a:p>
          <a:p>
            <a:r>
              <a:rPr lang="en-US"/>
              <a:t>polynomial space reducibility, philosophically speaking? 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28600" y="4343400"/>
            <a:ext cx="887888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 reduction must be </a:t>
            </a:r>
            <a:r>
              <a:rPr lang="en-US" i="1"/>
              <a:t>easy</a:t>
            </a:r>
            <a:r>
              <a:rPr lang="en-US"/>
              <a:t> relative to the class (of difficult problems) </a:t>
            </a:r>
          </a:p>
          <a:p>
            <a:r>
              <a:rPr lang="en-US"/>
              <a:t>that we are defining. Only then it is the case that if we find an easy</a:t>
            </a:r>
          </a:p>
          <a:p>
            <a:r>
              <a:rPr lang="en-US"/>
              <a:t>way to solve a (PSPACE-, NP- or whatever-) complete problem, </a:t>
            </a:r>
          </a:p>
          <a:p>
            <a:r>
              <a:rPr lang="en-US"/>
              <a:t>easy solutions to other (reducible to it) problems would also be found.  </a:t>
            </a:r>
          </a:p>
          <a:p>
            <a:r>
              <a:rPr lang="en-US"/>
              <a:t>If the reduction itself is hard, it does not at all offer an easy way to </a:t>
            </a:r>
          </a:p>
          <a:p>
            <a:r>
              <a:rPr lang="en-US"/>
              <a:t>solve problems. </a:t>
            </a:r>
          </a:p>
        </p:txBody>
      </p:sp>
    </p:spTree>
    <p:extLst>
      <p:ext uri="{BB962C8B-B14F-4D97-AF65-F5344CB8AC3E}">
        <p14:creationId xmlns:p14="http://schemas.microsoft.com/office/powerpoint/2010/main" val="29458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" grpId="0"/>
      <p:bldP spid="51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8382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TQBF problem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4099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50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8.3.b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4101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  </a:t>
            </a:r>
          </a:p>
        </p:txBody>
      </p:sp>
      <p:sp>
        <p:nvSpPr>
          <p:cNvPr id="4102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0" y="609600"/>
            <a:ext cx="891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>
                <a:solidFill>
                  <a:srgbClr val="FF0000"/>
                </a:solidFill>
                <a:sym typeface="Symbol" charset="0"/>
              </a:rPr>
              <a:t>Universal quantifier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</a:t>
            </a:r>
            <a:r>
              <a:rPr lang="en-US">
                <a:sym typeface="Symbol" charset="0"/>
              </a:rPr>
              <a:t>: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xP(x)</a:t>
            </a:r>
            <a:r>
              <a:rPr lang="en-US">
                <a:sym typeface="Symbol" charset="0"/>
              </a:rPr>
              <a:t> means </a:t>
            </a:r>
            <a:r>
              <a:rPr lang="ja-JP" altLang="en-US">
                <a:sym typeface="Symbol" charset="0"/>
              </a:rPr>
              <a:t>“</a:t>
            </a:r>
            <a:r>
              <a:rPr lang="en-US">
                <a:sym typeface="Symbol" charset="0"/>
              </a:rPr>
              <a:t>for any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x{0,1}</a:t>
            </a:r>
            <a:r>
              <a:rPr lang="en-US">
                <a:sym typeface="Symbol" charset="0"/>
              </a:rPr>
              <a:t>,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P(x)</a:t>
            </a:r>
            <a:r>
              <a:rPr lang="en-US">
                <a:sym typeface="Symbol" charset="0"/>
              </a:rPr>
              <a:t> is true</a:t>
            </a:r>
            <a:r>
              <a:rPr lang="ja-JP" altLang="en-US">
                <a:sym typeface="Symbol" charset="0"/>
              </a:rPr>
              <a:t>”</a:t>
            </a:r>
            <a:endParaRPr lang="en-US">
              <a:sym typeface="Symbol" charset="0"/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0" y="1066800"/>
            <a:ext cx="914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>
                <a:solidFill>
                  <a:srgbClr val="FF0000"/>
                </a:solidFill>
                <a:sym typeface="Symbol" charset="0"/>
              </a:rPr>
              <a:t>Existential quantifier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</a:t>
            </a:r>
            <a:r>
              <a:rPr lang="en-US">
                <a:sym typeface="Symbol" charset="0"/>
              </a:rPr>
              <a:t>: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xP(x)</a:t>
            </a:r>
            <a:r>
              <a:rPr lang="en-US">
                <a:sym typeface="Symbol" charset="0"/>
              </a:rPr>
              <a:t> means </a:t>
            </a:r>
            <a:r>
              <a:rPr lang="ja-JP" altLang="en-US">
                <a:sym typeface="Symbol" charset="0"/>
              </a:rPr>
              <a:t>“</a:t>
            </a:r>
            <a:r>
              <a:rPr lang="en-US">
                <a:sym typeface="Symbol" charset="0"/>
              </a:rPr>
              <a:t>for some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x{0,1}</a:t>
            </a:r>
            <a:r>
              <a:rPr lang="en-US">
                <a:sym typeface="Symbol" charset="0"/>
              </a:rPr>
              <a:t>,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P(x)</a:t>
            </a:r>
            <a:r>
              <a:rPr lang="en-US">
                <a:sym typeface="Symbol" charset="0"/>
              </a:rPr>
              <a:t> is true</a:t>
            </a:r>
            <a:r>
              <a:rPr lang="ja-JP" altLang="en-US">
                <a:sym typeface="Symbol" charset="0"/>
              </a:rPr>
              <a:t>”</a:t>
            </a:r>
            <a:endParaRPr lang="en-US">
              <a:sym typeface="Symbol" charset="0"/>
            </a:endParaRP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0" y="1752600"/>
            <a:ext cx="8677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We consider </a:t>
            </a:r>
            <a:r>
              <a:rPr lang="en-US" b="1" i="1">
                <a:solidFill>
                  <a:srgbClr val="FF0000"/>
                </a:solidFill>
              </a:rPr>
              <a:t>fully quantified Boolean formulas</a:t>
            </a:r>
            <a:r>
              <a:rPr lang="en-US"/>
              <a:t> (in the </a:t>
            </a:r>
            <a:r>
              <a:rPr lang="en-US" i="1"/>
              <a:t>prenex </a:t>
            </a:r>
            <a:r>
              <a:rPr lang="en-US"/>
              <a:t>form).</a:t>
            </a:r>
          </a:p>
          <a:p>
            <a:r>
              <a:rPr lang="en-US"/>
              <a:t>These are Boolean formulas prefixed with either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>
                <a:sym typeface="Symbol" charset="0"/>
              </a:rPr>
              <a:t>or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 x</a:t>
            </a:r>
            <a:r>
              <a:rPr lang="en-US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>
                <a:sym typeface="Symbol" charset="0"/>
              </a:rPr>
              <a:t>for each </a:t>
            </a:r>
          </a:p>
          <a:p>
            <a:r>
              <a:rPr lang="en-US">
                <a:sym typeface="Symbol" charset="0"/>
              </a:rPr>
              <a:t>variable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 x</a:t>
            </a:r>
            <a:r>
              <a:rPr lang="en-US">
                <a:sym typeface="Symbol" charset="0"/>
              </a:rPr>
              <a:t>.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  </a:t>
            </a:r>
          </a:p>
          <a:p>
            <a:r>
              <a:rPr lang="en-US" b="1">
                <a:solidFill>
                  <a:srgbClr val="0000FF"/>
                </a:solidFill>
                <a:sym typeface="Symbol" charset="0"/>
              </a:rPr>
              <a:t>      </a:t>
            </a:r>
            <a:r>
              <a:rPr lang="en-US">
                <a:sym typeface="Symbol" charset="0"/>
              </a:rPr>
              <a:t>Examples (true or false?):</a:t>
            </a:r>
          </a:p>
        </p:txBody>
      </p:sp>
      <p:sp>
        <p:nvSpPr>
          <p:cNvPr id="263185" name="Text Box 17"/>
          <p:cNvSpPr txBox="1">
            <a:spLocks noChangeArrowheads="1"/>
          </p:cNvSpPr>
          <p:nvPr/>
        </p:nvSpPr>
        <p:spPr bwMode="auto">
          <a:xfrm>
            <a:off x="228600" y="3352800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x(x-x)</a:t>
            </a:r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244475" y="3775075"/>
            <a:ext cx="1313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x(x-x)</a:t>
            </a:r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228600" y="4267200"/>
            <a:ext cx="1313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x(x-x)</a:t>
            </a: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228600" y="4724400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sym typeface="Symbol" charset="0"/>
              </a:rPr>
              <a:t>xy(xy)</a:t>
            </a: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4114800" y="3810000"/>
            <a:ext cx="2984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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xy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xy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)(-x-y)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)</a:t>
            </a: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4114800" y="33528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sym typeface="Symbol" charset="0"/>
              </a:rPr>
              <a:t>xy (xy)</a:t>
            </a:r>
            <a:endParaRPr lang="en-US" sz="2800" b="1">
              <a:solidFill>
                <a:srgbClr val="0000FF"/>
              </a:solidFill>
              <a:sym typeface="Symbol" charset="0"/>
            </a:endParaRP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4114800" y="4343400"/>
            <a:ext cx="2984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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xy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xy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)(-x-y)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)</a:t>
            </a:r>
          </a:p>
        </p:txBody>
      </p:sp>
      <p:sp>
        <p:nvSpPr>
          <p:cNvPr id="263192" name="Rectangle 24"/>
          <p:cNvSpPr>
            <a:spLocks noChangeArrowheads="1"/>
          </p:cNvSpPr>
          <p:nvPr/>
        </p:nvSpPr>
        <p:spPr bwMode="auto">
          <a:xfrm>
            <a:off x="4114800" y="4800600"/>
            <a:ext cx="3934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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zxy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xyz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)(-x-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yz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</a:t>
            </a:r>
            <a:r>
              <a:rPr lang="en-US" sz="2800" b="1" dirty="0">
                <a:solidFill>
                  <a:srgbClr val="0000FF"/>
                </a:solidFill>
                <a:sym typeface="Symbol" charset="0"/>
              </a:rPr>
              <a:t>)</a:t>
            </a:r>
          </a:p>
        </p:txBody>
      </p:sp>
      <p:sp>
        <p:nvSpPr>
          <p:cNvPr id="263193" name="Text Box 25"/>
          <p:cNvSpPr txBox="1">
            <a:spLocks noChangeArrowheads="1"/>
          </p:cNvSpPr>
          <p:nvPr/>
        </p:nvSpPr>
        <p:spPr bwMode="auto">
          <a:xfrm>
            <a:off x="609600" y="5562600"/>
            <a:ext cx="7788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0000FF"/>
                </a:solidFill>
              </a:rPr>
              <a:t>TQBF</a:t>
            </a:r>
            <a:r>
              <a:rPr lang="en-US">
                <a:solidFill>
                  <a:srgbClr val="0000FF"/>
                </a:solidFill>
              </a:rPr>
              <a:t> = {</a:t>
            </a:r>
            <a:r>
              <a:rPr lang="en-US" b="1">
                <a:solidFill>
                  <a:srgbClr val="0000FF"/>
                </a:solidFill>
              </a:rPr>
              <a:t>&lt;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 b="1">
                <a:solidFill>
                  <a:srgbClr val="0000FF"/>
                </a:solidFill>
              </a:rPr>
              <a:t>&gt;</a:t>
            </a:r>
            <a:r>
              <a:rPr lang="en-US">
                <a:solidFill>
                  <a:srgbClr val="0000FF"/>
                </a:solidFill>
              </a:rPr>
              <a:t>  |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olidFill>
                  <a:srgbClr val="0000FF"/>
                </a:solidFill>
              </a:rPr>
              <a:t> is a true fully quantified Boolean formula}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                 (</a:t>
            </a:r>
            <a:r>
              <a:rPr lang="en-US" b="1">
                <a:solidFill>
                  <a:srgbClr val="FF0000"/>
                </a:solidFill>
              </a:rPr>
              <a:t>T</a:t>
            </a:r>
            <a:r>
              <a:rPr lang="en-US"/>
              <a:t>rue </a:t>
            </a:r>
            <a:r>
              <a:rPr lang="en-US" b="1">
                <a:solidFill>
                  <a:srgbClr val="FF0000"/>
                </a:solidFill>
              </a:rPr>
              <a:t>Q</a:t>
            </a:r>
            <a:r>
              <a:rPr lang="en-US"/>
              <a:t>uantified </a:t>
            </a:r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/>
              <a:t>oolean </a:t>
            </a:r>
            <a:r>
              <a:rPr lang="en-US" b="1">
                <a:solidFill>
                  <a:srgbClr val="FF0000"/>
                </a:solidFill>
              </a:rPr>
              <a:t>F</a:t>
            </a:r>
            <a:r>
              <a:rPr lang="en-US"/>
              <a:t>ormulas) </a:t>
            </a:r>
          </a:p>
        </p:txBody>
      </p:sp>
    </p:spTree>
    <p:extLst>
      <p:ext uri="{BB962C8B-B14F-4D97-AF65-F5344CB8AC3E}">
        <p14:creationId xmlns:p14="http://schemas.microsoft.com/office/powerpoint/2010/main" val="120729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0" grpId="0"/>
      <p:bldP spid="263185" grpId="0"/>
      <p:bldP spid="263186" grpId="0"/>
      <p:bldP spid="263187" grpId="0"/>
      <p:bldP spid="263188" grpId="0"/>
      <p:bldP spid="263189" grpId="0"/>
      <p:bldP spid="263190" grpId="0"/>
      <p:bldP spid="263191" grpId="0"/>
      <p:bldP spid="263192" grpId="0"/>
      <p:bldP spid="2631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PSPACE-completeness of TQBF – proof idea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5123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31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8.3.c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5125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  </a:t>
            </a:r>
          </a:p>
        </p:txBody>
      </p:sp>
      <p:sp>
        <p:nvSpPr>
          <p:cNvPr id="5126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762000"/>
            <a:ext cx="5686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ym typeface="Symbol" charset="0"/>
              </a:rPr>
              <a:t>Theorem 8.9 </a:t>
            </a:r>
            <a:r>
              <a:rPr lang="en-US" b="1" i="1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>
                <a:sym typeface="Symbol" charset="0"/>
              </a:rPr>
              <a:t>  TQBF is PSPACE-complete.</a:t>
            </a:r>
          </a:p>
        </p:txBody>
      </p:sp>
      <p:sp>
        <p:nvSpPr>
          <p:cNvPr id="265243" name="Text Box 27"/>
          <p:cNvSpPr txBox="1">
            <a:spLocks noChangeArrowheads="1"/>
          </p:cNvSpPr>
          <p:nvPr/>
        </p:nvSpPr>
        <p:spPr bwMode="auto">
          <a:xfrm>
            <a:off x="0" y="1447800"/>
            <a:ext cx="916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/>
              <a:t>Proof idea. </a:t>
            </a:r>
            <a:r>
              <a:rPr lang="en-US" sz="2000"/>
              <a:t>To show that </a:t>
            </a:r>
            <a:r>
              <a:rPr lang="en-US" sz="2000" b="1">
                <a:solidFill>
                  <a:srgbClr val="0000FF"/>
                </a:solidFill>
              </a:rPr>
              <a:t>TQBF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PSPACE</a:t>
            </a:r>
            <a:r>
              <a:rPr lang="en-US" sz="2000">
                <a:sym typeface="Symbol" charset="0"/>
              </a:rPr>
              <a:t>, we give an algorithm that assigns values to</a:t>
            </a:r>
          </a:p>
          <a:p>
            <a:r>
              <a:rPr lang="en-US" sz="2000">
                <a:sym typeface="Symbol" charset="0"/>
              </a:rPr>
              <a:t>the variables and recursively evaluates the truth of the formula for those values.</a:t>
            </a:r>
          </a:p>
        </p:txBody>
      </p:sp>
      <p:sp>
        <p:nvSpPr>
          <p:cNvPr id="265244" name="Text Box 28"/>
          <p:cNvSpPr txBox="1">
            <a:spLocks noChangeArrowheads="1"/>
          </p:cNvSpPr>
          <p:nvPr/>
        </p:nvSpPr>
        <p:spPr bwMode="auto">
          <a:xfrm>
            <a:off x="0" y="2133600"/>
            <a:ext cx="91376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     To show that </a:t>
            </a:r>
            <a:r>
              <a:rPr lang="en-US" sz="2000" b="1">
                <a:solidFill>
                  <a:srgbClr val="0000FF"/>
                </a:solidFill>
              </a:rPr>
              <a:t>A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</a:t>
            </a:r>
            <a:r>
              <a:rPr lang="en-US" sz="2000" b="1" baseline="-2500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TQBF</a:t>
            </a:r>
            <a:r>
              <a:rPr lang="en-US" sz="200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sz="2000">
                <a:sym typeface="Symbol" charset="0"/>
              </a:rPr>
              <a:t>for </a:t>
            </a:r>
            <a:r>
              <a:rPr lang="en-US" sz="2000"/>
              <a:t>every </a:t>
            </a:r>
            <a:r>
              <a:rPr lang="en-US" sz="2000" b="1">
                <a:solidFill>
                  <a:srgbClr val="0000FF"/>
                </a:solidFill>
              </a:rPr>
              <a:t>A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PSPACE</a:t>
            </a:r>
            <a:r>
              <a:rPr lang="en-US" sz="2000">
                <a:sym typeface="Symbol" charset="0"/>
              </a:rPr>
              <a:t>,  we begin with a polynomial-space </a:t>
            </a:r>
          </a:p>
          <a:p>
            <a:r>
              <a:rPr lang="en-US" sz="2000">
                <a:sym typeface="Symbol" charset="0"/>
              </a:rPr>
              <a:t>machine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sz="2000">
                <a:sym typeface="Symbol" charset="0"/>
              </a:rPr>
              <a:t> for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A</a:t>
            </a:r>
            <a:r>
              <a:rPr lang="en-US" sz="2000">
                <a:sym typeface="Symbol" charset="0"/>
              </a:rPr>
              <a:t>. Then we give a polynomial time reduction that maps a string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w</a:t>
            </a:r>
            <a:r>
              <a:rPr lang="en-US" sz="2000">
                <a:sym typeface="Symbol" charset="0"/>
              </a:rPr>
              <a:t> to a </a:t>
            </a:r>
          </a:p>
          <a:p>
            <a:r>
              <a:rPr lang="en-US" sz="2000">
                <a:sym typeface="Symbol" charset="0"/>
              </a:rPr>
              <a:t>formula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 sz="2000">
                <a:sym typeface="Symbol" charset="0"/>
              </a:rPr>
              <a:t> that encodes a simulation of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sz="2000">
                <a:sym typeface="Symbol" charset="0"/>
              </a:rPr>
              <a:t> on input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w</a:t>
            </a:r>
            <a:r>
              <a:rPr lang="en-US" sz="2000">
                <a:sym typeface="Symbol" charset="0"/>
              </a:rPr>
              <a:t>. 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 sz="2000">
                <a:sym typeface="Symbol" charset="0"/>
              </a:rPr>
              <a:t> is true iff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sz="2000">
                <a:sym typeface="Symbol" charset="0"/>
              </a:rPr>
              <a:t> accepts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w</a:t>
            </a:r>
            <a:r>
              <a:rPr lang="en-US" sz="2000">
                <a:sym typeface="Symbol" charset="0"/>
              </a:rPr>
              <a:t>  (and</a:t>
            </a:r>
          </a:p>
          <a:p>
            <a:r>
              <a:rPr lang="en-US" sz="2000">
                <a:sym typeface="Symbol" charset="0"/>
              </a:rPr>
              <a:t>hence iff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wA</a:t>
            </a:r>
            <a:r>
              <a:rPr lang="en-US" sz="2000">
                <a:sym typeface="Symbol" charset="0"/>
              </a:rPr>
              <a:t>).</a:t>
            </a:r>
          </a:p>
        </p:txBody>
      </p:sp>
      <p:sp>
        <p:nvSpPr>
          <p:cNvPr id="265245" name="Text Box 29"/>
          <p:cNvSpPr txBox="1">
            <a:spLocks noChangeArrowheads="1"/>
          </p:cNvSpPr>
          <p:nvPr/>
        </p:nvSpPr>
        <p:spPr bwMode="auto">
          <a:xfrm>
            <a:off x="6350" y="3429000"/>
            <a:ext cx="91138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     A first, naive, attempt to do so could be trying to precisely imitate the proof of the </a:t>
            </a:r>
          </a:p>
          <a:p>
            <a:r>
              <a:rPr lang="en-US" sz="2000"/>
              <a:t>Cook-Levin theorem. We can indeed construct a </a:t>
            </a:r>
            <a:r>
              <a:rPr lang="en-US" sz="2000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 sz="2000"/>
              <a:t> that simulates </a:t>
            </a:r>
            <a:r>
              <a:rPr lang="en-US" sz="2000" b="1">
                <a:solidFill>
                  <a:srgbClr val="0000FF"/>
                </a:solidFill>
              </a:rPr>
              <a:t>M</a:t>
            </a:r>
            <a:r>
              <a:rPr lang="en-US" sz="2000"/>
              <a:t> on input </a:t>
            </a:r>
            <a:r>
              <a:rPr lang="en-US" sz="2000" b="1">
                <a:solidFill>
                  <a:srgbClr val="0000FF"/>
                </a:solidFill>
              </a:rPr>
              <a:t>w</a:t>
            </a:r>
            <a:r>
              <a:rPr lang="en-US" sz="2000"/>
              <a:t> by </a:t>
            </a:r>
          </a:p>
          <a:p>
            <a:r>
              <a:rPr lang="en-US" sz="2000"/>
              <a:t>expressing the requirements for an accepting tableau. As in the proof of the Cook-Levin</a:t>
            </a:r>
          </a:p>
          <a:p>
            <a:r>
              <a:rPr lang="en-US" sz="2000"/>
              <a:t>theorem, such a tableau has polynomial width </a:t>
            </a:r>
            <a:r>
              <a:rPr lang="en-US" sz="2000" b="1">
                <a:solidFill>
                  <a:srgbClr val="0000FF"/>
                </a:solidFill>
              </a:rPr>
              <a:t>O(n</a:t>
            </a:r>
            <a:r>
              <a:rPr lang="en-US" sz="2000" b="1" baseline="30000">
                <a:solidFill>
                  <a:srgbClr val="0000FF"/>
                </a:solidFill>
              </a:rPr>
              <a:t>k</a:t>
            </a:r>
            <a:r>
              <a:rPr lang="en-US" sz="2000" b="1">
                <a:solidFill>
                  <a:srgbClr val="0000FF"/>
                </a:solidFill>
              </a:rPr>
              <a:t>)</a:t>
            </a:r>
            <a:r>
              <a:rPr lang="en-US" sz="2000"/>
              <a:t>, the space used by </a:t>
            </a:r>
            <a:r>
              <a:rPr lang="en-US" sz="2000" b="1">
                <a:solidFill>
                  <a:srgbClr val="0000FF"/>
                </a:solidFill>
              </a:rPr>
              <a:t>M</a:t>
            </a:r>
            <a:r>
              <a:rPr lang="en-US" sz="2000"/>
              <a:t>. But the </a:t>
            </a:r>
          </a:p>
          <a:p>
            <a:r>
              <a:rPr lang="en-US" sz="2000"/>
              <a:t>problem is that the height of the tableau would be exponential!</a:t>
            </a:r>
            <a:endParaRPr lang="en-US" sz="2000">
              <a:sym typeface="Symbol" charset="0"/>
            </a:endParaRPr>
          </a:p>
        </p:txBody>
      </p:sp>
      <p:sp>
        <p:nvSpPr>
          <p:cNvPr id="265246" name="Text Box 30"/>
          <p:cNvSpPr txBox="1">
            <a:spLocks noChangeArrowheads="1"/>
          </p:cNvSpPr>
          <p:nvPr/>
        </p:nvSpPr>
        <p:spPr bwMode="auto">
          <a:xfrm>
            <a:off x="0" y="5175250"/>
            <a:ext cx="91106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/>
              <a:t>     Instead, we use a technique related to the proof of Savitch</a:t>
            </a:r>
            <a:r>
              <a:rPr lang="ja-JP" altLang="en-US" sz="2000"/>
              <a:t>’</a:t>
            </a:r>
            <a:r>
              <a:rPr lang="en-US" sz="2000"/>
              <a:t>s theorem to construct the</a:t>
            </a:r>
          </a:p>
          <a:p>
            <a:r>
              <a:rPr lang="en-US" sz="2000"/>
              <a:t>formula. The formula divides the tableau into halves and employs the universal </a:t>
            </a:r>
          </a:p>
          <a:p>
            <a:r>
              <a:rPr lang="en-US" sz="2000"/>
              <a:t>quantifier to represent each half with the same part of the formula. The result is a much</a:t>
            </a:r>
          </a:p>
          <a:p>
            <a:r>
              <a:rPr lang="en-US" sz="2000"/>
              <a:t>shorter formula.                                                                                     </a:t>
            </a:r>
            <a:r>
              <a:rPr lang="en-US" sz="2000" b="1"/>
              <a:t>End of proof idea</a:t>
            </a:r>
          </a:p>
        </p:txBody>
      </p:sp>
    </p:spTree>
    <p:extLst>
      <p:ext uri="{BB962C8B-B14F-4D97-AF65-F5344CB8AC3E}">
        <p14:creationId xmlns:p14="http://schemas.microsoft.com/office/powerpoint/2010/main" val="16102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43" grpId="0"/>
      <p:bldP spid="265244" grpId="0"/>
      <p:bldP spid="265245" grpId="0"/>
      <p:bldP spid="2652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Interactive Proofs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Arial" charset="0"/>
              </a:rPr>
              <a:t>interactive proof system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for L</a:t>
            </a:r>
            <a:r>
              <a:rPr lang="en-US">
                <a:latin typeface="Arial" charset="0"/>
              </a:rPr>
              <a:t> is an interactive protocol (P, V)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864260" name="Text Box 4"/>
          <p:cNvSpPr txBox="1">
            <a:spLocks noChangeArrowheads="1"/>
          </p:cNvSpPr>
          <p:nvPr/>
        </p:nvSpPr>
        <p:spPr bwMode="auto">
          <a:xfrm>
            <a:off x="1676400" y="33686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Prover </a:t>
            </a:r>
          </a:p>
        </p:txBody>
      </p:sp>
      <p:sp>
        <p:nvSpPr>
          <p:cNvPr id="864261" name="Text Box 5"/>
          <p:cNvSpPr txBox="1">
            <a:spLocks noChangeArrowheads="1"/>
          </p:cNvSpPr>
          <p:nvPr/>
        </p:nvSpPr>
        <p:spPr bwMode="auto">
          <a:xfrm>
            <a:off x="6248400" y="33686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Verifier </a:t>
            </a:r>
          </a:p>
        </p:txBody>
      </p:sp>
      <p:sp>
        <p:nvSpPr>
          <p:cNvPr id="864262" name="Line 6"/>
          <p:cNvSpPr>
            <a:spLocks noChangeShapeType="1"/>
          </p:cNvSpPr>
          <p:nvPr/>
        </p:nvSpPr>
        <p:spPr bwMode="auto">
          <a:xfrm flipH="1">
            <a:off x="3276600" y="34448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3" name="Line 7"/>
          <p:cNvSpPr>
            <a:spLocks noChangeShapeType="1"/>
          </p:cNvSpPr>
          <p:nvPr/>
        </p:nvSpPr>
        <p:spPr bwMode="auto">
          <a:xfrm flipH="1">
            <a:off x="3276600" y="40544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4" name="Line 8"/>
          <p:cNvSpPr>
            <a:spLocks noChangeShapeType="1"/>
          </p:cNvSpPr>
          <p:nvPr/>
        </p:nvSpPr>
        <p:spPr bwMode="auto">
          <a:xfrm>
            <a:off x="3352800" y="37496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5" name="Line 9"/>
          <p:cNvSpPr>
            <a:spLocks noChangeShapeType="1"/>
          </p:cNvSpPr>
          <p:nvPr/>
        </p:nvSpPr>
        <p:spPr bwMode="auto">
          <a:xfrm>
            <a:off x="3352800" y="43592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6" name="Line 10"/>
          <p:cNvSpPr>
            <a:spLocks noChangeShapeType="1"/>
          </p:cNvSpPr>
          <p:nvPr/>
        </p:nvSpPr>
        <p:spPr bwMode="auto">
          <a:xfrm flipH="1">
            <a:off x="3276600" y="54260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7" name="Line 11"/>
          <p:cNvSpPr>
            <a:spLocks noChangeShapeType="1"/>
          </p:cNvSpPr>
          <p:nvPr/>
        </p:nvSpPr>
        <p:spPr bwMode="auto">
          <a:xfrm>
            <a:off x="3352800" y="5730875"/>
            <a:ext cx="2514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68" name="Text Box 12"/>
          <p:cNvSpPr txBox="1">
            <a:spLocks noChangeArrowheads="1"/>
          </p:cNvSpPr>
          <p:nvPr/>
        </p:nvSpPr>
        <p:spPr bwMode="auto">
          <a:xfrm>
            <a:off x="3657600" y="4314825"/>
            <a:ext cx="30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Comic Sans MS" charset="0"/>
              </a:rPr>
              <a:t>. . .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 </a:t>
            </a:r>
          </a:p>
        </p:txBody>
      </p:sp>
      <p:sp>
        <p:nvSpPr>
          <p:cNvPr id="864269" name="Text Box 13"/>
          <p:cNvSpPr txBox="1">
            <a:spLocks noChangeArrowheads="1"/>
          </p:cNvSpPr>
          <p:nvPr/>
        </p:nvSpPr>
        <p:spPr bwMode="auto">
          <a:xfrm>
            <a:off x="3276600" y="2835275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common input: x</a:t>
            </a:r>
          </a:p>
        </p:txBody>
      </p:sp>
      <p:cxnSp>
        <p:nvCxnSpPr>
          <p:cNvPr id="864270" name="AutoShape 14"/>
          <p:cNvCxnSpPr>
            <a:cxnSpLocks noChangeShapeType="1"/>
            <a:stCxn id="864269" idx="1"/>
            <a:endCxn id="864260" idx="0"/>
          </p:cNvCxnSpPr>
          <p:nvPr/>
        </p:nvCxnSpPr>
        <p:spPr bwMode="auto">
          <a:xfrm rot="10800000" flipV="1">
            <a:off x="2247900" y="3063875"/>
            <a:ext cx="10287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64271" name="AutoShape 15"/>
          <p:cNvCxnSpPr>
            <a:cxnSpLocks noChangeShapeType="1"/>
            <a:stCxn id="864269" idx="3"/>
            <a:endCxn id="864261" idx="0"/>
          </p:cNvCxnSpPr>
          <p:nvPr/>
        </p:nvCxnSpPr>
        <p:spPr bwMode="auto">
          <a:xfrm>
            <a:off x="5867400" y="3063875"/>
            <a:ext cx="11049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64272" name="Text Box 16"/>
          <p:cNvSpPr txBox="1">
            <a:spLocks noChangeArrowheads="1"/>
          </p:cNvSpPr>
          <p:nvPr/>
        </p:nvSpPr>
        <p:spPr bwMode="auto">
          <a:xfrm>
            <a:off x="6324600" y="5502275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accept/reject</a:t>
            </a:r>
          </a:p>
        </p:txBody>
      </p:sp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3962400" y="4587875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# rounds = poly(|x|)</a:t>
            </a:r>
          </a:p>
        </p:txBody>
      </p:sp>
    </p:spTree>
    <p:extLst>
      <p:ext uri="{BB962C8B-B14F-4D97-AF65-F5344CB8AC3E}">
        <p14:creationId xmlns:p14="http://schemas.microsoft.com/office/powerpoint/2010/main" val="24117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60" grpId="0"/>
      <p:bldP spid="864261" grpId="0"/>
      <p:bldP spid="864262" grpId="0" animBg="1"/>
      <p:bldP spid="864263" grpId="0" animBg="1"/>
      <p:bldP spid="864264" grpId="0" animBg="1"/>
      <p:bldP spid="864265" grpId="0" animBg="1"/>
      <p:bldP spid="864266" grpId="0" animBg="1"/>
      <p:bldP spid="864267" grpId="0" animBg="1"/>
      <p:bldP spid="864268" grpId="0"/>
      <p:bldP spid="864269" grpId="0"/>
      <p:bldP spid="864272" grpId="0"/>
      <p:bldP spid="8642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 dirty="0">
                <a:solidFill>
                  <a:srgbClr val="00CC00"/>
                </a:solidFill>
                <a:latin typeface="Bell MT" charset="0"/>
              </a:rPr>
              <a:t>Interactive Proof Systems</a:t>
            </a:r>
            <a:endParaRPr lang="en-US" b="1" dirty="0">
              <a:latin typeface="Bell MT" charset="0"/>
            </a:endParaRPr>
          </a:p>
        </p:txBody>
      </p:sp>
      <p:sp>
        <p:nvSpPr>
          <p:cNvPr id="3075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10.4.a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3077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3078" name="TextBox 72"/>
          <p:cNvSpPr txBox="1">
            <a:spLocks noChangeArrowheads="1"/>
          </p:cNvSpPr>
          <p:nvPr/>
        </p:nvSpPr>
        <p:spPr bwMode="auto">
          <a:xfrm>
            <a:off x="0" y="685800"/>
            <a:ext cx="9266238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dirty="0"/>
              <a:t>Interactive proof systems provide a way to define a probabilistic analog of the class NP,</a:t>
            </a:r>
          </a:p>
          <a:p>
            <a:r>
              <a:rPr lang="en-US" dirty="0"/>
              <a:t>much as probabilistic polynomial time algorithms provide a probabilistic analog of P.</a:t>
            </a:r>
          </a:p>
          <a:p>
            <a:endParaRPr lang="en-US" dirty="0"/>
          </a:p>
          <a:p>
            <a:r>
              <a:rPr lang="en-US" dirty="0"/>
              <a:t>Remember the formulation of NP in terms of polynomial time verifiability. Let us </a:t>
            </a:r>
          </a:p>
          <a:p>
            <a:r>
              <a:rPr lang="en-US" dirty="0"/>
              <a:t>rephrase it by creating two entities: a </a:t>
            </a:r>
            <a:r>
              <a:rPr lang="en-US" dirty="0" err="1"/>
              <a:t>Prover</a:t>
            </a:r>
            <a:r>
              <a:rPr lang="en-US" dirty="0"/>
              <a:t> that finds the proofs of membership and a </a:t>
            </a:r>
          </a:p>
          <a:p>
            <a:r>
              <a:rPr lang="en-US" dirty="0"/>
              <a:t>Verifier that checks them. Think of the </a:t>
            </a:r>
            <a:r>
              <a:rPr lang="en-US" dirty="0" err="1"/>
              <a:t>Prover</a:t>
            </a:r>
            <a:r>
              <a:rPr lang="en-US" dirty="0"/>
              <a:t> as if it were </a:t>
            </a:r>
            <a:r>
              <a:rPr lang="en-US" i="1" dirty="0"/>
              <a:t>convincing</a:t>
            </a:r>
            <a:r>
              <a:rPr lang="en-US" dirty="0"/>
              <a:t> the Verifier of</a:t>
            </a:r>
          </a:p>
          <a:p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ja-JP" altLang="en-US" dirty="0"/>
              <a:t>’</a:t>
            </a:r>
            <a:r>
              <a:rPr lang="en-US" dirty="0"/>
              <a:t>s membership in </a:t>
            </a: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dirty="0"/>
              <a:t>. We require the verifier to be a polynomial time bounded machine;</a:t>
            </a:r>
          </a:p>
          <a:p>
            <a:r>
              <a:rPr lang="en-US" dirty="0"/>
              <a:t>otherwise it could figure out the answer itself. We don</a:t>
            </a:r>
            <a:r>
              <a:rPr lang="ja-JP" altLang="en-US" dirty="0"/>
              <a:t>’</a:t>
            </a:r>
            <a:r>
              <a:rPr lang="en-US" dirty="0"/>
              <a:t>t impose any computational </a:t>
            </a:r>
          </a:p>
          <a:p>
            <a:r>
              <a:rPr lang="en-US" dirty="0"/>
              <a:t>bounds on the </a:t>
            </a:r>
            <a:r>
              <a:rPr lang="en-US" dirty="0" err="1"/>
              <a:t>Prover</a:t>
            </a:r>
            <a:r>
              <a:rPr lang="en-US" dirty="0"/>
              <a:t> because finding the proof may be time-consuming. </a:t>
            </a:r>
          </a:p>
          <a:p>
            <a:endParaRPr lang="en-US" dirty="0"/>
          </a:p>
          <a:p>
            <a:r>
              <a:rPr lang="en-US" dirty="0"/>
              <a:t>Take the SAT problem for example. A </a:t>
            </a:r>
            <a:r>
              <a:rPr lang="en-US" dirty="0" err="1"/>
              <a:t>Prover</a:t>
            </a:r>
            <a:r>
              <a:rPr lang="en-US" dirty="0"/>
              <a:t> can convince a polynomial time Verifier </a:t>
            </a:r>
          </a:p>
          <a:p>
            <a:r>
              <a:rPr lang="en-US" dirty="0"/>
              <a:t>that a a formula is </a:t>
            </a:r>
            <a:r>
              <a:rPr lang="en-US" dirty="0" err="1"/>
              <a:t>satisfiable</a:t>
            </a:r>
            <a:r>
              <a:rPr lang="en-US" dirty="0"/>
              <a:t> by supplying a satisfying assignment. Can a </a:t>
            </a:r>
            <a:r>
              <a:rPr lang="en-US" dirty="0" err="1"/>
              <a:t>Prover</a:t>
            </a:r>
            <a:r>
              <a:rPr lang="en-US" dirty="0"/>
              <a:t> </a:t>
            </a:r>
          </a:p>
          <a:p>
            <a:r>
              <a:rPr lang="en-US" dirty="0"/>
              <a:t>similarly convince a computationally limited Verifier that a formula is</a:t>
            </a:r>
            <a:r>
              <a:rPr lang="en-US" i="1" dirty="0"/>
              <a:t> not </a:t>
            </a:r>
            <a:r>
              <a:rPr lang="en-US" dirty="0" err="1"/>
              <a:t>satisfiable</a:t>
            </a:r>
            <a:r>
              <a:rPr lang="en-US" dirty="0"/>
              <a:t>? </a:t>
            </a:r>
          </a:p>
          <a:p>
            <a:r>
              <a:rPr lang="en-US" dirty="0"/>
              <a:t>The answer, surprisingly, is yes, provided we give the </a:t>
            </a:r>
            <a:r>
              <a:rPr lang="en-US" dirty="0" err="1"/>
              <a:t>Prover</a:t>
            </a:r>
            <a:r>
              <a:rPr lang="en-US" dirty="0"/>
              <a:t> and Verifier two additional</a:t>
            </a:r>
          </a:p>
          <a:p>
            <a:r>
              <a:rPr lang="en-US" dirty="0"/>
              <a:t>features. First, they are permitted to engage in a </a:t>
            </a:r>
            <a:r>
              <a:rPr lang="en-US" i="1" dirty="0"/>
              <a:t>two-way</a:t>
            </a:r>
            <a:r>
              <a:rPr lang="en-US" dirty="0"/>
              <a:t> dialog.  Second, the Verifier </a:t>
            </a:r>
          </a:p>
          <a:p>
            <a:r>
              <a:rPr lang="en-US" dirty="0"/>
              <a:t>may be a </a:t>
            </a:r>
            <a:r>
              <a:rPr lang="en-US" i="1" dirty="0"/>
              <a:t>probabilistic</a:t>
            </a:r>
            <a:r>
              <a:rPr lang="en-US" dirty="0"/>
              <a:t> polynomial time machine that reaches the correct answer with a </a:t>
            </a:r>
          </a:p>
          <a:p>
            <a:r>
              <a:rPr lang="en-US" dirty="0"/>
              <a:t>high degree of, but not absolute, certainty. </a:t>
            </a:r>
          </a:p>
          <a:p>
            <a:endParaRPr lang="en-US" dirty="0"/>
          </a:p>
          <a:p>
            <a:r>
              <a:rPr lang="en-US" dirty="0"/>
              <a:t>Such a </a:t>
            </a:r>
            <a:r>
              <a:rPr lang="en-US" dirty="0" err="1"/>
              <a:t>Prover</a:t>
            </a:r>
            <a:r>
              <a:rPr lang="en-US" dirty="0"/>
              <a:t> and Verifier constitute an interactive proof system.</a:t>
            </a:r>
          </a:p>
        </p:txBody>
      </p:sp>
    </p:spTree>
    <p:extLst>
      <p:ext uri="{BB962C8B-B14F-4D97-AF65-F5344CB8AC3E}">
        <p14:creationId xmlns:p14="http://schemas.microsoft.com/office/powerpoint/2010/main" val="160986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Graph nonisomorphism</a:t>
            </a:r>
            <a:endParaRPr lang="en-US" b="1">
              <a:latin typeface="Bell MT" charset="0"/>
            </a:endParaRPr>
          </a:p>
        </p:txBody>
      </p:sp>
      <p:sp>
        <p:nvSpPr>
          <p:cNvPr id="4099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69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10.4.b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4101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4102" name="TextBox 72"/>
          <p:cNvSpPr txBox="1">
            <a:spLocks noChangeArrowheads="1"/>
          </p:cNvSpPr>
          <p:nvPr/>
        </p:nvSpPr>
        <p:spPr bwMode="auto">
          <a:xfrm>
            <a:off x="0" y="685800"/>
            <a:ext cx="923766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/>
              <a:t>Convincing the Verifier that two graphs are isomorphic is easy: just present the </a:t>
            </a:r>
          </a:p>
          <a:p>
            <a:r>
              <a:rPr lang="en-US"/>
              <a:t>isomorphism. But how could the Prover convince the Verifier that two graphs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/>
              <a:t>,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are </a:t>
            </a:r>
          </a:p>
          <a:p>
            <a:r>
              <a:rPr lang="en-US" i="1"/>
              <a:t>not</a:t>
            </a:r>
            <a:r>
              <a:rPr lang="en-US"/>
              <a:t> isomorphic? Well, it can! Consider the following protocol. </a:t>
            </a:r>
          </a:p>
          <a:p>
            <a:endParaRPr lang="en-US"/>
          </a:p>
          <a:p>
            <a:r>
              <a:rPr lang="en-US"/>
              <a:t>The Verifier randomly selects either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/>
              <a:t>or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/>
              <a:t> and then randomly reorders its nodes to </a:t>
            </a:r>
          </a:p>
          <a:p>
            <a:r>
              <a:rPr lang="en-US"/>
              <a:t>obtain a new graph </a:t>
            </a:r>
            <a:r>
              <a:rPr lang="en-US" b="1">
                <a:solidFill>
                  <a:srgbClr val="0000FF"/>
                </a:solidFill>
              </a:rPr>
              <a:t>H</a:t>
            </a:r>
            <a:r>
              <a:rPr lang="en-US"/>
              <a:t>. The Verifier sends </a:t>
            </a:r>
            <a:r>
              <a:rPr lang="en-US" b="1">
                <a:solidFill>
                  <a:srgbClr val="0000FF"/>
                </a:solidFill>
              </a:rPr>
              <a:t>H</a:t>
            </a:r>
            <a:r>
              <a:rPr lang="en-US"/>
              <a:t> to the Prover. The Prover must  respond by </a:t>
            </a:r>
          </a:p>
          <a:p>
            <a:r>
              <a:rPr lang="en-US"/>
              <a:t>declaring whether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/>
              <a:t>or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 </a:t>
            </a:r>
            <a:r>
              <a:rPr lang="en-US"/>
              <a:t>was the source of </a:t>
            </a:r>
            <a:r>
              <a:rPr lang="en-US" b="1">
                <a:solidFill>
                  <a:srgbClr val="0000FF"/>
                </a:solidFill>
              </a:rPr>
              <a:t>H</a:t>
            </a:r>
            <a:r>
              <a:rPr lang="en-US"/>
              <a:t>. This concludes the protocol.  </a:t>
            </a:r>
          </a:p>
          <a:p>
            <a:endParaRPr lang="en-US"/>
          </a:p>
          <a:p>
            <a:r>
              <a:rPr lang="en-US"/>
              <a:t>If 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/>
              <a:t>and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 </a:t>
            </a:r>
            <a:r>
              <a:rPr lang="en-US"/>
              <a:t>are indeed nonisomorphic, the Prover can always carry out the protocol</a:t>
            </a:r>
          </a:p>
          <a:p>
            <a:r>
              <a:rPr lang="en-US"/>
              <a:t>because the Prover could identify whether </a:t>
            </a:r>
            <a:r>
              <a:rPr lang="en-US" b="1">
                <a:solidFill>
                  <a:srgbClr val="0000FF"/>
                </a:solidFill>
              </a:rPr>
              <a:t>H</a:t>
            </a:r>
            <a:r>
              <a:rPr lang="en-US"/>
              <a:t> came from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/>
              <a:t>or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/>
              <a:t>. However, if the  </a:t>
            </a:r>
          </a:p>
          <a:p>
            <a:r>
              <a:rPr lang="en-US"/>
              <a:t>graphs were isomorphic, </a:t>
            </a:r>
            <a:r>
              <a:rPr lang="en-US" b="1">
                <a:solidFill>
                  <a:srgbClr val="0000FF"/>
                </a:solidFill>
              </a:rPr>
              <a:t>H </a:t>
            </a:r>
            <a:r>
              <a:rPr lang="en-US"/>
              <a:t>might have come from either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/>
              <a:t>or </a:t>
            </a:r>
            <a:r>
              <a:rPr lang="en-US" b="1">
                <a:solidFill>
                  <a:srgbClr val="0000FF"/>
                </a:solidFill>
              </a:rPr>
              <a:t>G</a:t>
            </a:r>
            <a:r>
              <a:rPr lang="en-US" b="1" baseline="-25000">
                <a:solidFill>
                  <a:srgbClr val="0000FF"/>
                </a:solidFill>
              </a:rPr>
              <a:t>2 </a:t>
            </a:r>
            <a:r>
              <a:rPr lang="en-US"/>
              <a:t>, so  even with </a:t>
            </a:r>
          </a:p>
          <a:p>
            <a:r>
              <a:rPr lang="en-US"/>
              <a:t>unlimited computational power, the Prover would have no better than 50-50 chance </a:t>
            </a:r>
          </a:p>
          <a:p>
            <a:r>
              <a:rPr lang="en-US"/>
              <a:t>of getting the correct answer. Thus if the Prover is able to answer correctly consistently </a:t>
            </a:r>
          </a:p>
          <a:p>
            <a:r>
              <a:rPr lang="en-US"/>
              <a:t>(say in 100 repetitions of the protocol),  the Verifier has convincing evidence that the </a:t>
            </a:r>
          </a:p>
          <a:p>
            <a:r>
              <a:rPr lang="en-US"/>
              <a:t>graphs are actually nonisomorphic.</a:t>
            </a:r>
          </a:p>
        </p:txBody>
      </p:sp>
    </p:spTree>
    <p:extLst>
      <p:ext uri="{BB962C8B-B14F-4D97-AF65-F5344CB8AC3E}">
        <p14:creationId xmlns:p14="http://schemas.microsoft.com/office/powerpoint/2010/main" val="288427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Verifier</a:t>
            </a:r>
            <a:endParaRPr lang="en-US" b="1">
              <a:latin typeface="Bell MT" charset="0"/>
            </a:endParaRPr>
          </a:p>
        </p:txBody>
      </p:sp>
      <p:sp>
        <p:nvSpPr>
          <p:cNvPr id="5123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50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10.4.c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5125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0" y="844550"/>
            <a:ext cx="92741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/>
              <a:t>We define the </a:t>
            </a:r>
            <a:r>
              <a:rPr lang="en-US" b="1" i="1">
                <a:solidFill>
                  <a:srgbClr val="FF0000"/>
                </a:solidFill>
              </a:rPr>
              <a:t>Verifier</a:t>
            </a:r>
            <a:r>
              <a:rPr lang="en-US"/>
              <a:t> to be a function </a:t>
            </a:r>
            <a:r>
              <a:rPr lang="en-US" b="1">
                <a:solidFill>
                  <a:srgbClr val="0000FF"/>
                </a:solidFill>
              </a:rPr>
              <a:t>V</a:t>
            </a:r>
            <a:r>
              <a:rPr lang="en-US"/>
              <a:t> with three inputs:</a:t>
            </a:r>
          </a:p>
          <a:p>
            <a:r>
              <a:rPr lang="en-US"/>
              <a:t>     1.</a:t>
            </a:r>
            <a:r>
              <a:rPr lang="en-US" b="1"/>
              <a:t> Input string</a:t>
            </a:r>
            <a:r>
              <a:rPr lang="en-US"/>
              <a:t>. The objective is to determine whether this string is a member of </a:t>
            </a:r>
          </a:p>
          <a:p>
            <a:r>
              <a:rPr lang="en-US"/>
              <a:t>         some language. </a:t>
            </a:r>
          </a:p>
          <a:p>
            <a:r>
              <a:rPr lang="en-US"/>
              <a:t>     2. </a:t>
            </a:r>
            <a:r>
              <a:rPr lang="en-US" b="1"/>
              <a:t>Random input</a:t>
            </a:r>
            <a:r>
              <a:rPr lang="en-US"/>
              <a:t>. For convenience in making the definition, we provide the Verifier</a:t>
            </a:r>
          </a:p>
          <a:p>
            <a:r>
              <a:rPr lang="en-US"/>
              <a:t>         with a randomly chosen input string instead of the equivalent capability to make </a:t>
            </a:r>
          </a:p>
          <a:p>
            <a:r>
              <a:rPr lang="en-US"/>
              <a:t>         probabilistic moves during its computation.</a:t>
            </a:r>
          </a:p>
          <a:p>
            <a:r>
              <a:rPr lang="en-US"/>
              <a:t>     3. </a:t>
            </a:r>
            <a:r>
              <a:rPr lang="en-US" b="1"/>
              <a:t>Partial message history</a:t>
            </a:r>
            <a:r>
              <a:rPr lang="en-US"/>
              <a:t>. A function has no memory of the dialog that has been </a:t>
            </a:r>
          </a:p>
          <a:p>
            <a:r>
              <a:rPr lang="en-US"/>
              <a:t>         sent so far, so we provide the memory externally via a string representing the </a:t>
            </a:r>
          </a:p>
          <a:p>
            <a:r>
              <a:rPr lang="en-US"/>
              <a:t>         exchange of messages up to the present point. We use the notation 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#...#m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</a:t>
            </a:r>
            <a:r>
              <a:rPr lang="en-US"/>
              <a:t>to</a:t>
            </a:r>
          </a:p>
          <a:p>
            <a:r>
              <a:rPr lang="en-US"/>
              <a:t>         represent the exchange of messages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/>
              <a:t> through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The Verifier</a:t>
            </a:r>
            <a:r>
              <a:rPr lang="ja-JP" altLang="en-US"/>
              <a:t>’</a:t>
            </a:r>
            <a:r>
              <a:rPr lang="en-US"/>
              <a:t>s output is either the next message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/>
              <a:t> in the sequence, or </a:t>
            </a:r>
            <a:r>
              <a:rPr lang="en-US" i="1"/>
              <a:t>accept</a:t>
            </a:r>
            <a:r>
              <a:rPr lang="en-US"/>
              <a:t> or </a:t>
            </a:r>
            <a:r>
              <a:rPr lang="en-US" i="1"/>
              <a:t>reject</a:t>
            </a:r>
            <a:r>
              <a:rPr lang="en-US"/>
              <a:t>,</a:t>
            </a:r>
          </a:p>
          <a:p>
            <a:r>
              <a:rPr lang="en-US"/>
              <a:t>designating the conclusion of the interaction. Thus </a:t>
            </a:r>
            <a:r>
              <a:rPr lang="en-US" b="1">
                <a:solidFill>
                  <a:srgbClr val="0000FF"/>
                </a:solidFill>
              </a:rPr>
              <a:t>V</a:t>
            </a:r>
            <a:r>
              <a:rPr lang="en-US"/>
              <a:t> has the functional form </a:t>
            </a:r>
          </a:p>
          <a:p>
            <a:r>
              <a:rPr lang="en-US" b="1">
                <a:solidFill>
                  <a:srgbClr val="0000FF"/>
                </a:solidFill>
              </a:rPr>
              <a:t>V:  *  *  *  *  {</a:t>
            </a:r>
            <a:r>
              <a:rPr lang="en-US" b="1" i="1">
                <a:solidFill>
                  <a:srgbClr val="0000FF"/>
                </a:solidFill>
              </a:rPr>
              <a:t>accept, reject</a:t>
            </a:r>
            <a:r>
              <a:rPr lang="en-US" b="1">
                <a:solidFill>
                  <a:srgbClr val="0000FF"/>
                </a:solidFill>
              </a:rPr>
              <a:t>}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V (w, r, 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#...#m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)  = 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means that the input string is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, the random input is </a:t>
            </a:r>
            <a:r>
              <a:rPr lang="en-US" b="1">
                <a:solidFill>
                  <a:srgbClr val="0000FF"/>
                </a:solidFill>
              </a:rPr>
              <a:t>r</a:t>
            </a:r>
            <a:r>
              <a:rPr lang="en-US"/>
              <a:t>, the</a:t>
            </a:r>
          </a:p>
          <a:p>
            <a:r>
              <a:rPr lang="en-US"/>
              <a:t>current message history is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through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/>
              <a:t>, and the Verifier</a:t>
            </a:r>
            <a:r>
              <a:rPr lang="ja-JP" altLang="en-US"/>
              <a:t>’</a:t>
            </a:r>
            <a:r>
              <a:rPr lang="en-US"/>
              <a:t>s next message to the Prover </a:t>
            </a:r>
          </a:p>
          <a:p>
            <a:r>
              <a:rPr lang="en-US"/>
              <a:t>is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9986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Prover</a:t>
            </a:r>
            <a:endParaRPr lang="en-US" b="1">
              <a:latin typeface="Bell MT" charset="0"/>
            </a:endParaRPr>
          </a:p>
        </p:txBody>
      </p:sp>
      <p:sp>
        <p:nvSpPr>
          <p:cNvPr id="6147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69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10.4.d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6149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0" y="844550"/>
            <a:ext cx="89852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/>
              <a:t>We define the </a:t>
            </a:r>
            <a:r>
              <a:rPr lang="en-US" b="1" i="1">
                <a:solidFill>
                  <a:srgbClr val="FF0000"/>
                </a:solidFill>
              </a:rPr>
              <a:t>Prover</a:t>
            </a:r>
            <a:r>
              <a:rPr lang="en-US"/>
              <a:t> to be a function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with two inputs:</a:t>
            </a:r>
          </a:p>
          <a:p>
            <a:r>
              <a:rPr lang="en-US"/>
              <a:t>     1.</a:t>
            </a:r>
            <a:r>
              <a:rPr lang="en-US" b="1"/>
              <a:t> Input string</a:t>
            </a:r>
            <a:r>
              <a:rPr lang="en-US"/>
              <a:t>. </a:t>
            </a:r>
          </a:p>
          <a:p>
            <a:r>
              <a:rPr lang="en-US"/>
              <a:t>     2. </a:t>
            </a:r>
            <a:r>
              <a:rPr lang="en-US" b="1"/>
              <a:t>Partial message history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The Prover</a:t>
            </a:r>
            <a:r>
              <a:rPr lang="ja-JP" altLang="en-US"/>
              <a:t>’</a:t>
            </a:r>
            <a:r>
              <a:rPr lang="en-US"/>
              <a:t>s output is the next message to the Verifier.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has the functional form </a:t>
            </a:r>
          </a:p>
          <a:p>
            <a:r>
              <a:rPr lang="en-US" b="1">
                <a:solidFill>
                  <a:srgbClr val="0000FF"/>
                </a:solidFill>
              </a:rPr>
              <a:t>P:  *  *  *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P (w, 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#...#m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)  = 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means that the Prover sends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/>
              <a:t> to the Verifier after having </a:t>
            </a:r>
          </a:p>
          <a:p>
            <a:r>
              <a:rPr lang="en-US"/>
              <a:t>exchanged messages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through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95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interaction</a:t>
            </a:r>
            <a:endParaRPr lang="en-US" b="1">
              <a:latin typeface="Bell MT" charset="0"/>
            </a:endParaRPr>
          </a:p>
        </p:txBody>
      </p:sp>
      <p:sp>
        <p:nvSpPr>
          <p:cNvPr id="7171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10.4.e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7173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0" y="844550"/>
            <a:ext cx="92122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/>
              <a:t>Next we define the interaction between the Prover and the Verifier. For particular strings</a:t>
            </a:r>
          </a:p>
          <a:p>
            <a:r>
              <a:rPr lang="en-US" b="1">
                <a:solidFill>
                  <a:srgbClr val="0000FF"/>
                </a:solidFill>
              </a:rPr>
              <a:t>w </a:t>
            </a:r>
            <a:r>
              <a:rPr lang="en-US"/>
              <a:t>and </a:t>
            </a:r>
            <a:r>
              <a:rPr lang="en-US" b="1">
                <a:solidFill>
                  <a:srgbClr val="0000FF"/>
                </a:solidFill>
              </a:rPr>
              <a:t>r</a:t>
            </a:r>
            <a:r>
              <a:rPr lang="en-US"/>
              <a:t>, we write </a:t>
            </a:r>
            <a:r>
              <a:rPr lang="en-US" b="1">
                <a:solidFill>
                  <a:srgbClr val="0000FF"/>
                </a:solidFill>
              </a:rPr>
              <a:t>(VP)(w,r) = accept  </a:t>
            </a:r>
            <a:r>
              <a:rPr lang="en-US"/>
              <a:t>if a message sequence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/>
              <a:t>through</a:t>
            </a:r>
            <a:r>
              <a:rPr lang="en-US" b="1">
                <a:solidFill>
                  <a:srgbClr val="0000FF"/>
                </a:solidFill>
              </a:rPr>
              <a:t> m</a:t>
            </a:r>
            <a:r>
              <a:rPr lang="en-US" b="1" baseline="-25000">
                <a:solidFill>
                  <a:srgbClr val="0000FF"/>
                </a:solidFill>
              </a:rPr>
              <a:t>k</a:t>
            </a:r>
            <a:r>
              <a:rPr lang="en-US"/>
              <a:t> exists </a:t>
            </a:r>
          </a:p>
          <a:p>
            <a:r>
              <a:rPr lang="en-US"/>
              <a:t>for some </a:t>
            </a:r>
            <a:r>
              <a:rPr lang="en-US" b="1">
                <a:solidFill>
                  <a:srgbClr val="0000FF"/>
                </a:solidFill>
              </a:rPr>
              <a:t>k</a:t>
            </a:r>
            <a:r>
              <a:rPr lang="en-US"/>
              <a:t> whereby </a:t>
            </a:r>
          </a:p>
          <a:p>
            <a:r>
              <a:rPr lang="en-US"/>
              <a:t>    1. for </a:t>
            </a:r>
            <a:r>
              <a:rPr lang="en-US" b="1">
                <a:solidFill>
                  <a:srgbClr val="0000FF"/>
                </a:solidFill>
              </a:rPr>
              <a:t>0 ≤ i &lt; k</a:t>
            </a:r>
            <a:r>
              <a:rPr lang="en-US"/>
              <a:t>, where </a:t>
            </a:r>
            <a:r>
              <a:rPr lang="en-US" b="1">
                <a:solidFill>
                  <a:srgbClr val="0000FF"/>
                </a:solidFill>
              </a:rPr>
              <a:t>i</a:t>
            </a:r>
            <a:r>
              <a:rPr lang="en-US"/>
              <a:t> is an even number,  </a:t>
            </a:r>
            <a:r>
              <a:rPr lang="en-US" b="1">
                <a:solidFill>
                  <a:srgbClr val="0000FF"/>
                </a:solidFill>
              </a:rPr>
              <a:t>V (w, r, 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#...#m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)  = 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/>
              <a:t>;</a:t>
            </a:r>
          </a:p>
          <a:p>
            <a:r>
              <a:rPr lang="en-US"/>
              <a:t>    2. for </a:t>
            </a:r>
            <a:r>
              <a:rPr lang="en-US" b="1">
                <a:solidFill>
                  <a:srgbClr val="0000FF"/>
                </a:solidFill>
              </a:rPr>
              <a:t>0 &lt; i &lt; k</a:t>
            </a:r>
            <a:r>
              <a:rPr lang="en-US"/>
              <a:t>, where </a:t>
            </a:r>
            <a:r>
              <a:rPr lang="en-US" b="1">
                <a:solidFill>
                  <a:srgbClr val="0000FF"/>
                </a:solidFill>
              </a:rPr>
              <a:t>i</a:t>
            </a:r>
            <a:r>
              <a:rPr lang="en-US"/>
              <a:t> is an odd number, </a:t>
            </a:r>
            <a:r>
              <a:rPr lang="en-US" b="1">
                <a:solidFill>
                  <a:srgbClr val="0000FF"/>
                </a:solidFill>
              </a:rPr>
              <a:t> P (w, r, m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 b="1">
                <a:solidFill>
                  <a:srgbClr val="0000FF"/>
                </a:solidFill>
              </a:rPr>
              <a:t>#...#m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)  =  m</a:t>
            </a:r>
            <a:r>
              <a:rPr lang="en-US" b="1" baseline="-25000">
                <a:solidFill>
                  <a:srgbClr val="0000FF"/>
                </a:solidFill>
              </a:rPr>
              <a:t>i+1</a:t>
            </a:r>
            <a:r>
              <a:rPr lang="en-US"/>
              <a:t>; and</a:t>
            </a:r>
          </a:p>
          <a:p>
            <a:r>
              <a:rPr lang="en-US"/>
              <a:t>    3. the final message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 b="1" baseline="-25000">
                <a:solidFill>
                  <a:srgbClr val="0000FF"/>
                </a:solidFill>
              </a:rPr>
              <a:t>k</a:t>
            </a:r>
            <a:r>
              <a:rPr lang="en-US" b="1">
                <a:solidFill>
                  <a:srgbClr val="0000FF"/>
                </a:solidFill>
              </a:rPr>
              <a:t>  </a:t>
            </a:r>
            <a:r>
              <a:rPr lang="en-US"/>
              <a:t>in the message history is </a:t>
            </a:r>
            <a:r>
              <a:rPr lang="en-US" i="1"/>
              <a:t>accept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To simplify the definition of the class IP we assume that the lengths of the Verifier</a:t>
            </a:r>
            <a:r>
              <a:rPr lang="ja-JP" altLang="en-US"/>
              <a:t>’</a:t>
            </a:r>
            <a:r>
              <a:rPr lang="en-US"/>
              <a:t>s</a:t>
            </a:r>
          </a:p>
          <a:p>
            <a:r>
              <a:rPr lang="en-US"/>
              <a:t>random input and each of the messages exchanged between the Verifier and the Prover </a:t>
            </a:r>
          </a:p>
          <a:p>
            <a:r>
              <a:rPr lang="en-US"/>
              <a:t>are </a:t>
            </a:r>
            <a:r>
              <a:rPr lang="en-US" b="1">
                <a:solidFill>
                  <a:srgbClr val="0000FF"/>
                </a:solidFill>
              </a:rPr>
              <a:t>p(n) </a:t>
            </a:r>
            <a:r>
              <a:rPr lang="en-US"/>
              <a:t>for some polynomial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that depends only on the Verifier.  Furthermore we </a:t>
            </a:r>
          </a:p>
          <a:p>
            <a:r>
              <a:rPr lang="en-US"/>
              <a:t>assume that the total number of messages exchanged is at most </a:t>
            </a:r>
            <a:r>
              <a:rPr lang="en-US" b="1">
                <a:solidFill>
                  <a:srgbClr val="0000FF"/>
                </a:solidFill>
              </a:rPr>
              <a:t>p(n)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/>
              <a:t>The following definition gives the probability that an interactive proof system accepts </a:t>
            </a:r>
          </a:p>
          <a:p>
            <a:r>
              <a:rPr lang="en-US"/>
              <a:t>an input string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. For any string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 of length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, we define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                           Pr[VP </a:t>
            </a:r>
            <a:r>
              <a:rPr lang="en-US"/>
              <a:t>accepts</a:t>
            </a:r>
            <a:r>
              <a:rPr lang="en-US" b="1">
                <a:solidFill>
                  <a:srgbClr val="0000FF"/>
                </a:solidFill>
              </a:rPr>
              <a:t> w] = Pr[(VP)(w,r) = accept]</a:t>
            </a:r>
            <a:r>
              <a:rPr lang="en-US"/>
              <a:t>,</a:t>
            </a:r>
          </a:p>
          <a:p>
            <a:endParaRPr lang="en-US"/>
          </a:p>
          <a:p>
            <a:r>
              <a:rPr lang="en-US"/>
              <a:t>where </a:t>
            </a:r>
            <a:r>
              <a:rPr lang="en-US" b="1">
                <a:solidFill>
                  <a:srgbClr val="0000FF"/>
                </a:solidFill>
              </a:rPr>
              <a:t>r</a:t>
            </a:r>
            <a:r>
              <a:rPr lang="en-US"/>
              <a:t> is a randomly selected string of length </a:t>
            </a:r>
            <a:r>
              <a:rPr lang="en-US" b="1">
                <a:solidFill>
                  <a:srgbClr val="0000FF"/>
                </a:solidFill>
              </a:rPr>
              <a:t>p(n)</a:t>
            </a:r>
            <a:r>
              <a:rPr lang="en-US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8931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 dirty="0">
                <a:solidFill>
                  <a:srgbClr val="00CC00"/>
                </a:solidFill>
                <a:latin typeface="Bell MT" charset="0"/>
              </a:rPr>
              <a:t>Space complexity defined </a:t>
            </a:r>
            <a:r>
              <a:rPr lang="en-US" sz="2000" dirty="0">
                <a:solidFill>
                  <a:srgbClr val="00CC00"/>
                </a:solidFill>
                <a:latin typeface="Bell MT" charset="0"/>
              </a:rPr>
              <a:t> </a:t>
            </a:r>
            <a:endParaRPr lang="en-US" dirty="0">
              <a:latin typeface="Bell MT" charset="0"/>
            </a:endParaRPr>
          </a:p>
        </p:txBody>
      </p:sp>
      <p:sp>
        <p:nvSpPr>
          <p:cNvPr id="5131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46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8.0.a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5148" name="Text Box 28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5149" name="Text Box 29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179388" y="762000"/>
            <a:ext cx="8855075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Definition 8.1</a:t>
            </a:r>
            <a:r>
              <a:rPr lang="en-US"/>
              <a:t>  Let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be a deterministic Turing machine that halts on </a:t>
            </a:r>
          </a:p>
          <a:p>
            <a:r>
              <a:rPr lang="en-US"/>
              <a:t>all inputs. The </a:t>
            </a:r>
            <a:r>
              <a:rPr lang="en-US" b="1" i="1">
                <a:solidFill>
                  <a:srgbClr val="FF0000"/>
                </a:solidFill>
              </a:rPr>
              <a:t>space complexity</a:t>
            </a:r>
            <a:r>
              <a:rPr lang="en-US"/>
              <a:t> of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is the function </a:t>
            </a:r>
            <a:r>
              <a:rPr lang="en-US" b="1">
                <a:solidFill>
                  <a:srgbClr val="0000FF"/>
                </a:solidFill>
              </a:rPr>
              <a:t>f: N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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, where</a:t>
            </a:r>
          </a:p>
          <a:p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 is the maximum number of tape cells that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scans on any input of</a:t>
            </a:r>
          </a:p>
          <a:p>
            <a:r>
              <a:rPr lang="en-US"/>
              <a:t>length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. If the space complexity of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is </a:t>
            </a:r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, we also say that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runs </a:t>
            </a:r>
          </a:p>
          <a:p>
            <a:r>
              <a:rPr lang="en-US"/>
              <a:t>in space </a:t>
            </a:r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If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is a nondeterministic TM wherein all branches halt on all inputs, </a:t>
            </a:r>
          </a:p>
          <a:p>
            <a:r>
              <a:rPr lang="en-US"/>
              <a:t>we define its space complexity </a:t>
            </a:r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 to be the maximum number of tape</a:t>
            </a:r>
          </a:p>
          <a:p>
            <a:r>
              <a:rPr lang="en-US"/>
              <a:t>cells that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scans on any branch of its computation for any input of </a:t>
            </a:r>
          </a:p>
          <a:p>
            <a:r>
              <a:rPr lang="en-US"/>
              <a:t>length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The class IP</a:t>
            </a:r>
            <a:endParaRPr lang="en-US" b="1">
              <a:latin typeface="Bell MT" charset="0"/>
            </a:endParaRPr>
          </a:p>
        </p:txBody>
      </p:sp>
      <p:sp>
        <p:nvSpPr>
          <p:cNvPr id="8195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10.4.f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8197" name="Text Box 29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152400" y="838200"/>
            <a:ext cx="8810625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b="1" dirty="0"/>
              <a:t>Definition 10.28  </a:t>
            </a:r>
            <a:r>
              <a:rPr lang="en-US" dirty="0"/>
              <a:t>Say that a language</a:t>
            </a:r>
            <a:r>
              <a:rPr lang="en-US" b="1" dirty="0">
                <a:solidFill>
                  <a:srgbClr val="0000FF"/>
                </a:solidFill>
              </a:rPr>
              <a:t> A </a:t>
            </a:r>
            <a:r>
              <a:rPr lang="en-US" dirty="0"/>
              <a:t>is in</a:t>
            </a:r>
            <a:r>
              <a:rPr lang="en-US" b="1" dirty="0">
                <a:solidFill>
                  <a:srgbClr val="FF0000"/>
                </a:solidFill>
              </a:rPr>
              <a:t> IP </a:t>
            </a:r>
            <a:r>
              <a:rPr lang="en-US" dirty="0"/>
              <a:t>if some polynomial time function </a:t>
            </a:r>
            <a:r>
              <a:rPr lang="en-US" b="1" dirty="0">
                <a:solidFill>
                  <a:srgbClr val="0000FF"/>
                </a:solidFill>
              </a:rPr>
              <a:t>V</a:t>
            </a:r>
          </a:p>
          <a:p>
            <a:r>
              <a:rPr lang="en-US" dirty="0"/>
              <a:t>and arbitrary function 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dirty="0"/>
              <a:t> exist, where for every function </a:t>
            </a: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ja-JP" altLang="en-US" b="1" dirty="0">
                <a:solidFill>
                  <a:srgbClr val="0000FF"/>
                </a:solidFill>
              </a:rPr>
              <a:t>’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and string </a:t>
            </a: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    1.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wA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dirty="0"/>
              <a:t>implies 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[VP  </a:t>
            </a:r>
            <a:r>
              <a:rPr lang="en-US" dirty="0"/>
              <a:t>accepts </a:t>
            </a:r>
            <a:r>
              <a:rPr lang="en-US" b="1">
                <a:solidFill>
                  <a:srgbClr val="0000FF"/>
                </a:solidFill>
              </a:rPr>
              <a:t>w] </a:t>
            </a:r>
            <a:r>
              <a:rPr lang="en-US" b="1" u="sng" dirty="0">
                <a:solidFill>
                  <a:srgbClr val="0000FF"/>
                </a:solidFill>
              </a:rPr>
              <a:t>&gt;</a:t>
            </a:r>
            <a:r>
              <a:rPr lang="en-US" b="1" dirty="0">
                <a:solidFill>
                  <a:srgbClr val="0000FF"/>
                </a:solidFill>
              </a:rPr>
              <a:t> 2/3</a:t>
            </a:r>
            <a:r>
              <a:rPr lang="en-US" dirty="0"/>
              <a:t>, and </a:t>
            </a:r>
          </a:p>
          <a:p>
            <a:r>
              <a:rPr lang="en-US" dirty="0"/>
              <a:t>    2. </a:t>
            </a:r>
            <a:r>
              <a:rPr lang="en-US" b="1" dirty="0" err="1">
                <a:solidFill>
                  <a:srgbClr val="0000FF"/>
                </a:solidFill>
              </a:rPr>
              <a:t>wA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dirty="0"/>
              <a:t>implies 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[VP</a:t>
            </a:r>
            <a:r>
              <a:rPr lang="ja-JP" altLang="en-US" b="1" dirty="0">
                <a:solidFill>
                  <a:srgbClr val="0000FF"/>
                </a:solidFill>
              </a:rPr>
              <a:t>’</a:t>
            </a:r>
            <a:r>
              <a:rPr lang="en-US" b="1" dirty="0">
                <a:solidFill>
                  <a:srgbClr val="0000FF"/>
                </a:solidFill>
              </a:rPr>
              <a:t>  </a:t>
            </a:r>
            <a:r>
              <a:rPr lang="en-US" dirty="0"/>
              <a:t>accepts </a:t>
            </a:r>
            <a:r>
              <a:rPr lang="en-US" b="1" dirty="0">
                <a:solidFill>
                  <a:srgbClr val="0000FF"/>
                </a:solidFill>
              </a:rPr>
              <a:t>w] ≤ 1/3</a:t>
            </a:r>
            <a:r>
              <a:rPr lang="en-US" dirty="0"/>
              <a:t>.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0" y="2895600"/>
            <a:ext cx="90836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/>
              <a:t>We can amplify the success probability of an interactive proof system by repetition, as </a:t>
            </a:r>
          </a:p>
          <a:p>
            <a:r>
              <a:rPr lang="en-US"/>
              <a:t>we did in Lemma 10.5, to make the error probability exponentially small. </a:t>
            </a:r>
          </a:p>
          <a:p>
            <a:endParaRPr lang="en-US"/>
          </a:p>
          <a:p>
            <a:r>
              <a:rPr lang="en-US"/>
              <a:t>An import of the following remarkable theorem is that, for any language in PSPACE,</a:t>
            </a:r>
          </a:p>
          <a:p>
            <a:r>
              <a:rPr lang="en-US"/>
              <a:t>a Prover can convince a probabilistic polynomial time verifier about the membership</a:t>
            </a:r>
          </a:p>
          <a:p>
            <a:r>
              <a:rPr lang="en-US"/>
              <a:t>of a string in the language, even though a conventional proof of membership might </a:t>
            </a:r>
          </a:p>
          <a:p>
            <a:r>
              <a:rPr lang="en-US"/>
              <a:t>be exponentially long.  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152400" y="5486400"/>
            <a:ext cx="35480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b="1"/>
              <a:t>Theorem 10.29   </a:t>
            </a:r>
            <a:r>
              <a:rPr lang="en-US"/>
              <a:t>IP = PSPACE. </a:t>
            </a:r>
          </a:p>
        </p:txBody>
      </p:sp>
    </p:spTree>
    <p:extLst>
      <p:ext uri="{BB962C8B-B14F-4D97-AF65-F5344CB8AC3E}">
        <p14:creationId xmlns:p14="http://schemas.microsoft.com/office/powerpoint/2010/main" val="407344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SPACE and NSPACE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247811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8.0.b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47813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47814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179388" y="755650"/>
            <a:ext cx="8821737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Definition 8.2</a:t>
            </a:r>
            <a:r>
              <a:rPr lang="en-US"/>
              <a:t>  Let </a:t>
            </a:r>
            <a:r>
              <a:rPr lang="en-US" b="1">
                <a:solidFill>
                  <a:srgbClr val="0000FF"/>
                </a:solidFill>
              </a:rPr>
              <a:t>f: N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</a:t>
            </a:r>
            <a:r>
              <a:rPr lang="en-US" b="1">
                <a:solidFill>
                  <a:srgbClr val="0000FF"/>
                </a:solidFill>
              </a:rPr>
              <a:t>R</a:t>
            </a:r>
            <a:r>
              <a:rPr lang="en-US" b="1" baseline="30000">
                <a:solidFill>
                  <a:srgbClr val="0000FF"/>
                </a:solidFill>
              </a:rPr>
              <a:t>+</a:t>
            </a:r>
            <a:r>
              <a:rPr lang="en-US"/>
              <a:t> be a function. The space complexity </a:t>
            </a:r>
          </a:p>
          <a:p>
            <a:r>
              <a:rPr lang="en-US"/>
              <a:t>classes </a:t>
            </a:r>
            <a:r>
              <a:rPr lang="en-US" b="1" i="1">
                <a:solidFill>
                  <a:srgbClr val="FF0000"/>
                </a:solidFill>
              </a:rPr>
              <a:t>SPACE(f(n))</a:t>
            </a:r>
            <a:r>
              <a:rPr lang="en-US"/>
              <a:t> and </a:t>
            </a:r>
            <a:r>
              <a:rPr lang="en-US" b="1" i="1">
                <a:solidFill>
                  <a:srgbClr val="FF0000"/>
                </a:solidFill>
              </a:rPr>
              <a:t>NSPACE(f(n))</a:t>
            </a:r>
            <a:r>
              <a:rPr lang="en-US"/>
              <a:t> are defined as follows.</a:t>
            </a: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SPACE(f(n))</a:t>
            </a:r>
            <a:r>
              <a:rPr lang="en-US"/>
              <a:t>     =     {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 |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 is a language decided by an </a:t>
            </a:r>
            <a:r>
              <a:rPr lang="en-US" b="1">
                <a:solidFill>
                  <a:srgbClr val="0000FF"/>
                </a:solidFill>
              </a:rPr>
              <a:t>O(f(n))</a:t>
            </a:r>
            <a:r>
              <a:rPr lang="en-US"/>
              <a:t> space </a:t>
            </a:r>
          </a:p>
          <a:p>
            <a:r>
              <a:rPr lang="en-US"/>
              <a:t>                                        deterministic Turing machine}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NSPACE(f(n))</a:t>
            </a:r>
            <a:r>
              <a:rPr lang="en-US"/>
              <a:t>  =     {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 |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 is a language decided by an </a:t>
            </a:r>
            <a:r>
              <a:rPr lang="en-US" b="1">
                <a:solidFill>
                  <a:srgbClr val="0000FF"/>
                </a:solidFill>
              </a:rPr>
              <a:t>O(f(n))</a:t>
            </a:r>
            <a:r>
              <a:rPr lang="en-US"/>
              <a:t> space </a:t>
            </a:r>
          </a:p>
          <a:p>
            <a:r>
              <a:rPr lang="en-US"/>
              <a:t>                                        nondeterministic Turing machine}.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Space is more powerful than time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249859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3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8.0.c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49861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49862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228600" y="2133600"/>
            <a:ext cx="8099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 =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On input </a:t>
            </a:r>
            <a:r>
              <a:rPr lang="en-US" b="1">
                <a:solidFill>
                  <a:srgbClr val="0000FF"/>
                </a:solidFill>
              </a:rPr>
              <a:t>&lt;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&gt;</a:t>
            </a:r>
            <a:r>
              <a:rPr lang="en-US">
                <a:sym typeface="Symbol" charset="0"/>
              </a:rPr>
              <a:t>, where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ym typeface="Symbol" charset="0"/>
              </a:rPr>
              <a:t> is a Boolean formula:</a:t>
            </a:r>
          </a:p>
          <a:p>
            <a:r>
              <a:rPr lang="en-US">
                <a:sym typeface="Symbol" charset="0"/>
              </a:rPr>
              <a:t>           1. For each truth assignment to the variables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x</a:t>
            </a:r>
            <a:r>
              <a:rPr lang="en-US" b="1" baseline="-2500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,...,x</a:t>
            </a:r>
            <a:r>
              <a:rPr lang="en-US" b="1" baseline="-2500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>
                <a:sym typeface="Symbol" charset="0"/>
              </a:rPr>
              <a:t> of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ym typeface="Symbol" charset="0"/>
              </a:rPr>
              <a:t>:</a:t>
            </a:r>
          </a:p>
          <a:p>
            <a:r>
              <a:rPr lang="en-US">
                <a:sym typeface="Symbol" charset="0"/>
              </a:rPr>
              <a:t>           2.      Evaluate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ym typeface="Symbol" charset="0"/>
              </a:rPr>
              <a:t> on that truth assignment.</a:t>
            </a:r>
          </a:p>
          <a:p>
            <a:r>
              <a:rPr lang="en-US">
                <a:sym typeface="Symbol" charset="0"/>
              </a:rPr>
              <a:t>           3. If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ym typeface="Symbol" charset="0"/>
              </a:rPr>
              <a:t> ever evaluated to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>
                <a:sym typeface="Symbol" charset="0"/>
              </a:rPr>
              <a:t>, </a:t>
            </a:r>
            <a:r>
              <a:rPr lang="en-US" i="1">
                <a:sym typeface="Symbol" charset="0"/>
              </a:rPr>
              <a:t>accept</a:t>
            </a:r>
            <a:r>
              <a:rPr lang="en-US">
                <a:sym typeface="Symbol" charset="0"/>
              </a:rPr>
              <a:t>; if not, </a:t>
            </a:r>
            <a:r>
              <a:rPr lang="en-US" i="1">
                <a:sym typeface="Symbol" charset="0"/>
              </a:rPr>
              <a:t>rejec</a:t>
            </a:r>
            <a:r>
              <a:rPr lang="en-US">
                <a:sym typeface="Symbol" charset="0"/>
              </a:rPr>
              <a:t>t.</a:t>
            </a:r>
            <a:r>
              <a:rPr lang="ja-JP" altLang="en-US">
                <a:latin typeface="Arial"/>
                <a:sym typeface="Symbol" charset="0"/>
              </a:rPr>
              <a:t>”</a:t>
            </a:r>
            <a:r>
              <a:rPr lang="en-US">
                <a:sym typeface="Symbol" charset="0"/>
              </a:rPr>
              <a:t> 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212725" y="650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136525" y="803275"/>
            <a:ext cx="8639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Example 8.3</a:t>
            </a:r>
            <a:r>
              <a:rPr lang="en-US"/>
              <a:t>.  Space is more powerful than time, because it can be </a:t>
            </a:r>
          </a:p>
          <a:p>
            <a:r>
              <a:rPr lang="en-US"/>
              <a:t>reused. E.g., while we believe that SAT has no polynomial (let alone </a:t>
            </a:r>
          </a:p>
          <a:p>
            <a:r>
              <a:rPr lang="en-US"/>
              <a:t>linear) time algorithm, it can be easily decided in linear space: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0" y="3962400"/>
            <a:ext cx="86852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Each iteration of the loop needs extra memory only for remembering </a:t>
            </a:r>
          </a:p>
          <a:p>
            <a:r>
              <a:rPr lang="en-US"/>
              <a:t>the current truth assignment, and for evaluating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</a:t>
            </a:r>
            <a:r>
              <a:rPr lang="en-US">
                <a:sym typeface="Symbol" charset="0"/>
              </a:rPr>
              <a:t> on that assignment.</a:t>
            </a:r>
          </a:p>
          <a:p>
            <a:r>
              <a:rPr lang="en-US">
                <a:sym typeface="Symbol" charset="0"/>
              </a:rPr>
              <a:t>This takes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O(n)</a:t>
            </a:r>
            <a:r>
              <a:rPr lang="en-US">
                <a:sym typeface="Symbol" charset="0"/>
              </a:rPr>
              <a:t> space. This space can then be recycled during the </a:t>
            </a:r>
          </a:p>
          <a:p>
            <a:r>
              <a:rPr lang="en-US">
                <a:sym typeface="Symbol" charset="0"/>
              </a:rPr>
              <a:t>next iteration. Thus, the overall space complexity here remains linear.</a:t>
            </a:r>
          </a:p>
          <a:p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What is the time complexity of this algorithm, by the way?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Nondeterministic space is not much more powerful than deterministic space </a:t>
            </a:r>
            <a:r>
              <a:rPr lang="en-US" sz="2000">
                <a:solidFill>
                  <a:srgbClr val="00CC00"/>
                </a:solidFill>
                <a:latin typeface="Bell MT" charset="0"/>
              </a:rPr>
              <a:t> </a:t>
            </a:r>
            <a:endParaRPr lang="en-US">
              <a:latin typeface="Bell MT" charset="0"/>
            </a:endParaRPr>
          </a:p>
        </p:txBody>
      </p:sp>
      <p:sp>
        <p:nvSpPr>
          <p:cNvPr id="5131" name="Text Box 11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46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8.1.a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5148" name="Text Box 28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5149" name="Text Box 29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28600" y="1371600"/>
            <a:ext cx="8736013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Theorem 8.5</a:t>
            </a:r>
            <a:r>
              <a:rPr lang="en-US"/>
              <a:t>  (Savitch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Theorem) </a:t>
            </a:r>
          </a:p>
          <a:p>
            <a:endParaRPr lang="en-US"/>
          </a:p>
          <a:p>
            <a:r>
              <a:rPr lang="en-US"/>
              <a:t>For any function </a:t>
            </a:r>
            <a:r>
              <a:rPr lang="en-US" b="1">
                <a:solidFill>
                  <a:srgbClr val="0000FF"/>
                </a:solidFill>
              </a:rPr>
              <a:t>f: N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R</a:t>
            </a:r>
            <a:r>
              <a:rPr lang="en-US" b="1" baseline="30000">
                <a:solidFill>
                  <a:srgbClr val="0000FF"/>
                </a:solidFill>
                <a:sym typeface="Symbol" charset="0"/>
              </a:rPr>
              <a:t>+</a:t>
            </a:r>
            <a:r>
              <a:rPr lang="en-US">
                <a:sym typeface="Symbol" charset="0"/>
              </a:rPr>
              <a:t>, where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f(n)n</a:t>
            </a:r>
            <a:r>
              <a:rPr lang="en-US">
                <a:sym typeface="Symbol" charset="0"/>
              </a:rPr>
              <a:t>, we have</a:t>
            </a:r>
          </a:p>
          <a:p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                             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NSPACE(f(n))  SPACE(f</a:t>
            </a:r>
            <a:r>
              <a:rPr lang="en-US" b="1" baseline="3000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(n))</a:t>
            </a:r>
            <a:r>
              <a:rPr lang="en-US">
                <a:sym typeface="Symbol" charset="0"/>
              </a:rPr>
              <a:t>. 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288925" y="3851275"/>
            <a:ext cx="87312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 the proof of this theorem reveals, a deterministic TM can simulate </a:t>
            </a:r>
          </a:p>
          <a:p>
            <a:r>
              <a:rPr lang="en-US"/>
              <a:t>a nondeterministic TM using only a little amount of extra space. </a:t>
            </a:r>
          </a:p>
          <a:p>
            <a:endParaRPr lang="en-US"/>
          </a:p>
          <a:p>
            <a:r>
              <a:rPr lang="en-US"/>
              <a:t>That is due to the fact that space can be recycled. As time cannot be </a:t>
            </a:r>
          </a:p>
          <a:p>
            <a:r>
              <a:rPr lang="en-US"/>
              <a:t>recycled, the same trick fails to work with time (otherwise we would </a:t>
            </a:r>
          </a:p>
          <a:p>
            <a:r>
              <a:rPr lang="en-US"/>
              <a:t>have a proof of P=NP). </a:t>
            </a:r>
          </a:p>
        </p:txBody>
      </p:sp>
    </p:spTree>
    <p:extLst>
      <p:ext uri="{BB962C8B-B14F-4D97-AF65-F5344CB8AC3E}">
        <p14:creationId xmlns:p14="http://schemas.microsoft.com/office/powerpoint/2010/main" val="193562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Proof of Savitch</a:t>
            </a:r>
            <a:r>
              <a:rPr lang="ja-JP" altLang="en-US" sz="2000" b="1">
                <a:solidFill>
                  <a:srgbClr val="00CC00"/>
                </a:solidFill>
                <a:latin typeface="Arial"/>
              </a:rPr>
              <a:t>’</a:t>
            </a:r>
            <a:r>
              <a:rPr lang="en-US" sz="2000" b="1">
                <a:solidFill>
                  <a:srgbClr val="00CC00"/>
                </a:solidFill>
                <a:latin typeface="Bell MT" charset="0"/>
              </a:rPr>
              <a:t>s theorem (i)</a:t>
            </a:r>
            <a:endParaRPr lang="en-US">
              <a:latin typeface="Bell MT" charset="0"/>
            </a:endParaRPr>
          </a:p>
        </p:txBody>
      </p:sp>
      <p:sp>
        <p:nvSpPr>
          <p:cNvPr id="253955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8.1.b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53957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53958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0" y="609600"/>
            <a:ext cx="9129713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Proof.</a:t>
            </a:r>
            <a:r>
              <a:rPr lang="en-US" dirty="0"/>
              <a:t> Fix an arbitrary NTM  </a:t>
            </a:r>
            <a:r>
              <a:rPr lang="en-US" b="1" dirty="0">
                <a:solidFill>
                  <a:srgbClr val="0000FF"/>
                </a:solidFill>
              </a:rPr>
              <a:t>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Let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dirty="0"/>
              <a:t> be a positive integer, and let 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 be two configurations of </a:t>
            </a:r>
            <a:r>
              <a:rPr lang="en-US" b="1" dirty="0">
                <a:solidFill>
                  <a:srgbClr val="0000FF"/>
                </a:solidFill>
              </a:rPr>
              <a:t>N</a:t>
            </a:r>
            <a:r>
              <a:rPr lang="en-US" dirty="0"/>
              <a:t>. </a:t>
            </a:r>
          </a:p>
          <a:p>
            <a:r>
              <a:rPr lang="en-US" dirty="0"/>
              <a:t>We cay that 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 </a:t>
            </a:r>
            <a:r>
              <a:rPr lang="en-US" b="1" i="1" dirty="0"/>
              <a:t>can yield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 in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t</a:t>
            </a:r>
            <a:r>
              <a:rPr lang="en-US" dirty="0">
                <a:sym typeface="Symbol" charset="0"/>
              </a:rPr>
              <a:t> steps if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 can go from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 to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in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t</a:t>
            </a:r>
            <a:r>
              <a:rPr lang="en-US" dirty="0">
                <a:sym typeface="Symbol" charset="0"/>
              </a:rPr>
              <a:t> or </a:t>
            </a:r>
          </a:p>
          <a:p>
            <a:r>
              <a:rPr lang="en-US" dirty="0">
                <a:sym typeface="Symbol" charset="0"/>
              </a:rPr>
              <a:t>fewer steps.  The following is a deterministic recursive algorithm </a:t>
            </a:r>
            <a:r>
              <a:rPr lang="en-US" dirty="0" err="1">
                <a:sym typeface="Symbol" charset="0"/>
              </a:rPr>
              <a:t>deci</a:t>
            </a:r>
            <a:r>
              <a:rPr lang="en-US" dirty="0">
                <a:sym typeface="Symbol" charset="0"/>
              </a:rPr>
              <a:t>-</a:t>
            </a:r>
          </a:p>
          <a:p>
            <a:r>
              <a:rPr lang="en-US" dirty="0">
                <a:sym typeface="Symbol" charset="0"/>
              </a:rPr>
              <a:t>ding the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>
                <a:sym typeface="Symbol" charset="0"/>
              </a:rPr>
              <a:t>can yield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 problem when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t</a:t>
            </a:r>
            <a:r>
              <a:rPr lang="en-US" dirty="0">
                <a:sym typeface="Symbol" charset="0"/>
              </a:rPr>
              <a:t> is a power of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(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t=2</a:t>
            </a:r>
            <a:r>
              <a:rPr lang="en-US" b="1" baseline="30000" dirty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dirty="0">
                <a:sym typeface="Symbol" charset="0"/>
              </a:rPr>
              <a:t> for some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p0</a:t>
            </a:r>
            <a:r>
              <a:rPr lang="en-US" dirty="0">
                <a:sym typeface="Symbol" charset="0"/>
              </a:rPr>
              <a:t>).</a:t>
            </a:r>
          </a:p>
          <a:p>
            <a:endParaRPr lang="en-US" dirty="0">
              <a:sym typeface="Symbol" charset="0"/>
            </a:endParaRPr>
          </a:p>
          <a:p>
            <a:r>
              <a:rPr lang="en-US" b="1" dirty="0">
                <a:solidFill>
                  <a:srgbClr val="0000FF"/>
                </a:solidFill>
                <a:sym typeface="Symbol" charset="0"/>
              </a:rPr>
              <a:t>CANYIELD(c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2</a:t>
            </a:r>
            <a:r>
              <a:rPr lang="en-US" b="1" baseline="30000" dirty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 =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>
                <a:sym typeface="Symbol" charset="0"/>
              </a:rPr>
              <a:t>On input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,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and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dirty="0">
                <a:sym typeface="Symbol" charset="0"/>
              </a:rPr>
              <a:t>, where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p0</a:t>
            </a:r>
            <a:r>
              <a:rPr lang="en-US" dirty="0">
                <a:sym typeface="Symbol" charset="0"/>
              </a:rPr>
              <a:t> and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,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</a:t>
            </a:r>
          </a:p>
          <a:p>
            <a:r>
              <a:rPr lang="en-US" dirty="0">
                <a:sym typeface="Symbol" charset="0"/>
              </a:rPr>
              <a:t>are configurations that use at most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f(n)</a:t>
            </a:r>
            <a:r>
              <a:rPr lang="en-US" dirty="0">
                <a:sym typeface="Symbol" charset="0"/>
              </a:rPr>
              <a:t> space (i.e. in which the head is </a:t>
            </a:r>
          </a:p>
          <a:p>
            <a:r>
              <a:rPr lang="en-US" dirty="0">
                <a:sym typeface="Symbol" charset="0"/>
              </a:rPr>
              <a:t>at a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f(n)</a:t>
            </a:r>
            <a:r>
              <a:rPr lang="en-US" baseline="30000" dirty="0" err="1">
                <a:sym typeface="Symbol" charset="0"/>
              </a:rPr>
              <a:t>th</a:t>
            </a:r>
            <a:r>
              <a:rPr lang="en-US" dirty="0">
                <a:sym typeface="Symbol" charset="0"/>
              </a:rPr>
              <a:t> cell, and all non-blank cells are among the first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f(n)</a:t>
            </a:r>
            <a:r>
              <a:rPr lang="en-US" dirty="0">
                <a:sym typeface="Symbol" charset="0"/>
              </a:rPr>
              <a:t> cells):</a:t>
            </a:r>
          </a:p>
          <a:p>
            <a:r>
              <a:rPr lang="en-US" dirty="0">
                <a:sym typeface="Symbol" charset="0"/>
              </a:rPr>
              <a:t>     1. If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p=0</a:t>
            </a:r>
            <a:r>
              <a:rPr lang="en-US" dirty="0">
                <a:sym typeface="Symbol" charset="0"/>
              </a:rPr>
              <a:t>, then test if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=c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or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 yields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dirty="0">
                <a:sym typeface="Symbol" charset="0"/>
              </a:rPr>
              <a:t> in one step according to the</a:t>
            </a:r>
          </a:p>
          <a:p>
            <a:r>
              <a:rPr lang="en-US" dirty="0">
                <a:sym typeface="Symbol" charset="0"/>
              </a:rPr>
              <a:t>         rules of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. </a:t>
            </a:r>
            <a:r>
              <a:rPr lang="en-US" i="1" dirty="0">
                <a:sym typeface="Symbol" charset="0"/>
              </a:rPr>
              <a:t>Accept</a:t>
            </a:r>
            <a:r>
              <a:rPr lang="en-US" dirty="0">
                <a:sym typeface="Symbol" charset="0"/>
              </a:rPr>
              <a:t> if either test succeeds; </a:t>
            </a:r>
            <a:r>
              <a:rPr lang="en-US" i="1" dirty="0">
                <a:sym typeface="Symbol" charset="0"/>
              </a:rPr>
              <a:t>reject</a:t>
            </a:r>
            <a:r>
              <a:rPr lang="en-US" dirty="0">
                <a:sym typeface="Symbol" charset="0"/>
              </a:rPr>
              <a:t> if both fail.</a:t>
            </a:r>
          </a:p>
          <a:p>
            <a:r>
              <a:rPr lang="en-US" dirty="0">
                <a:sym typeface="Symbol" charset="0"/>
              </a:rPr>
              <a:t>     2. If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p&gt;0</a:t>
            </a:r>
            <a:r>
              <a:rPr lang="en-US" dirty="0">
                <a:sym typeface="Symbol" charset="0"/>
              </a:rPr>
              <a:t>, then for each configuration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>
                <a:sym typeface="Symbol" charset="0"/>
              </a:rPr>
              <a:t> of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>
                <a:sym typeface="Symbol" charset="0"/>
              </a:rPr>
              <a:t> that uses space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f(n)</a:t>
            </a:r>
            <a:r>
              <a:rPr lang="en-US" dirty="0">
                <a:sym typeface="Symbol" charset="0"/>
              </a:rPr>
              <a:t>:</a:t>
            </a:r>
          </a:p>
          <a:p>
            <a:r>
              <a:rPr lang="en-US" dirty="0">
                <a:sym typeface="Symbol" charset="0"/>
              </a:rPr>
              <a:t>     3.      Run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CANYIELD(c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1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2</a:t>
            </a:r>
            <a:r>
              <a:rPr lang="en-US" b="1" baseline="30000" dirty="0">
                <a:solidFill>
                  <a:srgbClr val="0000FF"/>
                </a:solidFill>
                <a:sym typeface="Symbol" charset="0"/>
              </a:rPr>
              <a:t>p-1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.</a:t>
            </a:r>
          </a:p>
          <a:p>
            <a:r>
              <a:rPr lang="en-US" dirty="0">
                <a:sym typeface="Symbol" charset="0"/>
              </a:rPr>
              <a:t>     4.      Run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CANYIELD(c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c</a:t>
            </a:r>
            <a:r>
              <a:rPr lang="en-US" b="1" baseline="-25000" dirty="0">
                <a:solidFill>
                  <a:srgbClr val="0000FF"/>
                </a:solidFill>
                <a:sym typeface="Symbol" charset="0"/>
              </a:rPr>
              <a:t>2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, 2</a:t>
            </a:r>
            <a:r>
              <a:rPr lang="en-US" b="1" baseline="30000" dirty="0">
                <a:solidFill>
                  <a:srgbClr val="0000FF"/>
                </a:solidFill>
                <a:sym typeface="Symbol" charset="0"/>
              </a:rPr>
              <a:t>p-1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)</a:t>
            </a:r>
            <a:r>
              <a:rPr lang="en-US" dirty="0">
                <a:sym typeface="Symbol" charset="0"/>
              </a:rPr>
              <a:t>.</a:t>
            </a:r>
          </a:p>
          <a:p>
            <a:r>
              <a:rPr lang="en-US" dirty="0">
                <a:sym typeface="Symbol" charset="0"/>
              </a:rPr>
              <a:t>     5.      If steps 3 and 4 both accept, then </a:t>
            </a:r>
            <a:r>
              <a:rPr lang="en-US" i="1" dirty="0">
                <a:sym typeface="Symbol" charset="0"/>
              </a:rPr>
              <a:t>accept</a:t>
            </a:r>
            <a:r>
              <a:rPr lang="en-US" dirty="0">
                <a:sym typeface="Symbol" charset="0"/>
              </a:rPr>
              <a:t>.</a:t>
            </a:r>
          </a:p>
          <a:p>
            <a:r>
              <a:rPr lang="en-US" dirty="0">
                <a:sym typeface="Symbol" charset="0"/>
              </a:rPr>
              <a:t>     6. If haven</a:t>
            </a:r>
            <a:r>
              <a:rPr lang="ja-JP" altLang="en-US" dirty="0">
                <a:latin typeface="Arial"/>
                <a:sym typeface="Symbol" charset="0"/>
              </a:rPr>
              <a:t>’</a:t>
            </a:r>
            <a:r>
              <a:rPr lang="en-US" dirty="0">
                <a:sym typeface="Symbol" charset="0"/>
              </a:rPr>
              <a:t>t yet accepted, </a:t>
            </a:r>
            <a:r>
              <a:rPr lang="en-US" i="1" dirty="0">
                <a:sym typeface="Symbol" charset="0"/>
              </a:rPr>
              <a:t>reject</a:t>
            </a:r>
            <a:r>
              <a:rPr lang="en-US" dirty="0">
                <a:sym typeface="Symbol" charset="0"/>
              </a:rPr>
              <a:t>.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449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Proof of Savitch</a:t>
            </a:r>
            <a:r>
              <a:rPr lang="ja-JP" altLang="en-US" sz="2000" b="1">
                <a:solidFill>
                  <a:srgbClr val="00CC00"/>
                </a:solidFill>
                <a:latin typeface="Arial"/>
              </a:rPr>
              <a:t>’</a:t>
            </a:r>
            <a:r>
              <a:rPr lang="en-US" sz="2000" b="1">
                <a:solidFill>
                  <a:srgbClr val="00CC00"/>
                </a:solidFill>
                <a:latin typeface="Bell MT" charset="0"/>
              </a:rPr>
              <a:t>s theorem (ii)</a:t>
            </a:r>
            <a:endParaRPr lang="en-US">
              <a:latin typeface="Bell MT" charset="0"/>
            </a:endParaRPr>
          </a:p>
        </p:txBody>
      </p:sp>
      <p:sp>
        <p:nvSpPr>
          <p:cNvPr id="257027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3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8.1.c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57029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57030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0" y="762000"/>
            <a:ext cx="9091613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    We assume that (or otherwise modify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so that)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clears its tape </a:t>
            </a:r>
          </a:p>
          <a:p>
            <a:r>
              <a:rPr lang="en-US"/>
              <a:t>before halting and goes to the beginning of the tape, thereby entering a </a:t>
            </a:r>
          </a:p>
          <a:p>
            <a:r>
              <a:rPr lang="en-US"/>
              <a:t>(fixed) configuration called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accept</a:t>
            </a:r>
            <a:r>
              <a:rPr lang="en-US"/>
              <a:t>. And we let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start</a:t>
            </a:r>
            <a:r>
              <a:rPr lang="en-US"/>
              <a:t> be the start </a:t>
            </a:r>
          </a:p>
          <a:p>
            <a:r>
              <a:rPr lang="en-US"/>
              <a:t>configuration of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on input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. </a:t>
            </a:r>
          </a:p>
          <a:p>
            <a:r>
              <a:rPr lang="en-US"/>
              <a:t>        Next, where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is the length of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, we select a constant </a:t>
            </a:r>
            <a:r>
              <a:rPr lang="en-US" b="1">
                <a:solidFill>
                  <a:srgbClr val="0000FF"/>
                </a:solidFill>
              </a:rPr>
              <a:t>d</a:t>
            </a:r>
            <a:r>
              <a:rPr lang="en-US"/>
              <a:t> so that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</a:t>
            </a:r>
          </a:p>
          <a:p>
            <a:r>
              <a:rPr lang="en-US"/>
              <a:t>has no more than 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 b="1" baseline="30000">
                <a:solidFill>
                  <a:srgbClr val="0000FF"/>
                </a:solidFill>
              </a:rPr>
              <a:t>df(n)</a:t>
            </a:r>
            <a:r>
              <a:rPr lang="en-US"/>
              <a:t> configurations that use </a:t>
            </a:r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 cells of the tape. </a:t>
            </a:r>
          </a:p>
          <a:p>
            <a:r>
              <a:rPr lang="en-US"/>
              <a:t>Then 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 b="1" baseline="30000">
                <a:solidFill>
                  <a:srgbClr val="0000FF"/>
                </a:solidFill>
              </a:rPr>
              <a:t>df(n)</a:t>
            </a:r>
            <a:r>
              <a:rPr lang="en-US"/>
              <a:t> provides an upper bound on the running time of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on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 </a:t>
            </a:r>
          </a:p>
          <a:p>
            <a:r>
              <a:rPr lang="en-US"/>
              <a:t>(for otherwise a configuration would repeat and thus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would go into an </a:t>
            </a:r>
          </a:p>
          <a:p>
            <a:r>
              <a:rPr lang="en-US"/>
              <a:t>infinite loop, contrary to our assumption that this does not happen). </a:t>
            </a:r>
          </a:p>
          <a:p>
            <a:r>
              <a:rPr lang="en-US"/>
              <a:t>       Hence,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accepts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 if and only if it can get from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start</a:t>
            </a:r>
            <a:r>
              <a:rPr lang="en-US"/>
              <a:t> to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accept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/>
              <a:t>within 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 b="1" baseline="30000">
                <a:solidFill>
                  <a:srgbClr val="0000FF"/>
                </a:solidFill>
              </a:rPr>
              <a:t>df(n)</a:t>
            </a:r>
            <a:r>
              <a:rPr lang="en-US"/>
              <a:t> or fewer steps. So, the following (deterministic) machine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</a:t>
            </a:r>
          </a:p>
          <a:p>
            <a:r>
              <a:rPr lang="en-US"/>
              <a:t>obviously simulates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,  i.e.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accepts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 iff </a:t>
            </a:r>
            <a:r>
              <a:rPr lang="en-US" b="1">
                <a:solidFill>
                  <a:srgbClr val="0000FF"/>
                </a:solidFill>
              </a:rPr>
              <a:t>N</a:t>
            </a:r>
            <a:r>
              <a:rPr lang="en-US"/>
              <a:t> does:  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= 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On input 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:</a:t>
            </a:r>
          </a:p>
          <a:p>
            <a:r>
              <a:rPr lang="en-US"/>
              <a:t>           1. Output the result of </a:t>
            </a:r>
            <a:r>
              <a:rPr lang="en-US" b="1">
                <a:solidFill>
                  <a:srgbClr val="0000FF"/>
                </a:solidFill>
              </a:rPr>
              <a:t>CANYIELD(c</a:t>
            </a:r>
            <a:r>
              <a:rPr lang="en-US" b="1" baseline="-25000">
                <a:solidFill>
                  <a:srgbClr val="0000FF"/>
                </a:solidFill>
              </a:rPr>
              <a:t>start</a:t>
            </a:r>
            <a:r>
              <a:rPr lang="en-US" b="1">
                <a:solidFill>
                  <a:srgbClr val="0000FF"/>
                </a:solidFill>
              </a:rPr>
              <a:t>, c</a:t>
            </a:r>
            <a:r>
              <a:rPr lang="en-US" b="1" baseline="-25000">
                <a:solidFill>
                  <a:srgbClr val="0000FF"/>
                </a:solidFill>
              </a:rPr>
              <a:t>accept</a:t>
            </a:r>
            <a:r>
              <a:rPr lang="en-US" b="1">
                <a:solidFill>
                  <a:srgbClr val="0000FF"/>
                </a:solidFill>
              </a:rPr>
              <a:t>, 2</a:t>
            </a:r>
            <a:r>
              <a:rPr lang="en-US" b="1" baseline="30000">
                <a:solidFill>
                  <a:srgbClr val="0000FF"/>
                </a:solidFill>
              </a:rPr>
              <a:t>df(n)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9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Proof of Savitch</a:t>
            </a:r>
            <a:r>
              <a:rPr lang="ja-JP" altLang="en-US" sz="2000" b="1">
                <a:solidFill>
                  <a:srgbClr val="00CC00"/>
                </a:solidFill>
                <a:latin typeface="Arial"/>
              </a:rPr>
              <a:t>’</a:t>
            </a:r>
            <a:r>
              <a:rPr lang="en-US" sz="2000" b="1">
                <a:solidFill>
                  <a:srgbClr val="00CC00"/>
                </a:solidFill>
                <a:latin typeface="Bell MT" charset="0"/>
              </a:rPr>
              <a:t>s theorem (iii)</a:t>
            </a:r>
            <a:endParaRPr lang="en-US">
              <a:latin typeface="Bell MT" charset="0"/>
            </a:endParaRPr>
          </a:p>
        </p:txBody>
      </p:sp>
      <p:sp>
        <p:nvSpPr>
          <p:cNvPr id="259075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8.1.d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59077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59078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0" y="762000"/>
            <a:ext cx="90805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remains to analyze the space complexity of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.  </a:t>
            </a:r>
          </a:p>
          <a:p>
            <a:endParaRPr lang="en-US"/>
          </a:p>
          <a:p>
            <a:r>
              <a:rPr lang="en-US"/>
              <a:t>Whenever </a:t>
            </a:r>
            <a:r>
              <a:rPr lang="en-US" b="1">
                <a:solidFill>
                  <a:srgbClr val="0000FF"/>
                </a:solidFill>
              </a:rPr>
              <a:t>CANYIELD</a:t>
            </a:r>
            <a:r>
              <a:rPr lang="en-US"/>
              <a:t> invokes itself recursively, it stores the current </a:t>
            </a:r>
          </a:p>
          <a:p>
            <a:r>
              <a:rPr lang="en-US"/>
              <a:t>stage number and the values of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1</a:t>
            </a:r>
            <a:r>
              <a:rPr lang="en-US"/>
              <a:t>,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on a stack so that these values</a:t>
            </a:r>
          </a:p>
          <a:p>
            <a:r>
              <a:rPr lang="en-US"/>
              <a:t>can be restored upon return from the recursive call. Each level of the</a:t>
            </a:r>
          </a:p>
          <a:p>
            <a:r>
              <a:rPr lang="en-US"/>
              <a:t>recursion thus uses </a:t>
            </a:r>
            <a:r>
              <a:rPr lang="en-US" b="1">
                <a:solidFill>
                  <a:srgbClr val="0000FF"/>
                </a:solidFill>
              </a:rPr>
              <a:t>O(f(n))</a:t>
            </a:r>
            <a:r>
              <a:rPr lang="en-US"/>
              <a:t> additional space. </a:t>
            </a:r>
          </a:p>
          <a:p>
            <a:endParaRPr lang="en-US"/>
          </a:p>
          <a:p>
            <a:r>
              <a:rPr lang="en-US"/>
              <a:t>Next, each level of the recursion decreases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by 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. And, as initially </a:t>
            </a:r>
            <a:r>
              <a:rPr lang="en-US" b="1">
                <a:solidFill>
                  <a:srgbClr val="0000FF"/>
                </a:solidFill>
              </a:rPr>
              <a:t>p</a:t>
            </a:r>
            <a:r>
              <a:rPr lang="en-US"/>
              <a:t> </a:t>
            </a:r>
          </a:p>
          <a:p>
            <a:r>
              <a:rPr lang="en-US"/>
              <a:t>starts out equal to </a:t>
            </a:r>
            <a:r>
              <a:rPr lang="en-US" b="1">
                <a:solidFill>
                  <a:srgbClr val="0000FF"/>
                </a:solidFill>
              </a:rPr>
              <a:t>df(n)</a:t>
            </a:r>
            <a:r>
              <a:rPr lang="en-US"/>
              <a:t>,  the depth of the recursion is </a:t>
            </a:r>
            <a:r>
              <a:rPr lang="en-US" b="1">
                <a:solidFill>
                  <a:srgbClr val="0000FF"/>
                </a:solidFill>
              </a:rPr>
              <a:t>df(n)</a:t>
            </a:r>
            <a:r>
              <a:rPr lang="en-US"/>
              <a:t>. Therefore </a:t>
            </a:r>
          </a:p>
          <a:p>
            <a:r>
              <a:rPr lang="en-US"/>
              <a:t>the total space used is </a:t>
            </a:r>
            <a:r>
              <a:rPr lang="en-US" b="1">
                <a:solidFill>
                  <a:srgbClr val="0000FF"/>
                </a:solidFill>
              </a:rPr>
              <a:t>df(n)</a:t>
            </a:r>
            <a:r>
              <a:rPr lang="en-US" b="1">
                <a:solidFill>
                  <a:srgbClr val="0000FF"/>
                </a:solidFill>
                <a:sym typeface="Symbol" charset="0"/>
              </a:rPr>
              <a:t></a:t>
            </a:r>
            <a:r>
              <a:rPr lang="en-US" b="1">
                <a:solidFill>
                  <a:srgbClr val="0000FF"/>
                </a:solidFill>
              </a:rPr>
              <a:t>O(f(n)) = O(f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(n))</a:t>
            </a:r>
            <a:r>
              <a:rPr lang="en-US"/>
              <a:t>, as promised.  </a:t>
            </a:r>
          </a:p>
        </p:txBody>
      </p:sp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60325" y="4765675"/>
            <a:ext cx="92408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We are done. Or are we?</a:t>
            </a:r>
          </a:p>
          <a:p>
            <a:endParaRPr lang="en-US"/>
          </a:p>
          <a:p>
            <a:r>
              <a:rPr lang="en-US"/>
              <a:t>One technical difficulty arises in this argument because </a:t>
            </a:r>
            <a:r>
              <a:rPr lang="en-US" b="1">
                <a:solidFill>
                  <a:srgbClr val="0000FF"/>
                </a:solidFill>
              </a:rPr>
              <a:t>M</a:t>
            </a:r>
            <a:r>
              <a:rPr lang="en-US"/>
              <a:t> needs to know</a:t>
            </a:r>
          </a:p>
          <a:p>
            <a:r>
              <a:rPr lang="en-US"/>
              <a:t>the (</a:t>
            </a:r>
            <a:r>
              <a:rPr lang="en-US" b="1">
                <a:solidFill>
                  <a:srgbClr val="0000FF"/>
                </a:solidFill>
              </a:rPr>
              <a:t>w</a:t>
            </a:r>
            <a:r>
              <a:rPr lang="en-US"/>
              <a:t>-depending) value of </a:t>
            </a:r>
            <a:r>
              <a:rPr lang="en-US" b="1">
                <a:solidFill>
                  <a:srgbClr val="0000FF"/>
                </a:solidFill>
              </a:rPr>
              <a:t>f(n)</a:t>
            </a:r>
            <a:r>
              <a:rPr lang="en-US"/>
              <a:t> when it calls </a:t>
            </a:r>
            <a:r>
              <a:rPr lang="en-US" b="1">
                <a:solidFill>
                  <a:srgbClr val="0000FF"/>
                </a:solidFill>
              </a:rPr>
              <a:t>CANYIELD</a:t>
            </a:r>
            <a:r>
              <a:rPr lang="en-US"/>
              <a:t>. Not to worry, </a:t>
            </a:r>
          </a:p>
          <a:p>
            <a:r>
              <a:rPr lang="en-US"/>
              <a:t>we can handle that. </a:t>
            </a:r>
          </a:p>
        </p:txBody>
      </p:sp>
    </p:spTree>
    <p:extLst>
      <p:ext uri="{BB962C8B-B14F-4D97-AF65-F5344CB8AC3E}">
        <p14:creationId xmlns:p14="http://schemas.microsoft.com/office/powerpoint/2010/main" val="15815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000" b="1">
                <a:solidFill>
                  <a:srgbClr val="00CC00"/>
                </a:solidFill>
                <a:latin typeface="Bell MT" charset="0"/>
              </a:rPr>
              <a:t>Proof of Savitch</a:t>
            </a:r>
            <a:r>
              <a:rPr lang="ja-JP" altLang="en-US" sz="2000" b="1">
                <a:solidFill>
                  <a:srgbClr val="00CC00"/>
                </a:solidFill>
                <a:latin typeface="Arial"/>
              </a:rPr>
              <a:t>’</a:t>
            </a:r>
            <a:r>
              <a:rPr lang="en-US" sz="2000" b="1">
                <a:solidFill>
                  <a:srgbClr val="00CC00"/>
                </a:solidFill>
                <a:latin typeface="Bell MT" charset="0"/>
              </a:rPr>
              <a:t>s theorem (iv)</a:t>
            </a:r>
            <a:endParaRPr lang="en-US">
              <a:latin typeface="Bell MT" charset="0"/>
            </a:endParaRPr>
          </a:p>
        </p:txBody>
      </p:sp>
      <p:sp>
        <p:nvSpPr>
          <p:cNvPr id="261123" name="Text Box 3">
            <a:hlinkHover r:id="" action="ppaction://noaction">
              <a:snd r:embed="rId3" name="RICOCHET.WAV"/>
            </a:hlinkHover>
          </p:cNvPr>
          <p:cNvSpPr txBox="1">
            <a:spLocks noChangeArrowheads="1"/>
          </p:cNvSpPr>
          <p:nvPr/>
        </p:nvSpPr>
        <p:spPr bwMode="auto">
          <a:xfrm>
            <a:off x="0" y="0"/>
            <a:ext cx="646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CC00"/>
                </a:solidFill>
                <a:latin typeface="Verdana" charset="0"/>
              </a:rPr>
              <a:t>8.1.e</a:t>
            </a:r>
            <a:endParaRPr lang="en-US" sz="2800">
              <a:solidFill>
                <a:srgbClr val="00CC00"/>
              </a:solidFill>
              <a:latin typeface="Bell MT" charset="0"/>
            </a:endParaRPr>
          </a:p>
        </p:txBody>
      </p:sp>
      <p:sp>
        <p:nvSpPr>
          <p:cNvPr id="261125" name="Text Box 5">
            <a:hlinkClick r:id="rId4" action="ppaction://hlinkpres?slideindex=1&amp;slidetitle="/>
            <a:hlinkHover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991600" y="6705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261126" name="Text Box 6">
            <a:hlinkClick r:id="rId5" action="ppaction://hlinkpres?slideindex=1&amp;slidetitle="/>
            <a:hlinkHover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-152400" y="6705600"/>
            <a:ext cx="284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Brush Script MT" charset="0"/>
              </a:rPr>
              <a:t> 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0" y="558800"/>
            <a:ext cx="9186680" cy="637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     A way to overcome the difficulty is to modify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/>
              <a:t> --- call the modified </a:t>
            </a:r>
          </a:p>
          <a:p>
            <a:r>
              <a:rPr lang="en-US" dirty="0"/>
              <a:t>version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--- so that it tries </a:t>
            </a:r>
            <a:r>
              <a:rPr lang="en-US" b="1" dirty="0">
                <a:solidFill>
                  <a:srgbClr val="0000FF"/>
                </a:solidFill>
              </a:rPr>
              <a:t>f(n) = 1,2,3,...</a:t>
            </a:r>
            <a:r>
              <a:rPr lang="en-US" dirty="0"/>
              <a:t> </a:t>
            </a:r>
          </a:p>
          <a:p>
            <a:r>
              <a:rPr lang="en-US" dirty="0"/>
              <a:t>      For each value </a:t>
            </a:r>
            <a:r>
              <a:rPr lang="en-US" b="1" dirty="0">
                <a:solidFill>
                  <a:srgbClr val="0000FF"/>
                </a:solidFill>
              </a:rPr>
              <a:t>f(n)=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, 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uses </a:t>
            </a:r>
            <a:r>
              <a:rPr lang="en-US" b="1" dirty="0">
                <a:solidFill>
                  <a:srgbClr val="0000FF"/>
                </a:solidFill>
              </a:rPr>
              <a:t>CANYIELD </a:t>
            </a:r>
            <a:r>
              <a:rPr lang="en-US" dirty="0"/>
              <a:t>to determine whether </a:t>
            </a:r>
          </a:p>
          <a:p>
            <a:r>
              <a:rPr lang="en-US" dirty="0"/>
              <a:t>the accept configuration is reachable, and </a:t>
            </a:r>
            <a:r>
              <a:rPr lang="en-US" i="1" dirty="0"/>
              <a:t>accepts</a:t>
            </a:r>
            <a:r>
              <a:rPr lang="en-US" dirty="0"/>
              <a:t> if yes. Thus, if </a:t>
            </a:r>
            <a:r>
              <a:rPr lang="en-US" b="1" dirty="0">
                <a:solidFill>
                  <a:srgbClr val="0000FF"/>
                </a:solidFill>
              </a:rPr>
              <a:t>N</a:t>
            </a:r>
            <a:r>
              <a:rPr lang="en-US" dirty="0"/>
              <a:t> </a:t>
            </a:r>
          </a:p>
          <a:p>
            <a:r>
              <a:rPr lang="en-US" dirty="0"/>
              <a:t>accepts </a:t>
            </a: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dirty="0"/>
              <a:t> within </a:t>
            </a:r>
            <a:r>
              <a:rPr lang="en-US" b="1" dirty="0">
                <a:solidFill>
                  <a:srgbClr val="0000FF"/>
                </a:solidFill>
                <a:sym typeface="Symbol" charset="0"/>
              </a:rPr>
              <a:t>2</a:t>
            </a:r>
            <a:r>
              <a:rPr lang="en-US" b="1" baseline="30000" dirty="0">
                <a:solidFill>
                  <a:srgbClr val="0000FF"/>
                </a:solidFill>
              </a:rPr>
              <a:t>j</a:t>
            </a:r>
            <a:r>
              <a:rPr lang="en-US" dirty="0"/>
              <a:t> steps,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will also accept </a:t>
            </a: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dirty="0"/>
              <a:t> when trying </a:t>
            </a:r>
            <a:r>
              <a:rPr lang="en-US" b="1" dirty="0">
                <a:solidFill>
                  <a:srgbClr val="0000FF"/>
                </a:solidFill>
              </a:rPr>
              <a:t>f(n)=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</a:t>
            </a:r>
          </a:p>
          <a:p>
            <a:r>
              <a:rPr lang="en-US" dirty="0"/>
              <a:t>for a certain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b="1" dirty="0" err="1">
                <a:solidFill>
                  <a:srgbClr val="0000FF"/>
                </a:solidFill>
                <a:sym typeface="Symbol" charset="0"/>
              </a:rPr>
              <a:t>j</a:t>
            </a:r>
            <a:r>
              <a:rPr lang="en-US" dirty="0"/>
              <a:t>.</a:t>
            </a:r>
          </a:p>
          <a:p>
            <a:r>
              <a:rPr lang="en-US" dirty="0"/>
              <a:t>      Next, to guarantee that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does not keep increasing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(and thus the </a:t>
            </a:r>
          </a:p>
          <a:p>
            <a:r>
              <a:rPr lang="en-US" dirty="0"/>
              <a:t>used space) indefinitely in the cases when </a:t>
            </a:r>
            <a:r>
              <a:rPr lang="en-US" b="1" dirty="0">
                <a:solidFill>
                  <a:srgbClr val="0000FF"/>
                </a:solidFill>
              </a:rPr>
              <a:t>N</a:t>
            </a:r>
            <a:r>
              <a:rPr lang="en-US" dirty="0"/>
              <a:t> does not accept </a:t>
            </a: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does </a:t>
            </a:r>
          </a:p>
          <a:p>
            <a:r>
              <a:rPr lang="en-US" dirty="0"/>
              <a:t>the following before passing from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to </a:t>
            </a:r>
            <a:r>
              <a:rPr lang="en-US" b="1" dirty="0">
                <a:solidFill>
                  <a:srgbClr val="0000FF"/>
                </a:solidFill>
              </a:rPr>
              <a:t>i+1</a:t>
            </a:r>
            <a:r>
              <a:rPr lang="en-US" dirty="0"/>
              <a:t>. Using </a:t>
            </a:r>
            <a:r>
              <a:rPr lang="en-US" b="1" dirty="0">
                <a:solidFill>
                  <a:srgbClr val="0000FF"/>
                </a:solidFill>
              </a:rPr>
              <a:t>CANYIELD</a:t>
            </a:r>
            <a:r>
              <a:rPr lang="en-US" dirty="0"/>
              <a:t>,  it </a:t>
            </a:r>
          </a:p>
          <a:p>
            <a:r>
              <a:rPr lang="en-US" dirty="0"/>
              <a:t>checks whether any configuration (at all) utilizing </a:t>
            </a:r>
            <a:r>
              <a:rPr lang="en-US" b="1" err="1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+1</a:t>
            </a:r>
            <a:r>
              <a:rPr lang="en-US"/>
              <a:t> </a:t>
            </a:r>
            <a:r>
              <a:rPr lang="en-US" dirty="0"/>
              <a:t>cells of </a:t>
            </a:r>
          </a:p>
          <a:p>
            <a:r>
              <a:rPr lang="en-US" dirty="0"/>
              <a:t>the tape is reachable from </a:t>
            </a:r>
            <a:r>
              <a:rPr lang="en-US" b="1" dirty="0" err="1">
                <a:solidFill>
                  <a:srgbClr val="0000FF"/>
                </a:solidFill>
              </a:rPr>
              <a:t>c</a:t>
            </a:r>
            <a:r>
              <a:rPr lang="en-US" b="1" baseline="-25000" dirty="0" err="1">
                <a:solidFill>
                  <a:srgbClr val="0000FF"/>
                </a:solidFill>
              </a:rPr>
              <a:t>start</a:t>
            </a:r>
            <a:r>
              <a:rPr lang="en-US" dirty="0"/>
              <a:t>. If not, there is no point in trying </a:t>
            </a:r>
            <a:r>
              <a:rPr lang="en-US" b="1" dirty="0">
                <a:solidFill>
                  <a:srgbClr val="0000FF"/>
                </a:solidFill>
              </a:rPr>
              <a:t>i+1</a:t>
            </a:r>
            <a:r>
              <a:rPr lang="en-US" dirty="0"/>
              <a:t> </a:t>
            </a:r>
          </a:p>
          <a:p>
            <a:r>
              <a:rPr lang="en-US" dirty="0"/>
              <a:t>and greater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s, and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</a:t>
            </a:r>
            <a:r>
              <a:rPr lang="en-US" i="1" dirty="0"/>
              <a:t>rejects</a:t>
            </a:r>
            <a:r>
              <a:rPr lang="en-US" dirty="0"/>
              <a:t>. </a:t>
            </a:r>
          </a:p>
          <a:p>
            <a:r>
              <a:rPr lang="en-US" dirty="0"/>
              <a:t>      Obviously the greatest possible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that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will have to try before </a:t>
            </a:r>
            <a:r>
              <a:rPr lang="en-US" dirty="0" err="1"/>
              <a:t>hal</a:t>
            </a:r>
            <a:r>
              <a:rPr lang="en-US" dirty="0"/>
              <a:t>-</a:t>
            </a:r>
          </a:p>
          <a:p>
            <a:r>
              <a:rPr lang="en-US" dirty="0"/>
              <a:t>ting is </a:t>
            </a:r>
            <a:r>
              <a:rPr lang="en-US" b="1" dirty="0">
                <a:solidFill>
                  <a:srgbClr val="0000FF"/>
                </a:solidFill>
              </a:rPr>
              <a:t>f(n)</a:t>
            </a:r>
            <a:r>
              <a:rPr lang="en-US" dirty="0"/>
              <a:t>. So, remembering the current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(which is necessary for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to </a:t>
            </a:r>
          </a:p>
          <a:p>
            <a:r>
              <a:rPr lang="en-US" dirty="0"/>
              <a:t>work properly) will only take </a:t>
            </a:r>
            <a:r>
              <a:rPr lang="en-US" b="1" dirty="0">
                <a:solidFill>
                  <a:srgbClr val="0000FF"/>
                </a:solidFill>
              </a:rPr>
              <a:t>O(log f(n))</a:t>
            </a:r>
            <a:r>
              <a:rPr lang="en-US" dirty="0"/>
              <a:t> space. And, while trying an </a:t>
            </a: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, </a:t>
            </a:r>
          </a:p>
          <a:p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uses no more additional space than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/>
              <a:t> does. This space can be </a:t>
            </a:r>
            <a:r>
              <a:rPr lang="en-US" dirty="0" err="1"/>
              <a:t>recyc</a:t>
            </a:r>
            <a:r>
              <a:rPr lang="en-US" dirty="0"/>
              <a:t>-</a:t>
            </a:r>
          </a:p>
          <a:p>
            <a:r>
              <a:rPr lang="en-US" dirty="0"/>
              <a:t>led on every iteration, so the space complexity of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ja-JP" altLang="en-US" b="1" dirty="0">
                <a:solidFill>
                  <a:srgbClr val="0000FF"/>
                </a:solidFill>
                <a:latin typeface="Arial"/>
              </a:rPr>
              <a:t>’</a:t>
            </a:r>
            <a:r>
              <a:rPr lang="en-US" dirty="0"/>
              <a:t> remains </a:t>
            </a:r>
            <a:r>
              <a:rPr lang="en-US" b="1" dirty="0">
                <a:solidFill>
                  <a:srgbClr val="0000FF"/>
                </a:solidFill>
              </a:rPr>
              <a:t>O(f</a:t>
            </a:r>
            <a:r>
              <a:rPr lang="en-US" b="1" baseline="30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(n))</a:t>
            </a:r>
            <a:r>
              <a:rPr lang="en-US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0344729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3586</Words>
  <Application>Microsoft Macintosh PowerPoint</Application>
  <PresentationFormat>On-screen Show (4:3)</PresentationFormat>
  <Paragraphs>355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Brush Script MT</vt:lpstr>
      <vt:lpstr>Arial</vt:lpstr>
      <vt:lpstr>Bell MT</vt:lpstr>
      <vt:lpstr>Comic Sans MS</vt:lpstr>
      <vt:lpstr>Times New Roman</vt:lpstr>
      <vt:lpstr>Verdana</vt:lpstr>
      <vt:lpstr>Default Design</vt:lpstr>
      <vt:lpstr>PowerPoint Presentation</vt:lpstr>
      <vt:lpstr>Space complexity defined  </vt:lpstr>
      <vt:lpstr>SPACE and NSPACE  </vt:lpstr>
      <vt:lpstr>Space is more powerful than time  </vt:lpstr>
      <vt:lpstr>Nondeterministic space is not much more powerful than deterministic space  </vt:lpstr>
      <vt:lpstr>Proof of Savitch’s theorem (i)</vt:lpstr>
      <vt:lpstr>Proof of Savitch’s theorem (ii)</vt:lpstr>
      <vt:lpstr>Proof of Savitch’s theorem (iii)</vt:lpstr>
      <vt:lpstr>Proof of Savitch’s theorem (iv)</vt:lpstr>
      <vt:lpstr>PSPACE defined  </vt:lpstr>
      <vt:lpstr>PSPACE-completeness defined  </vt:lpstr>
      <vt:lpstr>The TQBF problem  </vt:lpstr>
      <vt:lpstr>The PSPACE-completeness of TQBF – proof idea  </vt:lpstr>
      <vt:lpstr>Interactive Proofs</vt:lpstr>
      <vt:lpstr>Interactive Proof Systems</vt:lpstr>
      <vt:lpstr>Graph nonisomorphism</vt:lpstr>
      <vt:lpstr>The Verifier</vt:lpstr>
      <vt:lpstr>The Prover</vt:lpstr>
      <vt:lpstr>The interaction</vt:lpstr>
      <vt:lpstr>The class IP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</dc:title>
  <dc:creator>Giorgi Japaridze</dc:creator>
  <cp:lastModifiedBy>Michael Goodrich</cp:lastModifiedBy>
  <cp:revision>96</cp:revision>
  <dcterms:created xsi:type="dcterms:W3CDTF">2000-12-16T19:55:54Z</dcterms:created>
  <dcterms:modified xsi:type="dcterms:W3CDTF">2019-06-04T22:11:02Z</dcterms:modified>
</cp:coreProperties>
</file>