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336" r:id="rId2"/>
    <p:sldId id="316" r:id="rId3"/>
    <p:sldId id="318" r:id="rId4"/>
    <p:sldId id="334" r:id="rId5"/>
    <p:sldId id="335" r:id="rId6"/>
    <p:sldId id="307" r:id="rId7"/>
    <p:sldId id="340" r:id="rId8"/>
    <p:sldId id="319" r:id="rId9"/>
    <p:sldId id="308" r:id="rId10"/>
    <p:sldId id="337" r:id="rId11"/>
    <p:sldId id="320" r:id="rId12"/>
    <p:sldId id="321" r:id="rId13"/>
    <p:sldId id="322" r:id="rId14"/>
    <p:sldId id="323" r:id="rId15"/>
    <p:sldId id="310" r:id="rId16"/>
    <p:sldId id="324" r:id="rId17"/>
    <p:sldId id="325" r:id="rId18"/>
    <p:sldId id="338" r:id="rId19"/>
    <p:sldId id="326" r:id="rId20"/>
    <p:sldId id="327" r:id="rId21"/>
    <p:sldId id="328" r:id="rId22"/>
    <p:sldId id="329" r:id="rId23"/>
    <p:sldId id="339" r:id="rId24"/>
    <p:sldId id="330" r:id="rId25"/>
    <p:sldId id="331" r:id="rId26"/>
    <p:sldId id="332" r:id="rId27"/>
    <p:sldId id="333" r:id="rId28"/>
  </p:sldIdLst>
  <p:sldSz cx="9144000" cy="6858000" type="screen4x3"/>
  <p:notesSz cx="6858000" cy="9144000"/>
  <p:defaultTextStyle>
    <a:defPPr>
      <a:defRPr lang="zh-TW"/>
    </a:defPPr>
    <a:lvl1pPr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>
      <p:cViewPr varScale="1">
        <p:scale>
          <a:sx n="121" d="100"/>
          <a:sy n="121" d="100"/>
        </p:scale>
        <p:origin x="1904" y="176"/>
      </p:cViewPr>
      <p:guideLst>
        <p:guide orient="horz" pos="2016"/>
        <p:guide pos="21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340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42F10B9-58A9-B94B-A7A3-6092F4C17D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B7B0BE8-1A74-FE40-AE79-374D6C5015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6CA596AD-43AB-2243-BB06-26769F39B9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E4AB17A-1453-CB47-A9D7-18DFA2E65A5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FC6B9F-578D-1040-A3E0-8377695D4C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883448-969B-6242-9E5E-9EED4BFF53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8E600B0-EA01-0045-A64F-19FF9A65D4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A62C3DB-E709-4942-8166-121D4FE664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4327A348-B2CA-1048-B7A2-7092957265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8D389EA7-C137-7A48-9384-52F3D3001E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charset="0"/>
                <a:cs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F49ECD6D-3A4F-B44F-B621-16B3AFC1A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59FB3EA9-E0E6-1A45-A82C-34C5219278E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PMingLiU" pitchFamily="18" charset="-120"/>
        <a:cs typeface="PMingLiU" pitchFamily="18" charset="-12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3EA9-E0E6-1A45-A82C-34C5219278E0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30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789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2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18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86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3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3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89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9000">
              <a:schemeClr val="accent4">
                <a:lumMod val="0"/>
                <a:lumOff val="100000"/>
              </a:schemeClr>
            </a:gs>
            <a:gs pos="76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7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3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68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69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>
            <a:extLst>
              <a:ext uri="{FF2B5EF4-FFF2-40B4-BE49-F238E27FC236}">
                <a16:creationId xmlns:a16="http://schemas.microsoft.com/office/drawing/2014/main" id="{87645B25-6A2C-8644-97AD-CA8279A7C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098550"/>
            <a:ext cx="57150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591365A8-F8B6-9840-91EA-0E66B8E574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7800" y="4572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PMingLiU" pitchFamily="18" charset="-120"/>
          <a:cs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1893-EB12-9444-AD50-87DFC9D10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64719"/>
            <a:ext cx="7772400" cy="1470025"/>
          </a:xfrm>
        </p:spPr>
        <p:txBody>
          <a:bodyPr/>
          <a:lstStyle/>
          <a:p>
            <a:r>
              <a:rPr lang="en-US" sz="5400" dirty="0"/>
              <a:t>Bin Packing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E6053-54D2-4E49-9455-CF08DC9EF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391400" cy="1254125"/>
          </a:xfrm>
        </p:spPr>
        <p:txBody>
          <a:bodyPr/>
          <a:lstStyle/>
          <a:p>
            <a:pPr lvl="1" algn="l" eaLnBrk="1" hangingPunct="1">
              <a:lnSpc>
                <a:spcPct val="90000"/>
              </a:lnSpc>
            </a:pPr>
            <a:r>
              <a:rPr lang="en-US" altLang="zh-TW" sz="2000" dirty="0"/>
              <a:t>Some slides adapted from slides from</a:t>
            </a:r>
          </a:p>
          <a:p>
            <a:pPr marL="914400" lvl="1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Professor C. L. Liu, Tsing Hua University</a:t>
            </a:r>
          </a:p>
          <a:p>
            <a:pPr marL="914400" lvl="1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Professor Teofilo F. Gonzalez, UCSB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C92C51-6DCE-1940-8F1E-EA9CE529B72A}"/>
              </a:ext>
            </a:extLst>
          </p:cNvPr>
          <p:cNvSpPr txBox="1">
            <a:spLocks/>
          </p:cNvSpPr>
          <p:nvPr/>
        </p:nvSpPr>
        <p:spPr>
          <a:xfrm>
            <a:off x="685800" y="3446172"/>
            <a:ext cx="7391400" cy="1752600"/>
          </a:xfrm>
          <a:prstGeom prst="rect">
            <a:avLst/>
          </a:prstGeom>
        </p:spPr>
        <p:txBody>
          <a:bodyPr vert="horz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zh-TW" kern="0" dirty="0">
                <a:solidFill>
                  <a:srgbClr val="C00000"/>
                </a:solidFill>
              </a:rPr>
              <a:t>CS 165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kern="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kern="0" dirty="0">
                <a:solidFill>
                  <a:srgbClr val="C00000"/>
                </a:solidFill>
              </a:rPr>
              <a:t>Michael T. Goodrich</a:t>
            </a:r>
          </a:p>
          <a:p>
            <a:pPr>
              <a:lnSpc>
                <a:spcPct val="100000"/>
              </a:lnSpc>
            </a:pPr>
            <a:endParaRPr lang="en-US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23E2-CF69-684A-8902-8173441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F42FC-504C-F34F-B8FF-0D508FEA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</a:rPr>
              <a:t>Approximation Algorithm:</a:t>
            </a:r>
            <a:br>
              <a:rPr lang="en-US" altLang="zh-TW" b="1" dirty="0">
                <a:latin typeface="Times New Roman" panose="02020603050405020304" pitchFamily="18" charset="0"/>
              </a:rPr>
            </a:br>
            <a:endParaRPr lang="en-US" altLang="zh-TW" b="1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</a:rPr>
              <a:t>Not an optimal solution, but with some performance ratio guarantee for a given problem instance, I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</a:rPr>
              <a:t>      (e.g., no worst than </a:t>
            </a:r>
            <a:r>
              <a:rPr lang="en-US" altLang="zh-TW" i="1" dirty="0">
                <a:latin typeface="Times New Roman" panose="02020603050405020304" pitchFamily="18" charset="0"/>
              </a:rPr>
              <a:t>twice the optimal</a:t>
            </a:r>
            <a:r>
              <a:rPr lang="en-US" altLang="zh-TW" dirty="0">
                <a:latin typeface="Times New Roman" panose="02020603050405020304" pitchFamily="18" charset="0"/>
              </a:rPr>
              <a:t>)</a:t>
            </a:r>
          </a:p>
          <a:p>
            <a:endParaRPr lang="it" altLang="zh-TW" sz="4400" dirty="0">
              <a:latin typeface="Times New Roman" panose="02020603050405020304" pitchFamily="18" charset="0"/>
            </a:endParaRPr>
          </a:p>
          <a:p>
            <a:r>
              <a:rPr lang="it" altLang="zh-TW" sz="4400" b="1" dirty="0">
                <a:latin typeface="Times New Roman" panose="02020603050405020304" pitchFamily="18" charset="0"/>
              </a:rPr>
              <a:t>Approx. Ratio = Alg(I)/Opt(I)</a:t>
            </a:r>
            <a:endParaRPr lang="en-US" altLang="zh-TW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7D76-0A1D-AF42-B428-A0633CE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Fit (NF) Approximation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A8BB-9D37-5143-B4A7-FE75FC854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Theorem: Let M be the number of bins required to pack a list I of items optimally. Next Fit will use at most 2M bins.</a:t>
            </a:r>
          </a:p>
          <a:p>
            <a:r>
              <a:rPr lang="en-US" b="1" dirty="0"/>
              <a:t>Proof</a:t>
            </a:r>
            <a:r>
              <a:rPr lang="en-US" dirty="0"/>
              <a:t>:</a:t>
            </a:r>
          </a:p>
          <a:p>
            <a:r>
              <a:rPr lang="en-US" dirty="0"/>
              <a:t>Let s(B</a:t>
            </a:r>
            <a:r>
              <a:rPr lang="en-US" baseline="-25000" dirty="0"/>
              <a:t>i</a:t>
            </a:r>
            <a:r>
              <a:rPr lang="en-US" dirty="0"/>
              <a:t>) be the sum of sizes of the items assigned to bin B</a:t>
            </a:r>
            <a:r>
              <a:rPr lang="en-US" baseline="-25000" dirty="0"/>
              <a:t>i</a:t>
            </a:r>
            <a:r>
              <a:rPr lang="en-US" dirty="0"/>
              <a:t> in the Next Fit solution.</a:t>
            </a:r>
          </a:p>
          <a:p>
            <a:r>
              <a:rPr lang="en-US" dirty="0"/>
              <a:t>For any two adjacent bins (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and B</a:t>
            </a:r>
            <a:r>
              <a:rPr lang="en-US" baseline="-25000" dirty="0"/>
              <a:t>j+1</a:t>
            </a:r>
            <a:r>
              <a:rPr lang="en-US" dirty="0"/>
              <a:t>), we know that s(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) + s(B</a:t>
            </a:r>
            <a:r>
              <a:rPr lang="en-US" baseline="-25000" dirty="0"/>
              <a:t>j+1</a:t>
            </a:r>
            <a:r>
              <a:rPr lang="en-US" dirty="0"/>
              <a:t>) &gt;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7D76-0A1D-AF42-B428-A0633CE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Fit (NF) Approximation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A8BB-9D37-5143-B4A7-FE75FC854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k be the number of bins used by Next Fit for list I. We prove the case when k is even (odd case is similar).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509E5-F05F-EC40-B4EE-EC616D6D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76600"/>
            <a:ext cx="7169150" cy="3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CC95-1D40-E044-BD8A-F236E635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Fit (NF) Lower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5F2A-FFF0-FB4D-8431-300D3C7D7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 sequences such that Next Fit uses 2M −2 bins, where M is the number of bins in an optimal solution.</a:t>
            </a:r>
          </a:p>
          <a:p>
            <a:r>
              <a:rPr lang="en-US" dirty="0"/>
              <a:t>Proof: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063A5-55CF-E941-BA73-D1CC84EE5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39" y="3124200"/>
            <a:ext cx="6284861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09E4B1-A449-1A47-8354-AF3E1EF4C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645625"/>
            <a:ext cx="4258624" cy="14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82D7-034C-6A4C-965B-12BA969E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Fit (FF)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5733-E1C6-3D47-8A77-011CF8A9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the bins in order and place the new item in the first bin that is large enough to hold it. A new bin is created only when an item does not fit in the previous bins.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5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BEE90AEB-3143-FA4B-BF71-09CF24CD8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36900" y="0"/>
            <a:ext cx="6007100" cy="94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First Fit (FF) Packing</a:t>
            </a:r>
            <a:br>
              <a:rPr lang="en-US" altLang="zh-TW" sz="3600" b="1" dirty="0">
                <a:solidFill>
                  <a:srgbClr val="FFFF00"/>
                </a:solidFill>
              </a:rPr>
            </a:br>
            <a:r>
              <a:rPr lang="en-US" altLang="zh-TW" sz="3600" b="1" dirty="0">
                <a:solidFill>
                  <a:srgbClr val="FFFF00"/>
                </a:solidFill>
              </a:rPr>
              <a:t>Algorithm Example</a:t>
            </a:r>
            <a:endParaRPr lang="en-US" altLang="zh-TW" sz="3200" b="1" dirty="0">
              <a:solidFill>
                <a:srgbClr val="FFFF00"/>
              </a:solidFill>
            </a:endParaRP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14E09BF7-D01A-DD4E-80A1-8EEBE9F3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3946525"/>
            <a:ext cx="414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First Fit Packing Algorithm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858F25B-472D-C049-91EB-EE81CE5E4BCB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081588"/>
            <a:ext cx="788988" cy="469900"/>
            <a:chOff x="936" y="3201"/>
            <a:chExt cx="497" cy="296"/>
          </a:xfrm>
        </p:grpSpPr>
        <p:sp>
          <p:nvSpPr>
            <p:cNvPr id="24683" name="Rectangle 5">
              <a:extLst>
                <a:ext uri="{FF2B5EF4-FFF2-40B4-BE49-F238E27FC236}">
                  <a16:creationId xmlns:a16="http://schemas.microsoft.com/office/drawing/2014/main" id="{5EC57892-E919-FC46-8D0F-A82F7B1A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201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84" name="Text Box 6">
              <a:extLst>
                <a:ext uri="{FF2B5EF4-FFF2-40B4-BE49-F238E27FC236}">
                  <a16:creationId xmlns:a16="http://schemas.microsoft.com/office/drawing/2014/main" id="{0F997C9A-8844-C24F-A9F8-713533288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28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5EE6163-A9F5-6E40-9BD2-49F6CCED4B96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4900613"/>
            <a:ext cx="788988" cy="649287"/>
            <a:chOff x="1753" y="3087"/>
            <a:chExt cx="497" cy="409"/>
          </a:xfrm>
        </p:grpSpPr>
        <p:sp>
          <p:nvSpPr>
            <p:cNvPr id="24681" name="Rectangle 8">
              <a:extLst>
                <a:ext uri="{FF2B5EF4-FFF2-40B4-BE49-F238E27FC236}">
                  <a16:creationId xmlns:a16="http://schemas.microsoft.com/office/drawing/2014/main" id="{75E4102E-CF00-CB43-937E-335D7D2D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3087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82" name="Text Box 9">
              <a:extLst>
                <a:ext uri="{FF2B5EF4-FFF2-40B4-BE49-F238E27FC236}">
                  <a16:creationId xmlns:a16="http://schemas.microsoft.com/office/drawing/2014/main" id="{E70788B2-94D4-7441-AB15-908B71362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" y="322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92DB6DDF-817E-8541-8B7B-912E6F9D3774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4613275"/>
            <a:ext cx="788988" cy="469900"/>
            <a:chOff x="2545" y="3201"/>
            <a:chExt cx="497" cy="296"/>
          </a:xfrm>
        </p:grpSpPr>
        <p:sp>
          <p:nvSpPr>
            <p:cNvPr id="24679" name="Rectangle 11">
              <a:extLst>
                <a:ext uri="{FF2B5EF4-FFF2-40B4-BE49-F238E27FC236}">
                  <a16:creationId xmlns:a16="http://schemas.microsoft.com/office/drawing/2014/main" id="{673683CB-7141-D945-B834-B8BC25BE1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201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80" name="Text Box 12">
              <a:extLst>
                <a:ext uri="{FF2B5EF4-FFF2-40B4-BE49-F238E27FC236}">
                  <a16:creationId xmlns:a16="http://schemas.microsoft.com/office/drawing/2014/main" id="{981B75F5-EE20-8148-B9A2-DDDE37ADD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27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9649800C-C3DF-4944-A746-FB74B344AEFF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4694238"/>
            <a:ext cx="788988" cy="227012"/>
            <a:chOff x="2545" y="3075"/>
            <a:chExt cx="497" cy="143"/>
          </a:xfrm>
        </p:grpSpPr>
        <p:sp>
          <p:nvSpPr>
            <p:cNvPr id="24677" name="Rectangle 14">
              <a:extLst>
                <a:ext uri="{FF2B5EF4-FFF2-40B4-BE49-F238E27FC236}">
                  <a16:creationId xmlns:a16="http://schemas.microsoft.com/office/drawing/2014/main" id="{31F6E6B4-F245-3E4C-A9C2-B0057AAFE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084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8" name="Text Box 15">
              <a:extLst>
                <a:ext uri="{FF2B5EF4-FFF2-40B4-BE49-F238E27FC236}">
                  <a16:creationId xmlns:a16="http://schemas.microsoft.com/office/drawing/2014/main" id="{5818D10F-ED2B-7D4C-94F0-6156BDC8F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3075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6" name="Group 112">
            <a:extLst>
              <a:ext uri="{FF2B5EF4-FFF2-40B4-BE49-F238E27FC236}">
                <a16:creationId xmlns:a16="http://schemas.microsoft.com/office/drawing/2014/main" id="{60C09F64-6C48-0941-B2FA-1CC15413A60D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5186363"/>
            <a:ext cx="788988" cy="363537"/>
            <a:chOff x="2542" y="3267"/>
            <a:chExt cx="497" cy="229"/>
          </a:xfrm>
        </p:grpSpPr>
        <p:sp>
          <p:nvSpPr>
            <p:cNvPr id="24675" name="Rectangle 17">
              <a:extLst>
                <a:ext uri="{FF2B5EF4-FFF2-40B4-BE49-F238E27FC236}">
                  <a16:creationId xmlns:a16="http://schemas.microsoft.com/office/drawing/2014/main" id="{4E28DCE3-4BE5-894A-AB19-7673CAB09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3267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6" name="Text Box 18">
              <a:extLst>
                <a:ext uri="{FF2B5EF4-FFF2-40B4-BE49-F238E27FC236}">
                  <a16:creationId xmlns:a16="http://schemas.microsoft.com/office/drawing/2014/main" id="{B2B98CFB-490B-2249-9CE0-83854BFEB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9" y="3302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EBEF1D2A-03CB-A34D-AF28-1335F5A3A206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4989513"/>
            <a:ext cx="788988" cy="227012"/>
            <a:chOff x="3372" y="3143"/>
            <a:chExt cx="497" cy="143"/>
          </a:xfrm>
        </p:grpSpPr>
        <p:sp>
          <p:nvSpPr>
            <p:cNvPr id="24673" name="Rectangle 20">
              <a:extLst>
                <a:ext uri="{FF2B5EF4-FFF2-40B4-BE49-F238E27FC236}">
                  <a16:creationId xmlns:a16="http://schemas.microsoft.com/office/drawing/2014/main" id="{DEB646F1-9D8B-904D-BF14-8FBBF3264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14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4" name="Text Box 21">
              <a:extLst>
                <a:ext uri="{FF2B5EF4-FFF2-40B4-BE49-F238E27FC236}">
                  <a16:creationId xmlns:a16="http://schemas.microsoft.com/office/drawing/2014/main" id="{1898DDBD-6689-744C-B6E1-3E7C1C897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" y="314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id="{30C0BC9E-F1F7-534E-B7E9-6CAF58B238BD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4560900"/>
            <a:ext cx="788988" cy="214313"/>
            <a:chOff x="4202" y="3113"/>
            <a:chExt cx="497" cy="135"/>
          </a:xfrm>
        </p:grpSpPr>
        <p:sp>
          <p:nvSpPr>
            <p:cNvPr id="24671" name="Rectangle 23">
              <a:extLst>
                <a:ext uri="{FF2B5EF4-FFF2-40B4-BE49-F238E27FC236}">
                  <a16:creationId xmlns:a16="http://schemas.microsoft.com/office/drawing/2014/main" id="{941FE08D-2D2C-B942-A937-384E6E348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144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2" name="Text Box 24">
              <a:extLst>
                <a:ext uri="{FF2B5EF4-FFF2-40B4-BE49-F238E27FC236}">
                  <a16:creationId xmlns:a16="http://schemas.microsoft.com/office/drawing/2014/main" id="{ACA104CF-088C-F440-AF25-8FE798B90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:a16="http://schemas.microsoft.com/office/drawing/2014/main" id="{DA388B78-8DED-9644-88BD-B6055311FE38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5111750"/>
            <a:ext cx="788988" cy="469900"/>
            <a:chOff x="4202" y="3205"/>
            <a:chExt cx="497" cy="296"/>
          </a:xfrm>
        </p:grpSpPr>
        <p:sp>
          <p:nvSpPr>
            <p:cNvPr id="24669" name="Rectangle 26">
              <a:extLst>
                <a:ext uri="{FF2B5EF4-FFF2-40B4-BE49-F238E27FC236}">
                  <a16:creationId xmlns:a16="http://schemas.microsoft.com/office/drawing/2014/main" id="{5D8A2DF0-8D75-104A-94CC-344328805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2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70" name="Text Box 27">
              <a:extLst>
                <a:ext uri="{FF2B5EF4-FFF2-40B4-BE49-F238E27FC236}">
                  <a16:creationId xmlns:a16="http://schemas.microsoft.com/office/drawing/2014/main" id="{64692F12-0FBB-6047-B971-F68C4FD8A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32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85020" name="Text Box 28">
            <a:extLst>
              <a:ext uri="{FF2B5EF4-FFF2-40B4-BE49-F238E27FC236}">
                <a16:creationId xmlns:a16="http://schemas.microsoft.com/office/drawing/2014/main" id="{BA1884B2-967B-664A-BA2E-73603634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634" y="5632450"/>
            <a:ext cx="941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5</a:t>
            </a:r>
          </a:p>
        </p:txBody>
      </p:sp>
      <p:sp>
        <p:nvSpPr>
          <p:cNvPr id="24591" name="Text Box 30">
            <a:extLst>
              <a:ext uri="{FF2B5EF4-FFF2-40B4-BE49-F238E27FC236}">
                <a16:creationId xmlns:a16="http://schemas.microsoft.com/office/drawing/2014/main" id="{EB201E84-9DFE-5F47-995D-C993223C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1504950"/>
            <a:ext cx="51026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.7    .5    .2    .4    .2    .5    .1    .6</a:t>
            </a:r>
          </a:p>
        </p:txBody>
      </p:sp>
      <p:sp>
        <p:nvSpPr>
          <p:cNvPr id="24592" name="Text Box 31">
            <a:extLst>
              <a:ext uri="{FF2B5EF4-FFF2-40B4-BE49-F238E27FC236}">
                <a16:creationId xmlns:a16="http://schemas.microsoft.com/office/drawing/2014/main" id="{3EFA9BE4-7EAC-9447-AD90-4012BBDA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993900"/>
            <a:ext cx="4181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Next Fit Packing Algorithm</a:t>
            </a:r>
          </a:p>
        </p:txBody>
      </p:sp>
      <p:grpSp>
        <p:nvGrpSpPr>
          <p:cNvPr id="10" name="Group 109">
            <a:extLst>
              <a:ext uri="{FF2B5EF4-FFF2-40B4-BE49-F238E27FC236}">
                <a16:creationId xmlns:a16="http://schemas.microsoft.com/office/drawing/2014/main" id="{C2BA257E-0EED-BE40-A64E-89DA1624909B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4611688"/>
            <a:ext cx="5926137" cy="992187"/>
            <a:chOff x="925" y="2905"/>
            <a:chExt cx="3733" cy="625"/>
          </a:xfrm>
        </p:grpSpPr>
        <p:grpSp>
          <p:nvGrpSpPr>
            <p:cNvPr id="24649" name="Group 82">
              <a:extLst>
                <a:ext uri="{FF2B5EF4-FFF2-40B4-BE49-F238E27FC236}">
                  <a16:creationId xmlns:a16="http://schemas.microsoft.com/office/drawing/2014/main" id="{5478EA56-8CD7-EB4C-BE86-013A5354B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" y="2905"/>
              <a:ext cx="524" cy="610"/>
              <a:chOff x="1098" y="2349"/>
              <a:chExt cx="524" cy="610"/>
            </a:xfrm>
          </p:grpSpPr>
          <p:sp>
            <p:nvSpPr>
              <p:cNvPr id="24666" name="Line 83">
                <a:extLst>
                  <a:ext uri="{FF2B5EF4-FFF2-40B4-BE49-F238E27FC236}">
                    <a16:creationId xmlns:a16="http://schemas.microsoft.com/office/drawing/2014/main" id="{294B6950-DD9B-3345-A35A-AB98E1EA1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7" name="Line 84">
                <a:extLst>
                  <a:ext uri="{FF2B5EF4-FFF2-40B4-BE49-F238E27FC236}">
                    <a16:creationId xmlns:a16="http://schemas.microsoft.com/office/drawing/2014/main" id="{5107E02E-826A-244B-8868-710057000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8" name="Line 85">
                <a:extLst>
                  <a:ext uri="{FF2B5EF4-FFF2-40B4-BE49-F238E27FC236}">
                    <a16:creationId xmlns:a16="http://schemas.microsoft.com/office/drawing/2014/main" id="{73ED2D34-C3DF-8A43-9F27-93A4F4D06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0" name="Group 86">
              <a:extLst>
                <a:ext uri="{FF2B5EF4-FFF2-40B4-BE49-F238E27FC236}">
                  <a16:creationId xmlns:a16="http://schemas.microsoft.com/office/drawing/2014/main" id="{46012661-BCB7-FB48-AB77-DD9E76919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2" y="2905"/>
              <a:ext cx="524" cy="610"/>
              <a:chOff x="1098" y="2349"/>
              <a:chExt cx="524" cy="610"/>
            </a:xfrm>
          </p:grpSpPr>
          <p:sp>
            <p:nvSpPr>
              <p:cNvPr id="24663" name="Line 87">
                <a:extLst>
                  <a:ext uri="{FF2B5EF4-FFF2-40B4-BE49-F238E27FC236}">
                    <a16:creationId xmlns:a16="http://schemas.microsoft.com/office/drawing/2014/main" id="{0E6E0B8B-2D16-7E43-A177-D79602943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4" name="Line 88">
                <a:extLst>
                  <a:ext uri="{FF2B5EF4-FFF2-40B4-BE49-F238E27FC236}">
                    <a16:creationId xmlns:a16="http://schemas.microsoft.com/office/drawing/2014/main" id="{41CC99B9-41BD-AC4F-9D52-D053DE2FD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5" name="Line 89">
                <a:extLst>
                  <a:ext uri="{FF2B5EF4-FFF2-40B4-BE49-F238E27FC236}">
                    <a16:creationId xmlns:a16="http://schemas.microsoft.com/office/drawing/2014/main" id="{20FD8A24-2E1C-1F4E-87A5-8139B54B2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1" name="Group 90">
              <a:extLst>
                <a:ext uri="{FF2B5EF4-FFF2-40B4-BE49-F238E27FC236}">
                  <a16:creationId xmlns:a16="http://schemas.microsoft.com/office/drawing/2014/main" id="{54786F93-7192-EA45-BF06-8D3D62539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" y="2905"/>
              <a:ext cx="524" cy="610"/>
              <a:chOff x="1098" y="2349"/>
              <a:chExt cx="524" cy="610"/>
            </a:xfrm>
          </p:grpSpPr>
          <p:sp>
            <p:nvSpPr>
              <p:cNvPr id="24660" name="Line 91">
                <a:extLst>
                  <a:ext uri="{FF2B5EF4-FFF2-40B4-BE49-F238E27FC236}">
                    <a16:creationId xmlns:a16="http://schemas.microsoft.com/office/drawing/2014/main" id="{BF89DD3B-3A48-2C48-81B5-7B18F1545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1" name="Line 92">
                <a:extLst>
                  <a:ext uri="{FF2B5EF4-FFF2-40B4-BE49-F238E27FC236}">
                    <a16:creationId xmlns:a16="http://schemas.microsoft.com/office/drawing/2014/main" id="{C5DC100F-6B53-0F44-BE2B-C5F0E068E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62" name="Line 93">
                <a:extLst>
                  <a:ext uri="{FF2B5EF4-FFF2-40B4-BE49-F238E27FC236}">
                    <a16:creationId xmlns:a16="http://schemas.microsoft.com/office/drawing/2014/main" id="{C533CBA1-EA4F-2B4F-850E-048ED259B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2" name="Group 94">
              <a:extLst>
                <a:ext uri="{FF2B5EF4-FFF2-40B4-BE49-F238E27FC236}">
                  <a16:creationId xmlns:a16="http://schemas.microsoft.com/office/drawing/2014/main" id="{284F5592-D5D8-DB4E-9CF3-9E3BF5065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7" y="2920"/>
              <a:ext cx="524" cy="610"/>
              <a:chOff x="1098" y="2349"/>
              <a:chExt cx="524" cy="610"/>
            </a:xfrm>
          </p:grpSpPr>
          <p:sp>
            <p:nvSpPr>
              <p:cNvPr id="24657" name="Line 95">
                <a:extLst>
                  <a:ext uri="{FF2B5EF4-FFF2-40B4-BE49-F238E27FC236}">
                    <a16:creationId xmlns:a16="http://schemas.microsoft.com/office/drawing/2014/main" id="{8F5D02E9-8CF1-AF41-8669-A3DD2204C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8" name="Line 96">
                <a:extLst>
                  <a:ext uri="{FF2B5EF4-FFF2-40B4-BE49-F238E27FC236}">
                    <a16:creationId xmlns:a16="http://schemas.microsoft.com/office/drawing/2014/main" id="{F7F87584-DD6A-0145-9417-AD045F7E4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9" name="Line 97">
                <a:extLst>
                  <a:ext uri="{FF2B5EF4-FFF2-40B4-BE49-F238E27FC236}">
                    <a16:creationId xmlns:a16="http://schemas.microsoft.com/office/drawing/2014/main" id="{91E36BDF-C35C-2641-AE52-0A3A16C5C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4653" name="Group 98">
              <a:extLst>
                <a:ext uri="{FF2B5EF4-FFF2-40B4-BE49-F238E27FC236}">
                  <a16:creationId xmlns:a16="http://schemas.microsoft.com/office/drawing/2014/main" id="{4EDB6958-637A-6640-9916-5813468C0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4" y="2920"/>
              <a:ext cx="524" cy="610"/>
              <a:chOff x="1098" y="2349"/>
              <a:chExt cx="524" cy="610"/>
            </a:xfrm>
          </p:grpSpPr>
          <p:sp>
            <p:nvSpPr>
              <p:cNvPr id="24654" name="Line 99">
                <a:extLst>
                  <a:ext uri="{FF2B5EF4-FFF2-40B4-BE49-F238E27FC236}">
                    <a16:creationId xmlns:a16="http://schemas.microsoft.com/office/drawing/2014/main" id="{48037BB8-EE10-DE4E-99CC-6AD99985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5" name="Line 100">
                <a:extLst>
                  <a:ext uri="{FF2B5EF4-FFF2-40B4-BE49-F238E27FC236}">
                    <a16:creationId xmlns:a16="http://schemas.microsoft.com/office/drawing/2014/main" id="{3904A619-765B-6D42-B036-67FFA47A9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56" name="Line 101">
                <a:extLst>
                  <a:ext uri="{FF2B5EF4-FFF2-40B4-BE49-F238E27FC236}">
                    <a16:creationId xmlns:a16="http://schemas.microsoft.com/office/drawing/2014/main" id="{870E80F0-4257-2947-95E4-512EC5D94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24594" name="Group 33">
            <a:extLst>
              <a:ext uri="{FF2B5EF4-FFF2-40B4-BE49-F238E27FC236}">
                <a16:creationId xmlns:a16="http://schemas.microsoft.com/office/drawing/2014/main" id="{EE17A0BC-B69B-5A44-AFBD-8E45764526A5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2720975"/>
            <a:ext cx="831850" cy="968375"/>
            <a:chOff x="1098" y="2349"/>
            <a:chExt cx="524" cy="610"/>
          </a:xfrm>
        </p:grpSpPr>
        <p:sp>
          <p:nvSpPr>
            <p:cNvPr id="24646" name="Line 34">
              <a:extLst>
                <a:ext uri="{FF2B5EF4-FFF2-40B4-BE49-F238E27FC236}">
                  <a16:creationId xmlns:a16="http://schemas.microsoft.com/office/drawing/2014/main" id="{8DB6CDC4-3DBD-8F46-8AFE-1D794DBB8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7" name="Line 35">
              <a:extLst>
                <a:ext uri="{FF2B5EF4-FFF2-40B4-BE49-F238E27FC236}">
                  <a16:creationId xmlns:a16="http://schemas.microsoft.com/office/drawing/2014/main" id="{F1474A32-1C83-AE41-8CAA-49D69D57A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8" name="Line 36">
              <a:extLst>
                <a:ext uri="{FF2B5EF4-FFF2-40B4-BE49-F238E27FC236}">
                  <a16:creationId xmlns:a16="http://schemas.microsoft.com/office/drawing/2014/main" id="{B4F280B2-47C2-364F-B045-58333EC79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5" name="Group 37">
            <a:extLst>
              <a:ext uri="{FF2B5EF4-FFF2-40B4-BE49-F238E27FC236}">
                <a16:creationId xmlns:a16="http://schemas.microsoft.com/office/drawing/2014/main" id="{171B1E04-FF2A-6949-9F3C-3D096BF80FF9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2720975"/>
            <a:ext cx="831850" cy="968375"/>
            <a:chOff x="1098" y="2349"/>
            <a:chExt cx="524" cy="610"/>
          </a:xfrm>
        </p:grpSpPr>
        <p:sp>
          <p:nvSpPr>
            <p:cNvPr id="24643" name="Line 38">
              <a:extLst>
                <a:ext uri="{FF2B5EF4-FFF2-40B4-BE49-F238E27FC236}">
                  <a16:creationId xmlns:a16="http://schemas.microsoft.com/office/drawing/2014/main" id="{55194FDC-52FC-6C42-9326-9AB4902A0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4" name="Line 39">
              <a:extLst>
                <a:ext uri="{FF2B5EF4-FFF2-40B4-BE49-F238E27FC236}">
                  <a16:creationId xmlns:a16="http://schemas.microsoft.com/office/drawing/2014/main" id="{488F7A07-2121-6E4E-BA6B-9C8B98832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5" name="Line 40">
              <a:extLst>
                <a:ext uri="{FF2B5EF4-FFF2-40B4-BE49-F238E27FC236}">
                  <a16:creationId xmlns:a16="http://schemas.microsoft.com/office/drawing/2014/main" id="{1119C762-FD79-5941-B9DF-359A37B3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6" name="Group 41">
            <a:extLst>
              <a:ext uri="{FF2B5EF4-FFF2-40B4-BE49-F238E27FC236}">
                <a16:creationId xmlns:a16="http://schemas.microsoft.com/office/drawing/2014/main" id="{582325CD-FC05-864B-894A-286848839BC9}"/>
              </a:ext>
            </a:extLst>
          </p:cNvPr>
          <p:cNvGrpSpPr>
            <a:grpSpLocks/>
          </p:cNvGrpSpPr>
          <p:nvPr/>
        </p:nvGrpSpPr>
        <p:grpSpPr bwMode="auto">
          <a:xfrm>
            <a:off x="3927475" y="2720975"/>
            <a:ext cx="831850" cy="968375"/>
            <a:chOff x="1098" y="2349"/>
            <a:chExt cx="524" cy="610"/>
          </a:xfrm>
        </p:grpSpPr>
        <p:sp>
          <p:nvSpPr>
            <p:cNvPr id="24640" name="Line 42">
              <a:extLst>
                <a:ext uri="{FF2B5EF4-FFF2-40B4-BE49-F238E27FC236}">
                  <a16:creationId xmlns:a16="http://schemas.microsoft.com/office/drawing/2014/main" id="{9570E874-5271-834C-A7F3-3313C1DD6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1" name="Line 43">
              <a:extLst>
                <a:ext uri="{FF2B5EF4-FFF2-40B4-BE49-F238E27FC236}">
                  <a16:creationId xmlns:a16="http://schemas.microsoft.com/office/drawing/2014/main" id="{E4D4DC55-D5BD-294D-B59F-9A949F286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42" name="Line 44">
              <a:extLst>
                <a:ext uri="{FF2B5EF4-FFF2-40B4-BE49-F238E27FC236}">
                  <a16:creationId xmlns:a16="http://schemas.microsoft.com/office/drawing/2014/main" id="{21F29FEE-64A8-0940-8038-27540CCF1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7" name="Group 45">
            <a:extLst>
              <a:ext uri="{FF2B5EF4-FFF2-40B4-BE49-F238E27FC236}">
                <a16:creationId xmlns:a16="http://schemas.microsoft.com/office/drawing/2014/main" id="{7D1CA4E1-00D8-5E45-B1A0-B486EA43D4E3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2720975"/>
            <a:ext cx="831850" cy="968375"/>
            <a:chOff x="1098" y="2349"/>
            <a:chExt cx="524" cy="610"/>
          </a:xfrm>
        </p:grpSpPr>
        <p:sp>
          <p:nvSpPr>
            <p:cNvPr id="24637" name="Line 46">
              <a:extLst>
                <a:ext uri="{FF2B5EF4-FFF2-40B4-BE49-F238E27FC236}">
                  <a16:creationId xmlns:a16="http://schemas.microsoft.com/office/drawing/2014/main" id="{500787FA-13FA-984F-9028-2E084E409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8" name="Line 47">
              <a:extLst>
                <a:ext uri="{FF2B5EF4-FFF2-40B4-BE49-F238E27FC236}">
                  <a16:creationId xmlns:a16="http://schemas.microsoft.com/office/drawing/2014/main" id="{71345C3D-F696-0247-9371-EC494B059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9" name="Line 48">
              <a:extLst>
                <a:ext uri="{FF2B5EF4-FFF2-40B4-BE49-F238E27FC236}">
                  <a16:creationId xmlns:a16="http://schemas.microsoft.com/office/drawing/2014/main" id="{CB78F1DB-066C-554F-9454-43A8A9972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8" name="Group 49">
            <a:extLst>
              <a:ext uri="{FF2B5EF4-FFF2-40B4-BE49-F238E27FC236}">
                <a16:creationId xmlns:a16="http://schemas.microsoft.com/office/drawing/2014/main" id="{EA625A98-EB25-E54C-9145-71918412FDC4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720975"/>
            <a:ext cx="831850" cy="968375"/>
            <a:chOff x="1098" y="2349"/>
            <a:chExt cx="524" cy="610"/>
          </a:xfrm>
        </p:grpSpPr>
        <p:sp>
          <p:nvSpPr>
            <p:cNvPr id="24634" name="Line 50">
              <a:extLst>
                <a:ext uri="{FF2B5EF4-FFF2-40B4-BE49-F238E27FC236}">
                  <a16:creationId xmlns:a16="http://schemas.microsoft.com/office/drawing/2014/main" id="{E8C38272-0C84-FD44-AF6C-A4B077D61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5" name="Line 51">
              <a:extLst>
                <a:ext uri="{FF2B5EF4-FFF2-40B4-BE49-F238E27FC236}">
                  <a16:creationId xmlns:a16="http://schemas.microsoft.com/office/drawing/2014/main" id="{D6096EE1-570C-5D4D-B5DB-27BF48944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6" name="Line 52">
              <a:extLst>
                <a:ext uri="{FF2B5EF4-FFF2-40B4-BE49-F238E27FC236}">
                  <a16:creationId xmlns:a16="http://schemas.microsoft.com/office/drawing/2014/main" id="{30360AF1-BA8F-0D4E-A5AC-028D0A557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599" name="Group 53">
            <a:extLst>
              <a:ext uri="{FF2B5EF4-FFF2-40B4-BE49-F238E27FC236}">
                <a16:creationId xmlns:a16="http://schemas.microsoft.com/office/drawing/2014/main" id="{E661FEEA-8A23-5049-A819-12FC8D968A1A}"/>
              </a:ext>
            </a:extLst>
          </p:cNvPr>
          <p:cNvGrpSpPr>
            <a:grpSpLocks/>
          </p:cNvGrpSpPr>
          <p:nvPr/>
        </p:nvGrpSpPr>
        <p:grpSpPr bwMode="auto">
          <a:xfrm>
            <a:off x="7870825" y="2720975"/>
            <a:ext cx="831850" cy="968375"/>
            <a:chOff x="1098" y="2349"/>
            <a:chExt cx="524" cy="610"/>
          </a:xfrm>
        </p:grpSpPr>
        <p:sp>
          <p:nvSpPr>
            <p:cNvPr id="24631" name="Line 54">
              <a:extLst>
                <a:ext uri="{FF2B5EF4-FFF2-40B4-BE49-F238E27FC236}">
                  <a16:creationId xmlns:a16="http://schemas.microsoft.com/office/drawing/2014/main" id="{5C8601A3-A849-9845-8F3D-B1603E1AB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2" name="Line 55">
              <a:extLst>
                <a:ext uri="{FF2B5EF4-FFF2-40B4-BE49-F238E27FC236}">
                  <a16:creationId xmlns:a16="http://schemas.microsoft.com/office/drawing/2014/main" id="{28BDAEB6-3FA6-234B-9DAD-F903331D0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33" name="Line 56">
              <a:extLst>
                <a:ext uri="{FF2B5EF4-FFF2-40B4-BE49-F238E27FC236}">
                  <a16:creationId xmlns:a16="http://schemas.microsoft.com/office/drawing/2014/main" id="{CA6D6621-33C4-6340-AADF-09CA800AD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4600" name="Group 57">
            <a:extLst>
              <a:ext uri="{FF2B5EF4-FFF2-40B4-BE49-F238E27FC236}">
                <a16:creationId xmlns:a16="http://schemas.microsoft.com/office/drawing/2014/main" id="{EC8E9717-1B4C-A447-B786-BC0422D4DB5C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190875"/>
            <a:ext cx="788988" cy="469900"/>
            <a:chOff x="936" y="3201"/>
            <a:chExt cx="497" cy="296"/>
          </a:xfrm>
        </p:grpSpPr>
        <p:sp>
          <p:nvSpPr>
            <p:cNvPr id="24629" name="Rectangle 58">
              <a:extLst>
                <a:ext uri="{FF2B5EF4-FFF2-40B4-BE49-F238E27FC236}">
                  <a16:creationId xmlns:a16="http://schemas.microsoft.com/office/drawing/2014/main" id="{675A0863-7D88-E042-A662-6076208D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201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30" name="Text Box 59">
              <a:extLst>
                <a:ext uri="{FF2B5EF4-FFF2-40B4-BE49-F238E27FC236}">
                  <a16:creationId xmlns:a16="http://schemas.microsoft.com/office/drawing/2014/main" id="{7A13A9C7-A79C-DC4F-B7B1-97CCF7032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28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24601" name="Group 60">
            <a:extLst>
              <a:ext uri="{FF2B5EF4-FFF2-40B4-BE49-F238E27FC236}">
                <a16:creationId xmlns:a16="http://schemas.microsoft.com/office/drawing/2014/main" id="{838E22A0-D233-904E-8F05-A8A690D2A81E}"/>
              </a:ext>
            </a:extLst>
          </p:cNvPr>
          <p:cNvGrpSpPr>
            <a:grpSpLocks/>
          </p:cNvGrpSpPr>
          <p:nvPr/>
        </p:nvGrpSpPr>
        <p:grpSpPr bwMode="auto">
          <a:xfrm>
            <a:off x="2698750" y="3009900"/>
            <a:ext cx="788988" cy="649288"/>
            <a:chOff x="1753" y="3087"/>
            <a:chExt cx="497" cy="409"/>
          </a:xfrm>
        </p:grpSpPr>
        <p:sp>
          <p:nvSpPr>
            <p:cNvPr id="24627" name="Rectangle 61">
              <a:extLst>
                <a:ext uri="{FF2B5EF4-FFF2-40B4-BE49-F238E27FC236}">
                  <a16:creationId xmlns:a16="http://schemas.microsoft.com/office/drawing/2014/main" id="{5E2AE578-07D3-D546-81B6-F159F47A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3087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8" name="Text Box 62">
              <a:extLst>
                <a:ext uri="{FF2B5EF4-FFF2-40B4-BE49-F238E27FC236}">
                  <a16:creationId xmlns:a16="http://schemas.microsoft.com/office/drawing/2014/main" id="{A26DF46B-55E4-D74E-A1FB-8B4971BD9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" y="322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24602" name="Group 63">
            <a:extLst>
              <a:ext uri="{FF2B5EF4-FFF2-40B4-BE49-F238E27FC236}">
                <a16:creationId xmlns:a16="http://schemas.microsoft.com/office/drawing/2014/main" id="{B6E8EDC3-ABFA-4E48-84F1-EB40672AA3DF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3190875"/>
            <a:ext cx="788987" cy="469900"/>
            <a:chOff x="2545" y="3201"/>
            <a:chExt cx="497" cy="296"/>
          </a:xfrm>
        </p:grpSpPr>
        <p:sp>
          <p:nvSpPr>
            <p:cNvPr id="24625" name="Rectangle 64">
              <a:extLst>
                <a:ext uri="{FF2B5EF4-FFF2-40B4-BE49-F238E27FC236}">
                  <a16:creationId xmlns:a16="http://schemas.microsoft.com/office/drawing/2014/main" id="{E8F16FDC-13FB-B64A-ABB9-3BCDA9B34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201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6" name="Text Box 65">
              <a:extLst>
                <a:ext uri="{FF2B5EF4-FFF2-40B4-BE49-F238E27FC236}">
                  <a16:creationId xmlns:a16="http://schemas.microsoft.com/office/drawing/2014/main" id="{8A0686FC-E3B5-BA49-9FD2-3371F6F05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27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24603" name="Group 66">
            <a:extLst>
              <a:ext uri="{FF2B5EF4-FFF2-40B4-BE49-F238E27FC236}">
                <a16:creationId xmlns:a16="http://schemas.microsoft.com/office/drawing/2014/main" id="{28B4947D-14F5-A945-93E0-C673E39AF01B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2990850"/>
            <a:ext cx="788987" cy="227013"/>
            <a:chOff x="2545" y="3075"/>
            <a:chExt cx="497" cy="143"/>
          </a:xfrm>
        </p:grpSpPr>
        <p:sp>
          <p:nvSpPr>
            <p:cNvPr id="24623" name="Rectangle 67">
              <a:extLst>
                <a:ext uri="{FF2B5EF4-FFF2-40B4-BE49-F238E27FC236}">
                  <a16:creationId xmlns:a16="http://schemas.microsoft.com/office/drawing/2014/main" id="{17142E65-ABA0-2048-BDF6-14BC75C81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084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4" name="Text Box 68">
              <a:extLst>
                <a:ext uri="{FF2B5EF4-FFF2-40B4-BE49-F238E27FC236}">
                  <a16:creationId xmlns:a16="http://schemas.microsoft.com/office/drawing/2014/main" id="{76D2BBED-1DED-7F4A-A766-EC16F37BA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3075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24604" name="Group 111">
            <a:extLst>
              <a:ext uri="{FF2B5EF4-FFF2-40B4-BE49-F238E27FC236}">
                <a16:creationId xmlns:a16="http://schemas.microsoft.com/office/drawing/2014/main" id="{35D421A0-D808-D545-81B6-337FBBBABD86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3295650"/>
            <a:ext cx="788987" cy="363538"/>
            <a:chOff x="3319" y="2076"/>
            <a:chExt cx="497" cy="229"/>
          </a:xfrm>
        </p:grpSpPr>
        <p:sp>
          <p:nvSpPr>
            <p:cNvPr id="24621" name="Rectangle 70">
              <a:extLst>
                <a:ext uri="{FF2B5EF4-FFF2-40B4-BE49-F238E27FC236}">
                  <a16:creationId xmlns:a16="http://schemas.microsoft.com/office/drawing/2014/main" id="{8C6AF991-D11D-C54F-B828-4724F833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076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2" name="Text Box 71">
              <a:extLst>
                <a:ext uri="{FF2B5EF4-FFF2-40B4-BE49-F238E27FC236}">
                  <a16:creationId xmlns:a16="http://schemas.microsoft.com/office/drawing/2014/main" id="{8153C840-3C0E-CC4C-AD0A-B893CFF8D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" y="2111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24605" name="Group 72">
            <a:extLst>
              <a:ext uri="{FF2B5EF4-FFF2-40B4-BE49-F238E27FC236}">
                <a16:creationId xmlns:a16="http://schemas.microsoft.com/office/drawing/2014/main" id="{130EF3A5-FA19-B14D-80CA-1ADC45B88296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3098800"/>
            <a:ext cx="788987" cy="227013"/>
            <a:chOff x="3372" y="3143"/>
            <a:chExt cx="497" cy="143"/>
          </a:xfrm>
        </p:grpSpPr>
        <p:sp>
          <p:nvSpPr>
            <p:cNvPr id="24619" name="Rectangle 73">
              <a:extLst>
                <a:ext uri="{FF2B5EF4-FFF2-40B4-BE49-F238E27FC236}">
                  <a16:creationId xmlns:a16="http://schemas.microsoft.com/office/drawing/2014/main" id="{EF4A1D27-4E8A-3845-9B94-5E9213C78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14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20" name="Text Box 74">
              <a:extLst>
                <a:ext uri="{FF2B5EF4-FFF2-40B4-BE49-F238E27FC236}">
                  <a16:creationId xmlns:a16="http://schemas.microsoft.com/office/drawing/2014/main" id="{95C1309F-4DC9-5844-BF27-504F1C835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" y="314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24606" name="Group 75">
            <a:extLst>
              <a:ext uri="{FF2B5EF4-FFF2-40B4-BE49-F238E27FC236}">
                <a16:creationId xmlns:a16="http://schemas.microsoft.com/office/drawing/2014/main" id="{8AA468D3-5D03-6B43-A78F-908372B91389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3051187"/>
            <a:ext cx="788988" cy="214313"/>
            <a:chOff x="4202" y="3113"/>
            <a:chExt cx="497" cy="135"/>
          </a:xfrm>
        </p:grpSpPr>
        <p:sp>
          <p:nvSpPr>
            <p:cNvPr id="24617" name="Rectangle 76">
              <a:extLst>
                <a:ext uri="{FF2B5EF4-FFF2-40B4-BE49-F238E27FC236}">
                  <a16:creationId xmlns:a16="http://schemas.microsoft.com/office/drawing/2014/main" id="{520AF593-02D9-7B48-80F6-6B82E7A37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144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8" name="Text Box 77">
              <a:extLst>
                <a:ext uri="{FF2B5EF4-FFF2-40B4-BE49-F238E27FC236}">
                  <a16:creationId xmlns:a16="http://schemas.microsoft.com/office/drawing/2014/main" id="{A9D5CC83-9D3D-CC47-AF44-D47F048AB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24607" name="Group 78">
            <a:extLst>
              <a:ext uri="{FF2B5EF4-FFF2-40B4-BE49-F238E27FC236}">
                <a16:creationId xmlns:a16="http://schemas.microsoft.com/office/drawing/2014/main" id="{A5B1771F-B418-9543-97D2-AC48556D80D7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3197225"/>
            <a:ext cx="788988" cy="469900"/>
            <a:chOff x="4202" y="3205"/>
            <a:chExt cx="497" cy="296"/>
          </a:xfrm>
        </p:grpSpPr>
        <p:sp>
          <p:nvSpPr>
            <p:cNvPr id="24615" name="Rectangle 79">
              <a:extLst>
                <a:ext uri="{FF2B5EF4-FFF2-40B4-BE49-F238E27FC236}">
                  <a16:creationId xmlns:a16="http://schemas.microsoft.com/office/drawing/2014/main" id="{7188C4F3-1DF5-064B-86B2-7DC3E16B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2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6" name="Text Box 80">
              <a:extLst>
                <a:ext uri="{FF2B5EF4-FFF2-40B4-BE49-F238E27FC236}">
                  <a16:creationId xmlns:a16="http://schemas.microsoft.com/office/drawing/2014/main" id="{BE2BFBAC-9EF4-7548-8F64-3AC03F70A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32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24608" name="Group 102">
            <a:extLst>
              <a:ext uri="{FF2B5EF4-FFF2-40B4-BE49-F238E27FC236}">
                <a16:creationId xmlns:a16="http://schemas.microsoft.com/office/drawing/2014/main" id="{787A1558-38B1-B14B-BA4F-96D166A85CC0}"/>
              </a:ext>
            </a:extLst>
          </p:cNvPr>
          <p:cNvGrpSpPr>
            <a:grpSpLocks/>
          </p:cNvGrpSpPr>
          <p:nvPr/>
        </p:nvGrpSpPr>
        <p:grpSpPr bwMode="auto">
          <a:xfrm>
            <a:off x="7888288" y="3113088"/>
            <a:ext cx="788987" cy="554037"/>
            <a:chOff x="3409" y="3330"/>
            <a:chExt cx="497" cy="349"/>
          </a:xfrm>
        </p:grpSpPr>
        <p:sp>
          <p:nvSpPr>
            <p:cNvPr id="24613" name="Rectangle 103">
              <a:extLst>
                <a:ext uri="{FF2B5EF4-FFF2-40B4-BE49-F238E27FC236}">
                  <a16:creationId xmlns:a16="http://schemas.microsoft.com/office/drawing/2014/main" id="{ACE524F2-A676-5C4F-8919-393C4E3F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4" name="Text Box 104">
              <a:extLst>
                <a:ext uri="{FF2B5EF4-FFF2-40B4-BE49-F238E27FC236}">
                  <a16:creationId xmlns:a16="http://schemas.microsoft.com/office/drawing/2014/main" id="{5F895F69-5250-FC41-8315-26BA249E5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31" name="Group 105">
            <a:extLst>
              <a:ext uri="{FF2B5EF4-FFF2-40B4-BE49-F238E27FC236}">
                <a16:creationId xmlns:a16="http://schemas.microsoft.com/office/drawing/2014/main" id="{98082A19-F751-D44C-8B51-1D046B9571BD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5019675"/>
            <a:ext cx="788987" cy="554038"/>
            <a:chOff x="3409" y="3330"/>
            <a:chExt cx="497" cy="349"/>
          </a:xfrm>
        </p:grpSpPr>
        <p:sp>
          <p:nvSpPr>
            <p:cNvPr id="24611" name="Rectangle 106">
              <a:extLst>
                <a:ext uri="{FF2B5EF4-FFF2-40B4-BE49-F238E27FC236}">
                  <a16:creationId xmlns:a16="http://schemas.microsoft.com/office/drawing/2014/main" id="{BB3C8447-62A5-BD41-8F6F-6257FB963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4612" name="Text Box 107">
              <a:extLst>
                <a:ext uri="{FF2B5EF4-FFF2-40B4-BE49-F238E27FC236}">
                  <a16:creationId xmlns:a16="http://schemas.microsoft.com/office/drawing/2014/main" id="{E26463B4-0A0A-9D4C-BA3E-33B0ACC9E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367A-1285-E444-AAD2-E068CE71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for First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E7-6E77-4745-A9A8-8BFAB4A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00600"/>
          </a:xfrm>
        </p:spPr>
        <p:txBody>
          <a:bodyPr/>
          <a:lstStyle/>
          <a:p>
            <a:r>
              <a:rPr lang="en-US" dirty="0"/>
              <a:t>Easily implemented in O(n</a:t>
            </a:r>
            <a:r>
              <a:rPr lang="en-US" baseline="30000" dirty="0"/>
              <a:t>2</a:t>
            </a:r>
            <a:r>
              <a:rPr lang="en-US" dirty="0"/>
              <a:t>) time</a:t>
            </a:r>
          </a:p>
          <a:p>
            <a:r>
              <a:rPr lang="en-US" dirty="0"/>
              <a:t>Can be implemented in O(n log n) time:</a:t>
            </a:r>
          </a:p>
          <a:p>
            <a:pPr lvl="1"/>
            <a:r>
              <a:rPr lang="en-US" dirty="0"/>
              <a:t>Idea: Use a balanced search tree with height O(log n).</a:t>
            </a:r>
          </a:p>
          <a:p>
            <a:pPr lvl="1"/>
            <a:r>
              <a:rPr lang="en-US" dirty="0"/>
              <a:t>Each node has three values: </a:t>
            </a:r>
          </a:p>
          <a:p>
            <a:pPr lvl="2"/>
            <a:r>
              <a:rPr lang="en-US" sz="2800" dirty="0"/>
              <a:t>index of bin</a:t>
            </a:r>
          </a:p>
          <a:p>
            <a:pPr lvl="2"/>
            <a:r>
              <a:rPr lang="en-US" sz="2800" dirty="0"/>
              <a:t>remaining capacity of bin</a:t>
            </a:r>
          </a:p>
          <a:p>
            <a:pPr lvl="2"/>
            <a:r>
              <a:rPr lang="en-US" sz="2800" dirty="0"/>
              <a:t>best (largest) in all the bins represented by the subtree rooted at the node.</a:t>
            </a:r>
          </a:p>
          <a:p>
            <a:pPr lvl="1"/>
            <a:r>
              <a:rPr lang="en-US" dirty="0"/>
              <a:t>The ordering of the tree is by bin index.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DD59-ABB8-0649-BCDF-EA828BB6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First-Fit (FF)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7F2E-D178-CB40-953B-A548CC45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bins: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094C7-1F35-B44B-AAC6-0C379B87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17638"/>
            <a:ext cx="6111766" cy="52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47F2-866A-EE1B-C5F0-8C8D77A7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Zip-Zip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9D9EA-DFA2-654F-4A24-1FDEC04E3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114"/>
            <a:ext cx="8229600" cy="2362200"/>
          </a:xfrm>
        </p:spPr>
        <p:txBody>
          <a:bodyPr/>
          <a:lstStyle/>
          <a:p>
            <a:r>
              <a:rPr lang="en-US" dirty="0"/>
              <a:t>For Project 2, students are required to implement the faster First-Fit Algorithm using the zip-zip tree data structure, which received the Best Paper Award at WADS 2023.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1BA83-F06F-29D8-5B2E-00475FBA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98727"/>
            <a:ext cx="5221946" cy="843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7D177-4D56-C45C-95AD-71BF21330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7"/>
          <a:stretch/>
        </p:blipFill>
        <p:spPr>
          <a:xfrm>
            <a:off x="1143000" y="4213035"/>
            <a:ext cx="4826000" cy="2132342"/>
          </a:xfrm>
          <a:prstGeom prst="rect">
            <a:avLst/>
          </a:prstGeom>
        </p:spPr>
      </p:pic>
      <p:pic>
        <p:nvPicPr>
          <p:cNvPr id="1026" name="Picture 2" descr="Robert Tarjan | Computer Science Department at Princeton University">
            <a:extLst>
              <a:ext uri="{FF2B5EF4-FFF2-40B4-BE49-F238E27FC236}">
                <a16:creationId xmlns:a16="http://schemas.microsoft.com/office/drawing/2014/main" id="{7FC30FEC-7FD3-6367-8719-C911C0DB7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2"/>
          <a:stretch/>
        </p:blipFill>
        <p:spPr bwMode="auto">
          <a:xfrm>
            <a:off x="6477000" y="4336532"/>
            <a:ext cx="1511738" cy="19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54D3E-C457-4010-3608-960666ABF8CF}"/>
              </a:ext>
            </a:extLst>
          </p:cNvPr>
          <p:cNvSpPr txBox="1"/>
          <p:nvPr/>
        </p:nvSpPr>
        <p:spPr>
          <a:xfrm>
            <a:off x="1143000" y="6345377"/>
            <a:ext cx="69559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Goodrich         </a:t>
            </a:r>
            <a:r>
              <a:rPr lang="en-US" dirty="0" err="1"/>
              <a:t>Ofek</a:t>
            </a:r>
            <a:r>
              <a:rPr lang="en-US" dirty="0"/>
              <a:t> Gila            Robert </a:t>
            </a:r>
            <a:r>
              <a:rPr lang="en-US" dirty="0" err="1"/>
              <a:t>Tarjan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4E44-4EC8-AD41-82D8-C046BAEA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First-Fit (FF) Approx.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87E8-8B5B-F442-9521-C7AE6AA0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M be the optimal number of bins required to pack a list I of items. Then First Fit never uses more than ⌈1.7M⌉.</a:t>
            </a:r>
          </a:p>
          <a:p>
            <a:r>
              <a:rPr lang="en-US" b="1" dirty="0"/>
              <a:t>Proof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[omitted]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3E9F94-F3FA-414D-A915-9BFD9B0F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81338" y="423863"/>
            <a:ext cx="6062662" cy="947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Bin Packing Example</a:t>
            </a:r>
            <a:endParaRPr lang="en-US" altLang="zh-TW" sz="3200" b="1" dirty="0">
              <a:solidFill>
                <a:srgbClr val="FFFF00"/>
              </a:solidFill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8E1BA349-9F9D-FC45-9AD3-52155D4F8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16363"/>
            <a:ext cx="71032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   .7       .5       .2       .4       .2       .5       .1       .6</a:t>
            </a:r>
          </a:p>
        </p:txBody>
      </p: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ED7F6881-001A-1F4B-A5B9-730A7589F1EB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667000"/>
            <a:ext cx="831850" cy="968375"/>
            <a:chOff x="1098" y="2349"/>
            <a:chExt cx="524" cy="610"/>
          </a:xfrm>
        </p:grpSpPr>
        <p:sp>
          <p:nvSpPr>
            <p:cNvPr id="17460" name="Line 6">
              <a:extLst>
                <a:ext uri="{FF2B5EF4-FFF2-40B4-BE49-F238E27FC236}">
                  <a16:creationId xmlns:a16="http://schemas.microsoft.com/office/drawing/2014/main" id="{ED8E6B4B-84AA-3849-8836-8573ADD7A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61" name="Line 7">
              <a:extLst>
                <a:ext uri="{FF2B5EF4-FFF2-40B4-BE49-F238E27FC236}">
                  <a16:creationId xmlns:a16="http://schemas.microsoft.com/office/drawing/2014/main" id="{7346D304-E92A-1044-A4F5-FD8083A3D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62" name="Line 8">
              <a:extLst>
                <a:ext uri="{FF2B5EF4-FFF2-40B4-BE49-F238E27FC236}">
                  <a16:creationId xmlns:a16="http://schemas.microsoft.com/office/drawing/2014/main" id="{F4A2B2C4-85DE-EE44-A26D-27D33B6E3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414" name="Group 9">
            <a:extLst>
              <a:ext uri="{FF2B5EF4-FFF2-40B4-BE49-F238E27FC236}">
                <a16:creationId xmlns:a16="http://schemas.microsoft.com/office/drawing/2014/main" id="{FD673DD4-9F2F-3C43-8F46-5B05D3B94F35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2667000"/>
            <a:ext cx="831850" cy="968375"/>
            <a:chOff x="1098" y="2349"/>
            <a:chExt cx="524" cy="610"/>
          </a:xfrm>
        </p:grpSpPr>
        <p:sp>
          <p:nvSpPr>
            <p:cNvPr id="17457" name="Line 10">
              <a:extLst>
                <a:ext uri="{FF2B5EF4-FFF2-40B4-BE49-F238E27FC236}">
                  <a16:creationId xmlns:a16="http://schemas.microsoft.com/office/drawing/2014/main" id="{A38704B5-49A6-0145-AE6E-35757AC1B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8" name="Line 11">
              <a:extLst>
                <a:ext uri="{FF2B5EF4-FFF2-40B4-BE49-F238E27FC236}">
                  <a16:creationId xmlns:a16="http://schemas.microsoft.com/office/drawing/2014/main" id="{1FDD38A8-E425-D04A-93FC-C0545B5E8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9" name="Line 12">
              <a:extLst>
                <a:ext uri="{FF2B5EF4-FFF2-40B4-BE49-F238E27FC236}">
                  <a16:creationId xmlns:a16="http://schemas.microsoft.com/office/drawing/2014/main" id="{484AA844-63BF-0048-9B2A-CF07C02E3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415" name="Group 13">
            <a:extLst>
              <a:ext uri="{FF2B5EF4-FFF2-40B4-BE49-F238E27FC236}">
                <a16:creationId xmlns:a16="http://schemas.microsoft.com/office/drawing/2014/main" id="{32BCA2E6-64CA-0247-AC8B-FDF2FFA46FF6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2667000"/>
            <a:ext cx="831850" cy="968375"/>
            <a:chOff x="1098" y="2349"/>
            <a:chExt cx="524" cy="610"/>
          </a:xfrm>
        </p:grpSpPr>
        <p:sp>
          <p:nvSpPr>
            <p:cNvPr id="17454" name="Line 14">
              <a:extLst>
                <a:ext uri="{FF2B5EF4-FFF2-40B4-BE49-F238E27FC236}">
                  <a16:creationId xmlns:a16="http://schemas.microsoft.com/office/drawing/2014/main" id="{0D88C47B-8B01-7846-9CD7-EC39EE9CC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5" name="Line 15">
              <a:extLst>
                <a:ext uri="{FF2B5EF4-FFF2-40B4-BE49-F238E27FC236}">
                  <a16:creationId xmlns:a16="http://schemas.microsoft.com/office/drawing/2014/main" id="{15D4A78E-9E37-9046-AEF3-6F34E9633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6" name="Line 16">
              <a:extLst>
                <a:ext uri="{FF2B5EF4-FFF2-40B4-BE49-F238E27FC236}">
                  <a16:creationId xmlns:a16="http://schemas.microsoft.com/office/drawing/2014/main" id="{D9E33173-0021-774B-9F20-EA5657F58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416" name="Group 17">
            <a:extLst>
              <a:ext uri="{FF2B5EF4-FFF2-40B4-BE49-F238E27FC236}">
                <a16:creationId xmlns:a16="http://schemas.microsoft.com/office/drawing/2014/main" id="{5A8C7272-8D35-6B4A-A24D-FF8D5DA806B9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2667000"/>
            <a:ext cx="831850" cy="968375"/>
            <a:chOff x="1098" y="2349"/>
            <a:chExt cx="524" cy="610"/>
          </a:xfrm>
        </p:grpSpPr>
        <p:sp>
          <p:nvSpPr>
            <p:cNvPr id="17451" name="Line 18">
              <a:extLst>
                <a:ext uri="{FF2B5EF4-FFF2-40B4-BE49-F238E27FC236}">
                  <a16:creationId xmlns:a16="http://schemas.microsoft.com/office/drawing/2014/main" id="{31D29430-F5D5-ED42-A04C-7132733C9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2" name="Line 19">
              <a:extLst>
                <a:ext uri="{FF2B5EF4-FFF2-40B4-BE49-F238E27FC236}">
                  <a16:creationId xmlns:a16="http://schemas.microsoft.com/office/drawing/2014/main" id="{1D761B89-8BD8-1C4F-85D7-4BCF0BF9C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53" name="Line 20">
              <a:extLst>
                <a:ext uri="{FF2B5EF4-FFF2-40B4-BE49-F238E27FC236}">
                  <a16:creationId xmlns:a16="http://schemas.microsoft.com/office/drawing/2014/main" id="{0883EF6A-20AD-514A-8554-ABAA963DE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7417" name="Text Box 21">
            <a:extLst>
              <a:ext uri="{FF2B5EF4-FFF2-40B4-BE49-F238E27FC236}">
                <a16:creationId xmlns:a16="http://schemas.microsoft.com/office/drawing/2014/main" id="{CEF57710-BBD2-C548-BC77-8086C3AC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9559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000">
                <a:solidFill>
                  <a:schemeClr val="bg1"/>
                </a:solidFill>
                <a:latin typeface="+mj-lt"/>
              </a:rPr>
              <a:t>……</a:t>
            </a:r>
          </a:p>
        </p:txBody>
      </p:sp>
      <p:sp>
        <p:nvSpPr>
          <p:cNvPr id="17418" name="Line 22">
            <a:extLst>
              <a:ext uri="{FF2B5EF4-FFF2-40B4-BE49-F238E27FC236}">
                <a16:creationId xmlns:a16="http://schemas.microsoft.com/office/drawing/2014/main" id="{382CC408-1784-6D47-8376-F0C4DA12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0" y="2668588"/>
            <a:ext cx="0" cy="320675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19" name="Text Box 23">
            <a:extLst>
              <a:ext uri="{FF2B5EF4-FFF2-40B4-BE49-F238E27FC236}">
                <a16:creationId xmlns:a16="http://schemas.microsoft.com/office/drawing/2014/main" id="{AF9ECD2B-73C0-5841-9F87-92DCC7028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955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sz="1800" b="1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grpSp>
        <p:nvGrpSpPr>
          <p:cNvPr id="17420" name="Group 40">
            <a:extLst>
              <a:ext uri="{FF2B5EF4-FFF2-40B4-BE49-F238E27FC236}">
                <a16:creationId xmlns:a16="http://schemas.microsoft.com/office/drawing/2014/main" id="{6DBE0189-1434-C841-BCEF-1952EAA382C6}"/>
              </a:ext>
            </a:extLst>
          </p:cNvPr>
          <p:cNvGrpSpPr>
            <a:grpSpLocks/>
          </p:cNvGrpSpPr>
          <p:nvPr/>
        </p:nvGrpSpPr>
        <p:grpSpPr bwMode="auto">
          <a:xfrm>
            <a:off x="6983413" y="4456124"/>
            <a:ext cx="788987" cy="214313"/>
            <a:chOff x="2610" y="3013"/>
            <a:chExt cx="497" cy="135"/>
          </a:xfrm>
        </p:grpSpPr>
        <p:sp>
          <p:nvSpPr>
            <p:cNvPr id="17449" name="Rectangle 41">
              <a:extLst>
                <a:ext uri="{FF2B5EF4-FFF2-40B4-BE49-F238E27FC236}">
                  <a16:creationId xmlns:a16="http://schemas.microsoft.com/office/drawing/2014/main" id="{E3C4143F-9769-9947-8EA7-72C954FD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041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50" name="Text Box 42">
              <a:extLst>
                <a:ext uri="{FF2B5EF4-FFF2-40B4-BE49-F238E27FC236}">
                  <a16:creationId xmlns:a16="http://schemas.microsoft.com/office/drawing/2014/main" id="{F54D9D26-821F-9243-AED9-1D4C4D8D3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30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17421" name="Group 43">
            <a:extLst>
              <a:ext uri="{FF2B5EF4-FFF2-40B4-BE49-F238E27FC236}">
                <a16:creationId xmlns:a16="http://schemas.microsoft.com/office/drawing/2014/main" id="{BB3799FC-7419-354D-8759-7FDB2602D647}"/>
              </a:ext>
            </a:extLst>
          </p:cNvPr>
          <p:cNvGrpSpPr>
            <a:grpSpLocks/>
          </p:cNvGrpSpPr>
          <p:nvPr/>
        </p:nvGrpSpPr>
        <p:grpSpPr bwMode="auto">
          <a:xfrm>
            <a:off x="6069013" y="4456113"/>
            <a:ext cx="788987" cy="469900"/>
            <a:chOff x="2610" y="3105"/>
            <a:chExt cx="497" cy="296"/>
          </a:xfrm>
        </p:grpSpPr>
        <p:sp>
          <p:nvSpPr>
            <p:cNvPr id="17447" name="Rectangle 44">
              <a:extLst>
                <a:ext uri="{FF2B5EF4-FFF2-40B4-BE49-F238E27FC236}">
                  <a16:creationId xmlns:a16="http://schemas.microsoft.com/office/drawing/2014/main" id="{EC00F422-33F9-7942-BD3C-C12C46CA9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1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8" name="Text Box 45">
              <a:extLst>
                <a:ext uri="{FF2B5EF4-FFF2-40B4-BE49-F238E27FC236}">
                  <a16:creationId xmlns:a16="http://schemas.microsoft.com/office/drawing/2014/main" id="{75E8FD4E-7B39-E94C-B6D7-AE733EDC2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31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7422" name="Group 46">
            <a:extLst>
              <a:ext uri="{FF2B5EF4-FFF2-40B4-BE49-F238E27FC236}">
                <a16:creationId xmlns:a16="http://schemas.microsoft.com/office/drawing/2014/main" id="{CB236ACB-12C1-8244-9755-D116E7BA561C}"/>
              </a:ext>
            </a:extLst>
          </p:cNvPr>
          <p:cNvGrpSpPr>
            <a:grpSpLocks/>
          </p:cNvGrpSpPr>
          <p:nvPr/>
        </p:nvGrpSpPr>
        <p:grpSpPr bwMode="auto">
          <a:xfrm>
            <a:off x="4240213" y="4456113"/>
            <a:ext cx="788987" cy="363537"/>
            <a:chOff x="2581" y="3573"/>
            <a:chExt cx="497" cy="229"/>
          </a:xfrm>
        </p:grpSpPr>
        <p:sp>
          <p:nvSpPr>
            <p:cNvPr id="17445" name="Rectangle 47">
              <a:extLst>
                <a:ext uri="{FF2B5EF4-FFF2-40B4-BE49-F238E27FC236}">
                  <a16:creationId xmlns:a16="http://schemas.microsoft.com/office/drawing/2014/main" id="{6373CD8F-0D8F-0046-B536-88288F1D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3573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6" name="Text Box 48">
              <a:extLst>
                <a:ext uri="{FF2B5EF4-FFF2-40B4-BE49-F238E27FC236}">
                  <a16:creationId xmlns:a16="http://schemas.microsoft.com/office/drawing/2014/main" id="{792F1D5A-BCC5-8E43-B8B1-D4F18BFFD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" y="3608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7423" name="Group 49">
            <a:extLst>
              <a:ext uri="{FF2B5EF4-FFF2-40B4-BE49-F238E27FC236}">
                <a16:creationId xmlns:a16="http://schemas.microsoft.com/office/drawing/2014/main" id="{5AB630C3-BD27-D84C-AD44-013B1C494675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4456113"/>
            <a:ext cx="788987" cy="554037"/>
            <a:chOff x="3409" y="3330"/>
            <a:chExt cx="497" cy="349"/>
          </a:xfrm>
        </p:grpSpPr>
        <p:sp>
          <p:nvSpPr>
            <p:cNvPr id="17443" name="Rectangle 50">
              <a:extLst>
                <a:ext uri="{FF2B5EF4-FFF2-40B4-BE49-F238E27FC236}">
                  <a16:creationId xmlns:a16="http://schemas.microsoft.com/office/drawing/2014/main" id="{66420DCE-E7CF-6A44-ACC7-F9701BEF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4" name="Text Box 51">
              <a:extLst>
                <a:ext uri="{FF2B5EF4-FFF2-40B4-BE49-F238E27FC236}">
                  <a16:creationId xmlns:a16="http://schemas.microsoft.com/office/drawing/2014/main" id="{CE43ED88-AE6A-2640-91E8-B5F84B8BE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17424" name="Group 52">
            <a:extLst>
              <a:ext uri="{FF2B5EF4-FFF2-40B4-BE49-F238E27FC236}">
                <a16:creationId xmlns:a16="http://schemas.microsoft.com/office/drawing/2014/main" id="{C85E6EC7-ADE3-5541-8500-DDFA74EE89BD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4456113"/>
            <a:ext cx="788987" cy="227012"/>
            <a:chOff x="3438" y="3503"/>
            <a:chExt cx="497" cy="143"/>
          </a:xfrm>
        </p:grpSpPr>
        <p:sp>
          <p:nvSpPr>
            <p:cNvPr id="17441" name="Rectangle 53">
              <a:extLst>
                <a:ext uri="{FF2B5EF4-FFF2-40B4-BE49-F238E27FC236}">
                  <a16:creationId xmlns:a16="http://schemas.microsoft.com/office/drawing/2014/main" id="{2D845F39-183B-8143-9A19-FDE4128F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50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2" name="Text Box 54">
              <a:extLst>
                <a:ext uri="{FF2B5EF4-FFF2-40B4-BE49-F238E27FC236}">
                  <a16:creationId xmlns:a16="http://schemas.microsoft.com/office/drawing/2014/main" id="{A6D150D4-C0D3-9F49-9F69-D0E6DB607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350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7425" name="Group 55">
            <a:extLst>
              <a:ext uri="{FF2B5EF4-FFF2-40B4-BE49-F238E27FC236}">
                <a16:creationId xmlns:a16="http://schemas.microsoft.com/office/drawing/2014/main" id="{800EE7E5-0C49-7E42-81C3-EF5814CE709D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4456113"/>
            <a:ext cx="788987" cy="649287"/>
            <a:chOff x="1818" y="3218"/>
            <a:chExt cx="497" cy="409"/>
          </a:xfrm>
        </p:grpSpPr>
        <p:sp>
          <p:nvSpPr>
            <p:cNvPr id="17439" name="Rectangle 56">
              <a:extLst>
                <a:ext uri="{FF2B5EF4-FFF2-40B4-BE49-F238E27FC236}">
                  <a16:creationId xmlns:a16="http://schemas.microsoft.com/office/drawing/2014/main" id="{248B5E23-6D9D-1A4F-BA10-8C7192B10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3218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40" name="Text Box 57">
              <a:extLst>
                <a:ext uri="{FF2B5EF4-FFF2-40B4-BE49-F238E27FC236}">
                  <a16:creationId xmlns:a16="http://schemas.microsoft.com/office/drawing/2014/main" id="{4676B4A8-25B3-154C-A799-190C69AD8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37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7426" name="Group 58">
            <a:extLst>
              <a:ext uri="{FF2B5EF4-FFF2-40B4-BE49-F238E27FC236}">
                <a16:creationId xmlns:a16="http://schemas.microsoft.com/office/drawing/2014/main" id="{555CF531-53CB-D54D-A094-860A6705119B}"/>
              </a:ext>
            </a:extLst>
          </p:cNvPr>
          <p:cNvGrpSpPr>
            <a:grpSpLocks/>
          </p:cNvGrpSpPr>
          <p:nvPr/>
        </p:nvGrpSpPr>
        <p:grpSpPr bwMode="auto">
          <a:xfrm>
            <a:off x="3325813" y="4456113"/>
            <a:ext cx="788987" cy="227012"/>
            <a:chOff x="1822" y="3097"/>
            <a:chExt cx="497" cy="143"/>
          </a:xfrm>
        </p:grpSpPr>
        <p:sp>
          <p:nvSpPr>
            <p:cNvPr id="17437" name="Rectangle 59">
              <a:extLst>
                <a:ext uri="{FF2B5EF4-FFF2-40B4-BE49-F238E27FC236}">
                  <a16:creationId xmlns:a16="http://schemas.microsoft.com/office/drawing/2014/main" id="{B3D8AD97-2F75-3848-BCDE-81F4B551F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099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38" name="Text Box 60">
              <a:extLst>
                <a:ext uri="{FF2B5EF4-FFF2-40B4-BE49-F238E27FC236}">
                  <a16:creationId xmlns:a16="http://schemas.microsoft.com/office/drawing/2014/main" id="{F9B1D3D0-D50F-FB42-AC65-CAF216FC8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09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7427" name="Group 61">
            <a:extLst>
              <a:ext uri="{FF2B5EF4-FFF2-40B4-BE49-F238E27FC236}">
                <a16:creationId xmlns:a16="http://schemas.microsoft.com/office/drawing/2014/main" id="{7180B27B-511E-004D-9D97-C4797FB83E1F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4456113"/>
            <a:ext cx="788987" cy="469900"/>
            <a:chOff x="1005" y="3332"/>
            <a:chExt cx="497" cy="296"/>
          </a:xfrm>
        </p:grpSpPr>
        <p:sp>
          <p:nvSpPr>
            <p:cNvPr id="17435" name="Rectangle 62">
              <a:extLst>
                <a:ext uri="{FF2B5EF4-FFF2-40B4-BE49-F238E27FC236}">
                  <a16:creationId xmlns:a16="http://schemas.microsoft.com/office/drawing/2014/main" id="{66DA4AF5-E71A-7341-8CB0-7E73908F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332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36" name="Text Box 63">
              <a:extLst>
                <a:ext uri="{FF2B5EF4-FFF2-40B4-BE49-F238E27FC236}">
                  <a16:creationId xmlns:a16="http://schemas.microsoft.com/office/drawing/2014/main" id="{8028BF98-99FE-0147-905A-40AC684ED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40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7428" name="Group 64">
            <a:extLst>
              <a:ext uri="{FF2B5EF4-FFF2-40B4-BE49-F238E27FC236}">
                <a16:creationId xmlns:a16="http://schemas.microsoft.com/office/drawing/2014/main" id="{DDD59B40-A60B-5B46-8D6B-DE76FC9F7206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456113"/>
            <a:ext cx="788987" cy="469900"/>
            <a:chOff x="1005" y="3038"/>
            <a:chExt cx="497" cy="296"/>
          </a:xfrm>
        </p:grpSpPr>
        <p:sp>
          <p:nvSpPr>
            <p:cNvPr id="17433" name="Rectangle 65">
              <a:extLst>
                <a:ext uri="{FF2B5EF4-FFF2-40B4-BE49-F238E27FC236}">
                  <a16:creationId xmlns:a16="http://schemas.microsoft.com/office/drawing/2014/main" id="{1BE357AB-9D6B-EC41-95BB-9A0C6E080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038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34" name="Text Box 66">
              <a:extLst>
                <a:ext uri="{FF2B5EF4-FFF2-40B4-BE49-F238E27FC236}">
                  <a16:creationId xmlns:a16="http://schemas.microsoft.com/office/drawing/2014/main" id="{0F3658A3-B473-0347-8639-89D9DCC8C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3111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17429" name="Line 69">
            <a:extLst>
              <a:ext uri="{FF2B5EF4-FFF2-40B4-BE49-F238E27FC236}">
                <a16:creationId xmlns:a16="http://schemas.microsoft.com/office/drawing/2014/main" id="{BC68C9BE-3B03-4540-A4C9-5FAB603BB4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16050" y="3289300"/>
            <a:ext cx="0" cy="360363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30" name="Text Box 70">
            <a:extLst>
              <a:ext uri="{FF2B5EF4-FFF2-40B4-BE49-F238E27FC236}">
                <a16:creationId xmlns:a16="http://schemas.microsoft.com/office/drawing/2014/main" id="{4ADFF488-828C-9442-99D1-81A49C71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05488"/>
            <a:ext cx="2882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99FFCC"/>
                </a:solidFill>
                <a:latin typeface="+mj-lt"/>
              </a:rPr>
              <a:t>Items to be packed</a:t>
            </a:r>
          </a:p>
        </p:txBody>
      </p:sp>
      <p:sp>
        <p:nvSpPr>
          <p:cNvPr id="17431" name="AutoShape 71">
            <a:extLst>
              <a:ext uri="{FF2B5EF4-FFF2-40B4-BE49-F238E27FC236}">
                <a16:creationId xmlns:a16="http://schemas.microsoft.com/office/drawing/2014/main" id="{078C09FB-0FDE-2C42-89C1-276CEAAF57C8}"/>
              </a:ext>
            </a:extLst>
          </p:cNvPr>
          <p:cNvSpPr>
            <a:spLocks/>
          </p:cNvSpPr>
          <p:nvPr/>
        </p:nvSpPr>
        <p:spPr bwMode="auto">
          <a:xfrm rot="5400000">
            <a:off x="4468813" y="1550987"/>
            <a:ext cx="381000" cy="8099425"/>
          </a:xfrm>
          <a:prstGeom prst="rightBrace">
            <a:avLst>
              <a:gd name="adj1" fmla="val 177153"/>
              <a:gd name="adj2" fmla="val 50000"/>
            </a:avLst>
          </a:prstGeom>
          <a:noFill/>
          <a:ln w="254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432" name="AutoShape 73">
            <a:extLst>
              <a:ext uri="{FF2B5EF4-FFF2-40B4-BE49-F238E27FC236}">
                <a16:creationId xmlns:a16="http://schemas.microsoft.com/office/drawing/2014/main" id="{05C80222-3259-8742-AAFB-31F87C80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1457325"/>
            <a:ext cx="1722867" cy="919401"/>
          </a:xfrm>
          <a:prstGeom prst="wedgeRoundRectCallout">
            <a:avLst>
              <a:gd name="adj1" fmla="val -128306"/>
              <a:gd name="adj2" fmla="val 70000"/>
              <a:gd name="adj3" fmla="val 16667"/>
            </a:avLst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>
                <a:solidFill>
                  <a:srgbClr val="99FFCC"/>
                </a:solidFill>
                <a:latin typeface="+mj-lt"/>
              </a:rPr>
              <a:t>The bins;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TW">
                <a:solidFill>
                  <a:srgbClr val="99FFCC"/>
                </a:solidFill>
                <a:latin typeface="+mj-lt"/>
              </a:rPr>
              <a:t>(capacity 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4E44-4EC8-AD41-82D8-C046BAEA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First-Fit (FF) Approx.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87E8-8B5B-F442-9521-C7AE6AA0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 sequences such that First Fit uses 1.6666…(M) bins.</a:t>
            </a:r>
          </a:p>
          <a:p>
            <a:r>
              <a:rPr lang="en-US" dirty="0"/>
              <a:t>Proof: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E2E55-D914-2541-9AD9-00276FC3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428999"/>
            <a:ext cx="580221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260E-5034-9441-A455-E2F22F25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First-Fit (FF) Lower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606F-7DB7-8946-A65B-C628943D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Fit uses 10M bins, but optimal uses 6M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93C68-8ECA-3C4F-BADE-ED62CC4B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6" y="2703513"/>
            <a:ext cx="5718858" cy="342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1F37D-3BC5-8144-B36A-ACB0D28C4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107" y="2703510"/>
            <a:ext cx="2109093" cy="34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B855-7ED8-A44F-AA22-C2B9158D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Fit Algorithm (BF)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7D22-CCE6-A447-A6EB-7C147C81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item is placed in a bin where it fits the tightest. If it does not fit in any bin, then start a new bin.</a:t>
            </a:r>
          </a:p>
          <a:p>
            <a:r>
              <a:rPr lang="en-US" dirty="0"/>
              <a:t>Can be implemented in O(n log n) time, by using a balanced binary tree storing bins ordered by remaining capacity as search key.</a:t>
            </a:r>
          </a:p>
          <a:p>
            <a:r>
              <a:rPr lang="en-US" dirty="0"/>
              <a:t>Repeatedly delete the chosen node and re-insert with new remaining capacity.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4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47F2-866A-EE1B-C5F0-8C8D77A7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Zip-Zip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9D9EA-DFA2-654F-4A24-1FDEC04E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Project 2, students are required to implement the Best-Fit Algorithm using the zip-zip tree data structure.</a:t>
            </a:r>
          </a:p>
        </p:txBody>
      </p:sp>
    </p:spTree>
    <p:extLst>
      <p:ext uri="{BB962C8B-B14F-4D97-AF65-F5344CB8AC3E}">
        <p14:creationId xmlns:p14="http://schemas.microsoft.com/office/powerpoint/2010/main" val="2249911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A92C-7558-EF40-9548-6E74C34B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Best Fit (BF)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AC10-1EE2-1F40-8AE3-DE5C4578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=  (0.2, 0.5, 0.4, 0.7, 0.1, 0.3, 0.8)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2E995-ADDF-3F40-8CA4-B7EA612B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4041665" cy="44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2CB6-F754-664E-BB94-3AF26323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29E2-C5B2-B24A-8233-9FC706BF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Fit Decreasing (FFD): First order the items by size, from largest to smallest, then run the First Fit Algorithm.</a:t>
            </a:r>
          </a:p>
          <a:p>
            <a:r>
              <a:rPr lang="en-US" dirty="0"/>
              <a:t>Best Fit Decreasing (BFD): First order the items by size, from largest to smallest, then run the Best Fit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0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36C7-C7B3-F54F-B62B-8031EE1F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03A2-F730-0348-A5D8-359FA0A9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difficult to experimentally compute approximation ratios.</a:t>
            </a:r>
          </a:p>
          <a:p>
            <a:pPr lvl="1"/>
            <a:r>
              <a:rPr lang="en-US" dirty="0"/>
              <a:t>It requires that we know the optimal solution to an NP-hard problem!</a:t>
            </a:r>
          </a:p>
          <a:p>
            <a:r>
              <a:rPr lang="en-US" dirty="0"/>
              <a:t>But we can do experiments for a related parameter:</a:t>
            </a:r>
          </a:p>
          <a:p>
            <a:r>
              <a:rPr lang="en-US" dirty="0"/>
              <a:t>Define the </a:t>
            </a:r>
            <a:r>
              <a:rPr lang="en-US" b="1" dirty="0">
                <a:solidFill>
                  <a:srgbClr val="FF0000"/>
                </a:solidFill>
              </a:rPr>
              <a:t>waste, </a:t>
            </a:r>
            <a:r>
              <a:rPr lang="en-US" dirty="0">
                <a:solidFill>
                  <a:srgbClr val="FF0000"/>
                </a:solidFill>
              </a:rPr>
              <a:t>W(A),</a:t>
            </a:r>
            <a:r>
              <a:rPr lang="en-US" dirty="0"/>
              <a:t> for a bin-packing algorithm A to be the number of bins that it uses minus the total size of all n items.</a:t>
            </a:r>
          </a:p>
        </p:txBody>
      </p:sp>
    </p:spTree>
    <p:extLst>
      <p:ext uri="{BB962C8B-B14F-4D97-AF65-F5344CB8AC3E}">
        <p14:creationId xmlns:p14="http://schemas.microsoft.com/office/powerpoint/2010/main" val="3293294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36C7-C7B3-F54F-B62B-8031EE1F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03A2-F730-0348-A5D8-359FA0A9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r>
              <a:rPr lang="en-US" dirty="0"/>
              <a:t>We are interested in estimating the waste, W(A), as a function of </a:t>
            </a:r>
            <a:r>
              <a:rPr lang="en-US" i="1" dirty="0"/>
              <a:t>n</a:t>
            </a:r>
            <a:r>
              <a:rPr lang="en-US" dirty="0"/>
              <a:t> and as </a:t>
            </a:r>
            <a:r>
              <a:rPr lang="en-US" i="1" dirty="0"/>
              <a:t>n</a:t>
            </a:r>
            <a:r>
              <a:rPr lang="en-US" dirty="0"/>
              <a:t> grows towards infinity, for random items uniformly distributed in the interval (0, </a:t>
            </a:r>
            <a:r>
              <a:rPr lang="en-US" i="1" dirty="0"/>
              <a:t>x</a:t>
            </a:r>
            <a:r>
              <a:rPr lang="en-US" dirty="0"/>
              <a:t>), for </a:t>
            </a:r>
            <a:r>
              <a:rPr lang="en-US" i="1" dirty="0"/>
              <a:t>x</a:t>
            </a:r>
            <a:r>
              <a:rPr lang="en-US" dirty="0"/>
              <a:t> &lt; 1 defined in the assignment and for the following algorithms:</a:t>
            </a:r>
          </a:p>
          <a:p>
            <a:pPr lvl="1"/>
            <a:r>
              <a:rPr lang="en-US" dirty="0"/>
              <a:t>A = Next Fit (NF)</a:t>
            </a:r>
          </a:p>
          <a:p>
            <a:pPr lvl="1"/>
            <a:r>
              <a:rPr lang="en-US" dirty="0"/>
              <a:t>A = First Fit (FF)</a:t>
            </a:r>
          </a:p>
          <a:p>
            <a:pPr lvl="1"/>
            <a:r>
              <a:rPr lang="en-US" dirty="0"/>
              <a:t>A = Best Fit (BF)</a:t>
            </a:r>
          </a:p>
          <a:p>
            <a:pPr lvl="1"/>
            <a:r>
              <a:rPr lang="en-US" dirty="0"/>
              <a:t>A = First Fit Decreasing (FFD)</a:t>
            </a:r>
          </a:p>
          <a:p>
            <a:pPr lvl="1"/>
            <a:r>
              <a:rPr lang="en-US" dirty="0"/>
              <a:t>A = Best Fit Decreasing (BFD)</a:t>
            </a:r>
          </a:p>
        </p:txBody>
      </p:sp>
    </p:spTree>
    <p:extLst>
      <p:ext uri="{BB962C8B-B14F-4D97-AF65-F5344CB8AC3E}">
        <p14:creationId xmlns:p14="http://schemas.microsoft.com/office/powerpoint/2010/main" val="298764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64A3-21A6-E24F-9DD4-404EFF05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Packing 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BD8C-98A8-F140-8309-12D0BCF1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n items with sizes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such that 0 ≤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≤ 1 for 1 ≤ </a:t>
            </a:r>
            <a:r>
              <a:rPr lang="en-US" dirty="0" err="1"/>
              <a:t>i</a:t>
            </a:r>
            <a:r>
              <a:rPr lang="en-US" dirty="0"/>
              <a:t> ≤ n, pack them into the fewest number of unit capacity bins.</a:t>
            </a:r>
          </a:p>
          <a:p>
            <a:r>
              <a:rPr lang="en-US" dirty="0"/>
              <a:t>Problem is NP-hard (NP-Complete for the decision version). </a:t>
            </a:r>
          </a:p>
          <a:p>
            <a:r>
              <a:rPr lang="en-US" dirty="0"/>
              <a:t>There is no known polynomial time algorithm for its solution, and it is conjectured that none exists.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1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972D-1017-544B-9735-1B4E6ABC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A24C-7C10-0647-952E-E3C66D1D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Filling recycle bins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Loading trucks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12EC2-6892-AB42-A9AA-5BDBF6C4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36031"/>
            <a:ext cx="3886200" cy="2033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D0F70E-48FA-4545-919D-3AE66D454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20"/>
          <a:stretch/>
        </p:blipFill>
        <p:spPr>
          <a:xfrm>
            <a:off x="990600" y="4198700"/>
            <a:ext cx="5943600" cy="21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3A82-7DF9-3D48-9005-682A8C1C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B33A-E384-4C4C-A188-56496EA08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 tapes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5C88-3E93-474E-B43C-8E10E725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33308"/>
            <a:ext cx="6477000" cy="43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1D5099-0F63-134D-AE11-C947C61A5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9802" y="463550"/>
            <a:ext cx="6603970" cy="69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Bin Packing Optimal Solution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9F459937-CB2F-5E41-963E-D5710E1B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519238"/>
            <a:ext cx="3254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Bin Packing Problem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28A593E8-006D-0845-8D3E-1E9451F2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3611563"/>
            <a:ext cx="51026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.7    .5    .2    .4    .2    .5    .1    .6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AFAE449F-AE9A-3540-943F-379AB12F6A8B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235200"/>
            <a:ext cx="831850" cy="968375"/>
            <a:chOff x="1098" y="2349"/>
            <a:chExt cx="524" cy="610"/>
          </a:xfrm>
        </p:grpSpPr>
        <p:sp>
          <p:nvSpPr>
            <p:cNvPr id="18499" name="Line 6">
              <a:extLst>
                <a:ext uri="{FF2B5EF4-FFF2-40B4-BE49-F238E27FC236}">
                  <a16:creationId xmlns:a16="http://schemas.microsoft.com/office/drawing/2014/main" id="{55BD0403-7D2C-9749-A4FB-EEC9F1C8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500" name="Line 7">
              <a:extLst>
                <a:ext uri="{FF2B5EF4-FFF2-40B4-BE49-F238E27FC236}">
                  <a16:creationId xmlns:a16="http://schemas.microsoft.com/office/drawing/2014/main" id="{0D828499-F4C7-9843-B19E-DAF569AEF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501" name="Line 8">
              <a:extLst>
                <a:ext uri="{FF2B5EF4-FFF2-40B4-BE49-F238E27FC236}">
                  <a16:creationId xmlns:a16="http://schemas.microsoft.com/office/drawing/2014/main" id="{F151EE21-53A5-614B-B8FF-364A12D3B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38" name="Group 9">
            <a:extLst>
              <a:ext uri="{FF2B5EF4-FFF2-40B4-BE49-F238E27FC236}">
                <a16:creationId xmlns:a16="http://schemas.microsoft.com/office/drawing/2014/main" id="{9D145D78-92DC-C443-9903-213B24F5A1EB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2235200"/>
            <a:ext cx="831850" cy="968375"/>
            <a:chOff x="1098" y="2349"/>
            <a:chExt cx="524" cy="610"/>
          </a:xfrm>
        </p:grpSpPr>
        <p:sp>
          <p:nvSpPr>
            <p:cNvPr id="18496" name="Line 10">
              <a:extLst>
                <a:ext uri="{FF2B5EF4-FFF2-40B4-BE49-F238E27FC236}">
                  <a16:creationId xmlns:a16="http://schemas.microsoft.com/office/drawing/2014/main" id="{7986B9FB-C577-9940-8374-427DD0F71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7" name="Line 11">
              <a:extLst>
                <a:ext uri="{FF2B5EF4-FFF2-40B4-BE49-F238E27FC236}">
                  <a16:creationId xmlns:a16="http://schemas.microsoft.com/office/drawing/2014/main" id="{A052F801-2A4C-4E4D-8DF2-F972E57A9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8" name="Line 12">
              <a:extLst>
                <a:ext uri="{FF2B5EF4-FFF2-40B4-BE49-F238E27FC236}">
                  <a16:creationId xmlns:a16="http://schemas.microsoft.com/office/drawing/2014/main" id="{644739BB-812C-BA4D-AA6A-C8AF71F0D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39" name="Group 13">
            <a:extLst>
              <a:ext uri="{FF2B5EF4-FFF2-40B4-BE49-F238E27FC236}">
                <a16:creationId xmlns:a16="http://schemas.microsoft.com/office/drawing/2014/main" id="{593448A6-635A-A74F-A641-3F71B0FECBC0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2235200"/>
            <a:ext cx="831850" cy="968375"/>
            <a:chOff x="1098" y="2349"/>
            <a:chExt cx="524" cy="610"/>
          </a:xfrm>
        </p:grpSpPr>
        <p:sp>
          <p:nvSpPr>
            <p:cNvPr id="18493" name="Line 14">
              <a:extLst>
                <a:ext uri="{FF2B5EF4-FFF2-40B4-BE49-F238E27FC236}">
                  <a16:creationId xmlns:a16="http://schemas.microsoft.com/office/drawing/2014/main" id="{E9B57399-7DB3-7C4B-B647-6FA453512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4" name="Line 15">
              <a:extLst>
                <a:ext uri="{FF2B5EF4-FFF2-40B4-BE49-F238E27FC236}">
                  <a16:creationId xmlns:a16="http://schemas.microsoft.com/office/drawing/2014/main" id="{5587529C-5557-0C45-A9A7-A5FFC9613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5" name="Line 16">
              <a:extLst>
                <a:ext uri="{FF2B5EF4-FFF2-40B4-BE49-F238E27FC236}">
                  <a16:creationId xmlns:a16="http://schemas.microsoft.com/office/drawing/2014/main" id="{E8B13449-8C67-4742-8D24-947FEB231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0" name="Group 17">
            <a:extLst>
              <a:ext uri="{FF2B5EF4-FFF2-40B4-BE49-F238E27FC236}">
                <a16:creationId xmlns:a16="http://schemas.microsoft.com/office/drawing/2014/main" id="{B3FA8092-C91F-674F-B918-AF71B08358C2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2235200"/>
            <a:ext cx="831850" cy="968375"/>
            <a:chOff x="1098" y="2349"/>
            <a:chExt cx="524" cy="610"/>
          </a:xfrm>
        </p:grpSpPr>
        <p:sp>
          <p:nvSpPr>
            <p:cNvPr id="18490" name="Line 18">
              <a:extLst>
                <a:ext uri="{FF2B5EF4-FFF2-40B4-BE49-F238E27FC236}">
                  <a16:creationId xmlns:a16="http://schemas.microsoft.com/office/drawing/2014/main" id="{A68B0C66-DC94-E743-8F4C-3E915E1EA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1" name="Line 19">
              <a:extLst>
                <a:ext uri="{FF2B5EF4-FFF2-40B4-BE49-F238E27FC236}">
                  <a16:creationId xmlns:a16="http://schemas.microsoft.com/office/drawing/2014/main" id="{67939075-38FC-C34D-9BB4-06E46CEB5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92" name="Line 20">
              <a:extLst>
                <a:ext uri="{FF2B5EF4-FFF2-40B4-BE49-F238E27FC236}">
                  <a16:creationId xmlns:a16="http://schemas.microsoft.com/office/drawing/2014/main" id="{46804FEE-B9DA-ED40-913C-F321E1BC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8441" name="Text Box 21">
            <a:extLst>
              <a:ext uri="{FF2B5EF4-FFF2-40B4-BE49-F238E27FC236}">
                <a16:creationId xmlns:a16="http://schemas.microsoft.com/office/drawing/2014/main" id="{22121ABB-4F85-7E4B-A653-B8DF97D5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5241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000">
                <a:solidFill>
                  <a:schemeClr val="bg1"/>
                </a:solidFill>
                <a:latin typeface="+mj-lt"/>
              </a:rPr>
              <a:t>……</a:t>
            </a:r>
          </a:p>
        </p:txBody>
      </p:sp>
      <p:sp>
        <p:nvSpPr>
          <p:cNvPr id="18442" name="Line 22">
            <a:extLst>
              <a:ext uri="{FF2B5EF4-FFF2-40B4-BE49-F238E27FC236}">
                <a16:creationId xmlns:a16="http://schemas.microsoft.com/office/drawing/2014/main" id="{E7BDBAA3-37BF-FD4F-8351-87FC7F774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0" y="2236788"/>
            <a:ext cx="0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8443" name="Text Box 23">
            <a:extLst>
              <a:ext uri="{FF2B5EF4-FFF2-40B4-BE49-F238E27FC236}">
                <a16:creationId xmlns:a16="http://schemas.microsoft.com/office/drawing/2014/main" id="{5C6A05E8-533C-4C43-8249-53A5206D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sz="180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grpSp>
        <p:nvGrpSpPr>
          <p:cNvPr id="18444" name="Group 24">
            <a:extLst>
              <a:ext uri="{FF2B5EF4-FFF2-40B4-BE49-F238E27FC236}">
                <a16:creationId xmlns:a16="http://schemas.microsoft.com/office/drawing/2014/main" id="{AFCC516E-EDF7-C042-A6D6-FF0B41B7542B}"/>
              </a:ext>
            </a:extLst>
          </p:cNvPr>
          <p:cNvGrpSpPr>
            <a:grpSpLocks/>
          </p:cNvGrpSpPr>
          <p:nvPr/>
        </p:nvGrpSpPr>
        <p:grpSpPr bwMode="auto">
          <a:xfrm>
            <a:off x="1530350" y="5094288"/>
            <a:ext cx="831850" cy="968375"/>
            <a:chOff x="1098" y="2349"/>
            <a:chExt cx="524" cy="610"/>
          </a:xfrm>
        </p:grpSpPr>
        <p:sp>
          <p:nvSpPr>
            <p:cNvPr id="18487" name="Line 25">
              <a:extLst>
                <a:ext uri="{FF2B5EF4-FFF2-40B4-BE49-F238E27FC236}">
                  <a16:creationId xmlns:a16="http://schemas.microsoft.com/office/drawing/2014/main" id="{AF1F751F-94F0-1E4D-9192-5ABC12F5B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8" name="Line 26">
              <a:extLst>
                <a:ext uri="{FF2B5EF4-FFF2-40B4-BE49-F238E27FC236}">
                  <a16:creationId xmlns:a16="http://schemas.microsoft.com/office/drawing/2014/main" id="{0E074DD3-8738-BE42-8331-0EC543DBC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9" name="Line 27">
              <a:extLst>
                <a:ext uri="{FF2B5EF4-FFF2-40B4-BE49-F238E27FC236}">
                  <a16:creationId xmlns:a16="http://schemas.microsoft.com/office/drawing/2014/main" id="{AFEF23EA-E719-FD4D-8888-E58C802A7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5" name="Group 28">
            <a:extLst>
              <a:ext uri="{FF2B5EF4-FFF2-40B4-BE49-F238E27FC236}">
                <a16:creationId xmlns:a16="http://schemas.microsoft.com/office/drawing/2014/main" id="{3A9CB59E-1392-AB45-A0D8-14C347D1C6BA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5094288"/>
            <a:ext cx="831850" cy="968375"/>
            <a:chOff x="1098" y="2349"/>
            <a:chExt cx="524" cy="610"/>
          </a:xfrm>
        </p:grpSpPr>
        <p:sp>
          <p:nvSpPr>
            <p:cNvPr id="18484" name="Line 29">
              <a:extLst>
                <a:ext uri="{FF2B5EF4-FFF2-40B4-BE49-F238E27FC236}">
                  <a16:creationId xmlns:a16="http://schemas.microsoft.com/office/drawing/2014/main" id="{C5F86C2D-FA7F-424C-945B-2B0DE92F9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5" name="Line 30">
              <a:extLst>
                <a:ext uri="{FF2B5EF4-FFF2-40B4-BE49-F238E27FC236}">
                  <a16:creationId xmlns:a16="http://schemas.microsoft.com/office/drawing/2014/main" id="{D55D2C67-DA57-AD41-80EC-06641E7A8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6" name="Line 31">
              <a:extLst>
                <a:ext uri="{FF2B5EF4-FFF2-40B4-BE49-F238E27FC236}">
                  <a16:creationId xmlns:a16="http://schemas.microsoft.com/office/drawing/2014/main" id="{2203783D-C9FB-AD47-81A6-BA71DF15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6" name="Group 32">
            <a:extLst>
              <a:ext uri="{FF2B5EF4-FFF2-40B4-BE49-F238E27FC236}">
                <a16:creationId xmlns:a16="http://schemas.microsoft.com/office/drawing/2014/main" id="{43EF2FB9-FA07-4742-AC58-193523BDC275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5094288"/>
            <a:ext cx="831850" cy="968375"/>
            <a:chOff x="1098" y="2349"/>
            <a:chExt cx="524" cy="610"/>
          </a:xfrm>
        </p:grpSpPr>
        <p:sp>
          <p:nvSpPr>
            <p:cNvPr id="18481" name="Line 33">
              <a:extLst>
                <a:ext uri="{FF2B5EF4-FFF2-40B4-BE49-F238E27FC236}">
                  <a16:creationId xmlns:a16="http://schemas.microsoft.com/office/drawing/2014/main" id="{7BBB5C90-1502-384E-9707-F99C761D1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2" name="Line 34">
              <a:extLst>
                <a:ext uri="{FF2B5EF4-FFF2-40B4-BE49-F238E27FC236}">
                  <a16:creationId xmlns:a16="http://schemas.microsoft.com/office/drawing/2014/main" id="{0BF3B4CF-2070-BC4B-A80D-60B5E25DD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3" name="Line 35">
              <a:extLst>
                <a:ext uri="{FF2B5EF4-FFF2-40B4-BE49-F238E27FC236}">
                  <a16:creationId xmlns:a16="http://schemas.microsoft.com/office/drawing/2014/main" id="{1698BA2B-2EC3-264F-A7B8-5E8417F7D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7" name="Group 36">
            <a:extLst>
              <a:ext uri="{FF2B5EF4-FFF2-40B4-BE49-F238E27FC236}">
                <a16:creationId xmlns:a16="http://schemas.microsoft.com/office/drawing/2014/main" id="{81EF9033-22DB-3240-923C-BB50432FE8B2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5094288"/>
            <a:ext cx="831850" cy="968375"/>
            <a:chOff x="1098" y="2349"/>
            <a:chExt cx="524" cy="610"/>
          </a:xfrm>
        </p:grpSpPr>
        <p:sp>
          <p:nvSpPr>
            <p:cNvPr id="18478" name="Line 37">
              <a:extLst>
                <a:ext uri="{FF2B5EF4-FFF2-40B4-BE49-F238E27FC236}">
                  <a16:creationId xmlns:a16="http://schemas.microsoft.com/office/drawing/2014/main" id="{73D62C50-97F6-DA45-AEE3-E1BDD4C0E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79" name="Line 38">
              <a:extLst>
                <a:ext uri="{FF2B5EF4-FFF2-40B4-BE49-F238E27FC236}">
                  <a16:creationId xmlns:a16="http://schemas.microsoft.com/office/drawing/2014/main" id="{6364DBF7-4EF6-BD4B-9B6D-6999A6476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80" name="Line 39">
              <a:extLst>
                <a:ext uri="{FF2B5EF4-FFF2-40B4-BE49-F238E27FC236}">
                  <a16:creationId xmlns:a16="http://schemas.microsoft.com/office/drawing/2014/main" id="{7144E61A-9ACA-8B42-8B3F-C10A03F24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8" name="Group 40">
            <a:extLst>
              <a:ext uri="{FF2B5EF4-FFF2-40B4-BE49-F238E27FC236}">
                <a16:creationId xmlns:a16="http://schemas.microsoft.com/office/drawing/2014/main" id="{C78C5A40-F845-6E4C-808B-9C79F9CDED58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056199"/>
            <a:ext cx="788987" cy="214313"/>
            <a:chOff x="2610" y="3013"/>
            <a:chExt cx="497" cy="135"/>
          </a:xfrm>
        </p:grpSpPr>
        <p:sp>
          <p:nvSpPr>
            <p:cNvPr id="18476" name="Rectangle 41">
              <a:extLst>
                <a:ext uri="{FF2B5EF4-FFF2-40B4-BE49-F238E27FC236}">
                  <a16:creationId xmlns:a16="http://schemas.microsoft.com/office/drawing/2014/main" id="{32643F49-AFF9-5A42-8104-927EDD87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041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7" name="Text Box 42">
              <a:extLst>
                <a:ext uri="{FF2B5EF4-FFF2-40B4-BE49-F238E27FC236}">
                  <a16:creationId xmlns:a16="http://schemas.microsoft.com/office/drawing/2014/main" id="{EAFBD05A-42E8-324C-B8C0-2AA958A73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30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18449" name="Group 43">
            <a:extLst>
              <a:ext uri="{FF2B5EF4-FFF2-40B4-BE49-F238E27FC236}">
                <a16:creationId xmlns:a16="http://schemas.microsoft.com/office/drawing/2014/main" id="{0F84F544-9BD4-BE46-BC19-E4C394502885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202238"/>
            <a:ext cx="788987" cy="469900"/>
            <a:chOff x="2610" y="3105"/>
            <a:chExt cx="497" cy="296"/>
          </a:xfrm>
        </p:grpSpPr>
        <p:sp>
          <p:nvSpPr>
            <p:cNvPr id="18474" name="Rectangle 44">
              <a:extLst>
                <a:ext uri="{FF2B5EF4-FFF2-40B4-BE49-F238E27FC236}">
                  <a16:creationId xmlns:a16="http://schemas.microsoft.com/office/drawing/2014/main" id="{18068C9F-0A86-DF4D-AD02-2B63D135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1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5" name="Text Box 45">
              <a:extLst>
                <a:ext uri="{FF2B5EF4-FFF2-40B4-BE49-F238E27FC236}">
                  <a16:creationId xmlns:a16="http://schemas.microsoft.com/office/drawing/2014/main" id="{B0276431-6E13-3943-A436-F7A692BF1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31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8450" name="Group 70">
            <a:extLst>
              <a:ext uri="{FF2B5EF4-FFF2-40B4-BE49-F238E27FC236}">
                <a16:creationId xmlns:a16="http://schemas.microsoft.com/office/drawing/2014/main" id="{18D1A729-1823-9543-BFC6-15F6FBA62C80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672138"/>
            <a:ext cx="788987" cy="363537"/>
            <a:chOff x="2581" y="3573"/>
            <a:chExt cx="497" cy="229"/>
          </a:xfrm>
        </p:grpSpPr>
        <p:sp>
          <p:nvSpPr>
            <p:cNvPr id="18472" name="Rectangle 47">
              <a:extLst>
                <a:ext uri="{FF2B5EF4-FFF2-40B4-BE49-F238E27FC236}">
                  <a16:creationId xmlns:a16="http://schemas.microsoft.com/office/drawing/2014/main" id="{660851B8-A73C-C541-B90C-9DD7BE3F3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3573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3" name="Text Box 48">
              <a:extLst>
                <a:ext uri="{FF2B5EF4-FFF2-40B4-BE49-F238E27FC236}">
                  <a16:creationId xmlns:a16="http://schemas.microsoft.com/office/drawing/2014/main" id="{196F4AF5-6B47-C349-9A70-F96987891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" y="3608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8451" name="Group 49">
            <a:extLst>
              <a:ext uri="{FF2B5EF4-FFF2-40B4-BE49-F238E27FC236}">
                <a16:creationId xmlns:a16="http://schemas.microsoft.com/office/drawing/2014/main" id="{33C64106-96C2-B74E-A828-BB3DA50C3116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5286375"/>
            <a:ext cx="788987" cy="554038"/>
            <a:chOff x="3409" y="3330"/>
            <a:chExt cx="497" cy="349"/>
          </a:xfrm>
        </p:grpSpPr>
        <p:sp>
          <p:nvSpPr>
            <p:cNvPr id="18470" name="Rectangle 50">
              <a:extLst>
                <a:ext uri="{FF2B5EF4-FFF2-40B4-BE49-F238E27FC236}">
                  <a16:creationId xmlns:a16="http://schemas.microsoft.com/office/drawing/2014/main" id="{C8A336D0-C48A-9145-B415-4AB4C4C87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71" name="Text Box 51">
              <a:extLst>
                <a:ext uri="{FF2B5EF4-FFF2-40B4-BE49-F238E27FC236}">
                  <a16:creationId xmlns:a16="http://schemas.microsoft.com/office/drawing/2014/main" id="{96EE3265-77E4-2449-9B27-E54DE61E1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18452" name="Group 52">
            <a:extLst>
              <a:ext uri="{FF2B5EF4-FFF2-40B4-BE49-F238E27FC236}">
                <a16:creationId xmlns:a16="http://schemas.microsoft.com/office/drawing/2014/main" id="{E11468CB-5684-5148-9ECB-76025CEBFCDC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5834063"/>
            <a:ext cx="788987" cy="227012"/>
            <a:chOff x="3438" y="3503"/>
            <a:chExt cx="497" cy="143"/>
          </a:xfrm>
        </p:grpSpPr>
        <p:sp>
          <p:nvSpPr>
            <p:cNvPr id="18468" name="Rectangle 53">
              <a:extLst>
                <a:ext uri="{FF2B5EF4-FFF2-40B4-BE49-F238E27FC236}">
                  <a16:creationId xmlns:a16="http://schemas.microsoft.com/office/drawing/2014/main" id="{93CE3F74-6C79-6546-8332-54A9EF2B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50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9" name="Text Box 54">
              <a:extLst>
                <a:ext uri="{FF2B5EF4-FFF2-40B4-BE49-F238E27FC236}">
                  <a16:creationId xmlns:a16="http://schemas.microsoft.com/office/drawing/2014/main" id="{9A61D313-015C-DA4B-966A-813C870ED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350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8453" name="Group 55">
            <a:extLst>
              <a:ext uri="{FF2B5EF4-FFF2-40B4-BE49-F238E27FC236}">
                <a16:creationId xmlns:a16="http://schemas.microsoft.com/office/drawing/2014/main" id="{07D364B9-DEBA-B04C-8160-CE0079068599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5381625"/>
            <a:ext cx="788987" cy="649288"/>
            <a:chOff x="1818" y="3218"/>
            <a:chExt cx="497" cy="409"/>
          </a:xfrm>
        </p:grpSpPr>
        <p:sp>
          <p:nvSpPr>
            <p:cNvPr id="18466" name="Rectangle 56">
              <a:extLst>
                <a:ext uri="{FF2B5EF4-FFF2-40B4-BE49-F238E27FC236}">
                  <a16:creationId xmlns:a16="http://schemas.microsoft.com/office/drawing/2014/main" id="{4F37F611-BFA8-014B-B291-CFC01982F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3218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7" name="Text Box 57">
              <a:extLst>
                <a:ext uri="{FF2B5EF4-FFF2-40B4-BE49-F238E27FC236}">
                  <a16:creationId xmlns:a16="http://schemas.microsoft.com/office/drawing/2014/main" id="{EFC58511-C806-0043-BF40-D4B15B4A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37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8454" name="Group 58">
            <a:extLst>
              <a:ext uri="{FF2B5EF4-FFF2-40B4-BE49-F238E27FC236}">
                <a16:creationId xmlns:a16="http://schemas.microsoft.com/office/drawing/2014/main" id="{050644C7-3854-C44A-BB1E-9017C23719D4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5189538"/>
            <a:ext cx="788987" cy="227012"/>
            <a:chOff x="1822" y="3097"/>
            <a:chExt cx="497" cy="143"/>
          </a:xfrm>
        </p:grpSpPr>
        <p:sp>
          <p:nvSpPr>
            <p:cNvPr id="18464" name="Rectangle 59">
              <a:extLst>
                <a:ext uri="{FF2B5EF4-FFF2-40B4-BE49-F238E27FC236}">
                  <a16:creationId xmlns:a16="http://schemas.microsoft.com/office/drawing/2014/main" id="{853A074F-1837-464D-8C5E-4596C98CB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099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5" name="Text Box 60">
              <a:extLst>
                <a:ext uri="{FF2B5EF4-FFF2-40B4-BE49-F238E27FC236}">
                  <a16:creationId xmlns:a16="http://schemas.microsoft.com/office/drawing/2014/main" id="{599C6011-EA95-9F42-A3A7-FEA6322DB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09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8455" name="Group 61">
            <a:extLst>
              <a:ext uri="{FF2B5EF4-FFF2-40B4-BE49-F238E27FC236}">
                <a16:creationId xmlns:a16="http://schemas.microsoft.com/office/drawing/2014/main" id="{C83DEA16-8F10-EB43-9687-8DD3D555A201}"/>
              </a:ext>
            </a:extLst>
          </p:cNvPr>
          <p:cNvGrpSpPr>
            <a:grpSpLocks/>
          </p:cNvGrpSpPr>
          <p:nvPr/>
        </p:nvGrpSpPr>
        <p:grpSpPr bwMode="auto">
          <a:xfrm>
            <a:off x="1549400" y="5562600"/>
            <a:ext cx="788988" cy="469900"/>
            <a:chOff x="1005" y="3332"/>
            <a:chExt cx="497" cy="296"/>
          </a:xfrm>
        </p:grpSpPr>
        <p:sp>
          <p:nvSpPr>
            <p:cNvPr id="18462" name="Rectangle 62">
              <a:extLst>
                <a:ext uri="{FF2B5EF4-FFF2-40B4-BE49-F238E27FC236}">
                  <a16:creationId xmlns:a16="http://schemas.microsoft.com/office/drawing/2014/main" id="{34A4246E-2013-5B4E-9865-168459832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332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3" name="Text Box 63">
              <a:extLst>
                <a:ext uri="{FF2B5EF4-FFF2-40B4-BE49-F238E27FC236}">
                  <a16:creationId xmlns:a16="http://schemas.microsoft.com/office/drawing/2014/main" id="{96A2BDF8-482F-9F41-A2B8-0608C28DA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40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8456" name="Group 64">
            <a:extLst>
              <a:ext uri="{FF2B5EF4-FFF2-40B4-BE49-F238E27FC236}">
                <a16:creationId xmlns:a16="http://schemas.microsoft.com/office/drawing/2014/main" id="{B4640FAF-0C6F-C74D-9D9A-3A2FA7E42E37}"/>
              </a:ext>
            </a:extLst>
          </p:cNvPr>
          <p:cNvGrpSpPr>
            <a:grpSpLocks/>
          </p:cNvGrpSpPr>
          <p:nvPr/>
        </p:nvGrpSpPr>
        <p:grpSpPr bwMode="auto">
          <a:xfrm>
            <a:off x="1549400" y="5095875"/>
            <a:ext cx="788988" cy="469900"/>
            <a:chOff x="1005" y="3038"/>
            <a:chExt cx="497" cy="296"/>
          </a:xfrm>
        </p:grpSpPr>
        <p:sp>
          <p:nvSpPr>
            <p:cNvPr id="18460" name="Rectangle 65">
              <a:extLst>
                <a:ext uri="{FF2B5EF4-FFF2-40B4-BE49-F238E27FC236}">
                  <a16:creationId xmlns:a16="http://schemas.microsoft.com/office/drawing/2014/main" id="{E7B7A307-29A6-0442-94EC-8F5F8A55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038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8461" name="Text Box 66">
              <a:extLst>
                <a:ext uri="{FF2B5EF4-FFF2-40B4-BE49-F238E27FC236}">
                  <a16:creationId xmlns:a16="http://schemas.microsoft.com/office/drawing/2014/main" id="{0433FED7-7327-3544-84FE-146B77245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3111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18457" name="Text Box 67">
            <a:extLst>
              <a:ext uri="{FF2B5EF4-FFF2-40B4-BE49-F238E27FC236}">
                <a16:creationId xmlns:a16="http://schemas.microsoft.com/office/drawing/2014/main" id="{1A33EDC3-99EA-6747-AFAA-2C8D86AF0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738" y="5264150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 err="1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baseline="-25000" dirty="0" err="1">
                <a:solidFill>
                  <a:srgbClr val="FF99FF"/>
                </a:solidFill>
                <a:latin typeface="+mj-lt"/>
              </a:rPr>
              <a:t>Opt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4</a:t>
            </a:r>
          </a:p>
        </p:txBody>
      </p:sp>
      <p:sp>
        <p:nvSpPr>
          <p:cNvPr id="18458" name="Text Box 68">
            <a:extLst>
              <a:ext uri="{FF2B5EF4-FFF2-40B4-BE49-F238E27FC236}">
                <a16:creationId xmlns:a16="http://schemas.microsoft.com/office/drawing/2014/main" id="{B06C45B1-DBAA-604A-BD3C-FFBD1A4E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4316413"/>
            <a:ext cx="26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99FFCC"/>
                </a:solidFill>
                <a:latin typeface="+mj-lt"/>
              </a:rPr>
              <a:t>Optimal Packing</a:t>
            </a:r>
          </a:p>
        </p:txBody>
      </p:sp>
      <p:sp>
        <p:nvSpPr>
          <p:cNvPr id="18459" name="Line 69">
            <a:extLst>
              <a:ext uri="{FF2B5EF4-FFF2-40B4-BE49-F238E27FC236}">
                <a16:creationId xmlns:a16="http://schemas.microsoft.com/office/drawing/2014/main" id="{28B37F53-276B-9146-87ED-F00B4932F8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16050" y="2857500"/>
            <a:ext cx="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3630-FCDD-AA14-5552-68A4565A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Bin-Packing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E7AA-EF88-19A9-5054-5AB3FEBB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3124200"/>
          </a:xfrm>
        </p:spPr>
        <p:txBody>
          <a:bodyPr/>
          <a:lstStyle/>
          <a:p>
            <a:r>
              <a:rPr lang="en-US" dirty="0"/>
              <a:t>Because the Bin-Packing problem is NP-hard, it is </a:t>
            </a:r>
            <a:r>
              <a:rPr lang="en-US" b="1" dirty="0"/>
              <a:t>very </a:t>
            </a:r>
            <a:r>
              <a:rPr lang="en-US" dirty="0"/>
              <a:t>unlikely that we can solve it 100% of the time with 100% optimality in polynomial  time.</a:t>
            </a:r>
          </a:p>
          <a:p>
            <a:r>
              <a:rPr lang="en-US" dirty="0"/>
              <a:t>Fortunately, there are a number of interesting heuristics we can apply to hopefully come close to optimality.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866E6-5E08-E926-7EFC-DB97CB25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98" y="4038600"/>
            <a:ext cx="2655088" cy="26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164-4A3E-D04D-9508-D67C2F21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Next-Fit (NF)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E1DF-A1FD-1E4F-9D9A-0E7AA9A25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to see if the current item fits in the current bin. If so, then place it there, otherwise start a new bin.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9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>
            <a:extLst>
              <a:ext uri="{FF2B5EF4-FFF2-40B4-BE49-F238E27FC236}">
                <a16:creationId xmlns:a16="http://schemas.microsoft.com/office/drawing/2014/main" id="{35237705-B236-0040-B617-2134C9EE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435100"/>
            <a:ext cx="3254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66CC"/>
                </a:solidFill>
                <a:latin typeface="+mj-lt"/>
              </a:rPr>
              <a:t>Bin Packing Problem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2E2C377E-2901-AC4A-B8DA-F4A8AA34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946525"/>
            <a:ext cx="4181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800">
                <a:solidFill>
                  <a:srgbClr val="FFCC00"/>
                </a:solidFill>
                <a:latin typeface="+mj-lt"/>
              </a:rPr>
              <a:t>Next Fit Packing Algorithm</a:t>
            </a:r>
          </a:p>
        </p:txBody>
      </p:sp>
      <p:grpSp>
        <p:nvGrpSpPr>
          <p:cNvPr id="2" name="Group 103">
            <a:extLst>
              <a:ext uri="{FF2B5EF4-FFF2-40B4-BE49-F238E27FC236}">
                <a16:creationId xmlns:a16="http://schemas.microsoft.com/office/drawing/2014/main" id="{C6BC2615-BC22-784C-A6B9-5DEB432A4B8C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4611688"/>
            <a:ext cx="7326312" cy="968375"/>
            <a:chOff x="925" y="2905"/>
            <a:chExt cx="4615" cy="610"/>
          </a:xfrm>
        </p:grpSpPr>
        <p:grpSp>
          <p:nvGrpSpPr>
            <p:cNvPr id="19536" name="Group 6">
              <a:extLst>
                <a:ext uri="{FF2B5EF4-FFF2-40B4-BE49-F238E27FC236}">
                  <a16:creationId xmlns:a16="http://schemas.microsoft.com/office/drawing/2014/main" id="{F13FE20B-9F07-A544-9650-9FDAB90C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" y="2905"/>
              <a:ext cx="524" cy="610"/>
              <a:chOff x="1098" y="2349"/>
              <a:chExt cx="524" cy="610"/>
            </a:xfrm>
          </p:grpSpPr>
          <p:sp>
            <p:nvSpPr>
              <p:cNvPr id="19557" name="Line 7">
                <a:extLst>
                  <a:ext uri="{FF2B5EF4-FFF2-40B4-BE49-F238E27FC236}">
                    <a16:creationId xmlns:a16="http://schemas.microsoft.com/office/drawing/2014/main" id="{8ADAC9A0-43AB-E149-BA88-FF9CB7C3F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8" name="Line 8">
                <a:extLst>
                  <a:ext uri="{FF2B5EF4-FFF2-40B4-BE49-F238E27FC236}">
                    <a16:creationId xmlns:a16="http://schemas.microsoft.com/office/drawing/2014/main" id="{0E66B2B2-BABF-0049-81BE-741F08D67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9" name="Line 9">
                <a:extLst>
                  <a:ext uri="{FF2B5EF4-FFF2-40B4-BE49-F238E27FC236}">
                    <a16:creationId xmlns:a16="http://schemas.microsoft.com/office/drawing/2014/main" id="{B30745EB-5F0F-BB47-A76B-DDA822249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37" name="Group 10">
              <a:extLst>
                <a:ext uri="{FF2B5EF4-FFF2-40B4-BE49-F238E27FC236}">
                  <a16:creationId xmlns:a16="http://schemas.microsoft.com/office/drawing/2014/main" id="{4E5586C5-8FB3-254C-8D48-35AC590A5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2" y="2905"/>
              <a:ext cx="524" cy="610"/>
              <a:chOff x="1098" y="2349"/>
              <a:chExt cx="524" cy="610"/>
            </a:xfrm>
          </p:grpSpPr>
          <p:sp>
            <p:nvSpPr>
              <p:cNvPr id="19554" name="Line 11">
                <a:extLst>
                  <a:ext uri="{FF2B5EF4-FFF2-40B4-BE49-F238E27FC236}">
                    <a16:creationId xmlns:a16="http://schemas.microsoft.com/office/drawing/2014/main" id="{C345E019-1F6E-294A-A734-28C35481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5" name="Line 12">
                <a:extLst>
                  <a:ext uri="{FF2B5EF4-FFF2-40B4-BE49-F238E27FC236}">
                    <a16:creationId xmlns:a16="http://schemas.microsoft.com/office/drawing/2014/main" id="{2BF07733-0218-C94B-882F-8E3C5C8F2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6" name="Line 13">
                <a:extLst>
                  <a:ext uri="{FF2B5EF4-FFF2-40B4-BE49-F238E27FC236}">
                    <a16:creationId xmlns:a16="http://schemas.microsoft.com/office/drawing/2014/main" id="{AB0B7918-2DE0-D34F-B5B1-BA95E6299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38" name="Group 14">
              <a:extLst>
                <a:ext uri="{FF2B5EF4-FFF2-40B4-BE49-F238E27FC236}">
                  <a16:creationId xmlns:a16="http://schemas.microsoft.com/office/drawing/2014/main" id="{5FA894E6-84F6-F743-B57A-BB6A706B75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" y="2905"/>
              <a:ext cx="524" cy="610"/>
              <a:chOff x="1098" y="2349"/>
              <a:chExt cx="524" cy="610"/>
            </a:xfrm>
          </p:grpSpPr>
          <p:sp>
            <p:nvSpPr>
              <p:cNvPr id="19551" name="Line 15">
                <a:extLst>
                  <a:ext uri="{FF2B5EF4-FFF2-40B4-BE49-F238E27FC236}">
                    <a16:creationId xmlns:a16="http://schemas.microsoft.com/office/drawing/2014/main" id="{9CA0EA93-C832-1A4F-8BF5-F6DAFDEC9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2" name="Line 16">
                <a:extLst>
                  <a:ext uri="{FF2B5EF4-FFF2-40B4-BE49-F238E27FC236}">
                    <a16:creationId xmlns:a16="http://schemas.microsoft.com/office/drawing/2014/main" id="{8D58D0B8-9B55-FD4E-92F5-7D10112F7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3" name="Line 17">
                <a:extLst>
                  <a:ext uri="{FF2B5EF4-FFF2-40B4-BE49-F238E27FC236}">
                    <a16:creationId xmlns:a16="http://schemas.microsoft.com/office/drawing/2014/main" id="{A25F50AB-DCD3-C147-9F9E-80887B6AE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39" name="Group 18">
              <a:extLst>
                <a:ext uri="{FF2B5EF4-FFF2-40B4-BE49-F238E27FC236}">
                  <a16:creationId xmlns:a16="http://schemas.microsoft.com/office/drawing/2014/main" id="{5284D290-3D5A-E547-9080-7CF4865044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4" y="2905"/>
              <a:ext cx="524" cy="610"/>
              <a:chOff x="1098" y="2349"/>
              <a:chExt cx="524" cy="610"/>
            </a:xfrm>
          </p:grpSpPr>
          <p:sp>
            <p:nvSpPr>
              <p:cNvPr id="19548" name="Line 19">
                <a:extLst>
                  <a:ext uri="{FF2B5EF4-FFF2-40B4-BE49-F238E27FC236}">
                    <a16:creationId xmlns:a16="http://schemas.microsoft.com/office/drawing/2014/main" id="{BBC02EA3-CE10-234E-9B42-51EF680E4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9" name="Line 20">
                <a:extLst>
                  <a:ext uri="{FF2B5EF4-FFF2-40B4-BE49-F238E27FC236}">
                    <a16:creationId xmlns:a16="http://schemas.microsoft.com/office/drawing/2014/main" id="{9C489FB2-0EB0-BE4D-B517-450D2A78A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50" name="Line 21">
                <a:extLst>
                  <a:ext uri="{FF2B5EF4-FFF2-40B4-BE49-F238E27FC236}">
                    <a16:creationId xmlns:a16="http://schemas.microsoft.com/office/drawing/2014/main" id="{6A802856-F2C1-D041-A535-631CAD1F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40" name="Group 22">
              <a:extLst>
                <a:ext uri="{FF2B5EF4-FFF2-40B4-BE49-F238E27FC236}">
                  <a16:creationId xmlns:a16="http://schemas.microsoft.com/office/drawing/2014/main" id="{0E4C131A-37AA-3949-B793-54B422217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9" y="2905"/>
              <a:ext cx="524" cy="610"/>
              <a:chOff x="1098" y="2349"/>
              <a:chExt cx="524" cy="610"/>
            </a:xfrm>
          </p:grpSpPr>
          <p:sp>
            <p:nvSpPr>
              <p:cNvPr id="19545" name="Line 23">
                <a:extLst>
                  <a:ext uri="{FF2B5EF4-FFF2-40B4-BE49-F238E27FC236}">
                    <a16:creationId xmlns:a16="http://schemas.microsoft.com/office/drawing/2014/main" id="{50AC5831-E24D-3548-A460-BB8D62167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6" name="Line 24">
                <a:extLst>
                  <a:ext uri="{FF2B5EF4-FFF2-40B4-BE49-F238E27FC236}">
                    <a16:creationId xmlns:a16="http://schemas.microsoft.com/office/drawing/2014/main" id="{AD0CAD0B-933F-D94A-B219-BE76F46A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7" name="Line 25">
                <a:extLst>
                  <a:ext uri="{FF2B5EF4-FFF2-40B4-BE49-F238E27FC236}">
                    <a16:creationId xmlns:a16="http://schemas.microsoft.com/office/drawing/2014/main" id="{473341B5-12D5-0840-B9D4-48E62C14D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9541" name="Group 26">
              <a:extLst>
                <a:ext uri="{FF2B5EF4-FFF2-40B4-BE49-F238E27FC236}">
                  <a16:creationId xmlns:a16="http://schemas.microsoft.com/office/drawing/2014/main" id="{998837AA-58EF-D941-90AC-C7ADF653C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" y="2905"/>
              <a:ext cx="524" cy="610"/>
              <a:chOff x="1098" y="2349"/>
              <a:chExt cx="524" cy="610"/>
            </a:xfrm>
          </p:grpSpPr>
          <p:sp>
            <p:nvSpPr>
              <p:cNvPr id="19542" name="Line 27">
                <a:extLst>
                  <a:ext uri="{FF2B5EF4-FFF2-40B4-BE49-F238E27FC236}">
                    <a16:creationId xmlns:a16="http://schemas.microsoft.com/office/drawing/2014/main" id="{89A4F8D7-8351-4A48-A49D-5F4469ED6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3" name="Line 28">
                <a:extLst>
                  <a:ext uri="{FF2B5EF4-FFF2-40B4-BE49-F238E27FC236}">
                    <a16:creationId xmlns:a16="http://schemas.microsoft.com/office/drawing/2014/main" id="{1951BC5A-9A47-6445-89D6-A2F56AB7A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949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544" name="Line 29">
                <a:extLst>
                  <a:ext uri="{FF2B5EF4-FFF2-40B4-BE49-F238E27FC236}">
                    <a16:creationId xmlns:a16="http://schemas.microsoft.com/office/drawing/2014/main" id="{566BE8BB-370C-3942-B8CC-83B52F584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" y="2349"/>
                <a:ext cx="0" cy="61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E16D2E91-429B-4E44-BC1B-94CCFB5D7B39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5081588"/>
            <a:ext cx="788988" cy="469900"/>
            <a:chOff x="936" y="3201"/>
            <a:chExt cx="497" cy="296"/>
          </a:xfrm>
        </p:grpSpPr>
        <p:sp>
          <p:nvSpPr>
            <p:cNvPr id="19534" name="Rectangle 31">
              <a:extLst>
                <a:ext uri="{FF2B5EF4-FFF2-40B4-BE49-F238E27FC236}">
                  <a16:creationId xmlns:a16="http://schemas.microsoft.com/office/drawing/2014/main" id="{DC5761D2-A301-FC4F-A90A-F66D425D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201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35" name="Text Box 32">
              <a:extLst>
                <a:ext uri="{FF2B5EF4-FFF2-40B4-BE49-F238E27FC236}">
                  <a16:creationId xmlns:a16="http://schemas.microsoft.com/office/drawing/2014/main" id="{34248B87-ECA0-9D45-84D1-C43F8D5F1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28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D8665400-95A9-9340-9FED-ECFEBC6EBF3B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4900613"/>
            <a:ext cx="788988" cy="649287"/>
            <a:chOff x="1753" y="3087"/>
            <a:chExt cx="497" cy="409"/>
          </a:xfrm>
        </p:grpSpPr>
        <p:sp>
          <p:nvSpPr>
            <p:cNvPr id="19532" name="Rectangle 34">
              <a:extLst>
                <a:ext uri="{FF2B5EF4-FFF2-40B4-BE49-F238E27FC236}">
                  <a16:creationId xmlns:a16="http://schemas.microsoft.com/office/drawing/2014/main" id="{D95666A6-3E4F-C042-936E-CB0772562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3087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33" name="Text Box 35">
              <a:extLst>
                <a:ext uri="{FF2B5EF4-FFF2-40B4-BE49-F238E27FC236}">
                  <a16:creationId xmlns:a16="http://schemas.microsoft.com/office/drawing/2014/main" id="{3F888D1A-58FF-4D47-B85D-625E7352F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" y="322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51895345-6443-1341-B6D7-8CC9F7ED112B}"/>
              </a:ext>
            </a:extLst>
          </p:cNvPr>
          <p:cNvGrpSpPr>
            <a:grpSpLocks/>
          </p:cNvGrpSpPr>
          <p:nvPr/>
        </p:nvGrpSpPr>
        <p:grpSpPr bwMode="auto">
          <a:xfrm>
            <a:off x="4040188" y="5081588"/>
            <a:ext cx="788987" cy="469900"/>
            <a:chOff x="2545" y="3201"/>
            <a:chExt cx="497" cy="296"/>
          </a:xfrm>
        </p:grpSpPr>
        <p:sp>
          <p:nvSpPr>
            <p:cNvPr id="19530" name="Rectangle 37">
              <a:extLst>
                <a:ext uri="{FF2B5EF4-FFF2-40B4-BE49-F238E27FC236}">
                  <a16:creationId xmlns:a16="http://schemas.microsoft.com/office/drawing/2014/main" id="{6C67C7AA-28EA-DD46-B883-F269BB590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201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31" name="Text Box 38">
              <a:extLst>
                <a:ext uri="{FF2B5EF4-FFF2-40B4-BE49-F238E27FC236}">
                  <a16:creationId xmlns:a16="http://schemas.microsoft.com/office/drawing/2014/main" id="{CDEC0473-8BE5-624E-AE9E-131FEC77E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278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608D6563-EF58-BF46-9DED-E0DA64119888}"/>
              </a:ext>
            </a:extLst>
          </p:cNvPr>
          <p:cNvGrpSpPr>
            <a:grpSpLocks/>
          </p:cNvGrpSpPr>
          <p:nvPr/>
        </p:nvGrpSpPr>
        <p:grpSpPr bwMode="auto">
          <a:xfrm>
            <a:off x="4040188" y="4881563"/>
            <a:ext cx="788987" cy="227012"/>
            <a:chOff x="2545" y="3075"/>
            <a:chExt cx="497" cy="143"/>
          </a:xfrm>
        </p:grpSpPr>
        <p:sp>
          <p:nvSpPr>
            <p:cNvPr id="19528" name="Rectangle 40">
              <a:extLst>
                <a:ext uri="{FF2B5EF4-FFF2-40B4-BE49-F238E27FC236}">
                  <a16:creationId xmlns:a16="http://schemas.microsoft.com/office/drawing/2014/main" id="{D827B8B3-C4C3-D34C-9654-3FFF9E92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3084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9" name="Text Box 41">
              <a:extLst>
                <a:ext uri="{FF2B5EF4-FFF2-40B4-BE49-F238E27FC236}">
                  <a16:creationId xmlns:a16="http://schemas.microsoft.com/office/drawing/2014/main" id="{92E8F643-7D86-8840-92E4-94EE53F1A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3075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3" name="Group 105">
            <a:extLst>
              <a:ext uri="{FF2B5EF4-FFF2-40B4-BE49-F238E27FC236}">
                <a16:creationId xmlns:a16="http://schemas.microsoft.com/office/drawing/2014/main" id="{B6CAC85E-29BF-D448-8508-19E7C8425172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5186363"/>
            <a:ext cx="788987" cy="363537"/>
            <a:chOff x="3377" y="3267"/>
            <a:chExt cx="497" cy="229"/>
          </a:xfrm>
        </p:grpSpPr>
        <p:sp>
          <p:nvSpPr>
            <p:cNvPr id="19526" name="Rectangle 43">
              <a:extLst>
                <a:ext uri="{FF2B5EF4-FFF2-40B4-BE49-F238E27FC236}">
                  <a16:creationId xmlns:a16="http://schemas.microsoft.com/office/drawing/2014/main" id="{5A695121-B95F-7A46-A760-7252DF57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3267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7" name="Text Box 44">
              <a:extLst>
                <a:ext uri="{FF2B5EF4-FFF2-40B4-BE49-F238E27FC236}">
                  <a16:creationId xmlns:a16="http://schemas.microsoft.com/office/drawing/2014/main" id="{5523645B-D651-804F-9643-0041D97F6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3302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348280D8-8D01-3640-AD0F-410163058BA1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4989513"/>
            <a:ext cx="788987" cy="227012"/>
            <a:chOff x="3372" y="3143"/>
            <a:chExt cx="497" cy="143"/>
          </a:xfrm>
        </p:grpSpPr>
        <p:sp>
          <p:nvSpPr>
            <p:cNvPr id="19524" name="Rectangle 46">
              <a:extLst>
                <a:ext uri="{FF2B5EF4-FFF2-40B4-BE49-F238E27FC236}">
                  <a16:creationId xmlns:a16="http://schemas.microsoft.com/office/drawing/2014/main" id="{698DB131-3E99-B249-8C1A-BDCB477F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14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5" name="Text Box 47">
              <a:extLst>
                <a:ext uri="{FF2B5EF4-FFF2-40B4-BE49-F238E27FC236}">
                  <a16:creationId xmlns:a16="http://schemas.microsoft.com/office/drawing/2014/main" id="{7E395CBB-FDBD-6B44-8F8D-BB3B1284A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" y="314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BF30DE72-5E13-614F-94FF-9D44E003527F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4941900"/>
            <a:ext cx="788988" cy="214313"/>
            <a:chOff x="4202" y="3113"/>
            <a:chExt cx="497" cy="135"/>
          </a:xfrm>
        </p:grpSpPr>
        <p:sp>
          <p:nvSpPr>
            <p:cNvPr id="19522" name="Rectangle 49">
              <a:extLst>
                <a:ext uri="{FF2B5EF4-FFF2-40B4-BE49-F238E27FC236}">
                  <a16:creationId xmlns:a16="http://schemas.microsoft.com/office/drawing/2014/main" id="{F64C82ED-C82F-8545-9C7A-75AB0246A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144"/>
              <a:ext cx="497" cy="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3" name="Text Box 50">
              <a:extLst>
                <a:ext uri="{FF2B5EF4-FFF2-40B4-BE49-F238E27FC236}">
                  <a16:creationId xmlns:a16="http://schemas.microsoft.com/office/drawing/2014/main" id="{FBCD30E5-7C92-144C-913E-AAE960DF6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3"/>
              <a:ext cx="18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.1</a:t>
              </a: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B9329A08-419F-734F-AFA8-BC90602D0582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5087938"/>
            <a:ext cx="788988" cy="469900"/>
            <a:chOff x="4202" y="3205"/>
            <a:chExt cx="497" cy="296"/>
          </a:xfrm>
        </p:grpSpPr>
        <p:sp>
          <p:nvSpPr>
            <p:cNvPr id="19520" name="Rectangle 52">
              <a:extLst>
                <a:ext uri="{FF2B5EF4-FFF2-40B4-BE49-F238E27FC236}">
                  <a16:creationId xmlns:a16="http://schemas.microsoft.com/office/drawing/2014/main" id="{088435D4-E8B0-5041-BFC8-F617877C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2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21" name="Text Box 53">
              <a:extLst>
                <a:ext uri="{FF2B5EF4-FFF2-40B4-BE49-F238E27FC236}">
                  <a16:creationId xmlns:a16="http://schemas.microsoft.com/office/drawing/2014/main" id="{C2C4A39B-5D37-4C4A-A871-E40B3102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32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82998" name="Text Box 54">
            <a:extLst>
              <a:ext uri="{FF2B5EF4-FFF2-40B4-BE49-F238E27FC236}">
                <a16:creationId xmlns:a16="http://schemas.microsoft.com/office/drawing/2014/main" id="{A8E163D8-1AC5-974F-A527-4C13C13E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634" y="5632450"/>
            <a:ext cx="941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6</a:t>
            </a:r>
          </a:p>
        </p:txBody>
      </p:sp>
      <p:sp>
        <p:nvSpPr>
          <p:cNvPr id="19472" name="Text Box 56">
            <a:extLst>
              <a:ext uri="{FF2B5EF4-FFF2-40B4-BE49-F238E27FC236}">
                <a16:creationId xmlns:a16="http://schemas.microsoft.com/office/drawing/2014/main" id="{3256EEB1-1285-2341-A71F-4C4F305F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003425"/>
            <a:ext cx="51026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TW" sz="2600">
                <a:solidFill>
                  <a:srgbClr val="00FFFF"/>
                </a:solidFill>
                <a:latin typeface="+mj-lt"/>
              </a:rPr>
              <a:t>.5    .7    .5    .2    .4    .2    .5    .1    .6</a:t>
            </a:r>
          </a:p>
        </p:txBody>
      </p:sp>
      <p:grpSp>
        <p:nvGrpSpPr>
          <p:cNvPr id="19473" name="Group 57">
            <a:extLst>
              <a:ext uri="{FF2B5EF4-FFF2-40B4-BE49-F238E27FC236}">
                <a16:creationId xmlns:a16="http://schemas.microsoft.com/office/drawing/2014/main" id="{EDDAFE2C-0382-0640-A5D2-DEE9EAB21AE8}"/>
              </a:ext>
            </a:extLst>
          </p:cNvPr>
          <p:cNvGrpSpPr>
            <a:grpSpLocks/>
          </p:cNvGrpSpPr>
          <p:nvPr/>
        </p:nvGrpSpPr>
        <p:grpSpPr bwMode="auto">
          <a:xfrm>
            <a:off x="1508125" y="2663825"/>
            <a:ext cx="831850" cy="968375"/>
            <a:chOff x="1098" y="2349"/>
            <a:chExt cx="524" cy="610"/>
          </a:xfrm>
        </p:grpSpPr>
        <p:sp>
          <p:nvSpPr>
            <p:cNvPr id="19517" name="Line 58">
              <a:extLst>
                <a:ext uri="{FF2B5EF4-FFF2-40B4-BE49-F238E27FC236}">
                  <a16:creationId xmlns:a16="http://schemas.microsoft.com/office/drawing/2014/main" id="{04C24154-1757-F549-BC57-B04889273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8" name="Line 59">
              <a:extLst>
                <a:ext uri="{FF2B5EF4-FFF2-40B4-BE49-F238E27FC236}">
                  <a16:creationId xmlns:a16="http://schemas.microsoft.com/office/drawing/2014/main" id="{ACC98FEC-FDC6-AD45-BC9D-DFEE1AA84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9" name="Line 60">
              <a:extLst>
                <a:ext uri="{FF2B5EF4-FFF2-40B4-BE49-F238E27FC236}">
                  <a16:creationId xmlns:a16="http://schemas.microsoft.com/office/drawing/2014/main" id="{35B6DFB2-11E2-9A45-851D-FF895E40F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9474" name="Group 61">
            <a:extLst>
              <a:ext uri="{FF2B5EF4-FFF2-40B4-BE49-F238E27FC236}">
                <a16:creationId xmlns:a16="http://schemas.microsoft.com/office/drawing/2014/main" id="{6E8EDB8C-6115-DD48-A8E3-67E98B01A5C0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663825"/>
            <a:ext cx="831850" cy="968375"/>
            <a:chOff x="1098" y="2349"/>
            <a:chExt cx="524" cy="610"/>
          </a:xfrm>
        </p:grpSpPr>
        <p:sp>
          <p:nvSpPr>
            <p:cNvPr id="19514" name="Line 62">
              <a:extLst>
                <a:ext uri="{FF2B5EF4-FFF2-40B4-BE49-F238E27FC236}">
                  <a16:creationId xmlns:a16="http://schemas.microsoft.com/office/drawing/2014/main" id="{DC88C91A-ED36-C848-83A6-39B66066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5" name="Line 63">
              <a:extLst>
                <a:ext uri="{FF2B5EF4-FFF2-40B4-BE49-F238E27FC236}">
                  <a16:creationId xmlns:a16="http://schemas.microsoft.com/office/drawing/2014/main" id="{E3BB4CD6-BD14-7442-8D28-8CB080288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6" name="Line 64">
              <a:extLst>
                <a:ext uri="{FF2B5EF4-FFF2-40B4-BE49-F238E27FC236}">
                  <a16:creationId xmlns:a16="http://schemas.microsoft.com/office/drawing/2014/main" id="{40225D6B-84B5-F444-9F9C-22CFA3997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9475" name="Group 65">
            <a:extLst>
              <a:ext uri="{FF2B5EF4-FFF2-40B4-BE49-F238E27FC236}">
                <a16:creationId xmlns:a16="http://schemas.microsoft.com/office/drawing/2014/main" id="{E326F6BF-4C87-AC49-B21D-6073565D9C88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2663825"/>
            <a:ext cx="831850" cy="968375"/>
            <a:chOff x="1098" y="2349"/>
            <a:chExt cx="524" cy="610"/>
          </a:xfrm>
        </p:grpSpPr>
        <p:sp>
          <p:nvSpPr>
            <p:cNvPr id="19511" name="Line 66">
              <a:extLst>
                <a:ext uri="{FF2B5EF4-FFF2-40B4-BE49-F238E27FC236}">
                  <a16:creationId xmlns:a16="http://schemas.microsoft.com/office/drawing/2014/main" id="{3D786194-7401-F249-9E14-51F403208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2" name="Line 67">
              <a:extLst>
                <a:ext uri="{FF2B5EF4-FFF2-40B4-BE49-F238E27FC236}">
                  <a16:creationId xmlns:a16="http://schemas.microsoft.com/office/drawing/2014/main" id="{49173A1A-8A9E-A94B-8E3B-3DF09BDB7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3" name="Line 68">
              <a:extLst>
                <a:ext uri="{FF2B5EF4-FFF2-40B4-BE49-F238E27FC236}">
                  <a16:creationId xmlns:a16="http://schemas.microsoft.com/office/drawing/2014/main" id="{10C815C1-82AE-7A44-904C-7B0C025DB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9476" name="Group 69">
            <a:extLst>
              <a:ext uri="{FF2B5EF4-FFF2-40B4-BE49-F238E27FC236}">
                <a16:creationId xmlns:a16="http://schemas.microsoft.com/office/drawing/2014/main" id="{73414F0B-6078-DD43-A190-3F7E64F8C09F}"/>
              </a:ext>
            </a:extLst>
          </p:cNvPr>
          <p:cNvGrpSpPr>
            <a:grpSpLocks/>
          </p:cNvGrpSpPr>
          <p:nvPr/>
        </p:nvGrpSpPr>
        <p:grpSpPr bwMode="auto">
          <a:xfrm>
            <a:off x="5380038" y="2663825"/>
            <a:ext cx="831850" cy="968375"/>
            <a:chOff x="1098" y="2349"/>
            <a:chExt cx="524" cy="610"/>
          </a:xfrm>
        </p:grpSpPr>
        <p:sp>
          <p:nvSpPr>
            <p:cNvPr id="19508" name="Line 70">
              <a:extLst>
                <a:ext uri="{FF2B5EF4-FFF2-40B4-BE49-F238E27FC236}">
                  <a16:creationId xmlns:a16="http://schemas.microsoft.com/office/drawing/2014/main" id="{2477B75E-5F0F-E04F-87B0-6605A1DC2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09" name="Line 71">
              <a:extLst>
                <a:ext uri="{FF2B5EF4-FFF2-40B4-BE49-F238E27FC236}">
                  <a16:creationId xmlns:a16="http://schemas.microsoft.com/office/drawing/2014/main" id="{581EBD74-C6D7-4D4B-9ED2-BC05A868A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949"/>
              <a:ext cx="5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10" name="Line 72">
              <a:extLst>
                <a:ext uri="{FF2B5EF4-FFF2-40B4-BE49-F238E27FC236}">
                  <a16:creationId xmlns:a16="http://schemas.microsoft.com/office/drawing/2014/main" id="{A6B45072-F618-D04D-8789-7207D15D1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2349"/>
              <a:ext cx="0" cy="6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9477" name="Rectangle 73">
            <a:extLst>
              <a:ext uri="{FF2B5EF4-FFF2-40B4-BE49-F238E27FC236}">
                <a16:creationId xmlns:a16="http://schemas.microsoft.com/office/drawing/2014/main" id="{D4089FDA-050E-ED45-8FC3-19B2A12DB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2665413"/>
            <a:ext cx="788987" cy="109537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9478" name="Text Box 74">
            <a:extLst>
              <a:ext uri="{FF2B5EF4-FFF2-40B4-BE49-F238E27FC236}">
                <a16:creationId xmlns:a16="http://schemas.microsoft.com/office/drawing/2014/main" id="{71A43980-826A-9745-B23D-C1ACD31D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62" y="2630488"/>
            <a:ext cx="290464" cy="2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100" b="1">
                <a:solidFill>
                  <a:srgbClr val="000000"/>
                </a:solidFill>
                <a:latin typeface="+mj-lt"/>
              </a:rPr>
              <a:t>.1</a:t>
            </a:r>
          </a:p>
        </p:txBody>
      </p:sp>
      <p:grpSp>
        <p:nvGrpSpPr>
          <p:cNvPr id="19479" name="Group 75">
            <a:extLst>
              <a:ext uri="{FF2B5EF4-FFF2-40B4-BE49-F238E27FC236}">
                <a16:creationId xmlns:a16="http://schemas.microsoft.com/office/drawing/2014/main" id="{EA38887B-39E6-DC49-BB2C-9B9E0A559CAC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2771775"/>
            <a:ext cx="788987" cy="469900"/>
            <a:chOff x="2610" y="3105"/>
            <a:chExt cx="497" cy="296"/>
          </a:xfrm>
        </p:grpSpPr>
        <p:sp>
          <p:nvSpPr>
            <p:cNvPr id="19506" name="Rectangle 76">
              <a:extLst>
                <a:ext uri="{FF2B5EF4-FFF2-40B4-BE49-F238E27FC236}">
                  <a16:creationId xmlns:a16="http://schemas.microsoft.com/office/drawing/2014/main" id="{2B26496C-B5D4-4144-840D-C973F33B2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105"/>
              <a:ext cx="497" cy="2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7" name="Text Box 77">
              <a:extLst>
                <a:ext uri="{FF2B5EF4-FFF2-40B4-BE49-F238E27FC236}">
                  <a16:creationId xmlns:a16="http://schemas.microsoft.com/office/drawing/2014/main" id="{78B0B8B0-8B9C-BD4F-B93D-9D3FF0577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3176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9480" name="Group 104">
            <a:extLst>
              <a:ext uri="{FF2B5EF4-FFF2-40B4-BE49-F238E27FC236}">
                <a16:creationId xmlns:a16="http://schemas.microsoft.com/office/drawing/2014/main" id="{ACD37D46-A6F8-C542-80C1-736716D31333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3241675"/>
            <a:ext cx="788987" cy="363538"/>
            <a:chOff x="2567" y="2042"/>
            <a:chExt cx="497" cy="229"/>
          </a:xfrm>
        </p:grpSpPr>
        <p:sp>
          <p:nvSpPr>
            <p:cNvPr id="19504" name="Rectangle 79">
              <a:extLst>
                <a:ext uri="{FF2B5EF4-FFF2-40B4-BE49-F238E27FC236}">
                  <a16:creationId xmlns:a16="http://schemas.microsoft.com/office/drawing/2014/main" id="{08D28CEC-ABA7-3246-BADD-7C2BA1EC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042"/>
              <a:ext cx="497" cy="22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5" name="Text Box 80">
              <a:extLst>
                <a:ext uri="{FF2B5EF4-FFF2-40B4-BE49-F238E27FC236}">
                  <a16:creationId xmlns:a16="http://schemas.microsoft.com/office/drawing/2014/main" id="{E6C12790-7B2C-C449-9B58-F6CCE74DA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2077"/>
              <a:ext cx="189" cy="14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.4</a:t>
              </a:r>
            </a:p>
          </p:txBody>
        </p:sp>
      </p:grpSp>
      <p:grpSp>
        <p:nvGrpSpPr>
          <p:cNvPr id="19481" name="Group 81">
            <a:extLst>
              <a:ext uri="{FF2B5EF4-FFF2-40B4-BE49-F238E27FC236}">
                <a16:creationId xmlns:a16="http://schemas.microsoft.com/office/drawing/2014/main" id="{341946FF-1305-3F41-9667-BC08AA72283E}"/>
              </a:ext>
            </a:extLst>
          </p:cNvPr>
          <p:cNvGrpSpPr>
            <a:grpSpLocks/>
          </p:cNvGrpSpPr>
          <p:nvPr/>
        </p:nvGrpSpPr>
        <p:grpSpPr bwMode="auto">
          <a:xfrm>
            <a:off x="5389563" y="3403600"/>
            <a:ext cx="788987" cy="227013"/>
            <a:chOff x="3438" y="3503"/>
            <a:chExt cx="497" cy="143"/>
          </a:xfrm>
        </p:grpSpPr>
        <p:sp>
          <p:nvSpPr>
            <p:cNvPr id="19502" name="Rectangle 82">
              <a:extLst>
                <a:ext uri="{FF2B5EF4-FFF2-40B4-BE49-F238E27FC236}">
                  <a16:creationId xmlns:a16="http://schemas.microsoft.com/office/drawing/2014/main" id="{75FD4096-8085-D54C-B827-95ECAF794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507"/>
              <a:ext cx="497" cy="1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3" name="Text Box 83">
              <a:extLst>
                <a:ext uri="{FF2B5EF4-FFF2-40B4-BE49-F238E27FC236}">
                  <a16:creationId xmlns:a16="http://schemas.microsoft.com/office/drawing/2014/main" id="{12B5EE9F-EE07-1746-B64E-907F58D3B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3503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9482" name="Group 84">
            <a:extLst>
              <a:ext uri="{FF2B5EF4-FFF2-40B4-BE49-F238E27FC236}">
                <a16:creationId xmlns:a16="http://schemas.microsoft.com/office/drawing/2014/main" id="{78A91655-B831-9A4F-8501-8042092BC651}"/>
              </a:ext>
            </a:extLst>
          </p:cNvPr>
          <p:cNvGrpSpPr>
            <a:grpSpLocks/>
          </p:cNvGrpSpPr>
          <p:nvPr/>
        </p:nvGrpSpPr>
        <p:grpSpPr bwMode="auto">
          <a:xfrm>
            <a:off x="2817813" y="2951163"/>
            <a:ext cx="788987" cy="649287"/>
            <a:chOff x="1818" y="3218"/>
            <a:chExt cx="497" cy="409"/>
          </a:xfrm>
        </p:grpSpPr>
        <p:sp>
          <p:nvSpPr>
            <p:cNvPr id="19500" name="Rectangle 85">
              <a:extLst>
                <a:ext uri="{FF2B5EF4-FFF2-40B4-BE49-F238E27FC236}">
                  <a16:creationId xmlns:a16="http://schemas.microsoft.com/office/drawing/2014/main" id="{13D956BD-628B-3B41-8F51-D64555D95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3218"/>
              <a:ext cx="497" cy="40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501" name="Text Box 86">
              <a:extLst>
                <a:ext uri="{FF2B5EF4-FFF2-40B4-BE49-F238E27FC236}">
                  <a16:creationId xmlns:a16="http://schemas.microsoft.com/office/drawing/2014/main" id="{D281103F-7750-C241-9DCA-09B26ED98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37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.7</a:t>
              </a:r>
            </a:p>
          </p:txBody>
        </p:sp>
      </p:grpSp>
      <p:grpSp>
        <p:nvGrpSpPr>
          <p:cNvPr id="19483" name="Group 87">
            <a:extLst>
              <a:ext uri="{FF2B5EF4-FFF2-40B4-BE49-F238E27FC236}">
                <a16:creationId xmlns:a16="http://schemas.microsoft.com/office/drawing/2014/main" id="{281F1E52-774D-1C4D-A19C-73C05828066F}"/>
              </a:ext>
            </a:extLst>
          </p:cNvPr>
          <p:cNvGrpSpPr>
            <a:grpSpLocks/>
          </p:cNvGrpSpPr>
          <p:nvPr/>
        </p:nvGrpSpPr>
        <p:grpSpPr bwMode="auto">
          <a:xfrm>
            <a:off x="2824163" y="2759075"/>
            <a:ext cx="788987" cy="227013"/>
            <a:chOff x="1822" y="3097"/>
            <a:chExt cx="497" cy="143"/>
          </a:xfrm>
        </p:grpSpPr>
        <p:sp>
          <p:nvSpPr>
            <p:cNvPr id="19498" name="Rectangle 88">
              <a:extLst>
                <a:ext uri="{FF2B5EF4-FFF2-40B4-BE49-F238E27FC236}">
                  <a16:creationId xmlns:a16="http://schemas.microsoft.com/office/drawing/2014/main" id="{5D402637-7EE0-804E-A54F-D5DFA91F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099"/>
              <a:ext cx="497" cy="12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9" name="Text Box 89">
              <a:extLst>
                <a:ext uri="{FF2B5EF4-FFF2-40B4-BE49-F238E27FC236}">
                  <a16:creationId xmlns:a16="http://schemas.microsoft.com/office/drawing/2014/main" id="{968ACF5A-8C96-F44E-8978-DAAA7E38A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09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.2</a:t>
              </a:r>
            </a:p>
          </p:txBody>
        </p:sp>
      </p:grpSp>
      <p:grpSp>
        <p:nvGrpSpPr>
          <p:cNvPr id="19484" name="Group 90">
            <a:extLst>
              <a:ext uri="{FF2B5EF4-FFF2-40B4-BE49-F238E27FC236}">
                <a16:creationId xmlns:a16="http://schemas.microsoft.com/office/drawing/2014/main" id="{DD0E9AD5-7595-3A4F-9BB1-F9D85DE27E01}"/>
              </a:ext>
            </a:extLst>
          </p:cNvPr>
          <p:cNvGrpSpPr>
            <a:grpSpLocks/>
          </p:cNvGrpSpPr>
          <p:nvPr/>
        </p:nvGrpSpPr>
        <p:grpSpPr bwMode="auto">
          <a:xfrm>
            <a:off x="1527175" y="3132138"/>
            <a:ext cx="788988" cy="469900"/>
            <a:chOff x="1005" y="3332"/>
            <a:chExt cx="497" cy="296"/>
          </a:xfrm>
        </p:grpSpPr>
        <p:sp>
          <p:nvSpPr>
            <p:cNvPr id="19496" name="Rectangle 91">
              <a:extLst>
                <a:ext uri="{FF2B5EF4-FFF2-40B4-BE49-F238E27FC236}">
                  <a16:creationId xmlns:a16="http://schemas.microsoft.com/office/drawing/2014/main" id="{F3395810-C089-0345-B1CE-5F8EC4B3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332"/>
              <a:ext cx="497" cy="29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7" name="Text Box 92">
              <a:extLst>
                <a:ext uri="{FF2B5EF4-FFF2-40B4-BE49-F238E27FC236}">
                  <a16:creationId xmlns:a16="http://schemas.microsoft.com/office/drawing/2014/main" id="{73CCB4CD-D289-A747-B2A8-4AA9B7320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407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grpSp>
        <p:nvGrpSpPr>
          <p:cNvPr id="19485" name="Group 93">
            <a:extLst>
              <a:ext uri="{FF2B5EF4-FFF2-40B4-BE49-F238E27FC236}">
                <a16:creationId xmlns:a16="http://schemas.microsoft.com/office/drawing/2014/main" id="{F4965EC3-A049-3F4C-994A-B3AA2C44EDD5}"/>
              </a:ext>
            </a:extLst>
          </p:cNvPr>
          <p:cNvGrpSpPr>
            <a:grpSpLocks/>
          </p:cNvGrpSpPr>
          <p:nvPr/>
        </p:nvGrpSpPr>
        <p:grpSpPr bwMode="auto">
          <a:xfrm>
            <a:off x="1527175" y="2665413"/>
            <a:ext cx="788988" cy="469900"/>
            <a:chOff x="1005" y="3038"/>
            <a:chExt cx="497" cy="296"/>
          </a:xfrm>
        </p:grpSpPr>
        <p:sp>
          <p:nvSpPr>
            <p:cNvPr id="19494" name="Rectangle 94">
              <a:extLst>
                <a:ext uri="{FF2B5EF4-FFF2-40B4-BE49-F238E27FC236}">
                  <a16:creationId xmlns:a16="http://schemas.microsoft.com/office/drawing/2014/main" id="{BB120E19-7BA4-514A-BB72-4E0E5A299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038"/>
              <a:ext cx="497" cy="29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5" name="Text Box 95">
              <a:extLst>
                <a:ext uri="{FF2B5EF4-FFF2-40B4-BE49-F238E27FC236}">
                  <a16:creationId xmlns:a16="http://schemas.microsoft.com/office/drawing/2014/main" id="{226792C7-7742-FF4C-B933-67AA4ABA1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3111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.5</a:t>
              </a:r>
            </a:p>
          </p:txBody>
        </p:sp>
      </p:grpSp>
      <p:sp>
        <p:nvSpPr>
          <p:cNvPr id="19486" name="Text Box 96">
            <a:extLst>
              <a:ext uri="{FF2B5EF4-FFF2-40B4-BE49-F238E27FC236}">
                <a16:creationId xmlns:a16="http://schemas.microsoft.com/office/drawing/2014/main" id="{5B3BDD60-3DD0-2C41-A0E1-3A8DA8C9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13" y="2833688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TW" b="1" i="1" dirty="0" err="1">
                <a:solidFill>
                  <a:srgbClr val="FF99FF"/>
                </a:solidFill>
                <a:latin typeface="+mj-lt"/>
              </a:rPr>
              <a:t>M</a:t>
            </a:r>
            <a:r>
              <a:rPr lang="en-US" altLang="zh-TW" b="1" baseline="-25000" dirty="0" err="1">
                <a:solidFill>
                  <a:srgbClr val="FF99FF"/>
                </a:solidFill>
                <a:latin typeface="+mj-lt"/>
              </a:rPr>
              <a:t>Opt</a:t>
            </a:r>
            <a:r>
              <a:rPr lang="en-US" altLang="zh-TW" b="1" dirty="0">
                <a:solidFill>
                  <a:srgbClr val="FF99FF"/>
                </a:solidFill>
                <a:latin typeface="+mj-lt"/>
              </a:rPr>
              <a:t> </a:t>
            </a:r>
            <a:r>
              <a:rPr lang="en-US" altLang="zh-TW" b="1" i="1" dirty="0">
                <a:solidFill>
                  <a:srgbClr val="FF99FF"/>
                </a:solidFill>
                <a:latin typeface="+mj-lt"/>
              </a:rPr>
              <a:t>= 4</a:t>
            </a:r>
          </a:p>
        </p:txBody>
      </p:sp>
      <p:grpSp>
        <p:nvGrpSpPr>
          <p:cNvPr id="28" name="Group 97">
            <a:extLst>
              <a:ext uri="{FF2B5EF4-FFF2-40B4-BE49-F238E27FC236}">
                <a16:creationId xmlns:a16="http://schemas.microsoft.com/office/drawing/2014/main" id="{3B684F1C-F235-7F4E-95E4-EC1D9B6BC83B}"/>
              </a:ext>
            </a:extLst>
          </p:cNvPr>
          <p:cNvGrpSpPr>
            <a:grpSpLocks/>
          </p:cNvGrpSpPr>
          <p:nvPr/>
        </p:nvGrpSpPr>
        <p:grpSpPr bwMode="auto">
          <a:xfrm>
            <a:off x="7978775" y="4997450"/>
            <a:ext cx="788988" cy="554038"/>
            <a:chOff x="3409" y="3330"/>
            <a:chExt cx="497" cy="349"/>
          </a:xfrm>
        </p:grpSpPr>
        <p:sp>
          <p:nvSpPr>
            <p:cNvPr id="19492" name="Rectangle 98">
              <a:extLst>
                <a:ext uri="{FF2B5EF4-FFF2-40B4-BE49-F238E27FC236}">
                  <a16:creationId xmlns:a16="http://schemas.microsoft.com/office/drawing/2014/main" id="{112B396B-AD93-0F40-AF17-72DC7D76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3" name="Text Box 99">
              <a:extLst>
                <a:ext uri="{FF2B5EF4-FFF2-40B4-BE49-F238E27FC236}">
                  <a16:creationId xmlns:a16="http://schemas.microsoft.com/office/drawing/2014/main" id="{81C3BB43-9F9A-8840-9CCC-E9939F254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grpSp>
        <p:nvGrpSpPr>
          <p:cNvPr id="19488" name="Group 100">
            <a:extLst>
              <a:ext uri="{FF2B5EF4-FFF2-40B4-BE49-F238E27FC236}">
                <a16:creationId xmlns:a16="http://schemas.microsoft.com/office/drawing/2014/main" id="{2F1A816D-9172-D24B-ADC7-A6833354C6A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2855913"/>
            <a:ext cx="788987" cy="554037"/>
            <a:chOff x="3409" y="3330"/>
            <a:chExt cx="497" cy="349"/>
          </a:xfrm>
        </p:grpSpPr>
        <p:sp>
          <p:nvSpPr>
            <p:cNvPr id="19490" name="Rectangle 101">
              <a:extLst>
                <a:ext uri="{FF2B5EF4-FFF2-40B4-BE49-F238E27FC236}">
                  <a16:creationId xmlns:a16="http://schemas.microsoft.com/office/drawing/2014/main" id="{06A83DF3-BD89-D14A-813D-9D98A5B1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330"/>
              <a:ext cx="497" cy="3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9491" name="Text Box 102">
              <a:extLst>
                <a:ext uri="{FF2B5EF4-FFF2-40B4-BE49-F238E27FC236}">
                  <a16:creationId xmlns:a16="http://schemas.microsoft.com/office/drawing/2014/main" id="{43F02892-F174-9F40-91B3-75CDC53B1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" y="3424"/>
              <a:ext cx="18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100" b="1">
                  <a:solidFill>
                    <a:srgbClr val="000000"/>
                  </a:solidFill>
                  <a:latin typeface="+mj-lt"/>
                </a:rPr>
                <a:t>.6</a:t>
              </a:r>
            </a:p>
          </p:txBody>
        </p:sp>
      </p:grpSp>
      <p:sp>
        <p:nvSpPr>
          <p:cNvPr id="19489" name="Rectangle 112">
            <a:extLst>
              <a:ext uri="{FF2B5EF4-FFF2-40B4-BE49-F238E27FC236}">
                <a16:creationId xmlns:a16="http://schemas.microsoft.com/office/drawing/2014/main" id="{8CD7BD53-95B2-C347-9439-0E759A13B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7388" y="76200"/>
            <a:ext cx="5459412" cy="94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600" b="1" dirty="0">
                <a:solidFill>
                  <a:srgbClr val="FFFF00"/>
                </a:solidFill>
              </a:rPr>
              <a:t>Next Fit (NF) Packing Algorithm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8" grpId="0" autoUpdateAnimBg="0"/>
    </p:bldLst>
  </p:timing>
</p:sld>
</file>

<file path=ppt/theme/theme1.xml><?xml version="1.0" encoding="utf-8"?>
<a:theme xmlns:a="http://schemas.openxmlformats.org/drawingml/2006/main" name="adv003">
  <a:themeElements>
    <a:clrScheme name="adv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003">
      <a:majorFont>
        <a:latin typeface="Times New Roman"/>
        <a:ea typeface="PMingLiU"/>
        <a:cs typeface="PMingLiU"/>
      </a:majorFont>
      <a:minorFont>
        <a:latin typeface="Times New Roman"/>
        <a:ea typeface="PMingLiU"/>
        <a:cs typeface="PMingLiU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PMingLiU" pitchFamily="18" charset="-120"/>
            <a:cs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PMingLiU" pitchFamily="18" charset="-120"/>
            <a:cs typeface="PMingLiU" pitchFamily="18" charset="-120"/>
          </a:defRPr>
        </a:defPPr>
      </a:lstStyle>
    </a:lnDef>
  </a:objectDefaults>
  <a:extraClrSchemeLst>
    <a:extraClrScheme>
      <a:clrScheme name="adv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1230</Words>
  <Application>Microsoft Macintosh PowerPoint</Application>
  <PresentationFormat>On-screen Show (4:3)</PresentationFormat>
  <Paragraphs>172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adv003</vt:lpstr>
      <vt:lpstr>Bin Packing</vt:lpstr>
      <vt:lpstr>Bin Packing Example</vt:lpstr>
      <vt:lpstr>Bin Packing Problem Definition</vt:lpstr>
      <vt:lpstr>Example Applications</vt:lpstr>
      <vt:lpstr>Historical Application</vt:lpstr>
      <vt:lpstr>Bin Packing Optimal Solution</vt:lpstr>
      <vt:lpstr>Bin-Packing Heuristics</vt:lpstr>
      <vt:lpstr>Next-Fit (NF) Algorithm</vt:lpstr>
      <vt:lpstr>Next Fit (NF) Packing Algorithm Example</vt:lpstr>
      <vt:lpstr>Approximation Ratios</vt:lpstr>
      <vt:lpstr>Next Fit (NF) Approximation Ratio</vt:lpstr>
      <vt:lpstr>Next Fit (NF) Approximation Ratio</vt:lpstr>
      <vt:lpstr>Next Fit (NF) Lower Bound</vt:lpstr>
      <vt:lpstr>First Fit (FF) Algorithm</vt:lpstr>
      <vt:lpstr>First Fit (FF) Packing Algorithm Example</vt:lpstr>
      <vt:lpstr>Running Time for First Fit</vt:lpstr>
      <vt:lpstr>Faster First-Fit (FF) Algorithm</vt:lpstr>
      <vt:lpstr>Zip-Zip Trees</vt:lpstr>
      <vt:lpstr>First-Fit (FF) Approx. Ratio</vt:lpstr>
      <vt:lpstr>First-Fit (FF) Approx. Ratio</vt:lpstr>
      <vt:lpstr>First-Fit (FF) Lower Bound</vt:lpstr>
      <vt:lpstr>Best Fit Algorithm (BF)</vt:lpstr>
      <vt:lpstr>Zip-Zip Trees</vt:lpstr>
      <vt:lpstr>Example for Best Fit (BF)</vt:lpstr>
      <vt:lpstr>Other Heuristics</vt:lpstr>
      <vt:lpstr>Experiments</vt:lpstr>
      <vt:lpstr>Experiments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Optimality and Efficiency－ A Dual Objective Function for  Optimization Algorithms</dc:title>
  <dc:creator>slcheng</dc:creator>
  <cp:lastModifiedBy>Michael T Goodrich</cp:lastModifiedBy>
  <cp:revision>782</cp:revision>
  <cp:lastPrinted>2019-04-17T03:41:57Z</cp:lastPrinted>
  <dcterms:created xsi:type="dcterms:W3CDTF">2013-11-08T06:08:10Z</dcterms:created>
  <dcterms:modified xsi:type="dcterms:W3CDTF">2024-04-23T18:58:54Z</dcterms:modified>
</cp:coreProperties>
</file>