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3"/>
  </p:notesMasterIdLst>
  <p:handoutMasterIdLst>
    <p:handoutMasterId r:id="rId14"/>
  </p:handoutMasterIdLst>
  <p:sldIdLst>
    <p:sldId id="256" r:id="rId2"/>
    <p:sldId id="455" r:id="rId3"/>
    <p:sldId id="457" r:id="rId4"/>
    <p:sldId id="458" r:id="rId5"/>
    <p:sldId id="459" r:id="rId6"/>
    <p:sldId id="460" r:id="rId7"/>
    <p:sldId id="461" r:id="rId8"/>
    <p:sldId id="462" r:id="rId9"/>
    <p:sldId id="418" r:id="rId10"/>
    <p:sldId id="469" r:id="rId11"/>
    <p:sldId id="429" r:id="rId12"/>
  </p:sldIdLst>
  <p:sldSz cx="9144000" cy="6858000" type="screen4x3"/>
  <p:notesSz cx="7315200" cy="96012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ＭＳ Ｐゴシック" charset="0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ＭＳ Ｐゴシック" charset="0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ＭＳ Ｐゴシック" charset="0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ＭＳ Ｐゴシック" charset="0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ＭＳ Ｐゴシック" charset="0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ahoma" charset="0"/>
        <a:ea typeface="ＭＳ Ｐゴシック" charset="0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ahoma" charset="0"/>
        <a:ea typeface="ＭＳ Ｐゴシック" charset="0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ahoma" charset="0"/>
        <a:ea typeface="ＭＳ Ｐゴシック" charset="0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ahoma" charset="0"/>
        <a:ea typeface="ＭＳ Ｐゴシック" charset="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674F6"/>
    <a:srgbClr val="6289F8"/>
    <a:srgbClr val="8097F8"/>
    <a:srgbClr val="2C61F6"/>
    <a:srgbClr val="000000"/>
    <a:srgbClr val="3333FF"/>
    <a:srgbClr val="FFFF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 autoAdjust="0"/>
    <p:restoredTop sz="94660"/>
  </p:normalViewPr>
  <p:slideViewPr>
    <p:cSldViewPr snapToObjects="1">
      <p:cViewPr varScale="1">
        <p:scale>
          <a:sx n="128" d="100"/>
          <a:sy n="128" d="100"/>
        </p:scale>
        <p:origin x="1704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5.xml"/><Relationship Id="rId2" Type="http://schemas.openxmlformats.org/officeDocument/2006/relationships/slide" Target="slides/slide4.xml"/><Relationship Id="rId1" Type="http://schemas.openxmlformats.org/officeDocument/2006/relationships/slide" Target="slides/slide1.xml"/><Relationship Id="rId4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4" tIns="48326" rIns="96654" bIns="48326" numCol="1" anchor="t" anchorCtr="0" compatLnSpc="1">
            <a:prstTxWarp prst="textNoShape">
              <a:avLst/>
            </a:prstTxWarp>
          </a:bodyPr>
          <a:lstStyle>
            <a:lvl1pPr algn="l" defTabSz="966788">
              <a:defRPr sz="1300" dirty="0" smtClean="0">
                <a:latin typeface="Tahoma" pitchFamily="34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Graphs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6550" y="0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4" tIns="48326" rIns="96654" bIns="48326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fld id="{9CA88C9D-A884-BB41-A6F5-9A30AC51B728}" type="datetime8">
              <a:rPr lang="en-US"/>
              <a:pPr/>
              <a:t>4/12/22 10:40 AM</a:t>
            </a:fld>
            <a:endParaRPr lang="en-US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4" tIns="48326" rIns="96654" bIns="48326" numCol="1" anchor="b" anchorCtr="0" compatLnSpc="1">
            <a:prstTxWarp prst="textNoShape">
              <a:avLst/>
            </a:prstTxWarp>
          </a:bodyPr>
          <a:lstStyle>
            <a:lvl1pPr algn="l" defTabSz="966788">
              <a:defRPr sz="1300" dirty="0" smtClean="0">
                <a:latin typeface="Tahoma" pitchFamily="3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6550" y="9121775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4" tIns="48326" rIns="96654" bIns="48326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fld id="{A1293D8F-295C-B345-AB23-969CD48B0E6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031670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4" tIns="48326" rIns="96654" bIns="48326" numCol="1" anchor="t" anchorCtr="0" compatLnSpc="1">
            <a:prstTxWarp prst="textNoShape">
              <a:avLst/>
            </a:prstTxWarp>
          </a:bodyPr>
          <a:lstStyle>
            <a:lvl1pPr algn="l" defTabSz="966788">
              <a:defRPr sz="1300" dirty="0" smtClean="0">
                <a:latin typeface="Tahoma" pitchFamily="34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Graphs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6550" y="0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4" tIns="48326" rIns="96654" bIns="48326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fld id="{B29982D0-5A52-5A4E-8AE8-019B37697A7B}" type="datetime8">
              <a:rPr lang="en-US"/>
              <a:pPr/>
              <a:t>4/12/22 10:40 AM</a:t>
            </a:fld>
            <a:endParaRPr lang="en-US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8888" y="722313"/>
            <a:ext cx="4799012" cy="35988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0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1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4" tIns="48326" rIns="96654" bIns="4832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4" tIns="48326" rIns="96654" bIns="48326" numCol="1" anchor="b" anchorCtr="0" compatLnSpc="1">
            <a:prstTxWarp prst="textNoShape">
              <a:avLst/>
            </a:prstTxWarp>
          </a:bodyPr>
          <a:lstStyle>
            <a:lvl1pPr algn="l" defTabSz="966788">
              <a:defRPr sz="1300" dirty="0" smtClean="0">
                <a:latin typeface="Tahoma" pitchFamily="3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6550" y="9121775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4" tIns="48326" rIns="96654" bIns="48326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fld id="{2F07C396-A41D-5945-B10A-86E19D0CEA5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920511"/>
      </p:ext>
    </p:extLst>
  </p:cSld>
  <p:clrMap bg1="lt1" tx1="dk1" bg2="lt2" tx2="dk2" accent1="accent1" accent2="accent2" accent3="accent3" accent4="accent4" accent5="accent5" accent6="accent6" hlink="hlink" folHlink="folHlink"/>
  <p:hf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300"/>
              <a:t>Graphs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13C2E319-F96E-2C47-99A1-C7C0337FDED2}" type="datetime8">
              <a:rPr lang="en-US" sz="1300"/>
              <a:pPr eaLnBrk="1" hangingPunct="1"/>
              <a:t>4/12/22 10:40 AM</a:t>
            </a:fld>
            <a:endParaRPr lang="en-US" sz="1300"/>
          </a:p>
        </p:txBody>
      </p:sp>
      <p:sp>
        <p:nvSpPr>
          <p:cNvPr id="2458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319CEAED-0899-2642-B240-023FFABD28BF}" type="slidenum">
              <a:rPr lang="en-US" sz="1300"/>
              <a:pPr eaLnBrk="1" hangingPunct="1"/>
              <a:t>1</a:t>
            </a:fld>
            <a:endParaRPr lang="en-US" sz="1300"/>
          </a:p>
        </p:txBody>
      </p:sp>
      <p:sp>
        <p:nvSpPr>
          <p:cNvPr id="2458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Graphs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8E4ED44A-E246-6C4D-ABE4-3ED00EC7A9DF}" type="datetime8">
              <a:rPr lang="en-US" smtClean="0"/>
              <a:pPr/>
              <a:t>4/12/22 10:40 AM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221774D-D90E-4248-95E8-B5FB42BC76E9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2931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15" name="Rectangle 4"/>
              <p:cNvSpPr>
                <a:spLocks noChangeArrowheads="1"/>
              </p:cNvSpPr>
              <p:nvPr/>
            </p:nvSpPr>
            <p:spPr bwMode="ltGray">
              <a:xfrm>
                <a:off x="2112" y="0"/>
                <a:ext cx="3648" cy="9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Tahoma" pitchFamily="34" charset="0"/>
                  <a:ea typeface="+mn-ea"/>
                </a:endParaRPr>
              </a:p>
            </p:txBody>
          </p:sp>
          <p:grpSp>
            <p:nvGrpSpPr>
              <p:cNvPr id="16" name="Group 5"/>
              <p:cNvGrpSpPr>
                <a:grpSpLocks/>
              </p:cNvGrpSpPr>
              <p:nvPr userDrawn="1"/>
            </p:nvGrpSpPr>
            <p:grpSpPr bwMode="auto">
              <a:xfrm>
                <a:off x="0" y="0"/>
                <a:ext cx="5760" cy="4320"/>
                <a:chOff x="0" y="0"/>
                <a:chExt cx="5760" cy="4320"/>
              </a:xfrm>
            </p:grpSpPr>
            <p:sp>
              <p:nvSpPr>
                <p:cNvPr id="18" name="Line 6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dirty="0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19" name="Line 7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dirty="0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20" name="Line 8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dirty="0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21" name="Line 9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dirty="0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22" name="Line 10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dirty="0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23" name="Line 11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dirty="0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24" name="Line 12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dirty="0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25" name="Line 13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dirty="0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26" name="Line 14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dirty="0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27" name="Line 15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dirty="0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28" name="Line 16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dirty="0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29" name="Line 17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dirty="0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30" name="Line 18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dirty="0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31" name="Line 19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dirty="0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32" name="Line 20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dirty="0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33" name="Line 21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dirty="0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34" name="Line 22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dirty="0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35" name="Line 23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dirty="0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36" name="Line 24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dirty="0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37" name="Line 25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dirty="0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38" name="Line 26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dirty="0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39" name="Line 27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dirty="0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40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dirty="0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41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dirty="0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42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dirty="0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43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dirty="0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44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dirty="0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45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dirty="0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46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dirty="0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47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dirty="0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48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dirty="0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49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dirty="0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50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dirty="0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51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dirty="0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52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dirty="0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53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dirty="0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54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dirty="0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55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dirty="0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56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dirty="0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57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dirty="0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58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dirty="0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59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dirty="0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60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dirty="0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61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dirty="0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62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dirty="0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63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dirty="0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64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dirty="0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65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dirty="0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66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dirty="0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67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dirty="0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68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dirty="0">
                    <a:latin typeface="Tahoma" pitchFamily="34" charset="0"/>
                    <a:ea typeface="+mn-ea"/>
                  </a:endParaRPr>
                </a:p>
              </p:txBody>
            </p:sp>
          </p:grpSp>
          <p:sp>
            <p:nvSpPr>
              <p:cNvPr id="17" name="Line 57"/>
              <p:cNvSpPr>
                <a:spLocks noChangeShapeType="1"/>
              </p:cNvSpPr>
              <p:nvPr/>
            </p:nvSpPr>
            <p:spPr bwMode="ltGray">
              <a:xfrm>
                <a:off x="5568" y="0"/>
                <a:ext cx="0" cy="1488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Tahoma" pitchFamily="34" charset="0"/>
                  <a:ea typeface="+mn-ea"/>
                </a:endParaRPr>
              </a:p>
            </p:txBody>
          </p:sp>
        </p:grpSp>
        <p:grpSp>
          <p:nvGrpSpPr>
            <p:cNvPr id="6" name="Group 58"/>
            <p:cNvGrpSpPr>
              <a:grpSpLocks/>
            </p:cNvGrpSpPr>
            <p:nvPr userDrawn="1"/>
          </p:nvGrpSpPr>
          <p:grpSpPr bwMode="auto">
            <a:xfrm>
              <a:off x="3" y="559"/>
              <a:ext cx="4192" cy="1796"/>
              <a:chOff x="3" y="559"/>
              <a:chExt cx="4192" cy="1796"/>
            </a:xfrm>
          </p:grpSpPr>
          <p:sp>
            <p:nvSpPr>
              <p:cNvPr id="11" name="Line 59"/>
              <p:cNvSpPr>
                <a:spLocks noChangeShapeType="1"/>
              </p:cNvSpPr>
              <p:nvPr/>
            </p:nvSpPr>
            <p:spPr bwMode="ltGray">
              <a:xfrm>
                <a:off x="506" y="559"/>
                <a:ext cx="0" cy="1796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Tahoma" pitchFamily="34" charset="0"/>
                  <a:ea typeface="+mn-ea"/>
                </a:endParaRPr>
              </a:p>
            </p:txBody>
          </p:sp>
          <p:sp>
            <p:nvSpPr>
              <p:cNvPr id="12" name="Line 60"/>
              <p:cNvSpPr>
                <a:spLocks noChangeShapeType="1"/>
              </p:cNvSpPr>
              <p:nvPr/>
            </p:nvSpPr>
            <p:spPr bwMode="ltGray">
              <a:xfrm flipH="1" flipV="1">
                <a:off x="3" y="1924"/>
                <a:ext cx="32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Tahoma" pitchFamily="34" charset="0"/>
                  <a:ea typeface="+mn-ea"/>
                </a:endParaRPr>
              </a:p>
            </p:txBody>
          </p:sp>
          <p:sp>
            <p:nvSpPr>
              <p:cNvPr id="13" name="Line 61"/>
              <p:cNvSpPr>
                <a:spLocks noChangeShapeType="1"/>
              </p:cNvSpPr>
              <p:nvPr/>
            </p:nvSpPr>
            <p:spPr bwMode="ltGray">
              <a:xfrm flipH="1" flipV="1">
                <a:off x="384" y="938"/>
                <a:ext cx="38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Tahoma" pitchFamily="34" charset="0"/>
                  <a:ea typeface="+mn-ea"/>
                </a:endParaRPr>
              </a:p>
            </p:txBody>
          </p:sp>
          <p:sp>
            <p:nvSpPr>
              <p:cNvPr id="14" name="Arc 62"/>
              <p:cNvSpPr>
                <a:spLocks/>
              </p:cNvSpPr>
              <p:nvPr/>
            </p:nvSpPr>
            <p:spPr bwMode="ltGray">
              <a:xfrm rot="16200000" flipH="1">
                <a:off x="426" y="860"/>
                <a:ext cx="156" cy="157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Tahoma" pitchFamily="34" charset="0"/>
                  <a:ea typeface="+mn-ea"/>
                </a:endParaRPr>
              </a:p>
            </p:txBody>
          </p:sp>
        </p:grpSp>
        <p:grpSp>
          <p:nvGrpSpPr>
            <p:cNvPr id="7" name="Group 63"/>
            <p:cNvGrpSpPr>
              <a:grpSpLocks/>
            </p:cNvGrpSpPr>
            <p:nvPr userDrawn="1"/>
          </p:nvGrpSpPr>
          <p:grpSpPr bwMode="auto">
            <a:xfrm>
              <a:off x="1480" y="1952"/>
              <a:ext cx="3808" cy="1812"/>
              <a:chOff x="1480" y="1952"/>
              <a:chExt cx="3808" cy="1812"/>
            </a:xfrm>
          </p:grpSpPr>
          <p:sp>
            <p:nvSpPr>
              <p:cNvPr id="8" name="Line 64"/>
              <p:cNvSpPr>
                <a:spLocks noChangeShapeType="1"/>
              </p:cNvSpPr>
              <p:nvPr/>
            </p:nvSpPr>
            <p:spPr bwMode="ltGray">
              <a:xfrm flipV="1">
                <a:off x="1480" y="3442"/>
                <a:ext cx="38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Tahoma" pitchFamily="34" charset="0"/>
                  <a:ea typeface="+mn-ea"/>
                </a:endParaRPr>
              </a:p>
            </p:txBody>
          </p:sp>
          <p:sp>
            <p:nvSpPr>
              <p:cNvPr id="9" name="Line 65"/>
              <p:cNvSpPr>
                <a:spLocks noChangeShapeType="1"/>
              </p:cNvSpPr>
              <p:nvPr/>
            </p:nvSpPr>
            <p:spPr bwMode="ltGray">
              <a:xfrm flipH="1">
                <a:off x="5172" y="1952"/>
                <a:ext cx="0" cy="181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Tahoma" pitchFamily="34" charset="0"/>
                  <a:ea typeface="+mn-ea"/>
                </a:endParaRPr>
              </a:p>
            </p:txBody>
          </p:sp>
          <p:sp>
            <p:nvSpPr>
              <p:cNvPr id="10" name="Arc 66"/>
              <p:cNvSpPr>
                <a:spLocks/>
              </p:cNvSpPr>
              <p:nvPr/>
            </p:nvSpPr>
            <p:spPr bwMode="ltGray">
              <a:xfrm rot="5400000">
                <a:off x="5097" y="3347"/>
                <a:ext cx="156" cy="157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Tahoma" pitchFamily="34" charset="0"/>
                  <a:ea typeface="+mn-ea"/>
                </a:endParaRPr>
              </a:p>
            </p:txBody>
          </p:sp>
        </p:grpSp>
      </p:grpSp>
      <p:sp>
        <p:nvSpPr>
          <p:cNvPr id="5187" name="Rectangle 67"/>
          <p:cNvSpPr>
            <a:spLocks noGrp="1" noChangeArrowheads="1"/>
          </p:cNvSpPr>
          <p:nvPr>
            <p:ph type="ctrTitle"/>
          </p:nvPr>
        </p:nvSpPr>
        <p:spPr>
          <a:xfrm>
            <a:off x="990600" y="17526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88" name="Rectangle 68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990600" y="3309938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0" name="Rectangle 7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/>
              <a:t>NP-Completeness</a:t>
            </a:r>
          </a:p>
        </p:txBody>
      </p:sp>
      <p:sp>
        <p:nvSpPr>
          <p:cNvPr id="71" name="Rectangle 7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22B9F7-B76C-F240-9B1B-1DED3A93610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7300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NP-Completeness</a:t>
            </a:r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3BE6284-2635-3744-BE83-61BA701063E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7961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0350" y="304800"/>
            <a:ext cx="2000250" cy="5715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0"/>
            <a:ext cx="5848350" cy="5715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NP-Completeness</a:t>
            </a:r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67974E6-5CA2-C344-8711-1BEBC0BA002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890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NP-Completeness</a:t>
            </a:r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5406A6-25E0-8C4B-B380-DFF26426299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1581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NP-Completeness</a:t>
            </a:r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6062F8-69D4-404A-8A35-967978464FB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8199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NP-Completeness</a:t>
            </a:r>
          </a:p>
        </p:txBody>
      </p:sp>
      <p:sp>
        <p:nvSpPr>
          <p:cNvPr id="7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EED5B45-EF0A-8640-AD53-D584D963168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7558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NP-Completeness</a:t>
            </a:r>
          </a:p>
        </p:txBody>
      </p:sp>
      <p:sp>
        <p:nvSpPr>
          <p:cNvPr id="9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19CFB0A-D813-6B48-87F2-FB4523173CD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355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NP-Completeness</a:t>
            </a:r>
          </a:p>
        </p:txBody>
      </p:sp>
      <p:sp>
        <p:nvSpPr>
          <p:cNvPr id="5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28B402A-42FF-5E41-AA9D-0D3BCFA8489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4746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NP-Completeness</a:t>
            </a:r>
          </a:p>
        </p:txBody>
      </p:sp>
      <p:sp>
        <p:nvSpPr>
          <p:cNvPr id="4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EB1A547-75C1-334B-89B6-63376C8B34B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6163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NP-Completeness</a:t>
            </a:r>
          </a:p>
        </p:txBody>
      </p:sp>
      <p:sp>
        <p:nvSpPr>
          <p:cNvPr id="7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EE2C66-9B6C-BB4F-ABAD-543D33A76BE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0263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NP-Completeness</a:t>
            </a:r>
          </a:p>
        </p:txBody>
      </p:sp>
      <p:sp>
        <p:nvSpPr>
          <p:cNvPr id="7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0782F3C-F154-084D-90E2-323382B5641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2654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3080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grpSp>
            <p:nvGrpSpPr>
              <p:cNvPr id="3087" name="Group 4"/>
              <p:cNvGrpSpPr>
                <a:grpSpLocks/>
              </p:cNvGrpSpPr>
              <p:nvPr/>
            </p:nvGrpSpPr>
            <p:grpSpPr bwMode="auto">
              <a:xfrm>
                <a:off x="0" y="192"/>
                <a:ext cx="5760" cy="4032"/>
                <a:chOff x="0" y="192"/>
                <a:chExt cx="5760" cy="4032"/>
              </a:xfrm>
            </p:grpSpPr>
            <p:sp>
              <p:nvSpPr>
                <p:cNvPr id="4101" name="Line 5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dirty="0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4102" name="Line 6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dirty="0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4103" name="Line 7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dirty="0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4104" name="Line 8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dirty="0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4105" name="Line 9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dirty="0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4106" name="Line 10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dirty="0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4107" name="Line 11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dirty="0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4108" name="Line 12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dirty="0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4109" name="Line 13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dirty="0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4110" name="Line 14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dirty="0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4111" name="Line 15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dirty="0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4112" name="Line 16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dirty="0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4113" name="Line 17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dirty="0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4114" name="Line 18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dirty="0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4115" name="Line 19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dirty="0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4116" name="Line 20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dirty="0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4117" name="Line 21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dirty="0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4118" name="Line 22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dirty="0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4119" name="Line 23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dirty="0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4120" name="Line 24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dirty="0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4121" name="Line 25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dirty="0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4122" name="Line 26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dirty="0">
                    <a:latin typeface="Tahoma" pitchFamily="34" charset="0"/>
                    <a:ea typeface="+mn-ea"/>
                  </a:endParaRPr>
                </a:p>
              </p:txBody>
            </p:sp>
          </p:grpSp>
          <p:grpSp>
            <p:nvGrpSpPr>
              <p:cNvPr id="3088" name="Group 27"/>
              <p:cNvGrpSpPr>
                <a:grpSpLocks/>
              </p:cNvGrpSpPr>
              <p:nvPr/>
            </p:nvGrpSpPr>
            <p:grpSpPr bwMode="auto">
              <a:xfrm>
                <a:off x="192" y="0"/>
                <a:ext cx="5376" cy="4320"/>
                <a:chOff x="192" y="0"/>
                <a:chExt cx="5376" cy="4320"/>
              </a:xfrm>
            </p:grpSpPr>
            <p:sp>
              <p:nvSpPr>
                <p:cNvPr id="4124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dirty="0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4125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dirty="0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4126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dirty="0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4127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dirty="0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4128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dirty="0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4129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dirty="0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4130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dirty="0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4131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dirty="0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4132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dirty="0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4133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dirty="0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4134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dirty="0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4135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dirty="0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4136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dirty="0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4137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dirty="0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4138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dirty="0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4139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dirty="0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4140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dirty="0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4141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dirty="0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4142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dirty="0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4143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dirty="0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4144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dirty="0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4145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dirty="0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4146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dirty="0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4147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dirty="0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4148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dirty="0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4149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dirty="0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4150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dirty="0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4151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dirty="0">
                    <a:latin typeface="Tahoma" pitchFamily="34" charset="0"/>
                    <a:ea typeface="+mn-ea"/>
                  </a:endParaRPr>
                </a:p>
              </p:txBody>
            </p:sp>
            <p:sp>
              <p:nvSpPr>
                <p:cNvPr id="4152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dirty="0">
                    <a:latin typeface="Tahoma" pitchFamily="34" charset="0"/>
                    <a:ea typeface="+mn-ea"/>
                  </a:endParaRPr>
                </a:p>
              </p:txBody>
            </p:sp>
          </p:grpSp>
        </p:grpSp>
        <p:sp>
          <p:nvSpPr>
            <p:cNvPr id="4153" name="Rectangle 57" descr="60%"/>
            <p:cNvSpPr>
              <a:spLocks noChangeArrowheads="1"/>
            </p:cNvSpPr>
            <p:nvPr/>
          </p:nvSpPr>
          <p:spPr bwMode="ltGray">
            <a:xfrm>
              <a:off x="2112" y="0"/>
              <a:ext cx="3648" cy="96"/>
            </a:xfrm>
            <a:prstGeom prst="rect">
              <a:avLst/>
            </a:prstGeom>
            <a:pattFill prst="pct60">
              <a:fgClr>
                <a:schemeClr val="folHlink"/>
              </a:fgClr>
              <a:bgClr>
                <a:schemeClr val="bg1"/>
              </a:bgClr>
            </a:patt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Tahoma" pitchFamily="34" charset="0"/>
                <a:ea typeface="+mn-ea"/>
              </a:endParaRPr>
            </a:p>
          </p:txBody>
        </p:sp>
        <p:sp>
          <p:nvSpPr>
            <p:cNvPr id="4154" name="Line 58"/>
            <p:cNvSpPr>
              <a:spLocks noChangeShapeType="1"/>
            </p:cNvSpPr>
            <p:nvPr/>
          </p:nvSpPr>
          <p:spPr bwMode="ltGray">
            <a:xfrm>
              <a:off x="5568" y="0"/>
              <a:ext cx="0" cy="1488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Tahoma" pitchFamily="34" charset="0"/>
                <a:ea typeface="+mn-ea"/>
              </a:endParaRPr>
            </a:p>
          </p:txBody>
        </p:sp>
        <p:grpSp>
          <p:nvGrpSpPr>
            <p:cNvPr id="3083" name="Group 59"/>
            <p:cNvGrpSpPr>
              <a:grpSpLocks/>
            </p:cNvGrpSpPr>
            <p:nvPr/>
          </p:nvGrpSpPr>
          <p:grpSpPr bwMode="auto">
            <a:xfrm>
              <a:off x="261" y="892"/>
              <a:ext cx="1124" cy="1464"/>
              <a:chOff x="96" y="916"/>
              <a:chExt cx="2208" cy="2876"/>
            </a:xfrm>
          </p:grpSpPr>
          <p:sp>
            <p:nvSpPr>
              <p:cNvPr id="4156" name="Line 60"/>
              <p:cNvSpPr>
                <a:spLocks noChangeShapeType="1"/>
              </p:cNvSpPr>
              <p:nvPr/>
            </p:nvSpPr>
            <p:spPr bwMode="ltGray">
              <a:xfrm flipH="1">
                <a:off x="96" y="1038"/>
                <a:ext cx="22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Tahoma" pitchFamily="34" charset="0"/>
                  <a:ea typeface="+mn-ea"/>
                </a:endParaRPr>
              </a:p>
            </p:txBody>
          </p:sp>
          <p:sp>
            <p:nvSpPr>
              <p:cNvPr id="4157" name="Line 61"/>
              <p:cNvSpPr>
                <a:spLocks noChangeShapeType="1"/>
              </p:cNvSpPr>
              <p:nvPr/>
            </p:nvSpPr>
            <p:spPr bwMode="ltGray">
              <a:xfrm>
                <a:off x="336" y="920"/>
                <a:ext cx="0" cy="287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Tahoma" pitchFamily="34" charset="0"/>
                  <a:ea typeface="+mn-ea"/>
                </a:endParaRPr>
              </a:p>
            </p:txBody>
          </p:sp>
          <p:sp>
            <p:nvSpPr>
              <p:cNvPr id="4158" name="Arc 62"/>
              <p:cNvSpPr>
                <a:spLocks/>
              </p:cNvSpPr>
              <p:nvPr/>
            </p:nvSpPr>
            <p:spPr bwMode="ltGray">
              <a:xfrm flipH="1">
                <a:off x="218" y="916"/>
                <a:ext cx="238" cy="240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Tahoma" pitchFamily="34" charset="0"/>
                  <a:ea typeface="+mn-ea"/>
                </a:endParaRPr>
              </a:p>
            </p:txBody>
          </p:sp>
        </p:grpSp>
      </p:grpSp>
      <p:sp>
        <p:nvSpPr>
          <p:cNvPr id="3075" name="Rectangle 63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076" name="Rectangle 64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9050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162" name="Rectangle 6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dirty="0" smtClean="0">
                <a:latin typeface="Tahoma" pitchFamily="34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NP-Completeness</a:t>
            </a:r>
          </a:p>
        </p:txBody>
      </p:sp>
      <p:sp>
        <p:nvSpPr>
          <p:cNvPr id="4163" name="Rectangle 6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CF9F07D-D1F5-D645-A875-550F5C03015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10000"/>
        <a:buFont typeface="Wingdings" charset="0"/>
        <a:buBlip>
          <a:blip r:embed="rId13"/>
        </a:buBlip>
        <a:defRPr sz="3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charset="0"/>
        <a:buChar char="n"/>
        <a:defRPr sz="28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5000"/>
        <a:buFont typeface="Wingdings" charset="0"/>
        <a:buChar char="w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charset="0"/>
        <a:buChar char="n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charset="0"/>
        <a:buChar char="n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7" Type="http://schemas.openxmlformats.org/officeDocument/2006/relationships/image" Target="../media/image7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0"/>
          <p:cNvSpPr>
            <a:spLocks noGrp="1" noChangeArrowheads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NP-Completeness</a:t>
            </a:r>
          </a:p>
        </p:txBody>
      </p:sp>
      <p:sp>
        <p:nvSpPr>
          <p:cNvPr id="5123" name="Rectangle 71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ADBF9D9B-1CC4-6143-BD78-F4754ACCF41C}" type="slidenum">
              <a:rPr lang="en-US" sz="1400"/>
              <a:pPr eaLnBrk="1" hangingPunct="1"/>
              <a:t>1</a:t>
            </a:fld>
            <a:endParaRPr lang="en-US" sz="1400"/>
          </a:p>
        </p:txBody>
      </p:sp>
      <p:sp>
        <p:nvSpPr>
          <p:cNvPr id="512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676400"/>
            <a:ext cx="7143750" cy="1143000"/>
          </a:xfrm>
        </p:spPr>
        <p:txBody>
          <a:bodyPr/>
          <a:lstStyle/>
          <a:p>
            <a:pPr eaLnBrk="1" hangingPunct="1"/>
            <a:r>
              <a:rPr lang="en-US" dirty="0">
                <a:latin typeface="Tahoma" charset="0"/>
              </a:rPr>
              <a:t>A Gentle Introduction to NP-Completeness</a:t>
            </a:r>
          </a:p>
        </p:txBody>
      </p:sp>
      <p:sp>
        <p:nvSpPr>
          <p:cNvPr id="5125" name="Freeform 582"/>
          <p:cNvSpPr>
            <a:spLocks/>
          </p:cNvSpPr>
          <p:nvPr/>
        </p:nvSpPr>
        <p:spPr bwMode="auto">
          <a:xfrm>
            <a:off x="3952875" y="4157663"/>
            <a:ext cx="1014413" cy="874712"/>
          </a:xfrm>
          <a:custGeom>
            <a:avLst/>
            <a:gdLst>
              <a:gd name="T0" fmla="*/ 1277 w 1277"/>
              <a:gd name="T1" fmla="*/ 1102 h 1102"/>
              <a:gd name="T2" fmla="*/ 639 w 1277"/>
              <a:gd name="T3" fmla="*/ 0 h 1102"/>
              <a:gd name="T4" fmla="*/ 0 w 1277"/>
              <a:gd name="T5" fmla="*/ 1102 h 1102"/>
              <a:gd name="T6" fmla="*/ 1277 w 1277"/>
              <a:gd name="T7" fmla="*/ 1102 h 1102"/>
              <a:gd name="T8" fmla="*/ 0 60000 65536"/>
              <a:gd name="T9" fmla="*/ 0 60000 65536"/>
              <a:gd name="T10" fmla="*/ 0 60000 65536"/>
              <a:gd name="T11" fmla="*/ 0 60000 65536"/>
              <a:gd name="T12" fmla="*/ 0 w 1277"/>
              <a:gd name="T13" fmla="*/ 0 h 1102"/>
              <a:gd name="T14" fmla="*/ 1277 w 1277"/>
              <a:gd name="T15" fmla="*/ 1102 h 110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277" h="1102">
                <a:moveTo>
                  <a:pt x="1277" y="1102"/>
                </a:moveTo>
                <a:lnTo>
                  <a:pt x="639" y="0"/>
                </a:lnTo>
                <a:lnTo>
                  <a:pt x="0" y="1102"/>
                </a:lnTo>
                <a:lnTo>
                  <a:pt x="1277" y="1102"/>
                </a:lnTo>
                <a:close/>
              </a:path>
            </a:pathLst>
          </a:custGeom>
          <a:solidFill>
            <a:srgbClr val="3333FF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6" name="Freeform 583"/>
          <p:cNvSpPr>
            <a:spLocks/>
          </p:cNvSpPr>
          <p:nvPr/>
        </p:nvSpPr>
        <p:spPr bwMode="auto">
          <a:xfrm>
            <a:off x="6451600" y="4157663"/>
            <a:ext cx="1012825" cy="874712"/>
          </a:xfrm>
          <a:custGeom>
            <a:avLst/>
            <a:gdLst>
              <a:gd name="T0" fmla="*/ 1276 w 1276"/>
              <a:gd name="T1" fmla="*/ 1102 h 1102"/>
              <a:gd name="T2" fmla="*/ 638 w 1276"/>
              <a:gd name="T3" fmla="*/ 0 h 1102"/>
              <a:gd name="T4" fmla="*/ 0 w 1276"/>
              <a:gd name="T5" fmla="*/ 1102 h 1102"/>
              <a:gd name="T6" fmla="*/ 1276 w 1276"/>
              <a:gd name="T7" fmla="*/ 1102 h 1102"/>
              <a:gd name="T8" fmla="*/ 0 60000 65536"/>
              <a:gd name="T9" fmla="*/ 0 60000 65536"/>
              <a:gd name="T10" fmla="*/ 0 60000 65536"/>
              <a:gd name="T11" fmla="*/ 0 60000 65536"/>
              <a:gd name="T12" fmla="*/ 0 w 1276"/>
              <a:gd name="T13" fmla="*/ 0 h 1102"/>
              <a:gd name="T14" fmla="*/ 1276 w 1276"/>
              <a:gd name="T15" fmla="*/ 1102 h 110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276" h="1102">
                <a:moveTo>
                  <a:pt x="1276" y="1102"/>
                </a:moveTo>
                <a:lnTo>
                  <a:pt x="638" y="0"/>
                </a:lnTo>
                <a:lnTo>
                  <a:pt x="0" y="1102"/>
                </a:lnTo>
                <a:lnTo>
                  <a:pt x="1276" y="1102"/>
                </a:lnTo>
                <a:close/>
              </a:path>
            </a:pathLst>
          </a:custGeom>
          <a:solidFill>
            <a:schemeClr val="tx2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7" name="Freeform 584"/>
          <p:cNvSpPr>
            <a:spLocks/>
          </p:cNvSpPr>
          <p:nvPr/>
        </p:nvSpPr>
        <p:spPr bwMode="auto">
          <a:xfrm>
            <a:off x="5202238" y="4157663"/>
            <a:ext cx="1014412" cy="874712"/>
          </a:xfrm>
          <a:custGeom>
            <a:avLst/>
            <a:gdLst>
              <a:gd name="T0" fmla="*/ 1277 w 1277"/>
              <a:gd name="T1" fmla="*/ 1102 h 1102"/>
              <a:gd name="T2" fmla="*/ 638 w 1277"/>
              <a:gd name="T3" fmla="*/ 0 h 1102"/>
              <a:gd name="T4" fmla="*/ 0 w 1277"/>
              <a:gd name="T5" fmla="*/ 1102 h 1102"/>
              <a:gd name="T6" fmla="*/ 1277 w 1277"/>
              <a:gd name="T7" fmla="*/ 1102 h 1102"/>
              <a:gd name="T8" fmla="*/ 0 60000 65536"/>
              <a:gd name="T9" fmla="*/ 0 60000 65536"/>
              <a:gd name="T10" fmla="*/ 0 60000 65536"/>
              <a:gd name="T11" fmla="*/ 0 60000 65536"/>
              <a:gd name="T12" fmla="*/ 0 w 1277"/>
              <a:gd name="T13" fmla="*/ 0 h 1102"/>
              <a:gd name="T14" fmla="*/ 1277 w 1277"/>
              <a:gd name="T15" fmla="*/ 1102 h 110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277" h="1102">
                <a:moveTo>
                  <a:pt x="1277" y="1102"/>
                </a:moveTo>
                <a:lnTo>
                  <a:pt x="638" y="0"/>
                </a:lnTo>
                <a:lnTo>
                  <a:pt x="0" y="1102"/>
                </a:lnTo>
                <a:lnTo>
                  <a:pt x="1277" y="1102"/>
                </a:lnTo>
                <a:close/>
              </a:path>
            </a:pathLst>
          </a:custGeom>
          <a:solidFill>
            <a:srgbClr val="FFFF00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8" name="Line 585"/>
          <p:cNvSpPr>
            <a:spLocks noChangeShapeType="1"/>
          </p:cNvSpPr>
          <p:nvPr/>
        </p:nvSpPr>
        <p:spPr bwMode="auto">
          <a:xfrm>
            <a:off x="3959225" y="3530600"/>
            <a:ext cx="500063" cy="1588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9" name="Line 586"/>
          <p:cNvSpPr>
            <a:spLocks noChangeShapeType="1"/>
          </p:cNvSpPr>
          <p:nvPr/>
        </p:nvSpPr>
        <p:spPr bwMode="auto">
          <a:xfrm>
            <a:off x="4960938" y="3530600"/>
            <a:ext cx="500062" cy="1588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0" name="Line 587"/>
          <p:cNvSpPr>
            <a:spLocks noChangeShapeType="1"/>
          </p:cNvSpPr>
          <p:nvPr/>
        </p:nvSpPr>
        <p:spPr bwMode="auto">
          <a:xfrm>
            <a:off x="5962650" y="3530600"/>
            <a:ext cx="503238" cy="1588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1" name="Line 588"/>
          <p:cNvSpPr>
            <a:spLocks noChangeShapeType="1"/>
          </p:cNvSpPr>
          <p:nvPr/>
        </p:nvSpPr>
        <p:spPr bwMode="auto">
          <a:xfrm>
            <a:off x="6965950" y="3530600"/>
            <a:ext cx="501650" cy="1588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2" name="Freeform 589"/>
          <p:cNvSpPr>
            <a:spLocks/>
          </p:cNvSpPr>
          <p:nvPr/>
        </p:nvSpPr>
        <p:spPr bwMode="auto">
          <a:xfrm>
            <a:off x="4429125" y="4125913"/>
            <a:ext cx="61913" cy="61912"/>
          </a:xfrm>
          <a:custGeom>
            <a:avLst/>
            <a:gdLst>
              <a:gd name="T0" fmla="*/ 0 w 79"/>
              <a:gd name="T1" fmla="*/ 40 h 79"/>
              <a:gd name="T2" fmla="*/ 2 w 79"/>
              <a:gd name="T3" fmla="*/ 27 h 79"/>
              <a:gd name="T4" fmla="*/ 7 w 79"/>
              <a:gd name="T5" fmla="*/ 17 h 79"/>
              <a:gd name="T6" fmla="*/ 17 w 79"/>
              <a:gd name="T7" fmla="*/ 8 h 79"/>
              <a:gd name="T8" fmla="*/ 27 w 79"/>
              <a:gd name="T9" fmla="*/ 2 h 79"/>
              <a:gd name="T10" fmla="*/ 40 w 79"/>
              <a:gd name="T11" fmla="*/ 0 h 79"/>
              <a:gd name="T12" fmla="*/ 51 w 79"/>
              <a:gd name="T13" fmla="*/ 2 h 79"/>
              <a:gd name="T14" fmla="*/ 63 w 79"/>
              <a:gd name="T15" fmla="*/ 8 h 79"/>
              <a:gd name="T16" fmla="*/ 71 w 79"/>
              <a:gd name="T17" fmla="*/ 17 h 79"/>
              <a:gd name="T18" fmla="*/ 77 w 79"/>
              <a:gd name="T19" fmla="*/ 27 h 79"/>
              <a:gd name="T20" fmla="*/ 79 w 79"/>
              <a:gd name="T21" fmla="*/ 40 h 79"/>
              <a:gd name="T22" fmla="*/ 77 w 79"/>
              <a:gd name="T23" fmla="*/ 52 h 79"/>
              <a:gd name="T24" fmla="*/ 71 w 79"/>
              <a:gd name="T25" fmla="*/ 63 h 79"/>
              <a:gd name="T26" fmla="*/ 63 w 79"/>
              <a:gd name="T27" fmla="*/ 71 h 79"/>
              <a:gd name="T28" fmla="*/ 51 w 79"/>
              <a:gd name="T29" fmla="*/ 78 h 79"/>
              <a:gd name="T30" fmla="*/ 40 w 79"/>
              <a:gd name="T31" fmla="*/ 79 h 79"/>
              <a:gd name="T32" fmla="*/ 27 w 79"/>
              <a:gd name="T33" fmla="*/ 78 h 79"/>
              <a:gd name="T34" fmla="*/ 17 w 79"/>
              <a:gd name="T35" fmla="*/ 71 h 79"/>
              <a:gd name="T36" fmla="*/ 7 w 79"/>
              <a:gd name="T37" fmla="*/ 63 h 79"/>
              <a:gd name="T38" fmla="*/ 2 w 79"/>
              <a:gd name="T39" fmla="*/ 52 h 79"/>
              <a:gd name="T40" fmla="*/ 0 w 79"/>
              <a:gd name="T41" fmla="*/ 40 h 79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79"/>
              <a:gd name="T64" fmla="*/ 0 h 79"/>
              <a:gd name="T65" fmla="*/ 79 w 79"/>
              <a:gd name="T66" fmla="*/ 79 h 79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79" h="79">
                <a:moveTo>
                  <a:pt x="0" y="40"/>
                </a:moveTo>
                <a:lnTo>
                  <a:pt x="2" y="27"/>
                </a:lnTo>
                <a:lnTo>
                  <a:pt x="7" y="17"/>
                </a:lnTo>
                <a:lnTo>
                  <a:pt x="17" y="8"/>
                </a:lnTo>
                <a:lnTo>
                  <a:pt x="27" y="2"/>
                </a:lnTo>
                <a:lnTo>
                  <a:pt x="40" y="0"/>
                </a:lnTo>
                <a:lnTo>
                  <a:pt x="51" y="2"/>
                </a:lnTo>
                <a:lnTo>
                  <a:pt x="63" y="8"/>
                </a:lnTo>
                <a:lnTo>
                  <a:pt x="71" y="17"/>
                </a:lnTo>
                <a:lnTo>
                  <a:pt x="77" y="27"/>
                </a:lnTo>
                <a:lnTo>
                  <a:pt x="79" y="40"/>
                </a:lnTo>
                <a:lnTo>
                  <a:pt x="77" y="52"/>
                </a:lnTo>
                <a:lnTo>
                  <a:pt x="71" y="63"/>
                </a:lnTo>
                <a:lnTo>
                  <a:pt x="63" y="71"/>
                </a:lnTo>
                <a:lnTo>
                  <a:pt x="51" y="78"/>
                </a:lnTo>
                <a:lnTo>
                  <a:pt x="40" y="79"/>
                </a:lnTo>
                <a:lnTo>
                  <a:pt x="27" y="78"/>
                </a:lnTo>
                <a:lnTo>
                  <a:pt x="17" y="71"/>
                </a:lnTo>
                <a:lnTo>
                  <a:pt x="7" y="63"/>
                </a:lnTo>
                <a:lnTo>
                  <a:pt x="2" y="52"/>
                </a:lnTo>
                <a:lnTo>
                  <a:pt x="0" y="40"/>
                </a:lnTo>
                <a:close/>
              </a:path>
            </a:pathLst>
          </a:custGeom>
          <a:solidFill>
            <a:srgbClr val="000000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33" name="Freeform 590"/>
          <p:cNvSpPr>
            <a:spLocks/>
          </p:cNvSpPr>
          <p:nvPr/>
        </p:nvSpPr>
        <p:spPr bwMode="auto">
          <a:xfrm>
            <a:off x="7435850" y="5002213"/>
            <a:ext cx="63500" cy="61912"/>
          </a:xfrm>
          <a:custGeom>
            <a:avLst/>
            <a:gdLst>
              <a:gd name="T0" fmla="*/ 0 w 79"/>
              <a:gd name="T1" fmla="*/ 39 h 79"/>
              <a:gd name="T2" fmla="*/ 3 w 79"/>
              <a:gd name="T3" fmla="*/ 26 h 79"/>
              <a:gd name="T4" fmla="*/ 8 w 79"/>
              <a:gd name="T5" fmla="*/ 16 h 79"/>
              <a:gd name="T6" fmla="*/ 16 w 79"/>
              <a:gd name="T7" fmla="*/ 7 h 79"/>
              <a:gd name="T8" fmla="*/ 28 w 79"/>
              <a:gd name="T9" fmla="*/ 1 h 79"/>
              <a:gd name="T10" fmla="*/ 39 w 79"/>
              <a:gd name="T11" fmla="*/ 0 h 79"/>
              <a:gd name="T12" fmla="*/ 52 w 79"/>
              <a:gd name="T13" fmla="*/ 1 h 79"/>
              <a:gd name="T14" fmla="*/ 63 w 79"/>
              <a:gd name="T15" fmla="*/ 7 h 79"/>
              <a:gd name="T16" fmla="*/ 72 w 79"/>
              <a:gd name="T17" fmla="*/ 16 h 79"/>
              <a:gd name="T18" fmla="*/ 77 w 79"/>
              <a:gd name="T19" fmla="*/ 26 h 79"/>
              <a:gd name="T20" fmla="*/ 79 w 79"/>
              <a:gd name="T21" fmla="*/ 39 h 79"/>
              <a:gd name="T22" fmla="*/ 77 w 79"/>
              <a:gd name="T23" fmla="*/ 52 h 79"/>
              <a:gd name="T24" fmla="*/ 72 w 79"/>
              <a:gd name="T25" fmla="*/ 62 h 79"/>
              <a:gd name="T26" fmla="*/ 63 w 79"/>
              <a:gd name="T27" fmla="*/ 70 h 79"/>
              <a:gd name="T28" fmla="*/ 52 w 79"/>
              <a:gd name="T29" fmla="*/ 77 h 79"/>
              <a:gd name="T30" fmla="*/ 39 w 79"/>
              <a:gd name="T31" fmla="*/ 79 h 79"/>
              <a:gd name="T32" fmla="*/ 28 w 79"/>
              <a:gd name="T33" fmla="*/ 77 h 79"/>
              <a:gd name="T34" fmla="*/ 16 w 79"/>
              <a:gd name="T35" fmla="*/ 70 h 79"/>
              <a:gd name="T36" fmla="*/ 8 w 79"/>
              <a:gd name="T37" fmla="*/ 62 h 79"/>
              <a:gd name="T38" fmla="*/ 3 w 79"/>
              <a:gd name="T39" fmla="*/ 52 h 79"/>
              <a:gd name="T40" fmla="*/ 0 w 79"/>
              <a:gd name="T41" fmla="*/ 39 h 79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79"/>
              <a:gd name="T64" fmla="*/ 0 h 79"/>
              <a:gd name="T65" fmla="*/ 79 w 79"/>
              <a:gd name="T66" fmla="*/ 79 h 79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79" h="79">
                <a:moveTo>
                  <a:pt x="0" y="39"/>
                </a:moveTo>
                <a:lnTo>
                  <a:pt x="3" y="26"/>
                </a:lnTo>
                <a:lnTo>
                  <a:pt x="8" y="16"/>
                </a:lnTo>
                <a:lnTo>
                  <a:pt x="16" y="7"/>
                </a:lnTo>
                <a:lnTo>
                  <a:pt x="28" y="1"/>
                </a:lnTo>
                <a:lnTo>
                  <a:pt x="39" y="0"/>
                </a:lnTo>
                <a:lnTo>
                  <a:pt x="52" y="1"/>
                </a:lnTo>
                <a:lnTo>
                  <a:pt x="63" y="7"/>
                </a:lnTo>
                <a:lnTo>
                  <a:pt x="72" y="16"/>
                </a:lnTo>
                <a:lnTo>
                  <a:pt x="77" y="26"/>
                </a:lnTo>
                <a:lnTo>
                  <a:pt x="79" y="39"/>
                </a:lnTo>
                <a:lnTo>
                  <a:pt x="77" y="52"/>
                </a:lnTo>
                <a:lnTo>
                  <a:pt x="72" y="62"/>
                </a:lnTo>
                <a:lnTo>
                  <a:pt x="63" y="70"/>
                </a:lnTo>
                <a:lnTo>
                  <a:pt x="52" y="77"/>
                </a:lnTo>
                <a:lnTo>
                  <a:pt x="39" y="79"/>
                </a:lnTo>
                <a:lnTo>
                  <a:pt x="28" y="77"/>
                </a:lnTo>
                <a:lnTo>
                  <a:pt x="16" y="70"/>
                </a:lnTo>
                <a:lnTo>
                  <a:pt x="8" y="62"/>
                </a:lnTo>
                <a:lnTo>
                  <a:pt x="3" y="52"/>
                </a:lnTo>
                <a:lnTo>
                  <a:pt x="0" y="39"/>
                </a:lnTo>
                <a:close/>
              </a:path>
            </a:pathLst>
          </a:custGeom>
          <a:solidFill>
            <a:srgbClr val="000000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34" name="Freeform 591"/>
          <p:cNvSpPr>
            <a:spLocks/>
          </p:cNvSpPr>
          <p:nvPr/>
        </p:nvSpPr>
        <p:spPr bwMode="auto">
          <a:xfrm>
            <a:off x="6927850" y="4125913"/>
            <a:ext cx="61913" cy="61912"/>
          </a:xfrm>
          <a:custGeom>
            <a:avLst/>
            <a:gdLst>
              <a:gd name="T0" fmla="*/ 0 w 79"/>
              <a:gd name="T1" fmla="*/ 40 h 79"/>
              <a:gd name="T2" fmla="*/ 3 w 79"/>
              <a:gd name="T3" fmla="*/ 27 h 79"/>
              <a:gd name="T4" fmla="*/ 8 w 79"/>
              <a:gd name="T5" fmla="*/ 17 h 79"/>
              <a:gd name="T6" fmla="*/ 16 w 79"/>
              <a:gd name="T7" fmla="*/ 8 h 79"/>
              <a:gd name="T8" fmla="*/ 28 w 79"/>
              <a:gd name="T9" fmla="*/ 2 h 79"/>
              <a:gd name="T10" fmla="*/ 39 w 79"/>
              <a:gd name="T11" fmla="*/ 0 h 79"/>
              <a:gd name="T12" fmla="*/ 52 w 79"/>
              <a:gd name="T13" fmla="*/ 2 h 79"/>
              <a:gd name="T14" fmla="*/ 63 w 79"/>
              <a:gd name="T15" fmla="*/ 8 h 79"/>
              <a:gd name="T16" fmla="*/ 72 w 79"/>
              <a:gd name="T17" fmla="*/ 17 h 79"/>
              <a:gd name="T18" fmla="*/ 77 w 79"/>
              <a:gd name="T19" fmla="*/ 27 h 79"/>
              <a:gd name="T20" fmla="*/ 79 w 79"/>
              <a:gd name="T21" fmla="*/ 40 h 79"/>
              <a:gd name="T22" fmla="*/ 77 w 79"/>
              <a:gd name="T23" fmla="*/ 52 h 79"/>
              <a:gd name="T24" fmla="*/ 72 w 79"/>
              <a:gd name="T25" fmla="*/ 63 h 79"/>
              <a:gd name="T26" fmla="*/ 63 w 79"/>
              <a:gd name="T27" fmla="*/ 71 h 79"/>
              <a:gd name="T28" fmla="*/ 52 w 79"/>
              <a:gd name="T29" fmla="*/ 78 h 79"/>
              <a:gd name="T30" fmla="*/ 39 w 79"/>
              <a:gd name="T31" fmla="*/ 79 h 79"/>
              <a:gd name="T32" fmla="*/ 28 w 79"/>
              <a:gd name="T33" fmla="*/ 78 h 79"/>
              <a:gd name="T34" fmla="*/ 16 w 79"/>
              <a:gd name="T35" fmla="*/ 71 h 79"/>
              <a:gd name="T36" fmla="*/ 8 w 79"/>
              <a:gd name="T37" fmla="*/ 63 h 79"/>
              <a:gd name="T38" fmla="*/ 3 w 79"/>
              <a:gd name="T39" fmla="*/ 52 h 79"/>
              <a:gd name="T40" fmla="*/ 0 w 79"/>
              <a:gd name="T41" fmla="*/ 40 h 79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79"/>
              <a:gd name="T64" fmla="*/ 0 h 79"/>
              <a:gd name="T65" fmla="*/ 79 w 79"/>
              <a:gd name="T66" fmla="*/ 79 h 79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79" h="79">
                <a:moveTo>
                  <a:pt x="0" y="40"/>
                </a:moveTo>
                <a:lnTo>
                  <a:pt x="3" y="27"/>
                </a:lnTo>
                <a:lnTo>
                  <a:pt x="8" y="17"/>
                </a:lnTo>
                <a:lnTo>
                  <a:pt x="16" y="8"/>
                </a:lnTo>
                <a:lnTo>
                  <a:pt x="28" y="2"/>
                </a:lnTo>
                <a:lnTo>
                  <a:pt x="39" y="0"/>
                </a:lnTo>
                <a:lnTo>
                  <a:pt x="52" y="2"/>
                </a:lnTo>
                <a:lnTo>
                  <a:pt x="63" y="8"/>
                </a:lnTo>
                <a:lnTo>
                  <a:pt x="72" y="17"/>
                </a:lnTo>
                <a:lnTo>
                  <a:pt x="77" y="27"/>
                </a:lnTo>
                <a:lnTo>
                  <a:pt x="79" y="40"/>
                </a:lnTo>
                <a:lnTo>
                  <a:pt x="77" y="52"/>
                </a:lnTo>
                <a:lnTo>
                  <a:pt x="72" y="63"/>
                </a:lnTo>
                <a:lnTo>
                  <a:pt x="63" y="71"/>
                </a:lnTo>
                <a:lnTo>
                  <a:pt x="52" y="78"/>
                </a:lnTo>
                <a:lnTo>
                  <a:pt x="39" y="79"/>
                </a:lnTo>
                <a:lnTo>
                  <a:pt x="28" y="78"/>
                </a:lnTo>
                <a:lnTo>
                  <a:pt x="16" y="71"/>
                </a:lnTo>
                <a:lnTo>
                  <a:pt x="8" y="63"/>
                </a:lnTo>
                <a:lnTo>
                  <a:pt x="3" y="52"/>
                </a:lnTo>
                <a:lnTo>
                  <a:pt x="0" y="40"/>
                </a:lnTo>
                <a:close/>
              </a:path>
            </a:pathLst>
          </a:custGeom>
          <a:solidFill>
            <a:srgbClr val="000000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35" name="Freeform 592"/>
          <p:cNvSpPr>
            <a:spLocks/>
          </p:cNvSpPr>
          <p:nvPr/>
        </p:nvSpPr>
        <p:spPr bwMode="auto">
          <a:xfrm>
            <a:off x="6434138" y="5002213"/>
            <a:ext cx="61912" cy="61912"/>
          </a:xfrm>
          <a:custGeom>
            <a:avLst/>
            <a:gdLst>
              <a:gd name="T0" fmla="*/ 0 w 79"/>
              <a:gd name="T1" fmla="*/ 39 h 79"/>
              <a:gd name="T2" fmla="*/ 2 w 79"/>
              <a:gd name="T3" fmla="*/ 26 h 79"/>
              <a:gd name="T4" fmla="*/ 8 w 79"/>
              <a:gd name="T5" fmla="*/ 16 h 79"/>
              <a:gd name="T6" fmla="*/ 16 w 79"/>
              <a:gd name="T7" fmla="*/ 7 h 79"/>
              <a:gd name="T8" fmla="*/ 28 w 79"/>
              <a:gd name="T9" fmla="*/ 1 h 79"/>
              <a:gd name="T10" fmla="*/ 39 w 79"/>
              <a:gd name="T11" fmla="*/ 0 h 79"/>
              <a:gd name="T12" fmla="*/ 52 w 79"/>
              <a:gd name="T13" fmla="*/ 1 h 79"/>
              <a:gd name="T14" fmla="*/ 62 w 79"/>
              <a:gd name="T15" fmla="*/ 7 h 79"/>
              <a:gd name="T16" fmla="*/ 72 w 79"/>
              <a:gd name="T17" fmla="*/ 16 h 79"/>
              <a:gd name="T18" fmla="*/ 77 w 79"/>
              <a:gd name="T19" fmla="*/ 26 h 79"/>
              <a:gd name="T20" fmla="*/ 79 w 79"/>
              <a:gd name="T21" fmla="*/ 39 h 79"/>
              <a:gd name="T22" fmla="*/ 77 w 79"/>
              <a:gd name="T23" fmla="*/ 52 h 79"/>
              <a:gd name="T24" fmla="*/ 72 w 79"/>
              <a:gd name="T25" fmla="*/ 62 h 79"/>
              <a:gd name="T26" fmla="*/ 62 w 79"/>
              <a:gd name="T27" fmla="*/ 70 h 79"/>
              <a:gd name="T28" fmla="*/ 52 w 79"/>
              <a:gd name="T29" fmla="*/ 77 h 79"/>
              <a:gd name="T30" fmla="*/ 39 w 79"/>
              <a:gd name="T31" fmla="*/ 79 h 79"/>
              <a:gd name="T32" fmla="*/ 28 w 79"/>
              <a:gd name="T33" fmla="*/ 77 h 79"/>
              <a:gd name="T34" fmla="*/ 16 w 79"/>
              <a:gd name="T35" fmla="*/ 70 h 79"/>
              <a:gd name="T36" fmla="*/ 8 w 79"/>
              <a:gd name="T37" fmla="*/ 62 h 79"/>
              <a:gd name="T38" fmla="*/ 2 w 79"/>
              <a:gd name="T39" fmla="*/ 52 h 79"/>
              <a:gd name="T40" fmla="*/ 0 w 79"/>
              <a:gd name="T41" fmla="*/ 39 h 79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79"/>
              <a:gd name="T64" fmla="*/ 0 h 79"/>
              <a:gd name="T65" fmla="*/ 79 w 79"/>
              <a:gd name="T66" fmla="*/ 79 h 79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79" h="79">
                <a:moveTo>
                  <a:pt x="0" y="39"/>
                </a:moveTo>
                <a:lnTo>
                  <a:pt x="2" y="26"/>
                </a:lnTo>
                <a:lnTo>
                  <a:pt x="8" y="16"/>
                </a:lnTo>
                <a:lnTo>
                  <a:pt x="16" y="7"/>
                </a:lnTo>
                <a:lnTo>
                  <a:pt x="28" y="1"/>
                </a:lnTo>
                <a:lnTo>
                  <a:pt x="39" y="0"/>
                </a:lnTo>
                <a:lnTo>
                  <a:pt x="52" y="1"/>
                </a:lnTo>
                <a:lnTo>
                  <a:pt x="62" y="7"/>
                </a:lnTo>
                <a:lnTo>
                  <a:pt x="72" y="16"/>
                </a:lnTo>
                <a:lnTo>
                  <a:pt x="77" y="26"/>
                </a:lnTo>
                <a:lnTo>
                  <a:pt x="79" y="39"/>
                </a:lnTo>
                <a:lnTo>
                  <a:pt x="77" y="52"/>
                </a:lnTo>
                <a:lnTo>
                  <a:pt x="72" y="62"/>
                </a:lnTo>
                <a:lnTo>
                  <a:pt x="62" y="70"/>
                </a:lnTo>
                <a:lnTo>
                  <a:pt x="52" y="77"/>
                </a:lnTo>
                <a:lnTo>
                  <a:pt x="39" y="79"/>
                </a:lnTo>
                <a:lnTo>
                  <a:pt x="28" y="77"/>
                </a:lnTo>
                <a:lnTo>
                  <a:pt x="16" y="70"/>
                </a:lnTo>
                <a:lnTo>
                  <a:pt x="8" y="62"/>
                </a:lnTo>
                <a:lnTo>
                  <a:pt x="2" y="52"/>
                </a:lnTo>
                <a:lnTo>
                  <a:pt x="0" y="39"/>
                </a:lnTo>
                <a:close/>
              </a:path>
            </a:pathLst>
          </a:custGeom>
          <a:solidFill>
            <a:srgbClr val="000000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36" name="Freeform 593"/>
          <p:cNvSpPr>
            <a:spLocks/>
          </p:cNvSpPr>
          <p:nvPr/>
        </p:nvSpPr>
        <p:spPr bwMode="auto">
          <a:xfrm>
            <a:off x="6183313" y="5002213"/>
            <a:ext cx="63500" cy="61912"/>
          </a:xfrm>
          <a:custGeom>
            <a:avLst/>
            <a:gdLst>
              <a:gd name="T0" fmla="*/ 0 w 78"/>
              <a:gd name="T1" fmla="*/ 39 h 79"/>
              <a:gd name="T2" fmla="*/ 2 w 78"/>
              <a:gd name="T3" fmla="*/ 26 h 79"/>
              <a:gd name="T4" fmla="*/ 7 w 78"/>
              <a:gd name="T5" fmla="*/ 16 h 79"/>
              <a:gd name="T6" fmla="*/ 16 w 78"/>
              <a:gd name="T7" fmla="*/ 7 h 79"/>
              <a:gd name="T8" fmla="*/ 27 w 78"/>
              <a:gd name="T9" fmla="*/ 1 h 79"/>
              <a:gd name="T10" fmla="*/ 40 w 78"/>
              <a:gd name="T11" fmla="*/ 0 h 79"/>
              <a:gd name="T12" fmla="*/ 51 w 78"/>
              <a:gd name="T13" fmla="*/ 1 h 79"/>
              <a:gd name="T14" fmla="*/ 63 w 78"/>
              <a:gd name="T15" fmla="*/ 7 h 79"/>
              <a:gd name="T16" fmla="*/ 71 w 78"/>
              <a:gd name="T17" fmla="*/ 16 h 79"/>
              <a:gd name="T18" fmla="*/ 76 w 78"/>
              <a:gd name="T19" fmla="*/ 26 h 79"/>
              <a:gd name="T20" fmla="*/ 78 w 78"/>
              <a:gd name="T21" fmla="*/ 39 h 79"/>
              <a:gd name="T22" fmla="*/ 76 w 78"/>
              <a:gd name="T23" fmla="*/ 52 h 79"/>
              <a:gd name="T24" fmla="*/ 71 w 78"/>
              <a:gd name="T25" fmla="*/ 62 h 79"/>
              <a:gd name="T26" fmla="*/ 63 w 78"/>
              <a:gd name="T27" fmla="*/ 70 h 79"/>
              <a:gd name="T28" fmla="*/ 51 w 78"/>
              <a:gd name="T29" fmla="*/ 77 h 79"/>
              <a:gd name="T30" fmla="*/ 40 w 78"/>
              <a:gd name="T31" fmla="*/ 79 h 79"/>
              <a:gd name="T32" fmla="*/ 27 w 78"/>
              <a:gd name="T33" fmla="*/ 77 h 79"/>
              <a:gd name="T34" fmla="*/ 16 w 78"/>
              <a:gd name="T35" fmla="*/ 70 h 79"/>
              <a:gd name="T36" fmla="*/ 7 w 78"/>
              <a:gd name="T37" fmla="*/ 62 h 79"/>
              <a:gd name="T38" fmla="*/ 2 w 78"/>
              <a:gd name="T39" fmla="*/ 52 h 79"/>
              <a:gd name="T40" fmla="*/ 0 w 78"/>
              <a:gd name="T41" fmla="*/ 39 h 79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78"/>
              <a:gd name="T64" fmla="*/ 0 h 79"/>
              <a:gd name="T65" fmla="*/ 78 w 78"/>
              <a:gd name="T66" fmla="*/ 79 h 79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78" h="79">
                <a:moveTo>
                  <a:pt x="0" y="39"/>
                </a:moveTo>
                <a:lnTo>
                  <a:pt x="2" y="26"/>
                </a:lnTo>
                <a:lnTo>
                  <a:pt x="7" y="16"/>
                </a:lnTo>
                <a:lnTo>
                  <a:pt x="16" y="7"/>
                </a:lnTo>
                <a:lnTo>
                  <a:pt x="27" y="1"/>
                </a:lnTo>
                <a:lnTo>
                  <a:pt x="40" y="0"/>
                </a:lnTo>
                <a:lnTo>
                  <a:pt x="51" y="1"/>
                </a:lnTo>
                <a:lnTo>
                  <a:pt x="63" y="7"/>
                </a:lnTo>
                <a:lnTo>
                  <a:pt x="71" y="16"/>
                </a:lnTo>
                <a:lnTo>
                  <a:pt x="76" y="26"/>
                </a:lnTo>
                <a:lnTo>
                  <a:pt x="78" y="39"/>
                </a:lnTo>
                <a:lnTo>
                  <a:pt x="76" y="52"/>
                </a:lnTo>
                <a:lnTo>
                  <a:pt x="71" y="62"/>
                </a:lnTo>
                <a:lnTo>
                  <a:pt x="63" y="70"/>
                </a:lnTo>
                <a:lnTo>
                  <a:pt x="51" y="77"/>
                </a:lnTo>
                <a:lnTo>
                  <a:pt x="40" y="79"/>
                </a:lnTo>
                <a:lnTo>
                  <a:pt x="27" y="77"/>
                </a:lnTo>
                <a:lnTo>
                  <a:pt x="16" y="70"/>
                </a:lnTo>
                <a:lnTo>
                  <a:pt x="7" y="62"/>
                </a:lnTo>
                <a:lnTo>
                  <a:pt x="2" y="52"/>
                </a:lnTo>
                <a:lnTo>
                  <a:pt x="0" y="39"/>
                </a:lnTo>
                <a:close/>
              </a:path>
            </a:pathLst>
          </a:custGeom>
          <a:solidFill>
            <a:srgbClr val="000000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37" name="Freeform 594"/>
          <p:cNvSpPr>
            <a:spLocks/>
          </p:cNvSpPr>
          <p:nvPr/>
        </p:nvSpPr>
        <p:spPr bwMode="auto">
          <a:xfrm>
            <a:off x="5181600" y="5002213"/>
            <a:ext cx="61913" cy="61912"/>
          </a:xfrm>
          <a:custGeom>
            <a:avLst/>
            <a:gdLst>
              <a:gd name="T0" fmla="*/ 0 w 79"/>
              <a:gd name="T1" fmla="*/ 39 h 79"/>
              <a:gd name="T2" fmla="*/ 2 w 79"/>
              <a:gd name="T3" fmla="*/ 26 h 79"/>
              <a:gd name="T4" fmla="*/ 8 w 79"/>
              <a:gd name="T5" fmla="*/ 16 h 79"/>
              <a:gd name="T6" fmla="*/ 17 w 79"/>
              <a:gd name="T7" fmla="*/ 7 h 79"/>
              <a:gd name="T8" fmla="*/ 28 w 79"/>
              <a:gd name="T9" fmla="*/ 1 h 79"/>
              <a:gd name="T10" fmla="*/ 40 w 79"/>
              <a:gd name="T11" fmla="*/ 0 h 79"/>
              <a:gd name="T12" fmla="*/ 52 w 79"/>
              <a:gd name="T13" fmla="*/ 1 h 79"/>
              <a:gd name="T14" fmla="*/ 63 w 79"/>
              <a:gd name="T15" fmla="*/ 7 h 79"/>
              <a:gd name="T16" fmla="*/ 72 w 79"/>
              <a:gd name="T17" fmla="*/ 16 h 79"/>
              <a:gd name="T18" fmla="*/ 77 w 79"/>
              <a:gd name="T19" fmla="*/ 26 h 79"/>
              <a:gd name="T20" fmla="*/ 79 w 79"/>
              <a:gd name="T21" fmla="*/ 39 h 79"/>
              <a:gd name="T22" fmla="*/ 77 w 79"/>
              <a:gd name="T23" fmla="*/ 52 h 79"/>
              <a:gd name="T24" fmla="*/ 72 w 79"/>
              <a:gd name="T25" fmla="*/ 62 h 79"/>
              <a:gd name="T26" fmla="*/ 63 w 79"/>
              <a:gd name="T27" fmla="*/ 70 h 79"/>
              <a:gd name="T28" fmla="*/ 52 w 79"/>
              <a:gd name="T29" fmla="*/ 77 h 79"/>
              <a:gd name="T30" fmla="*/ 40 w 79"/>
              <a:gd name="T31" fmla="*/ 79 h 79"/>
              <a:gd name="T32" fmla="*/ 28 w 79"/>
              <a:gd name="T33" fmla="*/ 77 h 79"/>
              <a:gd name="T34" fmla="*/ 17 w 79"/>
              <a:gd name="T35" fmla="*/ 70 h 79"/>
              <a:gd name="T36" fmla="*/ 8 w 79"/>
              <a:gd name="T37" fmla="*/ 62 h 79"/>
              <a:gd name="T38" fmla="*/ 2 w 79"/>
              <a:gd name="T39" fmla="*/ 52 h 79"/>
              <a:gd name="T40" fmla="*/ 0 w 79"/>
              <a:gd name="T41" fmla="*/ 39 h 79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79"/>
              <a:gd name="T64" fmla="*/ 0 h 79"/>
              <a:gd name="T65" fmla="*/ 79 w 79"/>
              <a:gd name="T66" fmla="*/ 79 h 79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79" h="79">
                <a:moveTo>
                  <a:pt x="0" y="39"/>
                </a:moveTo>
                <a:lnTo>
                  <a:pt x="2" y="26"/>
                </a:lnTo>
                <a:lnTo>
                  <a:pt x="8" y="16"/>
                </a:lnTo>
                <a:lnTo>
                  <a:pt x="17" y="7"/>
                </a:lnTo>
                <a:lnTo>
                  <a:pt x="28" y="1"/>
                </a:lnTo>
                <a:lnTo>
                  <a:pt x="40" y="0"/>
                </a:lnTo>
                <a:lnTo>
                  <a:pt x="52" y="1"/>
                </a:lnTo>
                <a:lnTo>
                  <a:pt x="63" y="7"/>
                </a:lnTo>
                <a:lnTo>
                  <a:pt x="72" y="16"/>
                </a:lnTo>
                <a:lnTo>
                  <a:pt x="77" y="26"/>
                </a:lnTo>
                <a:lnTo>
                  <a:pt x="79" y="39"/>
                </a:lnTo>
                <a:lnTo>
                  <a:pt x="77" y="52"/>
                </a:lnTo>
                <a:lnTo>
                  <a:pt x="72" y="62"/>
                </a:lnTo>
                <a:lnTo>
                  <a:pt x="63" y="70"/>
                </a:lnTo>
                <a:lnTo>
                  <a:pt x="52" y="77"/>
                </a:lnTo>
                <a:lnTo>
                  <a:pt x="40" y="79"/>
                </a:lnTo>
                <a:lnTo>
                  <a:pt x="28" y="77"/>
                </a:lnTo>
                <a:lnTo>
                  <a:pt x="17" y="70"/>
                </a:lnTo>
                <a:lnTo>
                  <a:pt x="8" y="62"/>
                </a:lnTo>
                <a:lnTo>
                  <a:pt x="2" y="52"/>
                </a:lnTo>
                <a:lnTo>
                  <a:pt x="0" y="39"/>
                </a:lnTo>
                <a:close/>
              </a:path>
            </a:pathLst>
          </a:custGeom>
          <a:solidFill>
            <a:srgbClr val="000000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38" name="Freeform 595"/>
          <p:cNvSpPr>
            <a:spLocks/>
          </p:cNvSpPr>
          <p:nvPr/>
        </p:nvSpPr>
        <p:spPr bwMode="auto">
          <a:xfrm>
            <a:off x="4929188" y="5002213"/>
            <a:ext cx="63500" cy="61912"/>
          </a:xfrm>
          <a:custGeom>
            <a:avLst/>
            <a:gdLst>
              <a:gd name="T0" fmla="*/ 0 w 79"/>
              <a:gd name="T1" fmla="*/ 39 h 79"/>
              <a:gd name="T2" fmla="*/ 1 w 79"/>
              <a:gd name="T3" fmla="*/ 26 h 79"/>
              <a:gd name="T4" fmla="*/ 8 w 79"/>
              <a:gd name="T5" fmla="*/ 16 h 79"/>
              <a:gd name="T6" fmla="*/ 16 w 79"/>
              <a:gd name="T7" fmla="*/ 7 h 79"/>
              <a:gd name="T8" fmla="*/ 28 w 79"/>
              <a:gd name="T9" fmla="*/ 1 h 79"/>
              <a:gd name="T10" fmla="*/ 39 w 79"/>
              <a:gd name="T11" fmla="*/ 0 h 79"/>
              <a:gd name="T12" fmla="*/ 52 w 79"/>
              <a:gd name="T13" fmla="*/ 1 h 79"/>
              <a:gd name="T14" fmla="*/ 63 w 79"/>
              <a:gd name="T15" fmla="*/ 7 h 79"/>
              <a:gd name="T16" fmla="*/ 71 w 79"/>
              <a:gd name="T17" fmla="*/ 16 h 79"/>
              <a:gd name="T18" fmla="*/ 77 w 79"/>
              <a:gd name="T19" fmla="*/ 26 h 79"/>
              <a:gd name="T20" fmla="*/ 79 w 79"/>
              <a:gd name="T21" fmla="*/ 39 h 79"/>
              <a:gd name="T22" fmla="*/ 77 w 79"/>
              <a:gd name="T23" fmla="*/ 52 h 79"/>
              <a:gd name="T24" fmla="*/ 71 w 79"/>
              <a:gd name="T25" fmla="*/ 62 h 79"/>
              <a:gd name="T26" fmla="*/ 63 w 79"/>
              <a:gd name="T27" fmla="*/ 70 h 79"/>
              <a:gd name="T28" fmla="*/ 52 w 79"/>
              <a:gd name="T29" fmla="*/ 77 h 79"/>
              <a:gd name="T30" fmla="*/ 39 w 79"/>
              <a:gd name="T31" fmla="*/ 79 h 79"/>
              <a:gd name="T32" fmla="*/ 28 w 79"/>
              <a:gd name="T33" fmla="*/ 77 h 79"/>
              <a:gd name="T34" fmla="*/ 16 w 79"/>
              <a:gd name="T35" fmla="*/ 70 h 79"/>
              <a:gd name="T36" fmla="*/ 8 w 79"/>
              <a:gd name="T37" fmla="*/ 62 h 79"/>
              <a:gd name="T38" fmla="*/ 1 w 79"/>
              <a:gd name="T39" fmla="*/ 52 h 79"/>
              <a:gd name="T40" fmla="*/ 0 w 79"/>
              <a:gd name="T41" fmla="*/ 39 h 79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79"/>
              <a:gd name="T64" fmla="*/ 0 h 79"/>
              <a:gd name="T65" fmla="*/ 79 w 79"/>
              <a:gd name="T66" fmla="*/ 79 h 79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79" h="79">
                <a:moveTo>
                  <a:pt x="0" y="39"/>
                </a:moveTo>
                <a:lnTo>
                  <a:pt x="1" y="26"/>
                </a:lnTo>
                <a:lnTo>
                  <a:pt x="8" y="16"/>
                </a:lnTo>
                <a:lnTo>
                  <a:pt x="16" y="7"/>
                </a:lnTo>
                <a:lnTo>
                  <a:pt x="28" y="1"/>
                </a:lnTo>
                <a:lnTo>
                  <a:pt x="39" y="0"/>
                </a:lnTo>
                <a:lnTo>
                  <a:pt x="52" y="1"/>
                </a:lnTo>
                <a:lnTo>
                  <a:pt x="63" y="7"/>
                </a:lnTo>
                <a:lnTo>
                  <a:pt x="71" y="16"/>
                </a:lnTo>
                <a:lnTo>
                  <a:pt x="77" y="26"/>
                </a:lnTo>
                <a:lnTo>
                  <a:pt x="79" y="39"/>
                </a:lnTo>
                <a:lnTo>
                  <a:pt x="77" y="52"/>
                </a:lnTo>
                <a:lnTo>
                  <a:pt x="71" y="62"/>
                </a:lnTo>
                <a:lnTo>
                  <a:pt x="63" y="70"/>
                </a:lnTo>
                <a:lnTo>
                  <a:pt x="52" y="77"/>
                </a:lnTo>
                <a:lnTo>
                  <a:pt x="39" y="79"/>
                </a:lnTo>
                <a:lnTo>
                  <a:pt x="28" y="77"/>
                </a:lnTo>
                <a:lnTo>
                  <a:pt x="16" y="70"/>
                </a:lnTo>
                <a:lnTo>
                  <a:pt x="8" y="62"/>
                </a:lnTo>
                <a:lnTo>
                  <a:pt x="1" y="52"/>
                </a:lnTo>
                <a:lnTo>
                  <a:pt x="0" y="39"/>
                </a:lnTo>
                <a:close/>
              </a:path>
            </a:pathLst>
          </a:custGeom>
          <a:solidFill>
            <a:srgbClr val="000000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39" name="Freeform 596"/>
          <p:cNvSpPr>
            <a:spLocks/>
          </p:cNvSpPr>
          <p:nvPr/>
        </p:nvSpPr>
        <p:spPr bwMode="auto">
          <a:xfrm>
            <a:off x="5678488" y="4125913"/>
            <a:ext cx="61912" cy="61912"/>
          </a:xfrm>
          <a:custGeom>
            <a:avLst/>
            <a:gdLst>
              <a:gd name="T0" fmla="*/ 0 w 79"/>
              <a:gd name="T1" fmla="*/ 40 h 79"/>
              <a:gd name="T2" fmla="*/ 2 w 79"/>
              <a:gd name="T3" fmla="*/ 27 h 79"/>
              <a:gd name="T4" fmla="*/ 7 w 79"/>
              <a:gd name="T5" fmla="*/ 17 h 79"/>
              <a:gd name="T6" fmla="*/ 15 w 79"/>
              <a:gd name="T7" fmla="*/ 8 h 79"/>
              <a:gd name="T8" fmla="*/ 27 w 79"/>
              <a:gd name="T9" fmla="*/ 2 h 79"/>
              <a:gd name="T10" fmla="*/ 39 w 79"/>
              <a:gd name="T11" fmla="*/ 0 h 79"/>
              <a:gd name="T12" fmla="*/ 51 w 79"/>
              <a:gd name="T13" fmla="*/ 2 h 79"/>
              <a:gd name="T14" fmla="*/ 62 w 79"/>
              <a:gd name="T15" fmla="*/ 8 h 79"/>
              <a:gd name="T16" fmla="*/ 71 w 79"/>
              <a:gd name="T17" fmla="*/ 17 h 79"/>
              <a:gd name="T18" fmla="*/ 76 w 79"/>
              <a:gd name="T19" fmla="*/ 27 h 79"/>
              <a:gd name="T20" fmla="*/ 79 w 79"/>
              <a:gd name="T21" fmla="*/ 40 h 79"/>
              <a:gd name="T22" fmla="*/ 76 w 79"/>
              <a:gd name="T23" fmla="*/ 52 h 79"/>
              <a:gd name="T24" fmla="*/ 71 w 79"/>
              <a:gd name="T25" fmla="*/ 63 h 79"/>
              <a:gd name="T26" fmla="*/ 62 w 79"/>
              <a:gd name="T27" fmla="*/ 71 h 79"/>
              <a:gd name="T28" fmla="*/ 51 w 79"/>
              <a:gd name="T29" fmla="*/ 78 h 79"/>
              <a:gd name="T30" fmla="*/ 39 w 79"/>
              <a:gd name="T31" fmla="*/ 79 h 79"/>
              <a:gd name="T32" fmla="*/ 27 w 79"/>
              <a:gd name="T33" fmla="*/ 78 h 79"/>
              <a:gd name="T34" fmla="*/ 15 w 79"/>
              <a:gd name="T35" fmla="*/ 71 h 79"/>
              <a:gd name="T36" fmla="*/ 7 w 79"/>
              <a:gd name="T37" fmla="*/ 63 h 79"/>
              <a:gd name="T38" fmla="*/ 2 w 79"/>
              <a:gd name="T39" fmla="*/ 52 h 79"/>
              <a:gd name="T40" fmla="*/ 0 w 79"/>
              <a:gd name="T41" fmla="*/ 40 h 79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79"/>
              <a:gd name="T64" fmla="*/ 0 h 79"/>
              <a:gd name="T65" fmla="*/ 79 w 79"/>
              <a:gd name="T66" fmla="*/ 79 h 79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79" h="79">
                <a:moveTo>
                  <a:pt x="0" y="40"/>
                </a:moveTo>
                <a:lnTo>
                  <a:pt x="2" y="27"/>
                </a:lnTo>
                <a:lnTo>
                  <a:pt x="7" y="17"/>
                </a:lnTo>
                <a:lnTo>
                  <a:pt x="15" y="8"/>
                </a:lnTo>
                <a:lnTo>
                  <a:pt x="27" y="2"/>
                </a:lnTo>
                <a:lnTo>
                  <a:pt x="39" y="0"/>
                </a:lnTo>
                <a:lnTo>
                  <a:pt x="51" y="2"/>
                </a:lnTo>
                <a:lnTo>
                  <a:pt x="62" y="8"/>
                </a:lnTo>
                <a:lnTo>
                  <a:pt x="71" y="17"/>
                </a:lnTo>
                <a:lnTo>
                  <a:pt x="76" y="27"/>
                </a:lnTo>
                <a:lnTo>
                  <a:pt x="79" y="40"/>
                </a:lnTo>
                <a:lnTo>
                  <a:pt x="76" y="52"/>
                </a:lnTo>
                <a:lnTo>
                  <a:pt x="71" y="63"/>
                </a:lnTo>
                <a:lnTo>
                  <a:pt x="62" y="71"/>
                </a:lnTo>
                <a:lnTo>
                  <a:pt x="51" y="78"/>
                </a:lnTo>
                <a:lnTo>
                  <a:pt x="39" y="79"/>
                </a:lnTo>
                <a:lnTo>
                  <a:pt x="27" y="78"/>
                </a:lnTo>
                <a:lnTo>
                  <a:pt x="15" y="71"/>
                </a:lnTo>
                <a:lnTo>
                  <a:pt x="7" y="63"/>
                </a:lnTo>
                <a:lnTo>
                  <a:pt x="2" y="52"/>
                </a:lnTo>
                <a:lnTo>
                  <a:pt x="0" y="40"/>
                </a:lnTo>
                <a:close/>
              </a:path>
            </a:pathLst>
          </a:custGeom>
          <a:solidFill>
            <a:srgbClr val="000000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40" name="Freeform 597"/>
          <p:cNvSpPr>
            <a:spLocks/>
          </p:cNvSpPr>
          <p:nvPr/>
        </p:nvSpPr>
        <p:spPr bwMode="auto">
          <a:xfrm>
            <a:off x="7467600" y="3500438"/>
            <a:ext cx="61913" cy="61912"/>
          </a:xfrm>
          <a:custGeom>
            <a:avLst/>
            <a:gdLst>
              <a:gd name="T0" fmla="*/ 0 w 79"/>
              <a:gd name="T1" fmla="*/ 39 h 78"/>
              <a:gd name="T2" fmla="*/ 3 w 79"/>
              <a:gd name="T3" fmla="*/ 27 h 78"/>
              <a:gd name="T4" fmla="*/ 9 w 79"/>
              <a:gd name="T5" fmla="*/ 16 h 78"/>
              <a:gd name="T6" fmla="*/ 17 w 79"/>
              <a:gd name="T7" fmla="*/ 7 h 78"/>
              <a:gd name="T8" fmla="*/ 28 w 79"/>
              <a:gd name="T9" fmla="*/ 2 h 78"/>
              <a:gd name="T10" fmla="*/ 40 w 79"/>
              <a:gd name="T11" fmla="*/ 0 h 78"/>
              <a:gd name="T12" fmla="*/ 52 w 79"/>
              <a:gd name="T13" fmla="*/ 2 h 78"/>
              <a:gd name="T14" fmla="*/ 64 w 79"/>
              <a:gd name="T15" fmla="*/ 7 h 78"/>
              <a:gd name="T16" fmla="*/ 72 w 79"/>
              <a:gd name="T17" fmla="*/ 16 h 78"/>
              <a:gd name="T18" fmla="*/ 78 w 79"/>
              <a:gd name="T19" fmla="*/ 27 h 78"/>
              <a:gd name="T20" fmla="*/ 79 w 79"/>
              <a:gd name="T21" fmla="*/ 39 h 78"/>
              <a:gd name="T22" fmla="*/ 78 w 79"/>
              <a:gd name="T23" fmla="*/ 51 h 78"/>
              <a:gd name="T24" fmla="*/ 72 w 79"/>
              <a:gd name="T25" fmla="*/ 62 h 78"/>
              <a:gd name="T26" fmla="*/ 64 w 79"/>
              <a:gd name="T27" fmla="*/ 71 h 78"/>
              <a:gd name="T28" fmla="*/ 52 w 79"/>
              <a:gd name="T29" fmla="*/ 76 h 78"/>
              <a:gd name="T30" fmla="*/ 40 w 79"/>
              <a:gd name="T31" fmla="*/ 78 h 78"/>
              <a:gd name="T32" fmla="*/ 28 w 79"/>
              <a:gd name="T33" fmla="*/ 76 h 78"/>
              <a:gd name="T34" fmla="*/ 17 w 79"/>
              <a:gd name="T35" fmla="*/ 71 h 78"/>
              <a:gd name="T36" fmla="*/ 9 w 79"/>
              <a:gd name="T37" fmla="*/ 62 h 78"/>
              <a:gd name="T38" fmla="*/ 3 w 79"/>
              <a:gd name="T39" fmla="*/ 51 h 78"/>
              <a:gd name="T40" fmla="*/ 0 w 79"/>
              <a:gd name="T41" fmla="*/ 39 h 78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79"/>
              <a:gd name="T64" fmla="*/ 0 h 78"/>
              <a:gd name="T65" fmla="*/ 79 w 79"/>
              <a:gd name="T66" fmla="*/ 78 h 78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79" h="78">
                <a:moveTo>
                  <a:pt x="0" y="39"/>
                </a:moveTo>
                <a:lnTo>
                  <a:pt x="3" y="27"/>
                </a:lnTo>
                <a:lnTo>
                  <a:pt x="9" y="16"/>
                </a:lnTo>
                <a:lnTo>
                  <a:pt x="17" y="7"/>
                </a:lnTo>
                <a:lnTo>
                  <a:pt x="28" y="2"/>
                </a:lnTo>
                <a:lnTo>
                  <a:pt x="40" y="0"/>
                </a:lnTo>
                <a:lnTo>
                  <a:pt x="52" y="2"/>
                </a:lnTo>
                <a:lnTo>
                  <a:pt x="64" y="7"/>
                </a:lnTo>
                <a:lnTo>
                  <a:pt x="72" y="16"/>
                </a:lnTo>
                <a:lnTo>
                  <a:pt x="78" y="27"/>
                </a:lnTo>
                <a:lnTo>
                  <a:pt x="79" y="39"/>
                </a:lnTo>
                <a:lnTo>
                  <a:pt x="78" y="51"/>
                </a:lnTo>
                <a:lnTo>
                  <a:pt x="72" y="62"/>
                </a:lnTo>
                <a:lnTo>
                  <a:pt x="64" y="71"/>
                </a:lnTo>
                <a:lnTo>
                  <a:pt x="52" y="76"/>
                </a:lnTo>
                <a:lnTo>
                  <a:pt x="40" y="78"/>
                </a:lnTo>
                <a:lnTo>
                  <a:pt x="28" y="76"/>
                </a:lnTo>
                <a:lnTo>
                  <a:pt x="17" y="71"/>
                </a:lnTo>
                <a:lnTo>
                  <a:pt x="9" y="62"/>
                </a:lnTo>
                <a:lnTo>
                  <a:pt x="3" y="51"/>
                </a:lnTo>
                <a:lnTo>
                  <a:pt x="0" y="39"/>
                </a:lnTo>
                <a:close/>
              </a:path>
            </a:pathLst>
          </a:custGeom>
          <a:solidFill>
            <a:srgbClr val="000000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41" name="Freeform 598"/>
          <p:cNvSpPr>
            <a:spLocks/>
          </p:cNvSpPr>
          <p:nvPr/>
        </p:nvSpPr>
        <p:spPr bwMode="auto">
          <a:xfrm>
            <a:off x="6934200" y="3500438"/>
            <a:ext cx="63500" cy="61912"/>
          </a:xfrm>
          <a:custGeom>
            <a:avLst/>
            <a:gdLst>
              <a:gd name="T0" fmla="*/ 0 w 79"/>
              <a:gd name="T1" fmla="*/ 39 h 78"/>
              <a:gd name="T2" fmla="*/ 2 w 79"/>
              <a:gd name="T3" fmla="*/ 27 h 78"/>
              <a:gd name="T4" fmla="*/ 7 w 79"/>
              <a:gd name="T5" fmla="*/ 16 h 78"/>
              <a:gd name="T6" fmla="*/ 16 w 79"/>
              <a:gd name="T7" fmla="*/ 7 h 78"/>
              <a:gd name="T8" fmla="*/ 27 w 79"/>
              <a:gd name="T9" fmla="*/ 2 h 78"/>
              <a:gd name="T10" fmla="*/ 39 w 79"/>
              <a:gd name="T11" fmla="*/ 0 h 78"/>
              <a:gd name="T12" fmla="*/ 51 w 79"/>
              <a:gd name="T13" fmla="*/ 2 h 78"/>
              <a:gd name="T14" fmla="*/ 62 w 79"/>
              <a:gd name="T15" fmla="*/ 7 h 78"/>
              <a:gd name="T16" fmla="*/ 71 w 79"/>
              <a:gd name="T17" fmla="*/ 16 h 78"/>
              <a:gd name="T18" fmla="*/ 77 w 79"/>
              <a:gd name="T19" fmla="*/ 27 h 78"/>
              <a:gd name="T20" fmla="*/ 79 w 79"/>
              <a:gd name="T21" fmla="*/ 39 h 78"/>
              <a:gd name="T22" fmla="*/ 77 w 79"/>
              <a:gd name="T23" fmla="*/ 51 h 78"/>
              <a:gd name="T24" fmla="*/ 71 w 79"/>
              <a:gd name="T25" fmla="*/ 62 h 78"/>
              <a:gd name="T26" fmla="*/ 62 w 79"/>
              <a:gd name="T27" fmla="*/ 71 h 78"/>
              <a:gd name="T28" fmla="*/ 51 w 79"/>
              <a:gd name="T29" fmla="*/ 76 h 78"/>
              <a:gd name="T30" fmla="*/ 39 w 79"/>
              <a:gd name="T31" fmla="*/ 78 h 78"/>
              <a:gd name="T32" fmla="*/ 27 w 79"/>
              <a:gd name="T33" fmla="*/ 76 h 78"/>
              <a:gd name="T34" fmla="*/ 16 w 79"/>
              <a:gd name="T35" fmla="*/ 71 h 78"/>
              <a:gd name="T36" fmla="*/ 7 w 79"/>
              <a:gd name="T37" fmla="*/ 62 h 78"/>
              <a:gd name="T38" fmla="*/ 2 w 79"/>
              <a:gd name="T39" fmla="*/ 51 h 78"/>
              <a:gd name="T40" fmla="*/ 0 w 79"/>
              <a:gd name="T41" fmla="*/ 39 h 78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79"/>
              <a:gd name="T64" fmla="*/ 0 h 78"/>
              <a:gd name="T65" fmla="*/ 79 w 79"/>
              <a:gd name="T66" fmla="*/ 78 h 78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79" h="78">
                <a:moveTo>
                  <a:pt x="0" y="39"/>
                </a:moveTo>
                <a:lnTo>
                  <a:pt x="2" y="27"/>
                </a:lnTo>
                <a:lnTo>
                  <a:pt x="7" y="16"/>
                </a:lnTo>
                <a:lnTo>
                  <a:pt x="16" y="7"/>
                </a:lnTo>
                <a:lnTo>
                  <a:pt x="27" y="2"/>
                </a:lnTo>
                <a:lnTo>
                  <a:pt x="39" y="0"/>
                </a:lnTo>
                <a:lnTo>
                  <a:pt x="51" y="2"/>
                </a:lnTo>
                <a:lnTo>
                  <a:pt x="62" y="7"/>
                </a:lnTo>
                <a:lnTo>
                  <a:pt x="71" y="16"/>
                </a:lnTo>
                <a:lnTo>
                  <a:pt x="77" y="27"/>
                </a:lnTo>
                <a:lnTo>
                  <a:pt x="79" y="39"/>
                </a:lnTo>
                <a:lnTo>
                  <a:pt x="77" y="51"/>
                </a:lnTo>
                <a:lnTo>
                  <a:pt x="71" y="62"/>
                </a:lnTo>
                <a:lnTo>
                  <a:pt x="62" y="71"/>
                </a:lnTo>
                <a:lnTo>
                  <a:pt x="51" y="76"/>
                </a:lnTo>
                <a:lnTo>
                  <a:pt x="39" y="78"/>
                </a:lnTo>
                <a:lnTo>
                  <a:pt x="27" y="76"/>
                </a:lnTo>
                <a:lnTo>
                  <a:pt x="16" y="71"/>
                </a:lnTo>
                <a:lnTo>
                  <a:pt x="7" y="62"/>
                </a:lnTo>
                <a:lnTo>
                  <a:pt x="2" y="51"/>
                </a:lnTo>
                <a:lnTo>
                  <a:pt x="0" y="39"/>
                </a:lnTo>
                <a:close/>
              </a:path>
            </a:pathLst>
          </a:custGeom>
          <a:solidFill>
            <a:srgbClr val="000000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42" name="Freeform 599"/>
          <p:cNvSpPr>
            <a:spLocks/>
          </p:cNvSpPr>
          <p:nvPr/>
        </p:nvSpPr>
        <p:spPr bwMode="auto">
          <a:xfrm>
            <a:off x="6434138" y="3500438"/>
            <a:ext cx="63500" cy="61912"/>
          </a:xfrm>
          <a:custGeom>
            <a:avLst/>
            <a:gdLst>
              <a:gd name="T0" fmla="*/ 0 w 79"/>
              <a:gd name="T1" fmla="*/ 39 h 78"/>
              <a:gd name="T2" fmla="*/ 2 w 79"/>
              <a:gd name="T3" fmla="*/ 27 h 78"/>
              <a:gd name="T4" fmla="*/ 9 w 79"/>
              <a:gd name="T5" fmla="*/ 16 h 78"/>
              <a:gd name="T6" fmla="*/ 17 w 79"/>
              <a:gd name="T7" fmla="*/ 7 h 78"/>
              <a:gd name="T8" fmla="*/ 28 w 79"/>
              <a:gd name="T9" fmla="*/ 2 h 78"/>
              <a:gd name="T10" fmla="*/ 40 w 79"/>
              <a:gd name="T11" fmla="*/ 0 h 78"/>
              <a:gd name="T12" fmla="*/ 52 w 79"/>
              <a:gd name="T13" fmla="*/ 2 h 78"/>
              <a:gd name="T14" fmla="*/ 63 w 79"/>
              <a:gd name="T15" fmla="*/ 7 h 78"/>
              <a:gd name="T16" fmla="*/ 72 w 79"/>
              <a:gd name="T17" fmla="*/ 16 h 78"/>
              <a:gd name="T18" fmla="*/ 78 w 79"/>
              <a:gd name="T19" fmla="*/ 27 h 78"/>
              <a:gd name="T20" fmla="*/ 79 w 79"/>
              <a:gd name="T21" fmla="*/ 39 h 78"/>
              <a:gd name="T22" fmla="*/ 78 w 79"/>
              <a:gd name="T23" fmla="*/ 51 h 78"/>
              <a:gd name="T24" fmla="*/ 72 w 79"/>
              <a:gd name="T25" fmla="*/ 62 h 78"/>
              <a:gd name="T26" fmla="*/ 63 w 79"/>
              <a:gd name="T27" fmla="*/ 71 h 78"/>
              <a:gd name="T28" fmla="*/ 52 w 79"/>
              <a:gd name="T29" fmla="*/ 76 h 78"/>
              <a:gd name="T30" fmla="*/ 40 w 79"/>
              <a:gd name="T31" fmla="*/ 78 h 78"/>
              <a:gd name="T32" fmla="*/ 28 w 79"/>
              <a:gd name="T33" fmla="*/ 76 h 78"/>
              <a:gd name="T34" fmla="*/ 17 w 79"/>
              <a:gd name="T35" fmla="*/ 71 h 78"/>
              <a:gd name="T36" fmla="*/ 9 w 79"/>
              <a:gd name="T37" fmla="*/ 62 h 78"/>
              <a:gd name="T38" fmla="*/ 2 w 79"/>
              <a:gd name="T39" fmla="*/ 51 h 78"/>
              <a:gd name="T40" fmla="*/ 0 w 79"/>
              <a:gd name="T41" fmla="*/ 39 h 78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79"/>
              <a:gd name="T64" fmla="*/ 0 h 78"/>
              <a:gd name="T65" fmla="*/ 79 w 79"/>
              <a:gd name="T66" fmla="*/ 78 h 78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79" h="78">
                <a:moveTo>
                  <a:pt x="0" y="39"/>
                </a:moveTo>
                <a:lnTo>
                  <a:pt x="2" y="27"/>
                </a:lnTo>
                <a:lnTo>
                  <a:pt x="9" y="16"/>
                </a:lnTo>
                <a:lnTo>
                  <a:pt x="17" y="7"/>
                </a:lnTo>
                <a:lnTo>
                  <a:pt x="28" y="2"/>
                </a:lnTo>
                <a:lnTo>
                  <a:pt x="40" y="0"/>
                </a:lnTo>
                <a:lnTo>
                  <a:pt x="52" y="2"/>
                </a:lnTo>
                <a:lnTo>
                  <a:pt x="63" y="7"/>
                </a:lnTo>
                <a:lnTo>
                  <a:pt x="72" y="16"/>
                </a:lnTo>
                <a:lnTo>
                  <a:pt x="78" y="27"/>
                </a:lnTo>
                <a:lnTo>
                  <a:pt x="79" y="39"/>
                </a:lnTo>
                <a:lnTo>
                  <a:pt x="78" y="51"/>
                </a:lnTo>
                <a:lnTo>
                  <a:pt x="72" y="62"/>
                </a:lnTo>
                <a:lnTo>
                  <a:pt x="63" y="71"/>
                </a:lnTo>
                <a:lnTo>
                  <a:pt x="52" y="76"/>
                </a:lnTo>
                <a:lnTo>
                  <a:pt x="40" y="78"/>
                </a:lnTo>
                <a:lnTo>
                  <a:pt x="28" y="76"/>
                </a:lnTo>
                <a:lnTo>
                  <a:pt x="17" y="71"/>
                </a:lnTo>
                <a:lnTo>
                  <a:pt x="9" y="62"/>
                </a:lnTo>
                <a:lnTo>
                  <a:pt x="2" y="51"/>
                </a:lnTo>
                <a:lnTo>
                  <a:pt x="0" y="39"/>
                </a:lnTo>
                <a:close/>
              </a:path>
            </a:pathLst>
          </a:custGeom>
          <a:solidFill>
            <a:srgbClr val="000000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43" name="Freeform 600"/>
          <p:cNvSpPr>
            <a:spLocks/>
          </p:cNvSpPr>
          <p:nvPr/>
        </p:nvSpPr>
        <p:spPr bwMode="auto">
          <a:xfrm>
            <a:off x="5962650" y="3500438"/>
            <a:ext cx="63500" cy="61912"/>
          </a:xfrm>
          <a:custGeom>
            <a:avLst/>
            <a:gdLst>
              <a:gd name="T0" fmla="*/ 0 w 79"/>
              <a:gd name="T1" fmla="*/ 39 h 78"/>
              <a:gd name="T2" fmla="*/ 2 w 79"/>
              <a:gd name="T3" fmla="*/ 27 h 78"/>
              <a:gd name="T4" fmla="*/ 7 w 79"/>
              <a:gd name="T5" fmla="*/ 16 h 78"/>
              <a:gd name="T6" fmla="*/ 16 w 79"/>
              <a:gd name="T7" fmla="*/ 7 h 78"/>
              <a:gd name="T8" fmla="*/ 27 w 79"/>
              <a:gd name="T9" fmla="*/ 2 h 78"/>
              <a:gd name="T10" fmla="*/ 40 w 79"/>
              <a:gd name="T11" fmla="*/ 0 h 78"/>
              <a:gd name="T12" fmla="*/ 51 w 79"/>
              <a:gd name="T13" fmla="*/ 2 h 78"/>
              <a:gd name="T14" fmla="*/ 63 w 79"/>
              <a:gd name="T15" fmla="*/ 7 h 78"/>
              <a:gd name="T16" fmla="*/ 71 w 79"/>
              <a:gd name="T17" fmla="*/ 16 h 78"/>
              <a:gd name="T18" fmla="*/ 76 w 79"/>
              <a:gd name="T19" fmla="*/ 27 h 78"/>
              <a:gd name="T20" fmla="*/ 79 w 79"/>
              <a:gd name="T21" fmla="*/ 39 h 78"/>
              <a:gd name="T22" fmla="*/ 76 w 79"/>
              <a:gd name="T23" fmla="*/ 51 h 78"/>
              <a:gd name="T24" fmla="*/ 71 w 79"/>
              <a:gd name="T25" fmla="*/ 62 h 78"/>
              <a:gd name="T26" fmla="*/ 63 w 79"/>
              <a:gd name="T27" fmla="*/ 71 h 78"/>
              <a:gd name="T28" fmla="*/ 51 w 79"/>
              <a:gd name="T29" fmla="*/ 76 h 78"/>
              <a:gd name="T30" fmla="*/ 40 w 79"/>
              <a:gd name="T31" fmla="*/ 78 h 78"/>
              <a:gd name="T32" fmla="*/ 27 w 79"/>
              <a:gd name="T33" fmla="*/ 76 h 78"/>
              <a:gd name="T34" fmla="*/ 16 w 79"/>
              <a:gd name="T35" fmla="*/ 71 h 78"/>
              <a:gd name="T36" fmla="*/ 7 w 79"/>
              <a:gd name="T37" fmla="*/ 62 h 78"/>
              <a:gd name="T38" fmla="*/ 2 w 79"/>
              <a:gd name="T39" fmla="*/ 51 h 78"/>
              <a:gd name="T40" fmla="*/ 0 w 79"/>
              <a:gd name="T41" fmla="*/ 39 h 78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79"/>
              <a:gd name="T64" fmla="*/ 0 h 78"/>
              <a:gd name="T65" fmla="*/ 79 w 79"/>
              <a:gd name="T66" fmla="*/ 78 h 78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79" h="78">
                <a:moveTo>
                  <a:pt x="0" y="39"/>
                </a:moveTo>
                <a:lnTo>
                  <a:pt x="2" y="27"/>
                </a:lnTo>
                <a:lnTo>
                  <a:pt x="7" y="16"/>
                </a:lnTo>
                <a:lnTo>
                  <a:pt x="16" y="7"/>
                </a:lnTo>
                <a:lnTo>
                  <a:pt x="27" y="2"/>
                </a:lnTo>
                <a:lnTo>
                  <a:pt x="40" y="0"/>
                </a:lnTo>
                <a:lnTo>
                  <a:pt x="51" y="2"/>
                </a:lnTo>
                <a:lnTo>
                  <a:pt x="63" y="7"/>
                </a:lnTo>
                <a:lnTo>
                  <a:pt x="71" y="16"/>
                </a:lnTo>
                <a:lnTo>
                  <a:pt x="76" y="27"/>
                </a:lnTo>
                <a:lnTo>
                  <a:pt x="79" y="39"/>
                </a:lnTo>
                <a:lnTo>
                  <a:pt x="76" y="51"/>
                </a:lnTo>
                <a:lnTo>
                  <a:pt x="71" y="62"/>
                </a:lnTo>
                <a:lnTo>
                  <a:pt x="63" y="71"/>
                </a:lnTo>
                <a:lnTo>
                  <a:pt x="51" y="76"/>
                </a:lnTo>
                <a:lnTo>
                  <a:pt x="40" y="78"/>
                </a:lnTo>
                <a:lnTo>
                  <a:pt x="27" y="76"/>
                </a:lnTo>
                <a:lnTo>
                  <a:pt x="16" y="71"/>
                </a:lnTo>
                <a:lnTo>
                  <a:pt x="7" y="62"/>
                </a:lnTo>
                <a:lnTo>
                  <a:pt x="2" y="51"/>
                </a:lnTo>
                <a:lnTo>
                  <a:pt x="0" y="39"/>
                </a:lnTo>
                <a:close/>
              </a:path>
            </a:pathLst>
          </a:custGeom>
          <a:solidFill>
            <a:srgbClr val="000000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44" name="Freeform 601"/>
          <p:cNvSpPr>
            <a:spLocks/>
          </p:cNvSpPr>
          <p:nvPr/>
        </p:nvSpPr>
        <p:spPr bwMode="auto">
          <a:xfrm>
            <a:off x="5399088" y="3500438"/>
            <a:ext cx="61912" cy="61912"/>
          </a:xfrm>
          <a:custGeom>
            <a:avLst/>
            <a:gdLst>
              <a:gd name="T0" fmla="*/ 0 w 79"/>
              <a:gd name="T1" fmla="*/ 39 h 78"/>
              <a:gd name="T2" fmla="*/ 2 w 79"/>
              <a:gd name="T3" fmla="*/ 27 h 78"/>
              <a:gd name="T4" fmla="*/ 7 w 79"/>
              <a:gd name="T5" fmla="*/ 16 h 78"/>
              <a:gd name="T6" fmla="*/ 17 w 79"/>
              <a:gd name="T7" fmla="*/ 7 h 78"/>
              <a:gd name="T8" fmla="*/ 27 w 79"/>
              <a:gd name="T9" fmla="*/ 2 h 78"/>
              <a:gd name="T10" fmla="*/ 40 w 79"/>
              <a:gd name="T11" fmla="*/ 0 h 78"/>
              <a:gd name="T12" fmla="*/ 52 w 79"/>
              <a:gd name="T13" fmla="*/ 2 h 78"/>
              <a:gd name="T14" fmla="*/ 63 w 79"/>
              <a:gd name="T15" fmla="*/ 7 h 78"/>
              <a:gd name="T16" fmla="*/ 72 w 79"/>
              <a:gd name="T17" fmla="*/ 16 h 78"/>
              <a:gd name="T18" fmla="*/ 77 w 79"/>
              <a:gd name="T19" fmla="*/ 27 h 78"/>
              <a:gd name="T20" fmla="*/ 79 w 79"/>
              <a:gd name="T21" fmla="*/ 39 h 78"/>
              <a:gd name="T22" fmla="*/ 77 w 79"/>
              <a:gd name="T23" fmla="*/ 51 h 78"/>
              <a:gd name="T24" fmla="*/ 72 w 79"/>
              <a:gd name="T25" fmla="*/ 62 h 78"/>
              <a:gd name="T26" fmla="*/ 63 w 79"/>
              <a:gd name="T27" fmla="*/ 71 h 78"/>
              <a:gd name="T28" fmla="*/ 52 w 79"/>
              <a:gd name="T29" fmla="*/ 76 h 78"/>
              <a:gd name="T30" fmla="*/ 40 w 79"/>
              <a:gd name="T31" fmla="*/ 78 h 78"/>
              <a:gd name="T32" fmla="*/ 27 w 79"/>
              <a:gd name="T33" fmla="*/ 76 h 78"/>
              <a:gd name="T34" fmla="*/ 17 w 79"/>
              <a:gd name="T35" fmla="*/ 71 h 78"/>
              <a:gd name="T36" fmla="*/ 7 w 79"/>
              <a:gd name="T37" fmla="*/ 62 h 78"/>
              <a:gd name="T38" fmla="*/ 2 w 79"/>
              <a:gd name="T39" fmla="*/ 51 h 78"/>
              <a:gd name="T40" fmla="*/ 0 w 79"/>
              <a:gd name="T41" fmla="*/ 39 h 78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79"/>
              <a:gd name="T64" fmla="*/ 0 h 78"/>
              <a:gd name="T65" fmla="*/ 79 w 79"/>
              <a:gd name="T66" fmla="*/ 78 h 78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79" h="78">
                <a:moveTo>
                  <a:pt x="0" y="39"/>
                </a:moveTo>
                <a:lnTo>
                  <a:pt x="2" y="27"/>
                </a:lnTo>
                <a:lnTo>
                  <a:pt x="7" y="16"/>
                </a:lnTo>
                <a:lnTo>
                  <a:pt x="17" y="7"/>
                </a:lnTo>
                <a:lnTo>
                  <a:pt x="27" y="2"/>
                </a:lnTo>
                <a:lnTo>
                  <a:pt x="40" y="0"/>
                </a:lnTo>
                <a:lnTo>
                  <a:pt x="52" y="2"/>
                </a:lnTo>
                <a:lnTo>
                  <a:pt x="63" y="7"/>
                </a:lnTo>
                <a:lnTo>
                  <a:pt x="72" y="16"/>
                </a:lnTo>
                <a:lnTo>
                  <a:pt x="77" y="27"/>
                </a:lnTo>
                <a:lnTo>
                  <a:pt x="79" y="39"/>
                </a:lnTo>
                <a:lnTo>
                  <a:pt x="77" y="51"/>
                </a:lnTo>
                <a:lnTo>
                  <a:pt x="72" y="62"/>
                </a:lnTo>
                <a:lnTo>
                  <a:pt x="63" y="71"/>
                </a:lnTo>
                <a:lnTo>
                  <a:pt x="52" y="76"/>
                </a:lnTo>
                <a:lnTo>
                  <a:pt x="40" y="78"/>
                </a:lnTo>
                <a:lnTo>
                  <a:pt x="27" y="76"/>
                </a:lnTo>
                <a:lnTo>
                  <a:pt x="17" y="71"/>
                </a:lnTo>
                <a:lnTo>
                  <a:pt x="7" y="62"/>
                </a:lnTo>
                <a:lnTo>
                  <a:pt x="2" y="51"/>
                </a:lnTo>
                <a:lnTo>
                  <a:pt x="0" y="39"/>
                </a:lnTo>
                <a:close/>
              </a:path>
            </a:pathLst>
          </a:custGeom>
          <a:solidFill>
            <a:srgbClr val="000000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45" name="Freeform 602"/>
          <p:cNvSpPr>
            <a:spLocks/>
          </p:cNvSpPr>
          <p:nvPr/>
        </p:nvSpPr>
        <p:spPr bwMode="auto">
          <a:xfrm>
            <a:off x="4929188" y="3500438"/>
            <a:ext cx="63500" cy="61912"/>
          </a:xfrm>
          <a:custGeom>
            <a:avLst/>
            <a:gdLst>
              <a:gd name="T0" fmla="*/ 0 w 79"/>
              <a:gd name="T1" fmla="*/ 39 h 78"/>
              <a:gd name="T2" fmla="*/ 1 w 79"/>
              <a:gd name="T3" fmla="*/ 27 h 78"/>
              <a:gd name="T4" fmla="*/ 8 w 79"/>
              <a:gd name="T5" fmla="*/ 16 h 78"/>
              <a:gd name="T6" fmla="*/ 16 w 79"/>
              <a:gd name="T7" fmla="*/ 7 h 78"/>
              <a:gd name="T8" fmla="*/ 28 w 79"/>
              <a:gd name="T9" fmla="*/ 2 h 78"/>
              <a:gd name="T10" fmla="*/ 39 w 79"/>
              <a:gd name="T11" fmla="*/ 0 h 78"/>
              <a:gd name="T12" fmla="*/ 52 w 79"/>
              <a:gd name="T13" fmla="*/ 2 h 78"/>
              <a:gd name="T14" fmla="*/ 63 w 79"/>
              <a:gd name="T15" fmla="*/ 7 h 78"/>
              <a:gd name="T16" fmla="*/ 71 w 79"/>
              <a:gd name="T17" fmla="*/ 16 h 78"/>
              <a:gd name="T18" fmla="*/ 77 w 79"/>
              <a:gd name="T19" fmla="*/ 27 h 78"/>
              <a:gd name="T20" fmla="*/ 79 w 79"/>
              <a:gd name="T21" fmla="*/ 39 h 78"/>
              <a:gd name="T22" fmla="*/ 77 w 79"/>
              <a:gd name="T23" fmla="*/ 51 h 78"/>
              <a:gd name="T24" fmla="*/ 71 w 79"/>
              <a:gd name="T25" fmla="*/ 62 h 78"/>
              <a:gd name="T26" fmla="*/ 63 w 79"/>
              <a:gd name="T27" fmla="*/ 71 h 78"/>
              <a:gd name="T28" fmla="*/ 52 w 79"/>
              <a:gd name="T29" fmla="*/ 76 h 78"/>
              <a:gd name="T30" fmla="*/ 39 w 79"/>
              <a:gd name="T31" fmla="*/ 78 h 78"/>
              <a:gd name="T32" fmla="*/ 28 w 79"/>
              <a:gd name="T33" fmla="*/ 76 h 78"/>
              <a:gd name="T34" fmla="*/ 16 w 79"/>
              <a:gd name="T35" fmla="*/ 71 h 78"/>
              <a:gd name="T36" fmla="*/ 8 w 79"/>
              <a:gd name="T37" fmla="*/ 62 h 78"/>
              <a:gd name="T38" fmla="*/ 1 w 79"/>
              <a:gd name="T39" fmla="*/ 51 h 78"/>
              <a:gd name="T40" fmla="*/ 0 w 79"/>
              <a:gd name="T41" fmla="*/ 39 h 78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79"/>
              <a:gd name="T64" fmla="*/ 0 h 78"/>
              <a:gd name="T65" fmla="*/ 79 w 79"/>
              <a:gd name="T66" fmla="*/ 78 h 78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79" h="78">
                <a:moveTo>
                  <a:pt x="0" y="39"/>
                </a:moveTo>
                <a:lnTo>
                  <a:pt x="1" y="27"/>
                </a:lnTo>
                <a:lnTo>
                  <a:pt x="8" y="16"/>
                </a:lnTo>
                <a:lnTo>
                  <a:pt x="16" y="7"/>
                </a:lnTo>
                <a:lnTo>
                  <a:pt x="28" y="2"/>
                </a:lnTo>
                <a:lnTo>
                  <a:pt x="39" y="0"/>
                </a:lnTo>
                <a:lnTo>
                  <a:pt x="52" y="2"/>
                </a:lnTo>
                <a:lnTo>
                  <a:pt x="63" y="7"/>
                </a:lnTo>
                <a:lnTo>
                  <a:pt x="71" y="16"/>
                </a:lnTo>
                <a:lnTo>
                  <a:pt x="77" y="27"/>
                </a:lnTo>
                <a:lnTo>
                  <a:pt x="79" y="39"/>
                </a:lnTo>
                <a:lnTo>
                  <a:pt x="77" y="51"/>
                </a:lnTo>
                <a:lnTo>
                  <a:pt x="71" y="62"/>
                </a:lnTo>
                <a:lnTo>
                  <a:pt x="63" y="71"/>
                </a:lnTo>
                <a:lnTo>
                  <a:pt x="52" y="76"/>
                </a:lnTo>
                <a:lnTo>
                  <a:pt x="39" y="78"/>
                </a:lnTo>
                <a:lnTo>
                  <a:pt x="28" y="76"/>
                </a:lnTo>
                <a:lnTo>
                  <a:pt x="16" y="71"/>
                </a:lnTo>
                <a:lnTo>
                  <a:pt x="8" y="62"/>
                </a:lnTo>
                <a:lnTo>
                  <a:pt x="1" y="51"/>
                </a:lnTo>
                <a:lnTo>
                  <a:pt x="0" y="39"/>
                </a:lnTo>
                <a:close/>
              </a:path>
            </a:pathLst>
          </a:custGeom>
          <a:solidFill>
            <a:srgbClr val="000000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46" name="Freeform 603"/>
          <p:cNvSpPr>
            <a:spLocks/>
          </p:cNvSpPr>
          <p:nvPr/>
        </p:nvSpPr>
        <p:spPr bwMode="auto">
          <a:xfrm>
            <a:off x="4459288" y="3500438"/>
            <a:ext cx="61912" cy="61912"/>
          </a:xfrm>
          <a:custGeom>
            <a:avLst/>
            <a:gdLst>
              <a:gd name="T0" fmla="*/ 0 w 79"/>
              <a:gd name="T1" fmla="*/ 39 h 78"/>
              <a:gd name="T2" fmla="*/ 2 w 79"/>
              <a:gd name="T3" fmla="*/ 27 h 78"/>
              <a:gd name="T4" fmla="*/ 7 w 79"/>
              <a:gd name="T5" fmla="*/ 16 h 78"/>
              <a:gd name="T6" fmla="*/ 17 w 79"/>
              <a:gd name="T7" fmla="*/ 7 h 78"/>
              <a:gd name="T8" fmla="*/ 27 w 79"/>
              <a:gd name="T9" fmla="*/ 2 h 78"/>
              <a:gd name="T10" fmla="*/ 40 w 79"/>
              <a:gd name="T11" fmla="*/ 0 h 78"/>
              <a:gd name="T12" fmla="*/ 51 w 79"/>
              <a:gd name="T13" fmla="*/ 2 h 78"/>
              <a:gd name="T14" fmla="*/ 63 w 79"/>
              <a:gd name="T15" fmla="*/ 7 h 78"/>
              <a:gd name="T16" fmla="*/ 71 w 79"/>
              <a:gd name="T17" fmla="*/ 16 h 78"/>
              <a:gd name="T18" fmla="*/ 77 w 79"/>
              <a:gd name="T19" fmla="*/ 27 h 78"/>
              <a:gd name="T20" fmla="*/ 79 w 79"/>
              <a:gd name="T21" fmla="*/ 39 h 78"/>
              <a:gd name="T22" fmla="*/ 77 w 79"/>
              <a:gd name="T23" fmla="*/ 51 h 78"/>
              <a:gd name="T24" fmla="*/ 71 w 79"/>
              <a:gd name="T25" fmla="*/ 62 h 78"/>
              <a:gd name="T26" fmla="*/ 63 w 79"/>
              <a:gd name="T27" fmla="*/ 71 h 78"/>
              <a:gd name="T28" fmla="*/ 51 w 79"/>
              <a:gd name="T29" fmla="*/ 76 h 78"/>
              <a:gd name="T30" fmla="*/ 40 w 79"/>
              <a:gd name="T31" fmla="*/ 78 h 78"/>
              <a:gd name="T32" fmla="*/ 27 w 79"/>
              <a:gd name="T33" fmla="*/ 76 h 78"/>
              <a:gd name="T34" fmla="*/ 17 w 79"/>
              <a:gd name="T35" fmla="*/ 71 h 78"/>
              <a:gd name="T36" fmla="*/ 7 w 79"/>
              <a:gd name="T37" fmla="*/ 62 h 78"/>
              <a:gd name="T38" fmla="*/ 2 w 79"/>
              <a:gd name="T39" fmla="*/ 51 h 78"/>
              <a:gd name="T40" fmla="*/ 0 w 79"/>
              <a:gd name="T41" fmla="*/ 39 h 78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79"/>
              <a:gd name="T64" fmla="*/ 0 h 78"/>
              <a:gd name="T65" fmla="*/ 79 w 79"/>
              <a:gd name="T66" fmla="*/ 78 h 78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79" h="78">
                <a:moveTo>
                  <a:pt x="0" y="39"/>
                </a:moveTo>
                <a:lnTo>
                  <a:pt x="2" y="27"/>
                </a:lnTo>
                <a:lnTo>
                  <a:pt x="7" y="16"/>
                </a:lnTo>
                <a:lnTo>
                  <a:pt x="17" y="7"/>
                </a:lnTo>
                <a:lnTo>
                  <a:pt x="27" y="2"/>
                </a:lnTo>
                <a:lnTo>
                  <a:pt x="40" y="0"/>
                </a:lnTo>
                <a:lnTo>
                  <a:pt x="51" y="2"/>
                </a:lnTo>
                <a:lnTo>
                  <a:pt x="63" y="7"/>
                </a:lnTo>
                <a:lnTo>
                  <a:pt x="71" y="16"/>
                </a:lnTo>
                <a:lnTo>
                  <a:pt x="77" y="27"/>
                </a:lnTo>
                <a:lnTo>
                  <a:pt x="79" y="39"/>
                </a:lnTo>
                <a:lnTo>
                  <a:pt x="77" y="51"/>
                </a:lnTo>
                <a:lnTo>
                  <a:pt x="71" y="62"/>
                </a:lnTo>
                <a:lnTo>
                  <a:pt x="63" y="71"/>
                </a:lnTo>
                <a:lnTo>
                  <a:pt x="51" y="76"/>
                </a:lnTo>
                <a:lnTo>
                  <a:pt x="40" y="78"/>
                </a:lnTo>
                <a:lnTo>
                  <a:pt x="27" y="76"/>
                </a:lnTo>
                <a:lnTo>
                  <a:pt x="17" y="71"/>
                </a:lnTo>
                <a:lnTo>
                  <a:pt x="7" y="62"/>
                </a:lnTo>
                <a:lnTo>
                  <a:pt x="2" y="51"/>
                </a:lnTo>
                <a:lnTo>
                  <a:pt x="0" y="39"/>
                </a:lnTo>
                <a:close/>
              </a:path>
            </a:pathLst>
          </a:custGeom>
          <a:solidFill>
            <a:srgbClr val="000000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47" name="Freeform 604"/>
          <p:cNvSpPr>
            <a:spLocks/>
          </p:cNvSpPr>
          <p:nvPr/>
        </p:nvSpPr>
        <p:spPr bwMode="auto">
          <a:xfrm>
            <a:off x="3927475" y="3500438"/>
            <a:ext cx="63500" cy="61912"/>
          </a:xfrm>
          <a:custGeom>
            <a:avLst/>
            <a:gdLst>
              <a:gd name="T0" fmla="*/ 0 w 79"/>
              <a:gd name="T1" fmla="*/ 39 h 78"/>
              <a:gd name="T2" fmla="*/ 2 w 79"/>
              <a:gd name="T3" fmla="*/ 27 h 78"/>
              <a:gd name="T4" fmla="*/ 8 w 79"/>
              <a:gd name="T5" fmla="*/ 16 h 78"/>
              <a:gd name="T6" fmla="*/ 17 w 79"/>
              <a:gd name="T7" fmla="*/ 7 h 78"/>
              <a:gd name="T8" fmla="*/ 28 w 79"/>
              <a:gd name="T9" fmla="*/ 2 h 78"/>
              <a:gd name="T10" fmla="*/ 40 w 79"/>
              <a:gd name="T11" fmla="*/ 0 h 78"/>
              <a:gd name="T12" fmla="*/ 52 w 79"/>
              <a:gd name="T13" fmla="*/ 2 h 78"/>
              <a:gd name="T14" fmla="*/ 63 w 79"/>
              <a:gd name="T15" fmla="*/ 7 h 78"/>
              <a:gd name="T16" fmla="*/ 72 w 79"/>
              <a:gd name="T17" fmla="*/ 16 h 78"/>
              <a:gd name="T18" fmla="*/ 77 w 79"/>
              <a:gd name="T19" fmla="*/ 27 h 78"/>
              <a:gd name="T20" fmla="*/ 79 w 79"/>
              <a:gd name="T21" fmla="*/ 39 h 78"/>
              <a:gd name="T22" fmla="*/ 77 w 79"/>
              <a:gd name="T23" fmla="*/ 51 h 78"/>
              <a:gd name="T24" fmla="*/ 72 w 79"/>
              <a:gd name="T25" fmla="*/ 62 h 78"/>
              <a:gd name="T26" fmla="*/ 63 w 79"/>
              <a:gd name="T27" fmla="*/ 71 h 78"/>
              <a:gd name="T28" fmla="*/ 52 w 79"/>
              <a:gd name="T29" fmla="*/ 76 h 78"/>
              <a:gd name="T30" fmla="*/ 40 w 79"/>
              <a:gd name="T31" fmla="*/ 78 h 78"/>
              <a:gd name="T32" fmla="*/ 28 w 79"/>
              <a:gd name="T33" fmla="*/ 76 h 78"/>
              <a:gd name="T34" fmla="*/ 17 w 79"/>
              <a:gd name="T35" fmla="*/ 71 h 78"/>
              <a:gd name="T36" fmla="*/ 8 w 79"/>
              <a:gd name="T37" fmla="*/ 62 h 78"/>
              <a:gd name="T38" fmla="*/ 2 w 79"/>
              <a:gd name="T39" fmla="*/ 51 h 78"/>
              <a:gd name="T40" fmla="*/ 0 w 79"/>
              <a:gd name="T41" fmla="*/ 39 h 78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79"/>
              <a:gd name="T64" fmla="*/ 0 h 78"/>
              <a:gd name="T65" fmla="*/ 79 w 79"/>
              <a:gd name="T66" fmla="*/ 78 h 78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79" h="78">
                <a:moveTo>
                  <a:pt x="0" y="39"/>
                </a:moveTo>
                <a:lnTo>
                  <a:pt x="2" y="27"/>
                </a:lnTo>
                <a:lnTo>
                  <a:pt x="8" y="16"/>
                </a:lnTo>
                <a:lnTo>
                  <a:pt x="17" y="7"/>
                </a:lnTo>
                <a:lnTo>
                  <a:pt x="28" y="2"/>
                </a:lnTo>
                <a:lnTo>
                  <a:pt x="40" y="0"/>
                </a:lnTo>
                <a:lnTo>
                  <a:pt x="52" y="2"/>
                </a:lnTo>
                <a:lnTo>
                  <a:pt x="63" y="7"/>
                </a:lnTo>
                <a:lnTo>
                  <a:pt x="72" y="16"/>
                </a:lnTo>
                <a:lnTo>
                  <a:pt x="77" y="27"/>
                </a:lnTo>
                <a:lnTo>
                  <a:pt x="79" y="39"/>
                </a:lnTo>
                <a:lnTo>
                  <a:pt x="77" y="51"/>
                </a:lnTo>
                <a:lnTo>
                  <a:pt x="72" y="62"/>
                </a:lnTo>
                <a:lnTo>
                  <a:pt x="63" y="71"/>
                </a:lnTo>
                <a:lnTo>
                  <a:pt x="52" y="76"/>
                </a:lnTo>
                <a:lnTo>
                  <a:pt x="40" y="78"/>
                </a:lnTo>
                <a:lnTo>
                  <a:pt x="28" y="76"/>
                </a:lnTo>
                <a:lnTo>
                  <a:pt x="17" y="71"/>
                </a:lnTo>
                <a:lnTo>
                  <a:pt x="8" y="62"/>
                </a:lnTo>
                <a:lnTo>
                  <a:pt x="2" y="51"/>
                </a:lnTo>
                <a:lnTo>
                  <a:pt x="0" y="39"/>
                </a:lnTo>
                <a:close/>
              </a:path>
            </a:pathLst>
          </a:custGeom>
          <a:solidFill>
            <a:srgbClr val="000000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48" name="Freeform 605"/>
          <p:cNvSpPr>
            <a:spLocks/>
          </p:cNvSpPr>
          <p:nvPr/>
        </p:nvSpPr>
        <p:spPr bwMode="auto">
          <a:xfrm>
            <a:off x="3927475" y="5002213"/>
            <a:ext cx="63500" cy="61912"/>
          </a:xfrm>
          <a:custGeom>
            <a:avLst/>
            <a:gdLst>
              <a:gd name="T0" fmla="*/ 0 w 79"/>
              <a:gd name="T1" fmla="*/ 39 h 79"/>
              <a:gd name="T2" fmla="*/ 2 w 79"/>
              <a:gd name="T3" fmla="*/ 26 h 79"/>
              <a:gd name="T4" fmla="*/ 8 w 79"/>
              <a:gd name="T5" fmla="*/ 16 h 79"/>
              <a:gd name="T6" fmla="*/ 17 w 79"/>
              <a:gd name="T7" fmla="*/ 7 h 79"/>
              <a:gd name="T8" fmla="*/ 28 w 79"/>
              <a:gd name="T9" fmla="*/ 1 h 79"/>
              <a:gd name="T10" fmla="*/ 40 w 79"/>
              <a:gd name="T11" fmla="*/ 0 h 79"/>
              <a:gd name="T12" fmla="*/ 52 w 79"/>
              <a:gd name="T13" fmla="*/ 1 h 79"/>
              <a:gd name="T14" fmla="*/ 63 w 79"/>
              <a:gd name="T15" fmla="*/ 7 h 79"/>
              <a:gd name="T16" fmla="*/ 72 w 79"/>
              <a:gd name="T17" fmla="*/ 16 h 79"/>
              <a:gd name="T18" fmla="*/ 77 w 79"/>
              <a:gd name="T19" fmla="*/ 26 h 79"/>
              <a:gd name="T20" fmla="*/ 79 w 79"/>
              <a:gd name="T21" fmla="*/ 39 h 79"/>
              <a:gd name="T22" fmla="*/ 77 w 79"/>
              <a:gd name="T23" fmla="*/ 52 h 79"/>
              <a:gd name="T24" fmla="*/ 72 w 79"/>
              <a:gd name="T25" fmla="*/ 62 h 79"/>
              <a:gd name="T26" fmla="*/ 63 w 79"/>
              <a:gd name="T27" fmla="*/ 70 h 79"/>
              <a:gd name="T28" fmla="*/ 52 w 79"/>
              <a:gd name="T29" fmla="*/ 77 h 79"/>
              <a:gd name="T30" fmla="*/ 40 w 79"/>
              <a:gd name="T31" fmla="*/ 79 h 79"/>
              <a:gd name="T32" fmla="*/ 28 w 79"/>
              <a:gd name="T33" fmla="*/ 77 h 79"/>
              <a:gd name="T34" fmla="*/ 17 w 79"/>
              <a:gd name="T35" fmla="*/ 70 h 79"/>
              <a:gd name="T36" fmla="*/ 8 w 79"/>
              <a:gd name="T37" fmla="*/ 62 h 79"/>
              <a:gd name="T38" fmla="*/ 2 w 79"/>
              <a:gd name="T39" fmla="*/ 52 h 79"/>
              <a:gd name="T40" fmla="*/ 0 w 79"/>
              <a:gd name="T41" fmla="*/ 39 h 79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79"/>
              <a:gd name="T64" fmla="*/ 0 h 79"/>
              <a:gd name="T65" fmla="*/ 79 w 79"/>
              <a:gd name="T66" fmla="*/ 79 h 79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79" h="79">
                <a:moveTo>
                  <a:pt x="0" y="39"/>
                </a:moveTo>
                <a:lnTo>
                  <a:pt x="2" y="26"/>
                </a:lnTo>
                <a:lnTo>
                  <a:pt x="8" y="16"/>
                </a:lnTo>
                <a:lnTo>
                  <a:pt x="17" y="7"/>
                </a:lnTo>
                <a:lnTo>
                  <a:pt x="28" y="1"/>
                </a:lnTo>
                <a:lnTo>
                  <a:pt x="40" y="0"/>
                </a:lnTo>
                <a:lnTo>
                  <a:pt x="52" y="1"/>
                </a:lnTo>
                <a:lnTo>
                  <a:pt x="63" y="7"/>
                </a:lnTo>
                <a:lnTo>
                  <a:pt x="72" y="16"/>
                </a:lnTo>
                <a:lnTo>
                  <a:pt x="77" y="26"/>
                </a:lnTo>
                <a:lnTo>
                  <a:pt x="79" y="39"/>
                </a:lnTo>
                <a:lnTo>
                  <a:pt x="77" y="52"/>
                </a:lnTo>
                <a:lnTo>
                  <a:pt x="72" y="62"/>
                </a:lnTo>
                <a:lnTo>
                  <a:pt x="63" y="70"/>
                </a:lnTo>
                <a:lnTo>
                  <a:pt x="52" y="77"/>
                </a:lnTo>
                <a:lnTo>
                  <a:pt x="40" y="79"/>
                </a:lnTo>
                <a:lnTo>
                  <a:pt x="28" y="77"/>
                </a:lnTo>
                <a:lnTo>
                  <a:pt x="17" y="70"/>
                </a:lnTo>
                <a:lnTo>
                  <a:pt x="8" y="62"/>
                </a:lnTo>
                <a:lnTo>
                  <a:pt x="2" y="52"/>
                </a:lnTo>
                <a:lnTo>
                  <a:pt x="0" y="39"/>
                </a:lnTo>
                <a:close/>
              </a:path>
            </a:pathLst>
          </a:custGeom>
          <a:solidFill>
            <a:srgbClr val="000000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49" name="Rectangle 606"/>
          <p:cNvSpPr>
            <a:spLocks noChangeArrowheads="1"/>
          </p:cNvSpPr>
          <p:nvPr/>
        </p:nvSpPr>
        <p:spPr bwMode="auto">
          <a:xfrm>
            <a:off x="3921125" y="3365500"/>
            <a:ext cx="85725" cy="13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800" i="1">
                <a:solidFill>
                  <a:srgbClr val="000000"/>
                </a:solidFill>
                <a:latin typeface="Times New Roman" charset="0"/>
              </a:rPr>
              <a:t>x</a:t>
            </a:r>
            <a:endParaRPr lang="en-US"/>
          </a:p>
        </p:txBody>
      </p:sp>
      <p:sp>
        <p:nvSpPr>
          <p:cNvPr id="5150" name="Rectangle 607"/>
          <p:cNvSpPr>
            <a:spLocks noChangeArrowheads="1"/>
          </p:cNvSpPr>
          <p:nvPr/>
        </p:nvSpPr>
        <p:spPr bwMode="auto">
          <a:xfrm>
            <a:off x="3963988" y="3425825"/>
            <a:ext cx="68262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500">
                <a:solidFill>
                  <a:srgbClr val="000000"/>
                </a:solidFill>
                <a:latin typeface="Times New Roman" charset="0"/>
              </a:rPr>
              <a:t>1</a:t>
            </a:r>
            <a:endParaRPr lang="en-US"/>
          </a:p>
        </p:txBody>
      </p:sp>
      <p:sp>
        <p:nvSpPr>
          <p:cNvPr id="5151" name="Rectangle 608"/>
          <p:cNvSpPr>
            <a:spLocks noChangeArrowheads="1"/>
          </p:cNvSpPr>
          <p:nvPr/>
        </p:nvSpPr>
        <p:spPr bwMode="auto">
          <a:xfrm>
            <a:off x="5975350" y="3365500"/>
            <a:ext cx="85725" cy="13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800" i="1">
                <a:solidFill>
                  <a:srgbClr val="000000"/>
                </a:solidFill>
                <a:latin typeface="Times New Roman" charset="0"/>
              </a:rPr>
              <a:t>x</a:t>
            </a:r>
            <a:endParaRPr lang="en-US"/>
          </a:p>
        </p:txBody>
      </p:sp>
      <p:sp>
        <p:nvSpPr>
          <p:cNvPr id="5152" name="Rectangle 609"/>
          <p:cNvSpPr>
            <a:spLocks noChangeArrowheads="1"/>
          </p:cNvSpPr>
          <p:nvPr/>
        </p:nvSpPr>
        <p:spPr bwMode="auto">
          <a:xfrm>
            <a:off x="6019800" y="3425825"/>
            <a:ext cx="682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500">
                <a:solidFill>
                  <a:srgbClr val="000000"/>
                </a:solidFill>
                <a:latin typeface="Times New Roman" charset="0"/>
              </a:rPr>
              <a:t>3</a:t>
            </a:r>
            <a:endParaRPr lang="en-US"/>
          </a:p>
        </p:txBody>
      </p:sp>
      <p:sp>
        <p:nvSpPr>
          <p:cNvPr id="5153" name="Rectangle 610"/>
          <p:cNvSpPr>
            <a:spLocks noChangeArrowheads="1"/>
          </p:cNvSpPr>
          <p:nvPr/>
        </p:nvSpPr>
        <p:spPr bwMode="auto">
          <a:xfrm>
            <a:off x="4922838" y="3365500"/>
            <a:ext cx="85725" cy="13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800" i="1">
                <a:solidFill>
                  <a:srgbClr val="000000"/>
                </a:solidFill>
                <a:latin typeface="Times New Roman" charset="0"/>
              </a:rPr>
              <a:t>x</a:t>
            </a:r>
            <a:endParaRPr lang="en-US"/>
          </a:p>
        </p:txBody>
      </p:sp>
      <p:sp>
        <p:nvSpPr>
          <p:cNvPr id="5154" name="Rectangle 611"/>
          <p:cNvSpPr>
            <a:spLocks noChangeArrowheads="1"/>
          </p:cNvSpPr>
          <p:nvPr/>
        </p:nvSpPr>
        <p:spPr bwMode="auto">
          <a:xfrm>
            <a:off x="4965700" y="3425825"/>
            <a:ext cx="682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500">
                <a:solidFill>
                  <a:srgbClr val="000000"/>
                </a:solidFill>
                <a:latin typeface="Times New Roman" charset="0"/>
              </a:rPr>
              <a:t>2</a:t>
            </a:r>
            <a:endParaRPr lang="en-US"/>
          </a:p>
        </p:txBody>
      </p:sp>
      <p:sp>
        <p:nvSpPr>
          <p:cNvPr id="5155" name="Rectangle 612"/>
          <p:cNvSpPr>
            <a:spLocks noChangeArrowheads="1"/>
          </p:cNvSpPr>
          <p:nvPr/>
        </p:nvSpPr>
        <p:spPr bwMode="auto">
          <a:xfrm>
            <a:off x="4464050" y="3365500"/>
            <a:ext cx="85725" cy="13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800" i="1">
                <a:solidFill>
                  <a:srgbClr val="000000"/>
                </a:solidFill>
                <a:latin typeface="Times New Roman" charset="0"/>
              </a:rPr>
              <a:t>x</a:t>
            </a:r>
            <a:endParaRPr lang="en-US"/>
          </a:p>
        </p:txBody>
      </p:sp>
      <p:sp>
        <p:nvSpPr>
          <p:cNvPr id="5156" name="Rectangle 613"/>
          <p:cNvSpPr>
            <a:spLocks noChangeArrowheads="1"/>
          </p:cNvSpPr>
          <p:nvPr/>
        </p:nvSpPr>
        <p:spPr bwMode="auto">
          <a:xfrm>
            <a:off x="4506913" y="3425825"/>
            <a:ext cx="68262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500">
                <a:solidFill>
                  <a:srgbClr val="000000"/>
                </a:solidFill>
                <a:latin typeface="Times New Roman" charset="0"/>
              </a:rPr>
              <a:t>1</a:t>
            </a:r>
            <a:endParaRPr lang="en-US"/>
          </a:p>
        </p:txBody>
      </p:sp>
      <p:sp>
        <p:nvSpPr>
          <p:cNvPr id="5157" name="Line 614"/>
          <p:cNvSpPr>
            <a:spLocks noChangeShapeType="1"/>
          </p:cNvSpPr>
          <p:nvPr/>
        </p:nvSpPr>
        <p:spPr bwMode="auto">
          <a:xfrm>
            <a:off x="4460875" y="3400425"/>
            <a:ext cx="46038" cy="1588"/>
          </a:xfrm>
          <a:prstGeom prst="line">
            <a:avLst/>
          </a:prstGeom>
          <a:noFill/>
          <a:ln w="47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58" name="Rectangle 615"/>
          <p:cNvSpPr>
            <a:spLocks noChangeArrowheads="1"/>
          </p:cNvSpPr>
          <p:nvPr/>
        </p:nvSpPr>
        <p:spPr bwMode="auto">
          <a:xfrm>
            <a:off x="7461250" y="3365500"/>
            <a:ext cx="85725" cy="13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800" i="1">
                <a:solidFill>
                  <a:srgbClr val="000000"/>
                </a:solidFill>
                <a:latin typeface="Times New Roman" charset="0"/>
              </a:rPr>
              <a:t>x</a:t>
            </a:r>
            <a:endParaRPr lang="en-US"/>
          </a:p>
        </p:txBody>
      </p:sp>
      <p:sp>
        <p:nvSpPr>
          <p:cNvPr id="5159" name="Rectangle 616"/>
          <p:cNvSpPr>
            <a:spLocks noChangeArrowheads="1"/>
          </p:cNvSpPr>
          <p:nvPr/>
        </p:nvSpPr>
        <p:spPr bwMode="auto">
          <a:xfrm>
            <a:off x="7504113" y="3425825"/>
            <a:ext cx="68262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500">
                <a:solidFill>
                  <a:srgbClr val="000000"/>
                </a:solidFill>
                <a:latin typeface="Times New Roman" charset="0"/>
              </a:rPr>
              <a:t>4</a:t>
            </a:r>
            <a:endParaRPr lang="en-US"/>
          </a:p>
        </p:txBody>
      </p:sp>
      <p:sp>
        <p:nvSpPr>
          <p:cNvPr id="5160" name="Line 617"/>
          <p:cNvSpPr>
            <a:spLocks noChangeShapeType="1"/>
          </p:cNvSpPr>
          <p:nvPr/>
        </p:nvSpPr>
        <p:spPr bwMode="auto">
          <a:xfrm>
            <a:off x="7456488" y="3400425"/>
            <a:ext cx="47625" cy="1588"/>
          </a:xfrm>
          <a:prstGeom prst="line">
            <a:avLst/>
          </a:prstGeom>
          <a:noFill/>
          <a:ln w="47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61" name="Rectangle 618"/>
          <p:cNvSpPr>
            <a:spLocks noChangeArrowheads="1"/>
          </p:cNvSpPr>
          <p:nvPr/>
        </p:nvSpPr>
        <p:spPr bwMode="auto">
          <a:xfrm>
            <a:off x="6456363" y="3365500"/>
            <a:ext cx="85725" cy="13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800" i="1">
                <a:solidFill>
                  <a:srgbClr val="000000"/>
                </a:solidFill>
                <a:latin typeface="Times New Roman" charset="0"/>
              </a:rPr>
              <a:t>x</a:t>
            </a:r>
            <a:endParaRPr lang="en-US"/>
          </a:p>
        </p:txBody>
      </p:sp>
      <p:sp>
        <p:nvSpPr>
          <p:cNvPr id="5162" name="Rectangle 619"/>
          <p:cNvSpPr>
            <a:spLocks noChangeArrowheads="1"/>
          </p:cNvSpPr>
          <p:nvPr/>
        </p:nvSpPr>
        <p:spPr bwMode="auto">
          <a:xfrm>
            <a:off x="6500813" y="3425825"/>
            <a:ext cx="68262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500">
                <a:solidFill>
                  <a:srgbClr val="000000"/>
                </a:solidFill>
                <a:latin typeface="Times New Roman" charset="0"/>
              </a:rPr>
              <a:t>3</a:t>
            </a:r>
            <a:endParaRPr lang="en-US"/>
          </a:p>
        </p:txBody>
      </p:sp>
      <p:sp>
        <p:nvSpPr>
          <p:cNvPr id="5163" name="Line 620"/>
          <p:cNvSpPr>
            <a:spLocks noChangeShapeType="1"/>
          </p:cNvSpPr>
          <p:nvPr/>
        </p:nvSpPr>
        <p:spPr bwMode="auto">
          <a:xfrm>
            <a:off x="6453188" y="3400425"/>
            <a:ext cx="47625" cy="1588"/>
          </a:xfrm>
          <a:prstGeom prst="line">
            <a:avLst/>
          </a:prstGeom>
          <a:noFill/>
          <a:ln w="47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64" name="Rectangle 621"/>
          <p:cNvSpPr>
            <a:spLocks noChangeArrowheads="1"/>
          </p:cNvSpPr>
          <p:nvPr/>
        </p:nvSpPr>
        <p:spPr bwMode="auto">
          <a:xfrm>
            <a:off x="5422900" y="3365500"/>
            <a:ext cx="85725" cy="13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800" i="1">
                <a:solidFill>
                  <a:srgbClr val="000000"/>
                </a:solidFill>
                <a:latin typeface="Times New Roman" charset="0"/>
              </a:rPr>
              <a:t>x</a:t>
            </a:r>
            <a:endParaRPr lang="en-US"/>
          </a:p>
        </p:txBody>
      </p:sp>
      <p:sp>
        <p:nvSpPr>
          <p:cNvPr id="5165" name="Rectangle 622"/>
          <p:cNvSpPr>
            <a:spLocks noChangeArrowheads="1"/>
          </p:cNvSpPr>
          <p:nvPr/>
        </p:nvSpPr>
        <p:spPr bwMode="auto">
          <a:xfrm>
            <a:off x="5467350" y="3425825"/>
            <a:ext cx="682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500">
                <a:solidFill>
                  <a:srgbClr val="000000"/>
                </a:solidFill>
                <a:latin typeface="Times New Roman" charset="0"/>
              </a:rPr>
              <a:t>2</a:t>
            </a:r>
            <a:endParaRPr lang="en-US"/>
          </a:p>
        </p:txBody>
      </p:sp>
      <p:sp>
        <p:nvSpPr>
          <p:cNvPr id="5166" name="Line 623"/>
          <p:cNvSpPr>
            <a:spLocks noChangeShapeType="1"/>
          </p:cNvSpPr>
          <p:nvPr/>
        </p:nvSpPr>
        <p:spPr bwMode="auto">
          <a:xfrm>
            <a:off x="5419725" y="3400425"/>
            <a:ext cx="47625" cy="1588"/>
          </a:xfrm>
          <a:prstGeom prst="line">
            <a:avLst/>
          </a:prstGeom>
          <a:noFill/>
          <a:ln w="47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67" name="Rectangle 624"/>
          <p:cNvSpPr>
            <a:spLocks noChangeArrowheads="1"/>
          </p:cNvSpPr>
          <p:nvPr/>
        </p:nvSpPr>
        <p:spPr bwMode="auto">
          <a:xfrm>
            <a:off x="6927850" y="3365500"/>
            <a:ext cx="85725" cy="13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800" i="1">
                <a:solidFill>
                  <a:srgbClr val="000000"/>
                </a:solidFill>
                <a:latin typeface="Times New Roman" charset="0"/>
              </a:rPr>
              <a:t>x</a:t>
            </a:r>
            <a:endParaRPr lang="en-US"/>
          </a:p>
        </p:txBody>
      </p:sp>
      <p:sp>
        <p:nvSpPr>
          <p:cNvPr id="5168" name="Rectangle 625"/>
          <p:cNvSpPr>
            <a:spLocks noChangeArrowheads="1"/>
          </p:cNvSpPr>
          <p:nvPr/>
        </p:nvSpPr>
        <p:spPr bwMode="auto">
          <a:xfrm>
            <a:off x="6972300" y="3425825"/>
            <a:ext cx="68263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500">
                <a:solidFill>
                  <a:srgbClr val="000000"/>
                </a:solidFill>
                <a:latin typeface="Times New Roman" charset="0"/>
              </a:rPr>
              <a:t>4</a:t>
            </a:r>
            <a:endParaRPr lang="en-US"/>
          </a:p>
        </p:txBody>
      </p:sp>
      <p:sp>
        <p:nvSpPr>
          <p:cNvPr id="5169" name="Rectangle 626"/>
          <p:cNvSpPr>
            <a:spLocks noChangeArrowheads="1"/>
          </p:cNvSpPr>
          <p:nvPr/>
        </p:nvSpPr>
        <p:spPr bwMode="auto">
          <a:xfrm>
            <a:off x="3910013" y="5083175"/>
            <a:ext cx="142875" cy="13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800">
                <a:solidFill>
                  <a:srgbClr val="000000"/>
                </a:solidFill>
                <a:latin typeface="Times New Roman" charset="0"/>
              </a:rPr>
              <a:t>11</a:t>
            </a:r>
            <a:endParaRPr lang="en-US"/>
          </a:p>
        </p:txBody>
      </p:sp>
      <p:sp>
        <p:nvSpPr>
          <p:cNvPr id="5170" name="Rectangle 627"/>
          <p:cNvSpPr>
            <a:spLocks noChangeArrowheads="1"/>
          </p:cNvSpPr>
          <p:nvPr/>
        </p:nvSpPr>
        <p:spPr bwMode="auto">
          <a:xfrm>
            <a:off x="4406900" y="4005263"/>
            <a:ext cx="142875" cy="13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800">
                <a:solidFill>
                  <a:srgbClr val="000000"/>
                </a:solidFill>
                <a:latin typeface="Times New Roman" charset="0"/>
              </a:rPr>
              <a:t>12</a:t>
            </a:r>
            <a:endParaRPr lang="en-US"/>
          </a:p>
        </p:txBody>
      </p:sp>
      <p:sp>
        <p:nvSpPr>
          <p:cNvPr id="5171" name="Rectangle 628"/>
          <p:cNvSpPr>
            <a:spLocks noChangeArrowheads="1"/>
          </p:cNvSpPr>
          <p:nvPr/>
        </p:nvSpPr>
        <p:spPr bwMode="auto">
          <a:xfrm>
            <a:off x="4910138" y="5083175"/>
            <a:ext cx="142875" cy="13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800">
                <a:solidFill>
                  <a:srgbClr val="000000"/>
                </a:solidFill>
                <a:latin typeface="Times New Roman" charset="0"/>
              </a:rPr>
              <a:t>13</a:t>
            </a:r>
            <a:endParaRPr lang="en-US"/>
          </a:p>
        </p:txBody>
      </p:sp>
      <p:sp>
        <p:nvSpPr>
          <p:cNvPr id="5172" name="Rectangle 629"/>
          <p:cNvSpPr>
            <a:spLocks noChangeArrowheads="1"/>
          </p:cNvSpPr>
          <p:nvPr/>
        </p:nvSpPr>
        <p:spPr bwMode="auto">
          <a:xfrm>
            <a:off x="5164138" y="5083175"/>
            <a:ext cx="142875" cy="13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800">
                <a:solidFill>
                  <a:srgbClr val="000000"/>
                </a:solidFill>
                <a:latin typeface="Times New Roman" charset="0"/>
              </a:rPr>
              <a:t>21</a:t>
            </a:r>
            <a:endParaRPr lang="en-US"/>
          </a:p>
        </p:txBody>
      </p:sp>
      <p:sp>
        <p:nvSpPr>
          <p:cNvPr id="5173" name="Rectangle 630"/>
          <p:cNvSpPr>
            <a:spLocks noChangeArrowheads="1"/>
          </p:cNvSpPr>
          <p:nvPr/>
        </p:nvSpPr>
        <p:spPr bwMode="auto">
          <a:xfrm>
            <a:off x="5667375" y="4005263"/>
            <a:ext cx="142875" cy="13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800">
                <a:solidFill>
                  <a:srgbClr val="000000"/>
                </a:solidFill>
                <a:latin typeface="Times New Roman" charset="0"/>
              </a:rPr>
              <a:t>22</a:t>
            </a:r>
            <a:endParaRPr lang="en-US"/>
          </a:p>
        </p:txBody>
      </p:sp>
      <p:sp>
        <p:nvSpPr>
          <p:cNvPr id="5174" name="Rectangle 631"/>
          <p:cNvSpPr>
            <a:spLocks noChangeArrowheads="1"/>
          </p:cNvSpPr>
          <p:nvPr/>
        </p:nvSpPr>
        <p:spPr bwMode="auto">
          <a:xfrm>
            <a:off x="6165850" y="5083175"/>
            <a:ext cx="142875" cy="13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800">
                <a:solidFill>
                  <a:srgbClr val="000000"/>
                </a:solidFill>
                <a:latin typeface="Times New Roman" charset="0"/>
              </a:rPr>
              <a:t>23</a:t>
            </a:r>
            <a:endParaRPr lang="en-US"/>
          </a:p>
        </p:txBody>
      </p:sp>
      <p:sp>
        <p:nvSpPr>
          <p:cNvPr id="5175" name="Rectangle 632"/>
          <p:cNvSpPr>
            <a:spLocks noChangeArrowheads="1"/>
          </p:cNvSpPr>
          <p:nvPr/>
        </p:nvSpPr>
        <p:spPr bwMode="auto">
          <a:xfrm>
            <a:off x="6419850" y="5083175"/>
            <a:ext cx="142875" cy="13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800">
                <a:solidFill>
                  <a:srgbClr val="000000"/>
                </a:solidFill>
                <a:latin typeface="Times New Roman" charset="0"/>
              </a:rPr>
              <a:t>31</a:t>
            </a:r>
            <a:endParaRPr lang="en-US"/>
          </a:p>
        </p:txBody>
      </p:sp>
      <p:sp>
        <p:nvSpPr>
          <p:cNvPr id="5176" name="Rectangle 633"/>
          <p:cNvSpPr>
            <a:spLocks noChangeArrowheads="1"/>
          </p:cNvSpPr>
          <p:nvPr/>
        </p:nvSpPr>
        <p:spPr bwMode="auto">
          <a:xfrm>
            <a:off x="6916738" y="4005263"/>
            <a:ext cx="142875" cy="13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800">
                <a:solidFill>
                  <a:srgbClr val="000000"/>
                </a:solidFill>
                <a:latin typeface="Times New Roman" charset="0"/>
              </a:rPr>
              <a:t>32</a:t>
            </a:r>
            <a:endParaRPr lang="en-US"/>
          </a:p>
        </p:txBody>
      </p:sp>
      <p:sp>
        <p:nvSpPr>
          <p:cNvPr id="5177" name="Rectangle 634"/>
          <p:cNvSpPr>
            <a:spLocks noChangeArrowheads="1"/>
          </p:cNvSpPr>
          <p:nvPr/>
        </p:nvSpPr>
        <p:spPr bwMode="auto">
          <a:xfrm>
            <a:off x="7418388" y="5083175"/>
            <a:ext cx="142875" cy="13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800">
                <a:solidFill>
                  <a:srgbClr val="000000"/>
                </a:solidFill>
                <a:latin typeface="Times New Roman" charset="0"/>
              </a:rPr>
              <a:t>33</a:t>
            </a:r>
            <a:endParaRPr lang="en-US"/>
          </a:p>
        </p:txBody>
      </p:sp>
      <p:sp>
        <p:nvSpPr>
          <p:cNvPr id="5178" name="Line 635"/>
          <p:cNvSpPr>
            <a:spLocks noChangeShapeType="1"/>
          </p:cNvSpPr>
          <p:nvPr/>
        </p:nvSpPr>
        <p:spPr bwMode="auto">
          <a:xfrm flipV="1">
            <a:off x="3959225" y="3530600"/>
            <a:ext cx="1588" cy="1501775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79" name="Line 636"/>
          <p:cNvSpPr>
            <a:spLocks noChangeShapeType="1"/>
          </p:cNvSpPr>
          <p:nvPr/>
        </p:nvSpPr>
        <p:spPr bwMode="auto">
          <a:xfrm flipV="1">
            <a:off x="4460875" y="3530600"/>
            <a:ext cx="500063" cy="627063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80" name="Line 637"/>
          <p:cNvSpPr>
            <a:spLocks noChangeShapeType="1"/>
          </p:cNvSpPr>
          <p:nvPr/>
        </p:nvSpPr>
        <p:spPr bwMode="auto">
          <a:xfrm flipV="1">
            <a:off x="4960938" y="3530600"/>
            <a:ext cx="1033462" cy="1501775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81" name="Line 638"/>
          <p:cNvSpPr>
            <a:spLocks noChangeShapeType="1"/>
          </p:cNvSpPr>
          <p:nvPr/>
        </p:nvSpPr>
        <p:spPr bwMode="auto">
          <a:xfrm flipH="1" flipV="1">
            <a:off x="4491038" y="3530600"/>
            <a:ext cx="722312" cy="1501775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82" name="Line 639"/>
          <p:cNvSpPr>
            <a:spLocks noChangeShapeType="1"/>
          </p:cNvSpPr>
          <p:nvPr/>
        </p:nvSpPr>
        <p:spPr bwMode="auto">
          <a:xfrm flipH="1" flipV="1">
            <a:off x="4960938" y="3530600"/>
            <a:ext cx="747712" cy="627063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83" name="Line 640"/>
          <p:cNvSpPr>
            <a:spLocks noChangeShapeType="1"/>
          </p:cNvSpPr>
          <p:nvPr/>
        </p:nvSpPr>
        <p:spPr bwMode="auto">
          <a:xfrm flipV="1">
            <a:off x="6215063" y="3530600"/>
            <a:ext cx="250825" cy="1501775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84" name="Line 641"/>
          <p:cNvSpPr>
            <a:spLocks noChangeShapeType="1"/>
          </p:cNvSpPr>
          <p:nvPr/>
        </p:nvSpPr>
        <p:spPr bwMode="auto">
          <a:xfrm flipH="1" flipV="1">
            <a:off x="5430838" y="3530600"/>
            <a:ext cx="1033462" cy="1501775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85" name="Line 642"/>
          <p:cNvSpPr>
            <a:spLocks noChangeShapeType="1"/>
          </p:cNvSpPr>
          <p:nvPr/>
        </p:nvSpPr>
        <p:spPr bwMode="auto">
          <a:xfrm flipH="1" flipV="1">
            <a:off x="6465888" y="3530600"/>
            <a:ext cx="492125" cy="627063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86" name="Line 643"/>
          <p:cNvSpPr>
            <a:spLocks noChangeShapeType="1"/>
          </p:cNvSpPr>
          <p:nvPr/>
        </p:nvSpPr>
        <p:spPr bwMode="auto">
          <a:xfrm flipV="1">
            <a:off x="7470775" y="3530600"/>
            <a:ext cx="28575" cy="1501775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374B686E-87C4-0764-8450-9E155D560A9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63921" y="5537200"/>
            <a:ext cx="6400800" cy="676275"/>
          </a:xfrm>
        </p:spPr>
        <p:txBody>
          <a:bodyPr/>
          <a:lstStyle/>
          <a:p>
            <a:r>
              <a:rPr lang="en-US" dirty="0"/>
              <a:t>Michael T. Goodrich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NP-Completeness</a:t>
            </a:r>
          </a:p>
        </p:txBody>
      </p:sp>
      <p:sp>
        <p:nvSpPr>
          <p:cNvPr id="2253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4198A99C-6AD2-034A-96A9-8FC44657531C}" type="slidenum">
              <a:rPr lang="en-US" sz="1400"/>
              <a:pPr eaLnBrk="1" hangingPunct="1"/>
              <a:t>10</a:t>
            </a:fld>
            <a:endParaRPr lang="en-US" sz="1400"/>
          </a:p>
        </p:txBody>
      </p:sp>
      <p:sp>
        <p:nvSpPr>
          <p:cNvPr id="22532" name="Rectangle 3"/>
          <p:cNvSpPr>
            <a:spLocks noGrp="1" noChangeArrowheads="1"/>
          </p:cNvSpPr>
          <p:nvPr>
            <p:ph type="title"/>
          </p:nvPr>
        </p:nvSpPr>
        <p:spPr>
          <a:xfrm>
            <a:off x="701675" y="457200"/>
            <a:ext cx="6156325" cy="1143000"/>
          </a:xfrm>
        </p:spPr>
        <p:txBody>
          <a:bodyPr/>
          <a:lstStyle/>
          <a:p>
            <a:pPr eaLnBrk="1" hangingPunct="1"/>
            <a:r>
              <a:rPr lang="en-US">
                <a:latin typeface="Tahoma" charset="0"/>
              </a:rPr>
              <a:t>Some Thoughts     about P and NP</a:t>
            </a:r>
          </a:p>
        </p:txBody>
      </p:sp>
      <p:sp>
        <p:nvSpPr>
          <p:cNvPr id="22533" name="Rectangle 4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556591" y="2133599"/>
            <a:ext cx="8153400" cy="4381367"/>
          </a:xfrm>
        </p:spPr>
        <p:txBody>
          <a:bodyPr/>
          <a:lstStyle/>
          <a:p>
            <a:pPr eaLnBrk="1" hangingPunct="1"/>
            <a:r>
              <a:rPr lang="en-US" sz="2000" dirty="0">
                <a:latin typeface="Tahoma" charset="0"/>
              </a:rPr>
              <a:t>Belief: P is a proper subset of NP.</a:t>
            </a:r>
          </a:p>
          <a:p>
            <a:pPr eaLnBrk="1" hangingPunct="1"/>
            <a:r>
              <a:rPr lang="en-US" sz="2000" dirty="0">
                <a:latin typeface="Tahoma" charset="0"/>
              </a:rPr>
              <a:t>Implication: the NP-complete problems are the hardest in NP.</a:t>
            </a:r>
          </a:p>
          <a:p>
            <a:pPr lvl="1" eaLnBrk="1" hangingPunct="1"/>
            <a:r>
              <a:rPr lang="en-US" sz="1600" dirty="0">
                <a:latin typeface="Tahoma" charset="0"/>
              </a:rPr>
              <a:t>Why: Because if we could solve an NP-complete problem in polynomial time, we could solve every problem in NP in polynomial time.</a:t>
            </a:r>
          </a:p>
          <a:p>
            <a:pPr eaLnBrk="1" hangingPunct="1"/>
            <a:r>
              <a:rPr lang="en-US" sz="2000" dirty="0">
                <a:latin typeface="Tahoma" charset="0"/>
              </a:rPr>
              <a:t>That is, if an NP-complete problem is solvable in polynomial time, then P=NP.</a:t>
            </a:r>
          </a:p>
          <a:p>
            <a:pPr eaLnBrk="1" hangingPunct="1"/>
            <a:r>
              <a:rPr lang="en-US" sz="2000" dirty="0">
                <a:latin typeface="Tahoma" charset="0"/>
              </a:rPr>
              <a:t>Since so many people have attempted without success to find polynomial-time solutions to NP-complete problems, showing your problem is NP-complete is equivalent to showing that a lot of smart people have worked on your problem and found no polynomial-time algorithm.</a:t>
            </a:r>
          </a:p>
          <a:p>
            <a:pPr eaLnBrk="1" hangingPunct="1"/>
            <a:r>
              <a:rPr lang="en-US" sz="2000" dirty="0">
                <a:latin typeface="Tahoma" charset="0"/>
              </a:rPr>
              <a:t>If you prove or disprove the P=NP, you will win $1 million.</a:t>
            </a:r>
          </a:p>
          <a:p>
            <a:pPr lvl="1" eaLnBrk="1" hangingPunct="1"/>
            <a:r>
              <a:rPr lang="en-US" sz="1600" dirty="0">
                <a:latin typeface="Tahoma" charset="0"/>
              </a:rPr>
              <a:t>See https://</a:t>
            </a:r>
            <a:r>
              <a:rPr lang="en-US" sz="1600" dirty="0" err="1">
                <a:latin typeface="Tahoma" charset="0"/>
              </a:rPr>
              <a:t>en.wikipedia.org</a:t>
            </a:r>
            <a:r>
              <a:rPr lang="en-US" sz="1600" dirty="0">
                <a:latin typeface="Tahoma" charset="0"/>
              </a:rPr>
              <a:t>/wiki/</a:t>
            </a:r>
            <a:r>
              <a:rPr lang="en-US" sz="1600" dirty="0" err="1">
                <a:latin typeface="Tahoma" charset="0"/>
              </a:rPr>
              <a:t>Millennium_Prize_Problems</a:t>
            </a:r>
            <a:endParaRPr lang="en-US" sz="1600" dirty="0">
              <a:latin typeface="Tahoma" charset="0"/>
            </a:endParaRPr>
          </a:p>
        </p:txBody>
      </p:sp>
      <p:grpSp>
        <p:nvGrpSpPr>
          <p:cNvPr id="22534" name="Group 11"/>
          <p:cNvGrpSpPr>
            <a:grpSpLocks/>
          </p:cNvGrpSpPr>
          <p:nvPr/>
        </p:nvGrpSpPr>
        <p:grpSpPr bwMode="auto">
          <a:xfrm>
            <a:off x="5029200" y="190452"/>
            <a:ext cx="3657600" cy="2209800"/>
            <a:chOff x="672" y="1392"/>
            <a:chExt cx="2832" cy="1680"/>
          </a:xfrm>
        </p:grpSpPr>
        <p:sp>
          <p:nvSpPr>
            <p:cNvPr id="22535" name="Oval 5"/>
            <p:cNvSpPr>
              <a:spLocks noChangeArrowheads="1"/>
            </p:cNvSpPr>
            <p:nvPr/>
          </p:nvSpPr>
          <p:spPr bwMode="auto">
            <a:xfrm>
              <a:off x="672" y="1392"/>
              <a:ext cx="2832" cy="1680"/>
            </a:xfrm>
            <a:prstGeom prst="ellipse">
              <a:avLst/>
            </a:prstGeom>
            <a:solidFill>
              <a:schemeClr val="folHlink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 sz="1600" b="1" dirty="0"/>
                <a:t>NP</a:t>
              </a:r>
            </a:p>
          </p:txBody>
        </p:sp>
        <p:sp>
          <p:nvSpPr>
            <p:cNvPr id="22536" name="Oval 8"/>
            <p:cNvSpPr>
              <a:spLocks noChangeArrowheads="1"/>
            </p:cNvSpPr>
            <p:nvPr/>
          </p:nvSpPr>
          <p:spPr bwMode="auto">
            <a:xfrm>
              <a:off x="2421" y="1937"/>
              <a:ext cx="913" cy="816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37" name="Text Box 9"/>
            <p:cNvSpPr txBox="1">
              <a:spLocks noChangeArrowheads="1"/>
            </p:cNvSpPr>
            <p:nvPr/>
          </p:nvSpPr>
          <p:spPr bwMode="auto">
            <a:xfrm>
              <a:off x="2755" y="2116"/>
              <a:ext cx="246" cy="2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600" b="1"/>
                <a:t>P</a:t>
              </a:r>
            </a:p>
          </p:txBody>
        </p:sp>
        <p:sp>
          <p:nvSpPr>
            <p:cNvPr id="22540" name="Text Box 10"/>
            <p:cNvSpPr txBox="1">
              <a:spLocks noChangeArrowheads="1"/>
            </p:cNvSpPr>
            <p:nvPr/>
          </p:nvSpPr>
          <p:spPr bwMode="auto">
            <a:xfrm>
              <a:off x="1225" y="1508"/>
              <a:ext cx="1420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600"/>
                <a:t>NP-complete </a:t>
              </a:r>
            </a:p>
            <a:p>
              <a:pPr eaLnBrk="1" hangingPunct="1"/>
              <a:r>
                <a:rPr lang="en-US" sz="1600"/>
                <a:t>problems live here</a:t>
              </a:r>
            </a:p>
          </p:txBody>
        </p: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0B6010-859E-5245-8F10-C3CC3BEA17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Richard Karp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F6C33A-D588-F241-818B-C564789A92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0900" y="2514600"/>
            <a:ext cx="8293100" cy="3831345"/>
          </a:xfrm>
        </p:spPr>
        <p:txBody>
          <a:bodyPr/>
          <a:lstStyle/>
          <a:p>
            <a:r>
              <a:rPr lang="en-US" dirty="0"/>
              <a:t>Known for publishing a landmark paper proving 21 problems to be NP-complete.</a:t>
            </a:r>
          </a:p>
          <a:p>
            <a:pPr lvl="1"/>
            <a:r>
              <a:rPr lang="en-US" dirty="0"/>
              <a:t>One of these problems is related to the bin-packing problem we will study.</a:t>
            </a:r>
          </a:p>
          <a:p>
            <a:r>
              <a:rPr lang="en-US" dirty="0"/>
              <a:t>1985: Received the Turing Award.</a:t>
            </a:r>
          </a:p>
          <a:p>
            <a:r>
              <a:rPr lang="en-US" dirty="0"/>
              <a:t>He was also the PhD advisor for UCI Professor Sandy Irani.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DBACB77E-BBA0-2B4D-B8D2-E0637DA726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0893" y="304801"/>
            <a:ext cx="2057400" cy="205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A75A3E2C-EFA0-3F46-9C90-712C944E9F46}"/>
              </a:ext>
            </a:extLst>
          </p:cNvPr>
          <p:cNvSpPr txBox="1"/>
          <p:nvPr/>
        </p:nvSpPr>
        <p:spPr>
          <a:xfrm>
            <a:off x="108415" y="6524017"/>
            <a:ext cx="410881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1">
                    <a:lumMod val="65000"/>
                  </a:schemeClr>
                </a:solidFill>
              </a:rPr>
              <a:t>Image from https://</a:t>
            </a:r>
            <a:r>
              <a:rPr lang="en-US" sz="1200" dirty="0" err="1">
                <a:solidFill>
                  <a:schemeClr val="bg1">
                    <a:lumMod val="65000"/>
                  </a:schemeClr>
                </a:solidFill>
              </a:rPr>
              <a:t>en.wikipedia.org</a:t>
            </a:r>
            <a:r>
              <a:rPr lang="en-US" sz="1200" dirty="0">
                <a:solidFill>
                  <a:schemeClr val="bg1">
                    <a:lumMod val="65000"/>
                  </a:schemeClr>
                </a:solidFill>
              </a:rPr>
              <a:t>/wiki/</a:t>
            </a:r>
            <a:r>
              <a:rPr lang="en-US" sz="1200" dirty="0" err="1">
                <a:solidFill>
                  <a:schemeClr val="bg1">
                    <a:lumMod val="65000"/>
                  </a:schemeClr>
                </a:solidFill>
              </a:rPr>
              <a:t>Richard_M._Karp</a:t>
            </a:r>
            <a:endParaRPr lang="en-US" sz="12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31977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NP-Completeness</a:t>
            </a:r>
          </a:p>
        </p:txBody>
      </p:sp>
      <p:sp>
        <p:nvSpPr>
          <p:cNvPr id="819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8A7E18A2-0205-504B-9C2D-CD77EFC16ED6}" type="slidenum">
              <a:rPr lang="en-US" sz="1400"/>
              <a:pPr eaLnBrk="1" hangingPunct="1"/>
              <a:t>2</a:t>
            </a:fld>
            <a:endParaRPr lang="en-US" sz="1400"/>
          </a:p>
        </p:txBody>
      </p:sp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</a:rPr>
              <a:t>Dealing with Hard Problems</a:t>
            </a:r>
          </a:p>
        </p:txBody>
      </p:sp>
      <p:sp>
        <p:nvSpPr>
          <p:cNvPr id="819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676400"/>
            <a:ext cx="7772400" cy="4114800"/>
          </a:xfrm>
        </p:spPr>
        <p:txBody>
          <a:bodyPr/>
          <a:lstStyle/>
          <a:p>
            <a:pPr eaLnBrk="1" hangingPunct="1"/>
            <a:r>
              <a:rPr lang="en-US">
                <a:latin typeface="Tahoma" charset="0"/>
              </a:rPr>
              <a:t>What to do when we find a problem that looks hard…</a:t>
            </a:r>
          </a:p>
        </p:txBody>
      </p:sp>
      <p:pic>
        <p:nvPicPr>
          <p:cNvPr id="8198" name="Picture 4" descr="j01407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754313"/>
            <a:ext cx="2632075" cy="2916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8199" name="Group 34"/>
          <p:cNvGrpSpPr>
            <a:grpSpLocks/>
          </p:cNvGrpSpPr>
          <p:nvPr/>
        </p:nvGrpSpPr>
        <p:grpSpPr bwMode="auto">
          <a:xfrm>
            <a:off x="4114800" y="3352800"/>
            <a:ext cx="1158875" cy="2276475"/>
            <a:chOff x="4256" y="2018"/>
            <a:chExt cx="882" cy="1624"/>
          </a:xfrm>
        </p:grpSpPr>
        <p:sp>
          <p:nvSpPr>
            <p:cNvPr id="8202" name="Freeform 6"/>
            <p:cNvSpPr>
              <a:spLocks/>
            </p:cNvSpPr>
            <p:nvPr/>
          </p:nvSpPr>
          <p:spPr bwMode="auto">
            <a:xfrm flipH="1">
              <a:off x="4256" y="2018"/>
              <a:ext cx="882" cy="1624"/>
            </a:xfrm>
            <a:custGeom>
              <a:avLst/>
              <a:gdLst>
                <a:gd name="T0" fmla="*/ 641 w 882"/>
                <a:gd name="T1" fmla="*/ 1586 h 1624"/>
                <a:gd name="T2" fmla="*/ 836 w 882"/>
                <a:gd name="T3" fmla="*/ 1551 h 1624"/>
                <a:gd name="T4" fmla="*/ 783 w 882"/>
                <a:gd name="T5" fmla="*/ 1505 h 1624"/>
                <a:gd name="T6" fmla="*/ 577 w 882"/>
                <a:gd name="T7" fmla="*/ 1475 h 1624"/>
                <a:gd name="T8" fmla="*/ 485 w 882"/>
                <a:gd name="T9" fmla="*/ 1467 h 1624"/>
                <a:gd name="T10" fmla="*/ 514 w 882"/>
                <a:gd name="T11" fmla="*/ 1337 h 1624"/>
                <a:gd name="T12" fmla="*/ 504 w 882"/>
                <a:gd name="T13" fmla="*/ 1212 h 1624"/>
                <a:gd name="T14" fmla="*/ 610 w 882"/>
                <a:gd name="T15" fmla="*/ 1218 h 1624"/>
                <a:gd name="T16" fmla="*/ 648 w 882"/>
                <a:gd name="T17" fmla="*/ 1172 h 1624"/>
                <a:gd name="T18" fmla="*/ 667 w 882"/>
                <a:gd name="T19" fmla="*/ 1129 h 1624"/>
                <a:gd name="T20" fmla="*/ 681 w 882"/>
                <a:gd name="T21" fmla="*/ 1112 h 1624"/>
                <a:gd name="T22" fmla="*/ 704 w 882"/>
                <a:gd name="T23" fmla="*/ 1093 h 1624"/>
                <a:gd name="T24" fmla="*/ 710 w 882"/>
                <a:gd name="T25" fmla="*/ 1085 h 1624"/>
                <a:gd name="T26" fmla="*/ 723 w 882"/>
                <a:gd name="T27" fmla="*/ 1068 h 1624"/>
                <a:gd name="T28" fmla="*/ 733 w 882"/>
                <a:gd name="T29" fmla="*/ 1043 h 1624"/>
                <a:gd name="T30" fmla="*/ 744 w 882"/>
                <a:gd name="T31" fmla="*/ 1003 h 1624"/>
                <a:gd name="T32" fmla="*/ 809 w 882"/>
                <a:gd name="T33" fmla="*/ 880 h 1624"/>
                <a:gd name="T34" fmla="*/ 869 w 882"/>
                <a:gd name="T35" fmla="*/ 824 h 1624"/>
                <a:gd name="T36" fmla="*/ 877 w 882"/>
                <a:gd name="T37" fmla="*/ 805 h 1624"/>
                <a:gd name="T38" fmla="*/ 750 w 882"/>
                <a:gd name="T39" fmla="*/ 803 h 1624"/>
                <a:gd name="T40" fmla="*/ 612 w 882"/>
                <a:gd name="T41" fmla="*/ 823 h 1624"/>
                <a:gd name="T42" fmla="*/ 562 w 882"/>
                <a:gd name="T43" fmla="*/ 878 h 1624"/>
                <a:gd name="T44" fmla="*/ 527 w 882"/>
                <a:gd name="T45" fmla="*/ 964 h 1624"/>
                <a:gd name="T46" fmla="*/ 483 w 882"/>
                <a:gd name="T47" fmla="*/ 963 h 1624"/>
                <a:gd name="T48" fmla="*/ 466 w 882"/>
                <a:gd name="T49" fmla="*/ 938 h 1624"/>
                <a:gd name="T50" fmla="*/ 393 w 882"/>
                <a:gd name="T51" fmla="*/ 790 h 1624"/>
                <a:gd name="T52" fmla="*/ 466 w 882"/>
                <a:gd name="T53" fmla="*/ 727 h 1624"/>
                <a:gd name="T54" fmla="*/ 504 w 882"/>
                <a:gd name="T55" fmla="*/ 688 h 1624"/>
                <a:gd name="T56" fmla="*/ 579 w 882"/>
                <a:gd name="T57" fmla="*/ 669 h 1624"/>
                <a:gd name="T58" fmla="*/ 522 w 882"/>
                <a:gd name="T59" fmla="*/ 587 h 1624"/>
                <a:gd name="T60" fmla="*/ 516 w 882"/>
                <a:gd name="T61" fmla="*/ 543 h 1624"/>
                <a:gd name="T62" fmla="*/ 524 w 882"/>
                <a:gd name="T63" fmla="*/ 481 h 1624"/>
                <a:gd name="T64" fmla="*/ 537 w 882"/>
                <a:gd name="T65" fmla="*/ 299 h 1624"/>
                <a:gd name="T66" fmla="*/ 550 w 882"/>
                <a:gd name="T67" fmla="*/ 268 h 1624"/>
                <a:gd name="T68" fmla="*/ 616 w 882"/>
                <a:gd name="T69" fmla="*/ 176 h 1624"/>
                <a:gd name="T70" fmla="*/ 470 w 882"/>
                <a:gd name="T71" fmla="*/ 84 h 1624"/>
                <a:gd name="T72" fmla="*/ 391 w 882"/>
                <a:gd name="T73" fmla="*/ 7 h 1624"/>
                <a:gd name="T74" fmla="*/ 265 w 882"/>
                <a:gd name="T75" fmla="*/ 15 h 1624"/>
                <a:gd name="T76" fmla="*/ 82 w 882"/>
                <a:gd name="T77" fmla="*/ 136 h 1624"/>
                <a:gd name="T78" fmla="*/ 17 w 882"/>
                <a:gd name="T79" fmla="*/ 180 h 1624"/>
                <a:gd name="T80" fmla="*/ 0 w 882"/>
                <a:gd name="T81" fmla="*/ 249 h 1624"/>
                <a:gd name="T82" fmla="*/ 31 w 882"/>
                <a:gd name="T83" fmla="*/ 345 h 1624"/>
                <a:gd name="T84" fmla="*/ 25 w 882"/>
                <a:gd name="T85" fmla="*/ 435 h 1624"/>
                <a:gd name="T86" fmla="*/ 36 w 882"/>
                <a:gd name="T87" fmla="*/ 527 h 1624"/>
                <a:gd name="T88" fmla="*/ 90 w 882"/>
                <a:gd name="T89" fmla="*/ 571 h 1624"/>
                <a:gd name="T90" fmla="*/ 121 w 882"/>
                <a:gd name="T91" fmla="*/ 671 h 1624"/>
                <a:gd name="T92" fmla="*/ 251 w 882"/>
                <a:gd name="T93" fmla="*/ 880 h 1624"/>
                <a:gd name="T94" fmla="*/ 219 w 882"/>
                <a:gd name="T95" fmla="*/ 920 h 1624"/>
                <a:gd name="T96" fmla="*/ 217 w 882"/>
                <a:gd name="T97" fmla="*/ 993 h 1624"/>
                <a:gd name="T98" fmla="*/ 201 w 882"/>
                <a:gd name="T99" fmla="*/ 1032 h 1624"/>
                <a:gd name="T100" fmla="*/ 226 w 882"/>
                <a:gd name="T101" fmla="*/ 1066 h 1624"/>
                <a:gd name="T102" fmla="*/ 238 w 882"/>
                <a:gd name="T103" fmla="*/ 1216 h 1624"/>
                <a:gd name="T104" fmla="*/ 228 w 882"/>
                <a:gd name="T105" fmla="*/ 1273 h 1624"/>
                <a:gd name="T106" fmla="*/ 249 w 882"/>
                <a:gd name="T107" fmla="*/ 1423 h 1624"/>
                <a:gd name="T108" fmla="*/ 286 w 882"/>
                <a:gd name="T109" fmla="*/ 1503 h 1624"/>
                <a:gd name="T110" fmla="*/ 238 w 882"/>
                <a:gd name="T111" fmla="*/ 1519 h 1624"/>
                <a:gd name="T112" fmla="*/ 196 w 882"/>
                <a:gd name="T113" fmla="*/ 1548 h 1624"/>
                <a:gd name="T114" fmla="*/ 209 w 882"/>
                <a:gd name="T115" fmla="*/ 1611 h 1624"/>
                <a:gd name="T116" fmla="*/ 263 w 882"/>
                <a:gd name="T117" fmla="*/ 1622 h 1624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882"/>
                <a:gd name="T178" fmla="*/ 0 h 1624"/>
                <a:gd name="T179" fmla="*/ 882 w 882"/>
                <a:gd name="T180" fmla="*/ 1624 h 1624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882" h="1624">
                  <a:moveTo>
                    <a:pt x="267" y="1624"/>
                  </a:moveTo>
                  <a:lnTo>
                    <a:pt x="299" y="1624"/>
                  </a:lnTo>
                  <a:lnTo>
                    <a:pt x="334" y="1624"/>
                  </a:lnTo>
                  <a:lnTo>
                    <a:pt x="366" y="1620"/>
                  </a:lnTo>
                  <a:lnTo>
                    <a:pt x="399" y="1617"/>
                  </a:lnTo>
                  <a:lnTo>
                    <a:pt x="432" y="1609"/>
                  </a:lnTo>
                  <a:lnTo>
                    <a:pt x="464" y="1601"/>
                  </a:lnTo>
                  <a:lnTo>
                    <a:pt x="495" y="1590"/>
                  </a:lnTo>
                  <a:lnTo>
                    <a:pt x="524" y="1578"/>
                  </a:lnTo>
                  <a:lnTo>
                    <a:pt x="562" y="1580"/>
                  </a:lnTo>
                  <a:lnTo>
                    <a:pt x="602" y="1582"/>
                  </a:lnTo>
                  <a:lnTo>
                    <a:pt x="641" y="1586"/>
                  </a:lnTo>
                  <a:lnTo>
                    <a:pt x="681" y="1588"/>
                  </a:lnTo>
                  <a:lnTo>
                    <a:pt x="719" y="1590"/>
                  </a:lnTo>
                  <a:lnTo>
                    <a:pt x="758" y="1588"/>
                  </a:lnTo>
                  <a:lnTo>
                    <a:pt x="777" y="1586"/>
                  </a:lnTo>
                  <a:lnTo>
                    <a:pt x="796" y="1584"/>
                  </a:lnTo>
                  <a:lnTo>
                    <a:pt x="815" y="1578"/>
                  </a:lnTo>
                  <a:lnTo>
                    <a:pt x="834" y="1572"/>
                  </a:lnTo>
                  <a:lnTo>
                    <a:pt x="836" y="1569"/>
                  </a:lnTo>
                  <a:lnTo>
                    <a:pt x="836" y="1565"/>
                  </a:lnTo>
                  <a:lnTo>
                    <a:pt x="836" y="1561"/>
                  </a:lnTo>
                  <a:lnTo>
                    <a:pt x="836" y="1555"/>
                  </a:lnTo>
                  <a:lnTo>
                    <a:pt x="836" y="1551"/>
                  </a:lnTo>
                  <a:lnTo>
                    <a:pt x="834" y="1548"/>
                  </a:lnTo>
                  <a:lnTo>
                    <a:pt x="832" y="1542"/>
                  </a:lnTo>
                  <a:lnTo>
                    <a:pt x="831" y="1540"/>
                  </a:lnTo>
                  <a:lnTo>
                    <a:pt x="827" y="1534"/>
                  </a:lnTo>
                  <a:lnTo>
                    <a:pt x="823" y="1528"/>
                  </a:lnTo>
                  <a:lnTo>
                    <a:pt x="817" y="1525"/>
                  </a:lnTo>
                  <a:lnTo>
                    <a:pt x="811" y="1523"/>
                  </a:lnTo>
                  <a:lnTo>
                    <a:pt x="808" y="1519"/>
                  </a:lnTo>
                  <a:lnTo>
                    <a:pt x="802" y="1515"/>
                  </a:lnTo>
                  <a:lnTo>
                    <a:pt x="796" y="1513"/>
                  </a:lnTo>
                  <a:lnTo>
                    <a:pt x="792" y="1509"/>
                  </a:lnTo>
                  <a:lnTo>
                    <a:pt x="783" y="1505"/>
                  </a:lnTo>
                  <a:lnTo>
                    <a:pt x="775" y="1501"/>
                  </a:lnTo>
                  <a:lnTo>
                    <a:pt x="767" y="1500"/>
                  </a:lnTo>
                  <a:lnTo>
                    <a:pt x="760" y="1496"/>
                  </a:lnTo>
                  <a:lnTo>
                    <a:pt x="750" y="1494"/>
                  </a:lnTo>
                  <a:lnTo>
                    <a:pt x="742" y="1492"/>
                  </a:lnTo>
                  <a:lnTo>
                    <a:pt x="735" y="1490"/>
                  </a:lnTo>
                  <a:lnTo>
                    <a:pt x="725" y="1488"/>
                  </a:lnTo>
                  <a:lnTo>
                    <a:pt x="696" y="1482"/>
                  </a:lnTo>
                  <a:lnTo>
                    <a:pt x="666" y="1478"/>
                  </a:lnTo>
                  <a:lnTo>
                    <a:pt x="637" y="1475"/>
                  </a:lnTo>
                  <a:lnTo>
                    <a:pt x="608" y="1475"/>
                  </a:lnTo>
                  <a:lnTo>
                    <a:pt x="577" y="1475"/>
                  </a:lnTo>
                  <a:lnTo>
                    <a:pt x="549" y="1475"/>
                  </a:lnTo>
                  <a:lnTo>
                    <a:pt x="520" y="1475"/>
                  </a:lnTo>
                  <a:lnTo>
                    <a:pt x="491" y="1477"/>
                  </a:lnTo>
                  <a:lnTo>
                    <a:pt x="489" y="1477"/>
                  </a:lnTo>
                  <a:lnTo>
                    <a:pt x="487" y="1478"/>
                  </a:lnTo>
                  <a:lnTo>
                    <a:pt x="485" y="1478"/>
                  </a:lnTo>
                  <a:lnTo>
                    <a:pt x="483" y="1480"/>
                  </a:lnTo>
                  <a:lnTo>
                    <a:pt x="481" y="1480"/>
                  </a:lnTo>
                  <a:lnTo>
                    <a:pt x="480" y="1478"/>
                  </a:lnTo>
                  <a:lnTo>
                    <a:pt x="478" y="1478"/>
                  </a:lnTo>
                  <a:lnTo>
                    <a:pt x="485" y="1467"/>
                  </a:lnTo>
                  <a:lnTo>
                    <a:pt x="491" y="1455"/>
                  </a:lnTo>
                  <a:lnTo>
                    <a:pt x="499" y="1444"/>
                  </a:lnTo>
                  <a:lnTo>
                    <a:pt x="504" y="1432"/>
                  </a:lnTo>
                  <a:lnTo>
                    <a:pt x="510" y="1421"/>
                  </a:lnTo>
                  <a:lnTo>
                    <a:pt x="514" y="1408"/>
                  </a:lnTo>
                  <a:lnTo>
                    <a:pt x="516" y="1396"/>
                  </a:lnTo>
                  <a:lnTo>
                    <a:pt x="516" y="1383"/>
                  </a:lnTo>
                  <a:lnTo>
                    <a:pt x="518" y="1373"/>
                  </a:lnTo>
                  <a:lnTo>
                    <a:pt x="518" y="1365"/>
                  </a:lnTo>
                  <a:lnTo>
                    <a:pt x="518" y="1356"/>
                  </a:lnTo>
                  <a:lnTo>
                    <a:pt x="516" y="1346"/>
                  </a:lnTo>
                  <a:lnTo>
                    <a:pt x="514" y="1337"/>
                  </a:lnTo>
                  <a:lnTo>
                    <a:pt x="512" y="1327"/>
                  </a:lnTo>
                  <a:lnTo>
                    <a:pt x="512" y="1317"/>
                  </a:lnTo>
                  <a:lnTo>
                    <a:pt x="512" y="1310"/>
                  </a:lnTo>
                  <a:lnTo>
                    <a:pt x="510" y="1296"/>
                  </a:lnTo>
                  <a:lnTo>
                    <a:pt x="508" y="1285"/>
                  </a:lnTo>
                  <a:lnTo>
                    <a:pt x="506" y="1273"/>
                  </a:lnTo>
                  <a:lnTo>
                    <a:pt x="504" y="1260"/>
                  </a:lnTo>
                  <a:lnTo>
                    <a:pt x="501" y="1248"/>
                  </a:lnTo>
                  <a:lnTo>
                    <a:pt x="499" y="1237"/>
                  </a:lnTo>
                  <a:lnTo>
                    <a:pt x="497" y="1225"/>
                  </a:lnTo>
                  <a:lnTo>
                    <a:pt x="497" y="1212"/>
                  </a:lnTo>
                  <a:lnTo>
                    <a:pt x="504" y="1212"/>
                  </a:lnTo>
                  <a:lnTo>
                    <a:pt x="512" y="1214"/>
                  </a:lnTo>
                  <a:lnTo>
                    <a:pt x="522" y="1214"/>
                  </a:lnTo>
                  <a:lnTo>
                    <a:pt x="531" y="1214"/>
                  </a:lnTo>
                  <a:lnTo>
                    <a:pt x="543" y="1214"/>
                  </a:lnTo>
                  <a:lnTo>
                    <a:pt x="550" y="1214"/>
                  </a:lnTo>
                  <a:lnTo>
                    <a:pt x="560" y="1216"/>
                  </a:lnTo>
                  <a:lnTo>
                    <a:pt x="568" y="1214"/>
                  </a:lnTo>
                  <a:lnTo>
                    <a:pt x="577" y="1216"/>
                  </a:lnTo>
                  <a:lnTo>
                    <a:pt x="585" y="1218"/>
                  </a:lnTo>
                  <a:lnTo>
                    <a:pt x="595" y="1218"/>
                  </a:lnTo>
                  <a:lnTo>
                    <a:pt x="602" y="1218"/>
                  </a:lnTo>
                  <a:lnTo>
                    <a:pt x="610" y="1218"/>
                  </a:lnTo>
                  <a:lnTo>
                    <a:pt x="618" y="1216"/>
                  </a:lnTo>
                  <a:lnTo>
                    <a:pt x="625" y="1214"/>
                  </a:lnTo>
                  <a:lnTo>
                    <a:pt x="633" y="1210"/>
                  </a:lnTo>
                  <a:lnTo>
                    <a:pt x="635" y="1206"/>
                  </a:lnTo>
                  <a:lnTo>
                    <a:pt x="637" y="1202"/>
                  </a:lnTo>
                  <a:lnTo>
                    <a:pt x="639" y="1198"/>
                  </a:lnTo>
                  <a:lnTo>
                    <a:pt x="641" y="1195"/>
                  </a:lnTo>
                  <a:lnTo>
                    <a:pt x="643" y="1191"/>
                  </a:lnTo>
                  <a:lnTo>
                    <a:pt x="644" y="1187"/>
                  </a:lnTo>
                  <a:lnTo>
                    <a:pt x="644" y="1183"/>
                  </a:lnTo>
                  <a:lnTo>
                    <a:pt x="646" y="1177"/>
                  </a:lnTo>
                  <a:lnTo>
                    <a:pt x="648" y="1172"/>
                  </a:lnTo>
                  <a:lnTo>
                    <a:pt x="650" y="1166"/>
                  </a:lnTo>
                  <a:lnTo>
                    <a:pt x="652" y="1160"/>
                  </a:lnTo>
                  <a:lnTo>
                    <a:pt x="654" y="1154"/>
                  </a:lnTo>
                  <a:lnTo>
                    <a:pt x="656" y="1151"/>
                  </a:lnTo>
                  <a:lnTo>
                    <a:pt x="658" y="1145"/>
                  </a:lnTo>
                  <a:lnTo>
                    <a:pt x="660" y="1139"/>
                  </a:lnTo>
                  <a:lnTo>
                    <a:pt x="664" y="1133"/>
                  </a:lnTo>
                  <a:lnTo>
                    <a:pt x="666" y="1133"/>
                  </a:lnTo>
                  <a:lnTo>
                    <a:pt x="666" y="1131"/>
                  </a:lnTo>
                  <a:lnTo>
                    <a:pt x="667" y="1131"/>
                  </a:lnTo>
                  <a:lnTo>
                    <a:pt x="667" y="1129"/>
                  </a:lnTo>
                  <a:lnTo>
                    <a:pt x="667" y="1127"/>
                  </a:lnTo>
                  <a:lnTo>
                    <a:pt x="667" y="1126"/>
                  </a:lnTo>
                  <a:lnTo>
                    <a:pt x="667" y="1124"/>
                  </a:lnTo>
                  <a:lnTo>
                    <a:pt x="667" y="1122"/>
                  </a:lnTo>
                  <a:lnTo>
                    <a:pt x="669" y="1120"/>
                  </a:lnTo>
                  <a:lnTo>
                    <a:pt x="669" y="1118"/>
                  </a:lnTo>
                  <a:lnTo>
                    <a:pt x="671" y="1116"/>
                  </a:lnTo>
                  <a:lnTo>
                    <a:pt x="671" y="1114"/>
                  </a:lnTo>
                  <a:lnTo>
                    <a:pt x="673" y="1112"/>
                  </a:lnTo>
                  <a:lnTo>
                    <a:pt x="675" y="1112"/>
                  </a:lnTo>
                  <a:lnTo>
                    <a:pt x="677" y="1112"/>
                  </a:lnTo>
                  <a:lnTo>
                    <a:pt x="681" y="1112"/>
                  </a:lnTo>
                  <a:lnTo>
                    <a:pt x="685" y="1112"/>
                  </a:lnTo>
                  <a:lnTo>
                    <a:pt x="689" y="1110"/>
                  </a:lnTo>
                  <a:lnTo>
                    <a:pt x="692" y="1110"/>
                  </a:lnTo>
                  <a:lnTo>
                    <a:pt x="696" y="1108"/>
                  </a:lnTo>
                  <a:lnTo>
                    <a:pt x="698" y="1104"/>
                  </a:lnTo>
                  <a:lnTo>
                    <a:pt x="702" y="1103"/>
                  </a:lnTo>
                  <a:lnTo>
                    <a:pt x="704" y="1099"/>
                  </a:lnTo>
                  <a:lnTo>
                    <a:pt x="702" y="1099"/>
                  </a:lnTo>
                  <a:lnTo>
                    <a:pt x="704" y="1097"/>
                  </a:lnTo>
                  <a:lnTo>
                    <a:pt x="704" y="1095"/>
                  </a:lnTo>
                  <a:lnTo>
                    <a:pt x="704" y="1093"/>
                  </a:lnTo>
                  <a:lnTo>
                    <a:pt x="704" y="1091"/>
                  </a:lnTo>
                  <a:lnTo>
                    <a:pt x="704" y="1089"/>
                  </a:lnTo>
                  <a:lnTo>
                    <a:pt x="706" y="1089"/>
                  </a:lnTo>
                  <a:lnTo>
                    <a:pt x="706" y="1087"/>
                  </a:lnTo>
                  <a:lnTo>
                    <a:pt x="708" y="1087"/>
                  </a:lnTo>
                  <a:lnTo>
                    <a:pt x="710" y="1085"/>
                  </a:lnTo>
                  <a:lnTo>
                    <a:pt x="708" y="1085"/>
                  </a:lnTo>
                  <a:lnTo>
                    <a:pt x="708" y="1083"/>
                  </a:lnTo>
                  <a:lnTo>
                    <a:pt x="708" y="1081"/>
                  </a:lnTo>
                  <a:lnTo>
                    <a:pt x="708" y="1080"/>
                  </a:lnTo>
                  <a:lnTo>
                    <a:pt x="710" y="1080"/>
                  </a:lnTo>
                  <a:lnTo>
                    <a:pt x="714" y="1078"/>
                  </a:lnTo>
                  <a:lnTo>
                    <a:pt x="717" y="1076"/>
                  </a:lnTo>
                  <a:lnTo>
                    <a:pt x="719" y="1074"/>
                  </a:lnTo>
                  <a:lnTo>
                    <a:pt x="721" y="1070"/>
                  </a:lnTo>
                  <a:lnTo>
                    <a:pt x="723" y="1068"/>
                  </a:lnTo>
                  <a:lnTo>
                    <a:pt x="725" y="1064"/>
                  </a:lnTo>
                  <a:lnTo>
                    <a:pt x="727" y="1060"/>
                  </a:lnTo>
                  <a:lnTo>
                    <a:pt x="729" y="1058"/>
                  </a:lnTo>
                  <a:lnTo>
                    <a:pt x="729" y="1057"/>
                  </a:lnTo>
                  <a:lnTo>
                    <a:pt x="729" y="1055"/>
                  </a:lnTo>
                  <a:lnTo>
                    <a:pt x="729" y="1053"/>
                  </a:lnTo>
                  <a:lnTo>
                    <a:pt x="729" y="1051"/>
                  </a:lnTo>
                  <a:lnTo>
                    <a:pt x="729" y="1049"/>
                  </a:lnTo>
                  <a:lnTo>
                    <a:pt x="729" y="1047"/>
                  </a:lnTo>
                  <a:lnTo>
                    <a:pt x="729" y="1043"/>
                  </a:lnTo>
                  <a:lnTo>
                    <a:pt x="733" y="1043"/>
                  </a:lnTo>
                  <a:lnTo>
                    <a:pt x="737" y="1041"/>
                  </a:lnTo>
                  <a:lnTo>
                    <a:pt x="740" y="1039"/>
                  </a:lnTo>
                  <a:lnTo>
                    <a:pt x="742" y="1035"/>
                  </a:lnTo>
                  <a:lnTo>
                    <a:pt x="746" y="1034"/>
                  </a:lnTo>
                  <a:lnTo>
                    <a:pt x="748" y="1030"/>
                  </a:lnTo>
                  <a:lnTo>
                    <a:pt x="750" y="1026"/>
                  </a:lnTo>
                  <a:lnTo>
                    <a:pt x="750" y="1020"/>
                  </a:lnTo>
                  <a:lnTo>
                    <a:pt x="750" y="1016"/>
                  </a:lnTo>
                  <a:lnTo>
                    <a:pt x="750" y="1012"/>
                  </a:lnTo>
                  <a:lnTo>
                    <a:pt x="748" y="1009"/>
                  </a:lnTo>
                  <a:lnTo>
                    <a:pt x="746" y="1007"/>
                  </a:lnTo>
                  <a:lnTo>
                    <a:pt x="744" y="1003"/>
                  </a:lnTo>
                  <a:lnTo>
                    <a:pt x="742" y="999"/>
                  </a:lnTo>
                  <a:lnTo>
                    <a:pt x="742" y="995"/>
                  </a:lnTo>
                  <a:lnTo>
                    <a:pt x="740" y="991"/>
                  </a:lnTo>
                  <a:lnTo>
                    <a:pt x="748" y="978"/>
                  </a:lnTo>
                  <a:lnTo>
                    <a:pt x="754" y="963"/>
                  </a:lnTo>
                  <a:lnTo>
                    <a:pt x="763" y="949"/>
                  </a:lnTo>
                  <a:lnTo>
                    <a:pt x="771" y="936"/>
                  </a:lnTo>
                  <a:lnTo>
                    <a:pt x="779" y="922"/>
                  </a:lnTo>
                  <a:lnTo>
                    <a:pt x="788" y="909"/>
                  </a:lnTo>
                  <a:lnTo>
                    <a:pt x="796" y="897"/>
                  </a:lnTo>
                  <a:lnTo>
                    <a:pt x="806" y="886"/>
                  </a:lnTo>
                  <a:lnTo>
                    <a:pt x="809" y="880"/>
                  </a:lnTo>
                  <a:lnTo>
                    <a:pt x="815" y="874"/>
                  </a:lnTo>
                  <a:lnTo>
                    <a:pt x="819" y="869"/>
                  </a:lnTo>
                  <a:lnTo>
                    <a:pt x="825" y="863"/>
                  </a:lnTo>
                  <a:lnTo>
                    <a:pt x="829" y="857"/>
                  </a:lnTo>
                  <a:lnTo>
                    <a:pt x="834" y="853"/>
                  </a:lnTo>
                  <a:lnTo>
                    <a:pt x="838" y="847"/>
                  </a:lnTo>
                  <a:lnTo>
                    <a:pt x="844" y="842"/>
                  </a:lnTo>
                  <a:lnTo>
                    <a:pt x="848" y="838"/>
                  </a:lnTo>
                  <a:lnTo>
                    <a:pt x="854" y="834"/>
                  </a:lnTo>
                  <a:lnTo>
                    <a:pt x="857" y="832"/>
                  </a:lnTo>
                  <a:lnTo>
                    <a:pt x="863" y="828"/>
                  </a:lnTo>
                  <a:lnTo>
                    <a:pt x="869" y="824"/>
                  </a:lnTo>
                  <a:lnTo>
                    <a:pt x="873" y="821"/>
                  </a:lnTo>
                  <a:lnTo>
                    <a:pt x="878" y="817"/>
                  </a:lnTo>
                  <a:lnTo>
                    <a:pt x="882" y="813"/>
                  </a:lnTo>
                  <a:lnTo>
                    <a:pt x="882" y="811"/>
                  </a:lnTo>
                  <a:lnTo>
                    <a:pt x="882" y="809"/>
                  </a:lnTo>
                  <a:lnTo>
                    <a:pt x="882" y="807"/>
                  </a:lnTo>
                  <a:lnTo>
                    <a:pt x="877" y="805"/>
                  </a:lnTo>
                  <a:lnTo>
                    <a:pt x="873" y="805"/>
                  </a:lnTo>
                  <a:lnTo>
                    <a:pt x="867" y="805"/>
                  </a:lnTo>
                  <a:lnTo>
                    <a:pt x="861" y="805"/>
                  </a:lnTo>
                  <a:lnTo>
                    <a:pt x="857" y="803"/>
                  </a:lnTo>
                  <a:lnTo>
                    <a:pt x="852" y="803"/>
                  </a:lnTo>
                  <a:lnTo>
                    <a:pt x="848" y="803"/>
                  </a:lnTo>
                  <a:lnTo>
                    <a:pt x="842" y="801"/>
                  </a:lnTo>
                  <a:lnTo>
                    <a:pt x="823" y="801"/>
                  </a:lnTo>
                  <a:lnTo>
                    <a:pt x="806" y="801"/>
                  </a:lnTo>
                  <a:lnTo>
                    <a:pt x="786" y="801"/>
                  </a:lnTo>
                  <a:lnTo>
                    <a:pt x="769" y="801"/>
                  </a:lnTo>
                  <a:lnTo>
                    <a:pt x="750" y="803"/>
                  </a:lnTo>
                  <a:lnTo>
                    <a:pt x="733" y="805"/>
                  </a:lnTo>
                  <a:lnTo>
                    <a:pt x="715" y="807"/>
                  </a:lnTo>
                  <a:lnTo>
                    <a:pt x="698" y="809"/>
                  </a:lnTo>
                  <a:lnTo>
                    <a:pt x="689" y="809"/>
                  </a:lnTo>
                  <a:lnTo>
                    <a:pt x="677" y="811"/>
                  </a:lnTo>
                  <a:lnTo>
                    <a:pt x="667" y="813"/>
                  </a:lnTo>
                  <a:lnTo>
                    <a:pt x="658" y="815"/>
                  </a:lnTo>
                  <a:lnTo>
                    <a:pt x="646" y="817"/>
                  </a:lnTo>
                  <a:lnTo>
                    <a:pt x="637" y="819"/>
                  </a:lnTo>
                  <a:lnTo>
                    <a:pt x="627" y="819"/>
                  </a:lnTo>
                  <a:lnTo>
                    <a:pt x="616" y="821"/>
                  </a:lnTo>
                  <a:lnTo>
                    <a:pt x="612" y="823"/>
                  </a:lnTo>
                  <a:lnTo>
                    <a:pt x="608" y="824"/>
                  </a:lnTo>
                  <a:lnTo>
                    <a:pt x="604" y="824"/>
                  </a:lnTo>
                  <a:lnTo>
                    <a:pt x="598" y="826"/>
                  </a:lnTo>
                  <a:lnTo>
                    <a:pt x="595" y="826"/>
                  </a:lnTo>
                  <a:lnTo>
                    <a:pt x="591" y="828"/>
                  </a:lnTo>
                  <a:lnTo>
                    <a:pt x="587" y="830"/>
                  </a:lnTo>
                  <a:lnTo>
                    <a:pt x="585" y="834"/>
                  </a:lnTo>
                  <a:lnTo>
                    <a:pt x="577" y="842"/>
                  </a:lnTo>
                  <a:lnTo>
                    <a:pt x="574" y="849"/>
                  </a:lnTo>
                  <a:lnTo>
                    <a:pt x="570" y="859"/>
                  </a:lnTo>
                  <a:lnTo>
                    <a:pt x="566" y="869"/>
                  </a:lnTo>
                  <a:lnTo>
                    <a:pt x="562" y="878"/>
                  </a:lnTo>
                  <a:lnTo>
                    <a:pt x="560" y="888"/>
                  </a:lnTo>
                  <a:lnTo>
                    <a:pt x="556" y="895"/>
                  </a:lnTo>
                  <a:lnTo>
                    <a:pt x="552" y="905"/>
                  </a:lnTo>
                  <a:lnTo>
                    <a:pt x="549" y="913"/>
                  </a:lnTo>
                  <a:lnTo>
                    <a:pt x="547" y="920"/>
                  </a:lnTo>
                  <a:lnTo>
                    <a:pt x="545" y="928"/>
                  </a:lnTo>
                  <a:lnTo>
                    <a:pt x="541" y="934"/>
                  </a:lnTo>
                  <a:lnTo>
                    <a:pt x="539" y="941"/>
                  </a:lnTo>
                  <a:lnTo>
                    <a:pt x="535" y="949"/>
                  </a:lnTo>
                  <a:lnTo>
                    <a:pt x="531" y="957"/>
                  </a:lnTo>
                  <a:lnTo>
                    <a:pt x="527" y="963"/>
                  </a:lnTo>
                  <a:lnTo>
                    <a:pt x="527" y="964"/>
                  </a:lnTo>
                  <a:lnTo>
                    <a:pt x="526" y="964"/>
                  </a:lnTo>
                  <a:lnTo>
                    <a:pt x="526" y="966"/>
                  </a:lnTo>
                  <a:lnTo>
                    <a:pt x="481" y="966"/>
                  </a:lnTo>
                  <a:lnTo>
                    <a:pt x="481" y="964"/>
                  </a:lnTo>
                  <a:lnTo>
                    <a:pt x="483" y="963"/>
                  </a:lnTo>
                  <a:lnTo>
                    <a:pt x="481" y="963"/>
                  </a:lnTo>
                  <a:lnTo>
                    <a:pt x="480" y="963"/>
                  </a:lnTo>
                  <a:lnTo>
                    <a:pt x="478" y="941"/>
                  </a:lnTo>
                  <a:lnTo>
                    <a:pt x="476" y="940"/>
                  </a:lnTo>
                  <a:lnTo>
                    <a:pt x="474" y="940"/>
                  </a:lnTo>
                  <a:lnTo>
                    <a:pt x="472" y="940"/>
                  </a:lnTo>
                  <a:lnTo>
                    <a:pt x="470" y="938"/>
                  </a:lnTo>
                  <a:lnTo>
                    <a:pt x="468" y="938"/>
                  </a:lnTo>
                  <a:lnTo>
                    <a:pt x="466" y="938"/>
                  </a:lnTo>
                  <a:lnTo>
                    <a:pt x="464" y="938"/>
                  </a:lnTo>
                  <a:lnTo>
                    <a:pt x="447" y="907"/>
                  </a:lnTo>
                  <a:lnTo>
                    <a:pt x="430" y="909"/>
                  </a:lnTo>
                  <a:lnTo>
                    <a:pt x="412" y="926"/>
                  </a:lnTo>
                  <a:lnTo>
                    <a:pt x="409" y="847"/>
                  </a:lnTo>
                  <a:lnTo>
                    <a:pt x="387" y="840"/>
                  </a:lnTo>
                  <a:lnTo>
                    <a:pt x="393" y="832"/>
                  </a:lnTo>
                  <a:lnTo>
                    <a:pt x="393" y="824"/>
                  </a:lnTo>
                  <a:lnTo>
                    <a:pt x="393" y="817"/>
                  </a:lnTo>
                  <a:lnTo>
                    <a:pt x="393" y="807"/>
                  </a:lnTo>
                  <a:lnTo>
                    <a:pt x="393" y="800"/>
                  </a:lnTo>
                  <a:lnTo>
                    <a:pt x="393" y="790"/>
                  </a:lnTo>
                  <a:lnTo>
                    <a:pt x="397" y="782"/>
                  </a:lnTo>
                  <a:lnTo>
                    <a:pt x="403" y="775"/>
                  </a:lnTo>
                  <a:lnTo>
                    <a:pt x="409" y="769"/>
                  </a:lnTo>
                  <a:lnTo>
                    <a:pt x="416" y="763"/>
                  </a:lnTo>
                  <a:lnTo>
                    <a:pt x="422" y="759"/>
                  </a:lnTo>
                  <a:lnTo>
                    <a:pt x="428" y="753"/>
                  </a:lnTo>
                  <a:lnTo>
                    <a:pt x="435" y="750"/>
                  </a:lnTo>
                  <a:lnTo>
                    <a:pt x="441" y="744"/>
                  </a:lnTo>
                  <a:lnTo>
                    <a:pt x="449" y="740"/>
                  </a:lnTo>
                  <a:lnTo>
                    <a:pt x="455" y="734"/>
                  </a:lnTo>
                  <a:lnTo>
                    <a:pt x="460" y="730"/>
                  </a:lnTo>
                  <a:lnTo>
                    <a:pt x="466" y="727"/>
                  </a:lnTo>
                  <a:lnTo>
                    <a:pt x="472" y="723"/>
                  </a:lnTo>
                  <a:lnTo>
                    <a:pt x="478" y="719"/>
                  </a:lnTo>
                  <a:lnTo>
                    <a:pt x="481" y="715"/>
                  </a:lnTo>
                  <a:lnTo>
                    <a:pt x="487" y="711"/>
                  </a:lnTo>
                  <a:lnTo>
                    <a:pt x="491" y="707"/>
                  </a:lnTo>
                  <a:lnTo>
                    <a:pt x="497" y="702"/>
                  </a:lnTo>
                  <a:lnTo>
                    <a:pt x="499" y="700"/>
                  </a:lnTo>
                  <a:lnTo>
                    <a:pt x="499" y="698"/>
                  </a:lnTo>
                  <a:lnTo>
                    <a:pt x="501" y="694"/>
                  </a:lnTo>
                  <a:lnTo>
                    <a:pt x="503" y="692"/>
                  </a:lnTo>
                  <a:lnTo>
                    <a:pt x="503" y="690"/>
                  </a:lnTo>
                  <a:lnTo>
                    <a:pt x="504" y="688"/>
                  </a:lnTo>
                  <a:lnTo>
                    <a:pt x="506" y="686"/>
                  </a:lnTo>
                  <a:lnTo>
                    <a:pt x="508" y="686"/>
                  </a:lnTo>
                  <a:lnTo>
                    <a:pt x="516" y="686"/>
                  </a:lnTo>
                  <a:lnTo>
                    <a:pt x="526" y="688"/>
                  </a:lnTo>
                  <a:lnTo>
                    <a:pt x="533" y="690"/>
                  </a:lnTo>
                  <a:lnTo>
                    <a:pt x="543" y="690"/>
                  </a:lnTo>
                  <a:lnTo>
                    <a:pt x="552" y="690"/>
                  </a:lnTo>
                  <a:lnTo>
                    <a:pt x="560" y="690"/>
                  </a:lnTo>
                  <a:lnTo>
                    <a:pt x="568" y="686"/>
                  </a:lnTo>
                  <a:lnTo>
                    <a:pt x="574" y="683"/>
                  </a:lnTo>
                  <a:lnTo>
                    <a:pt x="577" y="675"/>
                  </a:lnTo>
                  <a:lnTo>
                    <a:pt x="579" y="669"/>
                  </a:lnTo>
                  <a:lnTo>
                    <a:pt x="579" y="663"/>
                  </a:lnTo>
                  <a:lnTo>
                    <a:pt x="577" y="656"/>
                  </a:lnTo>
                  <a:lnTo>
                    <a:pt x="575" y="650"/>
                  </a:lnTo>
                  <a:lnTo>
                    <a:pt x="574" y="644"/>
                  </a:lnTo>
                  <a:lnTo>
                    <a:pt x="572" y="638"/>
                  </a:lnTo>
                  <a:lnTo>
                    <a:pt x="570" y="631"/>
                  </a:lnTo>
                  <a:lnTo>
                    <a:pt x="562" y="621"/>
                  </a:lnTo>
                  <a:lnTo>
                    <a:pt x="556" y="613"/>
                  </a:lnTo>
                  <a:lnTo>
                    <a:pt x="547" y="606"/>
                  </a:lnTo>
                  <a:lnTo>
                    <a:pt x="539" y="598"/>
                  </a:lnTo>
                  <a:lnTo>
                    <a:pt x="531" y="592"/>
                  </a:lnTo>
                  <a:lnTo>
                    <a:pt x="522" y="587"/>
                  </a:lnTo>
                  <a:lnTo>
                    <a:pt x="512" y="581"/>
                  </a:lnTo>
                  <a:lnTo>
                    <a:pt x="504" y="575"/>
                  </a:lnTo>
                  <a:lnTo>
                    <a:pt x="506" y="571"/>
                  </a:lnTo>
                  <a:lnTo>
                    <a:pt x="506" y="569"/>
                  </a:lnTo>
                  <a:lnTo>
                    <a:pt x="508" y="566"/>
                  </a:lnTo>
                  <a:lnTo>
                    <a:pt x="508" y="564"/>
                  </a:lnTo>
                  <a:lnTo>
                    <a:pt x="510" y="560"/>
                  </a:lnTo>
                  <a:lnTo>
                    <a:pt x="510" y="558"/>
                  </a:lnTo>
                  <a:lnTo>
                    <a:pt x="510" y="556"/>
                  </a:lnTo>
                  <a:lnTo>
                    <a:pt x="512" y="552"/>
                  </a:lnTo>
                  <a:lnTo>
                    <a:pt x="514" y="548"/>
                  </a:lnTo>
                  <a:lnTo>
                    <a:pt x="516" y="543"/>
                  </a:lnTo>
                  <a:lnTo>
                    <a:pt x="516" y="537"/>
                  </a:lnTo>
                  <a:lnTo>
                    <a:pt x="518" y="533"/>
                  </a:lnTo>
                  <a:lnTo>
                    <a:pt x="518" y="527"/>
                  </a:lnTo>
                  <a:lnTo>
                    <a:pt x="518" y="521"/>
                  </a:lnTo>
                  <a:lnTo>
                    <a:pt x="520" y="516"/>
                  </a:lnTo>
                  <a:lnTo>
                    <a:pt x="520" y="510"/>
                  </a:lnTo>
                  <a:lnTo>
                    <a:pt x="520" y="504"/>
                  </a:lnTo>
                  <a:lnTo>
                    <a:pt x="520" y="500"/>
                  </a:lnTo>
                  <a:lnTo>
                    <a:pt x="520" y="495"/>
                  </a:lnTo>
                  <a:lnTo>
                    <a:pt x="520" y="491"/>
                  </a:lnTo>
                  <a:lnTo>
                    <a:pt x="522" y="487"/>
                  </a:lnTo>
                  <a:lnTo>
                    <a:pt x="524" y="481"/>
                  </a:lnTo>
                  <a:lnTo>
                    <a:pt x="526" y="477"/>
                  </a:lnTo>
                  <a:lnTo>
                    <a:pt x="526" y="473"/>
                  </a:lnTo>
                  <a:lnTo>
                    <a:pt x="533" y="452"/>
                  </a:lnTo>
                  <a:lnTo>
                    <a:pt x="539" y="431"/>
                  </a:lnTo>
                  <a:lnTo>
                    <a:pt x="545" y="410"/>
                  </a:lnTo>
                  <a:lnTo>
                    <a:pt x="549" y="389"/>
                  </a:lnTo>
                  <a:lnTo>
                    <a:pt x="550" y="368"/>
                  </a:lnTo>
                  <a:lnTo>
                    <a:pt x="550" y="347"/>
                  </a:lnTo>
                  <a:lnTo>
                    <a:pt x="547" y="326"/>
                  </a:lnTo>
                  <a:lnTo>
                    <a:pt x="539" y="307"/>
                  </a:lnTo>
                  <a:lnTo>
                    <a:pt x="539" y="303"/>
                  </a:lnTo>
                  <a:lnTo>
                    <a:pt x="537" y="299"/>
                  </a:lnTo>
                  <a:lnTo>
                    <a:pt x="535" y="297"/>
                  </a:lnTo>
                  <a:lnTo>
                    <a:pt x="533" y="293"/>
                  </a:lnTo>
                  <a:lnTo>
                    <a:pt x="531" y="291"/>
                  </a:lnTo>
                  <a:lnTo>
                    <a:pt x="531" y="289"/>
                  </a:lnTo>
                  <a:lnTo>
                    <a:pt x="529" y="286"/>
                  </a:lnTo>
                  <a:lnTo>
                    <a:pt x="527" y="284"/>
                  </a:lnTo>
                  <a:lnTo>
                    <a:pt x="531" y="282"/>
                  </a:lnTo>
                  <a:lnTo>
                    <a:pt x="533" y="278"/>
                  </a:lnTo>
                  <a:lnTo>
                    <a:pt x="537" y="276"/>
                  </a:lnTo>
                  <a:lnTo>
                    <a:pt x="541" y="274"/>
                  </a:lnTo>
                  <a:lnTo>
                    <a:pt x="545" y="270"/>
                  </a:lnTo>
                  <a:lnTo>
                    <a:pt x="550" y="268"/>
                  </a:lnTo>
                  <a:lnTo>
                    <a:pt x="554" y="264"/>
                  </a:lnTo>
                  <a:lnTo>
                    <a:pt x="556" y="262"/>
                  </a:lnTo>
                  <a:lnTo>
                    <a:pt x="568" y="253"/>
                  </a:lnTo>
                  <a:lnTo>
                    <a:pt x="577" y="247"/>
                  </a:lnTo>
                  <a:lnTo>
                    <a:pt x="589" y="239"/>
                  </a:lnTo>
                  <a:lnTo>
                    <a:pt x="598" y="232"/>
                  </a:lnTo>
                  <a:lnTo>
                    <a:pt x="608" y="222"/>
                  </a:lnTo>
                  <a:lnTo>
                    <a:pt x="616" y="213"/>
                  </a:lnTo>
                  <a:lnTo>
                    <a:pt x="621" y="203"/>
                  </a:lnTo>
                  <a:lnTo>
                    <a:pt x="627" y="192"/>
                  </a:lnTo>
                  <a:lnTo>
                    <a:pt x="621" y="184"/>
                  </a:lnTo>
                  <a:lnTo>
                    <a:pt x="616" y="176"/>
                  </a:lnTo>
                  <a:lnTo>
                    <a:pt x="610" y="172"/>
                  </a:lnTo>
                  <a:lnTo>
                    <a:pt x="602" y="167"/>
                  </a:lnTo>
                  <a:lnTo>
                    <a:pt x="587" y="161"/>
                  </a:lnTo>
                  <a:lnTo>
                    <a:pt x="570" y="155"/>
                  </a:lnTo>
                  <a:lnTo>
                    <a:pt x="552" y="153"/>
                  </a:lnTo>
                  <a:lnTo>
                    <a:pt x="535" y="149"/>
                  </a:lnTo>
                  <a:lnTo>
                    <a:pt x="518" y="144"/>
                  </a:lnTo>
                  <a:lnTo>
                    <a:pt x="503" y="138"/>
                  </a:lnTo>
                  <a:lnTo>
                    <a:pt x="495" y="124"/>
                  </a:lnTo>
                  <a:lnTo>
                    <a:pt x="485" y="113"/>
                  </a:lnTo>
                  <a:lnTo>
                    <a:pt x="478" y="98"/>
                  </a:lnTo>
                  <a:lnTo>
                    <a:pt x="470" y="84"/>
                  </a:lnTo>
                  <a:lnTo>
                    <a:pt x="462" y="71"/>
                  </a:lnTo>
                  <a:lnTo>
                    <a:pt x="455" y="57"/>
                  </a:lnTo>
                  <a:lnTo>
                    <a:pt x="443" y="46"/>
                  </a:lnTo>
                  <a:lnTo>
                    <a:pt x="433" y="34"/>
                  </a:lnTo>
                  <a:lnTo>
                    <a:pt x="430" y="28"/>
                  </a:lnTo>
                  <a:lnTo>
                    <a:pt x="424" y="25"/>
                  </a:lnTo>
                  <a:lnTo>
                    <a:pt x="420" y="21"/>
                  </a:lnTo>
                  <a:lnTo>
                    <a:pt x="414" y="17"/>
                  </a:lnTo>
                  <a:lnTo>
                    <a:pt x="409" y="15"/>
                  </a:lnTo>
                  <a:lnTo>
                    <a:pt x="403" y="11"/>
                  </a:lnTo>
                  <a:lnTo>
                    <a:pt x="397" y="9"/>
                  </a:lnTo>
                  <a:lnTo>
                    <a:pt x="391" y="7"/>
                  </a:lnTo>
                  <a:lnTo>
                    <a:pt x="376" y="2"/>
                  </a:lnTo>
                  <a:lnTo>
                    <a:pt x="361" y="0"/>
                  </a:lnTo>
                  <a:lnTo>
                    <a:pt x="347" y="0"/>
                  </a:lnTo>
                  <a:lnTo>
                    <a:pt x="332" y="0"/>
                  </a:lnTo>
                  <a:lnTo>
                    <a:pt x="316" y="4"/>
                  </a:lnTo>
                  <a:lnTo>
                    <a:pt x="303" y="5"/>
                  </a:lnTo>
                  <a:lnTo>
                    <a:pt x="288" y="9"/>
                  </a:lnTo>
                  <a:lnTo>
                    <a:pt x="274" y="13"/>
                  </a:lnTo>
                  <a:lnTo>
                    <a:pt x="272" y="13"/>
                  </a:lnTo>
                  <a:lnTo>
                    <a:pt x="269" y="13"/>
                  </a:lnTo>
                  <a:lnTo>
                    <a:pt x="267" y="15"/>
                  </a:lnTo>
                  <a:lnTo>
                    <a:pt x="265" y="15"/>
                  </a:lnTo>
                  <a:lnTo>
                    <a:pt x="263" y="17"/>
                  </a:lnTo>
                  <a:lnTo>
                    <a:pt x="261" y="17"/>
                  </a:lnTo>
                  <a:lnTo>
                    <a:pt x="259" y="19"/>
                  </a:lnTo>
                  <a:lnTo>
                    <a:pt x="255" y="19"/>
                  </a:lnTo>
                  <a:lnTo>
                    <a:pt x="232" y="30"/>
                  </a:lnTo>
                  <a:lnTo>
                    <a:pt x="209" y="44"/>
                  </a:lnTo>
                  <a:lnTo>
                    <a:pt x="188" y="59"/>
                  </a:lnTo>
                  <a:lnTo>
                    <a:pt x="167" y="75"/>
                  </a:lnTo>
                  <a:lnTo>
                    <a:pt x="146" y="90"/>
                  </a:lnTo>
                  <a:lnTo>
                    <a:pt x="125" y="105"/>
                  </a:lnTo>
                  <a:lnTo>
                    <a:pt x="104" y="121"/>
                  </a:lnTo>
                  <a:lnTo>
                    <a:pt x="82" y="136"/>
                  </a:lnTo>
                  <a:lnTo>
                    <a:pt x="75" y="140"/>
                  </a:lnTo>
                  <a:lnTo>
                    <a:pt x="67" y="144"/>
                  </a:lnTo>
                  <a:lnTo>
                    <a:pt x="61" y="147"/>
                  </a:lnTo>
                  <a:lnTo>
                    <a:pt x="54" y="153"/>
                  </a:lnTo>
                  <a:lnTo>
                    <a:pt x="48" y="157"/>
                  </a:lnTo>
                  <a:lnTo>
                    <a:pt x="42" y="161"/>
                  </a:lnTo>
                  <a:lnTo>
                    <a:pt x="35" y="165"/>
                  </a:lnTo>
                  <a:lnTo>
                    <a:pt x="29" y="169"/>
                  </a:lnTo>
                  <a:lnTo>
                    <a:pt x="25" y="172"/>
                  </a:lnTo>
                  <a:lnTo>
                    <a:pt x="23" y="174"/>
                  </a:lnTo>
                  <a:lnTo>
                    <a:pt x="19" y="178"/>
                  </a:lnTo>
                  <a:lnTo>
                    <a:pt x="17" y="180"/>
                  </a:lnTo>
                  <a:lnTo>
                    <a:pt x="15" y="184"/>
                  </a:lnTo>
                  <a:lnTo>
                    <a:pt x="15" y="188"/>
                  </a:lnTo>
                  <a:lnTo>
                    <a:pt x="12" y="192"/>
                  </a:lnTo>
                  <a:lnTo>
                    <a:pt x="10" y="193"/>
                  </a:lnTo>
                  <a:lnTo>
                    <a:pt x="8" y="201"/>
                  </a:lnTo>
                  <a:lnTo>
                    <a:pt x="8" y="207"/>
                  </a:lnTo>
                  <a:lnTo>
                    <a:pt x="6" y="215"/>
                  </a:lnTo>
                  <a:lnTo>
                    <a:pt x="6" y="220"/>
                  </a:lnTo>
                  <a:lnTo>
                    <a:pt x="4" y="228"/>
                  </a:lnTo>
                  <a:lnTo>
                    <a:pt x="4" y="236"/>
                  </a:lnTo>
                  <a:lnTo>
                    <a:pt x="2" y="241"/>
                  </a:lnTo>
                  <a:lnTo>
                    <a:pt x="0" y="249"/>
                  </a:lnTo>
                  <a:lnTo>
                    <a:pt x="0" y="255"/>
                  </a:lnTo>
                  <a:lnTo>
                    <a:pt x="2" y="261"/>
                  </a:lnTo>
                  <a:lnTo>
                    <a:pt x="2" y="266"/>
                  </a:lnTo>
                  <a:lnTo>
                    <a:pt x="2" y="272"/>
                  </a:lnTo>
                  <a:lnTo>
                    <a:pt x="4" y="276"/>
                  </a:lnTo>
                  <a:lnTo>
                    <a:pt x="4" y="282"/>
                  </a:lnTo>
                  <a:lnTo>
                    <a:pt x="4" y="287"/>
                  </a:lnTo>
                  <a:lnTo>
                    <a:pt x="6" y="293"/>
                  </a:lnTo>
                  <a:lnTo>
                    <a:pt x="8" y="307"/>
                  </a:lnTo>
                  <a:lnTo>
                    <a:pt x="13" y="320"/>
                  </a:lnTo>
                  <a:lnTo>
                    <a:pt x="21" y="332"/>
                  </a:lnTo>
                  <a:lnTo>
                    <a:pt x="31" y="345"/>
                  </a:lnTo>
                  <a:lnTo>
                    <a:pt x="38" y="356"/>
                  </a:lnTo>
                  <a:lnTo>
                    <a:pt x="44" y="370"/>
                  </a:lnTo>
                  <a:lnTo>
                    <a:pt x="46" y="376"/>
                  </a:lnTo>
                  <a:lnTo>
                    <a:pt x="48" y="383"/>
                  </a:lnTo>
                  <a:lnTo>
                    <a:pt x="48" y="389"/>
                  </a:lnTo>
                  <a:lnTo>
                    <a:pt x="48" y="397"/>
                  </a:lnTo>
                  <a:lnTo>
                    <a:pt x="42" y="403"/>
                  </a:lnTo>
                  <a:lnTo>
                    <a:pt x="38" y="410"/>
                  </a:lnTo>
                  <a:lnTo>
                    <a:pt x="35" y="416"/>
                  </a:lnTo>
                  <a:lnTo>
                    <a:pt x="31" y="422"/>
                  </a:lnTo>
                  <a:lnTo>
                    <a:pt x="29" y="427"/>
                  </a:lnTo>
                  <a:lnTo>
                    <a:pt x="25" y="435"/>
                  </a:lnTo>
                  <a:lnTo>
                    <a:pt x="23" y="441"/>
                  </a:lnTo>
                  <a:lnTo>
                    <a:pt x="21" y="449"/>
                  </a:lnTo>
                  <a:lnTo>
                    <a:pt x="19" y="458"/>
                  </a:lnTo>
                  <a:lnTo>
                    <a:pt x="19" y="468"/>
                  </a:lnTo>
                  <a:lnTo>
                    <a:pt x="19" y="477"/>
                  </a:lnTo>
                  <a:lnTo>
                    <a:pt x="21" y="487"/>
                  </a:lnTo>
                  <a:lnTo>
                    <a:pt x="23" y="495"/>
                  </a:lnTo>
                  <a:lnTo>
                    <a:pt x="27" y="502"/>
                  </a:lnTo>
                  <a:lnTo>
                    <a:pt x="29" y="512"/>
                  </a:lnTo>
                  <a:lnTo>
                    <a:pt x="33" y="519"/>
                  </a:lnTo>
                  <a:lnTo>
                    <a:pt x="35" y="523"/>
                  </a:lnTo>
                  <a:lnTo>
                    <a:pt x="36" y="527"/>
                  </a:lnTo>
                  <a:lnTo>
                    <a:pt x="38" y="531"/>
                  </a:lnTo>
                  <a:lnTo>
                    <a:pt x="42" y="533"/>
                  </a:lnTo>
                  <a:lnTo>
                    <a:pt x="44" y="537"/>
                  </a:lnTo>
                  <a:lnTo>
                    <a:pt x="46" y="539"/>
                  </a:lnTo>
                  <a:lnTo>
                    <a:pt x="48" y="543"/>
                  </a:lnTo>
                  <a:lnTo>
                    <a:pt x="48" y="544"/>
                  </a:lnTo>
                  <a:lnTo>
                    <a:pt x="54" y="552"/>
                  </a:lnTo>
                  <a:lnTo>
                    <a:pt x="59" y="560"/>
                  </a:lnTo>
                  <a:lnTo>
                    <a:pt x="67" y="564"/>
                  </a:lnTo>
                  <a:lnTo>
                    <a:pt x="75" y="567"/>
                  </a:lnTo>
                  <a:lnTo>
                    <a:pt x="82" y="569"/>
                  </a:lnTo>
                  <a:lnTo>
                    <a:pt x="90" y="571"/>
                  </a:lnTo>
                  <a:lnTo>
                    <a:pt x="98" y="573"/>
                  </a:lnTo>
                  <a:lnTo>
                    <a:pt x="105" y="575"/>
                  </a:lnTo>
                  <a:lnTo>
                    <a:pt x="104" y="585"/>
                  </a:lnTo>
                  <a:lnTo>
                    <a:pt x="102" y="594"/>
                  </a:lnTo>
                  <a:lnTo>
                    <a:pt x="102" y="604"/>
                  </a:lnTo>
                  <a:lnTo>
                    <a:pt x="102" y="612"/>
                  </a:lnTo>
                  <a:lnTo>
                    <a:pt x="102" y="621"/>
                  </a:lnTo>
                  <a:lnTo>
                    <a:pt x="104" y="631"/>
                  </a:lnTo>
                  <a:lnTo>
                    <a:pt x="105" y="640"/>
                  </a:lnTo>
                  <a:lnTo>
                    <a:pt x="107" y="650"/>
                  </a:lnTo>
                  <a:lnTo>
                    <a:pt x="113" y="661"/>
                  </a:lnTo>
                  <a:lnTo>
                    <a:pt x="121" y="671"/>
                  </a:lnTo>
                  <a:lnTo>
                    <a:pt x="130" y="681"/>
                  </a:lnTo>
                  <a:lnTo>
                    <a:pt x="140" y="688"/>
                  </a:lnTo>
                  <a:lnTo>
                    <a:pt x="161" y="702"/>
                  </a:lnTo>
                  <a:lnTo>
                    <a:pt x="184" y="713"/>
                  </a:lnTo>
                  <a:lnTo>
                    <a:pt x="207" y="725"/>
                  </a:lnTo>
                  <a:lnTo>
                    <a:pt x="226" y="738"/>
                  </a:lnTo>
                  <a:lnTo>
                    <a:pt x="236" y="748"/>
                  </a:lnTo>
                  <a:lnTo>
                    <a:pt x="244" y="757"/>
                  </a:lnTo>
                  <a:lnTo>
                    <a:pt x="249" y="769"/>
                  </a:lnTo>
                  <a:lnTo>
                    <a:pt x="253" y="782"/>
                  </a:lnTo>
                  <a:lnTo>
                    <a:pt x="280" y="817"/>
                  </a:lnTo>
                  <a:lnTo>
                    <a:pt x="251" y="880"/>
                  </a:lnTo>
                  <a:lnTo>
                    <a:pt x="247" y="880"/>
                  </a:lnTo>
                  <a:lnTo>
                    <a:pt x="246" y="880"/>
                  </a:lnTo>
                  <a:lnTo>
                    <a:pt x="244" y="880"/>
                  </a:lnTo>
                  <a:lnTo>
                    <a:pt x="242" y="882"/>
                  </a:lnTo>
                  <a:lnTo>
                    <a:pt x="240" y="884"/>
                  </a:lnTo>
                  <a:lnTo>
                    <a:pt x="238" y="884"/>
                  </a:lnTo>
                  <a:lnTo>
                    <a:pt x="234" y="886"/>
                  </a:lnTo>
                  <a:lnTo>
                    <a:pt x="232" y="888"/>
                  </a:lnTo>
                  <a:lnTo>
                    <a:pt x="226" y="895"/>
                  </a:lnTo>
                  <a:lnTo>
                    <a:pt x="222" y="903"/>
                  </a:lnTo>
                  <a:lnTo>
                    <a:pt x="221" y="913"/>
                  </a:lnTo>
                  <a:lnTo>
                    <a:pt x="219" y="920"/>
                  </a:lnTo>
                  <a:lnTo>
                    <a:pt x="217" y="930"/>
                  </a:lnTo>
                  <a:lnTo>
                    <a:pt x="217" y="938"/>
                  </a:lnTo>
                  <a:lnTo>
                    <a:pt x="215" y="945"/>
                  </a:lnTo>
                  <a:lnTo>
                    <a:pt x="215" y="953"/>
                  </a:lnTo>
                  <a:lnTo>
                    <a:pt x="215" y="959"/>
                  </a:lnTo>
                  <a:lnTo>
                    <a:pt x="215" y="964"/>
                  </a:lnTo>
                  <a:lnTo>
                    <a:pt x="215" y="970"/>
                  </a:lnTo>
                  <a:lnTo>
                    <a:pt x="215" y="974"/>
                  </a:lnTo>
                  <a:lnTo>
                    <a:pt x="215" y="980"/>
                  </a:lnTo>
                  <a:lnTo>
                    <a:pt x="215" y="984"/>
                  </a:lnTo>
                  <a:lnTo>
                    <a:pt x="217" y="989"/>
                  </a:lnTo>
                  <a:lnTo>
                    <a:pt x="217" y="993"/>
                  </a:lnTo>
                  <a:lnTo>
                    <a:pt x="217" y="997"/>
                  </a:lnTo>
                  <a:lnTo>
                    <a:pt x="217" y="999"/>
                  </a:lnTo>
                  <a:lnTo>
                    <a:pt x="217" y="1001"/>
                  </a:lnTo>
                  <a:lnTo>
                    <a:pt x="219" y="1003"/>
                  </a:lnTo>
                  <a:lnTo>
                    <a:pt x="221" y="1005"/>
                  </a:lnTo>
                  <a:lnTo>
                    <a:pt x="221" y="1007"/>
                  </a:lnTo>
                  <a:lnTo>
                    <a:pt x="222" y="1009"/>
                  </a:lnTo>
                  <a:lnTo>
                    <a:pt x="219" y="1014"/>
                  </a:lnTo>
                  <a:lnTo>
                    <a:pt x="213" y="1018"/>
                  </a:lnTo>
                  <a:lnTo>
                    <a:pt x="207" y="1024"/>
                  </a:lnTo>
                  <a:lnTo>
                    <a:pt x="201" y="1032"/>
                  </a:lnTo>
                  <a:lnTo>
                    <a:pt x="198" y="1037"/>
                  </a:lnTo>
                  <a:lnTo>
                    <a:pt x="194" y="1045"/>
                  </a:lnTo>
                  <a:lnTo>
                    <a:pt x="194" y="1053"/>
                  </a:lnTo>
                  <a:lnTo>
                    <a:pt x="194" y="1060"/>
                  </a:lnTo>
                  <a:lnTo>
                    <a:pt x="198" y="1066"/>
                  </a:lnTo>
                  <a:lnTo>
                    <a:pt x="201" y="1068"/>
                  </a:lnTo>
                  <a:lnTo>
                    <a:pt x="205" y="1068"/>
                  </a:lnTo>
                  <a:lnTo>
                    <a:pt x="209" y="1068"/>
                  </a:lnTo>
                  <a:lnTo>
                    <a:pt x="213" y="1066"/>
                  </a:lnTo>
                  <a:lnTo>
                    <a:pt x="219" y="1064"/>
                  </a:lnTo>
                  <a:lnTo>
                    <a:pt x="222" y="1064"/>
                  </a:lnTo>
                  <a:lnTo>
                    <a:pt x="226" y="1066"/>
                  </a:lnTo>
                  <a:lnTo>
                    <a:pt x="228" y="1068"/>
                  </a:lnTo>
                  <a:lnTo>
                    <a:pt x="230" y="1068"/>
                  </a:lnTo>
                  <a:lnTo>
                    <a:pt x="230" y="1070"/>
                  </a:lnTo>
                  <a:lnTo>
                    <a:pt x="232" y="1072"/>
                  </a:lnTo>
                  <a:lnTo>
                    <a:pt x="234" y="1072"/>
                  </a:lnTo>
                  <a:lnTo>
                    <a:pt x="236" y="1074"/>
                  </a:lnTo>
                  <a:lnTo>
                    <a:pt x="238" y="1076"/>
                  </a:lnTo>
                  <a:lnTo>
                    <a:pt x="244" y="1206"/>
                  </a:lnTo>
                  <a:lnTo>
                    <a:pt x="240" y="1210"/>
                  </a:lnTo>
                  <a:lnTo>
                    <a:pt x="240" y="1212"/>
                  </a:lnTo>
                  <a:lnTo>
                    <a:pt x="238" y="1216"/>
                  </a:lnTo>
                  <a:lnTo>
                    <a:pt x="238" y="1220"/>
                  </a:lnTo>
                  <a:lnTo>
                    <a:pt x="238" y="1223"/>
                  </a:lnTo>
                  <a:lnTo>
                    <a:pt x="238" y="1227"/>
                  </a:lnTo>
                  <a:lnTo>
                    <a:pt x="236" y="1231"/>
                  </a:lnTo>
                  <a:lnTo>
                    <a:pt x="234" y="1233"/>
                  </a:lnTo>
                  <a:lnTo>
                    <a:pt x="232" y="1239"/>
                  </a:lnTo>
                  <a:lnTo>
                    <a:pt x="232" y="1244"/>
                  </a:lnTo>
                  <a:lnTo>
                    <a:pt x="232" y="1252"/>
                  </a:lnTo>
                  <a:lnTo>
                    <a:pt x="230" y="1258"/>
                  </a:lnTo>
                  <a:lnTo>
                    <a:pt x="230" y="1264"/>
                  </a:lnTo>
                  <a:lnTo>
                    <a:pt x="230" y="1269"/>
                  </a:lnTo>
                  <a:lnTo>
                    <a:pt x="228" y="1273"/>
                  </a:lnTo>
                  <a:lnTo>
                    <a:pt x="228" y="1279"/>
                  </a:lnTo>
                  <a:lnTo>
                    <a:pt x="228" y="1291"/>
                  </a:lnTo>
                  <a:lnTo>
                    <a:pt x="228" y="1302"/>
                  </a:lnTo>
                  <a:lnTo>
                    <a:pt x="228" y="1312"/>
                  </a:lnTo>
                  <a:lnTo>
                    <a:pt x="228" y="1323"/>
                  </a:lnTo>
                  <a:lnTo>
                    <a:pt x="230" y="1335"/>
                  </a:lnTo>
                  <a:lnTo>
                    <a:pt x="230" y="1344"/>
                  </a:lnTo>
                  <a:lnTo>
                    <a:pt x="232" y="1356"/>
                  </a:lnTo>
                  <a:lnTo>
                    <a:pt x="236" y="1365"/>
                  </a:lnTo>
                  <a:lnTo>
                    <a:pt x="238" y="1386"/>
                  </a:lnTo>
                  <a:lnTo>
                    <a:pt x="242" y="1406"/>
                  </a:lnTo>
                  <a:lnTo>
                    <a:pt x="249" y="1423"/>
                  </a:lnTo>
                  <a:lnTo>
                    <a:pt x="257" y="1440"/>
                  </a:lnTo>
                  <a:lnTo>
                    <a:pt x="267" y="1457"/>
                  </a:lnTo>
                  <a:lnTo>
                    <a:pt x="278" y="1473"/>
                  </a:lnTo>
                  <a:lnTo>
                    <a:pt x="292" y="1486"/>
                  </a:lnTo>
                  <a:lnTo>
                    <a:pt x="307" y="1498"/>
                  </a:lnTo>
                  <a:lnTo>
                    <a:pt x="305" y="1500"/>
                  </a:lnTo>
                  <a:lnTo>
                    <a:pt x="303" y="1500"/>
                  </a:lnTo>
                  <a:lnTo>
                    <a:pt x="299" y="1501"/>
                  </a:lnTo>
                  <a:lnTo>
                    <a:pt x="295" y="1501"/>
                  </a:lnTo>
                  <a:lnTo>
                    <a:pt x="293" y="1503"/>
                  </a:lnTo>
                  <a:lnTo>
                    <a:pt x="290" y="1503"/>
                  </a:lnTo>
                  <a:lnTo>
                    <a:pt x="286" y="1503"/>
                  </a:lnTo>
                  <a:lnTo>
                    <a:pt x="282" y="1505"/>
                  </a:lnTo>
                  <a:lnTo>
                    <a:pt x="276" y="1505"/>
                  </a:lnTo>
                  <a:lnTo>
                    <a:pt x="272" y="1507"/>
                  </a:lnTo>
                  <a:lnTo>
                    <a:pt x="270" y="1509"/>
                  </a:lnTo>
                  <a:lnTo>
                    <a:pt x="267" y="1509"/>
                  </a:lnTo>
                  <a:lnTo>
                    <a:pt x="263" y="1511"/>
                  </a:lnTo>
                  <a:lnTo>
                    <a:pt x="259" y="1513"/>
                  </a:lnTo>
                  <a:lnTo>
                    <a:pt x="255" y="1513"/>
                  </a:lnTo>
                  <a:lnTo>
                    <a:pt x="251" y="1515"/>
                  </a:lnTo>
                  <a:lnTo>
                    <a:pt x="246" y="1517"/>
                  </a:lnTo>
                  <a:lnTo>
                    <a:pt x="242" y="1517"/>
                  </a:lnTo>
                  <a:lnTo>
                    <a:pt x="238" y="1519"/>
                  </a:lnTo>
                  <a:lnTo>
                    <a:pt x="234" y="1519"/>
                  </a:lnTo>
                  <a:lnTo>
                    <a:pt x="230" y="1521"/>
                  </a:lnTo>
                  <a:lnTo>
                    <a:pt x="226" y="1523"/>
                  </a:lnTo>
                  <a:lnTo>
                    <a:pt x="222" y="1525"/>
                  </a:lnTo>
                  <a:lnTo>
                    <a:pt x="219" y="1528"/>
                  </a:lnTo>
                  <a:lnTo>
                    <a:pt x="215" y="1528"/>
                  </a:lnTo>
                  <a:lnTo>
                    <a:pt x="211" y="1530"/>
                  </a:lnTo>
                  <a:lnTo>
                    <a:pt x="207" y="1532"/>
                  </a:lnTo>
                  <a:lnTo>
                    <a:pt x="203" y="1536"/>
                  </a:lnTo>
                  <a:lnTo>
                    <a:pt x="201" y="1540"/>
                  </a:lnTo>
                  <a:lnTo>
                    <a:pt x="199" y="1544"/>
                  </a:lnTo>
                  <a:lnTo>
                    <a:pt x="196" y="1548"/>
                  </a:lnTo>
                  <a:lnTo>
                    <a:pt x="194" y="1549"/>
                  </a:lnTo>
                  <a:lnTo>
                    <a:pt x="192" y="1555"/>
                  </a:lnTo>
                  <a:lnTo>
                    <a:pt x="188" y="1563"/>
                  </a:lnTo>
                  <a:lnTo>
                    <a:pt x="186" y="1569"/>
                  </a:lnTo>
                  <a:lnTo>
                    <a:pt x="184" y="1576"/>
                  </a:lnTo>
                  <a:lnTo>
                    <a:pt x="184" y="1582"/>
                  </a:lnTo>
                  <a:lnTo>
                    <a:pt x="184" y="1590"/>
                  </a:lnTo>
                  <a:lnTo>
                    <a:pt x="186" y="1595"/>
                  </a:lnTo>
                  <a:lnTo>
                    <a:pt x="190" y="1601"/>
                  </a:lnTo>
                  <a:lnTo>
                    <a:pt x="196" y="1605"/>
                  </a:lnTo>
                  <a:lnTo>
                    <a:pt x="203" y="1609"/>
                  </a:lnTo>
                  <a:lnTo>
                    <a:pt x="209" y="1611"/>
                  </a:lnTo>
                  <a:lnTo>
                    <a:pt x="215" y="1613"/>
                  </a:lnTo>
                  <a:lnTo>
                    <a:pt x="222" y="1617"/>
                  </a:lnTo>
                  <a:lnTo>
                    <a:pt x="228" y="1617"/>
                  </a:lnTo>
                  <a:lnTo>
                    <a:pt x="234" y="1618"/>
                  </a:lnTo>
                  <a:lnTo>
                    <a:pt x="242" y="1620"/>
                  </a:lnTo>
                  <a:lnTo>
                    <a:pt x="246" y="1620"/>
                  </a:lnTo>
                  <a:lnTo>
                    <a:pt x="247" y="1620"/>
                  </a:lnTo>
                  <a:lnTo>
                    <a:pt x="251" y="1620"/>
                  </a:lnTo>
                  <a:lnTo>
                    <a:pt x="253" y="1620"/>
                  </a:lnTo>
                  <a:lnTo>
                    <a:pt x="257" y="1622"/>
                  </a:lnTo>
                  <a:lnTo>
                    <a:pt x="261" y="1622"/>
                  </a:lnTo>
                  <a:lnTo>
                    <a:pt x="263" y="1622"/>
                  </a:lnTo>
                  <a:lnTo>
                    <a:pt x="267" y="162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03" name="Freeform 7"/>
            <p:cNvSpPr>
              <a:spLocks/>
            </p:cNvSpPr>
            <p:nvPr/>
          </p:nvSpPr>
          <p:spPr bwMode="auto">
            <a:xfrm flipH="1">
              <a:off x="4662" y="3535"/>
              <a:ext cx="280" cy="98"/>
            </a:xfrm>
            <a:custGeom>
              <a:avLst/>
              <a:gdLst>
                <a:gd name="T0" fmla="*/ 107 w 280"/>
                <a:gd name="T1" fmla="*/ 96 h 98"/>
                <a:gd name="T2" fmla="*/ 159 w 280"/>
                <a:gd name="T3" fmla="*/ 94 h 98"/>
                <a:gd name="T4" fmla="*/ 209 w 280"/>
                <a:gd name="T5" fmla="*/ 90 h 98"/>
                <a:gd name="T6" fmla="*/ 245 w 280"/>
                <a:gd name="T7" fmla="*/ 80 h 98"/>
                <a:gd name="T8" fmla="*/ 266 w 280"/>
                <a:gd name="T9" fmla="*/ 69 h 98"/>
                <a:gd name="T10" fmla="*/ 278 w 280"/>
                <a:gd name="T11" fmla="*/ 57 h 98"/>
                <a:gd name="T12" fmla="*/ 280 w 280"/>
                <a:gd name="T13" fmla="*/ 48 h 98"/>
                <a:gd name="T14" fmla="*/ 280 w 280"/>
                <a:gd name="T15" fmla="*/ 40 h 98"/>
                <a:gd name="T16" fmla="*/ 276 w 280"/>
                <a:gd name="T17" fmla="*/ 34 h 98"/>
                <a:gd name="T18" fmla="*/ 264 w 280"/>
                <a:gd name="T19" fmla="*/ 25 h 98"/>
                <a:gd name="T20" fmla="*/ 245 w 280"/>
                <a:gd name="T21" fmla="*/ 17 h 98"/>
                <a:gd name="T22" fmla="*/ 228 w 280"/>
                <a:gd name="T23" fmla="*/ 9 h 98"/>
                <a:gd name="T24" fmla="*/ 209 w 280"/>
                <a:gd name="T25" fmla="*/ 4 h 98"/>
                <a:gd name="T26" fmla="*/ 188 w 280"/>
                <a:gd name="T27" fmla="*/ 0 h 98"/>
                <a:gd name="T28" fmla="*/ 163 w 280"/>
                <a:gd name="T29" fmla="*/ 0 h 98"/>
                <a:gd name="T30" fmla="*/ 138 w 280"/>
                <a:gd name="T31" fmla="*/ 0 h 98"/>
                <a:gd name="T32" fmla="*/ 115 w 280"/>
                <a:gd name="T33" fmla="*/ 2 h 98"/>
                <a:gd name="T34" fmla="*/ 94 w 280"/>
                <a:gd name="T35" fmla="*/ 4 h 98"/>
                <a:gd name="T36" fmla="*/ 74 w 280"/>
                <a:gd name="T37" fmla="*/ 6 h 98"/>
                <a:gd name="T38" fmla="*/ 55 w 280"/>
                <a:gd name="T39" fmla="*/ 11 h 98"/>
                <a:gd name="T40" fmla="*/ 38 w 280"/>
                <a:gd name="T41" fmla="*/ 17 h 98"/>
                <a:gd name="T42" fmla="*/ 23 w 280"/>
                <a:gd name="T43" fmla="*/ 27 h 98"/>
                <a:gd name="T44" fmla="*/ 13 w 280"/>
                <a:gd name="T45" fmla="*/ 34 h 98"/>
                <a:gd name="T46" fmla="*/ 5 w 280"/>
                <a:gd name="T47" fmla="*/ 46 h 98"/>
                <a:gd name="T48" fmla="*/ 2 w 280"/>
                <a:gd name="T49" fmla="*/ 59 h 98"/>
                <a:gd name="T50" fmla="*/ 2 w 280"/>
                <a:gd name="T51" fmla="*/ 71 h 98"/>
                <a:gd name="T52" fmla="*/ 5 w 280"/>
                <a:gd name="T53" fmla="*/ 80 h 98"/>
                <a:gd name="T54" fmla="*/ 15 w 280"/>
                <a:gd name="T55" fmla="*/ 84 h 98"/>
                <a:gd name="T56" fmla="*/ 23 w 280"/>
                <a:gd name="T57" fmla="*/ 88 h 98"/>
                <a:gd name="T58" fmla="*/ 34 w 280"/>
                <a:gd name="T59" fmla="*/ 92 h 98"/>
                <a:gd name="T60" fmla="*/ 48 w 280"/>
                <a:gd name="T61" fmla="*/ 94 h 98"/>
                <a:gd name="T62" fmla="*/ 61 w 280"/>
                <a:gd name="T63" fmla="*/ 94 h 98"/>
                <a:gd name="T64" fmla="*/ 74 w 280"/>
                <a:gd name="T65" fmla="*/ 96 h 98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280"/>
                <a:gd name="T100" fmla="*/ 0 h 98"/>
                <a:gd name="T101" fmla="*/ 280 w 280"/>
                <a:gd name="T102" fmla="*/ 98 h 98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280" h="98">
                  <a:moveTo>
                    <a:pt x="82" y="98"/>
                  </a:moveTo>
                  <a:lnTo>
                    <a:pt x="107" y="96"/>
                  </a:lnTo>
                  <a:lnTo>
                    <a:pt x="132" y="94"/>
                  </a:lnTo>
                  <a:lnTo>
                    <a:pt x="159" y="94"/>
                  </a:lnTo>
                  <a:lnTo>
                    <a:pt x="184" y="92"/>
                  </a:lnTo>
                  <a:lnTo>
                    <a:pt x="209" y="90"/>
                  </a:lnTo>
                  <a:lnTo>
                    <a:pt x="234" y="84"/>
                  </a:lnTo>
                  <a:lnTo>
                    <a:pt x="245" y="80"/>
                  </a:lnTo>
                  <a:lnTo>
                    <a:pt x="257" y="75"/>
                  </a:lnTo>
                  <a:lnTo>
                    <a:pt x="266" y="69"/>
                  </a:lnTo>
                  <a:lnTo>
                    <a:pt x="278" y="61"/>
                  </a:lnTo>
                  <a:lnTo>
                    <a:pt x="278" y="57"/>
                  </a:lnTo>
                  <a:lnTo>
                    <a:pt x="280" y="54"/>
                  </a:lnTo>
                  <a:lnTo>
                    <a:pt x="280" y="48"/>
                  </a:lnTo>
                  <a:lnTo>
                    <a:pt x="280" y="44"/>
                  </a:lnTo>
                  <a:lnTo>
                    <a:pt x="280" y="40"/>
                  </a:lnTo>
                  <a:lnTo>
                    <a:pt x="278" y="36"/>
                  </a:lnTo>
                  <a:lnTo>
                    <a:pt x="276" y="34"/>
                  </a:lnTo>
                  <a:lnTo>
                    <a:pt x="274" y="31"/>
                  </a:lnTo>
                  <a:lnTo>
                    <a:pt x="264" y="25"/>
                  </a:lnTo>
                  <a:lnTo>
                    <a:pt x="255" y="21"/>
                  </a:lnTo>
                  <a:lnTo>
                    <a:pt x="245" y="17"/>
                  </a:lnTo>
                  <a:lnTo>
                    <a:pt x="236" y="13"/>
                  </a:lnTo>
                  <a:lnTo>
                    <a:pt x="228" y="9"/>
                  </a:lnTo>
                  <a:lnTo>
                    <a:pt x="218" y="6"/>
                  </a:lnTo>
                  <a:lnTo>
                    <a:pt x="209" y="4"/>
                  </a:lnTo>
                  <a:lnTo>
                    <a:pt x="201" y="2"/>
                  </a:lnTo>
                  <a:lnTo>
                    <a:pt x="188" y="0"/>
                  </a:lnTo>
                  <a:lnTo>
                    <a:pt x="174" y="0"/>
                  </a:lnTo>
                  <a:lnTo>
                    <a:pt x="163" y="0"/>
                  </a:lnTo>
                  <a:lnTo>
                    <a:pt x="149" y="0"/>
                  </a:lnTo>
                  <a:lnTo>
                    <a:pt x="138" y="0"/>
                  </a:lnTo>
                  <a:lnTo>
                    <a:pt x="126" y="0"/>
                  </a:lnTo>
                  <a:lnTo>
                    <a:pt x="115" y="2"/>
                  </a:lnTo>
                  <a:lnTo>
                    <a:pt x="103" y="2"/>
                  </a:lnTo>
                  <a:lnTo>
                    <a:pt x="94" y="4"/>
                  </a:lnTo>
                  <a:lnTo>
                    <a:pt x="84" y="4"/>
                  </a:lnTo>
                  <a:lnTo>
                    <a:pt x="74" y="6"/>
                  </a:lnTo>
                  <a:lnTo>
                    <a:pt x="65" y="8"/>
                  </a:lnTo>
                  <a:lnTo>
                    <a:pt x="55" y="11"/>
                  </a:lnTo>
                  <a:lnTo>
                    <a:pt x="48" y="13"/>
                  </a:lnTo>
                  <a:lnTo>
                    <a:pt x="38" y="17"/>
                  </a:lnTo>
                  <a:lnTo>
                    <a:pt x="30" y="23"/>
                  </a:lnTo>
                  <a:lnTo>
                    <a:pt x="23" y="27"/>
                  </a:lnTo>
                  <a:lnTo>
                    <a:pt x="17" y="31"/>
                  </a:lnTo>
                  <a:lnTo>
                    <a:pt x="13" y="34"/>
                  </a:lnTo>
                  <a:lnTo>
                    <a:pt x="9" y="40"/>
                  </a:lnTo>
                  <a:lnTo>
                    <a:pt x="5" y="46"/>
                  </a:lnTo>
                  <a:lnTo>
                    <a:pt x="3" y="52"/>
                  </a:lnTo>
                  <a:lnTo>
                    <a:pt x="2" y="59"/>
                  </a:lnTo>
                  <a:lnTo>
                    <a:pt x="0" y="67"/>
                  </a:lnTo>
                  <a:lnTo>
                    <a:pt x="2" y="71"/>
                  </a:lnTo>
                  <a:lnTo>
                    <a:pt x="3" y="77"/>
                  </a:lnTo>
                  <a:lnTo>
                    <a:pt x="5" y="80"/>
                  </a:lnTo>
                  <a:lnTo>
                    <a:pt x="9" y="82"/>
                  </a:lnTo>
                  <a:lnTo>
                    <a:pt x="15" y="84"/>
                  </a:lnTo>
                  <a:lnTo>
                    <a:pt x="19" y="86"/>
                  </a:lnTo>
                  <a:lnTo>
                    <a:pt x="23" y="88"/>
                  </a:lnTo>
                  <a:lnTo>
                    <a:pt x="26" y="90"/>
                  </a:lnTo>
                  <a:lnTo>
                    <a:pt x="34" y="92"/>
                  </a:lnTo>
                  <a:lnTo>
                    <a:pt x="42" y="92"/>
                  </a:lnTo>
                  <a:lnTo>
                    <a:pt x="48" y="94"/>
                  </a:lnTo>
                  <a:lnTo>
                    <a:pt x="55" y="94"/>
                  </a:lnTo>
                  <a:lnTo>
                    <a:pt x="61" y="94"/>
                  </a:lnTo>
                  <a:lnTo>
                    <a:pt x="69" y="96"/>
                  </a:lnTo>
                  <a:lnTo>
                    <a:pt x="74" y="96"/>
                  </a:lnTo>
                  <a:lnTo>
                    <a:pt x="82" y="98"/>
                  </a:lnTo>
                  <a:close/>
                </a:path>
              </a:pathLst>
            </a:custGeom>
            <a:solidFill>
              <a:srgbClr val="8757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04" name="Freeform 8"/>
            <p:cNvSpPr>
              <a:spLocks/>
            </p:cNvSpPr>
            <p:nvPr/>
          </p:nvSpPr>
          <p:spPr bwMode="auto">
            <a:xfrm flipH="1">
              <a:off x="4313" y="3502"/>
              <a:ext cx="393" cy="94"/>
            </a:xfrm>
            <a:custGeom>
              <a:avLst/>
              <a:gdLst>
                <a:gd name="T0" fmla="*/ 328 w 393"/>
                <a:gd name="T1" fmla="*/ 94 h 94"/>
                <a:gd name="T2" fmla="*/ 337 w 393"/>
                <a:gd name="T3" fmla="*/ 92 h 94"/>
                <a:gd name="T4" fmla="*/ 347 w 393"/>
                <a:gd name="T5" fmla="*/ 92 h 94"/>
                <a:gd name="T6" fmla="*/ 356 w 393"/>
                <a:gd name="T7" fmla="*/ 92 h 94"/>
                <a:gd name="T8" fmla="*/ 366 w 393"/>
                <a:gd name="T9" fmla="*/ 90 h 94"/>
                <a:gd name="T10" fmla="*/ 376 w 393"/>
                <a:gd name="T11" fmla="*/ 88 h 94"/>
                <a:gd name="T12" fmla="*/ 383 w 393"/>
                <a:gd name="T13" fmla="*/ 87 h 94"/>
                <a:gd name="T14" fmla="*/ 389 w 393"/>
                <a:gd name="T15" fmla="*/ 83 h 94"/>
                <a:gd name="T16" fmla="*/ 393 w 393"/>
                <a:gd name="T17" fmla="*/ 73 h 94"/>
                <a:gd name="T18" fmla="*/ 389 w 393"/>
                <a:gd name="T19" fmla="*/ 64 h 94"/>
                <a:gd name="T20" fmla="*/ 381 w 393"/>
                <a:gd name="T21" fmla="*/ 54 h 94"/>
                <a:gd name="T22" fmla="*/ 374 w 393"/>
                <a:gd name="T23" fmla="*/ 46 h 94"/>
                <a:gd name="T24" fmla="*/ 364 w 393"/>
                <a:gd name="T25" fmla="*/ 41 h 94"/>
                <a:gd name="T26" fmla="*/ 358 w 393"/>
                <a:gd name="T27" fmla="*/ 37 h 94"/>
                <a:gd name="T28" fmla="*/ 351 w 393"/>
                <a:gd name="T29" fmla="*/ 33 h 94"/>
                <a:gd name="T30" fmla="*/ 341 w 393"/>
                <a:gd name="T31" fmla="*/ 31 h 94"/>
                <a:gd name="T32" fmla="*/ 331 w 393"/>
                <a:gd name="T33" fmla="*/ 29 h 94"/>
                <a:gd name="T34" fmla="*/ 324 w 393"/>
                <a:gd name="T35" fmla="*/ 25 h 94"/>
                <a:gd name="T36" fmla="*/ 314 w 393"/>
                <a:gd name="T37" fmla="*/ 23 h 94"/>
                <a:gd name="T38" fmla="*/ 306 w 393"/>
                <a:gd name="T39" fmla="*/ 21 h 94"/>
                <a:gd name="T40" fmla="*/ 289 w 393"/>
                <a:gd name="T41" fmla="*/ 19 h 94"/>
                <a:gd name="T42" fmla="*/ 259 w 393"/>
                <a:gd name="T43" fmla="*/ 16 h 94"/>
                <a:gd name="T44" fmla="*/ 230 w 393"/>
                <a:gd name="T45" fmla="*/ 10 h 94"/>
                <a:gd name="T46" fmla="*/ 201 w 393"/>
                <a:gd name="T47" fmla="*/ 6 h 94"/>
                <a:gd name="T48" fmla="*/ 172 w 393"/>
                <a:gd name="T49" fmla="*/ 2 h 94"/>
                <a:gd name="T50" fmla="*/ 140 w 393"/>
                <a:gd name="T51" fmla="*/ 0 h 94"/>
                <a:gd name="T52" fmla="*/ 109 w 393"/>
                <a:gd name="T53" fmla="*/ 0 h 94"/>
                <a:gd name="T54" fmla="*/ 78 w 393"/>
                <a:gd name="T55" fmla="*/ 2 h 94"/>
                <a:gd name="T56" fmla="*/ 59 w 393"/>
                <a:gd name="T57" fmla="*/ 2 h 94"/>
                <a:gd name="T58" fmla="*/ 51 w 393"/>
                <a:gd name="T59" fmla="*/ 4 h 94"/>
                <a:gd name="T60" fmla="*/ 46 w 393"/>
                <a:gd name="T61" fmla="*/ 6 h 94"/>
                <a:gd name="T62" fmla="*/ 38 w 393"/>
                <a:gd name="T63" fmla="*/ 8 h 94"/>
                <a:gd name="T64" fmla="*/ 30 w 393"/>
                <a:gd name="T65" fmla="*/ 12 h 94"/>
                <a:gd name="T66" fmla="*/ 21 w 393"/>
                <a:gd name="T67" fmla="*/ 19 h 94"/>
                <a:gd name="T68" fmla="*/ 13 w 393"/>
                <a:gd name="T69" fmla="*/ 25 h 94"/>
                <a:gd name="T70" fmla="*/ 3 w 393"/>
                <a:gd name="T71" fmla="*/ 29 h 94"/>
                <a:gd name="T72" fmla="*/ 49 w 393"/>
                <a:gd name="T73" fmla="*/ 48 h 94"/>
                <a:gd name="T74" fmla="*/ 51 w 393"/>
                <a:gd name="T75" fmla="*/ 54 h 94"/>
                <a:gd name="T76" fmla="*/ 51 w 393"/>
                <a:gd name="T77" fmla="*/ 58 h 94"/>
                <a:gd name="T78" fmla="*/ 53 w 393"/>
                <a:gd name="T79" fmla="*/ 62 h 94"/>
                <a:gd name="T80" fmla="*/ 55 w 393"/>
                <a:gd name="T81" fmla="*/ 67 h 94"/>
                <a:gd name="T82" fmla="*/ 55 w 393"/>
                <a:gd name="T83" fmla="*/ 71 h 94"/>
                <a:gd name="T84" fmla="*/ 57 w 393"/>
                <a:gd name="T85" fmla="*/ 77 h 94"/>
                <a:gd name="T86" fmla="*/ 57 w 393"/>
                <a:gd name="T87" fmla="*/ 81 h 94"/>
                <a:gd name="T88" fmla="*/ 59 w 393"/>
                <a:gd name="T89" fmla="*/ 85 h 94"/>
                <a:gd name="T90" fmla="*/ 72 w 393"/>
                <a:gd name="T91" fmla="*/ 85 h 94"/>
                <a:gd name="T92" fmla="*/ 86 w 393"/>
                <a:gd name="T93" fmla="*/ 85 h 94"/>
                <a:gd name="T94" fmla="*/ 99 w 393"/>
                <a:gd name="T95" fmla="*/ 85 h 94"/>
                <a:gd name="T96" fmla="*/ 115 w 393"/>
                <a:gd name="T97" fmla="*/ 85 h 94"/>
                <a:gd name="T98" fmla="*/ 166 w 393"/>
                <a:gd name="T99" fmla="*/ 87 h 94"/>
                <a:gd name="T100" fmla="*/ 218 w 393"/>
                <a:gd name="T101" fmla="*/ 90 h 94"/>
                <a:gd name="T102" fmla="*/ 268 w 393"/>
                <a:gd name="T103" fmla="*/ 92 h 94"/>
                <a:gd name="T104" fmla="*/ 320 w 393"/>
                <a:gd name="T105" fmla="*/ 94 h 94"/>
                <a:gd name="T106" fmla="*/ 320 w 393"/>
                <a:gd name="T107" fmla="*/ 94 h 94"/>
                <a:gd name="T108" fmla="*/ 322 w 393"/>
                <a:gd name="T109" fmla="*/ 94 h 94"/>
                <a:gd name="T110" fmla="*/ 322 w 393"/>
                <a:gd name="T111" fmla="*/ 94 h 94"/>
                <a:gd name="T112" fmla="*/ 324 w 393"/>
                <a:gd name="T113" fmla="*/ 94 h 94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393"/>
                <a:gd name="T172" fmla="*/ 0 h 94"/>
                <a:gd name="T173" fmla="*/ 393 w 393"/>
                <a:gd name="T174" fmla="*/ 94 h 94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393" h="94">
                  <a:moveTo>
                    <a:pt x="324" y="94"/>
                  </a:moveTo>
                  <a:lnTo>
                    <a:pt x="328" y="94"/>
                  </a:lnTo>
                  <a:lnTo>
                    <a:pt x="333" y="94"/>
                  </a:lnTo>
                  <a:lnTo>
                    <a:pt x="337" y="92"/>
                  </a:lnTo>
                  <a:lnTo>
                    <a:pt x="343" y="92"/>
                  </a:lnTo>
                  <a:lnTo>
                    <a:pt x="347" y="92"/>
                  </a:lnTo>
                  <a:lnTo>
                    <a:pt x="352" y="92"/>
                  </a:lnTo>
                  <a:lnTo>
                    <a:pt x="356" y="92"/>
                  </a:lnTo>
                  <a:lnTo>
                    <a:pt x="362" y="90"/>
                  </a:lnTo>
                  <a:lnTo>
                    <a:pt x="366" y="90"/>
                  </a:lnTo>
                  <a:lnTo>
                    <a:pt x="372" y="90"/>
                  </a:lnTo>
                  <a:lnTo>
                    <a:pt x="376" y="88"/>
                  </a:lnTo>
                  <a:lnTo>
                    <a:pt x="379" y="88"/>
                  </a:lnTo>
                  <a:lnTo>
                    <a:pt x="383" y="87"/>
                  </a:lnTo>
                  <a:lnTo>
                    <a:pt x="387" y="85"/>
                  </a:lnTo>
                  <a:lnTo>
                    <a:pt x="389" y="83"/>
                  </a:lnTo>
                  <a:lnTo>
                    <a:pt x="393" y="79"/>
                  </a:lnTo>
                  <a:lnTo>
                    <a:pt x="393" y="73"/>
                  </a:lnTo>
                  <a:lnTo>
                    <a:pt x="391" y="67"/>
                  </a:lnTo>
                  <a:lnTo>
                    <a:pt x="389" y="64"/>
                  </a:lnTo>
                  <a:lnTo>
                    <a:pt x="385" y="58"/>
                  </a:lnTo>
                  <a:lnTo>
                    <a:pt x="381" y="54"/>
                  </a:lnTo>
                  <a:lnTo>
                    <a:pt x="377" y="50"/>
                  </a:lnTo>
                  <a:lnTo>
                    <a:pt x="374" y="46"/>
                  </a:lnTo>
                  <a:lnTo>
                    <a:pt x="368" y="44"/>
                  </a:lnTo>
                  <a:lnTo>
                    <a:pt x="364" y="41"/>
                  </a:lnTo>
                  <a:lnTo>
                    <a:pt x="360" y="39"/>
                  </a:lnTo>
                  <a:lnTo>
                    <a:pt x="358" y="37"/>
                  </a:lnTo>
                  <a:lnTo>
                    <a:pt x="354" y="35"/>
                  </a:lnTo>
                  <a:lnTo>
                    <a:pt x="351" y="33"/>
                  </a:lnTo>
                  <a:lnTo>
                    <a:pt x="345" y="33"/>
                  </a:lnTo>
                  <a:lnTo>
                    <a:pt x="341" y="31"/>
                  </a:lnTo>
                  <a:lnTo>
                    <a:pt x="337" y="31"/>
                  </a:lnTo>
                  <a:lnTo>
                    <a:pt x="331" y="29"/>
                  </a:lnTo>
                  <a:lnTo>
                    <a:pt x="328" y="27"/>
                  </a:lnTo>
                  <a:lnTo>
                    <a:pt x="324" y="25"/>
                  </a:lnTo>
                  <a:lnTo>
                    <a:pt x="320" y="25"/>
                  </a:lnTo>
                  <a:lnTo>
                    <a:pt x="314" y="23"/>
                  </a:lnTo>
                  <a:lnTo>
                    <a:pt x="310" y="23"/>
                  </a:lnTo>
                  <a:lnTo>
                    <a:pt x="306" y="21"/>
                  </a:lnTo>
                  <a:lnTo>
                    <a:pt x="303" y="21"/>
                  </a:lnTo>
                  <a:lnTo>
                    <a:pt x="289" y="19"/>
                  </a:lnTo>
                  <a:lnTo>
                    <a:pt x="274" y="17"/>
                  </a:lnTo>
                  <a:lnTo>
                    <a:pt x="259" y="16"/>
                  </a:lnTo>
                  <a:lnTo>
                    <a:pt x="245" y="12"/>
                  </a:lnTo>
                  <a:lnTo>
                    <a:pt x="230" y="10"/>
                  </a:lnTo>
                  <a:lnTo>
                    <a:pt x="216" y="8"/>
                  </a:lnTo>
                  <a:lnTo>
                    <a:pt x="201" y="6"/>
                  </a:lnTo>
                  <a:lnTo>
                    <a:pt x="188" y="4"/>
                  </a:lnTo>
                  <a:lnTo>
                    <a:pt x="172" y="2"/>
                  </a:lnTo>
                  <a:lnTo>
                    <a:pt x="155" y="2"/>
                  </a:lnTo>
                  <a:lnTo>
                    <a:pt x="140" y="0"/>
                  </a:lnTo>
                  <a:lnTo>
                    <a:pt x="124" y="0"/>
                  </a:lnTo>
                  <a:lnTo>
                    <a:pt x="109" y="0"/>
                  </a:lnTo>
                  <a:lnTo>
                    <a:pt x="94" y="2"/>
                  </a:lnTo>
                  <a:lnTo>
                    <a:pt x="78" y="2"/>
                  </a:lnTo>
                  <a:lnTo>
                    <a:pt x="63" y="2"/>
                  </a:lnTo>
                  <a:lnTo>
                    <a:pt x="59" y="2"/>
                  </a:lnTo>
                  <a:lnTo>
                    <a:pt x="55" y="4"/>
                  </a:lnTo>
                  <a:lnTo>
                    <a:pt x="51" y="4"/>
                  </a:lnTo>
                  <a:lnTo>
                    <a:pt x="48" y="6"/>
                  </a:lnTo>
                  <a:lnTo>
                    <a:pt x="46" y="6"/>
                  </a:lnTo>
                  <a:lnTo>
                    <a:pt x="42" y="8"/>
                  </a:lnTo>
                  <a:lnTo>
                    <a:pt x="38" y="8"/>
                  </a:lnTo>
                  <a:lnTo>
                    <a:pt x="34" y="8"/>
                  </a:lnTo>
                  <a:lnTo>
                    <a:pt x="30" y="12"/>
                  </a:lnTo>
                  <a:lnTo>
                    <a:pt x="25" y="16"/>
                  </a:lnTo>
                  <a:lnTo>
                    <a:pt x="21" y="19"/>
                  </a:lnTo>
                  <a:lnTo>
                    <a:pt x="17" y="21"/>
                  </a:lnTo>
                  <a:lnTo>
                    <a:pt x="13" y="25"/>
                  </a:lnTo>
                  <a:lnTo>
                    <a:pt x="7" y="27"/>
                  </a:lnTo>
                  <a:lnTo>
                    <a:pt x="3" y="29"/>
                  </a:lnTo>
                  <a:lnTo>
                    <a:pt x="0" y="31"/>
                  </a:lnTo>
                  <a:lnTo>
                    <a:pt x="49" y="48"/>
                  </a:lnTo>
                  <a:lnTo>
                    <a:pt x="49" y="50"/>
                  </a:lnTo>
                  <a:lnTo>
                    <a:pt x="51" y="54"/>
                  </a:lnTo>
                  <a:lnTo>
                    <a:pt x="51" y="56"/>
                  </a:lnTo>
                  <a:lnTo>
                    <a:pt x="51" y="58"/>
                  </a:lnTo>
                  <a:lnTo>
                    <a:pt x="53" y="60"/>
                  </a:lnTo>
                  <a:lnTo>
                    <a:pt x="53" y="62"/>
                  </a:lnTo>
                  <a:lnTo>
                    <a:pt x="53" y="64"/>
                  </a:lnTo>
                  <a:lnTo>
                    <a:pt x="55" y="67"/>
                  </a:lnTo>
                  <a:lnTo>
                    <a:pt x="55" y="69"/>
                  </a:lnTo>
                  <a:lnTo>
                    <a:pt x="55" y="71"/>
                  </a:lnTo>
                  <a:lnTo>
                    <a:pt x="57" y="73"/>
                  </a:lnTo>
                  <a:lnTo>
                    <a:pt x="57" y="77"/>
                  </a:lnTo>
                  <a:lnTo>
                    <a:pt x="57" y="79"/>
                  </a:lnTo>
                  <a:lnTo>
                    <a:pt x="57" y="81"/>
                  </a:lnTo>
                  <a:lnTo>
                    <a:pt x="57" y="83"/>
                  </a:lnTo>
                  <a:lnTo>
                    <a:pt x="59" y="85"/>
                  </a:lnTo>
                  <a:lnTo>
                    <a:pt x="67" y="85"/>
                  </a:lnTo>
                  <a:lnTo>
                    <a:pt x="72" y="85"/>
                  </a:lnTo>
                  <a:lnTo>
                    <a:pt x="80" y="85"/>
                  </a:lnTo>
                  <a:lnTo>
                    <a:pt x="86" y="85"/>
                  </a:lnTo>
                  <a:lnTo>
                    <a:pt x="94" y="85"/>
                  </a:lnTo>
                  <a:lnTo>
                    <a:pt x="99" y="85"/>
                  </a:lnTo>
                  <a:lnTo>
                    <a:pt x="107" y="85"/>
                  </a:lnTo>
                  <a:lnTo>
                    <a:pt x="115" y="85"/>
                  </a:lnTo>
                  <a:lnTo>
                    <a:pt x="142" y="87"/>
                  </a:lnTo>
                  <a:lnTo>
                    <a:pt x="166" y="87"/>
                  </a:lnTo>
                  <a:lnTo>
                    <a:pt x="193" y="88"/>
                  </a:lnTo>
                  <a:lnTo>
                    <a:pt x="218" y="90"/>
                  </a:lnTo>
                  <a:lnTo>
                    <a:pt x="243" y="90"/>
                  </a:lnTo>
                  <a:lnTo>
                    <a:pt x="268" y="92"/>
                  </a:lnTo>
                  <a:lnTo>
                    <a:pt x="295" y="94"/>
                  </a:lnTo>
                  <a:lnTo>
                    <a:pt x="320" y="94"/>
                  </a:lnTo>
                  <a:lnTo>
                    <a:pt x="322" y="94"/>
                  </a:lnTo>
                  <a:lnTo>
                    <a:pt x="324" y="94"/>
                  </a:lnTo>
                  <a:close/>
                </a:path>
              </a:pathLst>
            </a:custGeom>
            <a:solidFill>
              <a:srgbClr val="8757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05" name="Freeform 9"/>
            <p:cNvSpPr>
              <a:spLocks/>
            </p:cNvSpPr>
            <p:nvPr/>
          </p:nvSpPr>
          <p:spPr bwMode="auto">
            <a:xfrm flipH="1">
              <a:off x="4634" y="3238"/>
              <a:ext cx="264" cy="289"/>
            </a:xfrm>
            <a:custGeom>
              <a:avLst/>
              <a:gdLst>
                <a:gd name="T0" fmla="*/ 172 w 264"/>
                <a:gd name="T1" fmla="*/ 289 h 289"/>
                <a:gd name="T2" fmla="*/ 176 w 264"/>
                <a:gd name="T3" fmla="*/ 289 h 289"/>
                <a:gd name="T4" fmla="*/ 176 w 264"/>
                <a:gd name="T5" fmla="*/ 285 h 289"/>
                <a:gd name="T6" fmla="*/ 211 w 264"/>
                <a:gd name="T7" fmla="*/ 268 h 289"/>
                <a:gd name="T8" fmla="*/ 238 w 264"/>
                <a:gd name="T9" fmla="*/ 237 h 289"/>
                <a:gd name="T10" fmla="*/ 255 w 264"/>
                <a:gd name="T11" fmla="*/ 207 h 289"/>
                <a:gd name="T12" fmla="*/ 263 w 264"/>
                <a:gd name="T13" fmla="*/ 184 h 289"/>
                <a:gd name="T14" fmla="*/ 264 w 264"/>
                <a:gd name="T15" fmla="*/ 163 h 289"/>
                <a:gd name="T16" fmla="*/ 264 w 264"/>
                <a:gd name="T17" fmla="*/ 138 h 289"/>
                <a:gd name="T18" fmla="*/ 261 w 264"/>
                <a:gd name="T19" fmla="*/ 115 h 289"/>
                <a:gd name="T20" fmla="*/ 257 w 264"/>
                <a:gd name="T21" fmla="*/ 92 h 289"/>
                <a:gd name="T22" fmla="*/ 249 w 264"/>
                <a:gd name="T23" fmla="*/ 55 h 289"/>
                <a:gd name="T24" fmla="*/ 241 w 264"/>
                <a:gd name="T25" fmla="*/ 21 h 289"/>
                <a:gd name="T26" fmla="*/ 234 w 264"/>
                <a:gd name="T27" fmla="*/ 1 h 289"/>
                <a:gd name="T28" fmla="*/ 220 w 264"/>
                <a:gd name="T29" fmla="*/ 9 h 289"/>
                <a:gd name="T30" fmla="*/ 207 w 264"/>
                <a:gd name="T31" fmla="*/ 15 h 289"/>
                <a:gd name="T32" fmla="*/ 193 w 264"/>
                <a:gd name="T33" fmla="*/ 19 h 289"/>
                <a:gd name="T34" fmla="*/ 182 w 264"/>
                <a:gd name="T35" fmla="*/ 21 h 289"/>
                <a:gd name="T36" fmla="*/ 172 w 264"/>
                <a:gd name="T37" fmla="*/ 23 h 289"/>
                <a:gd name="T38" fmla="*/ 128 w 264"/>
                <a:gd name="T39" fmla="*/ 28 h 289"/>
                <a:gd name="T40" fmla="*/ 84 w 264"/>
                <a:gd name="T41" fmla="*/ 30 h 289"/>
                <a:gd name="T42" fmla="*/ 13 w 264"/>
                <a:gd name="T43" fmla="*/ 1 h 289"/>
                <a:gd name="T44" fmla="*/ 11 w 264"/>
                <a:gd name="T45" fmla="*/ 5 h 289"/>
                <a:gd name="T46" fmla="*/ 9 w 264"/>
                <a:gd name="T47" fmla="*/ 11 h 289"/>
                <a:gd name="T48" fmla="*/ 4 w 264"/>
                <a:gd name="T49" fmla="*/ 21 h 289"/>
                <a:gd name="T50" fmla="*/ 4 w 264"/>
                <a:gd name="T51" fmla="*/ 34 h 289"/>
                <a:gd name="T52" fmla="*/ 2 w 264"/>
                <a:gd name="T53" fmla="*/ 48 h 289"/>
                <a:gd name="T54" fmla="*/ 4 w 264"/>
                <a:gd name="T55" fmla="*/ 97 h 289"/>
                <a:gd name="T56" fmla="*/ 17 w 264"/>
                <a:gd name="T57" fmla="*/ 163 h 289"/>
                <a:gd name="T58" fmla="*/ 36 w 264"/>
                <a:gd name="T59" fmla="*/ 224 h 289"/>
                <a:gd name="T60" fmla="*/ 55 w 264"/>
                <a:gd name="T61" fmla="*/ 249 h 289"/>
                <a:gd name="T62" fmla="*/ 78 w 264"/>
                <a:gd name="T63" fmla="*/ 268 h 289"/>
                <a:gd name="T64" fmla="*/ 142 w 264"/>
                <a:gd name="T65" fmla="*/ 281 h 289"/>
                <a:gd name="T66" fmla="*/ 155 w 264"/>
                <a:gd name="T67" fmla="*/ 260 h 289"/>
                <a:gd name="T68" fmla="*/ 165 w 264"/>
                <a:gd name="T69" fmla="*/ 235 h 289"/>
                <a:gd name="T70" fmla="*/ 172 w 264"/>
                <a:gd name="T71" fmla="*/ 214 h 289"/>
                <a:gd name="T72" fmla="*/ 174 w 264"/>
                <a:gd name="T73" fmla="*/ 201 h 289"/>
                <a:gd name="T74" fmla="*/ 178 w 264"/>
                <a:gd name="T75" fmla="*/ 189 h 289"/>
                <a:gd name="T76" fmla="*/ 182 w 264"/>
                <a:gd name="T77" fmla="*/ 180 h 289"/>
                <a:gd name="T78" fmla="*/ 184 w 264"/>
                <a:gd name="T79" fmla="*/ 172 h 289"/>
                <a:gd name="T80" fmla="*/ 186 w 264"/>
                <a:gd name="T81" fmla="*/ 165 h 289"/>
                <a:gd name="T82" fmla="*/ 190 w 264"/>
                <a:gd name="T83" fmla="*/ 153 h 289"/>
                <a:gd name="T84" fmla="*/ 192 w 264"/>
                <a:gd name="T85" fmla="*/ 141 h 289"/>
                <a:gd name="T86" fmla="*/ 195 w 264"/>
                <a:gd name="T87" fmla="*/ 128 h 289"/>
                <a:gd name="T88" fmla="*/ 197 w 264"/>
                <a:gd name="T89" fmla="*/ 111 h 289"/>
                <a:gd name="T90" fmla="*/ 199 w 264"/>
                <a:gd name="T91" fmla="*/ 94 h 289"/>
                <a:gd name="T92" fmla="*/ 203 w 264"/>
                <a:gd name="T93" fmla="*/ 88 h 289"/>
                <a:gd name="T94" fmla="*/ 211 w 264"/>
                <a:gd name="T95" fmla="*/ 90 h 289"/>
                <a:gd name="T96" fmla="*/ 215 w 264"/>
                <a:gd name="T97" fmla="*/ 94 h 289"/>
                <a:gd name="T98" fmla="*/ 199 w 264"/>
                <a:gd name="T99" fmla="*/ 166 h 289"/>
                <a:gd name="T100" fmla="*/ 176 w 264"/>
                <a:gd name="T101" fmla="*/ 239 h 289"/>
                <a:gd name="T102" fmla="*/ 170 w 264"/>
                <a:gd name="T103" fmla="*/ 289 h 289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264"/>
                <a:gd name="T157" fmla="*/ 0 h 289"/>
                <a:gd name="T158" fmla="*/ 264 w 264"/>
                <a:gd name="T159" fmla="*/ 289 h 289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264" h="289">
                  <a:moveTo>
                    <a:pt x="170" y="289"/>
                  </a:moveTo>
                  <a:lnTo>
                    <a:pt x="170" y="289"/>
                  </a:lnTo>
                  <a:lnTo>
                    <a:pt x="172" y="289"/>
                  </a:lnTo>
                  <a:lnTo>
                    <a:pt x="174" y="289"/>
                  </a:lnTo>
                  <a:lnTo>
                    <a:pt x="176" y="289"/>
                  </a:lnTo>
                  <a:lnTo>
                    <a:pt x="176" y="287"/>
                  </a:lnTo>
                  <a:lnTo>
                    <a:pt x="176" y="285"/>
                  </a:lnTo>
                  <a:lnTo>
                    <a:pt x="188" y="281"/>
                  </a:lnTo>
                  <a:lnTo>
                    <a:pt x="199" y="276"/>
                  </a:lnTo>
                  <a:lnTo>
                    <a:pt x="211" y="268"/>
                  </a:lnTo>
                  <a:lnTo>
                    <a:pt x="220" y="258"/>
                  </a:lnTo>
                  <a:lnTo>
                    <a:pt x="228" y="249"/>
                  </a:lnTo>
                  <a:lnTo>
                    <a:pt x="238" y="237"/>
                  </a:lnTo>
                  <a:lnTo>
                    <a:pt x="243" y="226"/>
                  </a:lnTo>
                  <a:lnTo>
                    <a:pt x="251" y="214"/>
                  </a:lnTo>
                  <a:lnTo>
                    <a:pt x="255" y="207"/>
                  </a:lnTo>
                  <a:lnTo>
                    <a:pt x="259" y="199"/>
                  </a:lnTo>
                  <a:lnTo>
                    <a:pt x="261" y="191"/>
                  </a:lnTo>
                  <a:lnTo>
                    <a:pt x="263" y="184"/>
                  </a:lnTo>
                  <a:lnTo>
                    <a:pt x="263" y="176"/>
                  </a:lnTo>
                  <a:lnTo>
                    <a:pt x="263" y="170"/>
                  </a:lnTo>
                  <a:lnTo>
                    <a:pt x="264" y="163"/>
                  </a:lnTo>
                  <a:lnTo>
                    <a:pt x="264" y="157"/>
                  </a:lnTo>
                  <a:lnTo>
                    <a:pt x="264" y="147"/>
                  </a:lnTo>
                  <a:lnTo>
                    <a:pt x="264" y="138"/>
                  </a:lnTo>
                  <a:lnTo>
                    <a:pt x="263" y="130"/>
                  </a:lnTo>
                  <a:lnTo>
                    <a:pt x="263" y="122"/>
                  </a:lnTo>
                  <a:lnTo>
                    <a:pt x="261" y="115"/>
                  </a:lnTo>
                  <a:lnTo>
                    <a:pt x="259" y="107"/>
                  </a:lnTo>
                  <a:lnTo>
                    <a:pt x="257" y="99"/>
                  </a:lnTo>
                  <a:lnTo>
                    <a:pt x="257" y="92"/>
                  </a:lnTo>
                  <a:lnTo>
                    <a:pt x="253" y="78"/>
                  </a:lnTo>
                  <a:lnTo>
                    <a:pt x="251" y="67"/>
                  </a:lnTo>
                  <a:lnTo>
                    <a:pt x="249" y="55"/>
                  </a:lnTo>
                  <a:lnTo>
                    <a:pt x="247" y="44"/>
                  </a:lnTo>
                  <a:lnTo>
                    <a:pt x="243" y="32"/>
                  </a:lnTo>
                  <a:lnTo>
                    <a:pt x="241" y="21"/>
                  </a:lnTo>
                  <a:lnTo>
                    <a:pt x="240" y="11"/>
                  </a:lnTo>
                  <a:lnTo>
                    <a:pt x="238" y="0"/>
                  </a:lnTo>
                  <a:lnTo>
                    <a:pt x="234" y="1"/>
                  </a:lnTo>
                  <a:lnTo>
                    <a:pt x="228" y="3"/>
                  </a:lnTo>
                  <a:lnTo>
                    <a:pt x="224" y="7"/>
                  </a:lnTo>
                  <a:lnTo>
                    <a:pt x="220" y="9"/>
                  </a:lnTo>
                  <a:lnTo>
                    <a:pt x="217" y="11"/>
                  </a:lnTo>
                  <a:lnTo>
                    <a:pt x="211" y="13"/>
                  </a:lnTo>
                  <a:lnTo>
                    <a:pt x="207" y="15"/>
                  </a:lnTo>
                  <a:lnTo>
                    <a:pt x="201" y="17"/>
                  </a:lnTo>
                  <a:lnTo>
                    <a:pt x="197" y="19"/>
                  </a:lnTo>
                  <a:lnTo>
                    <a:pt x="193" y="19"/>
                  </a:lnTo>
                  <a:lnTo>
                    <a:pt x="190" y="21"/>
                  </a:lnTo>
                  <a:lnTo>
                    <a:pt x="186" y="21"/>
                  </a:lnTo>
                  <a:lnTo>
                    <a:pt x="182" y="21"/>
                  </a:lnTo>
                  <a:lnTo>
                    <a:pt x="178" y="23"/>
                  </a:lnTo>
                  <a:lnTo>
                    <a:pt x="176" y="23"/>
                  </a:lnTo>
                  <a:lnTo>
                    <a:pt x="172" y="23"/>
                  </a:lnTo>
                  <a:lnTo>
                    <a:pt x="157" y="24"/>
                  </a:lnTo>
                  <a:lnTo>
                    <a:pt x="142" y="26"/>
                  </a:lnTo>
                  <a:lnTo>
                    <a:pt x="128" y="28"/>
                  </a:lnTo>
                  <a:lnTo>
                    <a:pt x="113" y="30"/>
                  </a:lnTo>
                  <a:lnTo>
                    <a:pt x="99" y="30"/>
                  </a:lnTo>
                  <a:lnTo>
                    <a:pt x="84" y="30"/>
                  </a:lnTo>
                  <a:lnTo>
                    <a:pt x="71" y="28"/>
                  </a:lnTo>
                  <a:lnTo>
                    <a:pt x="55" y="28"/>
                  </a:lnTo>
                  <a:lnTo>
                    <a:pt x="13" y="1"/>
                  </a:lnTo>
                  <a:lnTo>
                    <a:pt x="11" y="1"/>
                  </a:lnTo>
                  <a:lnTo>
                    <a:pt x="11" y="3"/>
                  </a:lnTo>
                  <a:lnTo>
                    <a:pt x="11" y="5"/>
                  </a:lnTo>
                  <a:lnTo>
                    <a:pt x="9" y="7"/>
                  </a:lnTo>
                  <a:lnTo>
                    <a:pt x="9" y="9"/>
                  </a:lnTo>
                  <a:lnTo>
                    <a:pt x="9" y="11"/>
                  </a:lnTo>
                  <a:lnTo>
                    <a:pt x="7" y="15"/>
                  </a:lnTo>
                  <a:lnTo>
                    <a:pt x="6" y="17"/>
                  </a:lnTo>
                  <a:lnTo>
                    <a:pt x="4" y="21"/>
                  </a:lnTo>
                  <a:lnTo>
                    <a:pt x="4" y="26"/>
                  </a:lnTo>
                  <a:lnTo>
                    <a:pt x="4" y="30"/>
                  </a:lnTo>
                  <a:lnTo>
                    <a:pt x="4" y="34"/>
                  </a:lnTo>
                  <a:lnTo>
                    <a:pt x="2" y="40"/>
                  </a:lnTo>
                  <a:lnTo>
                    <a:pt x="2" y="44"/>
                  </a:lnTo>
                  <a:lnTo>
                    <a:pt x="2" y="48"/>
                  </a:lnTo>
                  <a:lnTo>
                    <a:pt x="0" y="53"/>
                  </a:lnTo>
                  <a:lnTo>
                    <a:pt x="2" y="74"/>
                  </a:lnTo>
                  <a:lnTo>
                    <a:pt x="4" y="97"/>
                  </a:lnTo>
                  <a:lnTo>
                    <a:pt x="6" y="120"/>
                  </a:lnTo>
                  <a:lnTo>
                    <a:pt x="11" y="141"/>
                  </a:lnTo>
                  <a:lnTo>
                    <a:pt x="17" y="163"/>
                  </a:lnTo>
                  <a:lnTo>
                    <a:pt x="23" y="184"/>
                  </a:lnTo>
                  <a:lnTo>
                    <a:pt x="29" y="205"/>
                  </a:lnTo>
                  <a:lnTo>
                    <a:pt x="36" y="224"/>
                  </a:lnTo>
                  <a:lnTo>
                    <a:pt x="42" y="234"/>
                  </a:lnTo>
                  <a:lnTo>
                    <a:pt x="48" y="241"/>
                  </a:lnTo>
                  <a:lnTo>
                    <a:pt x="55" y="249"/>
                  </a:lnTo>
                  <a:lnTo>
                    <a:pt x="61" y="257"/>
                  </a:lnTo>
                  <a:lnTo>
                    <a:pt x="71" y="262"/>
                  </a:lnTo>
                  <a:lnTo>
                    <a:pt x="78" y="268"/>
                  </a:lnTo>
                  <a:lnTo>
                    <a:pt x="86" y="274"/>
                  </a:lnTo>
                  <a:lnTo>
                    <a:pt x="96" y="278"/>
                  </a:lnTo>
                  <a:lnTo>
                    <a:pt x="142" y="281"/>
                  </a:lnTo>
                  <a:lnTo>
                    <a:pt x="147" y="274"/>
                  </a:lnTo>
                  <a:lnTo>
                    <a:pt x="151" y="268"/>
                  </a:lnTo>
                  <a:lnTo>
                    <a:pt x="155" y="260"/>
                  </a:lnTo>
                  <a:lnTo>
                    <a:pt x="159" y="251"/>
                  </a:lnTo>
                  <a:lnTo>
                    <a:pt x="163" y="243"/>
                  </a:lnTo>
                  <a:lnTo>
                    <a:pt x="165" y="235"/>
                  </a:lnTo>
                  <a:lnTo>
                    <a:pt x="169" y="228"/>
                  </a:lnTo>
                  <a:lnTo>
                    <a:pt x="170" y="220"/>
                  </a:lnTo>
                  <a:lnTo>
                    <a:pt x="172" y="214"/>
                  </a:lnTo>
                  <a:lnTo>
                    <a:pt x="172" y="211"/>
                  </a:lnTo>
                  <a:lnTo>
                    <a:pt x="174" y="207"/>
                  </a:lnTo>
                  <a:lnTo>
                    <a:pt x="174" y="201"/>
                  </a:lnTo>
                  <a:lnTo>
                    <a:pt x="176" y="197"/>
                  </a:lnTo>
                  <a:lnTo>
                    <a:pt x="178" y="193"/>
                  </a:lnTo>
                  <a:lnTo>
                    <a:pt x="178" y="189"/>
                  </a:lnTo>
                  <a:lnTo>
                    <a:pt x="180" y="186"/>
                  </a:lnTo>
                  <a:lnTo>
                    <a:pt x="180" y="182"/>
                  </a:lnTo>
                  <a:lnTo>
                    <a:pt x="182" y="180"/>
                  </a:lnTo>
                  <a:lnTo>
                    <a:pt x="182" y="178"/>
                  </a:lnTo>
                  <a:lnTo>
                    <a:pt x="184" y="174"/>
                  </a:lnTo>
                  <a:lnTo>
                    <a:pt x="184" y="172"/>
                  </a:lnTo>
                  <a:lnTo>
                    <a:pt x="184" y="170"/>
                  </a:lnTo>
                  <a:lnTo>
                    <a:pt x="186" y="166"/>
                  </a:lnTo>
                  <a:lnTo>
                    <a:pt x="186" y="165"/>
                  </a:lnTo>
                  <a:lnTo>
                    <a:pt x="188" y="161"/>
                  </a:lnTo>
                  <a:lnTo>
                    <a:pt x="188" y="157"/>
                  </a:lnTo>
                  <a:lnTo>
                    <a:pt x="190" y="153"/>
                  </a:lnTo>
                  <a:lnTo>
                    <a:pt x="190" y="149"/>
                  </a:lnTo>
                  <a:lnTo>
                    <a:pt x="192" y="145"/>
                  </a:lnTo>
                  <a:lnTo>
                    <a:pt x="192" y="141"/>
                  </a:lnTo>
                  <a:lnTo>
                    <a:pt x="193" y="138"/>
                  </a:lnTo>
                  <a:lnTo>
                    <a:pt x="195" y="134"/>
                  </a:lnTo>
                  <a:lnTo>
                    <a:pt x="195" y="128"/>
                  </a:lnTo>
                  <a:lnTo>
                    <a:pt x="197" y="122"/>
                  </a:lnTo>
                  <a:lnTo>
                    <a:pt x="197" y="117"/>
                  </a:lnTo>
                  <a:lnTo>
                    <a:pt x="197" y="111"/>
                  </a:lnTo>
                  <a:lnTo>
                    <a:pt x="199" y="105"/>
                  </a:lnTo>
                  <a:lnTo>
                    <a:pt x="199" y="99"/>
                  </a:lnTo>
                  <a:lnTo>
                    <a:pt x="199" y="94"/>
                  </a:lnTo>
                  <a:lnTo>
                    <a:pt x="199" y="88"/>
                  </a:lnTo>
                  <a:lnTo>
                    <a:pt x="201" y="88"/>
                  </a:lnTo>
                  <a:lnTo>
                    <a:pt x="203" y="88"/>
                  </a:lnTo>
                  <a:lnTo>
                    <a:pt x="205" y="88"/>
                  </a:lnTo>
                  <a:lnTo>
                    <a:pt x="209" y="88"/>
                  </a:lnTo>
                  <a:lnTo>
                    <a:pt x="211" y="90"/>
                  </a:lnTo>
                  <a:lnTo>
                    <a:pt x="213" y="90"/>
                  </a:lnTo>
                  <a:lnTo>
                    <a:pt x="215" y="92"/>
                  </a:lnTo>
                  <a:lnTo>
                    <a:pt x="215" y="94"/>
                  </a:lnTo>
                  <a:lnTo>
                    <a:pt x="211" y="118"/>
                  </a:lnTo>
                  <a:lnTo>
                    <a:pt x="205" y="141"/>
                  </a:lnTo>
                  <a:lnTo>
                    <a:pt x="199" y="166"/>
                  </a:lnTo>
                  <a:lnTo>
                    <a:pt x="192" y="191"/>
                  </a:lnTo>
                  <a:lnTo>
                    <a:pt x="184" y="214"/>
                  </a:lnTo>
                  <a:lnTo>
                    <a:pt x="176" y="239"/>
                  </a:lnTo>
                  <a:lnTo>
                    <a:pt x="167" y="262"/>
                  </a:lnTo>
                  <a:lnTo>
                    <a:pt x="157" y="285"/>
                  </a:lnTo>
                  <a:lnTo>
                    <a:pt x="170" y="289"/>
                  </a:lnTo>
                  <a:close/>
                </a:path>
              </a:pathLst>
            </a:custGeom>
            <a:solidFill>
              <a:srgbClr val="CFB07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06" name="Freeform 10"/>
            <p:cNvSpPr>
              <a:spLocks/>
            </p:cNvSpPr>
            <p:nvPr/>
          </p:nvSpPr>
          <p:spPr bwMode="auto">
            <a:xfrm flipH="1">
              <a:off x="4680" y="3096"/>
              <a:ext cx="212" cy="161"/>
            </a:xfrm>
            <a:custGeom>
              <a:avLst/>
              <a:gdLst>
                <a:gd name="T0" fmla="*/ 80 w 212"/>
                <a:gd name="T1" fmla="*/ 161 h 161"/>
                <a:gd name="T2" fmla="*/ 97 w 212"/>
                <a:gd name="T3" fmla="*/ 161 h 161"/>
                <a:gd name="T4" fmla="*/ 117 w 212"/>
                <a:gd name="T5" fmla="*/ 159 h 161"/>
                <a:gd name="T6" fmla="*/ 134 w 212"/>
                <a:gd name="T7" fmla="*/ 157 h 161"/>
                <a:gd name="T8" fmla="*/ 151 w 212"/>
                <a:gd name="T9" fmla="*/ 153 h 161"/>
                <a:gd name="T10" fmla="*/ 168 w 212"/>
                <a:gd name="T11" fmla="*/ 149 h 161"/>
                <a:gd name="T12" fmla="*/ 186 w 212"/>
                <a:gd name="T13" fmla="*/ 143 h 161"/>
                <a:gd name="T14" fmla="*/ 203 w 212"/>
                <a:gd name="T15" fmla="*/ 138 h 161"/>
                <a:gd name="T16" fmla="*/ 178 w 212"/>
                <a:gd name="T17" fmla="*/ 130 h 161"/>
                <a:gd name="T18" fmla="*/ 176 w 212"/>
                <a:gd name="T19" fmla="*/ 115 h 161"/>
                <a:gd name="T20" fmla="*/ 180 w 212"/>
                <a:gd name="T21" fmla="*/ 97 h 161"/>
                <a:gd name="T22" fmla="*/ 193 w 212"/>
                <a:gd name="T23" fmla="*/ 65 h 161"/>
                <a:gd name="T24" fmla="*/ 203 w 212"/>
                <a:gd name="T25" fmla="*/ 32 h 161"/>
                <a:gd name="T26" fmla="*/ 199 w 212"/>
                <a:gd name="T27" fmla="*/ 15 h 161"/>
                <a:gd name="T28" fmla="*/ 189 w 212"/>
                <a:gd name="T29" fmla="*/ 0 h 161"/>
                <a:gd name="T30" fmla="*/ 186 w 212"/>
                <a:gd name="T31" fmla="*/ 2 h 161"/>
                <a:gd name="T32" fmla="*/ 184 w 212"/>
                <a:gd name="T33" fmla="*/ 2 h 161"/>
                <a:gd name="T34" fmla="*/ 178 w 212"/>
                <a:gd name="T35" fmla="*/ 3 h 161"/>
                <a:gd name="T36" fmla="*/ 174 w 212"/>
                <a:gd name="T37" fmla="*/ 5 h 161"/>
                <a:gd name="T38" fmla="*/ 164 w 212"/>
                <a:gd name="T39" fmla="*/ 7 h 161"/>
                <a:gd name="T40" fmla="*/ 155 w 212"/>
                <a:gd name="T41" fmla="*/ 9 h 161"/>
                <a:gd name="T42" fmla="*/ 147 w 212"/>
                <a:gd name="T43" fmla="*/ 11 h 161"/>
                <a:gd name="T44" fmla="*/ 140 w 212"/>
                <a:gd name="T45" fmla="*/ 13 h 161"/>
                <a:gd name="T46" fmla="*/ 115 w 212"/>
                <a:gd name="T47" fmla="*/ 15 h 161"/>
                <a:gd name="T48" fmla="*/ 88 w 212"/>
                <a:gd name="T49" fmla="*/ 15 h 161"/>
                <a:gd name="T50" fmla="*/ 63 w 212"/>
                <a:gd name="T51" fmla="*/ 13 h 161"/>
                <a:gd name="T52" fmla="*/ 40 w 212"/>
                <a:gd name="T53" fmla="*/ 3 h 161"/>
                <a:gd name="T54" fmla="*/ 3 w 212"/>
                <a:gd name="T55" fmla="*/ 36 h 161"/>
                <a:gd name="T56" fmla="*/ 1 w 212"/>
                <a:gd name="T57" fmla="*/ 65 h 161"/>
                <a:gd name="T58" fmla="*/ 1 w 212"/>
                <a:gd name="T59" fmla="*/ 94 h 161"/>
                <a:gd name="T60" fmla="*/ 7 w 212"/>
                <a:gd name="T61" fmla="*/ 122 h 161"/>
                <a:gd name="T62" fmla="*/ 21 w 212"/>
                <a:gd name="T63" fmla="*/ 140 h 161"/>
                <a:gd name="T64" fmla="*/ 34 w 212"/>
                <a:gd name="T65" fmla="*/ 147 h 161"/>
                <a:gd name="T66" fmla="*/ 49 w 212"/>
                <a:gd name="T67" fmla="*/ 155 h 161"/>
                <a:gd name="T68" fmla="*/ 65 w 212"/>
                <a:gd name="T69" fmla="*/ 159 h 161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212"/>
                <a:gd name="T106" fmla="*/ 0 h 161"/>
                <a:gd name="T107" fmla="*/ 212 w 212"/>
                <a:gd name="T108" fmla="*/ 161 h 161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212" h="161">
                  <a:moveTo>
                    <a:pt x="70" y="161"/>
                  </a:moveTo>
                  <a:lnTo>
                    <a:pt x="80" y="161"/>
                  </a:lnTo>
                  <a:lnTo>
                    <a:pt x="88" y="161"/>
                  </a:lnTo>
                  <a:lnTo>
                    <a:pt x="97" y="161"/>
                  </a:lnTo>
                  <a:lnTo>
                    <a:pt x="107" y="161"/>
                  </a:lnTo>
                  <a:lnTo>
                    <a:pt x="117" y="159"/>
                  </a:lnTo>
                  <a:lnTo>
                    <a:pt x="126" y="159"/>
                  </a:lnTo>
                  <a:lnTo>
                    <a:pt x="134" y="157"/>
                  </a:lnTo>
                  <a:lnTo>
                    <a:pt x="141" y="157"/>
                  </a:lnTo>
                  <a:lnTo>
                    <a:pt x="151" y="153"/>
                  </a:lnTo>
                  <a:lnTo>
                    <a:pt x="159" y="151"/>
                  </a:lnTo>
                  <a:lnTo>
                    <a:pt x="168" y="149"/>
                  </a:lnTo>
                  <a:lnTo>
                    <a:pt x="178" y="147"/>
                  </a:lnTo>
                  <a:lnTo>
                    <a:pt x="186" y="143"/>
                  </a:lnTo>
                  <a:lnTo>
                    <a:pt x="195" y="142"/>
                  </a:lnTo>
                  <a:lnTo>
                    <a:pt x="203" y="138"/>
                  </a:lnTo>
                  <a:lnTo>
                    <a:pt x="212" y="134"/>
                  </a:lnTo>
                  <a:lnTo>
                    <a:pt x="178" y="130"/>
                  </a:lnTo>
                  <a:lnTo>
                    <a:pt x="176" y="122"/>
                  </a:lnTo>
                  <a:lnTo>
                    <a:pt x="176" y="115"/>
                  </a:lnTo>
                  <a:lnTo>
                    <a:pt x="178" y="105"/>
                  </a:lnTo>
                  <a:lnTo>
                    <a:pt x="180" y="97"/>
                  </a:lnTo>
                  <a:lnTo>
                    <a:pt x="187" y="80"/>
                  </a:lnTo>
                  <a:lnTo>
                    <a:pt x="193" y="65"/>
                  </a:lnTo>
                  <a:lnTo>
                    <a:pt x="199" y="48"/>
                  </a:lnTo>
                  <a:lnTo>
                    <a:pt x="203" y="32"/>
                  </a:lnTo>
                  <a:lnTo>
                    <a:pt x="201" y="23"/>
                  </a:lnTo>
                  <a:lnTo>
                    <a:pt x="199" y="15"/>
                  </a:lnTo>
                  <a:lnTo>
                    <a:pt x="195" y="7"/>
                  </a:lnTo>
                  <a:lnTo>
                    <a:pt x="189" y="0"/>
                  </a:lnTo>
                  <a:lnTo>
                    <a:pt x="187" y="2"/>
                  </a:lnTo>
                  <a:lnTo>
                    <a:pt x="186" y="2"/>
                  </a:lnTo>
                  <a:lnTo>
                    <a:pt x="184" y="2"/>
                  </a:lnTo>
                  <a:lnTo>
                    <a:pt x="182" y="3"/>
                  </a:lnTo>
                  <a:lnTo>
                    <a:pt x="178" y="3"/>
                  </a:lnTo>
                  <a:lnTo>
                    <a:pt x="176" y="3"/>
                  </a:lnTo>
                  <a:lnTo>
                    <a:pt x="174" y="5"/>
                  </a:lnTo>
                  <a:lnTo>
                    <a:pt x="168" y="7"/>
                  </a:lnTo>
                  <a:lnTo>
                    <a:pt x="164" y="7"/>
                  </a:lnTo>
                  <a:lnTo>
                    <a:pt x="161" y="7"/>
                  </a:lnTo>
                  <a:lnTo>
                    <a:pt x="155" y="9"/>
                  </a:lnTo>
                  <a:lnTo>
                    <a:pt x="151" y="9"/>
                  </a:lnTo>
                  <a:lnTo>
                    <a:pt x="147" y="11"/>
                  </a:lnTo>
                  <a:lnTo>
                    <a:pt x="143" y="11"/>
                  </a:lnTo>
                  <a:lnTo>
                    <a:pt x="140" y="13"/>
                  </a:lnTo>
                  <a:lnTo>
                    <a:pt x="126" y="13"/>
                  </a:lnTo>
                  <a:lnTo>
                    <a:pt x="115" y="15"/>
                  </a:lnTo>
                  <a:lnTo>
                    <a:pt x="101" y="15"/>
                  </a:lnTo>
                  <a:lnTo>
                    <a:pt x="88" y="15"/>
                  </a:lnTo>
                  <a:lnTo>
                    <a:pt x="76" y="15"/>
                  </a:lnTo>
                  <a:lnTo>
                    <a:pt x="63" y="13"/>
                  </a:lnTo>
                  <a:lnTo>
                    <a:pt x="51" y="9"/>
                  </a:lnTo>
                  <a:lnTo>
                    <a:pt x="40" y="3"/>
                  </a:lnTo>
                  <a:lnTo>
                    <a:pt x="3" y="21"/>
                  </a:lnTo>
                  <a:lnTo>
                    <a:pt x="3" y="36"/>
                  </a:lnTo>
                  <a:lnTo>
                    <a:pt x="1" y="49"/>
                  </a:lnTo>
                  <a:lnTo>
                    <a:pt x="1" y="65"/>
                  </a:lnTo>
                  <a:lnTo>
                    <a:pt x="0" y="78"/>
                  </a:lnTo>
                  <a:lnTo>
                    <a:pt x="1" y="94"/>
                  </a:lnTo>
                  <a:lnTo>
                    <a:pt x="3" y="107"/>
                  </a:lnTo>
                  <a:lnTo>
                    <a:pt x="7" y="122"/>
                  </a:lnTo>
                  <a:lnTo>
                    <a:pt x="13" y="134"/>
                  </a:lnTo>
                  <a:lnTo>
                    <a:pt x="21" y="140"/>
                  </a:lnTo>
                  <a:lnTo>
                    <a:pt x="26" y="143"/>
                  </a:lnTo>
                  <a:lnTo>
                    <a:pt x="34" y="147"/>
                  </a:lnTo>
                  <a:lnTo>
                    <a:pt x="42" y="151"/>
                  </a:lnTo>
                  <a:lnTo>
                    <a:pt x="49" y="155"/>
                  </a:lnTo>
                  <a:lnTo>
                    <a:pt x="57" y="157"/>
                  </a:lnTo>
                  <a:lnTo>
                    <a:pt x="65" y="159"/>
                  </a:lnTo>
                  <a:lnTo>
                    <a:pt x="70" y="161"/>
                  </a:lnTo>
                  <a:close/>
                </a:path>
              </a:pathLst>
            </a:custGeom>
            <a:solidFill>
              <a:srgbClr val="70C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07" name="Freeform 11"/>
            <p:cNvSpPr>
              <a:spLocks/>
            </p:cNvSpPr>
            <p:nvPr/>
          </p:nvSpPr>
          <p:spPr bwMode="auto">
            <a:xfrm flipH="1">
              <a:off x="4284" y="2835"/>
              <a:ext cx="421" cy="387"/>
            </a:xfrm>
            <a:custGeom>
              <a:avLst/>
              <a:gdLst>
                <a:gd name="T0" fmla="*/ 227 w 421"/>
                <a:gd name="T1" fmla="*/ 289 h 387"/>
                <a:gd name="T2" fmla="*/ 213 w 421"/>
                <a:gd name="T3" fmla="*/ 276 h 387"/>
                <a:gd name="T4" fmla="*/ 211 w 421"/>
                <a:gd name="T5" fmla="*/ 259 h 387"/>
                <a:gd name="T6" fmla="*/ 225 w 421"/>
                <a:gd name="T7" fmla="*/ 249 h 387"/>
                <a:gd name="T8" fmla="*/ 236 w 421"/>
                <a:gd name="T9" fmla="*/ 245 h 387"/>
                <a:gd name="T10" fmla="*/ 227 w 421"/>
                <a:gd name="T11" fmla="*/ 230 h 387"/>
                <a:gd name="T12" fmla="*/ 229 w 421"/>
                <a:gd name="T13" fmla="*/ 213 h 387"/>
                <a:gd name="T14" fmla="*/ 246 w 421"/>
                <a:gd name="T15" fmla="*/ 203 h 387"/>
                <a:gd name="T16" fmla="*/ 261 w 421"/>
                <a:gd name="T17" fmla="*/ 199 h 387"/>
                <a:gd name="T18" fmla="*/ 259 w 421"/>
                <a:gd name="T19" fmla="*/ 182 h 387"/>
                <a:gd name="T20" fmla="*/ 267 w 421"/>
                <a:gd name="T21" fmla="*/ 165 h 387"/>
                <a:gd name="T22" fmla="*/ 282 w 421"/>
                <a:gd name="T23" fmla="*/ 163 h 387"/>
                <a:gd name="T24" fmla="*/ 294 w 421"/>
                <a:gd name="T25" fmla="*/ 165 h 387"/>
                <a:gd name="T26" fmla="*/ 298 w 421"/>
                <a:gd name="T27" fmla="*/ 167 h 387"/>
                <a:gd name="T28" fmla="*/ 304 w 421"/>
                <a:gd name="T29" fmla="*/ 155 h 387"/>
                <a:gd name="T30" fmla="*/ 330 w 421"/>
                <a:gd name="T31" fmla="*/ 109 h 387"/>
                <a:gd name="T32" fmla="*/ 357 w 421"/>
                <a:gd name="T33" fmla="*/ 73 h 387"/>
                <a:gd name="T34" fmla="*/ 367 w 421"/>
                <a:gd name="T35" fmla="*/ 59 h 387"/>
                <a:gd name="T36" fmla="*/ 378 w 421"/>
                <a:gd name="T37" fmla="*/ 46 h 387"/>
                <a:gd name="T38" fmla="*/ 396 w 421"/>
                <a:gd name="T39" fmla="*/ 27 h 387"/>
                <a:gd name="T40" fmla="*/ 413 w 421"/>
                <a:gd name="T41" fmla="*/ 9 h 387"/>
                <a:gd name="T42" fmla="*/ 419 w 421"/>
                <a:gd name="T43" fmla="*/ 6 h 387"/>
                <a:gd name="T44" fmla="*/ 415 w 421"/>
                <a:gd name="T45" fmla="*/ 0 h 387"/>
                <a:gd name="T46" fmla="*/ 382 w 421"/>
                <a:gd name="T47" fmla="*/ 0 h 387"/>
                <a:gd name="T48" fmla="*/ 340 w 421"/>
                <a:gd name="T49" fmla="*/ 0 h 387"/>
                <a:gd name="T50" fmla="*/ 271 w 421"/>
                <a:gd name="T51" fmla="*/ 4 h 387"/>
                <a:gd name="T52" fmla="*/ 213 w 421"/>
                <a:gd name="T53" fmla="*/ 11 h 387"/>
                <a:gd name="T54" fmla="*/ 196 w 421"/>
                <a:gd name="T55" fmla="*/ 13 h 387"/>
                <a:gd name="T56" fmla="*/ 179 w 421"/>
                <a:gd name="T57" fmla="*/ 17 h 387"/>
                <a:gd name="T58" fmla="*/ 164 w 421"/>
                <a:gd name="T59" fmla="*/ 23 h 387"/>
                <a:gd name="T60" fmla="*/ 154 w 421"/>
                <a:gd name="T61" fmla="*/ 32 h 387"/>
                <a:gd name="T62" fmla="*/ 148 w 421"/>
                <a:gd name="T63" fmla="*/ 50 h 387"/>
                <a:gd name="T64" fmla="*/ 142 w 421"/>
                <a:gd name="T65" fmla="*/ 65 h 387"/>
                <a:gd name="T66" fmla="*/ 137 w 421"/>
                <a:gd name="T67" fmla="*/ 84 h 387"/>
                <a:gd name="T68" fmla="*/ 129 w 421"/>
                <a:gd name="T69" fmla="*/ 103 h 387"/>
                <a:gd name="T70" fmla="*/ 123 w 421"/>
                <a:gd name="T71" fmla="*/ 121 h 387"/>
                <a:gd name="T72" fmla="*/ 114 w 421"/>
                <a:gd name="T73" fmla="*/ 138 h 387"/>
                <a:gd name="T74" fmla="*/ 104 w 421"/>
                <a:gd name="T75" fmla="*/ 159 h 387"/>
                <a:gd name="T76" fmla="*/ 102 w 421"/>
                <a:gd name="T77" fmla="*/ 174 h 387"/>
                <a:gd name="T78" fmla="*/ 127 w 421"/>
                <a:gd name="T79" fmla="*/ 170 h 387"/>
                <a:gd name="T80" fmla="*/ 152 w 421"/>
                <a:gd name="T81" fmla="*/ 165 h 387"/>
                <a:gd name="T82" fmla="*/ 175 w 421"/>
                <a:gd name="T83" fmla="*/ 161 h 387"/>
                <a:gd name="T84" fmla="*/ 190 w 421"/>
                <a:gd name="T85" fmla="*/ 170 h 387"/>
                <a:gd name="T86" fmla="*/ 188 w 421"/>
                <a:gd name="T87" fmla="*/ 188 h 387"/>
                <a:gd name="T88" fmla="*/ 179 w 421"/>
                <a:gd name="T89" fmla="*/ 199 h 387"/>
                <a:gd name="T90" fmla="*/ 173 w 421"/>
                <a:gd name="T91" fmla="*/ 201 h 387"/>
                <a:gd name="T92" fmla="*/ 171 w 421"/>
                <a:gd name="T93" fmla="*/ 207 h 387"/>
                <a:gd name="T94" fmla="*/ 164 w 421"/>
                <a:gd name="T95" fmla="*/ 213 h 387"/>
                <a:gd name="T96" fmla="*/ 165 w 421"/>
                <a:gd name="T97" fmla="*/ 217 h 387"/>
                <a:gd name="T98" fmla="*/ 187 w 421"/>
                <a:gd name="T99" fmla="*/ 220 h 387"/>
                <a:gd name="T100" fmla="*/ 194 w 421"/>
                <a:gd name="T101" fmla="*/ 238 h 387"/>
                <a:gd name="T102" fmla="*/ 171 w 421"/>
                <a:gd name="T103" fmla="*/ 257 h 387"/>
                <a:gd name="T104" fmla="*/ 150 w 421"/>
                <a:gd name="T105" fmla="*/ 270 h 387"/>
                <a:gd name="T106" fmla="*/ 160 w 421"/>
                <a:gd name="T107" fmla="*/ 274 h 387"/>
                <a:gd name="T108" fmla="*/ 167 w 421"/>
                <a:gd name="T109" fmla="*/ 282 h 387"/>
                <a:gd name="T110" fmla="*/ 165 w 421"/>
                <a:gd name="T111" fmla="*/ 295 h 387"/>
                <a:gd name="T112" fmla="*/ 148 w 421"/>
                <a:gd name="T113" fmla="*/ 312 h 387"/>
                <a:gd name="T114" fmla="*/ 81 w 421"/>
                <a:gd name="T115" fmla="*/ 322 h 387"/>
                <a:gd name="T116" fmla="*/ 25 w 421"/>
                <a:gd name="T117" fmla="*/ 314 h 387"/>
                <a:gd name="T118" fmla="*/ 12 w 421"/>
                <a:gd name="T119" fmla="*/ 343 h 387"/>
                <a:gd name="T120" fmla="*/ 0 w 421"/>
                <a:gd name="T121" fmla="*/ 370 h 387"/>
                <a:gd name="T122" fmla="*/ 0 w 421"/>
                <a:gd name="T123" fmla="*/ 374 h 387"/>
                <a:gd name="T124" fmla="*/ 114 w 421"/>
                <a:gd name="T125" fmla="*/ 387 h 387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421"/>
                <a:gd name="T190" fmla="*/ 0 h 387"/>
                <a:gd name="T191" fmla="*/ 421 w 421"/>
                <a:gd name="T192" fmla="*/ 387 h 387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421" h="387">
                  <a:moveTo>
                    <a:pt x="114" y="387"/>
                  </a:moveTo>
                  <a:lnTo>
                    <a:pt x="194" y="383"/>
                  </a:lnTo>
                  <a:lnTo>
                    <a:pt x="229" y="291"/>
                  </a:lnTo>
                  <a:lnTo>
                    <a:pt x="227" y="289"/>
                  </a:lnTo>
                  <a:lnTo>
                    <a:pt x="223" y="286"/>
                  </a:lnTo>
                  <a:lnTo>
                    <a:pt x="219" y="284"/>
                  </a:lnTo>
                  <a:lnTo>
                    <a:pt x="217" y="280"/>
                  </a:lnTo>
                  <a:lnTo>
                    <a:pt x="213" y="276"/>
                  </a:lnTo>
                  <a:lnTo>
                    <a:pt x="211" y="272"/>
                  </a:lnTo>
                  <a:lnTo>
                    <a:pt x="210" y="268"/>
                  </a:lnTo>
                  <a:lnTo>
                    <a:pt x="210" y="264"/>
                  </a:lnTo>
                  <a:lnTo>
                    <a:pt x="211" y="259"/>
                  </a:lnTo>
                  <a:lnTo>
                    <a:pt x="213" y="255"/>
                  </a:lnTo>
                  <a:lnTo>
                    <a:pt x="217" y="253"/>
                  </a:lnTo>
                  <a:lnTo>
                    <a:pt x="221" y="251"/>
                  </a:lnTo>
                  <a:lnTo>
                    <a:pt x="225" y="249"/>
                  </a:lnTo>
                  <a:lnTo>
                    <a:pt x="229" y="247"/>
                  </a:lnTo>
                  <a:lnTo>
                    <a:pt x="233" y="247"/>
                  </a:lnTo>
                  <a:lnTo>
                    <a:pt x="238" y="249"/>
                  </a:lnTo>
                  <a:lnTo>
                    <a:pt x="236" y="245"/>
                  </a:lnTo>
                  <a:lnTo>
                    <a:pt x="233" y="243"/>
                  </a:lnTo>
                  <a:lnTo>
                    <a:pt x="231" y="240"/>
                  </a:lnTo>
                  <a:lnTo>
                    <a:pt x="229" y="236"/>
                  </a:lnTo>
                  <a:lnTo>
                    <a:pt x="227" y="230"/>
                  </a:lnTo>
                  <a:lnTo>
                    <a:pt x="225" y="226"/>
                  </a:lnTo>
                  <a:lnTo>
                    <a:pt x="225" y="222"/>
                  </a:lnTo>
                  <a:lnTo>
                    <a:pt x="225" y="217"/>
                  </a:lnTo>
                  <a:lnTo>
                    <a:pt x="229" y="213"/>
                  </a:lnTo>
                  <a:lnTo>
                    <a:pt x="233" y="209"/>
                  </a:lnTo>
                  <a:lnTo>
                    <a:pt x="236" y="207"/>
                  </a:lnTo>
                  <a:lnTo>
                    <a:pt x="242" y="205"/>
                  </a:lnTo>
                  <a:lnTo>
                    <a:pt x="246" y="203"/>
                  </a:lnTo>
                  <a:lnTo>
                    <a:pt x="252" y="203"/>
                  </a:lnTo>
                  <a:lnTo>
                    <a:pt x="258" y="203"/>
                  </a:lnTo>
                  <a:lnTo>
                    <a:pt x="263" y="203"/>
                  </a:lnTo>
                  <a:lnTo>
                    <a:pt x="261" y="199"/>
                  </a:lnTo>
                  <a:lnTo>
                    <a:pt x="261" y="195"/>
                  </a:lnTo>
                  <a:lnTo>
                    <a:pt x="259" y="190"/>
                  </a:lnTo>
                  <a:lnTo>
                    <a:pt x="259" y="186"/>
                  </a:lnTo>
                  <a:lnTo>
                    <a:pt x="259" y="182"/>
                  </a:lnTo>
                  <a:lnTo>
                    <a:pt x="259" y="176"/>
                  </a:lnTo>
                  <a:lnTo>
                    <a:pt x="261" y="172"/>
                  </a:lnTo>
                  <a:lnTo>
                    <a:pt x="263" y="167"/>
                  </a:lnTo>
                  <a:lnTo>
                    <a:pt x="267" y="165"/>
                  </a:lnTo>
                  <a:lnTo>
                    <a:pt x="271" y="163"/>
                  </a:lnTo>
                  <a:lnTo>
                    <a:pt x="275" y="163"/>
                  </a:lnTo>
                  <a:lnTo>
                    <a:pt x="279" y="163"/>
                  </a:lnTo>
                  <a:lnTo>
                    <a:pt x="282" y="163"/>
                  </a:lnTo>
                  <a:lnTo>
                    <a:pt x="286" y="165"/>
                  </a:lnTo>
                  <a:lnTo>
                    <a:pt x="290" y="165"/>
                  </a:lnTo>
                  <a:lnTo>
                    <a:pt x="294" y="165"/>
                  </a:lnTo>
                  <a:lnTo>
                    <a:pt x="296" y="165"/>
                  </a:lnTo>
                  <a:lnTo>
                    <a:pt x="296" y="167"/>
                  </a:lnTo>
                  <a:lnTo>
                    <a:pt x="298" y="167"/>
                  </a:lnTo>
                  <a:lnTo>
                    <a:pt x="304" y="155"/>
                  </a:lnTo>
                  <a:lnTo>
                    <a:pt x="309" y="144"/>
                  </a:lnTo>
                  <a:lnTo>
                    <a:pt x="317" y="132"/>
                  </a:lnTo>
                  <a:lnTo>
                    <a:pt x="323" y="121"/>
                  </a:lnTo>
                  <a:lnTo>
                    <a:pt x="330" y="109"/>
                  </a:lnTo>
                  <a:lnTo>
                    <a:pt x="338" y="98"/>
                  </a:lnTo>
                  <a:lnTo>
                    <a:pt x="346" y="86"/>
                  </a:lnTo>
                  <a:lnTo>
                    <a:pt x="353" y="77"/>
                  </a:lnTo>
                  <a:lnTo>
                    <a:pt x="357" y="73"/>
                  </a:lnTo>
                  <a:lnTo>
                    <a:pt x="359" y="69"/>
                  </a:lnTo>
                  <a:lnTo>
                    <a:pt x="361" y="65"/>
                  </a:lnTo>
                  <a:lnTo>
                    <a:pt x="363" y="63"/>
                  </a:lnTo>
                  <a:lnTo>
                    <a:pt x="367" y="59"/>
                  </a:lnTo>
                  <a:lnTo>
                    <a:pt x="369" y="57"/>
                  </a:lnTo>
                  <a:lnTo>
                    <a:pt x="371" y="53"/>
                  </a:lnTo>
                  <a:lnTo>
                    <a:pt x="375" y="52"/>
                  </a:lnTo>
                  <a:lnTo>
                    <a:pt x="378" y="46"/>
                  </a:lnTo>
                  <a:lnTo>
                    <a:pt x="382" y="40"/>
                  </a:lnTo>
                  <a:lnTo>
                    <a:pt x="386" y="36"/>
                  </a:lnTo>
                  <a:lnTo>
                    <a:pt x="392" y="30"/>
                  </a:lnTo>
                  <a:lnTo>
                    <a:pt x="396" y="27"/>
                  </a:lnTo>
                  <a:lnTo>
                    <a:pt x="401" y="21"/>
                  </a:lnTo>
                  <a:lnTo>
                    <a:pt x="405" y="15"/>
                  </a:lnTo>
                  <a:lnTo>
                    <a:pt x="411" y="9"/>
                  </a:lnTo>
                  <a:lnTo>
                    <a:pt x="413" y="9"/>
                  </a:lnTo>
                  <a:lnTo>
                    <a:pt x="415" y="7"/>
                  </a:lnTo>
                  <a:lnTo>
                    <a:pt x="417" y="6"/>
                  </a:lnTo>
                  <a:lnTo>
                    <a:pt x="419" y="6"/>
                  </a:lnTo>
                  <a:lnTo>
                    <a:pt x="419" y="4"/>
                  </a:lnTo>
                  <a:lnTo>
                    <a:pt x="421" y="2"/>
                  </a:lnTo>
                  <a:lnTo>
                    <a:pt x="421" y="0"/>
                  </a:lnTo>
                  <a:lnTo>
                    <a:pt x="415" y="0"/>
                  </a:lnTo>
                  <a:lnTo>
                    <a:pt x="407" y="0"/>
                  </a:lnTo>
                  <a:lnTo>
                    <a:pt x="398" y="0"/>
                  </a:lnTo>
                  <a:lnTo>
                    <a:pt x="390" y="0"/>
                  </a:lnTo>
                  <a:lnTo>
                    <a:pt x="382" y="0"/>
                  </a:lnTo>
                  <a:lnTo>
                    <a:pt x="373" y="0"/>
                  </a:lnTo>
                  <a:lnTo>
                    <a:pt x="365" y="0"/>
                  </a:lnTo>
                  <a:lnTo>
                    <a:pt x="359" y="0"/>
                  </a:lnTo>
                  <a:lnTo>
                    <a:pt x="340" y="0"/>
                  </a:lnTo>
                  <a:lnTo>
                    <a:pt x="323" y="0"/>
                  </a:lnTo>
                  <a:lnTo>
                    <a:pt x="305" y="2"/>
                  </a:lnTo>
                  <a:lnTo>
                    <a:pt x="288" y="2"/>
                  </a:lnTo>
                  <a:lnTo>
                    <a:pt x="271" y="4"/>
                  </a:lnTo>
                  <a:lnTo>
                    <a:pt x="252" y="6"/>
                  </a:lnTo>
                  <a:lnTo>
                    <a:pt x="234" y="7"/>
                  </a:lnTo>
                  <a:lnTo>
                    <a:pt x="217" y="9"/>
                  </a:lnTo>
                  <a:lnTo>
                    <a:pt x="213" y="11"/>
                  </a:lnTo>
                  <a:lnTo>
                    <a:pt x="208" y="11"/>
                  </a:lnTo>
                  <a:lnTo>
                    <a:pt x="204" y="11"/>
                  </a:lnTo>
                  <a:lnTo>
                    <a:pt x="200" y="11"/>
                  </a:lnTo>
                  <a:lnTo>
                    <a:pt x="196" y="13"/>
                  </a:lnTo>
                  <a:lnTo>
                    <a:pt x="192" y="13"/>
                  </a:lnTo>
                  <a:lnTo>
                    <a:pt x="187" y="15"/>
                  </a:lnTo>
                  <a:lnTo>
                    <a:pt x="183" y="17"/>
                  </a:lnTo>
                  <a:lnTo>
                    <a:pt x="179" y="17"/>
                  </a:lnTo>
                  <a:lnTo>
                    <a:pt x="175" y="19"/>
                  </a:lnTo>
                  <a:lnTo>
                    <a:pt x="171" y="19"/>
                  </a:lnTo>
                  <a:lnTo>
                    <a:pt x="167" y="21"/>
                  </a:lnTo>
                  <a:lnTo>
                    <a:pt x="164" y="23"/>
                  </a:lnTo>
                  <a:lnTo>
                    <a:pt x="160" y="25"/>
                  </a:lnTo>
                  <a:lnTo>
                    <a:pt x="158" y="27"/>
                  </a:lnTo>
                  <a:lnTo>
                    <a:pt x="154" y="29"/>
                  </a:lnTo>
                  <a:lnTo>
                    <a:pt x="154" y="32"/>
                  </a:lnTo>
                  <a:lnTo>
                    <a:pt x="152" y="38"/>
                  </a:lnTo>
                  <a:lnTo>
                    <a:pt x="150" y="42"/>
                  </a:lnTo>
                  <a:lnTo>
                    <a:pt x="150" y="46"/>
                  </a:lnTo>
                  <a:lnTo>
                    <a:pt x="148" y="50"/>
                  </a:lnTo>
                  <a:lnTo>
                    <a:pt x="146" y="52"/>
                  </a:lnTo>
                  <a:lnTo>
                    <a:pt x="146" y="55"/>
                  </a:lnTo>
                  <a:lnTo>
                    <a:pt x="144" y="59"/>
                  </a:lnTo>
                  <a:lnTo>
                    <a:pt x="142" y="65"/>
                  </a:lnTo>
                  <a:lnTo>
                    <a:pt x="142" y="71"/>
                  </a:lnTo>
                  <a:lnTo>
                    <a:pt x="141" y="75"/>
                  </a:lnTo>
                  <a:lnTo>
                    <a:pt x="139" y="80"/>
                  </a:lnTo>
                  <a:lnTo>
                    <a:pt x="137" y="84"/>
                  </a:lnTo>
                  <a:lnTo>
                    <a:pt x="135" y="90"/>
                  </a:lnTo>
                  <a:lnTo>
                    <a:pt x="133" y="94"/>
                  </a:lnTo>
                  <a:lnTo>
                    <a:pt x="131" y="98"/>
                  </a:lnTo>
                  <a:lnTo>
                    <a:pt x="129" y="103"/>
                  </a:lnTo>
                  <a:lnTo>
                    <a:pt x="127" y="107"/>
                  </a:lnTo>
                  <a:lnTo>
                    <a:pt x="125" y="111"/>
                  </a:lnTo>
                  <a:lnTo>
                    <a:pt x="123" y="117"/>
                  </a:lnTo>
                  <a:lnTo>
                    <a:pt x="123" y="121"/>
                  </a:lnTo>
                  <a:lnTo>
                    <a:pt x="121" y="124"/>
                  </a:lnTo>
                  <a:lnTo>
                    <a:pt x="119" y="128"/>
                  </a:lnTo>
                  <a:lnTo>
                    <a:pt x="117" y="132"/>
                  </a:lnTo>
                  <a:lnTo>
                    <a:pt x="114" y="138"/>
                  </a:lnTo>
                  <a:lnTo>
                    <a:pt x="112" y="142"/>
                  </a:lnTo>
                  <a:lnTo>
                    <a:pt x="110" y="147"/>
                  </a:lnTo>
                  <a:lnTo>
                    <a:pt x="106" y="153"/>
                  </a:lnTo>
                  <a:lnTo>
                    <a:pt x="104" y="159"/>
                  </a:lnTo>
                  <a:lnTo>
                    <a:pt x="102" y="163"/>
                  </a:lnTo>
                  <a:lnTo>
                    <a:pt x="98" y="169"/>
                  </a:lnTo>
                  <a:lnTo>
                    <a:pt x="96" y="174"/>
                  </a:lnTo>
                  <a:lnTo>
                    <a:pt x="102" y="174"/>
                  </a:lnTo>
                  <a:lnTo>
                    <a:pt x="108" y="174"/>
                  </a:lnTo>
                  <a:lnTo>
                    <a:pt x="114" y="174"/>
                  </a:lnTo>
                  <a:lnTo>
                    <a:pt x="119" y="172"/>
                  </a:lnTo>
                  <a:lnTo>
                    <a:pt x="127" y="170"/>
                  </a:lnTo>
                  <a:lnTo>
                    <a:pt x="133" y="169"/>
                  </a:lnTo>
                  <a:lnTo>
                    <a:pt x="141" y="167"/>
                  </a:lnTo>
                  <a:lnTo>
                    <a:pt x="146" y="165"/>
                  </a:lnTo>
                  <a:lnTo>
                    <a:pt x="152" y="165"/>
                  </a:lnTo>
                  <a:lnTo>
                    <a:pt x="158" y="163"/>
                  </a:lnTo>
                  <a:lnTo>
                    <a:pt x="164" y="161"/>
                  </a:lnTo>
                  <a:lnTo>
                    <a:pt x="169" y="161"/>
                  </a:lnTo>
                  <a:lnTo>
                    <a:pt x="175" y="161"/>
                  </a:lnTo>
                  <a:lnTo>
                    <a:pt x="181" y="161"/>
                  </a:lnTo>
                  <a:lnTo>
                    <a:pt x="185" y="163"/>
                  </a:lnTo>
                  <a:lnTo>
                    <a:pt x="188" y="167"/>
                  </a:lnTo>
                  <a:lnTo>
                    <a:pt x="190" y="170"/>
                  </a:lnTo>
                  <a:lnTo>
                    <a:pt x="190" y="176"/>
                  </a:lnTo>
                  <a:lnTo>
                    <a:pt x="190" y="180"/>
                  </a:lnTo>
                  <a:lnTo>
                    <a:pt x="190" y="184"/>
                  </a:lnTo>
                  <a:lnTo>
                    <a:pt x="188" y="188"/>
                  </a:lnTo>
                  <a:lnTo>
                    <a:pt x="187" y="190"/>
                  </a:lnTo>
                  <a:lnTo>
                    <a:pt x="183" y="193"/>
                  </a:lnTo>
                  <a:lnTo>
                    <a:pt x="181" y="197"/>
                  </a:lnTo>
                  <a:lnTo>
                    <a:pt x="179" y="199"/>
                  </a:lnTo>
                  <a:lnTo>
                    <a:pt x="177" y="199"/>
                  </a:lnTo>
                  <a:lnTo>
                    <a:pt x="175" y="201"/>
                  </a:lnTo>
                  <a:lnTo>
                    <a:pt x="173" y="201"/>
                  </a:lnTo>
                  <a:lnTo>
                    <a:pt x="173" y="203"/>
                  </a:lnTo>
                  <a:lnTo>
                    <a:pt x="171" y="205"/>
                  </a:lnTo>
                  <a:lnTo>
                    <a:pt x="171" y="207"/>
                  </a:lnTo>
                  <a:lnTo>
                    <a:pt x="169" y="209"/>
                  </a:lnTo>
                  <a:lnTo>
                    <a:pt x="167" y="211"/>
                  </a:lnTo>
                  <a:lnTo>
                    <a:pt x="165" y="213"/>
                  </a:lnTo>
                  <a:lnTo>
                    <a:pt x="164" y="213"/>
                  </a:lnTo>
                  <a:lnTo>
                    <a:pt x="164" y="215"/>
                  </a:lnTo>
                  <a:lnTo>
                    <a:pt x="162" y="215"/>
                  </a:lnTo>
                  <a:lnTo>
                    <a:pt x="160" y="217"/>
                  </a:lnTo>
                  <a:lnTo>
                    <a:pt x="165" y="217"/>
                  </a:lnTo>
                  <a:lnTo>
                    <a:pt x="171" y="217"/>
                  </a:lnTo>
                  <a:lnTo>
                    <a:pt x="177" y="217"/>
                  </a:lnTo>
                  <a:lnTo>
                    <a:pt x="181" y="218"/>
                  </a:lnTo>
                  <a:lnTo>
                    <a:pt x="187" y="220"/>
                  </a:lnTo>
                  <a:lnTo>
                    <a:pt x="190" y="222"/>
                  </a:lnTo>
                  <a:lnTo>
                    <a:pt x="194" y="226"/>
                  </a:lnTo>
                  <a:lnTo>
                    <a:pt x="198" y="232"/>
                  </a:lnTo>
                  <a:lnTo>
                    <a:pt x="194" y="238"/>
                  </a:lnTo>
                  <a:lnTo>
                    <a:pt x="190" y="243"/>
                  </a:lnTo>
                  <a:lnTo>
                    <a:pt x="185" y="249"/>
                  </a:lnTo>
                  <a:lnTo>
                    <a:pt x="177" y="253"/>
                  </a:lnTo>
                  <a:lnTo>
                    <a:pt x="171" y="257"/>
                  </a:lnTo>
                  <a:lnTo>
                    <a:pt x="164" y="261"/>
                  </a:lnTo>
                  <a:lnTo>
                    <a:pt x="156" y="264"/>
                  </a:lnTo>
                  <a:lnTo>
                    <a:pt x="148" y="268"/>
                  </a:lnTo>
                  <a:lnTo>
                    <a:pt x="150" y="270"/>
                  </a:lnTo>
                  <a:lnTo>
                    <a:pt x="154" y="270"/>
                  </a:lnTo>
                  <a:lnTo>
                    <a:pt x="156" y="270"/>
                  </a:lnTo>
                  <a:lnTo>
                    <a:pt x="158" y="272"/>
                  </a:lnTo>
                  <a:lnTo>
                    <a:pt x="160" y="274"/>
                  </a:lnTo>
                  <a:lnTo>
                    <a:pt x="162" y="274"/>
                  </a:lnTo>
                  <a:lnTo>
                    <a:pt x="164" y="276"/>
                  </a:lnTo>
                  <a:lnTo>
                    <a:pt x="165" y="278"/>
                  </a:lnTo>
                  <a:lnTo>
                    <a:pt x="167" y="282"/>
                  </a:lnTo>
                  <a:lnTo>
                    <a:pt x="167" y="286"/>
                  </a:lnTo>
                  <a:lnTo>
                    <a:pt x="167" y="289"/>
                  </a:lnTo>
                  <a:lnTo>
                    <a:pt x="167" y="291"/>
                  </a:lnTo>
                  <a:lnTo>
                    <a:pt x="165" y="295"/>
                  </a:lnTo>
                  <a:lnTo>
                    <a:pt x="165" y="297"/>
                  </a:lnTo>
                  <a:lnTo>
                    <a:pt x="164" y="301"/>
                  </a:lnTo>
                  <a:lnTo>
                    <a:pt x="164" y="303"/>
                  </a:lnTo>
                  <a:lnTo>
                    <a:pt x="148" y="312"/>
                  </a:lnTo>
                  <a:lnTo>
                    <a:pt x="131" y="318"/>
                  </a:lnTo>
                  <a:lnTo>
                    <a:pt x="116" y="322"/>
                  </a:lnTo>
                  <a:lnTo>
                    <a:pt x="98" y="322"/>
                  </a:lnTo>
                  <a:lnTo>
                    <a:pt x="81" y="322"/>
                  </a:lnTo>
                  <a:lnTo>
                    <a:pt x="64" y="318"/>
                  </a:lnTo>
                  <a:lnTo>
                    <a:pt x="47" y="314"/>
                  </a:lnTo>
                  <a:lnTo>
                    <a:pt x="31" y="307"/>
                  </a:lnTo>
                  <a:lnTo>
                    <a:pt x="25" y="314"/>
                  </a:lnTo>
                  <a:lnTo>
                    <a:pt x="20" y="320"/>
                  </a:lnTo>
                  <a:lnTo>
                    <a:pt x="16" y="328"/>
                  </a:lnTo>
                  <a:lnTo>
                    <a:pt x="14" y="335"/>
                  </a:lnTo>
                  <a:lnTo>
                    <a:pt x="12" y="343"/>
                  </a:lnTo>
                  <a:lnTo>
                    <a:pt x="8" y="353"/>
                  </a:lnTo>
                  <a:lnTo>
                    <a:pt x="4" y="360"/>
                  </a:lnTo>
                  <a:lnTo>
                    <a:pt x="0" y="370"/>
                  </a:lnTo>
                  <a:lnTo>
                    <a:pt x="0" y="372"/>
                  </a:lnTo>
                  <a:lnTo>
                    <a:pt x="0" y="374"/>
                  </a:lnTo>
                  <a:lnTo>
                    <a:pt x="0" y="376"/>
                  </a:lnTo>
                  <a:lnTo>
                    <a:pt x="114" y="38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08" name="Freeform 12"/>
            <p:cNvSpPr>
              <a:spLocks/>
            </p:cNvSpPr>
            <p:nvPr/>
          </p:nvSpPr>
          <p:spPr bwMode="auto">
            <a:xfrm flipH="1">
              <a:off x="4522" y="2996"/>
              <a:ext cx="319" cy="149"/>
            </a:xfrm>
            <a:custGeom>
              <a:avLst/>
              <a:gdLst>
                <a:gd name="T0" fmla="*/ 253 w 319"/>
                <a:gd name="T1" fmla="*/ 148 h 149"/>
                <a:gd name="T2" fmla="*/ 282 w 319"/>
                <a:gd name="T3" fmla="*/ 138 h 149"/>
                <a:gd name="T4" fmla="*/ 288 w 319"/>
                <a:gd name="T5" fmla="*/ 126 h 149"/>
                <a:gd name="T6" fmla="*/ 280 w 319"/>
                <a:gd name="T7" fmla="*/ 121 h 149"/>
                <a:gd name="T8" fmla="*/ 259 w 319"/>
                <a:gd name="T9" fmla="*/ 119 h 149"/>
                <a:gd name="T10" fmla="*/ 240 w 319"/>
                <a:gd name="T11" fmla="*/ 115 h 149"/>
                <a:gd name="T12" fmla="*/ 234 w 319"/>
                <a:gd name="T13" fmla="*/ 113 h 149"/>
                <a:gd name="T14" fmla="*/ 232 w 319"/>
                <a:gd name="T15" fmla="*/ 109 h 149"/>
                <a:gd name="T16" fmla="*/ 232 w 319"/>
                <a:gd name="T17" fmla="*/ 107 h 149"/>
                <a:gd name="T18" fmla="*/ 232 w 319"/>
                <a:gd name="T19" fmla="*/ 105 h 149"/>
                <a:gd name="T20" fmla="*/ 267 w 319"/>
                <a:gd name="T21" fmla="*/ 100 h 149"/>
                <a:gd name="T22" fmla="*/ 309 w 319"/>
                <a:gd name="T23" fmla="*/ 80 h 149"/>
                <a:gd name="T24" fmla="*/ 223 w 319"/>
                <a:gd name="T25" fmla="*/ 80 h 149"/>
                <a:gd name="T26" fmla="*/ 221 w 319"/>
                <a:gd name="T27" fmla="*/ 75 h 149"/>
                <a:gd name="T28" fmla="*/ 227 w 319"/>
                <a:gd name="T29" fmla="*/ 69 h 149"/>
                <a:gd name="T30" fmla="*/ 238 w 319"/>
                <a:gd name="T31" fmla="*/ 67 h 149"/>
                <a:gd name="T32" fmla="*/ 257 w 319"/>
                <a:gd name="T33" fmla="*/ 59 h 149"/>
                <a:gd name="T34" fmla="*/ 282 w 319"/>
                <a:gd name="T35" fmla="*/ 48 h 149"/>
                <a:gd name="T36" fmla="*/ 298 w 319"/>
                <a:gd name="T37" fmla="*/ 32 h 149"/>
                <a:gd name="T38" fmla="*/ 307 w 319"/>
                <a:gd name="T39" fmla="*/ 19 h 149"/>
                <a:gd name="T40" fmla="*/ 301 w 319"/>
                <a:gd name="T41" fmla="*/ 13 h 149"/>
                <a:gd name="T42" fmla="*/ 282 w 319"/>
                <a:gd name="T43" fmla="*/ 19 h 149"/>
                <a:gd name="T44" fmla="*/ 253 w 319"/>
                <a:gd name="T45" fmla="*/ 25 h 149"/>
                <a:gd name="T46" fmla="*/ 219 w 319"/>
                <a:gd name="T47" fmla="*/ 32 h 149"/>
                <a:gd name="T48" fmla="*/ 202 w 319"/>
                <a:gd name="T49" fmla="*/ 29 h 149"/>
                <a:gd name="T50" fmla="*/ 200 w 319"/>
                <a:gd name="T51" fmla="*/ 23 h 149"/>
                <a:gd name="T52" fmla="*/ 204 w 319"/>
                <a:gd name="T53" fmla="*/ 21 h 149"/>
                <a:gd name="T54" fmla="*/ 209 w 319"/>
                <a:gd name="T55" fmla="*/ 17 h 149"/>
                <a:gd name="T56" fmla="*/ 215 w 319"/>
                <a:gd name="T57" fmla="*/ 13 h 149"/>
                <a:gd name="T58" fmla="*/ 217 w 319"/>
                <a:gd name="T59" fmla="*/ 6 h 149"/>
                <a:gd name="T60" fmla="*/ 207 w 319"/>
                <a:gd name="T61" fmla="*/ 0 h 149"/>
                <a:gd name="T62" fmla="*/ 188 w 319"/>
                <a:gd name="T63" fmla="*/ 2 h 149"/>
                <a:gd name="T64" fmla="*/ 167 w 319"/>
                <a:gd name="T65" fmla="*/ 19 h 149"/>
                <a:gd name="T66" fmla="*/ 142 w 319"/>
                <a:gd name="T67" fmla="*/ 50 h 149"/>
                <a:gd name="T68" fmla="*/ 117 w 319"/>
                <a:gd name="T69" fmla="*/ 56 h 149"/>
                <a:gd name="T70" fmla="*/ 102 w 319"/>
                <a:gd name="T71" fmla="*/ 54 h 149"/>
                <a:gd name="T72" fmla="*/ 81 w 319"/>
                <a:gd name="T73" fmla="*/ 56 h 149"/>
                <a:gd name="T74" fmla="*/ 56 w 319"/>
                <a:gd name="T75" fmla="*/ 54 h 149"/>
                <a:gd name="T76" fmla="*/ 31 w 319"/>
                <a:gd name="T77" fmla="*/ 65 h 149"/>
                <a:gd name="T78" fmla="*/ 10 w 319"/>
                <a:gd name="T79" fmla="*/ 84 h 149"/>
                <a:gd name="T80" fmla="*/ 23 w 319"/>
                <a:gd name="T81" fmla="*/ 102 h 149"/>
                <a:gd name="T82" fmla="*/ 69 w 319"/>
                <a:gd name="T83" fmla="*/ 100 h 149"/>
                <a:gd name="T84" fmla="*/ 108 w 319"/>
                <a:gd name="T85" fmla="*/ 96 h 149"/>
                <a:gd name="T86" fmla="*/ 136 w 319"/>
                <a:gd name="T87" fmla="*/ 88 h 149"/>
                <a:gd name="T88" fmla="*/ 156 w 319"/>
                <a:gd name="T89" fmla="*/ 111 h 149"/>
                <a:gd name="T90" fmla="*/ 188 w 319"/>
                <a:gd name="T91" fmla="*/ 136 h 149"/>
                <a:gd name="T92" fmla="*/ 213 w 319"/>
                <a:gd name="T93" fmla="*/ 146 h 149"/>
                <a:gd name="T94" fmla="*/ 225 w 319"/>
                <a:gd name="T95" fmla="*/ 148 h 149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319"/>
                <a:gd name="T145" fmla="*/ 0 h 149"/>
                <a:gd name="T146" fmla="*/ 319 w 319"/>
                <a:gd name="T147" fmla="*/ 149 h 149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319" h="149">
                  <a:moveTo>
                    <a:pt x="230" y="149"/>
                  </a:moveTo>
                  <a:lnTo>
                    <a:pt x="238" y="149"/>
                  </a:lnTo>
                  <a:lnTo>
                    <a:pt x="246" y="149"/>
                  </a:lnTo>
                  <a:lnTo>
                    <a:pt x="253" y="148"/>
                  </a:lnTo>
                  <a:lnTo>
                    <a:pt x="261" y="148"/>
                  </a:lnTo>
                  <a:lnTo>
                    <a:pt x="269" y="146"/>
                  </a:lnTo>
                  <a:lnTo>
                    <a:pt x="275" y="142"/>
                  </a:lnTo>
                  <a:lnTo>
                    <a:pt x="282" y="138"/>
                  </a:lnTo>
                  <a:lnTo>
                    <a:pt x="290" y="134"/>
                  </a:lnTo>
                  <a:lnTo>
                    <a:pt x="290" y="132"/>
                  </a:lnTo>
                  <a:lnTo>
                    <a:pt x="290" y="128"/>
                  </a:lnTo>
                  <a:lnTo>
                    <a:pt x="288" y="126"/>
                  </a:lnTo>
                  <a:lnTo>
                    <a:pt x="286" y="125"/>
                  </a:lnTo>
                  <a:lnTo>
                    <a:pt x="284" y="125"/>
                  </a:lnTo>
                  <a:lnTo>
                    <a:pt x="282" y="123"/>
                  </a:lnTo>
                  <a:lnTo>
                    <a:pt x="280" y="121"/>
                  </a:lnTo>
                  <a:lnTo>
                    <a:pt x="277" y="119"/>
                  </a:lnTo>
                  <a:lnTo>
                    <a:pt x="271" y="119"/>
                  </a:lnTo>
                  <a:lnTo>
                    <a:pt x="265" y="119"/>
                  </a:lnTo>
                  <a:lnTo>
                    <a:pt x="259" y="119"/>
                  </a:lnTo>
                  <a:lnTo>
                    <a:pt x="255" y="119"/>
                  </a:lnTo>
                  <a:lnTo>
                    <a:pt x="250" y="117"/>
                  </a:lnTo>
                  <a:lnTo>
                    <a:pt x="244" y="117"/>
                  </a:lnTo>
                  <a:lnTo>
                    <a:pt x="240" y="115"/>
                  </a:lnTo>
                  <a:lnTo>
                    <a:pt x="236" y="115"/>
                  </a:lnTo>
                  <a:lnTo>
                    <a:pt x="234" y="113"/>
                  </a:lnTo>
                  <a:lnTo>
                    <a:pt x="232" y="111"/>
                  </a:lnTo>
                  <a:lnTo>
                    <a:pt x="232" y="109"/>
                  </a:lnTo>
                  <a:lnTo>
                    <a:pt x="230" y="109"/>
                  </a:lnTo>
                  <a:lnTo>
                    <a:pt x="232" y="109"/>
                  </a:lnTo>
                  <a:lnTo>
                    <a:pt x="232" y="107"/>
                  </a:lnTo>
                  <a:lnTo>
                    <a:pt x="232" y="105"/>
                  </a:lnTo>
                  <a:lnTo>
                    <a:pt x="232" y="103"/>
                  </a:lnTo>
                  <a:lnTo>
                    <a:pt x="244" y="103"/>
                  </a:lnTo>
                  <a:lnTo>
                    <a:pt x="255" y="102"/>
                  </a:lnTo>
                  <a:lnTo>
                    <a:pt x="267" y="100"/>
                  </a:lnTo>
                  <a:lnTo>
                    <a:pt x="278" y="98"/>
                  </a:lnTo>
                  <a:lnTo>
                    <a:pt x="290" y="94"/>
                  </a:lnTo>
                  <a:lnTo>
                    <a:pt x="300" y="88"/>
                  </a:lnTo>
                  <a:lnTo>
                    <a:pt x="309" y="80"/>
                  </a:lnTo>
                  <a:lnTo>
                    <a:pt x="319" y="73"/>
                  </a:lnTo>
                  <a:lnTo>
                    <a:pt x="225" y="80"/>
                  </a:lnTo>
                  <a:lnTo>
                    <a:pt x="223" y="80"/>
                  </a:lnTo>
                  <a:lnTo>
                    <a:pt x="223" y="79"/>
                  </a:lnTo>
                  <a:lnTo>
                    <a:pt x="223" y="77"/>
                  </a:lnTo>
                  <a:lnTo>
                    <a:pt x="221" y="75"/>
                  </a:lnTo>
                  <a:lnTo>
                    <a:pt x="221" y="73"/>
                  </a:lnTo>
                  <a:lnTo>
                    <a:pt x="225" y="71"/>
                  </a:lnTo>
                  <a:lnTo>
                    <a:pt x="227" y="69"/>
                  </a:lnTo>
                  <a:lnTo>
                    <a:pt x="229" y="69"/>
                  </a:lnTo>
                  <a:lnTo>
                    <a:pt x="232" y="69"/>
                  </a:lnTo>
                  <a:lnTo>
                    <a:pt x="234" y="67"/>
                  </a:lnTo>
                  <a:lnTo>
                    <a:pt x="238" y="67"/>
                  </a:lnTo>
                  <a:lnTo>
                    <a:pt x="240" y="67"/>
                  </a:lnTo>
                  <a:lnTo>
                    <a:pt x="244" y="65"/>
                  </a:lnTo>
                  <a:lnTo>
                    <a:pt x="250" y="63"/>
                  </a:lnTo>
                  <a:lnTo>
                    <a:pt x="257" y="59"/>
                  </a:lnTo>
                  <a:lnTo>
                    <a:pt x="263" y="57"/>
                  </a:lnTo>
                  <a:lnTo>
                    <a:pt x="269" y="56"/>
                  </a:lnTo>
                  <a:lnTo>
                    <a:pt x="275" y="52"/>
                  </a:lnTo>
                  <a:lnTo>
                    <a:pt x="282" y="48"/>
                  </a:lnTo>
                  <a:lnTo>
                    <a:pt x="288" y="44"/>
                  </a:lnTo>
                  <a:lnTo>
                    <a:pt x="294" y="40"/>
                  </a:lnTo>
                  <a:lnTo>
                    <a:pt x="296" y="36"/>
                  </a:lnTo>
                  <a:lnTo>
                    <a:pt x="298" y="32"/>
                  </a:lnTo>
                  <a:lnTo>
                    <a:pt x="300" y="31"/>
                  </a:lnTo>
                  <a:lnTo>
                    <a:pt x="303" y="27"/>
                  </a:lnTo>
                  <a:lnTo>
                    <a:pt x="305" y="23"/>
                  </a:lnTo>
                  <a:lnTo>
                    <a:pt x="307" y="19"/>
                  </a:lnTo>
                  <a:lnTo>
                    <a:pt x="309" y="15"/>
                  </a:lnTo>
                  <a:lnTo>
                    <a:pt x="311" y="13"/>
                  </a:lnTo>
                  <a:lnTo>
                    <a:pt x="307" y="11"/>
                  </a:lnTo>
                  <a:lnTo>
                    <a:pt x="301" y="13"/>
                  </a:lnTo>
                  <a:lnTo>
                    <a:pt x="296" y="13"/>
                  </a:lnTo>
                  <a:lnTo>
                    <a:pt x="292" y="15"/>
                  </a:lnTo>
                  <a:lnTo>
                    <a:pt x="286" y="17"/>
                  </a:lnTo>
                  <a:lnTo>
                    <a:pt x="282" y="19"/>
                  </a:lnTo>
                  <a:lnTo>
                    <a:pt x="277" y="19"/>
                  </a:lnTo>
                  <a:lnTo>
                    <a:pt x="271" y="19"/>
                  </a:lnTo>
                  <a:lnTo>
                    <a:pt x="263" y="23"/>
                  </a:lnTo>
                  <a:lnTo>
                    <a:pt x="253" y="25"/>
                  </a:lnTo>
                  <a:lnTo>
                    <a:pt x="246" y="29"/>
                  </a:lnTo>
                  <a:lnTo>
                    <a:pt x="236" y="31"/>
                  </a:lnTo>
                  <a:lnTo>
                    <a:pt x="229" y="32"/>
                  </a:lnTo>
                  <a:lnTo>
                    <a:pt x="219" y="32"/>
                  </a:lnTo>
                  <a:lnTo>
                    <a:pt x="211" y="32"/>
                  </a:lnTo>
                  <a:lnTo>
                    <a:pt x="202" y="31"/>
                  </a:lnTo>
                  <a:lnTo>
                    <a:pt x="202" y="29"/>
                  </a:lnTo>
                  <a:lnTo>
                    <a:pt x="200" y="27"/>
                  </a:lnTo>
                  <a:lnTo>
                    <a:pt x="200" y="25"/>
                  </a:lnTo>
                  <a:lnTo>
                    <a:pt x="200" y="23"/>
                  </a:lnTo>
                  <a:lnTo>
                    <a:pt x="200" y="21"/>
                  </a:lnTo>
                  <a:lnTo>
                    <a:pt x="202" y="21"/>
                  </a:lnTo>
                  <a:lnTo>
                    <a:pt x="204" y="21"/>
                  </a:lnTo>
                  <a:lnTo>
                    <a:pt x="204" y="19"/>
                  </a:lnTo>
                  <a:lnTo>
                    <a:pt x="206" y="19"/>
                  </a:lnTo>
                  <a:lnTo>
                    <a:pt x="207" y="19"/>
                  </a:lnTo>
                  <a:lnTo>
                    <a:pt x="209" y="17"/>
                  </a:lnTo>
                  <a:lnTo>
                    <a:pt x="211" y="17"/>
                  </a:lnTo>
                  <a:lnTo>
                    <a:pt x="213" y="15"/>
                  </a:lnTo>
                  <a:lnTo>
                    <a:pt x="215" y="13"/>
                  </a:lnTo>
                  <a:lnTo>
                    <a:pt x="215" y="11"/>
                  </a:lnTo>
                  <a:lnTo>
                    <a:pt x="217" y="9"/>
                  </a:lnTo>
                  <a:lnTo>
                    <a:pt x="217" y="8"/>
                  </a:lnTo>
                  <a:lnTo>
                    <a:pt x="217" y="6"/>
                  </a:lnTo>
                  <a:lnTo>
                    <a:pt x="217" y="4"/>
                  </a:lnTo>
                  <a:lnTo>
                    <a:pt x="211" y="2"/>
                  </a:lnTo>
                  <a:lnTo>
                    <a:pt x="207" y="0"/>
                  </a:lnTo>
                  <a:lnTo>
                    <a:pt x="204" y="0"/>
                  </a:lnTo>
                  <a:lnTo>
                    <a:pt x="198" y="0"/>
                  </a:lnTo>
                  <a:lnTo>
                    <a:pt x="194" y="2"/>
                  </a:lnTo>
                  <a:lnTo>
                    <a:pt x="188" y="2"/>
                  </a:lnTo>
                  <a:lnTo>
                    <a:pt x="184" y="4"/>
                  </a:lnTo>
                  <a:lnTo>
                    <a:pt x="181" y="4"/>
                  </a:lnTo>
                  <a:lnTo>
                    <a:pt x="173" y="11"/>
                  </a:lnTo>
                  <a:lnTo>
                    <a:pt x="167" y="19"/>
                  </a:lnTo>
                  <a:lnTo>
                    <a:pt x="161" y="27"/>
                  </a:lnTo>
                  <a:lnTo>
                    <a:pt x="156" y="34"/>
                  </a:lnTo>
                  <a:lnTo>
                    <a:pt x="150" y="44"/>
                  </a:lnTo>
                  <a:lnTo>
                    <a:pt x="142" y="50"/>
                  </a:lnTo>
                  <a:lnTo>
                    <a:pt x="136" y="54"/>
                  </a:lnTo>
                  <a:lnTo>
                    <a:pt x="127" y="56"/>
                  </a:lnTo>
                  <a:lnTo>
                    <a:pt x="123" y="56"/>
                  </a:lnTo>
                  <a:lnTo>
                    <a:pt x="117" y="56"/>
                  </a:lnTo>
                  <a:lnTo>
                    <a:pt x="113" y="56"/>
                  </a:lnTo>
                  <a:lnTo>
                    <a:pt x="110" y="56"/>
                  </a:lnTo>
                  <a:lnTo>
                    <a:pt x="106" y="54"/>
                  </a:lnTo>
                  <a:lnTo>
                    <a:pt x="102" y="54"/>
                  </a:lnTo>
                  <a:lnTo>
                    <a:pt x="98" y="56"/>
                  </a:lnTo>
                  <a:lnTo>
                    <a:pt x="94" y="56"/>
                  </a:lnTo>
                  <a:lnTo>
                    <a:pt x="87" y="56"/>
                  </a:lnTo>
                  <a:lnTo>
                    <a:pt x="81" y="56"/>
                  </a:lnTo>
                  <a:lnTo>
                    <a:pt x="75" y="56"/>
                  </a:lnTo>
                  <a:lnTo>
                    <a:pt x="67" y="56"/>
                  </a:lnTo>
                  <a:lnTo>
                    <a:pt x="62" y="54"/>
                  </a:lnTo>
                  <a:lnTo>
                    <a:pt x="56" y="54"/>
                  </a:lnTo>
                  <a:lnTo>
                    <a:pt x="48" y="54"/>
                  </a:lnTo>
                  <a:lnTo>
                    <a:pt x="42" y="54"/>
                  </a:lnTo>
                  <a:lnTo>
                    <a:pt x="37" y="59"/>
                  </a:lnTo>
                  <a:lnTo>
                    <a:pt x="31" y="65"/>
                  </a:lnTo>
                  <a:lnTo>
                    <a:pt x="25" y="69"/>
                  </a:lnTo>
                  <a:lnTo>
                    <a:pt x="19" y="75"/>
                  </a:lnTo>
                  <a:lnTo>
                    <a:pt x="16" y="79"/>
                  </a:lnTo>
                  <a:lnTo>
                    <a:pt x="10" y="84"/>
                  </a:lnTo>
                  <a:lnTo>
                    <a:pt x="6" y="88"/>
                  </a:lnTo>
                  <a:lnTo>
                    <a:pt x="0" y="94"/>
                  </a:lnTo>
                  <a:lnTo>
                    <a:pt x="12" y="100"/>
                  </a:lnTo>
                  <a:lnTo>
                    <a:pt x="23" y="102"/>
                  </a:lnTo>
                  <a:lnTo>
                    <a:pt x="35" y="102"/>
                  </a:lnTo>
                  <a:lnTo>
                    <a:pt x="46" y="102"/>
                  </a:lnTo>
                  <a:lnTo>
                    <a:pt x="58" y="102"/>
                  </a:lnTo>
                  <a:lnTo>
                    <a:pt x="69" y="100"/>
                  </a:lnTo>
                  <a:lnTo>
                    <a:pt x="81" y="100"/>
                  </a:lnTo>
                  <a:lnTo>
                    <a:pt x="94" y="100"/>
                  </a:lnTo>
                  <a:lnTo>
                    <a:pt x="100" y="98"/>
                  </a:lnTo>
                  <a:lnTo>
                    <a:pt x="108" y="96"/>
                  </a:lnTo>
                  <a:lnTo>
                    <a:pt x="115" y="94"/>
                  </a:lnTo>
                  <a:lnTo>
                    <a:pt x="123" y="92"/>
                  </a:lnTo>
                  <a:lnTo>
                    <a:pt x="129" y="90"/>
                  </a:lnTo>
                  <a:lnTo>
                    <a:pt x="136" y="88"/>
                  </a:lnTo>
                  <a:lnTo>
                    <a:pt x="142" y="88"/>
                  </a:lnTo>
                  <a:lnTo>
                    <a:pt x="148" y="88"/>
                  </a:lnTo>
                  <a:lnTo>
                    <a:pt x="152" y="100"/>
                  </a:lnTo>
                  <a:lnTo>
                    <a:pt x="156" y="111"/>
                  </a:lnTo>
                  <a:lnTo>
                    <a:pt x="163" y="119"/>
                  </a:lnTo>
                  <a:lnTo>
                    <a:pt x="171" y="125"/>
                  </a:lnTo>
                  <a:lnTo>
                    <a:pt x="179" y="130"/>
                  </a:lnTo>
                  <a:lnTo>
                    <a:pt x="188" y="136"/>
                  </a:lnTo>
                  <a:lnTo>
                    <a:pt x="200" y="140"/>
                  </a:lnTo>
                  <a:lnTo>
                    <a:pt x="209" y="144"/>
                  </a:lnTo>
                  <a:lnTo>
                    <a:pt x="211" y="146"/>
                  </a:lnTo>
                  <a:lnTo>
                    <a:pt x="213" y="146"/>
                  </a:lnTo>
                  <a:lnTo>
                    <a:pt x="217" y="146"/>
                  </a:lnTo>
                  <a:lnTo>
                    <a:pt x="219" y="146"/>
                  </a:lnTo>
                  <a:lnTo>
                    <a:pt x="221" y="146"/>
                  </a:lnTo>
                  <a:lnTo>
                    <a:pt x="225" y="148"/>
                  </a:lnTo>
                  <a:lnTo>
                    <a:pt x="227" y="148"/>
                  </a:lnTo>
                  <a:lnTo>
                    <a:pt x="230" y="149"/>
                  </a:lnTo>
                  <a:close/>
                </a:path>
              </a:pathLst>
            </a:custGeom>
            <a:solidFill>
              <a:srgbClr val="FFCFA8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09" name="Freeform 13"/>
            <p:cNvSpPr>
              <a:spLocks/>
            </p:cNvSpPr>
            <p:nvPr/>
          </p:nvSpPr>
          <p:spPr bwMode="auto">
            <a:xfrm flipH="1">
              <a:off x="4444" y="3096"/>
              <a:ext cx="36" cy="25"/>
            </a:xfrm>
            <a:custGeom>
              <a:avLst/>
              <a:gdLst>
                <a:gd name="T0" fmla="*/ 19 w 36"/>
                <a:gd name="T1" fmla="*/ 25 h 25"/>
                <a:gd name="T2" fmla="*/ 23 w 36"/>
                <a:gd name="T3" fmla="*/ 25 h 25"/>
                <a:gd name="T4" fmla="*/ 25 w 36"/>
                <a:gd name="T5" fmla="*/ 23 h 25"/>
                <a:gd name="T6" fmla="*/ 27 w 36"/>
                <a:gd name="T7" fmla="*/ 23 h 25"/>
                <a:gd name="T8" fmla="*/ 29 w 36"/>
                <a:gd name="T9" fmla="*/ 21 h 25"/>
                <a:gd name="T10" fmla="*/ 31 w 36"/>
                <a:gd name="T11" fmla="*/ 19 h 25"/>
                <a:gd name="T12" fmla="*/ 33 w 36"/>
                <a:gd name="T13" fmla="*/ 17 h 25"/>
                <a:gd name="T14" fmla="*/ 34 w 36"/>
                <a:gd name="T15" fmla="*/ 15 h 25"/>
                <a:gd name="T16" fmla="*/ 36 w 36"/>
                <a:gd name="T17" fmla="*/ 13 h 25"/>
                <a:gd name="T18" fmla="*/ 36 w 36"/>
                <a:gd name="T19" fmla="*/ 11 h 25"/>
                <a:gd name="T20" fmla="*/ 36 w 36"/>
                <a:gd name="T21" fmla="*/ 11 h 25"/>
                <a:gd name="T22" fmla="*/ 36 w 36"/>
                <a:gd name="T23" fmla="*/ 9 h 25"/>
                <a:gd name="T24" fmla="*/ 36 w 36"/>
                <a:gd name="T25" fmla="*/ 9 h 25"/>
                <a:gd name="T26" fmla="*/ 36 w 36"/>
                <a:gd name="T27" fmla="*/ 9 h 25"/>
                <a:gd name="T28" fmla="*/ 36 w 36"/>
                <a:gd name="T29" fmla="*/ 9 h 25"/>
                <a:gd name="T30" fmla="*/ 36 w 36"/>
                <a:gd name="T31" fmla="*/ 7 h 25"/>
                <a:gd name="T32" fmla="*/ 36 w 36"/>
                <a:gd name="T33" fmla="*/ 7 h 25"/>
                <a:gd name="T34" fmla="*/ 33 w 36"/>
                <a:gd name="T35" fmla="*/ 5 h 25"/>
                <a:gd name="T36" fmla="*/ 29 w 36"/>
                <a:gd name="T37" fmla="*/ 3 h 25"/>
                <a:gd name="T38" fmla="*/ 23 w 36"/>
                <a:gd name="T39" fmla="*/ 2 h 25"/>
                <a:gd name="T40" fmla="*/ 19 w 36"/>
                <a:gd name="T41" fmla="*/ 2 h 25"/>
                <a:gd name="T42" fmla="*/ 13 w 36"/>
                <a:gd name="T43" fmla="*/ 0 h 25"/>
                <a:gd name="T44" fmla="*/ 9 w 36"/>
                <a:gd name="T45" fmla="*/ 0 h 25"/>
                <a:gd name="T46" fmla="*/ 4 w 36"/>
                <a:gd name="T47" fmla="*/ 2 h 25"/>
                <a:gd name="T48" fmla="*/ 0 w 36"/>
                <a:gd name="T49" fmla="*/ 3 h 25"/>
                <a:gd name="T50" fmla="*/ 0 w 36"/>
                <a:gd name="T51" fmla="*/ 7 h 25"/>
                <a:gd name="T52" fmla="*/ 2 w 36"/>
                <a:gd name="T53" fmla="*/ 11 h 25"/>
                <a:gd name="T54" fmla="*/ 4 w 36"/>
                <a:gd name="T55" fmla="*/ 15 h 25"/>
                <a:gd name="T56" fmla="*/ 6 w 36"/>
                <a:gd name="T57" fmla="*/ 17 h 25"/>
                <a:gd name="T58" fmla="*/ 9 w 36"/>
                <a:gd name="T59" fmla="*/ 19 h 25"/>
                <a:gd name="T60" fmla="*/ 11 w 36"/>
                <a:gd name="T61" fmla="*/ 21 h 25"/>
                <a:gd name="T62" fmla="*/ 15 w 36"/>
                <a:gd name="T63" fmla="*/ 23 h 25"/>
                <a:gd name="T64" fmla="*/ 19 w 36"/>
                <a:gd name="T65" fmla="*/ 25 h 25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36"/>
                <a:gd name="T100" fmla="*/ 0 h 25"/>
                <a:gd name="T101" fmla="*/ 36 w 36"/>
                <a:gd name="T102" fmla="*/ 25 h 25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36" h="25">
                  <a:moveTo>
                    <a:pt x="19" y="25"/>
                  </a:moveTo>
                  <a:lnTo>
                    <a:pt x="23" y="25"/>
                  </a:lnTo>
                  <a:lnTo>
                    <a:pt x="25" y="23"/>
                  </a:lnTo>
                  <a:lnTo>
                    <a:pt x="27" y="23"/>
                  </a:lnTo>
                  <a:lnTo>
                    <a:pt x="29" y="21"/>
                  </a:lnTo>
                  <a:lnTo>
                    <a:pt x="31" y="19"/>
                  </a:lnTo>
                  <a:lnTo>
                    <a:pt x="33" y="17"/>
                  </a:lnTo>
                  <a:lnTo>
                    <a:pt x="34" y="15"/>
                  </a:lnTo>
                  <a:lnTo>
                    <a:pt x="36" y="13"/>
                  </a:lnTo>
                  <a:lnTo>
                    <a:pt x="36" y="11"/>
                  </a:lnTo>
                  <a:lnTo>
                    <a:pt x="36" y="9"/>
                  </a:lnTo>
                  <a:lnTo>
                    <a:pt x="36" y="7"/>
                  </a:lnTo>
                  <a:lnTo>
                    <a:pt x="33" y="5"/>
                  </a:lnTo>
                  <a:lnTo>
                    <a:pt x="29" y="3"/>
                  </a:lnTo>
                  <a:lnTo>
                    <a:pt x="23" y="2"/>
                  </a:lnTo>
                  <a:lnTo>
                    <a:pt x="19" y="2"/>
                  </a:lnTo>
                  <a:lnTo>
                    <a:pt x="13" y="0"/>
                  </a:lnTo>
                  <a:lnTo>
                    <a:pt x="9" y="0"/>
                  </a:lnTo>
                  <a:lnTo>
                    <a:pt x="4" y="2"/>
                  </a:lnTo>
                  <a:lnTo>
                    <a:pt x="0" y="3"/>
                  </a:lnTo>
                  <a:lnTo>
                    <a:pt x="0" y="7"/>
                  </a:lnTo>
                  <a:lnTo>
                    <a:pt x="2" y="11"/>
                  </a:lnTo>
                  <a:lnTo>
                    <a:pt x="4" y="15"/>
                  </a:lnTo>
                  <a:lnTo>
                    <a:pt x="6" y="17"/>
                  </a:lnTo>
                  <a:lnTo>
                    <a:pt x="9" y="19"/>
                  </a:lnTo>
                  <a:lnTo>
                    <a:pt x="11" y="21"/>
                  </a:lnTo>
                  <a:lnTo>
                    <a:pt x="15" y="23"/>
                  </a:lnTo>
                  <a:lnTo>
                    <a:pt x="19" y="25"/>
                  </a:lnTo>
                  <a:close/>
                </a:path>
              </a:pathLst>
            </a:custGeom>
            <a:solidFill>
              <a:srgbClr val="FFCFA8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10" name="Freeform 14"/>
            <p:cNvSpPr>
              <a:spLocks/>
            </p:cNvSpPr>
            <p:nvPr/>
          </p:nvSpPr>
          <p:spPr bwMode="auto">
            <a:xfrm flipH="1">
              <a:off x="4785" y="2848"/>
              <a:ext cx="146" cy="253"/>
            </a:xfrm>
            <a:custGeom>
              <a:avLst/>
              <a:gdLst>
                <a:gd name="T0" fmla="*/ 60 w 146"/>
                <a:gd name="T1" fmla="*/ 248 h 253"/>
                <a:gd name="T2" fmla="*/ 75 w 146"/>
                <a:gd name="T3" fmla="*/ 238 h 253"/>
                <a:gd name="T4" fmla="*/ 106 w 146"/>
                <a:gd name="T5" fmla="*/ 207 h 253"/>
                <a:gd name="T6" fmla="*/ 140 w 146"/>
                <a:gd name="T7" fmla="*/ 171 h 253"/>
                <a:gd name="T8" fmla="*/ 117 w 146"/>
                <a:gd name="T9" fmla="*/ 148 h 253"/>
                <a:gd name="T10" fmla="*/ 109 w 146"/>
                <a:gd name="T11" fmla="*/ 154 h 253"/>
                <a:gd name="T12" fmla="*/ 100 w 146"/>
                <a:gd name="T13" fmla="*/ 150 h 253"/>
                <a:gd name="T14" fmla="*/ 108 w 146"/>
                <a:gd name="T15" fmla="*/ 131 h 253"/>
                <a:gd name="T16" fmla="*/ 106 w 146"/>
                <a:gd name="T17" fmla="*/ 117 h 253"/>
                <a:gd name="T18" fmla="*/ 90 w 146"/>
                <a:gd name="T19" fmla="*/ 131 h 253"/>
                <a:gd name="T20" fmla="*/ 75 w 146"/>
                <a:gd name="T21" fmla="*/ 138 h 253"/>
                <a:gd name="T22" fmla="*/ 73 w 146"/>
                <a:gd name="T23" fmla="*/ 136 h 253"/>
                <a:gd name="T24" fmla="*/ 75 w 146"/>
                <a:gd name="T25" fmla="*/ 133 h 253"/>
                <a:gd name="T26" fmla="*/ 75 w 146"/>
                <a:gd name="T27" fmla="*/ 127 h 253"/>
                <a:gd name="T28" fmla="*/ 81 w 146"/>
                <a:gd name="T29" fmla="*/ 117 h 253"/>
                <a:gd name="T30" fmla="*/ 104 w 146"/>
                <a:gd name="T31" fmla="*/ 104 h 253"/>
                <a:gd name="T32" fmla="*/ 136 w 146"/>
                <a:gd name="T33" fmla="*/ 85 h 253"/>
                <a:gd name="T34" fmla="*/ 127 w 146"/>
                <a:gd name="T35" fmla="*/ 75 h 253"/>
                <a:gd name="T36" fmla="*/ 113 w 146"/>
                <a:gd name="T37" fmla="*/ 64 h 253"/>
                <a:gd name="T38" fmla="*/ 96 w 146"/>
                <a:gd name="T39" fmla="*/ 50 h 253"/>
                <a:gd name="T40" fmla="*/ 83 w 146"/>
                <a:gd name="T41" fmla="*/ 35 h 253"/>
                <a:gd name="T42" fmla="*/ 79 w 146"/>
                <a:gd name="T43" fmla="*/ 27 h 253"/>
                <a:gd name="T44" fmla="*/ 79 w 146"/>
                <a:gd name="T45" fmla="*/ 19 h 253"/>
                <a:gd name="T46" fmla="*/ 92 w 146"/>
                <a:gd name="T47" fmla="*/ 27 h 253"/>
                <a:gd name="T48" fmla="*/ 104 w 146"/>
                <a:gd name="T49" fmla="*/ 40 h 253"/>
                <a:gd name="T50" fmla="*/ 106 w 146"/>
                <a:gd name="T51" fmla="*/ 23 h 253"/>
                <a:gd name="T52" fmla="*/ 102 w 146"/>
                <a:gd name="T53" fmla="*/ 6 h 253"/>
                <a:gd name="T54" fmla="*/ 88 w 146"/>
                <a:gd name="T55" fmla="*/ 0 h 253"/>
                <a:gd name="T56" fmla="*/ 75 w 146"/>
                <a:gd name="T57" fmla="*/ 6 h 253"/>
                <a:gd name="T58" fmla="*/ 65 w 146"/>
                <a:gd name="T59" fmla="*/ 21 h 253"/>
                <a:gd name="T60" fmla="*/ 60 w 146"/>
                <a:gd name="T61" fmla="*/ 37 h 253"/>
                <a:gd name="T62" fmla="*/ 58 w 146"/>
                <a:gd name="T63" fmla="*/ 48 h 253"/>
                <a:gd name="T64" fmla="*/ 60 w 146"/>
                <a:gd name="T65" fmla="*/ 60 h 253"/>
                <a:gd name="T66" fmla="*/ 56 w 146"/>
                <a:gd name="T67" fmla="*/ 65 h 253"/>
                <a:gd name="T68" fmla="*/ 56 w 146"/>
                <a:gd name="T69" fmla="*/ 73 h 253"/>
                <a:gd name="T70" fmla="*/ 46 w 146"/>
                <a:gd name="T71" fmla="*/ 67 h 253"/>
                <a:gd name="T72" fmla="*/ 37 w 146"/>
                <a:gd name="T73" fmla="*/ 65 h 253"/>
                <a:gd name="T74" fmla="*/ 29 w 146"/>
                <a:gd name="T75" fmla="*/ 77 h 253"/>
                <a:gd name="T76" fmla="*/ 23 w 146"/>
                <a:gd name="T77" fmla="*/ 90 h 253"/>
                <a:gd name="T78" fmla="*/ 19 w 146"/>
                <a:gd name="T79" fmla="*/ 131 h 253"/>
                <a:gd name="T80" fmla="*/ 25 w 146"/>
                <a:gd name="T81" fmla="*/ 169 h 253"/>
                <a:gd name="T82" fmla="*/ 39 w 146"/>
                <a:gd name="T83" fmla="*/ 169 h 253"/>
                <a:gd name="T84" fmla="*/ 39 w 146"/>
                <a:gd name="T85" fmla="*/ 175 h 253"/>
                <a:gd name="T86" fmla="*/ 19 w 146"/>
                <a:gd name="T87" fmla="*/ 192 h 253"/>
                <a:gd name="T88" fmla="*/ 2 w 146"/>
                <a:gd name="T89" fmla="*/ 219 h 253"/>
                <a:gd name="T90" fmla="*/ 39 w 146"/>
                <a:gd name="T91" fmla="*/ 209 h 253"/>
                <a:gd name="T92" fmla="*/ 35 w 146"/>
                <a:gd name="T93" fmla="*/ 219 h 253"/>
                <a:gd name="T94" fmla="*/ 35 w 146"/>
                <a:gd name="T95" fmla="*/ 223 h 253"/>
                <a:gd name="T96" fmla="*/ 42 w 146"/>
                <a:gd name="T97" fmla="*/ 221 h 253"/>
                <a:gd name="T98" fmla="*/ 48 w 146"/>
                <a:gd name="T99" fmla="*/ 215 h 253"/>
                <a:gd name="T100" fmla="*/ 54 w 146"/>
                <a:gd name="T101" fmla="*/ 217 h 253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146"/>
                <a:gd name="T154" fmla="*/ 0 h 253"/>
                <a:gd name="T155" fmla="*/ 146 w 146"/>
                <a:gd name="T156" fmla="*/ 253 h 253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146" h="253">
                  <a:moveTo>
                    <a:pt x="46" y="253"/>
                  </a:moveTo>
                  <a:lnTo>
                    <a:pt x="50" y="251"/>
                  </a:lnTo>
                  <a:lnTo>
                    <a:pt x="54" y="251"/>
                  </a:lnTo>
                  <a:lnTo>
                    <a:pt x="60" y="248"/>
                  </a:lnTo>
                  <a:lnTo>
                    <a:pt x="63" y="246"/>
                  </a:lnTo>
                  <a:lnTo>
                    <a:pt x="67" y="244"/>
                  </a:lnTo>
                  <a:lnTo>
                    <a:pt x="71" y="240"/>
                  </a:lnTo>
                  <a:lnTo>
                    <a:pt x="75" y="238"/>
                  </a:lnTo>
                  <a:lnTo>
                    <a:pt x="79" y="236"/>
                  </a:lnTo>
                  <a:lnTo>
                    <a:pt x="86" y="227"/>
                  </a:lnTo>
                  <a:lnTo>
                    <a:pt x="96" y="217"/>
                  </a:lnTo>
                  <a:lnTo>
                    <a:pt x="106" y="207"/>
                  </a:lnTo>
                  <a:lnTo>
                    <a:pt x="115" y="198"/>
                  </a:lnTo>
                  <a:lnTo>
                    <a:pt x="123" y="190"/>
                  </a:lnTo>
                  <a:lnTo>
                    <a:pt x="132" y="180"/>
                  </a:lnTo>
                  <a:lnTo>
                    <a:pt x="140" y="171"/>
                  </a:lnTo>
                  <a:lnTo>
                    <a:pt x="146" y="161"/>
                  </a:lnTo>
                  <a:lnTo>
                    <a:pt x="115" y="171"/>
                  </a:lnTo>
                  <a:lnTo>
                    <a:pt x="121" y="146"/>
                  </a:lnTo>
                  <a:lnTo>
                    <a:pt x="117" y="148"/>
                  </a:lnTo>
                  <a:lnTo>
                    <a:pt x="115" y="150"/>
                  </a:lnTo>
                  <a:lnTo>
                    <a:pt x="113" y="152"/>
                  </a:lnTo>
                  <a:lnTo>
                    <a:pt x="111" y="152"/>
                  </a:lnTo>
                  <a:lnTo>
                    <a:pt x="109" y="154"/>
                  </a:lnTo>
                  <a:lnTo>
                    <a:pt x="108" y="156"/>
                  </a:lnTo>
                  <a:lnTo>
                    <a:pt x="104" y="156"/>
                  </a:lnTo>
                  <a:lnTo>
                    <a:pt x="100" y="156"/>
                  </a:lnTo>
                  <a:lnTo>
                    <a:pt x="100" y="150"/>
                  </a:lnTo>
                  <a:lnTo>
                    <a:pt x="100" y="146"/>
                  </a:lnTo>
                  <a:lnTo>
                    <a:pt x="104" y="140"/>
                  </a:lnTo>
                  <a:lnTo>
                    <a:pt x="106" y="136"/>
                  </a:lnTo>
                  <a:lnTo>
                    <a:pt x="108" y="131"/>
                  </a:lnTo>
                  <a:lnTo>
                    <a:pt x="111" y="127"/>
                  </a:lnTo>
                  <a:lnTo>
                    <a:pt x="111" y="121"/>
                  </a:lnTo>
                  <a:lnTo>
                    <a:pt x="111" y="115"/>
                  </a:lnTo>
                  <a:lnTo>
                    <a:pt x="106" y="117"/>
                  </a:lnTo>
                  <a:lnTo>
                    <a:pt x="102" y="119"/>
                  </a:lnTo>
                  <a:lnTo>
                    <a:pt x="98" y="123"/>
                  </a:lnTo>
                  <a:lnTo>
                    <a:pt x="94" y="127"/>
                  </a:lnTo>
                  <a:lnTo>
                    <a:pt x="90" y="131"/>
                  </a:lnTo>
                  <a:lnTo>
                    <a:pt x="86" y="134"/>
                  </a:lnTo>
                  <a:lnTo>
                    <a:pt x="81" y="138"/>
                  </a:lnTo>
                  <a:lnTo>
                    <a:pt x="77" y="140"/>
                  </a:lnTo>
                  <a:lnTo>
                    <a:pt x="75" y="138"/>
                  </a:lnTo>
                  <a:lnTo>
                    <a:pt x="73" y="136"/>
                  </a:lnTo>
                  <a:lnTo>
                    <a:pt x="73" y="134"/>
                  </a:lnTo>
                  <a:lnTo>
                    <a:pt x="73" y="133"/>
                  </a:lnTo>
                  <a:lnTo>
                    <a:pt x="75" y="133"/>
                  </a:lnTo>
                  <a:lnTo>
                    <a:pt x="75" y="131"/>
                  </a:lnTo>
                  <a:lnTo>
                    <a:pt x="75" y="129"/>
                  </a:lnTo>
                  <a:lnTo>
                    <a:pt x="75" y="127"/>
                  </a:lnTo>
                  <a:lnTo>
                    <a:pt x="75" y="125"/>
                  </a:lnTo>
                  <a:lnTo>
                    <a:pt x="75" y="123"/>
                  </a:lnTo>
                  <a:lnTo>
                    <a:pt x="75" y="121"/>
                  </a:lnTo>
                  <a:lnTo>
                    <a:pt x="81" y="117"/>
                  </a:lnTo>
                  <a:lnTo>
                    <a:pt x="86" y="113"/>
                  </a:lnTo>
                  <a:lnTo>
                    <a:pt x="92" y="110"/>
                  </a:lnTo>
                  <a:lnTo>
                    <a:pt x="98" y="108"/>
                  </a:lnTo>
                  <a:lnTo>
                    <a:pt x="104" y="104"/>
                  </a:lnTo>
                  <a:lnTo>
                    <a:pt x="109" y="102"/>
                  </a:lnTo>
                  <a:lnTo>
                    <a:pt x="115" y="102"/>
                  </a:lnTo>
                  <a:lnTo>
                    <a:pt x="123" y="104"/>
                  </a:lnTo>
                  <a:lnTo>
                    <a:pt x="136" y="85"/>
                  </a:lnTo>
                  <a:lnTo>
                    <a:pt x="134" y="83"/>
                  </a:lnTo>
                  <a:lnTo>
                    <a:pt x="132" y="79"/>
                  </a:lnTo>
                  <a:lnTo>
                    <a:pt x="129" y="77"/>
                  </a:lnTo>
                  <a:lnTo>
                    <a:pt x="127" y="75"/>
                  </a:lnTo>
                  <a:lnTo>
                    <a:pt x="123" y="71"/>
                  </a:lnTo>
                  <a:lnTo>
                    <a:pt x="119" y="69"/>
                  </a:lnTo>
                  <a:lnTo>
                    <a:pt x="115" y="65"/>
                  </a:lnTo>
                  <a:lnTo>
                    <a:pt x="113" y="64"/>
                  </a:lnTo>
                  <a:lnTo>
                    <a:pt x="108" y="62"/>
                  </a:lnTo>
                  <a:lnTo>
                    <a:pt x="104" y="58"/>
                  </a:lnTo>
                  <a:lnTo>
                    <a:pt x="100" y="54"/>
                  </a:lnTo>
                  <a:lnTo>
                    <a:pt x="96" y="50"/>
                  </a:lnTo>
                  <a:lnTo>
                    <a:pt x="94" y="46"/>
                  </a:lnTo>
                  <a:lnTo>
                    <a:pt x="90" y="42"/>
                  </a:lnTo>
                  <a:lnTo>
                    <a:pt x="86" y="39"/>
                  </a:lnTo>
                  <a:lnTo>
                    <a:pt x="83" y="35"/>
                  </a:lnTo>
                  <a:lnTo>
                    <a:pt x="81" y="33"/>
                  </a:lnTo>
                  <a:lnTo>
                    <a:pt x="81" y="31"/>
                  </a:lnTo>
                  <a:lnTo>
                    <a:pt x="79" y="29"/>
                  </a:lnTo>
                  <a:lnTo>
                    <a:pt x="79" y="27"/>
                  </a:lnTo>
                  <a:lnTo>
                    <a:pt x="79" y="25"/>
                  </a:lnTo>
                  <a:lnTo>
                    <a:pt x="79" y="23"/>
                  </a:lnTo>
                  <a:lnTo>
                    <a:pt x="79" y="21"/>
                  </a:lnTo>
                  <a:lnTo>
                    <a:pt x="79" y="19"/>
                  </a:lnTo>
                  <a:lnTo>
                    <a:pt x="83" y="19"/>
                  </a:lnTo>
                  <a:lnTo>
                    <a:pt x="86" y="21"/>
                  </a:lnTo>
                  <a:lnTo>
                    <a:pt x="90" y="23"/>
                  </a:lnTo>
                  <a:lnTo>
                    <a:pt x="92" y="27"/>
                  </a:lnTo>
                  <a:lnTo>
                    <a:pt x="96" y="31"/>
                  </a:lnTo>
                  <a:lnTo>
                    <a:pt x="98" y="35"/>
                  </a:lnTo>
                  <a:lnTo>
                    <a:pt x="102" y="37"/>
                  </a:lnTo>
                  <a:lnTo>
                    <a:pt x="104" y="40"/>
                  </a:lnTo>
                  <a:lnTo>
                    <a:pt x="106" y="37"/>
                  </a:lnTo>
                  <a:lnTo>
                    <a:pt x="106" y="33"/>
                  </a:lnTo>
                  <a:lnTo>
                    <a:pt x="106" y="29"/>
                  </a:lnTo>
                  <a:lnTo>
                    <a:pt x="106" y="23"/>
                  </a:lnTo>
                  <a:lnTo>
                    <a:pt x="106" y="19"/>
                  </a:lnTo>
                  <a:lnTo>
                    <a:pt x="104" y="14"/>
                  </a:lnTo>
                  <a:lnTo>
                    <a:pt x="104" y="10"/>
                  </a:lnTo>
                  <a:lnTo>
                    <a:pt x="102" y="6"/>
                  </a:lnTo>
                  <a:lnTo>
                    <a:pt x="98" y="4"/>
                  </a:lnTo>
                  <a:lnTo>
                    <a:pt x="94" y="2"/>
                  </a:lnTo>
                  <a:lnTo>
                    <a:pt x="92" y="0"/>
                  </a:lnTo>
                  <a:lnTo>
                    <a:pt x="88" y="0"/>
                  </a:lnTo>
                  <a:lnTo>
                    <a:pt x="85" y="0"/>
                  </a:lnTo>
                  <a:lnTo>
                    <a:pt x="81" y="2"/>
                  </a:lnTo>
                  <a:lnTo>
                    <a:pt x="77" y="4"/>
                  </a:lnTo>
                  <a:lnTo>
                    <a:pt x="75" y="6"/>
                  </a:lnTo>
                  <a:lnTo>
                    <a:pt x="73" y="10"/>
                  </a:lnTo>
                  <a:lnTo>
                    <a:pt x="69" y="14"/>
                  </a:lnTo>
                  <a:lnTo>
                    <a:pt x="67" y="17"/>
                  </a:lnTo>
                  <a:lnTo>
                    <a:pt x="65" y="21"/>
                  </a:lnTo>
                  <a:lnTo>
                    <a:pt x="63" y="25"/>
                  </a:lnTo>
                  <a:lnTo>
                    <a:pt x="62" y="29"/>
                  </a:lnTo>
                  <a:lnTo>
                    <a:pt x="62" y="33"/>
                  </a:lnTo>
                  <a:lnTo>
                    <a:pt x="60" y="37"/>
                  </a:lnTo>
                  <a:lnTo>
                    <a:pt x="58" y="39"/>
                  </a:lnTo>
                  <a:lnTo>
                    <a:pt x="58" y="42"/>
                  </a:lnTo>
                  <a:lnTo>
                    <a:pt x="58" y="44"/>
                  </a:lnTo>
                  <a:lnTo>
                    <a:pt x="58" y="48"/>
                  </a:lnTo>
                  <a:lnTo>
                    <a:pt x="58" y="52"/>
                  </a:lnTo>
                  <a:lnTo>
                    <a:pt x="58" y="54"/>
                  </a:lnTo>
                  <a:lnTo>
                    <a:pt x="60" y="58"/>
                  </a:lnTo>
                  <a:lnTo>
                    <a:pt x="60" y="60"/>
                  </a:lnTo>
                  <a:lnTo>
                    <a:pt x="58" y="62"/>
                  </a:lnTo>
                  <a:lnTo>
                    <a:pt x="58" y="64"/>
                  </a:lnTo>
                  <a:lnTo>
                    <a:pt x="58" y="65"/>
                  </a:lnTo>
                  <a:lnTo>
                    <a:pt x="56" y="65"/>
                  </a:lnTo>
                  <a:lnTo>
                    <a:pt x="56" y="67"/>
                  </a:lnTo>
                  <a:lnTo>
                    <a:pt x="56" y="69"/>
                  </a:lnTo>
                  <a:lnTo>
                    <a:pt x="56" y="71"/>
                  </a:lnTo>
                  <a:lnTo>
                    <a:pt x="56" y="73"/>
                  </a:lnTo>
                  <a:lnTo>
                    <a:pt x="54" y="73"/>
                  </a:lnTo>
                  <a:lnTo>
                    <a:pt x="52" y="71"/>
                  </a:lnTo>
                  <a:lnTo>
                    <a:pt x="48" y="69"/>
                  </a:lnTo>
                  <a:lnTo>
                    <a:pt x="46" y="67"/>
                  </a:lnTo>
                  <a:lnTo>
                    <a:pt x="44" y="65"/>
                  </a:lnTo>
                  <a:lnTo>
                    <a:pt x="42" y="65"/>
                  </a:lnTo>
                  <a:lnTo>
                    <a:pt x="39" y="64"/>
                  </a:lnTo>
                  <a:lnTo>
                    <a:pt x="37" y="65"/>
                  </a:lnTo>
                  <a:lnTo>
                    <a:pt x="33" y="67"/>
                  </a:lnTo>
                  <a:lnTo>
                    <a:pt x="31" y="71"/>
                  </a:lnTo>
                  <a:lnTo>
                    <a:pt x="29" y="75"/>
                  </a:lnTo>
                  <a:lnTo>
                    <a:pt x="29" y="77"/>
                  </a:lnTo>
                  <a:lnTo>
                    <a:pt x="27" y="81"/>
                  </a:lnTo>
                  <a:lnTo>
                    <a:pt x="27" y="85"/>
                  </a:lnTo>
                  <a:lnTo>
                    <a:pt x="25" y="88"/>
                  </a:lnTo>
                  <a:lnTo>
                    <a:pt x="23" y="90"/>
                  </a:lnTo>
                  <a:lnTo>
                    <a:pt x="21" y="100"/>
                  </a:lnTo>
                  <a:lnTo>
                    <a:pt x="21" y="111"/>
                  </a:lnTo>
                  <a:lnTo>
                    <a:pt x="19" y="121"/>
                  </a:lnTo>
                  <a:lnTo>
                    <a:pt x="19" y="131"/>
                  </a:lnTo>
                  <a:lnTo>
                    <a:pt x="19" y="142"/>
                  </a:lnTo>
                  <a:lnTo>
                    <a:pt x="21" y="152"/>
                  </a:lnTo>
                  <a:lnTo>
                    <a:pt x="23" y="159"/>
                  </a:lnTo>
                  <a:lnTo>
                    <a:pt x="25" y="169"/>
                  </a:lnTo>
                  <a:lnTo>
                    <a:pt x="35" y="165"/>
                  </a:lnTo>
                  <a:lnTo>
                    <a:pt x="37" y="167"/>
                  </a:lnTo>
                  <a:lnTo>
                    <a:pt x="37" y="169"/>
                  </a:lnTo>
                  <a:lnTo>
                    <a:pt x="39" y="169"/>
                  </a:lnTo>
                  <a:lnTo>
                    <a:pt x="39" y="171"/>
                  </a:lnTo>
                  <a:lnTo>
                    <a:pt x="39" y="173"/>
                  </a:lnTo>
                  <a:lnTo>
                    <a:pt x="39" y="175"/>
                  </a:lnTo>
                  <a:lnTo>
                    <a:pt x="37" y="177"/>
                  </a:lnTo>
                  <a:lnTo>
                    <a:pt x="31" y="180"/>
                  </a:lnTo>
                  <a:lnTo>
                    <a:pt x="25" y="186"/>
                  </a:lnTo>
                  <a:lnTo>
                    <a:pt x="19" y="192"/>
                  </a:lnTo>
                  <a:lnTo>
                    <a:pt x="14" y="198"/>
                  </a:lnTo>
                  <a:lnTo>
                    <a:pt x="8" y="204"/>
                  </a:lnTo>
                  <a:lnTo>
                    <a:pt x="4" y="211"/>
                  </a:lnTo>
                  <a:lnTo>
                    <a:pt x="2" y="219"/>
                  </a:lnTo>
                  <a:lnTo>
                    <a:pt x="0" y="225"/>
                  </a:lnTo>
                  <a:lnTo>
                    <a:pt x="37" y="207"/>
                  </a:lnTo>
                  <a:lnTo>
                    <a:pt x="39" y="207"/>
                  </a:lnTo>
                  <a:lnTo>
                    <a:pt x="39" y="209"/>
                  </a:lnTo>
                  <a:lnTo>
                    <a:pt x="39" y="213"/>
                  </a:lnTo>
                  <a:lnTo>
                    <a:pt x="39" y="215"/>
                  </a:lnTo>
                  <a:lnTo>
                    <a:pt x="37" y="217"/>
                  </a:lnTo>
                  <a:lnTo>
                    <a:pt x="35" y="219"/>
                  </a:lnTo>
                  <a:lnTo>
                    <a:pt x="35" y="221"/>
                  </a:lnTo>
                  <a:lnTo>
                    <a:pt x="33" y="223"/>
                  </a:lnTo>
                  <a:lnTo>
                    <a:pt x="35" y="223"/>
                  </a:lnTo>
                  <a:lnTo>
                    <a:pt x="37" y="223"/>
                  </a:lnTo>
                  <a:lnTo>
                    <a:pt x="39" y="223"/>
                  </a:lnTo>
                  <a:lnTo>
                    <a:pt x="40" y="221"/>
                  </a:lnTo>
                  <a:lnTo>
                    <a:pt x="42" y="221"/>
                  </a:lnTo>
                  <a:lnTo>
                    <a:pt x="42" y="219"/>
                  </a:lnTo>
                  <a:lnTo>
                    <a:pt x="44" y="217"/>
                  </a:lnTo>
                  <a:lnTo>
                    <a:pt x="46" y="215"/>
                  </a:lnTo>
                  <a:lnTo>
                    <a:pt x="48" y="215"/>
                  </a:lnTo>
                  <a:lnTo>
                    <a:pt x="50" y="215"/>
                  </a:lnTo>
                  <a:lnTo>
                    <a:pt x="52" y="217"/>
                  </a:lnTo>
                  <a:lnTo>
                    <a:pt x="54" y="217"/>
                  </a:lnTo>
                  <a:lnTo>
                    <a:pt x="56" y="217"/>
                  </a:lnTo>
                  <a:lnTo>
                    <a:pt x="58" y="219"/>
                  </a:lnTo>
                  <a:lnTo>
                    <a:pt x="46" y="253"/>
                  </a:lnTo>
                  <a:close/>
                </a:path>
              </a:pathLst>
            </a:custGeom>
            <a:solidFill>
              <a:srgbClr val="70C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11" name="Freeform 15"/>
            <p:cNvSpPr>
              <a:spLocks/>
            </p:cNvSpPr>
            <p:nvPr/>
          </p:nvSpPr>
          <p:spPr bwMode="auto">
            <a:xfrm flipH="1">
              <a:off x="4424" y="3052"/>
              <a:ext cx="45" cy="36"/>
            </a:xfrm>
            <a:custGeom>
              <a:avLst/>
              <a:gdLst>
                <a:gd name="T0" fmla="*/ 29 w 45"/>
                <a:gd name="T1" fmla="*/ 36 h 36"/>
                <a:gd name="T2" fmla="*/ 31 w 45"/>
                <a:gd name="T3" fmla="*/ 36 h 36"/>
                <a:gd name="T4" fmla="*/ 33 w 45"/>
                <a:gd name="T5" fmla="*/ 36 h 36"/>
                <a:gd name="T6" fmla="*/ 35 w 45"/>
                <a:gd name="T7" fmla="*/ 36 h 36"/>
                <a:gd name="T8" fmla="*/ 39 w 45"/>
                <a:gd name="T9" fmla="*/ 36 h 36"/>
                <a:gd name="T10" fmla="*/ 41 w 45"/>
                <a:gd name="T11" fmla="*/ 34 h 36"/>
                <a:gd name="T12" fmla="*/ 43 w 45"/>
                <a:gd name="T13" fmla="*/ 34 h 36"/>
                <a:gd name="T14" fmla="*/ 43 w 45"/>
                <a:gd name="T15" fmla="*/ 32 h 36"/>
                <a:gd name="T16" fmla="*/ 45 w 45"/>
                <a:gd name="T17" fmla="*/ 30 h 36"/>
                <a:gd name="T18" fmla="*/ 45 w 45"/>
                <a:gd name="T19" fmla="*/ 28 h 36"/>
                <a:gd name="T20" fmla="*/ 45 w 45"/>
                <a:gd name="T21" fmla="*/ 26 h 36"/>
                <a:gd name="T22" fmla="*/ 45 w 45"/>
                <a:gd name="T23" fmla="*/ 24 h 36"/>
                <a:gd name="T24" fmla="*/ 45 w 45"/>
                <a:gd name="T25" fmla="*/ 21 h 36"/>
                <a:gd name="T26" fmla="*/ 45 w 45"/>
                <a:gd name="T27" fmla="*/ 19 h 36"/>
                <a:gd name="T28" fmla="*/ 43 w 45"/>
                <a:gd name="T29" fmla="*/ 19 h 36"/>
                <a:gd name="T30" fmla="*/ 43 w 45"/>
                <a:gd name="T31" fmla="*/ 17 h 36"/>
                <a:gd name="T32" fmla="*/ 41 w 45"/>
                <a:gd name="T33" fmla="*/ 17 h 36"/>
                <a:gd name="T34" fmla="*/ 41 w 45"/>
                <a:gd name="T35" fmla="*/ 13 h 36"/>
                <a:gd name="T36" fmla="*/ 39 w 45"/>
                <a:gd name="T37" fmla="*/ 11 h 36"/>
                <a:gd name="T38" fmla="*/ 39 w 45"/>
                <a:gd name="T39" fmla="*/ 7 h 36"/>
                <a:gd name="T40" fmla="*/ 37 w 45"/>
                <a:gd name="T41" fmla="*/ 5 h 36"/>
                <a:gd name="T42" fmla="*/ 35 w 45"/>
                <a:gd name="T43" fmla="*/ 3 h 36"/>
                <a:gd name="T44" fmla="*/ 33 w 45"/>
                <a:gd name="T45" fmla="*/ 3 h 36"/>
                <a:gd name="T46" fmla="*/ 29 w 45"/>
                <a:gd name="T47" fmla="*/ 1 h 36"/>
                <a:gd name="T48" fmla="*/ 27 w 45"/>
                <a:gd name="T49" fmla="*/ 0 h 36"/>
                <a:gd name="T50" fmla="*/ 23 w 45"/>
                <a:gd name="T51" fmla="*/ 0 h 36"/>
                <a:gd name="T52" fmla="*/ 20 w 45"/>
                <a:gd name="T53" fmla="*/ 0 h 36"/>
                <a:gd name="T54" fmla="*/ 16 w 45"/>
                <a:gd name="T55" fmla="*/ 0 h 36"/>
                <a:gd name="T56" fmla="*/ 12 w 45"/>
                <a:gd name="T57" fmla="*/ 0 h 36"/>
                <a:gd name="T58" fmla="*/ 8 w 45"/>
                <a:gd name="T59" fmla="*/ 0 h 36"/>
                <a:gd name="T60" fmla="*/ 4 w 45"/>
                <a:gd name="T61" fmla="*/ 1 h 36"/>
                <a:gd name="T62" fmla="*/ 2 w 45"/>
                <a:gd name="T63" fmla="*/ 1 h 36"/>
                <a:gd name="T64" fmla="*/ 0 w 45"/>
                <a:gd name="T65" fmla="*/ 5 h 36"/>
                <a:gd name="T66" fmla="*/ 2 w 45"/>
                <a:gd name="T67" fmla="*/ 11 h 36"/>
                <a:gd name="T68" fmla="*/ 4 w 45"/>
                <a:gd name="T69" fmla="*/ 17 h 36"/>
                <a:gd name="T70" fmla="*/ 8 w 45"/>
                <a:gd name="T71" fmla="*/ 21 h 36"/>
                <a:gd name="T72" fmla="*/ 12 w 45"/>
                <a:gd name="T73" fmla="*/ 24 h 36"/>
                <a:gd name="T74" fmla="*/ 16 w 45"/>
                <a:gd name="T75" fmla="*/ 28 h 36"/>
                <a:gd name="T76" fmla="*/ 20 w 45"/>
                <a:gd name="T77" fmla="*/ 30 h 36"/>
                <a:gd name="T78" fmla="*/ 25 w 45"/>
                <a:gd name="T79" fmla="*/ 34 h 36"/>
                <a:gd name="T80" fmla="*/ 29 w 45"/>
                <a:gd name="T81" fmla="*/ 36 h 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45"/>
                <a:gd name="T124" fmla="*/ 0 h 36"/>
                <a:gd name="T125" fmla="*/ 45 w 45"/>
                <a:gd name="T126" fmla="*/ 36 h 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45" h="36">
                  <a:moveTo>
                    <a:pt x="29" y="36"/>
                  </a:moveTo>
                  <a:lnTo>
                    <a:pt x="31" y="36"/>
                  </a:lnTo>
                  <a:lnTo>
                    <a:pt x="33" y="36"/>
                  </a:lnTo>
                  <a:lnTo>
                    <a:pt x="35" y="36"/>
                  </a:lnTo>
                  <a:lnTo>
                    <a:pt x="39" y="36"/>
                  </a:lnTo>
                  <a:lnTo>
                    <a:pt x="41" y="34"/>
                  </a:lnTo>
                  <a:lnTo>
                    <a:pt x="43" y="34"/>
                  </a:lnTo>
                  <a:lnTo>
                    <a:pt x="43" y="32"/>
                  </a:lnTo>
                  <a:lnTo>
                    <a:pt x="45" y="30"/>
                  </a:lnTo>
                  <a:lnTo>
                    <a:pt x="45" y="28"/>
                  </a:lnTo>
                  <a:lnTo>
                    <a:pt x="45" y="26"/>
                  </a:lnTo>
                  <a:lnTo>
                    <a:pt x="45" y="24"/>
                  </a:lnTo>
                  <a:lnTo>
                    <a:pt x="45" y="21"/>
                  </a:lnTo>
                  <a:lnTo>
                    <a:pt x="45" y="19"/>
                  </a:lnTo>
                  <a:lnTo>
                    <a:pt x="43" y="19"/>
                  </a:lnTo>
                  <a:lnTo>
                    <a:pt x="43" y="17"/>
                  </a:lnTo>
                  <a:lnTo>
                    <a:pt x="41" y="17"/>
                  </a:lnTo>
                  <a:lnTo>
                    <a:pt x="41" y="13"/>
                  </a:lnTo>
                  <a:lnTo>
                    <a:pt x="39" y="11"/>
                  </a:lnTo>
                  <a:lnTo>
                    <a:pt x="39" y="7"/>
                  </a:lnTo>
                  <a:lnTo>
                    <a:pt x="37" y="5"/>
                  </a:lnTo>
                  <a:lnTo>
                    <a:pt x="35" y="3"/>
                  </a:lnTo>
                  <a:lnTo>
                    <a:pt x="33" y="3"/>
                  </a:lnTo>
                  <a:lnTo>
                    <a:pt x="29" y="1"/>
                  </a:lnTo>
                  <a:lnTo>
                    <a:pt x="27" y="0"/>
                  </a:lnTo>
                  <a:lnTo>
                    <a:pt x="23" y="0"/>
                  </a:lnTo>
                  <a:lnTo>
                    <a:pt x="20" y="0"/>
                  </a:lnTo>
                  <a:lnTo>
                    <a:pt x="16" y="0"/>
                  </a:lnTo>
                  <a:lnTo>
                    <a:pt x="12" y="0"/>
                  </a:lnTo>
                  <a:lnTo>
                    <a:pt x="8" y="0"/>
                  </a:lnTo>
                  <a:lnTo>
                    <a:pt x="4" y="1"/>
                  </a:lnTo>
                  <a:lnTo>
                    <a:pt x="2" y="1"/>
                  </a:lnTo>
                  <a:lnTo>
                    <a:pt x="0" y="5"/>
                  </a:lnTo>
                  <a:lnTo>
                    <a:pt x="2" y="11"/>
                  </a:lnTo>
                  <a:lnTo>
                    <a:pt x="4" y="17"/>
                  </a:lnTo>
                  <a:lnTo>
                    <a:pt x="8" y="21"/>
                  </a:lnTo>
                  <a:lnTo>
                    <a:pt x="12" y="24"/>
                  </a:lnTo>
                  <a:lnTo>
                    <a:pt x="16" y="28"/>
                  </a:lnTo>
                  <a:lnTo>
                    <a:pt x="20" y="30"/>
                  </a:lnTo>
                  <a:lnTo>
                    <a:pt x="25" y="34"/>
                  </a:lnTo>
                  <a:lnTo>
                    <a:pt x="29" y="36"/>
                  </a:lnTo>
                  <a:close/>
                </a:path>
              </a:pathLst>
            </a:custGeom>
            <a:solidFill>
              <a:srgbClr val="FFCFA8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12" name="Freeform 16"/>
            <p:cNvSpPr>
              <a:spLocks/>
            </p:cNvSpPr>
            <p:nvPr/>
          </p:nvSpPr>
          <p:spPr bwMode="auto">
            <a:xfrm flipH="1">
              <a:off x="4400" y="3009"/>
              <a:ext cx="32" cy="41"/>
            </a:xfrm>
            <a:custGeom>
              <a:avLst/>
              <a:gdLst>
                <a:gd name="T0" fmla="*/ 19 w 32"/>
                <a:gd name="T1" fmla="*/ 41 h 41"/>
                <a:gd name="T2" fmla="*/ 23 w 32"/>
                <a:gd name="T3" fmla="*/ 41 h 41"/>
                <a:gd name="T4" fmla="*/ 25 w 32"/>
                <a:gd name="T5" fmla="*/ 41 h 41"/>
                <a:gd name="T6" fmla="*/ 25 w 32"/>
                <a:gd name="T7" fmla="*/ 39 h 41"/>
                <a:gd name="T8" fmla="*/ 27 w 32"/>
                <a:gd name="T9" fmla="*/ 37 h 41"/>
                <a:gd name="T10" fmla="*/ 27 w 32"/>
                <a:gd name="T11" fmla="*/ 35 h 41"/>
                <a:gd name="T12" fmla="*/ 29 w 32"/>
                <a:gd name="T13" fmla="*/ 33 h 41"/>
                <a:gd name="T14" fmla="*/ 31 w 32"/>
                <a:gd name="T15" fmla="*/ 31 h 41"/>
                <a:gd name="T16" fmla="*/ 32 w 32"/>
                <a:gd name="T17" fmla="*/ 29 h 41"/>
                <a:gd name="T18" fmla="*/ 32 w 32"/>
                <a:gd name="T19" fmla="*/ 25 h 41"/>
                <a:gd name="T20" fmla="*/ 31 w 32"/>
                <a:gd name="T21" fmla="*/ 21 h 41"/>
                <a:gd name="T22" fmla="*/ 29 w 32"/>
                <a:gd name="T23" fmla="*/ 18 h 41"/>
                <a:gd name="T24" fmla="*/ 27 w 32"/>
                <a:gd name="T25" fmla="*/ 14 h 41"/>
                <a:gd name="T26" fmla="*/ 25 w 32"/>
                <a:gd name="T27" fmla="*/ 10 h 41"/>
                <a:gd name="T28" fmla="*/ 21 w 32"/>
                <a:gd name="T29" fmla="*/ 6 h 41"/>
                <a:gd name="T30" fmla="*/ 17 w 32"/>
                <a:gd name="T31" fmla="*/ 4 h 41"/>
                <a:gd name="T32" fmla="*/ 13 w 32"/>
                <a:gd name="T33" fmla="*/ 2 h 41"/>
                <a:gd name="T34" fmla="*/ 11 w 32"/>
                <a:gd name="T35" fmla="*/ 0 h 41"/>
                <a:gd name="T36" fmla="*/ 9 w 32"/>
                <a:gd name="T37" fmla="*/ 0 h 41"/>
                <a:gd name="T38" fmla="*/ 8 w 32"/>
                <a:gd name="T39" fmla="*/ 0 h 41"/>
                <a:gd name="T40" fmla="*/ 6 w 32"/>
                <a:gd name="T41" fmla="*/ 0 h 41"/>
                <a:gd name="T42" fmla="*/ 6 w 32"/>
                <a:gd name="T43" fmla="*/ 2 h 41"/>
                <a:gd name="T44" fmla="*/ 4 w 32"/>
                <a:gd name="T45" fmla="*/ 2 h 41"/>
                <a:gd name="T46" fmla="*/ 2 w 32"/>
                <a:gd name="T47" fmla="*/ 4 h 41"/>
                <a:gd name="T48" fmla="*/ 0 w 32"/>
                <a:gd name="T49" fmla="*/ 4 h 41"/>
                <a:gd name="T50" fmla="*/ 0 w 32"/>
                <a:gd name="T51" fmla="*/ 10 h 41"/>
                <a:gd name="T52" fmla="*/ 2 w 32"/>
                <a:gd name="T53" fmla="*/ 16 h 41"/>
                <a:gd name="T54" fmla="*/ 4 w 32"/>
                <a:gd name="T55" fmla="*/ 21 h 41"/>
                <a:gd name="T56" fmla="*/ 6 w 32"/>
                <a:gd name="T57" fmla="*/ 25 h 41"/>
                <a:gd name="T58" fmla="*/ 8 w 32"/>
                <a:gd name="T59" fmla="*/ 31 h 41"/>
                <a:gd name="T60" fmla="*/ 11 w 32"/>
                <a:gd name="T61" fmla="*/ 35 h 41"/>
                <a:gd name="T62" fmla="*/ 15 w 32"/>
                <a:gd name="T63" fmla="*/ 39 h 41"/>
                <a:gd name="T64" fmla="*/ 19 w 32"/>
                <a:gd name="T65" fmla="*/ 41 h 41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32"/>
                <a:gd name="T100" fmla="*/ 0 h 41"/>
                <a:gd name="T101" fmla="*/ 32 w 32"/>
                <a:gd name="T102" fmla="*/ 41 h 41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32" h="41">
                  <a:moveTo>
                    <a:pt x="19" y="41"/>
                  </a:moveTo>
                  <a:lnTo>
                    <a:pt x="23" y="41"/>
                  </a:lnTo>
                  <a:lnTo>
                    <a:pt x="25" y="41"/>
                  </a:lnTo>
                  <a:lnTo>
                    <a:pt x="25" y="39"/>
                  </a:lnTo>
                  <a:lnTo>
                    <a:pt x="27" y="37"/>
                  </a:lnTo>
                  <a:lnTo>
                    <a:pt x="27" y="35"/>
                  </a:lnTo>
                  <a:lnTo>
                    <a:pt x="29" y="33"/>
                  </a:lnTo>
                  <a:lnTo>
                    <a:pt x="31" y="31"/>
                  </a:lnTo>
                  <a:lnTo>
                    <a:pt x="32" y="29"/>
                  </a:lnTo>
                  <a:lnTo>
                    <a:pt x="32" y="25"/>
                  </a:lnTo>
                  <a:lnTo>
                    <a:pt x="31" y="21"/>
                  </a:lnTo>
                  <a:lnTo>
                    <a:pt x="29" y="18"/>
                  </a:lnTo>
                  <a:lnTo>
                    <a:pt x="27" y="14"/>
                  </a:lnTo>
                  <a:lnTo>
                    <a:pt x="25" y="10"/>
                  </a:lnTo>
                  <a:lnTo>
                    <a:pt x="21" y="6"/>
                  </a:lnTo>
                  <a:lnTo>
                    <a:pt x="17" y="4"/>
                  </a:lnTo>
                  <a:lnTo>
                    <a:pt x="13" y="2"/>
                  </a:lnTo>
                  <a:lnTo>
                    <a:pt x="11" y="0"/>
                  </a:lnTo>
                  <a:lnTo>
                    <a:pt x="9" y="0"/>
                  </a:lnTo>
                  <a:lnTo>
                    <a:pt x="8" y="0"/>
                  </a:lnTo>
                  <a:lnTo>
                    <a:pt x="6" y="0"/>
                  </a:lnTo>
                  <a:lnTo>
                    <a:pt x="6" y="2"/>
                  </a:lnTo>
                  <a:lnTo>
                    <a:pt x="4" y="2"/>
                  </a:lnTo>
                  <a:lnTo>
                    <a:pt x="2" y="4"/>
                  </a:lnTo>
                  <a:lnTo>
                    <a:pt x="0" y="4"/>
                  </a:lnTo>
                  <a:lnTo>
                    <a:pt x="0" y="10"/>
                  </a:lnTo>
                  <a:lnTo>
                    <a:pt x="2" y="16"/>
                  </a:lnTo>
                  <a:lnTo>
                    <a:pt x="4" y="21"/>
                  </a:lnTo>
                  <a:lnTo>
                    <a:pt x="6" y="25"/>
                  </a:lnTo>
                  <a:lnTo>
                    <a:pt x="8" y="31"/>
                  </a:lnTo>
                  <a:lnTo>
                    <a:pt x="11" y="35"/>
                  </a:lnTo>
                  <a:lnTo>
                    <a:pt x="15" y="39"/>
                  </a:lnTo>
                  <a:lnTo>
                    <a:pt x="19" y="41"/>
                  </a:lnTo>
                  <a:close/>
                </a:path>
              </a:pathLst>
            </a:custGeom>
            <a:solidFill>
              <a:srgbClr val="FFCFA8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13" name="Freeform 17"/>
            <p:cNvSpPr>
              <a:spLocks/>
            </p:cNvSpPr>
            <p:nvPr/>
          </p:nvSpPr>
          <p:spPr bwMode="auto">
            <a:xfrm flipH="1">
              <a:off x="4691" y="2952"/>
              <a:ext cx="115" cy="86"/>
            </a:xfrm>
            <a:custGeom>
              <a:avLst/>
              <a:gdLst>
                <a:gd name="T0" fmla="*/ 36 w 115"/>
                <a:gd name="T1" fmla="*/ 86 h 86"/>
                <a:gd name="T2" fmla="*/ 57 w 115"/>
                <a:gd name="T3" fmla="*/ 86 h 86"/>
                <a:gd name="T4" fmla="*/ 78 w 115"/>
                <a:gd name="T5" fmla="*/ 86 h 86"/>
                <a:gd name="T6" fmla="*/ 96 w 115"/>
                <a:gd name="T7" fmla="*/ 82 h 86"/>
                <a:gd name="T8" fmla="*/ 105 w 115"/>
                <a:gd name="T9" fmla="*/ 73 h 86"/>
                <a:gd name="T10" fmla="*/ 107 w 115"/>
                <a:gd name="T11" fmla="*/ 67 h 86"/>
                <a:gd name="T12" fmla="*/ 111 w 115"/>
                <a:gd name="T13" fmla="*/ 63 h 86"/>
                <a:gd name="T14" fmla="*/ 113 w 115"/>
                <a:gd name="T15" fmla="*/ 59 h 86"/>
                <a:gd name="T16" fmla="*/ 78 w 115"/>
                <a:gd name="T17" fmla="*/ 17 h 86"/>
                <a:gd name="T18" fmla="*/ 78 w 115"/>
                <a:gd name="T19" fmla="*/ 19 h 86"/>
                <a:gd name="T20" fmla="*/ 77 w 115"/>
                <a:gd name="T21" fmla="*/ 19 h 86"/>
                <a:gd name="T22" fmla="*/ 73 w 115"/>
                <a:gd name="T23" fmla="*/ 19 h 86"/>
                <a:gd name="T24" fmla="*/ 71 w 115"/>
                <a:gd name="T25" fmla="*/ 19 h 86"/>
                <a:gd name="T26" fmla="*/ 67 w 115"/>
                <a:gd name="T27" fmla="*/ 13 h 86"/>
                <a:gd name="T28" fmla="*/ 63 w 115"/>
                <a:gd name="T29" fmla="*/ 9 h 86"/>
                <a:gd name="T30" fmla="*/ 59 w 115"/>
                <a:gd name="T31" fmla="*/ 6 h 86"/>
                <a:gd name="T32" fmla="*/ 55 w 115"/>
                <a:gd name="T33" fmla="*/ 2 h 86"/>
                <a:gd name="T34" fmla="*/ 40 w 115"/>
                <a:gd name="T35" fmla="*/ 19 h 86"/>
                <a:gd name="T36" fmla="*/ 31 w 115"/>
                <a:gd name="T37" fmla="*/ 17 h 86"/>
                <a:gd name="T38" fmla="*/ 25 w 115"/>
                <a:gd name="T39" fmla="*/ 11 h 86"/>
                <a:gd name="T40" fmla="*/ 17 w 115"/>
                <a:gd name="T41" fmla="*/ 4 h 86"/>
                <a:gd name="T42" fmla="*/ 0 w 115"/>
                <a:gd name="T43" fmla="*/ 25 h 86"/>
                <a:gd name="T44" fmla="*/ 7 w 115"/>
                <a:gd name="T45" fmla="*/ 27 h 86"/>
                <a:gd name="T46" fmla="*/ 13 w 115"/>
                <a:gd name="T47" fmla="*/ 34 h 86"/>
                <a:gd name="T48" fmla="*/ 17 w 115"/>
                <a:gd name="T49" fmla="*/ 40 h 86"/>
                <a:gd name="T50" fmla="*/ 25 w 115"/>
                <a:gd name="T51" fmla="*/ 46 h 86"/>
                <a:gd name="T52" fmla="*/ 31 w 115"/>
                <a:gd name="T53" fmla="*/ 50 h 86"/>
                <a:gd name="T54" fmla="*/ 34 w 115"/>
                <a:gd name="T55" fmla="*/ 53 h 86"/>
                <a:gd name="T56" fmla="*/ 36 w 115"/>
                <a:gd name="T57" fmla="*/ 57 h 86"/>
                <a:gd name="T58" fmla="*/ 34 w 115"/>
                <a:gd name="T59" fmla="*/ 63 h 86"/>
                <a:gd name="T60" fmla="*/ 31 w 115"/>
                <a:gd name="T61" fmla="*/ 69 h 86"/>
                <a:gd name="T62" fmla="*/ 27 w 115"/>
                <a:gd name="T63" fmla="*/ 75 h 86"/>
                <a:gd name="T64" fmla="*/ 25 w 115"/>
                <a:gd name="T65" fmla="*/ 78 h 86"/>
                <a:gd name="T66" fmla="*/ 23 w 115"/>
                <a:gd name="T67" fmla="*/ 84 h 86"/>
                <a:gd name="T68" fmla="*/ 23 w 115"/>
                <a:gd name="T69" fmla="*/ 86 h 86"/>
                <a:gd name="T70" fmla="*/ 25 w 115"/>
                <a:gd name="T71" fmla="*/ 86 h 86"/>
                <a:gd name="T72" fmla="*/ 25 w 115"/>
                <a:gd name="T73" fmla="*/ 86 h 86"/>
                <a:gd name="T74" fmla="*/ 27 w 115"/>
                <a:gd name="T75" fmla="*/ 86 h 8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115"/>
                <a:gd name="T115" fmla="*/ 0 h 86"/>
                <a:gd name="T116" fmla="*/ 115 w 115"/>
                <a:gd name="T117" fmla="*/ 86 h 8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115" h="86">
                  <a:moveTo>
                    <a:pt x="27" y="86"/>
                  </a:moveTo>
                  <a:lnTo>
                    <a:pt x="36" y="86"/>
                  </a:lnTo>
                  <a:lnTo>
                    <a:pt x="48" y="86"/>
                  </a:lnTo>
                  <a:lnTo>
                    <a:pt x="57" y="86"/>
                  </a:lnTo>
                  <a:lnTo>
                    <a:pt x="67" y="86"/>
                  </a:lnTo>
                  <a:lnTo>
                    <a:pt x="78" y="86"/>
                  </a:lnTo>
                  <a:lnTo>
                    <a:pt x="88" y="84"/>
                  </a:lnTo>
                  <a:lnTo>
                    <a:pt x="96" y="82"/>
                  </a:lnTo>
                  <a:lnTo>
                    <a:pt x="103" y="75"/>
                  </a:lnTo>
                  <a:lnTo>
                    <a:pt x="105" y="73"/>
                  </a:lnTo>
                  <a:lnTo>
                    <a:pt x="105" y="69"/>
                  </a:lnTo>
                  <a:lnTo>
                    <a:pt x="107" y="67"/>
                  </a:lnTo>
                  <a:lnTo>
                    <a:pt x="109" y="65"/>
                  </a:lnTo>
                  <a:lnTo>
                    <a:pt x="111" y="63"/>
                  </a:lnTo>
                  <a:lnTo>
                    <a:pt x="111" y="61"/>
                  </a:lnTo>
                  <a:lnTo>
                    <a:pt x="113" y="59"/>
                  </a:lnTo>
                  <a:lnTo>
                    <a:pt x="115" y="57"/>
                  </a:lnTo>
                  <a:lnTo>
                    <a:pt x="78" y="17"/>
                  </a:lnTo>
                  <a:lnTo>
                    <a:pt x="78" y="19"/>
                  </a:lnTo>
                  <a:lnTo>
                    <a:pt x="77" y="19"/>
                  </a:lnTo>
                  <a:lnTo>
                    <a:pt x="75" y="19"/>
                  </a:lnTo>
                  <a:lnTo>
                    <a:pt x="73" y="19"/>
                  </a:lnTo>
                  <a:lnTo>
                    <a:pt x="71" y="19"/>
                  </a:lnTo>
                  <a:lnTo>
                    <a:pt x="69" y="17"/>
                  </a:lnTo>
                  <a:lnTo>
                    <a:pt x="67" y="13"/>
                  </a:lnTo>
                  <a:lnTo>
                    <a:pt x="65" y="11"/>
                  </a:lnTo>
                  <a:lnTo>
                    <a:pt x="63" y="9"/>
                  </a:lnTo>
                  <a:lnTo>
                    <a:pt x="61" y="7"/>
                  </a:lnTo>
                  <a:lnTo>
                    <a:pt x="59" y="6"/>
                  </a:lnTo>
                  <a:lnTo>
                    <a:pt x="57" y="4"/>
                  </a:lnTo>
                  <a:lnTo>
                    <a:pt x="55" y="2"/>
                  </a:lnTo>
                  <a:lnTo>
                    <a:pt x="44" y="19"/>
                  </a:lnTo>
                  <a:lnTo>
                    <a:pt x="40" y="19"/>
                  </a:lnTo>
                  <a:lnTo>
                    <a:pt x="34" y="19"/>
                  </a:lnTo>
                  <a:lnTo>
                    <a:pt x="31" y="17"/>
                  </a:lnTo>
                  <a:lnTo>
                    <a:pt x="27" y="15"/>
                  </a:lnTo>
                  <a:lnTo>
                    <a:pt x="25" y="11"/>
                  </a:lnTo>
                  <a:lnTo>
                    <a:pt x="21" y="7"/>
                  </a:lnTo>
                  <a:lnTo>
                    <a:pt x="17" y="4"/>
                  </a:lnTo>
                  <a:lnTo>
                    <a:pt x="15" y="0"/>
                  </a:lnTo>
                  <a:lnTo>
                    <a:pt x="0" y="25"/>
                  </a:lnTo>
                  <a:lnTo>
                    <a:pt x="4" y="25"/>
                  </a:lnTo>
                  <a:lnTo>
                    <a:pt x="7" y="27"/>
                  </a:lnTo>
                  <a:lnTo>
                    <a:pt x="9" y="30"/>
                  </a:lnTo>
                  <a:lnTo>
                    <a:pt x="13" y="34"/>
                  </a:lnTo>
                  <a:lnTo>
                    <a:pt x="15" y="38"/>
                  </a:lnTo>
                  <a:lnTo>
                    <a:pt x="17" y="40"/>
                  </a:lnTo>
                  <a:lnTo>
                    <a:pt x="21" y="44"/>
                  </a:lnTo>
                  <a:lnTo>
                    <a:pt x="25" y="46"/>
                  </a:lnTo>
                  <a:lnTo>
                    <a:pt x="29" y="48"/>
                  </a:lnTo>
                  <a:lnTo>
                    <a:pt x="31" y="50"/>
                  </a:lnTo>
                  <a:lnTo>
                    <a:pt x="32" y="52"/>
                  </a:lnTo>
                  <a:lnTo>
                    <a:pt x="34" y="53"/>
                  </a:lnTo>
                  <a:lnTo>
                    <a:pt x="36" y="55"/>
                  </a:lnTo>
                  <a:lnTo>
                    <a:pt x="36" y="57"/>
                  </a:lnTo>
                  <a:lnTo>
                    <a:pt x="36" y="61"/>
                  </a:lnTo>
                  <a:lnTo>
                    <a:pt x="34" y="63"/>
                  </a:lnTo>
                  <a:lnTo>
                    <a:pt x="32" y="65"/>
                  </a:lnTo>
                  <a:lnTo>
                    <a:pt x="31" y="69"/>
                  </a:lnTo>
                  <a:lnTo>
                    <a:pt x="29" y="71"/>
                  </a:lnTo>
                  <a:lnTo>
                    <a:pt x="27" y="75"/>
                  </a:lnTo>
                  <a:lnTo>
                    <a:pt x="27" y="76"/>
                  </a:lnTo>
                  <a:lnTo>
                    <a:pt x="25" y="78"/>
                  </a:lnTo>
                  <a:lnTo>
                    <a:pt x="23" y="82"/>
                  </a:lnTo>
                  <a:lnTo>
                    <a:pt x="23" y="84"/>
                  </a:lnTo>
                  <a:lnTo>
                    <a:pt x="23" y="86"/>
                  </a:lnTo>
                  <a:lnTo>
                    <a:pt x="25" y="86"/>
                  </a:lnTo>
                  <a:lnTo>
                    <a:pt x="27" y="86"/>
                  </a:lnTo>
                  <a:close/>
                </a:path>
              </a:pathLst>
            </a:custGeom>
            <a:solidFill>
              <a:srgbClr val="70C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14" name="Freeform 18"/>
            <p:cNvSpPr>
              <a:spLocks/>
            </p:cNvSpPr>
            <p:nvPr/>
          </p:nvSpPr>
          <p:spPr bwMode="auto">
            <a:xfrm flipH="1">
              <a:off x="4672" y="2940"/>
              <a:ext cx="46" cy="58"/>
            </a:xfrm>
            <a:custGeom>
              <a:avLst/>
              <a:gdLst>
                <a:gd name="T0" fmla="*/ 35 w 46"/>
                <a:gd name="T1" fmla="*/ 58 h 58"/>
                <a:gd name="T2" fmla="*/ 46 w 46"/>
                <a:gd name="T3" fmla="*/ 27 h 58"/>
                <a:gd name="T4" fmla="*/ 44 w 46"/>
                <a:gd name="T5" fmla="*/ 29 h 58"/>
                <a:gd name="T6" fmla="*/ 40 w 46"/>
                <a:gd name="T7" fmla="*/ 29 h 58"/>
                <a:gd name="T8" fmla="*/ 38 w 46"/>
                <a:gd name="T9" fmla="*/ 31 h 58"/>
                <a:gd name="T10" fmla="*/ 35 w 46"/>
                <a:gd name="T11" fmla="*/ 33 h 58"/>
                <a:gd name="T12" fmla="*/ 33 w 46"/>
                <a:gd name="T13" fmla="*/ 33 h 58"/>
                <a:gd name="T14" fmla="*/ 29 w 46"/>
                <a:gd name="T15" fmla="*/ 35 h 58"/>
                <a:gd name="T16" fmla="*/ 25 w 46"/>
                <a:gd name="T17" fmla="*/ 35 h 58"/>
                <a:gd name="T18" fmla="*/ 23 w 46"/>
                <a:gd name="T19" fmla="*/ 35 h 58"/>
                <a:gd name="T20" fmla="*/ 27 w 46"/>
                <a:gd name="T21" fmla="*/ 16 h 58"/>
                <a:gd name="T22" fmla="*/ 25 w 46"/>
                <a:gd name="T23" fmla="*/ 18 h 58"/>
                <a:gd name="T24" fmla="*/ 25 w 46"/>
                <a:gd name="T25" fmla="*/ 18 h 58"/>
                <a:gd name="T26" fmla="*/ 23 w 46"/>
                <a:gd name="T27" fmla="*/ 19 h 58"/>
                <a:gd name="T28" fmla="*/ 21 w 46"/>
                <a:gd name="T29" fmla="*/ 19 h 58"/>
                <a:gd name="T30" fmla="*/ 19 w 46"/>
                <a:gd name="T31" fmla="*/ 21 h 58"/>
                <a:gd name="T32" fmla="*/ 17 w 46"/>
                <a:gd name="T33" fmla="*/ 21 h 58"/>
                <a:gd name="T34" fmla="*/ 15 w 46"/>
                <a:gd name="T35" fmla="*/ 21 h 58"/>
                <a:gd name="T36" fmla="*/ 13 w 46"/>
                <a:gd name="T37" fmla="*/ 21 h 58"/>
                <a:gd name="T38" fmla="*/ 12 w 46"/>
                <a:gd name="T39" fmla="*/ 19 h 58"/>
                <a:gd name="T40" fmla="*/ 12 w 46"/>
                <a:gd name="T41" fmla="*/ 18 h 58"/>
                <a:gd name="T42" fmla="*/ 10 w 46"/>
                <a:gd name="T43" fmla="*/ 18 h 58"/>
                <a:gd name="T44" fmla="*/ 10 w 46"/>
                <a:gd name="T45" fmla="*/ 16 h 58"/>
                <a:gd name="T46" fmla="*/ 10 w 46"/>
                <a:gd name="T47" fmla="*/ 14 h 58"/>
                <a:gd name="T48" fmla="*/ 10 w 46"/>
                <a:gd name="T49" fmla="*/ 12 h 58"/>
                <a:gd name="T50" fmla="*/ 10 w 46"/>
                <a:gd name="T51" fmla="*/ 10 h 58"/>
                <a:gd name="T52" fmla="*/ 12 w 46"/>
                <a:gd name="T53" fmla="*/ 8 h 58"/>
                <a:gd name="T54" fmla="*/ 12 w 46"/>
                <a:gd name="T55" fmla="*/ 8 h 58"/>
                <a:gd name="T56" fmla="*/ 13 w 46"/>
                <a:gd name="T57" fmla="*/ 8 h 58"/>
                <a:gd name="T58" fmla="*/ 13 w 46"/>
                <a:gd name="T59" fmla="*/ 8 h 58"/>
                <a:gd name="T60" fmla="*/ 13 w 46"/>
                <a:gd name="T61" fmla="*/ 6 h 58"/>
                <a:gd name="T62" fmla="*/ 15 w 46"/>
                <a:gd name="T63" fmla="*/ 4 h 58"/>
                <a:gd name="T64" fmla="*/ 15 w 46"/>
                <a:gd name="T65" fmla="*/ 2 h 58"/>
                <a:gd name="T66" fmla="*/ 15 w 46"/>
                <a:gd name="T67" fmla="*/ 0 h 58"/>
                <a:gd name="T68" fmla="*/ 17 w 46"/>
                <a:gd name="T69" fmla="*/ 0 h 58"/>
                <a:gd name="T70" fmla="*/ 13 w 46"/>
                <a:gd name="T71" fmla="*/ 0 h 58"/>
                <a:gd name="T72" fmla="*/ 12 w 46"/>
                <a:gd name="T73" fmla="*/ 2 h 58"/>
                <a:gd name="T74" fmla="*/ 10 w 46"/>
                <a:gd name="T75" fmla="*/ 4 h 58"/>
                <a:gd name="T76" fmla="*/ 6 w 46"/>
                <a:gd name="T77" fmla="*/ 6 h 58"/>
                <a:gd name="T78" fmla="*/ 6 w 46"/>
                <a:gd name="T79" fmla="*/ 8 h 58"/>
                <a:gd name="T80" fmla="*/ 4 w 46"/>
                <a:gd name="T81" fmla="*/ 12 h 58"/>
                <a:gd name="T82" fmla="*/ 2 w 46"/>
                <a:gd name="T83" fmla="*/ 14 h 58"/>
                <a:gd name="T84" fmla="*/ 0 w 46"/>
                <a:gd name="T85" fmla="*/ 18 h 58"/>
                <a:gd name="T86" fmla="*/ 4 w 46"/>
                <a:gd name="T87" fmla="*/ 21 h 58"/>
                <a:gd name="T88" fmla="*/ 8 w 46"/>
                <a:gd name="T89" fmla="*/ 27 h 58"/>
                <a:gd name="T90" fmla="*/ 13 w 46"/>
                <a:gd name="T91" fmla="*/ 33 h 58"/>
                <a:gd name="T92" fmla="*/ 17 w 46"/>
                <a:gd name="T93" fmla="*/ 39 h 58"/>
                <a:gd name="T94" fmla="*/ 21 w 46"/>
                <a:gd name="T95" fmla="*/ 42 h 58"/>
                <a:gd name="T96" fmla="*/ 25 w 46"/>
                <a:gd name="T97" fmla="*/ 48 h 58"/>
                <a:gd name="T98" fmla="*/ 31 w 46"/>
                <a:gd name="T99" fmla="*/ 54 h 58"/>
                <a:gd name="T100" fmla="*/ 35 w 46"/>
                <a:gd name="T101" fmla="*/ 58 h 58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46"/>
                <a:gd name="T154" fmla="*/ 0 h 58"/>
                <a:gd name="T155" fmla="*/ 46 w 46"/>
                <a:gd name="T156" fmla="*/ 58 h 58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46" h="58">
                  <a:moveTo>
                    <a:pt x="35" y="58"/>
                  </a:moveTo>
                  <a:lnTo>
                    <a:pt x="46" y="27"/>
                  </a:lnTo>
                  <a:lnTo>
                    <a:pt x="44" y="29"/>
                  </a:lnTo>
                  <a:lnTo>
                    <a:pt x="40" y="29"/>
                  </a:lnTo>
                  <a:lnTo>
                    <a:pt x="38" y="31"/>
                  </a:lnTo>
                  <a:lnTo>
                    <a:pt x="35" y="33"/>
                  </a:lnTo>
                  <a:lnTo>
                    <a:pt x="33" y="33"/>
                  </a:lnTo>
                  <a:lnTo>
                    <a:pt x="29" y="35"/>
                  </a:lnTo>
                  <a:lnTo>
                    <a:pt x="25" y="35"/>
                  </a:lnTo>
                  <a:lnTo>
                    <a:pt x="23" y="35"/>
                  </a:lnTo>
                  <a:lnTo>
                    <a:pt x="27" y="16"/>
                  </a:lnTo>
                  <a:lnTo>
                    <a:pt x="25" y="18"/>
                  </a:lnTo>
                  <a:lnTo>
                    <a:pt x="23" y="19"/>
                  </a:lnTo>
                  <a:lnTo>
                    <a:pt x="21" y="19"/>
                  </a:lnTo>
                  <a:lnTo>
                    <a:pt x="19" y="21"/>
                  </a:lnTo>
                  <a:lnTo>
                    <a:pt x="17" y="21"/>
                  </a:lnTo>
                  <a:lnTo>
                    <a:pt x="15" y="21"/>
                  </a:lnTo>
                  <a:lnTo>
                    <a:pt x="13" y="21"/>
                  </a:lnTo>
                  <a:lnTo>
                    <a:pt x="12" y="19"/>
                  </a:lnTo>
                  <a:lnTo>
                    <a:pt x="12" y="18"/>
                  </a:lnTo>
                  <a:lnTo>
                    <a:pt x="10" y="18"/>
                  </a:lnTo>
                  <a:lnTo>
                    <a:pt x="10" y="16"/>
                  </a:lnTo>
                  <a:lnTo>
                    <a:pt x="10" y="14"/>
                  </a:lnTo>
                  <a:lnTo>
                    <a:pt x="10" y="12"/>
                  </a:lnTo>
                  <a:lnTo>
                    <a:pt x="10" y="10"/>
                  </a:lnTo>
                  <a:lnTo>
                    <a:pt x="12" y="8"/>
                  </a:lnTo>
                  <a:lnTo>
                    <a:pt x="13" y="8"/>
                  </a:lnTo>
                  <a:lnTo>
                    <a:pt x="13" y="6"/>
                  </a:lnTo>
                  <a:lnTo>
                    <a:pt x="15" y="4"/>
                  </a:lnTo>
                  <a:lnTo>
                    <a:pt x="15" y="2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13" y="0"/>
                  </a:lnTo>
                  <a:lnTo>
                    <a:pt x="12" y="2"/>
                  </a:lnTo>
                  <a:lnTo>
                    <a:pt x="10" y="4"/>
                  </a:lnTo>
                  <a:lnTo>
                    <a:pt x="6" y="6"/>
                  </a:lnTo>
                  <a:lnTo>
                    <a:pt x="6" y="8"/>
                  </a:lnTo>
                  <a:lnTo>
                    <a:pt x="4" y="12"/>
                  </a:lnTo>
                  <a:lnTo>
                    <a:pt x="2" y="14"/>
                  </a:lnTo>
                  <a:lnTo>
                    <a:pt x="0" y="18"/>
                  </a:lnTo>
                  <a:lnTo>
                    <a:pt x="4" y="21"/>
                  </a:lnTo>
                  <a:lnTo>
                    <a:pt x="8" y="27"/>
                  </a:lnTo>
                  <a:lnTo>
                    <a:pt x="13" y="33"/>
                  </a:lnTo>
                  <a:lnTo>
                    <a:pt x="17" y="39"/>
                  </a:lnTo>
                  <a:lnTo>
                    <a:pt x="21" y="42"/>
                  </a:lnTo>
                  <a:lnTo>
                    <a:pt x="25" y="48"/>
                  </a:lnTo>
                  <a:lnTo>
                    <a:pt x="31" y="54"/>
                  </a:lnTo>
                  <a:lnTo>
                    <a:pt x="35" y="58"/>
                  </a:lnTo>
                  <a:close/>
                </a:path>
              </a:pathLst>
            </a:custGeom>
            <a:solidFill>
              <a:srgbClr val="70C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15" name="Freeform 21"/>
            <p:cNvSpPr>
              <a:spLocks/>
            </p:cNvSpPr>
            <p:nvPr/>
          </p:nvSpPr>
          <p:spPr bwMode="auto">
            <a:xfrm flipH="1">
              <a:off x="4651" y="2979"/>
              <a:ext cx="2" cy="2"/>
            </a:xfrm>
            <a:custGeom>
              <a:avLst/>
              <a:gdLst>
                <a:gd name="T0" fmla="*/ 2 w 2"/>
                <a:gd name="T1" fmla="*/ 2 h 2"/>
                <a:gd name="T2" fmla="*/ 2 w 2"/>
                <a:gd name="T3" fmla="*/ 2 h 2"/>
                <a:gd name="T4" fmla="*/ 2 w 2"/>
                <a:gd name="T5" fmla="*/ 2 h 2"/>
                <a:gd name="T6" fmla="*/ 2 w 2"/>
                <a:gd name="T7" fmla="*/ 2 h 2"/>
                <a:gd name="T8" fmla="*/ 0 w 2"/>
                <a:gd name="T9" fmla="*/ 2 h 2"/>
                <a:gd name="T10" fmla="*/ 0 w 2"/>
                <a:gd name="T11" fmla="*/ 0 h 2"/>
                <a:gd name="T12" fmla="*/ 0 w 2"/>
                <a:gd name="T13" fmla="*/ 0 h 2"/>
                <a:gd name="T14" fmla="*/ 0 w 2"/>
                <a:gd name="T15" fmla="*/ 0 h 2"/>
                <a:gd name="T16" fmla="*/ 0 w 2"/>
                <a:gd name="T17" fmla="*/ 0 h 2"/>
                <a:gd name="T18" fmla="*/ 0 w 2"/>
                <a:gd name="T19" fmla="*/ 0 h 2"/>
                <a:gd name="T20" fmla="*/ 0 w 2"/>
                <a:gd name="T21" fmla="*/ 0 h 2"/>
                <a:gd name="T22" fmla="*/ 0 w 2"/>
                <a:gd name="T23" fmla="*/ 0 h 2"/>
                <a:gd name="T24" fmla="*/ 0 w 2"/>
                <a:gd name="T25" fmla="*/ 2 h 2"/>
                <a:gd name="T26" fmla="*/ 2 w 2"/>
                <a:gd name="T27" fmla="*/ 2 h 2"/>
                <a:gd name="T28" fmla="*/ 2 w 2"/>
                <a:gd name="T29" fmla="*/ 2 h 2"/>
                <a:gd name="T30" fmla="*/ 2 w 2"/>
                <a:gd name="T31" fmla="*/ 2 h 2"/>
                <a:gd name="T32" fmla="*/ 2 w 2"/>
                <a:gd name="T33" fmla="*/ 2 h 2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2"/>
                <a:gd name="T52" fmla="*/ 0 h 2"/>
                <a:gd name="T53" fmla="*/ 2 w 2"/>
                <a:gd name="T54" fmla="*/ 2 h 2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2" h="2">
                  <a:moveTo>
                    <a:pt x="2" y="2"/>
                  </a:moveTo>
                  <a:lnTo>
                    <a:pt x="2" y="2"/>
                  </a:lnTo>
                  <a:lnTo>
                    <a:pt x="0" y="2"/>
                  </a:lnTo>
                  <a:lnTo>
                    <a:pt x="0" y="0"/>
                  </a:lnTo>
                  <a:lnTo>
                    <a:pt x="0" y="2"/>
                  </a:lnTo>
                  <a:lnTo>
                    <a:pt x="2" y="2"/>
                  </a:lnTo>
                  <a:close/>
                </a:path>
              </a:pathLst>
            </a:custGeom>
            <a:solidFill>
              <a:srgbClr val="70C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16" name="Freeform 22"/>
            <p:cNvSpPr>
              <a:spLocks/>
            </p:cNvSpPr>
            <p:nvPr/>
          </p:nvSpPr>
          <p:spPr bwMode="auto">
            <a:xfrm flipH="1">
              <a:off x="4766" y="2864"/>
              <a:ext cx="46" cy="94"/>
            </a:xfrm>
            <a:custGeom>
              <a:avLst/>
              <a:gdLst>
                <a:gd name="T0" fmla="*/ 40 w 46"/>
                <a:gd name="T1" fmla="*/ 94 h 94"/>
                <a:gd name="T2" fmla="*/ 42 w 46"/>
                <a:gd name="T3" fmla="*/ 94 h 94"/>
                <a:gd name="T4" fmla="*/ 44 w 46"/>
                <a:gd name="T5" fmla="*/ 92 h 94"/>
                <a:gd name="T6" fmla="*/ 46 w 46"/>
                <a:gd name="T7" fmla="*/ 90 h 94"/>
                <a:gd name="T8" fmla="*/ 46 w 46"/>
                <a:gd name="T9" fmla="*/ 88 h 94"/>
                <a:gd name="T10" fmla="*/ 46 w 46"/>
                <a:gd name="T11" fmla="*/ 84 h 94"/>
                <a:gd name="T12" fmla="*/ 46 w 46"/>
                <a:gd name="T13" fmla="*/ 82 h 94"/>
                <a:gd name="T14" fmla="*/ 46 w 46"/>
                <a:gd name="T15" fmla="*/ 78 h 94"/>
                <a:gd name="T16" fmla="*/ 46 w 46"/>
                <a:gd name="T17" fmla="*/ 76 h 94"/>
                <a:gd name="T18" fmla="*/ 44 w 46"/>
                <a:gd name="T19" fmla="*/ 72 h 94"/>
                <a:gd name="T20" fmla="*/ 42 w 46"/>
                <a:gd name="T21" fmla="*/ 71 h 94"/>
                <a:gd name="T22" fmla="*/ 42 w 46"/>
                <a:gd name="T23" fmla="*/ 69 h 94"/>
                <a:gd name="T24" fmla="*/ 40 w 46"/>
                <a:gd name="T25" fmla="*/ 65 h 94"/>
                <a:gd name="T26" fmla="*/ 40 w 46"/>
                <a:gd name="T27" fmla="*/ 63 h 94"/>
                <a:gd name="T28" fmla="*/ 38 w 46"/>
                <a:gd name="T29" fmla="*/ 61 h 94"/>
                <a:gd name="T30" fmla="*/ 37 w 46"/>
                <a:gd name="T31" fmla="*/ 59 h 94"/>
                <a:gd name="T32" fmla="*/ 33 w 46"/>
                <a:gd name="T33" fmla="*/ 57 h 94"/>
                <a:gd name="T34" fmla="*/ 31 w 46"/>
                <a:gd name="T35" fmla="*/ 57 h 94"/>
                <a:gd name="T36" fmla="*/ 31 w 46"/>
                <a:gd name="T37" fmla="*/ 57 h 94"/>
                <a:gd name="T38" fmla="*/ 29 w 46"/>
                <a:gd name="T39" fmla="*/ 57 h 94"/>
                <a:gd name="T40" fmla="*/ 27 w 46"/>
                <a:gd name="T41" fmla="*/ 55 h 94"/>
                <a:gd name="T42" fmla="*/ 25 w 46"/>
                <a:gd name="T43" fmla="*/ 55 h 94"/>
                <a:gd name="T44" fmla="*/ 23 w 46"/>
                <a:gd name="T45" fmla="*/ 53 h 94"/>
                <a:gd name="T46" fmla="*/ 23 w 46"/>
                <a:gd name="T47" fmla="*/ 51 h 94"/>
                <a:gd name="T48" fmla="*/ 21 w 46"/>
                <a:gd name="T49" fmla="*/ 49 h 94"/>
                <a:gd name="T50" fmla="*/ 19 w 46"/>
                <a:gd name="T51" fmla="*/ 44 h 94"/>
                <a:gd name="T52" fmla="*/ 17 w 46"/>
                <a:gd name="T53" fmla="*/ 38 h 94"/>
                <a:gd name="T54" fmla="*/ 15 w 46"/>
                <a:gd name="T55" fmla="*/ 32 h 94"/>
                <a:gd name="T56" fmla="*/ 13 w 46"/>
                <a:gd name="T57" fmla="*/ 26 h 94"/>
                <a:gd name="T58" fmla="*/ 13 w 46"/>
                <a:gd name="T59" fmla="*/ 21 h 94"/>
                <a:gd name="T60" fmla="*/ 12 w 46"/>
                <a:gd name="T61" fmla="*/ 15 h 94"/>
                <a:gd name="T62" fmla="*/ 12 w 46"/>
                <a:gd name="T63" fmla="*/ 7 h 94"/>
                <a:gd name="T64" fmla="*/ 12 w 46"/>
                <a:gd name="T65" fmla="*/ 1 h 94"/>
                <a:gd name="T66" fmla="*/ 10 w 46"/>
                <a:gd name="T67" fmla="*/ 1 h 94"/>
                <a:gd name="T68" fmla="*/ 10 w 46"/>
                <a:gd name="T69" fmla="*/ 1 h 94"/>
                <a:gd name="T70" fmla="*/ 8 w 46"/>
                <a:gd name="T71" fmla="*/ 1 h 94"/>
                <a:gd name="T72" fmla="*/ 6 w 46"/>
                <a:gd name="T73" fmla="*/ 1 h 94"/>
                <a:gd name="T74" fmla="*/ 6 w 46"/>
                <a:gd name="T75" fmla="*/ 1 h 94"/>
                <a:gd name="T76" fmla="*/ 4 w 46"/>
                <a:gd name="T77" fmla="*/ 1 h 94"/>
                <a:gd name="T78" fmla="*/ 4 w 46"/>
                <a:gd name="T79" fmla="*/ 0 h 94"/>
                <a:gd name="T80" fmla="*/ 2 w 46"/>
                <a:gd name="T81" fmla="*/ 0 h 94"/>
                <a:gd name="T82" fmla="*/ 0 w 46"/>
                <a:gd name="T83" fmla="*/ 38 h 94"/>
                <a:gd name="T84" fmla="*/ 33 w 46"/>
                <a:gd name="T85" fmla="*/ 69 h 94"/>
                <a:gd name="T86" fmla="*/ 40 w 46"/>
                <a:gd name="T87" fmla="*/ 94 h 94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46"/>
                <a:gd name="T133" fmla="*/ 0 h 94"/>
                <a:gd name="T134" fmla="*/ 46 w 46"/>
                <a:gd name="T135" fmla="*/ 94 h 94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46" h="94">
                  <a:moveTo>
                    <a:pt x="40" y="94"/>
                  </a:moveTo>
                  <a:lnTo>
                    <a:pt x="42" y="94"/>
                  </a:lnTo>
                  <a:lnTo>
                    <a:pt x="44" y="92"/>
                  </a:lnTo>
                  <a:lnTo>
                    <a:pt x="46" y="90"/>
                  </a:lnTo>
                  <a:lnTo>
                    <a:pt x="46" y="88"/>
                  </a:lnTo>
                  <a:lnTo>
                    <a:pt x="46" y="84"/>
                  </a:lnTo>
                  <a:lnTo>
                    <a:pt x="46" y="82"/>
                  </a:lnTo>
                  <a:lnTo>
                    <a:pt x="46" y="78"/>
                  </a:lnTo>
                  <a:lnTo>
                    <a:pt x="46" y="76"/>
                  </a:lnTo>
                  <a:lnTo>
                    <a:pt x="44" y="72"/>
                  </a:lnTo>
                  <a:lnTo>
                    <a:pt x="42" y="71"/>
                  </a:lnTo>
                  <a:lnTo>
                    <a:pt x="42" y="69"/>
                  </a:lnTo>
                  <a:lnTo>
                    <a:pt x="40" y="65"/>
                  </a:lnTo>
                  <a:lnTo>
                    <a:pt x="40" y="63"/>
                  </a:lnTo>
                  <a:lnTo>
                    <a:pt x="38" y="61"/>
                  </a:lnTo>
                  <a:lnTo>
                    <a:pt x="37" y="59"/>
                  </a:lnTo>
                  <a:lnTo>
                    <a:pt x="33" y="57"/>
                  </a:lnTo>
                  <a:lnTo>
                    <a:pt x="31" y="57"/>
                  </a:lnTo>
                  <a:lnTo>
                    <a:pt x="29" y="57"/>
                  </a:lnTo>
                  <a:lnTo>
                    <a:pt x="27" y="55"/>
                  </a:lnTo>
                  <a:lnTo>
                    <a:pt x="25" y="55"/>
                  </a:lnTo>
                  <a:lnTo>
                    <a:pt x="23" y="53"/>
                  </a:lnTo>
                  <a:lnTo>
                    <a:pt x="23" y="51"/>
                  </a:lnTo>
                  <a:lnTo>
                    <a:pt x="21" y="49"/>
                  </a:lnTo>
                  <a:lnTo>
                    <a:pt x="19" y="44"/>
                  </a:lnTo>
                  <a:lnTo>
                    <a:pt x="17" y="38"/>
                  </a:lnTo>
                  <a:lnTo>
                    <a:pt x="15" y="32"/>
                  </a:lnTo>
                  <a:lnTo>
                    <a:pt x="13" y="26"/>
                  </a:lnTo>
                  <a:lnTo>
                    <a:pt x="13" y="21"/>
                  </a:lnTo>
                  <a:lnTo>
                    <a:pt x="12" y="15"/>
                  </a:lnTo>
                  <a:lnTo>
                    <a:pt x="12" y="7"/>
                  </a:lnTo>
                  <a:lnTo>
                    <a:pt x="12" y="1"/>
                  </a:lnTo>
                  <a:lnTo>
                    <a:pt x="10" y="1"/>
                  </a:lnTo>
                  <a:lnTo>
                    <a:pt x="8" y="1"/>
                  </a:lnTo>
                  <a:lnTo>
                    <a:pt x="6" y="1"/>
                  </a:lnTo>
                  <a:lnTo>
                    <a:pt x="4" y="1"/>
                  </a:lnTo>
                  <a:lnTo>
                    <a:pt x="4" y="0"/>
                  </a:lnTo>
                  <a:lnTo>
                    <a:pt x="2" y="0"/>
                  </a:lnTo>
                  <a:lnTo>
                    <a:pt x="0" y="38"/>
                  </a:lnTo>
                  <a:lnTo>
                    <a:pt x="33" y="69"/>
                  </a:lnTo>
                  <a:lnTo>
                    <a:pt x="40" y="94"/>
                  </a:lnTo>
                  <a:close/>
                </a:path>
              </a:pathLst>
            </a:custGeom>
            <a:solidFill>
              <a:srgbClr val="FFCFA8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17" name="Freeform 23"/>
            <p:cNvSpPr>
              <a:spLocks/>
            </p:cNvSpPr>
            <p:nvPr/>
          </p:nvSpPr>
          <p:spPr bwMode="auto">
            <a:xfrm flipH="1">
              <a:off x="4741" y="2867"/>
              <a:ext cx="48" cy="69"/>
            </a:xfrm>
            <a:custGeom>
              <a:avLst/>
              <a:gdLst>
                <a:gd name="T0" fmla="*/ 44 w 48"/>
                <a:gd name="T1" fmla="*/ 69 h 69"/>
                <a:gd name="T2" fmla="*/ 46 w 48"/>
                <a:gd name="T3" fmla="*/ 64 h 69"/>
                <a:gd name="T4" fmla="*/ 46 w 48"/>
                <a:gd name="T5" fmla="*/ 56 h 69"/>
                <a:gd name="T6" fmla="*/ 46 w 48"/>
                <a:gd name="T7" fmla="*/ 48 h 69"/>
                <a:gd name="T8" fmla="*/ 46 w 48"/>
                <a:gd name="T9" fmla="*/ 41 h 69"/>
                <a:gd name="T10" fmla="*/ 46 w 48"/>
                <a:gd name="T11" fmla="*/ 33 h 69"/>
                <a:gd name="T12" fmla="*/ 46 w 48"/>
                <a:gd name="T13" fmla="*/ 23 h 69"/>
                <a:gd name="T14" fmla="*/ 46 w 48"/>
                <a:gd name="T15" fmla="*/ 16 h 69"/>
                <a:gd name="T16" fmla="*/ 48 w 48"/>
                <a:gd name="T17" fmla="*/ 10 h 69"/>
                <a:gd name="T18" fmla="*/ 42 w 48"/>
                <a:gd name="T19" fmla="*/ 6 h 69"/>
                <a:gd name="T20" fmla="*/ 37 w 48"/>
                <a:gd name="T21" fmla="*/ 4 h 69"/>
                <a:gd name="T22" fmla="*/ 31 w 48"/>
                <a:gd name="T23" fmla="*/ 2 h 69"/>
                <a:gd name="T24" fmla="*/ 23 w 48"/>
                <a:gd name="T25" fmla="*/ 2 h 69"/>
                <a:gd name="T26" fmla="*/ 17 w 48"/>
                <a:gd name="T27" fmla="*/ 0 h 69"/>
                <a:gd name="T28" fmla="*/ 12 w 48"/>
                <a:gd name="T29" fmla="*/ 0 h 69"/>
                <a:gd name="T30" fmla="*/ 6 w 48"/>
                <a:gd name="T31" fmla="*/ 0 h 69"/>
                <a:gd name="T32" fmla="*/ 0 w 48"/>
                <a:gd name="T33" fmla="*/ 0 h 69"/>
                <a:gd name="T34" fmla="*/ 2 w 48"/>
                <a:gd name="T35" fmla="*/ 6 h 69"/>
                <a:gd name="T36" fmla="*/ 2 w 48"/>
                <a:gd name="T37" fmla="*/ 10 h 69"/>
                <a:gd name="T38" fmla="*/ 4 w 48"/>
                <a:gd name="T39" fmla="*/ 16 h 69"/>
                <a:gd name="T40" fmla="*/ 4 w 48"/>
                <a:gd name="T41" fmla="*/ 21 h 69"/>
                <a:gd name="T42" fmla="*/ 6 w 48"/>
                <a:gd name="T43" fmla="*/ 25 h 69"/>
                <a:gd name="T44" fmla="*/ 6 w 48"/>
                <a:gd name="T45" fmla="*/ 31 h 69"/>
                <a:gd name="T46" fmla="*/ 10 w 48"/>
                <a:gd name="T47" fmla="*/ 37 h 69"/>
                <a:gd name="T48" fmla="*/ 12 w 48"/>
                <a:gd name="T49" fmla="*/ 41 h 69"/>
                <a:gd name="T50" fmla="*/ 15 w 48"/>
                <a:gd name="T51" fmla="*/ 43 h 69"/>
                <a:gd name="T52" fmla="*/ 19 w 48"/>
                <a:gd name="T53" fmla="*/ 45 h 69"/>
                <a:gd name="T54" fmla="*/ 21 w 48"/>
                <a:gd name="T55" fmla="*/ 46 h 69"/>
                <a:gd name="T56" fmla="*/ 23 w 48"/>
                <a:gd name="T57" fmla="*/ 48 h 69"/>
                <a:gd name="T58" fmla="*/ 25 w 48"/>
                <a:gd name="T59" fmla="*/ 52 h 69"/>
                <a:gd name="T60" fmla="*/ 27 w 48"/>
                <a:gd name="T61" fmla="*/ 54 h 69"/>
                <a:gd name="T62" fmla="*/ 29 w 48"/>
                <a:gd name="T63" fmla="*/ 56 h 69"/>
                <a:gd name="T64" fmla="*/ 31 w 48"/>
                <a:gd name="T65" fmla="*/ 58 h 69"/>
                <a:gd name="T66" fmla="*/ 33 w 48"/>
                <a:gd name="T67" fmla="*/ 60 h 69"/>
                <a:gd name="T68" fmla="*/ 33 w 48"/>
                <a:gd name="T69" fmla="*/ 62 h 69"/>
                <a:gd name="T70" fmla="*/ 35 w 48"/>
                <a:gd name="T71" fmla="*/ 64 h 69"/>
                <a:gd name="T72" fmla="*/ 37 w 48"/>
                <a:gd name="T73" fmla="*/ 66 h 69"/>
                <a:gd name="T74" fmla="*/ 38 w 48"/>
                <a:gd name="T75" fmla="*/ 68 h 69"/>
                <a:gd name="T76" fmla="*/ 40 w 48"/>
                <a:gd name="T77" fmla="*/ 68 h 69"/>
                <a:gd name="T78" fmla="*/ 42 w 48"/>
                <a:gd name="T79" fmla="*/ 69 h 69"/>
                <a:gd name="T80" fmla="*/ 44 w 48"/>
                <a:gd name="T81" fmla="*/ 69 h 69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48"/>
                <a:gd name="T124" fmla="*/ 0 h 69"/>
                <a:gd name="T125" fmla="*/ 48 w 48"/>
                <a:gd name="T126" fmla="*/ 69 h 69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48" h="69">
                  <a:moveTo>
                    <a:pt x="44" y="69"/>
                  </a:moveTo>
                  <a:lnTo>
                    <a:pt x="46" y="64"/>
                  </a:lnTo>
                  <a:lnTo>
                    <a:pt x="46" y="56"/>
                  </a:lnTo>
                  <a:lnTo>
                    <a:pt x="46" y="48"/>
                  </a:lnTo>
                  <a:lnTo>
                    <a:pt x="46" y="41"/>
                  </a:lnTo>
                  <a:lnTo>
                    <a:pt x="46" y="33"/>
                  </a:lnTo>
                  <a:lnTo>
                    <a:pt x="46" y="23"/>
                  </a:lnTo>
                  <a:lnTo>
                    <a:pt x="46" y="16"/>
                  </a:lnTo>
                  <a:lnTo>
                    <a:pt x="48" y="10"/>
                  </a:lnTo>
                  <a:lnTo>
                    <a:pt x="42" y="6"/>
                  </a:lnTo>
                  <a:lnTo>
                    <a:pt x="37" y="4"/>
                  </a:lnTo>
                  <a:lnTo>
                    <a:pt x="31" y="2"/>
                  </a:lnTo>
                  <a:lnTo>
                    <a:pt x="23" y="2"/>
                  </a:lnTo>
                  <a:lnTo>
                    <a:pt x="17" y="0"/>
                  </a:lnTo>
                  <a:lnTo>
                    <a:pt x="12" y="0"/>
                  </a:lnTo>
                  <a:lnTo>
                    <a:pt x="6" y="0"/>
                  </a:lnTo>
                  <a:lnTo>
                    <a:pt x="0" y="0"/>
                  </a:lnTo>
                  <a:lnTo>
                    <a:pt x="2" y="6"/>
                  </a:lnTo>
                  <a:lnTo>
                    <a:pt x="2" y="10"/>
                  </a:lnTo>
                  <a:lnTo>
                    <a:pt x="4" y="16"/>
                  </a:lnTo>
                  <a:lnTo>
                    <a:pt x="4" y="21"/>
                  </a:lnTo>
                  <a:lnTo>
                    <a:pt x="6" y="25"/>
                  </a:lnTo>
                  <a:lnTo>
                    <a:pt x="6" y="31"/>
                  </a:lnTo>
                  <a:lnTo>
                    <a:pt x="10" y="37"/>
                  </a:lnTo>
                  <a:lnTo>
                    <a:pt x="12" y="41"/>
                  </a:lnTo>
                  <a:lnTo>
                    <a:pt x="15" y="43"/>
                  </a:lnTo>
                  <a:lnTo>
                    <a:pt x="19" y="45"/>
                  </a:lnTo>
                  <a:lnTo>
                    <a:pt x="21" y="46"/>
                  </a:lnTo>
                  <a:lnTo>
                    <a:pt x="23" y="48"/>
                  </a:lnTo>
                  <a:lnTo>
                    <a:pt x="25" y="52"/>
                  </a:lnTo>
                  <a:lnTo>
                    <a:pt x="27" y="54"/>
                  </a:lnTo>
                  <a:lnTo>
                    <a:pt x="29" y="56"/>
                  </a:lnTo>
                  <a:lnTo>
                    <a:pt x="31" y="58"/>
                  </a:lnTo>
                  <a:lnTo>
                    <a:pt x="33" y="60"/>
                  </a:lnTo>
                  <a:lnTo>
                    <a:pt x="33" y="62"/>
                  </a:lnTo>
                  <a:lnTo>
                    <a:pt x="35" y="64"/>
                  </a:lnTo>
                  <a:lnTo>
                    <a:pt x="37" y="66"/>
                  </a:lnTo>
                  <a:lnTo>
                    <a:pt x="38" y="68"/>
                  </a:lnTo>
                  <a:lnTo>
                    <a:pt x="40" y="68"/>
                  </a:lnTo>
                  <a:lnTo>
                    <a:pt x="42" y="69"/>
                  </a:lnTo>
                  <a:lnTo>
                    <a:pt x="44" y="69"/>
                  </a:lnTo>
                  <a:close/>
                </a:path>
              </a:pathLst>
            </a:custGeom>
            <a:solidFill>
              <a:srgbClr val="70C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18" name="Freeform 24"/>
            <p:cNvSpPr>
              <a:spLocks/>
            </p:cNvSpPr>
            <p:nvPr/>
          </p:nvSpPr>
          <p:spPr bwMode="auto">
            <a:xfrm flipH="1">
              <a:off x="4568" y="2208"/>
              <a:ext cx="532" cy="644"/>
            </a:xfrm>
            <a:custGeom>
              <a:avLst/>
              <a:gdLst>
                <a:gd name="T0" fmla="*/ 344 w 532"/>
                <a:gd name="T1" fmla="*/ 615 h 644"/>
                <a:gd name="T2" fmla="*/ 349 w 532"/>
                <a:gd name="T3" fmla="*/ 573 h 644"/>
                <a:gd name="T4" fmla="*/ 372 w 532"/>
                <a:gd name="T5" fmla="*/ 556 h 644"/>
                <a:gd name="T6" fmla="*/ 403 w 532"/>
                <a:gd name="T7" fmla="*/ 540 h 644"/>
                <a:gd name="T8" fmla="*/ 436 w 532"/>
                <a:gd name="T9" fmla="*/ 517 h 644"/>
                <a:gd name="T10" fmla="*/ 447 w 532"/>
                <a:gd name="T11" fmla="*/ 502 h 644"/>
                <a:gd name="T12" fmla="*/ 443 w 532"/>
                <a:gd name="T13" fmla="*/ 487 h 644"/>
                <a:gd name="T14" fmla="*/ 409 w 532"/>
                <a:gd name="T15" fmla="*/ 470 h 644"/>
                <a:gd name="T16" fmla="*/ 397 w 532"/>
                <a:gd name="T17" fmla="*/ 454 h 644"/>
                <a:gd name="T18" fmla="*/ 399 w 532"/>
                <a:gd name="T19" fmla="*/ 448 h 644"/>
                <a:gd name="T20" fmla="*/ 466 w 532"/>
                <a:gd name="T21" fmla="*/ 481 h 644"/>
                <a:gd name="T22" fmla="*/ 516 w 532"/>
                <a:gd name="T23" fmla="*/ 483 h 644"/>
                <a:gd name="T24" fmla="*/ 526 w 532"/>
                <a:gd name="T25" fmla="*/ 483 h 644"/>
                <a:gd name="T26" fmla="*/ 530 w 532"/>
                <a:gd name="T27" fmla="*/ 468 h 644"/>
                <a:gd name="T28" fmla="*/ 518 w 532"/>
                <a:gd name="T29" fmla="*/ 448 h 644"/>
                <a:gd name="T30" fmla="*/ 509 w 532"/>
                <a:gd name="T31" fmla="*/ 435 h 644"/>
                <a:gd name="T32" fmla="*/ 470 w 532"/>
                <a:gd name="T33" fmla="*/ 402 h 644"/>
                <a:gd name="T34" fmla="*/ 399 w 532"/>
                <a:gd name="T35" fmla="*/ 391 h 644"/>
                <a:gd name="T36" fmla="*/ 394 w 532"/>
                <a:gd name="T37" fmla="*/ 393 h 644"/>
                <a:gd name="T38" fmla="*/ 388 w 532"/>
                <a:gd name="T39" fmla="*/ 389 h 644"/>
                <a:gd name="T40" fmla="*/ 386 w 532"/>
                <a:gd name="T41" fmla="*/ 379 h 644"/>
                <a:gd name="T42" fmla="*/ 415 w 532"/>
                <a:gd name="T43" fmla="*/ 335 h 644"/>
                <a:gd name="T44" fmla="*/ 447 w 532"/>
                <a:gd name="T45" fmla="*/ 278 h 644"/>
                <a:gd name="T46" fmla="*/ 468 w 532"/>
                <a:gd name="T47" fmla="*/ 276 h 644"/>
                <a:gd name="T48" fmla="*/ 480 w 532"/>
                <a:gd name="T49" fmla="*/ 278 h 644"/>
                <a:gd name="T50" fmla="*/ 482 w 532"/>
                <a:gd name="T51" fmla="*/ 268 h 644"/>
                <a:gd name="T52" fmla="*/ 497 w 532"/>
                <a:gd name="T53" fmla="*/ 220 h 644"/>
                <a:gd name="T54" fmla="*/ 505 w 532"/>
                <a:gd name="T55" fmla="*/ 168 h 644"/>
                <a:gd name="T56" fmla="*/ 499 w 532"/>
                <a:gd name="T57" fmla="*/ 142 h 644"/>
                <a:gd name="T58" fmla="*/ 470 w 532"/>
                <a:gd name="T59" fmla="*/ 88 h 644"/>
                <a:gd name="T60" fmla="*/ 422 w 532"/>
                <a:gd name="T61" fmla="*/ 21 h 644"/>
                <a:gd name="T62" fmla="*/ 399 w 532"/>
                <a:gd name="T63" fmla="*/ 3 h 644"/>
                <a:gd name="T64" fmla="*/ 346 w 532"/>
                <a:gd name="T65" fmla="*/ 0 h 644"/>
                <a:gd name="T66" fmla="*/ 355 w 532"/>
                <a:gd name="T67" fmla="*/ 34 h 644"/>
                <a:gd name="T68" fmla="*/ 334 w 532"/>
                <a:gd name="T69" fmla="*/ 69 h 644"/>
                <a:gd name="T70" fmla="*/ 284 w 532"/>
                <a:gd name="T71" fmla="*/ 96 h 644"/>
                <a:gd name="T72" fmla="*/ 227 w 532"/>
                <a:gd name="T73" fmla="*/ 113 h 644"/>
                <a:gd name="T74" fmla="*/ 192 w 532"/>
                <a:gd name="T75" fmla="*/ 143 h 644"/>
                <a:gd name="T76" fmla="*/ 177 w 532"/>
                <a:gd name="T77" fmla="*/ 174 h 644"/>
                <a:gd name="T78" fmla="*/ 165 w 532"/>
                <a:gd name="T79" fmla="*/ 207 h 644"/>
                <a:gd name="T80" fmla="*/ 163 w 532"/>
                <a:gd name="T81" fmla="*/ 245 h 644"/>
                <a:gd name="T82" fmla="*/ 135 w 532"/>
                <a:gd name="T83" fmla="*/ 251 h 644"/>
                <a:gd name="T84" fmla="*/ 117 w 532"/>
                <a:gd name="T85" fmla="*/ 236 h 644"/>
                <a:gd name="T86" fmla="*/ 100 w 532"/>
                <a:gd name="T87" fmla="*/ 209 h 644"/>
                <a:gd name="T88" fmla="*/ 62 w 532"/>
                <a:gd name="T89" fmla="*/ 197 h 644"/>
                <a:gd name="T90" fmla="*/ 25 w 532"/>
                <a:gd name="T91" fmla="*/ 214 h 644"/>
                <a:gd name="T92" fmla="*/ 0 w 532"/>
                <a:gd name="T93" fmla="*/ 276 h 644"/>
                <a:gd name="T94" fmla="*/ 14 w 532"/>
                <a:gd name="T95" fmla="*/ 333 h 644"/>
                <a:gd name="T96" fmla="*/ 52 w 532"/>
                <a:gd name="T97" fmla="*/ 370 h 644"/>
                <a:gd name="T98" fmla="*/ 96 w 532"/>
                <a:gd name="T99" fmla="*/ 366 h 644"/>
                <a:gd name="T100" fmla="*/ 125 w 532"/>
                <a:gd name="T101" fmla="*/ 351 h 644"/>
                <a:gd name="T102" fmla="*/ 127 w 532"/>
                <a:gd name="T103" fmla="*/ 358 h 644"/>
                <a:gd name="T104" fmla="*/ 108 w 532"/>
                <a:gd name="T105" fmla="*/ 374 h 644"/>
                <a:gd name="T106" fmla="*/ 77 w 532"/>
                <a:gd name="T107" fmla="*/ 389 h 644"/>
                <a:gd name="T108" fmla="*/ 79 w 532"/>
                <a:gd name="T109" fmla="*/ 443 h 644"/>
                <a:gd name="T110" fmla="*/ 100 w 532"/>
                <a:gd name="T111" fmla="*/ 475 h 644"/>
                <a:gd name="T112" fmla="*/ 112 w 532"/>
                <a:gd name="T113" fmla="*/ 489 h 644"/>
                <a:gd name="T114" fmla="*/ 171 w 532"/>
                <a:gd name="T115" fmla="*/ 523 h 644"/>
                <a:gd name="T116" fmla="*/ 215 w 532"/>
                <a:gd name="T117" fmla="*/ 560 h 644"/>
                <a:gd name="T118" fmla="*/ 242 w 532"/>
                <a:gd name="T119" fmla="*/ 611 h 644"/>
                <a:gd name="T120" fmla="*/ 292 w 532"/>
                <a:gd name="T121" fmla="*/ 640 h 644"/>
                <a:gd name="T122" fmla="*/ 311 w 532"/>
                <a:gd name="T123" fmla="*/ 642 h 644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532"/>
                <a:gd name="T187" fmla="*/ 0 h 644"/>
                <a:gd name="T188" fmla="*/ 532 w 532"/>
                <a:gd name="T189" fmla="*/ 644 h 644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532" h="644">
                  <a:moveTo>
                    <a:pt x="321" y="644"/>
                  </a:moveTo>
                  <a:lnTo>
                    <a:pt x="344" y="642"/>
                  </a:lnTo>
                  <a:lnTo>
                    <a:pt x="344" y="633"/>
                  </a:lnTo>
                  <a:lnTo>
                    <a:pt x="344" y="625"/>
                  </a:lnTo>
                  <a:lnTo>
                    <a:pt x="344" y="615"/>
                  </a:lnTo>
                  <a:lnTo>
                    <a:pt x="344" y="608"/>
                  </a:lnTo>
                  <a:lnTo>
                    <a:pt x="346" y="598"/>
                  </a:lnTo>
                  <a:lnTo>
                    <a:pt x="346" y="590"/>
                  </a:lnTo>
                  <a:lnTo>
                    <a:pt x="348" y="581"/>
                  </a:lnTo>
                  <a:lnTo>
                    <a:pt x="349" y="573"/>
                  </a:lnTo>
                  <a:lnTo>
                    <a:pt x="353" y="569"/>
                  </a:lnTo>
                  <a:lnTo>
                    <a:pt x="359" y="563"/>
                  </a:lnTo>
                  <a:lnTo>
                    <a:pt x="363" y="562"/>
                  </a:lnTo>
                  <a:lnTo>
                    <a:pt x="369" y="558"/>
                  </a:lnTo>
                  <a:lnTo>
                    <a:pt x="372" y="556"/>
                  </a:lnTo>
                  <a:lnTo>
                    <a:pt x="378" y="554"/>
                  </a:lnTo>
                  <a:lnTo>
                    <a:pt x="384" y="550"/>
                  </a:lnTo>
                  <a:lnTo>
                    <a:pt x="390" y="548"/>
                  </a:lnTo>
                  <a:lnTo>
                    <a:pt x="397" y="544"/>
                  </a:lnTo>
                  <a:lnTo>
                    <a:pt x="403" y="540"/>
                  </a:lnTo>
                  <a:lnTo>
                    <a:pt x="411" y="537"/>
                  </a:lnTo>
                  <a:lnTo>
                    <a:pt x="419" y="533"/>
                  </a:lnTo>
                  <a:lnTo>
                    <a:pt x="424" y="527"/>
                  </a:lnTo>
                  <a:lnTo>
                    <a:pt x="430" y="523"/>
                  </a:lnTo>
                  <a:lnTo>
                    <a:pt x="436" y="517"/>
                  </a:lnTo>
                  <a:lnTo>
                    <a:pt x="442" y="512"/>
                  </a:lnTo>
                  <a:lnTo>
                    <a:pt x="443" y="510"/>
                  </a:lnTo>
                  <a:lnTo>
                    <a:pt x="445" y="506"/>
                  </a:lnTo>
                  <a:lnTo>
                    <a:pt x="445" y="504"/>
                  </a:lnTo>
                  <a:lnTo>
                    <a:pt x="447" y="502"/>
                  </a:lnTo>
                  <a:lnTo>
                    <a:pt x="449" y="498"/>
                  </a:lnTo>
                  <a:lnTo>
                    <a:pt x="449" y="496"/>
                  </a:lnTo>
                  <a:lnTo>
                    <a:pt x="451" y="493"/>
                  </a:lnTo>
                  <a:lnTo>
                    <a:pt x="451" y="491"/>
                  </a:lnTo>
                  <a:lnTo>
                    <a:pt x="443" y="487"/>
                  </a:lnTo>
                  <a:lnTo>
                    <a:pt x="436" y="485"/>
                  </a:lnTo>
                  <a:lnTo>
                    <a:pt x="430" y="481"/>
                  </a:lnTo>
                  <a:lnTo>
                    <a:pt x="422" y="477"/>
                  </a:lnTo>
                  <a:lnTo>
                    <a:pt x="417" y="473"/>
                  </a:lnTo>
                  <a:lnTo>
                    <a:pt x="409" y="470"/>
                  </a:lnTo>
                  <a:lnTo>
                    <a:pt x="403" y="464"/>
                  </a:lnTo>
                  <a:lnTo>
                    <a:pt x="397" y="458"/>
                  </a:lnTo>
                  <a:lnTo>
                    <a:pt x="397" y="456"/>
                  </a:lnTo>
                  <a:lnTo>
                    <a:pt x="397" y="454"/>
                  </a:lnTo>
                  <a:lnTo>
                    <a:pt x="397" y="452"/>
                  </a:lnTo>
                  <a:lnTo>
                    <a:pt x="399" y="450"/>
                  </a:lnTo>
                  <a:lnTo>
                    <a:pt x="399" y="448"/>
                  </a:lnTo>
                  <a:lnTo>
                    <a:pt x="411" y="456"/>
                  </a:lnTo>
                  <a:lnTo>
                    <a:pt x="424" y="464"/>
                  </a:lnTo>
                  <a:lnTo>
                    <a:pt x="438" y="471"/>
                  </a:lnTo>
                  <a:lnTo>
                    <a:pt x="451" y="477"/>
                  </a:lnTo>
                  <a:lnTo>
                    <a:pt x="466" y="481"/>
                  </a:lnTo>
                  <a:lnTo>
                    <a:pt x="482" y="485"/>
                  </a:lnTo>
                  <a:lnTo>
                    <a:pt x="497" y="487"/>
                  </a:lnTo>
                  <a:lnTo>
                    <a:pt x="512" y="485"/>
                  </a:lnTo>
                  <a:lnTo>
                    <a:pt x="514" y="485"/>
                  </a:lnTo>
                  <a:lnTo>
                    <a:pt x="516" y="483"/>
                  </a:lnTo>
                  <a:lnTo>
                    <a:pt x="518" y="483"/>
                  </a:lnTo>
                  <a:lnTo>
                    <a:pt x="520" y="483"/>
                  </a:lnTo>
                  <a:lnTo>
                    <a:pt x="522" y="483"/>
                  </a:lnTo>
                  <a:lnTo>
                    <a:pt x="524" y="483"/>
                  </a:lnTo>
                  <a:lnTo>
                    <a:pt x="526" y="483"/>
                  </a:lnTo>
                  <a:lnTo>
                    <a:pt x="528" y="481"/>
                  </a:lnTo>
                  <a:lnTo>
                    <a:pt x="530" y="479"/>
                  </a:lnTo>
                  <a:lnTo>
                    <a:pt x="532" y="475"/>
                  </a:lnTo>
                  <a:lnTo>
                    <a:pt x="530" y="471"/>
                  </a:lnTo>
                  <a:lnTo>
                    <a:pt x="530" y="468"/>
                  </a:lnTo>
                  <a:lnTo>
                    <a:pt x="528" y="462"/>
                  </a:lnTo>
                  <a:lnTo>
                    <a:pt x="526" y="458"/>
                  </a:lnTo>
                  <a:lnTo>
                    <a:pt x="524" y="454"/>
                  </a:lnTo>
                  <a:lnTo>
                    <a:pt x="522" y="450"/>
                  </a:lnTo>
                  <a:lnTo>
                    <a:pt x="518" y="448"/>
                  </a:lnTo>
                  <a:lnTo>
                    <a:pt x="516" y="445"/>
                  </a:lnTo>
                  <a:lnTo>
                    <a:pt x="514" y="443"/>
                  </a:lnTo>
                  <a:lnTo>
                    <a:pt x="512" y="441"/>
                  </a:lnTo>
                  <a:lnTo>
                    <a:pt x="511" y="437"/>
                  </a:lnTo>
                  <a:lnTo>
                    <a:pt x="509" y="435"/>
                  </a:lnTo>
                  <a:lnTo>
                    <a:pt x="507" y="431"/>
                  </a:lnTo>
                  <a:lnTo>
                    <a:pt x="505" y="429"/>
                  </a:lnTo>
                  <a:lnTo>
                    <a:pt x="495" y="418"/>
                  </a:lnTo>
                  <a:lnTo>
                    <a:pt x="484" y="410"/>
                  </a:lnTo>
                  <a:lnTo>
                    <a:pt x="470" y="402"/>
                  </a:lnTo>
                  <a:lnTo>
                    <a:pt x="457" y="395"/>
                  </a:lnTo>
                  <a:lnTo>
                    <a:pt x="443" y="391"/>
                  </a:lnTo>
                  <a:lnTo>
                    <a:pt x="428" y="389"/>
                  </a:lnTo>
                  <a:lnTo>
                    <a:pt x="415" y="389"/>
                  </a:lnTo>
                  <a:lnTo>
                    <a:pt x="399" y="391"/>
                  </a:lnTo>
                  <a:lnTo>
                    <a:pt x="397" y="391"/>
                  </a:lnTo>
                  <a:lnTo>
                    <a:pt x="395" y="393"/>
                  </a:lnTo>
                  <a:lnTo>
                    <a:pt x="394" y="393"/>
                  </a:lnTo>
                  <a:lnTo>
                    <a:pt x="392" y="393"/>
                  </a:lnTo>
                  <a:lnTo>
                    <a:pt x="390" y="393"/>
                  </a:lnTo>
                  <a:lnTo>
                    <a:pt x="390" y="391"/>
                  </a:lnTo>
                  <a:lnTo>
                    <a:pt x="388" y="389"/>
                  </a:lnTo>
                  <a:lnTo>
                    <a:pt x="388" y="387"/>
                  </a:lnTo>
                  <a:lnTo>
                    <a:pt x="386" y="385"/>
                  </a:lnTo>
                  <a:lnTo>
                    <a:pt x="386" y="383"/>
                  </a:lnTo>
                  <a:lnTo>
                    <a:pt x="386" y="381"/>
                  </a:lnTo>
                  <a:lnTo>
                    <a:pt x="386" y="379"/>
                  </a:lnTo>
                  <a:lnTo>
                    <a:pt x="388" y="377"/>
                  </a:lnTo>
                  <a:lnTo>
                    <a:pt x="407" y="374"/>
                  </a:lnTo>
                  <a:lnTo>
                    <a:pt x="409" y="362"/>
                  </a:lnTo>
                  <a:lnTo>
                    <a:pt x="411" y="349"/>
                  </a:lnTo>
                  <a:lnTo>
                    <a:pt x="415" y="335"/>
                  </a:lnTo>
                  <a:lnTo>
                    <a:pt x="419" y="322"/>
                  </a:lnTo>
                  <a:lnTo>
                    <a:pt x="422" y="308"/>
                  </a:lnTo>
                  <a:lnTo>
                    <a:pt x="430" y="297"/>
                  </a:lnTo>
                  <a:lnTo>
                    <a:pt x="438" y="285"/>
                  </a:lnTo>
                  <a:lnTo>
                    <a:pt x="447" y="278"/>
                  </a:lnTo>
                  <a:lnTo>
                    <a:pt x="451" y="276"/>
                  </a:lnTo>
                  <a:lnTo>
                    <a:pt x="455" y="276"/>
                  </a:lnTo>
                  <a:lnTo>
                    <a:pt x="459" y="276"/>
                  </a:lnTo>
                  <a:lnTo>
                    <a:pt x="465" y="276"/>
                  </a:lnTo>
                  <a:lnTo>
                    <a:pt x="468" y="276"/>
                  </a:lnTo>
                  <a:lnTo>
                    <a:pt x="472" y="278"/>
                  </a:lnTo>
                  <a:lnTo>
                    <a:pt x="474" y="280"/>
                  </a:lnTo>
                  <a:lnTo>
                    <a:pt x="478" y="282"/>
                  </a:lnTo>
                  <a:lnTo>
                    <a:pt x="480" y="280"/>
                  </a:lnTo>
                  <a:lnTo>
                    <a:pt x="480" y="278"/>
                  </a:lnTo>
                  <a:lnTo>
                    <a:pt x="480" y="276"/>
                  </a:lnTo>
                  <a:lnTo>
                    <a:pt x="480" y="274"/>
                  </a:lnTo>
                  <a:lnTo>
                    <a:pt x="480" y="272"/>
                  </a:lnTo>
                  <a:lnTo>
                    <a:pt x="480" y="270"/>
                  </a:lnTo>
                  <a:lnTo>
                    <a:pt x="482" y="268"/>
                  </a:lnTo>
                  <a:lnTo>
                    <a:pt x="484" y="268"/>
                  </a:lnTo>
                  <a:lnTo>
                    <a:pt x="486" y="257"/>
                  </a:lnTo>
                  <a:lnTo>
                    <a:pt x="489" y="245"/>
                  </a:lnTo>
                  <a:lnTo>
                    <a:pt x="493" y="232"/>
                  </a:lnTo>
                  <a:lnTo>
                    <a:pt x="497" y="220"/>
                  </a:lnTo>
                  <a:lnTo>
                    <a:pt x="499" y="209"/>
                  </a:lnTo>
                  <a:lnTo>
                    <a:pt x="501" y="197"/>
                  </a:lnTo>
                  <a:lnTo>
                    <a:pt x="503" y="186"/>
                  </a:lnTo>
                  <a:lnTo>
                    <a:pt x="505" y="172"/>
                  </a:lnTo>
                  <a:lnTo>
                    <a:pt x="505" y="168"/>
                  </a:lnTo>
                  <a:lnTo>
                    <a:pt x="503" y="163"/>
                  </a:lnTo>
                  <a:lnTo>
                    <a:pt x="503" y="157"/>
                  </a:lnTo>
                  <a:lnTo>
                    <a:pt x="501" y="151"/>
                  </a:lnTo>
                  <a:lnTo>
                    <a:pt x="499" y="145"/>
                  </a:lnTo>
                  <a:lnTo>
                    <a:pt x="499" y="142"/>
                  </a:lnTo>
                  <a:lnTo>
                    <a:pt x="497" y="136"/>
                  </a:lnTo>
                  <a:lnTo>
                    <a:pt x="497" y="132"/>
                  </a:lnTo>
                  <a:lnTo>
                    <a:pt x="488" y="117"/>
                  </a:lnTo>
                  <a:lnTo>
                    <a:pt x="480" y="101"/>
                  </a:lnTo>
                  <a:lnTo>
                    <a:pt x="470" y="88"/>
                  </a:lnTo>
                  <a:lnTo>
                    <a:pt x="463" y="74"/>
                  </a:lnTo>
                  <a:lnTo>
                    <a:pt x="455" y="61"/>
                  </a:lnTo>
                  <a:lnTo>
                    <a:pt x="445" y="48"/>
                  </a:lnTo>
                  <a:lnTo>
                    <a:pt x="434" y="34"/>
                  </a:lnTo>
                  <a:lnTo>
                    <a:pt x="422" y="21"/>
                  </a:lnTo>
                  <a:lnTo>
                    <a:pt x="420" y="17"/>
                  </a:lnTo>
                  <a:lnTo>
                    <a:pt x="417" y="11"/>
                  </a:lnTo>
                  <a:lnTo>
                    <a:pt x="413" y="9"/>
                  </a:lnTo>
                  <a:lnTo>
                    <a:pt x="409" y="7"/>
                  </a:lnTo>
                  <a:lnTo>
                    <a:pt x="399" y="3"/>
                  </a:lnTo>
                  <a:lnTo>
                    <a:pt x="388" y="3"/>
                  </a:lnTo>
                  <a:lnTo>
                    <a:pt x="378" y="3"/>
                  </a:lnTo>
                  <a:lnTo>
                    <a:pt x="367" y="5"/>
                  </a:lnTo>
                  <a:lnTo>
                    <a:pt x="355" y="3"/>
                  </a:lnTo>
                  <a:lnTo>
                    <a:pt x="346" y="0"/>
                  </a:lnTo>
                  <a:lnTo>
                    <a:pt x="348" y="5"/>
                  </a:lnTo>
                  <a:lnTo>
                    <a:pt x="349" y="13"/>
                  </a:lnTo>
                  <a:lnTo>
                    <a:pt x="353" y="21"/>
                  </a:lnTo>
                  <a:lnTo>
                    <a:pt x="355" y="26"/>
                  </a:lnTo>
                  <a:lnTo>
                    <a:pt x="355" y="34"/>
                  </a:lnTo>
                  <a:lnTo>
                    <a:pt x="355" y="40"/>
                  </a:lnTo>
                  <a:lnTo>
                    <a:pt x="355" y="48"/>
                  </a:lnTo>
                  <a:lnTo>
                    <a:pt x="351" y="53"/>
                  </a:lnTo>
                  <a:lnTo>
                    <a:pt x="344" y="61"/>
                  </a:lnTo>
                  <a:lnTo>
                    <a:pt x="334" y="69"/>
                  </a:lnTo>
                  <a:lnTo>
                    <a:pt x="325" y="74"/>
                  </a:lnTo>
                  <a:lnTo>
                    <a:pt x="315" y="80"/>
                  </a:lnTo>
                  <a:lnTo>
                    <a:pt x="303" y="86"/>
                  </a:lnTo>
                  <a:lnTo>
                    <a:pt x="294" y="90"/>
                  </a:lnTo>
                  <a:lnTo>
                    <a:pt x="284" y="96"/>
                  </a:lnTo>
                  <a:lnTo>
                    <a:pt x="273" y="99"/>
                  </a:lnTo>
                  <a:lnTo>
                    <a:pt x="261" y="103"/>
                  </a:lnTo>
                  <a:lnTo>
                    <a:pt x="250" y="107"/>
                  </a:lnTo>
                  <a:lnTo>
                    <a:pt x="238" y="109"/>
                  </a:lnTo>
                  <a:lnTo>
                    <a:pt x="227" y="113"/>
                  </a:lnTo>
                  <a:lnTo>
                    <a:pt x="215" y="117"/>
                  </a:lnTo>
                  <a:lnTo>
                    <a:pt x="202" y="120"/>
                  </a:lnTo>
                  <a:lnTo>
                    <a:pt x="190" y="124"/>
                  </a:lnTo>
                  <a:lnTo>
                    <a:pt x="179" y="128"/>
                  </a:lnTo>
                  <a:lnTo>
                    <a:pt x="192" y="143"/>
                  </a:lnTo>
                  <a:lnTo>
                    <a:pt x="190" y="151"/>
                  </a:lnTo>
                  <a:lnTo>
                    <a:pt x="186" y="157"/>
                  </a:lnTo>
                  <a:lnTo>
                    <a:pt x="184" y="163"/>
                  </a:lnTo>
                  <a:lnTo>
                    <a:pt x="181" y="168"/>
                  </a:lnTo>
                  <a:lnTo>
                    <a:pt x="177" y="174"/>
                  </a:lnTo>
                  <a:lnTo>
                    <a:pt x="175" y="180"/>
                  </a:lnTo>
                  <a:lnTo>
                    <a:pt x="171" y="186"/>
                  </a:lnTo>
                  <a:lnTo>
                    <a:pt x="167" y="191"/>
                  </a:lnTo>
                  <a:lnTo>
                    <a:pt x="165" y="199"/>
                  </a:lnTo>
                  <a:lnTo>
                    <a:pt x="165" y="207"/>
                  </a:lnTo>
                  <a:lnTo>
                    <a:pt x="165" y="214"/>
                  </a:lnTo>
                  <a:lnTo>
                    <a:pt x="165" y="222"/>
                  </a:lnTo>
                  <a:lnTo>
                    <a:pt x="165" y="230"/>
                  </a:lnTo>
                  <a:lnTo>
                    <a:pt x="165" y="237"/>
                  </a:lnTo>
                  <a:lnTo>
                    <a:pt x="163" y="245"/>
                  </a:lnTo>
                  <a:lnTo>
                    <a:pt x="158" y="249"/>
                  </a:lnTo>
                  <a:lnTo>
                    <a:pt x="154" y="251"/>
                  </a:lnTo>
                  <a:lnTo>
                    <a:pt x="146" y="251"/>
                  </a:lnTo>
                  <a:lnTo>
                    <a:pt x="140" y="251"/>
                  </a:lnTo>
                  <a:lnTo>
                    <a:pt x="135" y="251"/>
                  </a:lnTo>
                  <a:lnTo>
                    <a:pt x="131" y="251"/>
                  </a:lnTo>
                  <a:lnTo>
                    <a:pt x="125" y="249"/>
                  </a:lnTo>
                  <a:lnTo>
                    <a:pt x="121" y="247"/>
                  </a:lnTo>
                  <a:lnTo>
                    <a:pt x="119" y="243"/>
                  </a:lnTo>
                  <a:lnTo>
                    <a:pt x="117" y="236"/>
                  </a:lnTo>
                  <a:lnTo>
                    <a:pt x="115" y="230"/>
                  </a:lnTo>
                  <a:lnTo>
                    <a:pt x="112" y="224"/>
                  </a:lnTo>
                  <a:lnTo>
                    <a:pt x="110" y="218"/>
                  </a:lnTo>
                  <a:lnTo>
                    <a:pt x="104" y="213"/>
                  </a:lnTo>
                  <a:lnTo>
                    <a:pt x="100" y="209"/>
                  </a:lnTo>
                  <a:lnTo>
                    <a:pt x="94" y="205"/>
                  </a:lnTo>
                  <a:lnTo>
                    <a:pt x="87" y="203"/>
                  </a:lnTo>
                  <a:lnTo>
                    <a:pt x="79" y="199"/>
                  </a:lnTo>
                  <a:lnTo>
                    <a:pt x="71" y="199"/>
                  </a:lnTo>
                  <a:lnTo>
                    <a:pt x="62" y="197"/>
                  </a:lnTo>
                  <a:lnTo>
                    <a:pt x="54" y="199"/>
                  </a:lnTo>
                  <a:lnTo>
                    <a:pt x="46" y="201"/>
                  </a:lnTo>
                  <a:lnTo>
                    <a:pt x="39" y="205"/>
                  </a:lnTo>
                  <a:lnTo>
                    <a:pt x="31" y="209"/>
                  </a:lnTo>
                  <a:lnTo>
                    <a:pt x="25" y="214"/>
                  </a:lnTo>
                  <a:lnTo>
                    <a:pt x="18" y="226"/>
                  </a:lnTo>
                  <a:lnTo>
                    <a:pt x="10" y="237"/>
                  </a:lnTo>
                  <a:lnTo>
                    <a:pt x="6" y="249"/>
                  </a:lnTo>
                  <a:lnTo>
                    <a:pt x="2" y="262"/>
                  </a:lnTo>
                  <a:lnTo>
                    <a:pt x="0" y="276"/>
                  </a:lnTo>
                  <a:lnTo>
                    <a:pt x="0" y="289"/>
                  </a:lnTo>
                  <a:lnTo>
                    <a:pt x="2" y="301"/>
                  </a:lnTo>
                  <a:lnTo>
                    <a:pt x="4" y="314"/>
                  </a:lnTo>
                  <a:lnTo>
                    <a:pt x="8" y="324"/>
                  </a:lnTo>
                  <a:lnTo>
                    <a:pt x="14" y="333"/>
                  </a:lnTo>
                  <a:lnTo>
                    <a:pt x="20" y="343"/>
                  </a:lnTo>
                  <a:lnTo>
                    <a:pt x="25" y="353"/>
                  </a:lnTo>
                  <a:lnTo>
                    <a:pt x="33" y="360"/>
                  </a:lnTo>
                  <a:lnTo>
                    <a:pt x="43" y="366"/>
                  </a:lnTo>
                  <a:lnTo>
                    <a:pt x="52" y="370"/>
                  </a:lnTo>
                  <a:lnTo>
                    <a:pt x="62" y="374"/>
                  </a:lnTo>
                  <a:lnTo>
                    <a:pt x="71" y="374"/>
                  </a:lnTo>
                  <a:lnTo>
                    <a:pt x="81" y="372"/>
                  </a:lnTo>
                  <a:lnTo>
                    <a:pt x="89" y="370"/>
                  </a:lnTo>
                  <a:lnTo>
                    <a:pt x="96" y="366"/>
                  </a:lnTo>
                  <a:lnTo>
                    <a:pt x="102" y="362"/>
                  </a:lnTo>
                  <a:lnTo>
                    <a:pt x="110" y="358"/>
                  </a:lnTo>
                  <a:lnTo>
                    <a:pt x="117" y="354"/>
                  </a:lnTo>
                  <a:lnTo>
                    <a:pt x="125" y="351"/>
                  </a:lnTo>
                  <a:lnTo>
                    <a:pt x="127" y="353"/>
                  </a:lnTo>
                  <a:lnTo>
                    <a:pt x="127" y="354"/>
                  </a:lnTo>
                  <a:lnTo>
                    <a:pt x="127" y="356"/>
                  </a:lnTo>
                  <a:lnTo>
                    <a:pt x="127" y="358"/>
                  </a:lnTo>
                  <a:lnTo>
                    <a:pt x="127" y="360"/>
                  </a:lnTo>
                  <a:lnTo>
                    <a:pt x="125" y="360"/>
                  </a:lnTo>
                  <a:lnTo>
                    <a:pt x="121" y="366"/>
                  </a:lnTo>
                  <a:lnTo>
                    <a:pt x="115" y="370"/>
                  </a:lnTo>
                  <a:lnTo>
                    <a:pt x="108" y="374"/>
                  </a:lnTo>
                  <a:lnTo>
                    <a:pt x="100" y="377"/>
                  </a:lnTo>
                  <a:lnTo>
                    <a:pt x="94" y="379"/>
                  </a:lnTo>
                  <a:lnTo>
                    <a:pt x="87" y="381"/>
                  </a:lnTo>
                  <a:lnTo>
                    <a:pt x="83" y="385"/>
                  </a:lnTo>
                  <a:lnTo>
                    <a:pt x="77" y="389"/>
                  </a:lnTo>
                  <a:lnTo>
                    <a:pt x="75" y="400"/>
                  </a:lnTo>
                  <a:lnTo>
                    <a:pt x="73" y="412"/>
                  </a:lnTo>
                  <a:lnTo>
                    <a:pt x="75" y="422"/>
                  </a:lnTo>
                  <a:lnTo>
                    <a:pt x="77" y="433"/>
                  </a:lnTo>
                  <a:lnTo>
                    <a:pt x="79" y="443"/>
                  </a:lnTo>
                  <a:lnTo>
                    <a:pt x="85" y="452"/>
                  </a:lnTo>
                  <a:lnTo>
                    <a:pt x="89" y="462"/>
                  </a:lnTo>
                  <a:lnTo>
                    <a:pt x="94" y="470"/>
                  </a:lnTo>
                  <a:lnTo>
                    <a:pt x="98" y="473"/>
                  </a:lnTo>
                  <a:lnTo>
                    <a:pt x="100" y="475"/>
                  </a:lnTo>
                  <a:lnTo>
                    <a:pt x="102" y="479"/>
                  </a:lnTo>
                  <a:lnTo>
                    <a:pt x="106" y="481"/>
                  </a:lnTo>
                  <a:lnTo>
                    <a:pt x="108" y="483"/>
                  </a:lnTo>
                  <a:lnTo>
                    <a:pt x="110" y="485"/>
                  </a:lnTo>
                  <a:lnTo>
                    <a:pt x="112" y="489"/>
                  </a:lnTo>
                  <a:lnTo>
                    <a:pt x="114" y="491"/>
                  </a:lnTo>
                  <a:lnTo>
                    <a:pt x="125" y="500"/>
                  </a:lnTo>
                  <a:lnTo>
                    <a:pt x="140" y="510"/>
                  </a:lnTo>
                  <a:lnTo>
                    <a:pt x="156" y="516"/>
                  </a:lnTo>
                  <a:lnTo>
                    <a:pt x="171" y="523"/>
                  </a:lnTo>
                  <a:lnTo>
                    <a:pt x="186" y="531"/>
                  </a:lnTo>
                  <a:lnTo>
                    <a:pt x="200" y="540"/>
                  </a:lnTo>
                  <a:lnTo>
                    <a:pt x="206" y="544"/>
                  </a:lnTo>
                  <a:lnTo>
                    <a:pt x="211" y="552"/>
                  </a:lnTo>
                  <a:lnTo>
                    <a:pt x="215" y="560"/>
                  </a:lnTo>
                  <a:lnTo>
                    <a:pt x="219" y="567"/>
                  </a:lnTo>
                  <a:lnTo>
                    <a:pt x="223" y="579"/>
                  </a:lnTo>
                  <a:lnTo>
                    <a:pt x="227" y="590"/>
                  </a:lnTo>
                  <a:lnTo>
                    <a:pt x="234" y="602"/>
                  </a:lnTo>
                  <a:lnTo>
                    <a:pt x="242" y="611"/>
                  </a:lnTo>
                  <a:lnTo>
                    <a:pt x="250" y="621"/>
                  </a:lnTo>
                  <a:lnTo>
                    <a:pt x="261" y="629"/>
                  </a:lnTo>
                  <a:lnTo>
                    <a:pt x="273" y="634"/>
                  </a:lnTo>
                  <a:lnTo>
                    <a:pt x="288" y="638"/>
                  </a:lnTo>
                  <a:lnTo>
                    <a:pt x="292" y="640"/>
                  </a:lnTo>
                  <a:lnTo>
                    <a:pt x="296" y="640"/>
                  </a:lnTo>
                  <a:lnTo>
                    <a:pt x="300" y="642"/>
                  </a:lnTo>
                  <a:lnTo>
                    <a:pt x="303" y="642"/>
                  </a:lnTo>
                  <a:lnTo>
                    <a:pt x="307" y="642"/>
                  </a:lnTo>
                  <a:lnTo>
                    <a:pt x="311" y="642"/>
                  </a:lnTo>
                  <a:lnTo>
                    <a:pt x="317" y="644"/>
                  </a:lnTo>
                  <a:lnTo>
                    <a:pt x="321" y="644"/>
                  </a:lnTo>
                  <a:close/>
                </a:path>
              </a:pathLst>
            </a:custGeom>
            <a:solidFill>
              <a:srgbClr val="FFCFA8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19" name="Freeform 25"/>
            <p:cNvSpPr>
              <a:spLocks/>
            </p:cNvSpPr>
            <p:nvPr/>
          </p:nvSpPr>
          <p:spPr bwMode="auto">
            <a:xfrm rot="2811466" flipH="1">
              <a:off x="4735" y="2720"/>
              <a:ext cx="71" cy="27"/>
            </a:xfrm>
            <a:custGeom>
              <a:avLst/>
              <a:gdLst>
                <a:gd name="T0" fmla="*/ 52 w 71"/>
                <a:gd name="T1" fmla="*/ 27 h 27"/>
                <a:gd name="T2" fmla="*/ 54 w 71"/>
                <a:gd name="T3" fmla="*/ 27 h 27"/>
                <a:gd name="T4" fmla="*/ 55 w 71"/>
                <a:gd name="T5" fmla="*/ 27 h 27"/>
                <a:gd name="T6" fmla="*/ 59 w 71"/>
                <a:gd name="T7" fmla="*/ 27 h 27"/>
                <a:gd name="T8" fmla="*/ 61 w 71"/>
                <a:gd name="T9" fmla="*/ 25 h 27"/>
                <a:gd name="T10" fmla="*/ 65 w 71"/>
                <a:gd name="T11" fmla="*/ 25 h 27"/>
                <a:gd name="T12" fmla="*/ 67 w 71"/>
                <a:gd name="T13" fmla="*/ 23 h 27"/>
                <a:gd name="T14" fmla="*/ 71 w 71"/>
                <a:gd name="T15" fmla="*/ 21 h 27"/>
                <a:gd name="T16" fmla="*/ 71 w 71"/>
                <a:gd name="T17" fmla="*/ 19 h 27"/>
                <a:gd name="T18" fmla="*/ 4 w 71"/>
                <a:gd name="T19" fmla="*/ 0 h 27"/>
                <a:gd name="T20" fmla="*/ 2 w 71"/>
                <a:gd name="T21" fmla="*/ 2 h 27"/>
                <a:gd name="T22" fmla="*/ 2 w 71"/>
                <a:gd name="T23" fmla="*/ 2 h 27"/>
                <a:gd name="T24" fmla="*/ 2 w 71"/>
                <a:gd name="T25" fmla="*/ 2 h 27"/>
                <a:gd name="T26" fmla="*/ 0 w 71"/>
                <a:gd name="T27" fmla="*/ 4 h 27"/>
                <a:gd name="T28" fmla="*/ 0 w 71"/>
                <a:gd name="T29" fmla="*/ 4 h 27"/>
                <a:gd name="T30" fmla="*/ 0 w 71"/>
                <a:gd name="T31" fmla="*/ 5 h 27"/>
                <a:gd name="T32" fmla="*/ 0 w 71"/>
                <a:gd name="T33" fmla="*/ 7 h 27"/>
                <a:gd name="T34" fmla="*/ 0 w 71"/>
                <a:gd name="T35" fmla="*/ 9 h 27"/>
                <a:gd name="T36" fmla="*/ 6 w 71"/>
                <a:gd name="T37" fmla="*/ 13 h 27"/>
                <a:gd name="T38" fmla="*/ 13 w 71"/>
                <a:gd name="T39" fmla="*/ 15 h 27"/>
                <a:gd name="T40" fmla="*/ 19 w 71"/>
                <a:gd name="T41" fmla="*/ 17 h 27"/>
                <a:gd name="T42" fmla="*/ 25 w 71"/>
                <a:gd name="T43" fmla="*/ 19 h 27"/>
                <a:gd name="T44" fmla="*/ 32 w 71"/>
                <a:gd name="T45" fmla="*/ 21 h 27"/>
                <a:gd name="T46" fmla="*/ 38 w 71"/>
                <a:gd name="T47" fmla="*/ 23 h 27"/>
                <a:gd name="T48" fmla="*/ 44 w 71"/>
                <a:gd name="T49" fmla="*/ 25 h 27"/>
                <a:gd name="T50" fmla="*/ 52 w 71"/>
                <a:gd name="T51" fmla="*/ 27 h 27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71"/>
                <a:gd name="T79" fmla="*/ 0 h 27"/>
                <a:gd name="T80" fmla="*/ 71 w 71"/>
                <a:gd name="T81" fmla="*/ 27 h 27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71" h="27">
                  <a:moveTo>
                    <a:pt x="52" y="27"/>
                  </a:moveTo>
                  <a:lnTo>
                    <a:pt x="54" y="27"/>
                  </a:lnTo>
                  <a:lnTo>
                    <a:pt x="55" y="27"/>
                  </a:lnTo>
                  <a:lnTo>
                    <a:pt x="59" y="27"/>
                  </a:lnTo>
                  <a:lnTo>
                    <a:pt x="61" y="25"/>
                  </a:lnTo>
                  <a:lnTo>
                    <a:pt x="65" y="25"/>
                  </a:lnTo>
                  <a:lnTo>
                    <a:pt x="67" y="23"/>
                  </a:lnTo>
                  <a:lnTo>
                    <a:pt x="71" y="21"/>
                  </a:lnTo>
                  <a:lnTo>
                    <a:pt x="71" y="19"/>
                  </a:lnTo>
                  <a:lnTo>
                    <a:pt x="4" y="0"/>
                  </a:lnTo>
                  <a:lnTo>
                    <a:pt x="2" y="2"/>
                  </a:lnTo>
                  <a:lnTo>
                    <a:pt x="0" y="4"/>
                  </a:lnTo>
                  <a:lnTo>
                    <a:pt x="0" y="5"/>
                  </a:lnTo>
                  <a:lnTo>
                    <a:pt x="0" y="7"/>
                  </a:lnTo>
                  <a:lnTo>
                    <a:pt x="0" y="9"/>
                  </a:lnTo>
                  <a:lnTo>
                    <a:pt x="6" y="13"/>
                  </a:lnTo>
                  <a:lnTo>
                    <a:pt x="13" y="15"/>
                  </a:lnTo>
                  <a:lnTo>
                    <a:pt x="19" y="17"/>
                  </a:lnTo>
                  <a:lnTo>
                    <a:pt x="25" y="19"/>
                  </a:lnTo>
                  <a:lnTo>
                    <a:pt x="32" y="21"/>
                  </a:lnTo>
                  <a:lnTo>
                    <a:pt x="38" y="23"/>
                  </a:lnTo>
                  <a:lnTo>
                    <a:pt x="44" y="25"/>
                  </a:lnTo>
                  <a:lnTo>
                    <a:pt x="52" y="2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20" name="Freeform 26"/>
            <p:cNvSpPr>
              <a:spLocks/>
            </p:cNvSpPr>
            <p:nvPr/>
          </p:nvSpPr>
          <p:spPr bwMode="auto">
            <a:xfrm flipH="1">
              <a:off x="4739" y="2440"/>
              <a:ext cx="92" cy="190"/>
            </a:xfrm>
            <a:custGeom>
              <a:avLst/>
              <a:gdLst>
                <a:gd name="T0" fmla="*/ 38 w 92"/>
                <a:gd name="T1" fmla="*/ 190 h 190"/>
                <a:gd name="T2" fmla="*/ 48 w 92"/>
                <a:gd name="T3" fmla="*/ 186 h 190"/>
                <a:gd name="T4" fmla="*/ 57 w 92"/>
                <a:gd name="T5" fmla="*/ 180 h 190"/>
                <a:gd name="T6" fmla="*/ 65 w 92"/>
                <a:gd name="T7" fmla="*/ 170 h 190"/>
                <a:gd name="T8" fmla="*/ 71 w 92"/>
                <a:gd name="T9" fmla="*/ 163 h 190"/>
                <a:gd name="T10" fmla="*/ 75 w 92"/>
                <a:gd name="T11" fmla="*/ 155 h 190"/>
                <a:gd name="T12" fmla="*/ 77 w 92"/>
                <a:gd name="T13" fmla="*/ 147 h 190"/>
                <a:gd name="T14" fmla="*/ 80 w 92"/>
                <a:gd name="T15" fmla="*/ 140 h 190"/>
                <a:gd name="T16" fmla="*/ 84 w 92"/>
                <a:gd name="T17" fmla="*/ 128 h 190"/>
                <a:gd name="T18" fmla="*/ 86 w 92"/>
                <a:gd name="T19" fmla="*/ 117 h 190"/>
                <a:gd name="T20" fmla="*/ 88 w 92"/>
                <a:gd name="T21" fmla="*/ 103 h 190"/>
                <a:gd name="T22" fmla="*/ 90 w 92"/>
                <a:gd name="T23" fmla="*/ 92 h 190"/>
                <a:gd name="T24" fmla="*/ 92 w 92"/>
                <a:gd name="T25" fmla="*/ 80 h 190"/>
                <a:gd name="T26" fmla="*/ 92 w 92"/>
                <a:gd name="T27" fmla="*/ 67 h 190"/>
                <a:gd name="T28" fmla="*/ 92 w 92"/>
                <a:gd name="T29" fmla="*/ 55 h 190"/>
                <a:gd name="T30" fmla="*/ 92 w 92"/>
                <a:gd name="T31" fmla="*/ 46 h 190"/>
                <a:gd name="T32" fmla="*/ 88 w 92"/>
                <a:gd name="T33" fmla="*/ 34 h 190"/>
                <a:gd name="T34" fmla="*/ 84 w 92"/>
                <a:gd name="T35" fmla="*/ 23 h 190"/>
                <a:gd name="T36" fmla="*/ 79 w 92"/>
                <a:gd name="T37" fmla="*/ 13 h 190"/>
                <a:gd name="T38" fmla="*/ 71 w 92"/>
                <a:gd name="T39" fmla="*/ 4 h 190"/>
                <a:gd name="T40" fmla="*/ 57 w 92"/>
                <a:gd name="T41" fmla="*/ 0 h 190"/>
                <a:gd name="T42" fmla="*/ 44 w 92"/>
                <a:gd name="T43" fmla="*/ 5 h 190"/>
                <a:gd name="T44" fmla="*/ 32 w 92"/>
                <a:gd name="T45" fmla="*/ 13 h 190"/>
                <a:gd name="T46" fmla="*/ 25 w 92"/>
                <a:gd name="T47" fmla="*/ 25 h 190"/>
                <a:gd name="T48" fmla="*/ 15 w 92"/>
                <a:gd name="T49" fmla="*/ 48 h 190"/>
                <a:gd name="T50" fmla="*/ 4 w 92"/>
                <a:gd name="T51" fmla="*/ 82 h 190"/>
                <a:gd name="T52" fmla="*/ 0 w 92"/>
                <a:gd name="T53" fmla="*/ 119 h 190"/>
                <a:gd name="T54" fmla="*/ 4 w 92"/>
                <a:gd name="T55" fmla="*/ 153 h 190"/>
                <a:gd name="T56" fmla="*/ 13 w 92"/>
                <a:gd name="T57" fmla="*/ 172 h 190"/>
                <a:gd name="T58" fmla="*/ 19 w 92"/>
                <a:gd name="T59" fmla="*/ 178 h 190"/>
                <a:gd name="T60" fmla="*/ 23 w 92"/>
                <a:gd name="T61" fmla="*/ 184 h 190"/>
                <a:gd name="T62" fmla="*/ 29 w 92"/>
                <a:gd name="T63" fmla="*/ 188 h 190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92"/>
                <a:gd name="T97" fmla="*/ 0 h 190"/>
                <a:gd name="T98" fmla="*/ 92 w 92"/>
                <a:gd name="T99" fmla="*/ 190 h 190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92" h="190">
                  <a:moveTo>
                    <a:pt x="31" y="190"/>
                  </a:moveTo>
                  <a:lnTo>
                    <a:pt x="38" y="190"/>
                  </a:lnTo>
                  <a:lnTo>
                    <a:pt x="42" y="188"/>
                  </a:lnTo>
                  <a:lnTo>
                    <a:pt x="48" y="186"/>
                  </a:lnTo>
                  <a:lnTo>
                    <a:pt x="54" y="184"/>
                  </a:lnTo>
                  <a:lnTo>
                    <a:pt x="57" y="180"/>
                  </a:lnTo>
                  <a:lnTo>
                    <a:pt x="61" y="176"/>
                  </a:lnTo>
                  <a:lnTo>
                    <a:pt x="65" y="170"/>
                  </a:lnTo>
                  <a:lnTo>
                    <a:pt x="67" y="167"/>
                  </a:lnTo>
                  <a:lnTo>
                    <a:pt x="71" y="163"/>
                  </a:lnTo>
                  <a:lnTo>
                    <a:pt x="73" y="159"/>
                  </a:lnTo>
                  <a:lnTo>
                    <a:pt x="75" y="155"/>
                  </a:lnTo>
                  <a:lnTo>
                    <a:pt x="77" y="151"/>
                  </a:lnTo>
                  <a:lnTo>
                    <a:pt x="77" y="147"/>
                  </a:lnTo>
                  <a:lnTo>
                    <a:pt x="79" y="144"/>
                  </a:lnTo>
                  <a:lnTo>
                    <a:pt x="80" y="140"/>
                  </a:lnTo>
                  <a:lnTo>
                    <a:pt x="84" y="136"/>
                  </a:lnTo>
                  <a:lnTo>
                    <a:pt x="84" y="128"/>
                  </a:lnTo>
                  <a:lnTo>
                    <a:pt x="86" y="122"/>
                  </a:lnTo>
                  <a:lnTo>
                    <a:pt x="86" y="117"/>
                  </a:lnTo>
                  <a:lnTo>
                    <a:pt x="88" y="109"/>
                  </a:lnTo>
                  <a:lnTo>
                    <a:pt x="88" y="103"/>
                  </a:lnTo>
                  <a:lnTo>
                    <a:pt x="90" y="97"/>
                  </a:lnTo>
                  <a:lnTo>
                    <a:pt x="90" y="92"/>
                  </a:lnTo>
                  <a:lnTo>
                    <a:pt x="92" y="86"/>
                  </a:lnTo>
                  <a:lnTo>
                    <a:pt x="92" y="80"/>
                  </a:lnTo>
                  <a:lnTo>
                    <a:pt x="92" y="74"/>
                  </a:lnTo>
                  <a:lnTo>
                    <a:pt x="92" y="67"/>
                  </a:lnTo>
                  <a:lnTo>
                    <a:pt x="92" y="61"/>
                  </a:lnTo>
                  <a:lnTo>
                    <a:pt x="92" y="55"/>
                  </a:lnTo>
                  <a:lnTo>
                    <a:pt x="92" y="51"/>
                  </a:lnTo>
                  <a:lnTo>
                    <a:pt x="92" y="46"/>
                  </a:lnTo>
                  <a:lnTo>
                    <a:pt x="90" y="40"/>
                  </a:lnTo>
                  <a:lnTo>
                    <a:pt x="88" y="34"/>
                  </a:lnTo>
                  <a:lnTo>
                    <a:pt x="86" y="28"/>
                  </a:lnTo>
                  <a:lnTo>
                    <a:pt x="84" y="23"/>
                  </a:lnTo>
                  <a:lnTo>
                    <a:pt x="82" y="17"/>
                  </a:lnTo>
                  <a:lnTo>
                    <a:pt x="79" y="13"/>
                  </a:lnTo>
                  <a:lnTo>
                    <a:pt x="75" y="7"/>
                  </a:lnTo>
                  <a:lnTo>
                    <a:pt x="71" y="4"/>
                  </a:lnTo>
                  <a:lnTo>
                    <a:pt x="65" y="2"/>
                  </a:lnTo>
                  <a:lnTo>
                    <a:pt x="57" y="0"/>
                  </a:lnTo>
                  <a:lnTo>
                    <a:pt x="50" y="2"/>
                  </a:lnTo>
                  <a:lnTo>
                    <a:pt x="44" y="5"/>
                  </a:lnTo>
                  <a:lnTo>
                    <a:pt x="38" y="9"/>
                  </a:lnTo>
                  <a:lnTo>
                    <a:pt x="32" y="13"/>
                  </a:lnTo>
                  <a:lnTo>
                    <a:pt x="29" y="19"/>
                  </a:lnTo>
                  <a:lnTo>
                    <a:pt x="25" y="25"/>
                  </a:lnTo>
                  <a:lnTo>
                    <a:pt x="21" y="30"/>
                  </a:lnTo>
                  <a:lnTo>
                    <a:pt x="15" y="48"/>
                  </a:lnTo>
                  <a:lnTo>
                    <a:pt x="9" y="65"/>
                  </a:lnTo>
                  <a:lnTo>
                    <a:pt x="4" y="82"/>
                  </a:lnTo>
                  <a:lnTo>
                    <a:pt x="2" y="101"/>
                  </a:lnTo>
                  <a:lnTo>
                    <a:pt x="0" y="119"/>
                  </a:lnTo>
                  <a:lnTo>
                    <a:pt x="0" y="136"/>
                  </a:lnTo>
                  <a:lnTo>
                    <a:pt x="4" y="153"/>
                  </a:lnTo>
                  <a:lnTo>
                    <a:pt x="11" y="170"/>
                  </a:lnTo>
                  <a:lnTo>
                    <a:pt x="13" y="172"/>
                  </a:lnTo>
                  <a:lnTo>
                    <a:pt x="15" y="174"/>
                  </a:lnTo>
                  <a:lnTo>
                    <a:pt x="19" y="178"/>
                  </a:lnTo>
                  <a:lnTo>
                    <a:pt x="21" y="180"/>
                  </a:lnTo>
                  <a:lnTo>
                    <a:pt x="23" y="184"/>
                  </a:lnTo>
                  <a:lnTo>
                    <a:pt x="25" y="186"/>
                  </a:lnTo>
                  <a:lnTo>
                    <a:pt x="29" y="188"/>
                  </a:lnTo>
                  <a:lnTo>
                    <a:pt x="31" y="19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21" name="Freeform 27"/>
            <p:cNvSpPr>
              <a:spLocks/>
            </p:cNvSpPr>
            <p:nvPr/>
          </p:nvSpPr>
          <p:spPr bwMode="auto">
            <a:xfrm flipH="1">
              <a:off x="4754" y="2451"/>
              <a:ext cx="60" cy="148"/>
            </a:xfrm>
            <a:custGeom>
              <a:avLst/>
              <a:gdLst>
                <a:gd name="T0" fmla="*/ 8 w 60"/>
                <a:gd name="T1" fmla="*/ 148 h 148"/>
                <a:gd name="T2" fmla="*/ 8 w 60"/>
                <a:gd name="T3" fmla="*/ 140 h 148"/>
                <a:gd name="T4" fmla="*/ 10 w 60"/>
                <a:gd name="T5" fmla="*/ 131 h 148"/>
                <a:gd name="T6" fmla="*/ 12 w 60"/>
                <a:gd name="T7" fmla="*/ 123 h 148"/>
                <a:gd name="T8" fmla="*/ 15 w 60"/>
                <a:gd name="T9" fmla="*/ 113 h 148"/>
                <a:gd name="T10" fmla="*/ 19 w 60"/>
                <a:gd name="T11" fmla="*/ 106 h 148"/>
                <a:gd name="T12" fmla="*/ 25 w 60"/>
                <a:gd name="T13" fmla="*/ 98 h 148"/>
                <a:gd name="T14" fmla="*/ 33 w 60"/>
                <a:gd name="T15" fmla="*/ 92 h 148"/>
                <a:gd name="T16" fmla="*/ 40 w 60"/>
                <a:gd name="T17" fmla="*/ 86 h 148"/>
                <a:gd name="T18" fmla="*/ 42 w 60"/>
                <a:gd name="T19" fmla="*/ 86 h 148"/>
                <a:gd name="T20" fmla="*/ 46 w 60"/>
                <a:gd name="T21" fmla="*/ 86 h 148"/>
                <a:gd name="T22" fmla="*/ 48 w 60"/>
                <a:gd name="T23" fmla="*/ 86 h 148"/>
                <a:gd name="T24" fmla="*/ 50 w 60"/>
                <a:gd name="T25" fmla="*/ 86 h 148"/>
                <a:gd name="T26" fmla="*/ 54 w 60"/>
                <a:gd name="T27" fmla="*/ 86 h 148"/>
                <a:gd name="T28" fmla="*/ 56 w 60"/>
                <a:gd name="T29" fmla="*/ 86 h 148"/>
                <a:gd name="T30" fmla="*/ 58 w 60"/>
                <a:gd name="T31" fmla="*/ 88 h 148"/>
                <a:gd name="T32" fmla="*/ 60 w 60"/>
                <a:gd name="T33" fmla="*/ 90 h 148"/>
                <a:gd name="T34" fmla="*/ 58 w 60"/>
                <a:gd name="T35" fmla="*/ 17 h 148"/>
                <a:gd name="T36" fmla="*/ 56 w 60"/>
                <a:gd name="T37" fmla="*/ 16 h 148"/>
                <a:gd name="T38" fmla="*/ 56 w 60"/>
                <a:gd name="T39" fmla="*/ 14 h 148"/>
                <a:gd name="T40" fmla="*/ 54 w 60"/>
                <a:gd name="T41" fmla="*/ 12 h 148"/>
                <a:gd name="T42" fmla="*/ 52 w 60"/>
                <a:gd name="T43" fmla="*/ 8 h 148"/>
                <a:gd name="T44" fmla="*/ 50 w 60"/>
                <a:gd name="T45" fmla="*/ 6 h 148"/>
                <a:gd name="T46" fmla="*/ 48 w 60"/>
                <a:gd name="T47" fmla="*/ 4 h 148"/>
                <a:gd name="T48" fmla="*/ 46 w 60"/>
                <a:gd name="T49" fmla="*/ 2 h 148"/>
                <a:gd name="T50" fmla="*/ 42 w 60"/>
                <a:gd name="T51" fmla="*/ 0 h 148"/>
                <a:gd name="T52" fmla="*/ 31 w 60"/>
                <a:gd name="T53" fmla="*/ 6 h 148"/>
                <a:gd name="T54" fmla="*/ 23 w 60"/>
                <a:gd name="T55" fmla="*/ 14 h 148"/>
                <a:gd name="T56" fmla="*/ 15 w 60"/>
                <a:gd name="T57" fmla="*/ 23 h 148"/>
                <a:gd name="T58" fmla="*/ 12 w 60"/>
                <a:gd name="T59" fmla="*/ 35 h 148"/>
                <a:gd name="T60" fmla="*/ 8 w 60"/>
                <a:gd name="T61" fmla="*/ 46 h 148"/>
                <a:gd name="T62" fmla="*/ 4 w 60"/>
                <a:gd name="T63" fmla="*/ 58 h 148"/>
                <a:gd name="T64" fmla="*/ 2 w 60"/>
                <a:gd name="T65" fmla="*/ 69 h 148"/>
                <a:gd name="T66" fmla="*/ 0 w 60"/>
                <a:gd name="T67" fmla="*/ 81 h 148"/>
                <a:gd name="T68" fmla="*/ 0 w 60"/>
                <a:gd name="T69" fmla="*/ 90 h 148"/>
                <a:gd name="T70" fmla="*/ 0 w 60"/>
                <a:gd name="T71" fmla="*/ 98 h 148"/>
                <a:gd name="T72" fmla="*/ 0 w 60"/>
                <a:gd name="T73" fmla="*/ 108 h 148"/>
                <a:gd name="T74" fmla="*/ 0 w 60"/>
                <a:gd name="T75" fmla="*/ 115 h 148"/>
                <a:gd name="T76" fmla="*/ 0 w 60"/>
                <a:gd name="T77" fmla="*/ 125 h 148"/>
                <a:gd name="T78" fmla="*/ 2 w 60"/>
                <a:gd name="T79" fmla="*/ 133 h 148"/>
                <a:gd name="T80" fmla="*/ 4 w 60"/>
                <a:gd name="T81" fmla="*/ 140 h 148"/>
                <a:gd name="T82" fmla="*/ 8 w 60"/>
                <a:gd name="T83" fmla="*/ 148 h 148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60"/>
                <a:gd name="T127" fmla="*/ 0 h 148"/>
                <a:gd name="T128" fmla="*/ 60 w 60"/>
                <a:gd name="T129" fmla="*/ 148 h 148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60" h="148">
                  <a:moveTo>
                    <a:pt x="8" y="148"/>
                  </a:moveTo>
                  <a:lnTo>
                    <a:pt x="8" y="140"/>
                  </a:lnTo>
                  <a:lnTo>
                    <a:pt x="10" y="131"/>
                  </a:lnTo>
                  <a:lnTo>
                    <a:pt x="12" y="123"/>
                  </a:lnTo>
                  <a:lnTo>
                    <a:pt x="15" y="113"/>
                  </a:lnTo>
                  <a:lnTo>
                    <a:pt x="19" y="106"/>
                  </a:lnTo>
                  <a:lnTo>
                    <a:pt x="25" y="98"/>
                  </a:lnTo>
                  <a:lnTo>
                    <a:pt x="33" y="92"/>
                  </a:lnTo>
                  <a:lnTo>
                    <a:pt x="40" y="86"/>
                  </a:lnTo>
                  <a:lnTo>
                    <a:pt x="42" y="86"/>
                  </a:lnTo>
                  <a:lnTo>
                    <a:pt x="46" y="86"/>
                  </a:lnTo>
                  <a:lnTo>
                    <a:pt x="48" y="86"/>
                  </a:lnTo>
                  <a:lnTo>
                    <a:pt x="50" y="86"/>
                  </a:lnTo>
                  <a:lnTo>
                    <a:pt x="54" y="86"/>
                  </a:lnTo>
                  <a:lnTo>
                    <a:pt x="56" y="86"/>
                  </a:lnTo>
                  <a:lnTo>
                    <a:pt x="58" y="88"/>
                  </a:lnTo>
                  <a:lnTo>
                    <a:pt x="60" y="90"/>
                  </a:lnTo>
                  <a:lnTo>
                    <a:pt x="58" y="17"/>
                  </a:lnTo>
                  <a:lnTo>
                    <a:pt x="56" y="16"/>
                  </a:lnTo>
                  <a:lnTo>
                    <a:pt x="56" y="14"/>
                  </a:lnTo>
                  <a:lnTo>
                    <a:pt x="54" y="12"/>
                  </a:lnTo>
                  <a:lnTo>
                    <a:pt x="52" y="8"/>
                  </a:lnTo>
                  <a:lnTo>
                    <a:pt x="50" y="6"/>
                  </a:lnTo>
                  <a:lnTo>
                    <a:pt x="48" y="4"/>
                  </a:lnTo>
                  <a:lnTo>
                    <a:pt x="46" y="2"/>
                  </a:lnTo>
                  <a:lnTo>
                    <a:pt x="42" y="0"/>
                  </a:lnTo>
                  <a:lnTo>
                    <a:pt x="31" y="6"/>
                  </a:lnTo>
                  <a:lnTo>
                    <a:pt x="23" y="14"/>
                  </a:lnTo>
                  <a:lnTo>
                    <a:pt x="15" y="23"/>
                  </a:lnTo>
                  <a:lnTo>
                    <a:pt x="12" y="35"/>
                  </a:lnTo>
                  <a:lnTo>
                    <a:pt x="8" y="46"/>
                  </a:lnTo>
                  <a:lnTo>
                    <a:pt x="4" y="58"/>
                  </a:lnTo>
                  <a:lnTo>
                    <a:pt x="2" y="69"/>
                  </a:lnTo>
                  <a:lnTo>
                    <a:pt x="0" y="81"/>
                  </a:lnTo>
                  <a:lnTo>
                    <a:pt x="0" y="90"/>
                  </a:lnTo>
                  <a:lnTo>
                    <a:pt x="0" y="98"/>
                  </a:lnTo>
                  <a:lnTo>
                    <a:pt x="0" y="108"/>
                  </a:lnTo>
                  <a:lnTo>
                    <a:pt x="0" y="115"/>
                  </a:lnTo>
                  <a:lnTo>
                    <a:pt x="0" y="125"/>
                  </a:lnTo>
                  <a:lnTo>
                    <a:pt x="2" y="133"/>
                  </a:lnTo>
                  <a:lnTo>
                    <a:pt x="4" y="140"/>
                  </a:lnTo>
                  <a:lnTo>
                    <a:pt x="8" y="14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22" name="Freeform 28"/>
            <p:cNvSpPr>
              <a:spLocks/>
            </p:cNvSpPr>
            <p:nvPr/>
          </p:nvSpPr>
          <p:spPr bwMode="auto">
            <a:xfrm flipH="1">
              <a:off x="4630" y="2493"/>
              <a:ext cx="51" cy="89"/>
            </a:xfrm>
            <a:custGeom>
              <a:avLst/>
              <a:gdLst>
                <a:gd name="T0" fmla="*/ 3 w 51"/>
                <a:gd name="T1" fmla="*/ 89 h 89"/>
                <a:gd name="T2" fmla="*/ 7 w 51"/>
                <a:gd name="T3" fmla="*/ 89 h 89"/>
                <a:gd name="T4" fmla="*/ 9 w 51"/>
                <a:gd name="T5" fmla="*/ 89 h 89"/>
                <a:gd name="T6" fmla="*/ 11 w 51"/>
                <a:gd name="T7" fmla="*/ 85 h 89"/>
                <a:gd name="T8" fmla="*/ 17 w 51"/>
                <a:gd name="T9" fmla="*/ 79 h 89"/>
                <a:gd name="T10" fmla="*/ 21 w 51"/>
                <a:gd name="T11" fmla="*/ 71 h 89"/>
                <a:gd name="T12" fmla="*/ 26 w 51"/>
                <a:gd name="T13" fmla="*/ 66 h 89"/>
                <a:gd name="T14" fmla="*/ 34 w 51"/>
                <a:gd name="T15" fmla="*/ 62 h 89"/>
                <a:gd name="T16" fmla="*/ 38 w 51"/>
                <a:gd name="T17" fmla="*/ 64 h 89"/>
                <a:gd name="T18" fmla="*/ 40 w 51"/>
                <a:gd name="T19" fmla="*/ 64 h 89"/>
                <a:gd name="T20" fmla="*/ 42 w 51"/>
                <a:gd name="T21" fmla="*/ 66 h 89"/>
                <a:gd name="T22" fmla="*/ 44 w 51"/>
                <a:gd name="T23" fmla="*/ 66 h 89"/>
                <a:gd name="T24" fmla="*/ 47 w 51"/>
                <a:gd name="T25" fmla="*/ 64 h 89"/>
                <a:gd name="T26" fmla="*/ 49 w 51"/>
                <a:gd name="T27" fmla="*/ 58 h 89"/>
                <a:gd name="T28" fmla="*/ 49 w 51"/>
                <a:gd name="T29" fmla="*/ 52 h 89"/>
                <a:gd name="T30" fmla="*/ 49 w 51"/>
                <a:gd name="T31" fmla="*/ 44 h 89"/>
                <a:gd name="T32" fmla="*/ 51 w 51"/>
                <a:gd name="T33" fmla="*/ 37 h 89"/>
                <a:gd name="T34" fmla="*/ 51 w 51"/>
                <a:gd name="T35" fmla="*/ 25 h 89"/>
                <a:gd name="T36" fmla="*/ 51 w 51"/>
                <a:gd name="T37" fmla="*/ 16 h 89"/>
                <a:gd name="T38" fmla="*/ 47 w 51"/>
                <a:gd name="T39" fmla="*/ 6 h 89"/>
                <a:gd name="T40" fmla="*/ 42 w 51"/>
                <a:gd name="T41" fmla="*/ 2 h 89"/>
                <a:gd name="T42" fmla="*/ 38 w 51"/>
                <a:gd name="T43" fmla="*/ 2 h 89"/>
                <a:gd name="T44" fmla="*/ 34 w 51"/>
                <a:gd name="T45" fmla="*/ 2 h 89"/>
                <a:gd name="T46" fmla="*/ 28 w 51"/>
                <a:gd name="T47" fmla="*/ 4 h 89"/>
                <a:gd name="T48" fmla="*/ 24 w 51"/>
                <a:gd name="T49" fmla="*/ 14 h 89"/>
                <a:gd name="T50" fmla="*/ 17 w 51"/>
                <a:gd name="T51" fmla="*/ 25 h 89"/>
                <a:gd name="T52" fmla="*/ 13 w 51"/>
                <a:gd name="T53" fmla="*/ 39 h 89"/>
                <a:gd name="T54" fmla="*/ 7 w 51"/>
                <a:gd name="T55" fmla="*/ 50 h 89"/>
                <a:gd name="T56" fmla="*/ 3 w 51"/>
                <a:gd name="T57" fmla="*/ 62 h 89"/>
                <a:gd name="T58" fmla="*/ 1 w 51"/>
                <a:gd name="T59" fmla="*/ 69 h 89"/>
                <a:gd name="T60" fmla="*/ 1 w 51"/>
                <a:gd name="T61" fmla="*/ 77 h 89"/>
                <a:gd name="T62" fmla="*/ 0 w 51"/>
                <a:gd name="T63" fmla="*/ 85 h 8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51"/>
                <a:gd name="T97" fmla="*/ 0 h 89"/>
                <a:gd name="T98" fmla="*/ 51 w 51"/>
                <a:gd name="T99" fmla="*/ 89 h 89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51" h="89">
                  <a:moveTo>
                    <a:pt x="1" y="89"/>
                  </a:moveTo>
                  <a:lnTo>
                    <a:pt x="3" y="89"/>
                  </a:lnTo>
                  <a:lnTo>
                    <a:pt x="5" y="89"/>
                  </a:lnTo>
                  <a:lnTo>
                    <a:pt x="7" y="89"/>
                  </a:lnTo>
                  <a:lnTo>
                    <a:pt x="9" y="89"/>
                  </a:lnTo>
                  <a:lnTo>
                    <a:pt x="11" y="87"/>
                  </a:lnTo>
                  <a:lnTo>
                    <a:pt x="11" y="85"/>
                  </a:lnTo>
                  <a:lnTo>
                    <a:pt x="13" y="83"/>
                  </a:lnTo>
                  <a:lnTo>
                    <a:pt x="17" y="79"/>
                  </a:lnTo>
                  <a:lnTo>
                    <a:pt x="19" y="75"/>
                  </a:lnTo>
                  <a:lnTo>
                    <a:pt x="21" y="71"/>
                  </a:lnTo>
                  <a:lnTo>
                    <a:pt x="23" y="68"/>
                  </a:lnTo>
                  <a:lnTo>
                    <a:pt x="26" y="66"/>
                  </a:lnTo>
                  <a:lnTo>
                    <a:pt x="30" y="64"/>
                  </a:lnTo>
                  <a:lnTo>
                    <a:pt x="34" y="62"/>
                  </a:lnTo>
                  <a:lnTo>
                    <a:pt x="38" y="64"/>
                  </a:lnTo>
                  <a:lnTo>
                    <a:pt x="40" y="64"/>
                  </a:lnTo>
                  <a:lnTo>
                    <a:pt x="42" y="66"/>
                  </a:lnTo>
                  <a:lnTo>
                    <a:pt x="44" y="66"/>
                  </a:lnTo>
                  <a:lnTo>
                    <a:pt x="47" y="64"/>
                  </a:lnTo>
                  <a:lnTo>
                    <a:pt x="47" y="62"/>
                  </a:lnTo>
                  <a:lnTo>
                    <a:pt x="49" y="58"/>
                  </a:lnTo>
                  <a:lnTo>
                    <a:pt x="49" y="54"/>
                  </a:lnTo>
                  <a:lnTo>
                    <a:pt x="49" y="52"/>
                  </a:lnTo>
                  <a:lnTo>
                    <a:pt x="49" y="48"/>
                  </a:lnTo>
                  <a:lnTo>
                    <a:pt x="49" y="44"/>
                  </a:lnTo>
                  <a:lnTo>
                    <a:pt x="51" y="41"/>
                  </a:lnTo>
                  <a:lnTo>
                    <a:pt x="51" y="37"/>
                  </a:lnTo>
                  <a:lnTo>
                    <a:pt x="51" y="31"/>
                  </a:lnTo>
                  <a:lnTo>
                    <a:pt x="51" y="25"/>
                  </a:lnTo>
                  <a:lnTo>
                    <a:pt x="51" y="20"/>
                  </a:lnTo>
                  <a:lnTo>
                    <a:pt x="51" y="16"/>
                  </a:lnTo>
                  <a:lnTo>
                    <a:pt x="51" y="10"/>
                  </a:lnTo>
                  <a:lnTo>
                    <a:pt x="47" y="6"/>
                  </a:lnTo>
                  <a:lnTo>
                    <a:pt x="46" y="2"/>
                  </a:lnTo>
                  <a:lnTo>
                    <a:pt x="42" y="2"/>
                  </a:lnTo>
                  <a:lnTo>
                    <a:pt x="40" y="0"/>
                  </a:lnTo>
                  <a:lnTo>
                    <a:pt x="38" y="2"/>
                  </a:lnTo>
                  <a:lnTo>
                    <a:pt x="36" y="2"/>
                  </a:lnTo>
                  <a:lnTo>
                    <a:pt x="34" y="2"/>
                  </a:lnTo>
                  <a:lnTo>
                    <a:pt x="30" y="4"/>
                  </a:lnTo>
                  <a:lnTo>
                    <a:pt x="28" y="4"/>
                  </a:lnTo>
                  <a:lnTo>
                    <a:pt x="28" y="6"/>
                  </a:lnTo>
                  <a:lnTo>
                    <a:pt x="24" y="14"/>
                  </a:lnTo>
                  <a:lnTo>
                    <a:pt x="21" y="20"/>
                  </a:lnTo>
                  <a:lnTo>
                    <a:pt x="17" y="25"/>
                  </a:lnTo>
                  <a:lnTo>
                    <a:pt x="15" y="31"/>
                  </a:lnTo>
                  <a:lnTo>
                    <a:pt x="13" y="39"/>
                  </a:lnTo>
                  <a:lnTo>
                    <a:pt x="9" y="44"/>
                  </a:lnTo>
                  <a:lnTo>
                    <a:pt x="7" y="50"/>
                  </a:lnTo>
                  <a:lnTo>
                    <a:pt x="5" y="58"/>
                  </a:lnTo>
                  <a:lnTo>
                    <a:pt x="3" y="62"/>
                  </a:lnTo>
                  <a:lnTo>
                    <a:pt x="3" y="66"/>
                  </a:lnTo>
                  <a:lnTo>
                    <a:pt x="1" y="69"/>
                  </a:lnTo>
                  <a:lnTo>
                    <a:pt x="1" y="73"/>
                  </a:lnTo>
                  <a:lnTo>
                    <a:pt x="1" y="77"/>
                  </a:lnTo>
                  <a:lnTo>
                    <a:pt x="1" y="81"/>
                  </a:lnTo>
                  <a:lnTo>
                    <a:pt x="0" y="85"/>
                  </a:lnTo>
                  <a:lnTo>
                    <a:pt x="1" y="8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23" name="Freeform 29"/>
            <p:cNvSpPr>
              <a:spLocks/>
            </p:cNvSpPr>
            <p:nvPr/>
          </p:nvSpPr>
          <p:spPr bwMode="auto">
            <a:xfrm flipH="1">
              <a:off x="4986" y="2486"/>
              <a:ext cx="48" cy="44"/>
            </a:xfrm>
            <a:custGeom>
              <a:avLst/>
              <a:gdLst>
                <a:gd name="T0" fmla="*/ 1 w 48"/>
                <a:gd name="T1" fmla="*/ 44 h 44"/>
                <a:gd name="T2" fmla="*/ 48 w 48"/>
                <a:gd name="T3" fmla="*/ 21 h 44"/>
                <a:gd name="T4" fmla="*/ 44 w 48"/>
                <a:gd name="T5" fmla="*/ 15 h 44"/>
                <a:gd name="T6" fmla="*/ 40 w 48"/>
                <a:gd name="T7" fmla="*/ 11 h 44"/>
                <a:gd name="T8" fmla="*/ 34 w 48"/>
                <a:gd name="T9" fmla="*/ 7 h 44"/>
                <a:gd name="T10" fmla="*/ 26 w 48"/>
                <a:gd name="T11" fmla="*/ 5 h 44"/>
                <a:gd name="T12" fmla="*/ 21 w 48"/>
                <a:gd name="T13" fmla="*/ 4 h 44"/>
                <a:gd name="T14" fmla="*/ 15 w 48"/>
                <a:gd name="T15" fmla="*/ 2 h 44"/>
                <a:gd name="T16" fmla="*/ 7 w 48"/>
                <a:gd name="T17" fmla="*/ 0 h 44"/>
                <a:gd name="T18" fmla="*/ 1 w 48"/>
                <a:gd name="T19" fmla="*/ 0 h 44"/>
                <a:gd name="T20" fmla="*/ 0 w 48"/>
                <a:gd name="T21" fmla="*/ 7 h 44"/>
                <a:gd name="T22" fmla="*/ 25 w 48"/>
                <a:gd name="T23" fmla="*/ 17 h 44"/>
                <a:gd name="T24" fmla="*/ 21 w 48"/>
                <a:gd name="T25" fmla="*/ 19 h 44"/>
                <a:gd name="T26" fmla="*/ 17 w 48"/>
                <a:gd name="T27" fmla="*/ 21 h 44"/>
                <a:gd name="T28" fmla="*/ 13 w 48"/>
                <a:gd name="T29" fmla="*/ 21 h 44"/>
                <a:gd name="T30" fmla="*/ 9 w 48"/>
                <a:gd name="T31" fmla="*/ 23 h 44"/>
                <a:gd name="T32" fmla="*/ 7 w 48"/>
                <a:gd name="T33" fmla="*/ 25 h 44"/>
                <a:gd name="T34" fmla="*/ 3 w 48"/>
                <a:gd name="T35" fmla="*/ 28 h 44"/>
                <a:gd name="T36" fmla="*/ 1 w 48"/>
                <a:gd name="T37" fmla="*/ 32 h 44"/>
                <a:gd name="T38" fmla="*/ 1 w 48"/>
                <a:gd name="T39" fmla="*/ 36 h 44"/>
                <a:gd name="T40" fmla="*/ 1 w 48"/>
                <a:gd name="T41" fmla="*/ 38 h 44"/>
                <a:gd name="T42" fmla="*/ 1 w 48"/>
                <a:gd name="T43" fmla="*/ 40 h 44"/>
                <a:gd name="T44" fmla="*/ 1 w 48"/>
                <a:gd name="T45" fmla="*/ 40 h 44"/>
                <a:gd name="T46" fmla="*/ 0 w 48"/>
                <a:gd name="T47" fmla="*/ 42 h 44"/>
                <a:gd name="T48" fmla="*/ 0 w 48"/>
                <a:gd name="T49" fmla="*/ 42 h 44"/>
                <a:gd name="T50" fmla="*/ 1 w 48"/>
                <a:gd name="T51" fmla="*/ 44 h 44"/>
                <a:gd name="T52" fmla="*/ 1 w 48"/>
                <a:gd name="T53" fmla="*/ 44 h 44"/>
                <a:gd name="T54" fmla="*/ 1 w 48"/>
                <a:gd name="T55" fmla="*/ 44 h 44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48"/>
                <a:gd name="T85" fmla="*/ 0 h 44"/>
                <a:gd name="T86" fmla="*/ 48 w 48"/>
                <a:gd name="T87" fmla="*/ 44 h 44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48" h="44">
                  <a:moveTo>
                    <a:pt x="1" y="44"/>
                  </a:moveTo>
                  <a:lnTo>
                    <a:pt x="48" y="21"/>
                  </a:lnTo>
                  <a:lnTo>
                    <a:pt x="44" y="15"/>
                  </a:lnTo>
                  <a:lnTo>
                    <a:pt x="40" y="11"/>
                  </a:lnTo>
                  <a:lnTo>
                    <a:pt x="34" y="7"/>
                  </a:lnTo>
                  <a:lnTo>
                    <a:pt x="26" y="5"/>
                  </a:lnTo>
                  <a:lnTo>
                    <a:pt x="21" y="4"/>
                  </a:lnTo>
                  <a:lnTo>
                    <a:pt x="15" y="2"/>
                  </a:lnTo>
                  <a:lnTo>
                    <a:pt x="7" y="0"/>
                  </a:lnTo>
                  <a:lnTo>
                    <a:pt x="1" y="0"/>
                  </a:lnTo>
                  <a:lnTo>
                    <a:pt x="0" y="7"/>
                  </a:lnTo>
                  <a:lnTo>
                    <a:pt x="25" y="17"/>
                  </a:lnTo>
                  <a:lnTo>
                    <a:pt x="21" y="19"/>
                  </a:lnTo>
                  <a:lnTo>
                    <a:pt x="17" y="21"/>
                  </a:lnTo>
                  <a:lnTo>
                    <a:pt x="13" y="21"/>
                  </a:lnTo>
                  <a:lnTo>
                    <a:pt x="9" y="23"/>
                  </a:lnTo>
                  <a:lnTo>
                    <a:pt x="7" y="25"/>
                  </a:lnTo>
                  <a:lnTo>
                    <a:pt x="3" y="28"/>
                  </a:lnTo>
                  <a:lnTo>
                    <a:pt x="1" y="32"/>
                  </a:lnTo>
                  <a:lnTo>
                    <a:pt x="1" y="36"/>
                  </a:lnTo>
                  <a:lnTo>
                    <a:pt x="1" y="38"/>
                  </a:lnTo>
                  <a:lnTo>
                    <a:pt x="1" y="40"/>
                  </a:lnTo>
                  <a:lnTo>
                    <a:pt x="0" y="42"/>
                  </a:lnTo>
                  <a:lnTo>
                    <a:pt x="1" y="4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24" name="Freeform 30"/>
            <p:cNvSpPr>
              <a:spLocks/>
            </p:cNvSpPr>
            <p:nvPr/>
          </p:nvSpPr>
          <p:spPr bwMode="auto">
            <a:xfrm flipH="1">
              <a:off x="4522" y="2029"/>
              <a:ext cx="599" cy="413"/>
            </a:xfrm>
            <a:custGeom>
              <a:avLst/>
              <a:gdLst>
                <a:gd name="T0" fmla="*/ 163 w 599"/>
                <a:gd name="T1" fmla="*/ 413 h 413"/>
                <a:gd name="T2" fmla="*/ 171 w 599"/>
                <a:gd name="T3" fmla="*/ 403 h 413"/>
                <a:gd name="T4" fmla="*/ 177 w 599"/>
                <a:gd name="T5" fmla="*/ 374 h 413"/>
                <a:gd name="T6" fmla="*/ 188 w 599"/>
                <a:gd name="T7" fmla="*/ 347 h 413"/>
                <a:gd name="T8" fmla="*/ 198 w 599"/>
                <a:gd name="T9" fmla="*/ 321 h 413"/>
                <a:gd name="T10" fmla="*/ 161 w 599"/>
                <a:gd name="T11" fmla="*/ 324 h 413"/>
                <a:gd name="T12" fmla="*/ 138 w 599"/>
                <a:gd name="T13" fmla="*/ 321 h 413"/>
                <a:gd name="T14" fmla="*/ 142 w 599"/>
                <a:gd name="T15" fmla="*/ 313 h 413"/>
                <a:gd name="T16" fmla="*/ 232 w 599"/>
                <a:gd name="T17" fmla="*/ 286 h 413"/>
                <a:gd name="T18" fmla="*/ 324 w 599"/>
                <a:gd name="T19" fmla="*/ 250 h 413"/>
                <a:gd name="T20" fmla="*/ 353 w 599"/>
                <a:gd name="T21" fmla="*/ 227 h 413"/>
                <a:gd name="T22" fmla="*/ 359 w 599"/>
                <a:gd name="T23" fmla="*/ 200 h 413"/>
                <a:gd name="T24" fmla="*/ 351 w 599"/>
                <a:gd name="T25" fmla="*/ 179 h 413"/>
                <a:gd name="T26" fmla="*/ 342 w 599"/>
                <a:gd name="T27" fmla="*/ 159 h 413"/>
                <a:gd name="T28" fmla="*/ 353 w 599"/>
                <a:gd name="T29" fmla="*/ 156 h 413"/>
                <a:gd name="T30" fmla="*/ 393 w 599"/>
                <a:gd name="T31" fmla="*/ 169 h 413"/>
                <a:gd name="T32" fmla="*/ 468 w 599"/>
                <a:gd name="T33" fmla="*/ 169 h 413"/>
                <a:gd name="T34" fmla="*/ 518 w 599"/>
                <a:gd name="T35" fmla="*/ 184 h 413"/>
                <a:gd name="T36" fmla="*/ 528 w 599"/>
                <a:gd name="T37" fmla="*/ 202 h 413"/>
                <a:gd name="T38" fmla="*/ 520 w 599"/>
                <a:gd name="T39" fmla="*/ 213 h 413"/>
                <a:gd name="T40" fmla="*/ 509 w 599"/>
                <a:gd name="T41" fmla="*/ 227 h 413"/>
                <a:gd name="T42" fmla="*/ 501 w 599"/>
                <a:gd name="T43" fmla="*/ 236 h 413"/>
                <a:gd name="T44" fmla="*/ 495 w 599"/>
                <a:gd name="T45" fmla="*/ 240 h 413"/>
                <a:gd name="T46" fmla="*/ 555 w 599"/>
                <a:gd name="T47" fmla="*/ 223 h 413"/>
                <a:gd name="T48" fmla="*/ 599 w 599"/>
                <a:gd name="T49" fmla="*/ 179 h 413"/>
                <a:gd name="T50" fmla="*/ 591 w 599"/>
                <a:gd name="T51" fmla="*/ 169 h 413"/>
                <a:gd name="T52" fmla="*/ 557 w 599"/>
                <a:gd name="T53" fmla="*/ 158 h 413"/>
                <a:gd name="T54" fmla="*/ 507 w 599"/>
                <a:gd name="T55" fmla="*/ 144 h 413"/>
                <a:gd name="T56" fmla="*/ 486 w 599"/>
                <a:gd name="T57" fmla="*/ 142 h 413"/>
                <a:gd name="T58" fmla="*/ 466 w 599"/>
                <a:gd name="T59" fmla="*/ 140 h 413"/>
                <a:gd name="T60" fmla="*/ 461 w 599"/>
                <a:gd name="T61" fmla="*/ 134 h 413"/>
                <a:gd name="T62" fmla="*/ 461 w 599"/>
                <a:gd name="T63" fmla="*/ 125 h 413"/>
                <a:gd name="T64" fmla="*/ 463 w 599"/>
                <a:gd name="T65" fmla="*/ 115 h 413"/>
                <a:gd name="T66" fmla="*/ 441 w 599"/>
                <a:gd name="T67" fmla="*/ 75 h 413"/>
                <a:gd name="T68" fmla="*/ 424 w 599"/>
                <a:gd name="T69" fmla="*/ 48 h 413"/>
                <a:gd name="T70" fmla="*/ 411 w 599"/>
                <a:gd name="T71" fmla="*/ 31 h 413"/>
                <a:gd name="T72" fmla="*/ 361 w 599"/>
                <a:gd name="T73" fmla="*/ 4 h 413"/>
                <a:gd name="T74" fmla="*/ 322 w 599"/>
                <a:gd name="T75" fmla="*/ 0 h 413"/>
                <a:gd name="T76" fmla="*/ 303 w 599"/>
                <a:gd name="T77" fmla="*/ 2 h 413"/>
                <a:gd name="T78" fmla="*/ 276 w 599"/>
                <a:gd name="T79" fmla="*/ 10 h 413"/>
                <a:gd name="T80" fmla="*/ 223 w 599"/>
                <a:gd name="T81" fmla="*/ 33 h 413"/>
                <a:gd name="T82" fmla="*/ 85 w 599"/>
                <a:gd name="T83" fmla="*/ 127 h 413"/>
                <a:gd name="T84" fmla="*/ 25 w 599"/>
                <a:gd name="T85" fmla="*/ 175 h 413"/>
                <a:gd name="T86" fmla="*/ 16 w 599"/>
                <a:gd name="T87" fmla="*/ 192 h 413"/>
                <a:gd name="T88" fmla="*/ 8 w 599"/>
                <a:gd name="T89" fmla="*/ 219 h 413"/>
                <a:gd name="T90" fmla="*/ 2 w 599"/>
                <a:gd name="T91" fmla="*/ 271 h 413"/>
                <a:gd name="T92" fmla="*/ 37 w 599"/>
                <a:gd name="T93" fmla="*/ 355 h 413"/>
                <a:gd name="T94" fmla="*/ 85 w 599"/>
                <a:gd name="T95" fmla="*/ 361 h 413"/>
                <a:gd name="T96" fmla="*/ 129 w 599"/>
                <a:gd name="T97" fmla="*/ 378 h 413"/>
                <a:gd name="T98" fmla="*/ 133 w 599"/>
                <a:gd name="T99" fmla="*/ 380 h 413"/>
                <a:gd name="T100" fmla="*/ 135 w 599"/>
                <a:gd name="T101" fmla="*/ 378 h 413"/>
                <a:gd name="T102" fmla="*/ 140 w 599"/>
                <a:gd name="T103" fmla="*/ 374 h 413"/>
                <a:gd name="T104" fmla="*/ 144 w 599"/>
                <a:gd name="T105" fmla="*/ 374 h 413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599"/>
                <a:gd name="T160" fmla="*/ 0 h 413"/>
                <a:gd name="T161" fmla="*/ 599 w 599"/>
                <a:gd name="T162" fmla="*/ 413 h 413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599" h="413">
                  <a:moveTo>
                    <a:pt x="156" y="413"/>
                  </a:moveTo>
                  <a:lnTo>
                    <a:pt x="156" y="413"/>
                  </a:lnTo>
                  <a:lnTo>
                    <a:pt x="159" y="413"/>
                  </a:lnTo>
                  <a:lnTo>
                    <a:pt x="161" y="413"/>
                  </a:lnTo>
                  <a:lnTo>
                    <a:pt x="163" y="413"/>
                  </a:lnTo>
                  <a:lnTo>
                    <a:pt x="165" y="413"/>
                  </a:lnTo>
                  <a:lnTo>
                    <a:pt x="167" y="413"/>
                  </a:lnTo>
                  <a:lnTo>
                    <a:pt x="169" y="411"/>
                  </a:lnTo>
                  <a:lnTo>
                    <a:pt x="171" y="411"/>
                  </a:lnTo>
                  <a:lnTo>
                    <a:pt x="171" y="403"/>
                  </a:lnTo>
                  <a:lnTo>
                    <a:pt x="173" y="397"/>
                  </a:lnTo>
                  <a:lnTo>
                    <a:pt x="173" y="392"/>
                  </a:lnTo>
                  <a:lnTo>
                    <a:pt x="175" y="386"/>
                  </a:lnTo>
                  <a:lnTo>
                    <a:pt x="175" y="380"/>
                  </a:lnTo>
                  <a:lnTo>
                    <a:pt x="177" y="374"/>
                  </a:lnTo>
                  <a:lnTo>
                    <a:pt x="179" y="368"/>
                  </a:lnTo>
                  <a:lnTo>
                    <a:pt x="179" y="363"/>
                  </a:lnTo>
                  <a:lnTo>
                    <a:pt x="182" y="357"/>
                  </a:lnTo>
                  <a:lnTo>
                    <a:pt x="186" y="351"/>
                  </a:lnTo>
                  <a:lnTo>
                    <a:pt x="188" y="347"/>
                  </a:lnTo>
                  <a:lnTo>
                    <a:pt x="192" y="342"/>
                  </a:lnTo>
                  <a:lnTo>
                    <a:pt x="194" y="336"/>
                  </a:lnTo>
                  <a:lnTo>
                    <a:pt x="196" y="332"/>
                  </a:lnTo>
                  <a:lnTo>
                    <a:pt x="198" y="326"/>
                  </a:lnTo>
                  <a:lnTo>
                    <a:pt x="198" y="321"/>
                  </a:lnTo>
                  <a:lnTo>
                    <a:pt x="190" y="319"/>
                  </a:lnTo>
                  <a:lnTo>
                    <a:pt x="182" y="319"/>
                  </a:lnTo>
                  <a:lnTo>
                    <a:pt x="177" y="321"/>
                  </a:lnTo>
                  <a:lnTo>
                    <a:pt x="169" y="322"/>
                  </a:lnTo>
                  <a:lnTo>
                    <a:pt x="161" y="324"/>
                  </a:lnTo>
                  <a:lnTo>
                    <a:pt x="154" y="326"/>
                  </a:lnTo>
                  <a:lnTo>
                    <a:pt x="148" y="326"/>
                  </a:lnTo>
                  <a:lnTo>
                    <a:pt x="140" y="324"/>
                  </a:lnTo>
                  <a:lnTo>
                    <a:pt x="140" y="322"/>
                  </a:lnTo>
                  <a:lnTo>
                    <a:pt x="138" y="321"/>
                  </a:lnTo>
                  <a:lnTo>
                    <a:pt x="138" y="319"/>
                  </a:lnTo>
                  <a:lnTo>
                    <a:pt x="140" y="317"/>
                  </a:lnTo>
                  <a:lnTo>
                    <a:pt x="140" y="315"/>
                  </a:lnTo>
                  <a:lnTo>
                    <a:pt x="142" y="313"/>
                  </a:lnTo>
                  <a:lnTo>
                    <a:pt x="144" y="315"/>
                  </a:lnTo>
                  <a:lnTo>
                    <a:pt x="167" y="307"/>
                  </a:lnTo>
                  <a:lnTo>
                    <a:pt x="188" y="299"/>
                  </a:lnTo>
                  <a:lnTo>
                    <a:pt x="211" y="292"/>
                  </a:lnTo>
                  <a:lnTo>
                    <a:pt x="232" y="286"/>
                  </a:lnTo>
                  <a:lnTo>
                    <a:pt x="253" y="278"/>
                  </a:lnTo>
                  <a:lnTo>
                    <a:pt x="275" y="271"/>
                  </a:lnTo>
                  <a:lnTo>
                    <a:pt x="296" y="263"/>
                  </a:lnTo>
                  <a:lnTo>
                    <a:pt x="319" y="255"/>
                  </a:lnTo>
                  <a:lnTo>
                    <a:pt x="324" y="250"/>
                  </a:lnTo>
                  <a:lnTo>
                    <a:pt x="330" y="246"/>
                  </a:lnTo>
                  <a:lnTo>
                    <a:pt x="338" y="242"/>
                  </a:lnTo>
                  <a:lnTo>
                    <a:pt x="344" y="236"/>
                  </a:lnTo>
                  <a:lnTo>
                    <a:pt x="349" y="232"/>
                  </a:lnTo>
                  <a:lnTo>
                    <a:pt x="353" y="227"/>
                  </a:lnTo>
                  <a:lnTo>
                    <a:pt x="359" y="221"/>
                  </a:lnTo>
                  <a:lnTo>
                    <a:pt x="361" y="215"/>
                  </a:lnTo>
                  <a:lnTo>
                    <a:pt x="361" y="209"/>
                  </a:lnTo>
                  <a:lnTo>
                    <a:pt x="361" y="205"/>
                  </a:lnTo>
                  <a:lnTo>
                    <a:pt x="359" y="200"/>
                  </a:lnTo>
                  <a:lnTo>
                    <a:pt x="357" y="196"/>
                  </a:lnTo>
                  <a:lnTo>
                    <a:pt x="355" y="192"/>
                  </a:lnTo>
                  <a:lnTo>
                    <a:pt x="353" y="186"/>
                  </a:lnTo>
                  <a:lnTo>
                    <a:pt x="353" y="182"/>
                  </a:lnTo>
                  <a:lnTo>
                    <a:pt x="351" y="179"/>
                  </a:lnTo>
                  <a:lnTo>
                    <a:pt x="349" y="173"/>
                  </a:lnTo>
                  <a:lnTo>
                    <a:pt x="347" y="169"/>
                  </a:lnTo>
                  <a:lnTo>
                    <a:pt x="346" y="165"/>
                  </a:lnTo>
                  <a:lnTo>
                    <a:pt x="344" y="163"/>
                  </a:lnTo>
                  <a:lnTo>
                    <a:pt x="342" y="159"/>
                  </a:lnTo>
                  <a:lnTo>
                    <a:pt x="342" y="156"/>
                  </a:lnTo>
                  <a:lnTo>
                    <a:pt x="340" y="152"/>
                  </a:lnTo>
                  <a:lnTo>
                    <a:pt x="340" y="146"/>
                  </a:lnTo>
                  <a:lnTo>
                    <a:pt x="346" y="152"/>
                  </a:lnTo>
                  <a:lnTo>
                    <a:pt x="353" y="156"/>
                  </a:lnTo>
                  <a:lnTo>
                    <a:pt x="359" y="159"/>
                  </a:lnTo>
                  <a:lnTo>
                    <a:pt x="367" y="163"/>
                  </a:lnTo>
                  <a:lnTo>
                    <a:pt x="376" y="165"/>
                  </a:lnTo>
                  <a:lnTo>
                    <a:pt x="384" y="167"/>
                  </a:lnTo>
                  <a:lnTo>
                    <a:pt x="393" y="169"/>
                  </a:lnTo>
                  <a:lnTo>
                    <a:pt x="403" y="169"/>
                  </a:lnTo>
                  <a:lnTo>
                    <a:pt x="418" y="169"/>
                  </a:lnTo>
                  <a:lnTo>
                    <a:pt x="436" y="169"/>
                  </a:lnTo>
                  <a:lnTo>
                    <a:pt x="453" y="169"/>
                  </a:lnTo>
                  <a:lnTo>
                    <a:pt x="468" y="169"/>
                  </a:lnTo>
                  <a:lnTo>
                    <a:pt x="484" y="171"/>
                  </a:lnTo>
                  <a:lnTo>
                    <a:pt x="499" y="173"/>
                  </a:lnTo>
                  <a:lnTo>
                    <a:pt x="507" y="177"/>
                  </a:lnTo>
                  <a:lnTo>
                    <a:pt x="512" y="181"/>
                  </a:lnTo>
                  <a:lnTo>
                    <a:pt x="518" y="184"/>
                  </a:lnTo>
                  <a:lnTo>
                    <a:pt x="524" y="190"/>
                  </a:lnTo>
                  <a:lnTo>
                    <a:pt x="526" y="192"/>
                  </a:lnTo>
                  <a:lnTo>
                    <a:pt x="526" y="196"/>
                  </a:lnTo>
                  <a:lnTo>
                    <a:pt x="528" y="198"/>
                  </a:lnTo>
                  <a:lnTo>
                    <a:pt x="528" y="202"/>
                  </a:lnTo>
                  <a:lnTo>
                    <a:pt x="526" y="204"/>
                  </a:lnTo>
                  <a:lnTo>
                    <a:pt x="526" y="205"/>
                  </a:lnTo>
                  <a:lnTo>
                    <a:pt x="524" y="209"/>
                  </a:lnTo>
                  <a:lnTo>
                    <a:pt x="522" y="211"/>
                  </a:lnTo>
                  <a:lnTo>
                    <a:pt x="520" y="213"/>
                  </a:lnTo>
                  <a:lnTo>
                    <a:pt x="516" y="217"/>
                  </a:lnTo>
                  <a:lnTo>
                    <a:pt x="514" y="219"/>
                  </a:lnTo>
                  <a:lnTo>
                    <a:pt x="512" y="221"/>
                  </a:lnTo>
                  <a:lnTo>
                    <a:pt x="510" y="225"/>
                  </a:lnTo>
                  <a:lnTo>
                    <a:pt x="509" y="227"/>
                  </a:lnTo>
                  <a:lnTo>
                    <a:pt x="509" y="230"/>
                  </a:lnTo>
                  <a:lnTo>
                    <a:pt x="507" y="232"/>
                  </a:lnTo>
                  <a:lnTo>
                    <a:pt x="505" y="234"/>
                  </a:lnTo>
                  <a:lnTo>
                    <a:pt x="503" y="234"/>
                  </a:lnTo>
                  <a:lnTo>
                    <a:pt x="501" y="236"/>
                  </a:lnTo>
                  <a:lnTo>
                    <a:pt x="499" y="238"/>
                  </a:lnTo>
                  <a:lnTo>
                    <a:pt x="497" y="240"/>
                  </a:lnTo>
                  <a:lnTo>
                    <a:pt x="495" y="240"/>
                  </a:lnTo>
                  <a:lnTo>
                    <a:pt x="509" y="261"/>
                  </a:lnTo>
                  <a:lnTo>
                    <a:pt x="518" y="251"/>
                  </a:lnTo>
                  <a:lnTo>
                    <a:pt x="530" y="242"/>
                  </a:lnTo>
                  <a:lnTo>
                    <a:pt x="541" y="232"/>
                  </a:lnTo>
                  <a:lnTo>
                    <a:pt x="555" y="223"/>
                  </a:lnTo>
                  <a:lnTo>
                    <a:pt x="566" y="215"/>
                  </a:lnTo>
                  <a:lnTo>
                    <a:pt x="578" y="204"/>
                  </a:lnTo>
                  <a:lnTo>
                    <a:pt x="589" y="194"/>
                  </a:lnTo>
                  <a:lnTo>
                    <a:pt x="599" y="181"/>
                  </a:lnTo>
                  <a:lnTo>
                    <a:pt x="599" y="179"/>
                  </a:lnTo>
                  <a:lnTo>
                    <a:pt x="597" y="177"/>
                  </a:lnTo>
                  <a:lnTo>
                    <a:pt x="597" y="175"/>
                  </a:lnTo>
                  <a:lnTo>
                    <a:pt x="595" y="173"/>
                  </a:lnTo>
                  <a:lnTo>
                    <a:pt x="593" y="171"/>
                  </a:lnTo>
                  <a:lnTo>
                    <a:pt x="591" y="169"/>
                  </a:lnTo>
                  <a:lnTo>
                    <a:pt x="587" y="167"/>
                  </a:lnTo>
                  <a:lnTo>
                    <a:pt x="585" y="167"/>
                  </a:lnTo>
                  <a:lnTo>
                    <a:pt x="576" y="163"/>
                  </a:lnTo>
                  <a:lnTo>
                    <a:pt x="566" y="159"/>
                  </a:lnTo>
                  <a:lnTo>
                    <a:pt x="557" y="158"/>
                  </a:lnTo>
                  <a:lnTo>
                    <a:pt x="547" y="154"/>
                  </a:lnTo>
                  <a:lnTo>
                    <a:pt x="537" y="152"/>
                  </a:lnTo>
                  <a:lnTo>
                    <a:pt x="528" y="150"/>
                  </a:lnTo>
                  <a:lnTo>
                    <a:pt x="518" y="146"/>
                  </a:lnTo>
                  <a:lnTo>
                    <a:pt x="507" y="144"/>
                  </a:lnTo>
                  <a:lnTo>
                    <a:pt x="503" y="144"/>
                  </a:lnTo>
                  <a:lnTo>
                    <a:pt x="497" y="144"/>
                  </a:lnTo>
                  <a:lnTo>
                    <a:pt x="493" y="144"/>
                  </a:lnTo>
                  <a:lnTo>
                    <a:pt x="489" y="144"/>
                  </a:lnTo>
                  <a:lnTo>
                    <a:pt x="486" y="142"/>
                  </a:lnTo>
                  <a:lnTo>
                    <a:pt x="482" y="142"/>
                  </a:lnTo>
                  <a:lnTo>
                    <a:pt x="476" y="140"/>
                  </a:lnTo>
                  <a:lnTo>
                    <a:pt x="472" y="140"/>
                  </a:lnTo>
                  <a:lnTo>
                    <a:pt x="470" y="140"/>
                  </a:lnTo>
                  <a:lnTo>
                    <a:pt x="466" y="140"/>
                  </a:lnTo>
                  <a:lnTo>
                    <a:pt x="466" y="138"/>
                  </a:lnTo>
                  <a:lnTo>
                    <a:pt x="464" y="138"/>
                  </a:lnTo>
                  <a:lnTo>
                    <a:pt x="463" y="136"/>
                  </a:lnTo>
                  <a:lnTo>
                    <a:pt x="461" y="134"/>
                  </a:lnTo>
                  <a:lnTo>
                    <a:pt x="459" y="133"/>
                  </a:lnTo>
                  <a:lnTo>
                    <a:pt x="459" y="131"/>
                  </a:lnTo>
                  <a:lnTo>
                    <a:pt x="459" y="129"/>
                  </a:lnTo>
                  <a:lnTo>
                    <a:pt x="459" y="127"/>
                  </a:lnTo>
                  <a:lnTo>
                    <a:pt x="461" y="125"/>
                  </a:lnTo>
                  <a:lnTo>
                    <a:pt x="461" y="123"/>
                  </a:lnTo>
                  <a:lnTo>
                    <a:pt x="463" y="123"/>
                  </a:lnTo>
                  <a:lnTo>
                    <a:pt x="464" y="121"/>
                  </a:lnTo>
                  <a:lnTo>
                    <a:pt x="466" y="121"/>
                  </a:lnTo>
                  <a:lnTo>
                    <a:pt x="463" y="115"/>
                  </a:lnTo>
                  <a:lnTo>
                    <a:pt x="459" y="108"/>
                  </a:lnTo>
                  <a:lnTo>
                    <a:pt x="455" y="98"/>
                  </a:lnTo>
                  <a:lnTo>
                    <a:pt x="451" y="90"/>
                  </a:lnTo>
                  <a:lnTo>
                    <a:pt x="447" y="83"/>
                  </a:lnTo>
                  <a:lnTo>
                    <a:pt x="441" y="75"/>
                  </a:lnTo>
                  <a:lnTo>
                    <a:pt x="438" y="67"/>
                  </a:lnTo>
                  <a:lnTo>
                    <a:pt x="432" y="60"/>
                  </a:lnTo>
                  <a:lnTo>
                    <a:pt x="430" y="56"/>
                  </a:lnTo>
                  <a:lnTo>
                    <a:pt x="428" y="52"/>
                  </a:lnTo>
                  <a:lnTo>
                    <a:pt x="424" y="48"/>
                  </a:lnTo>
                  <a:lnTo>
                    <a:pt x="422" y="44"/>
                  </a:lnTo>
                  <a:lnTo>
                    <a:pt x="418" y="41"/>
                  </a:lnTo>
                  <a:lnTo>
                    <a:pt x="416" y="39"/>
                  </a:lnTo>
                  <a:lnTo>
                    <a:pt x="413" y="35"/>
                  </a:lnTo>
                  <a:lnTo>
                    <a:pt x="411" y="31"/>
                  </a:lnTo>
                  <a:lnTo>
                    <a:pt x="401" y="25"/>
                  </a:lnTo>
                  <a:lnTo>
                    <a:pt x="392" y="17"/>
                  </a:lnTo>
                  <a:lnTo>
                    <a:pt x="382" y="12"/>
                  </a:lnTo>
                  <a:lnTo>
                    <a:pt x="372" y="8"/>
                  </a:lnTo>
                  <a:lnTo>
                    <a:pt x="361" y="4"/>
                  </a:lnTo>
                  <a:lnTo>
                    <a:pt x="351" y="2"/>
                  </a:lnTo>
                  <a:lnTo>
                    <a:pt x="340" y="0"/>
                  </a:lnTo>
                  <a:lnTo>
                    <a:pt x="330" y="0"/>
                  </a:lnTo>
                  <a:lnTo>
                    <a:pt x="326" y="0"/>
                  </a:lnTo>
                  <a:lnTo>
                    <a:pt x="322" y="0"/>
                  </a:lnTo>
                  <a:lnTo>
                    <a:pt x="317" y="0"/>
                  </a:lnTo>
                  <a:lnTo>
                    <a:pt x="313" y="0"/>
                  </a:lnTo>
                  <a:lnTo>
                    <a:pt x="311" y="0"/>
                  </a:lnTo>
                  <a:lnTo>
                    <a:pt x="307" y="2"/>
                  </a:lnTo>
                  <a:lnTo>
                    <a:pt x="303" y="2"/>
                  </a:lnTo>
                  <a:lnTo>
                    <a:pt x="299" y="2"/>
                  </a:lnTo>
                  <a:lnTo>
                    <a:pt x="294" y="4"/>
                  </a:lnTo>
                  <a:lnTo>
                    <a:pt x="288" y="6"/>
                  </a:lnTo>
                  <a:lnTo>
                    <a:pt x="282" y="8"/>
                  </a:lnTo>
                  <a:lnTo>
                    <a:pt x="276" y="10"/>
                  </a:lnTo>
                  <a:lnTo>
                    <a:pt x="271" y="12"/>
                  </a:lnTo>
                  <a:lnTo>
                    <a:pt x="265" y="14"/>
                  </a:lnTo>
                  <a:lnTo>
                    <a:pt x="259" y="16"/>
                  </a:lnTo>
                  <a:lnTo>
                    <a:pt x="253" y="19"/>
                  </a:lnTo>
                  <a:lnTo>
                    <a:pt x="223" y="33"/>
                  </a:lnTo>
                  <a:lnTo>
                    <a:pt x="192" y="50"/>
                  </a:lnTo>
                  <a:lnTo>
                    <a:pt x="165" y="69"/>
                  </a:lnTo>
                  <a:lnTo>
                    <a:pt x="138" y="88"/>
                  </a:lnTo>
                  <a:lnTo>
                    <a:pt x="112" y="108"/>
                  </a:lnTo>
                  <a:lnTo>
                    <a:pt x="85" y="127"/>
                  </a:lnTo>
                  <a:lnTo>
                    <a:pt x="58" y="146"/>
                  </a:lnTo>
                  <a:lnTo>
                    <a:pt x="31" y="165"/>
                  </a:lnTo>
                  <a:lnTo>
                    <a:pt x="27" y="167"/>
                  </a:lnTo>
                  <a:lnTo>
                    <a:pt x="25" y="171"/>
                  </a:lnTo>
                  <a:lnTo>
                    <a:pt x="25" y="175"/>
                  </a:lnTo>
                  <a:lnTo>
                    <a:pt x="23" y="179"/>
                  </a:lnTo>
                  <a:lnTo>
                    <a:pt x="21" y="181"/>
                  </a:lnTo>
                  <a:lnTo>
                    <a:pt x="21" y="184"/>
                  </a:lnTo>
                  <a:lnTo>
                    <a:pt x="19" y="188"/>
                  </a:lnTo>
                  <a:lnTo>
                    <a:pt x="16" y="192"/>
                  </a:lnTo>
                  <a:lnTo>
                    <a:pt x="14" y="196"/>
                  </a:lnTo>
                  <a:lnTo>
                    <a:pt x="12" y="202"/>
                  </a:lnTo>
                  <a:lnTo>
                    <a:pt x="10" y="207"/>
                  </a:lnTo>
                  <a:lnTo>
                    <a:pt x="10" y="213"/>
                  </a:lnTo>
                  <a:lnTo>
                    <a:pt x="8" y="219"/>
                  </a:lnTo>
                  <a:lnTo>
                    <a:pt x="6" y="225"/>
                  </a:lnTo>
                  <a:lnTo>
                    <a:pt x="4" y="230"/>
                  </a:lnTo>
                  <a:lnTo>
                    <a:pt x="2" y="234"/>
                  </a:lnTo>
                  <a:lnTo>
                    <a:pt x="0" y="253"/>
                  </a:lnTo>
                  <a:lnTo>
                    <a:pt x="2" y="271"/>
                  </a:lnTo>
                  <a:lnTo>
                    <a:pt x="6" y="288"/>
                  </a:lnTo>
                  <a:lnTo>
                    <a:pt x="14" y="305"/>
                  </a:lnTo>
                  <a:lnTo>
                    <a:pt x="19" y="322"/>
                  </a:lnTo>
                  <a:lnTo>
                    <a:pt x="29" y="338"/>
                  </a:lnTo>
                  <a:lnTo>
                    <a:pt x="37" y="355"/>
                  </a:lnTo>
                  <a:lnTo>
                    <a:pt x="44" y="372"/>
                  </a:lnTo>
                  <a:lnTo>
                    <a:pt x="54" y="365"/>
                  </a:lnTo>
                  <a:lnTo>
                    <a:pt x="64" y="361"/>
                  </a:lnTo>
                  <a:lnTo>
                    <a:pt x="75" y="361"/>
                  </a:lnTo>
                  <a:lnTo>
                    <a:pt x="85" y="361"/>
                  </a:lnTo>
                  <a:lnTo>
                    <a:pt x="96" y="363"/>
                  </a:lnTo>
                  <a:lnTo>
                    <a:pt x="108" y="367"/>
                  </a:lnTo>
                  <a:lnTo>
                    <a:pt x="117" y="370"/>
                  </a:lnTo>
                  <a:lnTo>
                    <a:pt x="129" y="376"/>
                  </a:lnTo>
                  <a:lnTo>
                    <a:pt x="129" y="378"/>
                  </a:lnTo>
                  <a:lnTo>
                    <a:pt x="131" y="378"/>
                  </a:lnTo>
                  <a:lnTo>
                    <a:pt x="133" y="380"/>
                  </a:lnTo>
                  <a:lnTo>
                    <a:pt x="135" y="382"/>
                  </a:lnTo>
                  <a:lnTo>
                    <a:pt x="135" y="380"/>
                  </a:lnTo>
                  <a:lnTo>
                    <a:pt x="135" y="378"/>
                  </a:lnTo>
                  <a:lnTo>
                    <a:pt x="135" y="376"/>
                  </a:lnTo>
                  <a:lnTo>
                    <a:pt x="136" y="374"/>
                  </a:lnTo>
                  <a:lnTo>
                    <a:pt x="138" y="374"/>
                  </a:lnTo>
                  <a:lnTo>
                    <a:pt x="140" y="374"/>
                  </a:lnTo>
                  <a:lnTo>
                    <a:pt x="142" y="374"/>
                  </a:lnTo>
                  <a:lnTo>
                    <a:pt x="144" y="374"/>
                  </a:lnTo>
                  <a:lnTo>
                    <a:pt x="156" y="413"/>
                  </a:lnTo>
                  <a:close/>
                </a:path>
              </a:pathLst>
            </a:custGeom>
            <a:solidFill>
              <a:srgbClr val="B888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25" name="Freeform 31"/>
            <p:cNvSpPr>
              <a:spLocks/>
            </p:cNvSpPr>
            <p:nvPr/>
          </p:nvSpPr>
          <p:spPr bwMode="auto">
            <a:xfrm flipH="1">
              <a:off x="4605" y="2211"/>
              <a:ext cx="69" cy="52"/>
            </a:xfrm>
            <a:custGeom>
              <a:avLst/>
              <a:gdLst>
                <a:gd name="T0" fmla="*/ 39 w 69"/>
                <a:gd name="T1" fmla="*/ 52 h 52"/>
                <a:gd name="T2" fmla="*/ 42 w 69"/>
                <a:gd name="T3" fmla="*/ 48 h 52"/>
                <a:gd name="T4" fmla="*/ 48 w 69"/>
                <a:gd name="T5" fmla="*/ 45 h 52"/>
                <a:gd name="T6" fmla="*/ 52 w 69"/>
                <a:gd name="T7" fmla="*/ 41 h 52"/>
                <a:gd name="T8" fmla="*/ 56 w 69"/>
                <a:gd name="T9" fmla="*/ 37 h 52"/>
                <a:gd name="T10" fmla="*/ 60 w 69"/>
                <a:gd name="T11" fmla="*/ 31 h 52"/>
                <a:gd name="T12" fmla="*/ 63 w 69"/>
                <a:gd name="T13" fmla="*/ 27 h 52"/>
                <a:gd name="T14" fmla="*/ 65 w 69"/>
                <a:gd name="T15" fmla="*/ 22 h 52"/>
                <a:gd name="T16" fmla="*/ 69 w 69"/>
                <a:gd name="T17" fmla="*/ 16 h 52"/>
                <a:gd name="T18" fmla="*/ 67 w 69"/>
                <a:gd name="T19" fmla="*/ 14 h 52"/>
                <a:gd name="T20" fmla="*/ 67 w 69"/>
                <a:gd name="T21" fmla="*/ 12 h 52"/>
                <a:gd name="T22" fmla="*/ 67 w 69"/>
                <a:gd name="T23" fmla="*/ 12 h 52"/>
                <a:gd name="T24" fmla="*/ 65 w 69"/>
                <a:gd name="T25" fmla="*/ 10 h 52"/>
                <a:gd name="T26" fmla="*/ 65 w 69"/>
                <a:gd name="T27" fmla="*/ 10 h 52"/>
                <a:gd name="T28" fmla="*/ 63 w 69"/>
                <a:gd name="T29" fmla="*/ 8 h 52"/>
                <a:gd name="T30" fmla="*/ 63 w 69"/>
                <a:gd name="T31" fmla="*/ 8 h 52"/>
                <a:gd name="T32" fmla="*/ 62 w 69"/>
                <a:gd name="T33" fmla="*/ 8 h 52"/>
                <a:gd name="T34" fmla="*/ 0 w 69"/>
                <a:gd name="T35" fmla="*/ 0 h 52"/>
                <a:gd name="T36" fmla="*/ 39 w 69"/>
                <a:gd name="T37" fmla="*/ 52 h 5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69"/>
                <a:gd name="T58" fmla="*/ 0 h 52"/>
                <a:gd name="T59" fmla="*/ 69 w 69"/>
                <a:gd name="T60" fmla="*/ 52 h 52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69" h="52">
                  <a:moveTo>
                    <a:pt x="39" y="52"/>
                  </a:moveTo>
                  <a:lnTo>
                    <a:pt x="42" y="48"/>
                  </a:lnTo>
                  <a:lnTo>
                    <a:pt x="48" y="45"/>
                  </a:lnTo>
                  <a:lnTo>
                    <a:pt x="52" y="41"/>
                  </a:lnTo>
                  <a:lnTo>
                    <a:pt x="56" y="37"/>
                  </a:lnTo>
                  <a:lnTo>
                    <a:pt x="60" y="31"/>
                  </a:lnTo>
                  <a:lnTo>
                    <a:pt x="63" y="27"/>
                  </a:lnTo>
                  <a:lnTo>
                    <a:pt x="65" y="22"/>
                  </a:lnTo>
                  <a:lnTo>
                    <a:pt x="69" y="16"/>
                  </a:lnTo>
                  <a:lnTo>
                    <a:pt x="67" y="14"/>
                  </a:lnTo>
                  <a:lnTo>
                    <a:pt x="67" y="12"/>
                  </a:lnTo>
                  <a:lnTo>
                    <a:pt x="65" y="10"/>
                  </a:lnTo>
                  <a:lnTo>
                    <a:pt x="63" y="8"/>
                  </a:lnTo>
                  <a:lnTo>
                    <a:pt x="62" y="8"/>
                  </a:lnTo>
                  <a:lnTo>
                    <a:pt x="0" y="0"/>
                  </a:lnTo>
                  <a:lnTo>
                    <a:pt x="39" y="52"/>
                  </a:lnTo>
                  <a:close/>
                </a:path>
              </a:pathLst>
            </a:custGeom>
            <a:solidFill>
              <a:srgbClr val="B888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200" name="Text Box 33"/>
          <p:cNvSpPr txBox="1">
            <a:spLocks noChangeArrowheads="1"/>
          </p:cNvSpPr>
          <p:nvPr/>
        </p:nvSpPr>
        <p:spPr bwMode="auto">
          <a:xfrm>
            <a:off x="2241550" y="5638800"/>
            <a:ext cx="5126038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/>
              <a:t>I couldn</a:t>
            </a:r>
            <a:r>
              <a:rPr lang="ja-JP" altLang="en-US" sz="2000"/>
              <a:t>’</a:t>
            </a:r>
            <a:r>
              <a:rPr lang="en-US" sz="2000"/>
              <a:t>t find a polynomial-time algorithm; </a:t>
            </a:r>
          </a:p>
          <a:p>
            <a:pPr eaLnBrk="1" hangingPunct="1"/>
            <a:r>
              <a:rPr lang="en-US" sz="2000"/>
              <a:t>I guess I</a:t>
            </a:r>
            <a:r>
              <a:rPr lang="ja-JP" altLang="en-US" sz="2000"/>
              <a:t>’</a:t>
            </a:r>
            <a:r>
              <a:rPr lang="en-US" sz="2000"/>
              <a:t>m too dumb.</a:t>
            </a:r>
          </a:p>
        </p:txBody>
      </p:sp>
      <p:sp>
        <p:nvSpPr>
          <p:cNvPr id="8201" name="Text Box 35"/>
          <p:cNvSpPr txBox="1">
            <a:spLocks noChangeArrowheads="1"/>
          </p:cNvSpPr>
          <p:nvPr/>
        </p:nvSpPr>
        <p:spPr bwMode="auto">
          <a:xfrm>
            <a:off x="5614988" y="6400800"/>
            <a:ext cx="2544762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000"/>
              <a:t>(cartoon inspired by [Garey-Johnson, 79])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NP-Completeness</a:t>
            </a:r>
          </a:p>
        </p:txBody>
      </p:sp>
      <p:sp>
        <p:nvSpPr>
          <p:cNvPr id="1024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DCE38252-F58E-964C-A7D4-593F94C58CCF}" type="slidenum">
              <a:rPr lang="en-US" sz="1400"/>
              <a:pPr eaLnBrk="1" hangingPunct="1"/>
              <a:t>3</a:t>
            </a:fld>
            <a:endParaRPr lang="en-US" sz="1400"/>
          </a:p>
        </p:txBody>
      </p:sp>
      <p:pic>
        <p:nvPicPr>
          <p:cNvPr id="10244" name="Picture 9" descr="j014066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0300" y="2209800"/>
            <a:ext cx="1206500" cy="229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5" name="Picture 11" descr="j014132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2632075"/>
            <a:ext cx="1362075" cy="2244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</a:rPr>
              <a:t>Dealing with Hard Problems</a:t>
            </a:r>
          </a:p>
        </p:txBody>
      </p:sp>
      <p:sp>
        <p:nvSpPr>
          <p:cNvPr id="1024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676400"/>
            <a:ext cx="7772400" cy="4114800"/>
          </a:xfrm>
        </p:spPr>
        <p:txBody>
          <a:bodyPr/>
          <a:lstStyle/>
          <a:p>
            <a:pPr eaLnBrk="1" hangingPunct="1"/>
            <a:r>
              <a:rPr lang="en-US">
                <a:latin typeface="Tahoma" charset="0"/>
              </a:rPr>
              <a:t>NP-completeness let</a:t>
            </a:r>
            <a:r>
              <a:rPr lang="ja-JP" altLang="en-US">
                <a:latin typeface="Tahoma" charset="0"/>
              </a:rPr>
              <a:t>’</a:t>
            </a:r>
            <a:r>
              <a:rPr lang="en-US">
                <a:latin typeface="Tahoma" charset="0"/>
              </a:rPr>
              <a:t>s us show collectively that a problem is hard.</a:t>
            </a:r>
          </a:p>
        </p:txBody>
      </p:sp>
      <p:pic>
        <p:nvPicPr>
          <p:cNvPr id="10248" name="Picture 4" descr="j014070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754313"/>
            <a:ext cx="2632075" cy="2916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9" name="Text Box 5"/>
          <p:cNvSpPr txBox="1">
            <a:spLocks noChangeArrowheads="1"/>
          </p:cNvSpPr>
          <p:nvPr/>
        </p:nvSpPr>
        <p:spPr bwMode="auto">
          <a:xfrm>
            <a:off x="2000250" y="5715000"/>
            <a:ext cx="53911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/>
              <a:t>I couldn</a:t>
            </a:r>
            <a:r>
              <a:rPr lang="ja-JP" altLang="en-US" sz="2000"/>
              <a:t>’</a:t>
            </a:r>
            <a:r>
              <a:rPr lang="en-US" sz="2000"/>
              <a:t>t find a polynomial-time algorithm, </a:t>
            </a:r>
          </a:p>
          <a:p>
            <a:pPr eaLnBrk="1" hangingPunct="1"/>
            <a:r>
              <a:rPr lang="en-US" sz="2000"/>
              <a:t>but neither could all these other smart people.</a:t>
            </a:r>
          </a:p>
        </p:txBody>
      </p:sp>
      <p:pic>
        <p:nvPicPr>
          <p:cNvPr id="10250" name="Picture 7" descr="j014125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1675" y="3352800"/>
            <a:ext cx="1671638" cy="231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51" name="Picture 10" descr="j014067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3505200"/>
            <a:ext cx="1111250" cy="2244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52" name="Picture 12" descr="j0141361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0575" y="3048000"/>
            <a:ext cx="1292225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0253" name="Group 16"/>
          <p:cNvGrpSpPr>
            <a:grpSpLocks/>
          </p:cNvGrpSpPr>
          <p:nvPr/>
        </p:nvGrpSpPr>
        <p:grpSpPr bwMode="auto">
          <a:xfrm rot="-5400000">
            <a:off x="8458200" y="3276600"/>
            <a:ext cx="457200" cy="457200"/>
            <a:chOff x="4896" y="3744"/>
            <a:chExt cx="288" cy="288"/>
          </a:xfrm>
        </p:grpSpPr>
        <p:sp>
          <p:nvSpPr>
            <p:cNvPr id="10255" name="Oval 13"/>
            <p:cNvSpPr>
              <a:spLocks noChangeArrowheads="1"/>
            </p:cNvSpPr>
            <p:nvPr/>
          </p:nvSpPr>
          <p:spPr bwMode="auto">
            <a:xfrm>
              <a:off x="4896" y="3744"/>
              <a:ext cx="96" cy="96"/>
            </a:xfrm>
            <a:prstGeom prst="ellipse">
              <a:avLst/>
            </a:prstGeom>
            <a:solidFill>
              <a:srgbClr val="000000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56" name="Oval 14"/>
            <p:cNvSpPr>
              <a:spLocks noChangeArrowheads="1"/>
            </p:cNvSpPr>
            <p:nvPr/>
          </p:nvSpPr>
          <p:spPr bwMode="auto">
            <a:xfrm>
              <a:off x="4992" y="3840"/>
              <a:ext cx="96" cy="96"/>
            </a:xfrm>
            <a:prstGeom prst="ellipse">
              <a:avLst/>
            </a:prstGeom>
            <a:solidFill>
              <a:srgbClr val="000000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57" name="Oval 15"/>
            <p:cNvSpPr>
              <a:spLocks noChangeArrowheads="1"/>
            </p:cNvSpPr>
            <p:nvPr/>
          </p:nvSpPr>
          <p:spPr bwMode="auto">
            <a:xfrm>
              <a:off x="5088" y="3936"/>
              <a:ext cx="96" cy="96"/>
            </a:xfrm>
            <a:prstGeom prst="ellipse">
              <a:avLst/>
            </a:prstGeom>
            <a:solidFill>
              <a:srgbClr val="000000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254" name="Text Box 17"/>
          <p:cNvSpPr txBox="1">
            <a:spLocks noChangeArrowheads="1"/>
          </p:cNvSpPr>
          <p:nvPr/>
        </p:nvSpPr>
        <p:spPr bwMode="auto">
          <a:xfrm>
            <a:off x="5614988" y="6400800"/>
            <a:ext cx="2544762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000"/>
              <a:t>(cartoon inspired by [Garey-Johnson, 79])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NP-Completeness</a:t>
            </a:r>
          </a:p>
        </p:txBody>
      </p:sp>
      <p:sp>
        <p:nvSpPr>
          <p:cNvPr id="1126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EC5F5329-F14E-0043-9690-96AA1F86ECE8}" type="slidenum">
              <a:rPr lang="en-US" sz="1400"/>
              <a:pPr eaLnBrk="1" hangingPunct="1"/>
              <a:t>4</a:t>
            </a:fld>
            <a:endParaRPr lang="en-US" sz="1400"/>
          </a:p>
        </p:txBody>
      </p:sp>
      <p:sp>
        <p:nvSpPr>
          <p:cNvPr id="112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</a:rPr>
              <a:t>Polynomial-Time </a:t>
            </a:r>
            <a:br>
              <a:rPr lang="en-US">
                <a:latin typeface="Tahoma" charset="0"/>
              </a:rPr>
            </a:br>
            <a:r>
              <a:rPr lang="en-US">
                <a:latin typeface="Tahoma" charset="0"/>
              </a:rPr>
              <a:t>Decision Problems</a:t>
            </a:r>
          </a:p>
        </p:txBody>
      </p:sp>
      <p:sp>
        <p:nvSpPr>
          <p:cNvPr id="1126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62000" y="1828800"/>
            <a:ext cx="7848600" cy="4191000"/>
          </a:xfrm>
        </p:spPr>
        <p:txBody>
          <a:bodyPr/>
          <a:lstStyle/>
          <a:p>
            <a:pPr eaLnBrk="1" hangingPunct="1"/>
            <a:r>
              <a:rPr lang="en-US" sz="2800" dirty="0">
                <a:latin typeface="Tahoma" charset="0"/>
              </a:rPr>
              <a:t>To simplify the notion of </a:t>
            </a:r>
            <a:r>
              <a:rPr lang="ja-JP" altLang="en-US" sz="2800" dirty="0">
                <a:latin typeface="Tahoma" charset="0"/>
              </a:rPr>
              <a:t>“</a:t>
            </a:r>
            <a:r>
              <a:rPr lang="en-US" sz="2800" dirty="0">
                <a:latin typeface="Tahoma" charset="0"/>
              </a:rPr>
              <a:t>hardness,</a:t>
            </a:r>
            <a:r>
              <a:rPr lang="ja-JP" altLang="en-US" sz="2800" dirty="0">
                <a:latin typeface="Tahoma" charset="0"/>
              </a:rPr>
              <a:t>”</a:t>
            </a:r>
            <a:r>
              <a:rPr lang="en-US" sz="2800" dirty="0">
                <a:latin typeface="Tahoma" charset="0"/>
              </a:rPr>
              <a:t> we will focus on the following:</a:t>
            </a:r>
          </a:p>
          <a:p>
            <a:pPr lvl="1" eaLnBrk="1" hangingPunct="1"/>
            <a:r>
              <a:rPr lang="en-US" sz="2400" dirty="0">
                <a:latin typeface="Tahoma" charset="0"/>
              </a:rPr>
              <a:t>Polynomial-time as the cut-off for efficiency</a:t>
            </a:r>
          </a:p>
          <a:p>
            <a:pPr lvl="1" eaLnBrk="1" hangingPunct="1"/>
            <a:r>
              <a:rPr lang="en-US" sz="2400" dirty="0">
                <a:latin typeface="Tahoma" charset="0"/>
              </a:rPr>
              <a:t>Decision problems: output is 1 or 0 (</a:t>
            </a:r>
            <a:r>
              <a:rPr lang="ja-JP" altLang="en-US" sz="2400" dirty="0">
                <a:latin typeface="Tahoma" charset="0"/>
              </a:rPr>
              <a:t>“</a:t>
            </a:r>
            <a:r>
              <a:rPr lang="en-US" sz="2400" dirty="0">
                <a:latin typeface="Tahoma" charset="0"/>
              </a:rPr>
              <a:t>yes</a:t>
            </a:r>
            <a:r>
              <a:rPr lang="ja-JP" altLang="en-US" sz="2400" dirty="0">
                <a:latin typeface="Tahoma" charset="0"/>
              </a:rPr>
              <a:t>”</a:t>
            </a:r>
            <a:r>
              <a:rPr lang="en-US" sz="2400" dirty="0">
                <a:latin typeface="Tahoma" charset="0"/>
              </a:rPr>
              <a:t> or </a:t>
            </a:r>
            <a:r>
              <a:rPr lang="ja-JP" altLang="en-US" sz="2400" dirty="0">
                <a:latin typeface="Tahoma" charset="0"/>
              </a:rPr>
              <a:t>“</a:t>
            </a:r>
            <a:r>
              <a:rPr lang="en-US" sz="2400" dirty="0">
                <a:latin typeface="Tahoma" charset="0"/>
              </a:rPr>
              <a:t>no</a:t>
            </a:r>
            <a:r>
              <a:rPr lang="ja-JP" altLang="en-US" sz="2400" dirty="0">
                <a:latin typeface="Tahoma" charset="0"/>
              </a:rPr>
              <a:t>”</a:t>
            </a:r>
            <a:r>
              <a:rPr lang="en-US" sz="2400" dirty="0">
                <a:latin typeface="Tahoma" charset="0"/>
              </a:rPr>
              <a:t>)</a:t>
            </a:r>
          </a:p>
          <a:p>
            <a:pPr lvl="2" eaLnBrk="1" hangingPunct="1"/>
            <a:r>
              <a:rPr lang="en-US" sz="2000" dirty="0">
                <a:latin typeface="Tahoma" charset="0"/>
              </a:rPr>
              <a:t>Examples:</a:t>
            </a:r>
          </a:p>
          <a:p>
            <a:pPr lvl="2" eaLnBrk="1" hangingPunct="1"/>
            <a:r>
              <a:rPr lang="en-US" sz="2000" dirty="0">
                <a:latin typeface="Tahoma" charset="0"/>
              </a:rPr>
              <a:t>Does a text T contain a pattern P?</a:t>
            </a:r>
          </a:p>
          <a:p>
            <a:pPr lvl="2" eaLnBrk="1" hangingPunct="1"/>
            <a:r>
              <a:rPr lang="en-US" sz="2000" dirty="0">
                <a:latin typeface="Tahoma" charset="0"/>
              </a:rPr>
              <a:t>Is the sequence, S, in sorted order?</a:t>
            </a:r>
          </a:p>
          <a:p>
            <a:pPr lvl="2" eaLnBrk="1" hangingPunct="1"/>
            <a:r>
              <a:rPr lang="en-US" sz="2000" dirty="0">
                <a:latin typeface="Tahoma" charset="0"/>
              </a:rPr>
              <a:t>Is it possible to graduate with a Computer Science major from UCI in 3 years without any AP credits?</a:t>
            </a:r>
          </a:p>
        </p:txBody>
      </p:sp>
      <p:pic>
        <p:nvPicPr>
          <p:cNvPr id="11270" name="Picture 4" descr="BD10015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5325" y="152400"/>
            <a:ext cx="1725613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NP-Completeness</a:t>
            </a:r>
          </a:p>
        </p:txBody>
      </p:sp>
      <p:sp>
        <p:nvSpPr>
          <p:cNvPr id="1229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3FBAA34B-93E4-714B-95BD-8B6E5769D5F1}" type="slidenum">
              <a:rPr lang="en-US" sz="1400"/>
              <a:pPr eaLnBrk="1" hangingPunct="1"/>
              <a:t>5</a:t>
            </a:fld>
            <a:endParaRPr lang="en-US" sz="1400"/>
          </a:p>
        </p:txBody>
      </p:sp>
      <p:sp>
        <p:nvSpPr>
          <p:cNvPr id="122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</a:rPr>
              <a:t>Problems and Languages</a:t>
            </a:r>
          </a:p>
        </p:txBody>
      </p:sp>
      <p:sp>
        <p:nvSpPr>
          <p:cNvPr id="1229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400">
                <a:latin typeface="Tahoma" charset="0"/>
              </a:rPr>
              <a:t>A </a:t>
            </a:r>
            <a:r>
              <a:rPr lang="en-US" sz="2400" b="1">
                <a:solidFill>
                  <a:schemeClr val="tx2"/>
                </a:solidFill>
                <a:latin typeface="Tahoma" charset="0"/>
              </a:rPr>
              <a:t>language</a:t>
            </a:r>
            <a:r>
              <a:rPr lang="en-US" sz="2400">
                <a:latin typeface="Tahoma" charset="0"/>
              </a:rPr>
              <a:t> L is a set of strings defined over some alphabet Σ</a:t>
            </a:r>
          </a:p>
          <a:p>
            <a:pPr eaLnBrk="1" hangingPunct="1"/>
            <a:r>
              <a:rPr lang="en-US" sz="2400">
                <a:latin typeface="Tahoma" charset="0"/>
              </a:rPr>
              <a:t>Every decision algorithm A defines a language L</a:t>
            </a:r>
          </a:p>
          <a:p>
            <a:pPr lvl="1" eaLnBrk="1" hangingPunct="1"/>
            <a:r>
              <a:rPr lang="en-US" sz="2000">
                <a:latin typeface="Tahoma" charset="0"/>
              </a:rPr>
              <a:t>L is the set consisting of every string x such that A outputs </a:t>
            </a:r>
            <a:r>
              <a:rPr lang="ja-JP" altLang="en-US" sz="2000">
                <a:latin typeface="Tahoma" charset="0"/>
              </a:rPr>
              <a:t>“</a:t>
            </a:r>
            <a:r>
              <a:rPr lang="en-US" sz="2000">
                <a:latin typeface="Tahoma" charset="0"/>
              </a:rPr>
              <a:t>yes</a:t>
            </a:r>
            <a:r>
              <a:rPr lang="ja-JP" altLang="en-US" sz="2000">
                <a:latin typeface="Tahoma" charset="0"/>
              </a:rPr>
              <a:t>”</a:t>
            </a:r>
            <a:r>
              <a:rPr lang="en-US" sz="2000">
                <a:latin typeface="Tahoma" charset="0"/>
              </a:rPr>
              <a:t> on input x.</a:t>
            </a:r>
          </a:p>
          <a:p>
            <a:pPr lvl="1" eaLnBrk="1" hangingPunct="1"/>
            <a:r>
              <a:rPr lang="en-US" sz="2000">
                <a:latin typeface="Tahoma" charset="0"/>
              </a:rPr>
              <a:t>We say </a:t>
            </a:r>
            <a:r>
              <a:rPr lang="ja-JP" altLang="en-US" sz="2000">
                <a:latin typeface="Tahoma" charset="0"/>
              </a:rPr>
              <a:t>“</a:t>
            </a:r>
            <a:r>
              <a:rPr lang="en-US" sz="2000">
                <a:latin typeface="Tahoma" charset="0"/>
              </a:rPr>
              <a:t>A </a:t>
            </a:r>
            <a:r>
              <a:rPr lang="en-US" sz="2000" b="1">
                <a:solidFill>
                  <a:schemeClr val="tx2"/>
                </a:solidFill>
                <a:latin typeface="Tahoma" charset="0"/>
              </a:rPr>
              <a:t>accepts</a:t>
            </a:r>
            <a:r>
              <a:rPr lang="en-US" sz="2000">
                <a:latin typeface="Tahoma" charset="0"/>
              </a:rPr>
              <a:t> x</a:t>
            </a:r>
            <a:r>
              <a:rPr lang="ja-JP" altLang="en-US" sz="2000">
                <a:latin typeface="Tahoma" charset="0"/>
              </a:rPr>
              <a:t>’’</a:t>
            </a:r>
            <a:r>
              <a:rPr lang="en-US" sz="2000">
                <a:latin typeface="Tahoma" charset="0"/>
              </a:rPr>
              <a:t> in this case</a:t>
            </a:r>
          </a:p>
          <a:p>
            <a:pPr lvl="2" eaLnBrk="1" hangingPunct="1"/>
            <a:r>
              <a:rPr lang="en-US" sz="2000">
                <a:latin typeface="Tahoma" charset="0"/>
              </a:rPr>
              <a:t>Example:</a:t>
            </a:r>
          </a:p>
          <a:p>
            <a:pPr lvl="2" eaLnBrk="1" hangingPunct="1"/>
            <a:r>
              <a:rPr lang="en-US" sz="2000">
                <a:latin typeface="Tahoma" charset="0"/>
              </a:rPr>
              <a:t>If A determines whether or not a given graph G has an Euler tour, then the language L for A is all graphs with Euler tours.</a:t>
            </a:r>
          </a:p>
        </p:txBody>
      </p:sp>
      <p:pic>
        <p:nvPicPr>
          <p:cNvPr id="12294" name="Picture 5" descr="BD07228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234950"/>
            <a:ext cx="1820863" cy="167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NP-Completeness</a:t>
            </a:r>
          </a:p>
        </p:txBody>
      </p:sp>
      <p:sp>
        <p:nvSpPr>
          <p:cNvPr id="1331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70324E2F-8D6B-B54E-A42D-57A81BB77CCA}" type="slidenum">
              <a:rPr lang="en-US" sz="1400"/>
              <a:pPr eaLnBrk="1" hangingPunct="1"/>
              <a:t>6</a:t>
            </a:fld>
            <a:endParaRPr lang="en-US" sz="1400"/>
          </a:p>
        </p:txBody>
      </p:sp>
      <p:sp>
        <p:nvSpPr>
          <p:cNvPr id="1331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</a:rPr>
              <a:t>The Complexity Class P</a:t>
            </a:r>
          </a:p>
        </p:txBody>
      </p:sp>
      <p:sp>
        <p:nvSpPr>
          <p:cNvPr id="13317" name="Rectangle 1027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772400" cy="3657600"/>
          </a:xfrm>
        </p:spPr>
        <p:txBody>
          <a:bodyPr/>
          <a:lstStyle/>
          <a:p>
            <a:pPr eaLnBrk="1" hangingPunct="1"/>
            <a:r>
              <a:rPr lang="en-US" sz="2400">
                <a:latin typeface="Tahoma" charset="0"/>
              </a:rPr>
              <a:t>A </a:t>
            </a:r>
            <a:r>
              <a:rPr lang="en-US" sz="2400" b="1">
                <a:solidFill>
                  <a:schemeClr val="tx2"/>
                </a:solidFill>
                <a:latin typeface="Tahoma" charset="0"/>
              </a:rPr>
              <a:t>complexity class</a:t>
            </a:r>
            <a:r>
              <a:rPr lang="en-US" sz="2400">
                <a:latin typeface="Tahoma" charset="0"/>
              </a:rPr>
              <a:t> is a collection of languages</a:t>
            </a:r>
          </a:p>
          <a:p>
            <a:pPr eaLnBrk="1" hangingPunct="1"/>
            <a:r>
              <a:rPr lang="en-US" sz="2400">
                <a:latin typeface="Tahoma" charset="0"/>
              </a:rPr>
              <a:t>P is the complexity class consisting of all languages that are accepted by </a:t>
            </a:r>
            <a:r>
              <a:rPr lang="en-US" sz="2400" b="1">
                <a:solidFill>
                  <a:schemeClr val="tx2"/>
                </a:solidFill>
                <a:latin typeface="Tahoma" charset="0"/>
              </a:rPr>
              <a:t>polynomial-time</a:t>
            </a:r>
            <a:r>
              <a:rPr lang="en-US" sz="2400">
                <a:latin typeface="Tahoma" charset="0"/>
              </a:rPr>
              <a:t> algorithms</a:t>
            </a:r>
          </a:p>
          <a:p>
            <a:pPr eaLnBrk="1" hangingPunct="1"/>
            <a:r>
              <a:rPr lang="en-US" sz="2400">
                <a:latin typeface="Tahoma" charset="0"/>
              </a:rPr>
              <a:t>For each language L in P there is a polynomial-time decision algorithm A for L.</a:t>
            </a:r>
          </a:p>
          <a:p>
            <a:pPr lvl="1" eaLnBrk="1" hangingPunct="1"/>
            <a:r>
              <a:rPr lang="en-US" sz="2000">
                <a:latin typeface="Tahoma" charset="0"/>
              </a:rPr>
              <a:t>If n=|x|, for x in L, then A runs in p(n) time on input x.</a:t>
            </a:r>
          </a:p>
          <a:p>
            <a:pPr lvl="1" eaLnBrk="1" hangingPunct="1"/>
            <a:r>
              <a:rPr lang="en-US" sz="2000">
                <a:latin typeface="Tahoma" charset="0"/>
              </a:rPr>
              <a:t>The function p(n) is some polynomial</a:t>
            </a:r>
          </a:p>
        </p:txBody>
      </p:sp>
      <p:pic>
        <p:nvPicPr>
          <p:cNvPr id="13318" name="Picture 1029" descr="SY01134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171450"/>
            <a:ext cx="1655763" cy="173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NP-Completeness</a:t>
            </a:r>
          </a:p>
        </p:txBody>
      </p:sp>
      <p:sp>
        <p:nvSpPr>
          <p:cNvPr id="1433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C3C66923-F387-DB46-BD7E-3CEC1F3AE97C}" type="slidenum">
              <a:rPr lang="en-US" sz="1400"/>
              <a:pPr eaLnBrk="1" hangingPunct="1"/>
              <a:t>7</a:t>
            </a:fld>
            <a:endParaRPr lang="en-US" sz="1400"/>
          </a:p>
        </p:txBody>
      </p:sp>
      <p:sp>
        <p:nvSpPr>
          <p:cNvPr id="1434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7772400" cy="1143000"/>
          </a:xfrm>
        </p:spPr>
        <p:txBody>
          <a:bodyPr/>
          <a:lstStyle/>
          <a:p>
            <a:pPr eaLnBrk="1" hangingPunct="1"/>
            <a:r>
              <a:rPr lang="en-US">
                <a:latin typeface="Tahoma" charset="0"/>
              </a:rPr>
              <a:t>The Complexity Class NP</a:t>
            </a:r>
          </a:p>
        </p:txBody>
      </p:sp>
      <p:sp>
        <p:nvSpPr>
          <p:cNvPr id="1434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600200"/>
            <a:ext cx="7772400" cy="4419600"/>
          </a:xfrm>
        </p:spPr>
        <p:txBody>
          <a:bodyPr/>
          <a:lstStyle/>
          <a:p>
            <a:pPr eaLnBrk="1" hangingPunct="1"/>
            <a:r>
              <a:rPr lang="en-US" sz="2400">
                <a:latin typeface="Tahoma" charset="0"/>
              </a:rPr>
              <a:t>We say that an algorithm is non-deterministic if it uses the following operation:</a:t>
            </a:r>
          </a:p>
          <a:p>
            <a:pPr lvl="1" eaLnBrk="1" hangingPunct="1"/>
            <a:r>
              <a:rPr lang="en-US" sz="2000">
                <a:latin typeface="Tahoma" charset="0"/>
              </a:rPr>
              <a:t>Choose(b): chooses a bit b</a:t>
            </a:r>
          </a:p>
          <a:p>
            <a:pPr lvl="1" eaLnBrk="1" hangingPunct="1"/>
            <a:r>
              <a:rPr lang="en-US" sz="2000">
                <a:latin typeface="Tahoma" charset="0"/>
              </a:rPr>
              <a:t>Can be used to choose an entire string y (with |y| choices)</a:t>
            </a:r>
          </a:p>
          <a:p>
            <a:pPr eaLnBrk="1" hangingPunct="1"/>
            <a:r>
              <a:rPr lang="en-US" sz="2400">
                <a:latin typeface="Tahoma" charset="0"/>
              </a:rPr>
              <a:t>We say that a non-deterministic algorithm A </a:t>
            </a:r>
            <a:r>
              <a:rPr lang="en-US" sz="2400" b="1">
                <a:solidFill>
                  <a:schemeClr val="tx2"/>
                </a:solidFill>
                <a:latin typeface="Tahoma" charset="0"/>
              </a:rPr>
              <a:t>accepts</a:t>
            </a:r>
            <a:r>
              <a:rPr lang="en-US" sz="2400">
                <a:latin typeface="Tahoma" charset="0"/>
              </a:rPr>
              <a:t> a string x if there exists some sequence of choose operations that causes A to output </a:t>
            </a:r>
            <a:r>
              <a:rPr lang="ja-JP" altLang="en-US" sz="2400">
                <a:latin typeface="Tahoma" charset="0"/>
              </a:rPr>
              <a:t>“</a:t>
            </a:r>
            <a:r>
              <a:rPr lang="en-US" sz="2400">
                <a:latin typeface="Tahoma" charset="0"/>
              </a:rPr>
              <a:t>yes</a:t>
            </a:r>
            <a:r>
              <a:rPr lang="ja-JP" altLang="en-US" sz="2400">
                <a:latin typeface="Tahoma" charset="0"/>
              </a:rPr>
              <a:t>”</a:t>
            </a:r>
            <a:r>
              <a:rPr lang="en-US" sz="2400">
                <a:latin typeface="Tahoma" charset="0"/>
              </a:rPr>
              <a:t> on input x.</a:t>
            </a:r>
          </a:p>
          <a:p>
            <a:pPr eaLnBrk="1" hangingPunct="1"/>
            <a:r>
              <a:rPr lang="en-US" sz="2400">
                <a:latin typeface="Tahoma" charset="0"/>
              </a:rPr>
              <a:t>NP is the complexity class consisting of all languages accepted by </a:t>
            </a:r>
            <a:r>
              <a:rPr lang="en-US" sz="2400" b="1">
                <a:solidFill>
                  <a:schemeClr val="tx2"/>
                </a:solidFill>
                <a:latin typeface="Tahoma" charset="0"/>
              </a:rPr>
              <a:t>polynomial-time non-deterministic</a:t>
            </a:r>
            <a:r>
              <a:rPr lang="en-US" sz="2400" b="1">
                <a:latin typeface="Tahoma" charset="0"/>
              </a:rPr>
              <a:t> </a:t>
            </a:r>
            <a:r>
              <a:rPr lang="en-US" sz="2400">
                <a:latin typeface="Tahoma" charset="0"/>
              </a:rPr>
              <a:t>algorithms.</a:t>
            </a:r>
          </a:p>
        </p:txBody>
      </p:sp>
      <p:pic>
        <p:nvPicPr>
          <p:cNvPr id="14342" name="Picture 4" descr="SY01134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9400" y="304800"/>
            <a:ext cx="1092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3" name="Picture 5" descr="SY01132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381000"/>
            <a:ext cx="1168400" cy="989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/>
              <a:t>NP-Completeness</a:t>
            </a:r>
          </a:p>
        </p:txBody>
      </p:sp>
      <p:sp>
        <p:nvSpPr>
          <p:cNvPr id="1638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ECC1A0EA-6481-2C45-AC6F-BBB9306AEAE6}" type="slidenum">
              <a:rPr lang="en-US" sz="1400"/>
              <a:pPr eaLnBrk="1" hangingPunct="1"/>
              <a:t>8</a:t>
            </a:fld>
            <a:endParaRPr lang="en-US" sz="1400"/>
          </a:p>
        </p:txBody>
      </p:sp>
      <p:sp>
        <p:nvSpPr>
          <p:cNvPr id="1638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81000"/>
            <a:ext cx="7772400" cy="1143000"/>
          </a:xfrm>
        </p:spPr>
        <p:txBody>
          <a:bodyPr/>
          <a:lstStyle/>
          <a:p>
            <a:pPr eaLnBrk="1" hangingPunct="1"/>
            <a:r>
              <a:rPr lang="en-US">
                <a:latin typeface="Tahoma" charset="0"/>
              </a:rPr>
              <a:t>The Complexity Class NP Alternate Definition</a:t>
            </a:r>
          </a:p>
        </p:txBody>
      </p:sp>
      <p:sp>
        <p:nvSpPr>
          <p:cNvPr id="1638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905000"/>
            <a:ext cx="7772400" cy="4343400"/>
          </a:xfrm>
        </p:spPr>
        <p:txBody>
          <a:bodyPr/>
          <a:lstStyle/>
          <a:p>
            <a:pPr eaLnBrk="1" hangingPunct="1"/>
            <a:r>
              <a:rPr lang="en-US" sz="2400">
                <a:latin typeface="Tahoma" charset="0"/>
              </a:rPr>
              <a:t>We say that an algorithm B </a:t>
            </a:r>
            <a:r>
              <a:rPr lang="en-US" sz="2400" b="1">
                <a:solidFill>
                  <a:schemeClr val="tx2"/>
                </a:solidFill>
                <a:latin typeface="Tahoma" charset="0"/>
              </a:rPr>
              <a:t>verifies</a:t>
            </a:r>
            <a:r>
              <a:rPr lang="en-US" sz="2400">
                <a:latin typeface="Tahoma" charset="0"/>
              </a:rPr>
              <a:t> the acceptance of a language L if and only if, for any x in L, there exists a certificate y such that B outputs </a:t>
            </a:r>
            <a:r>
              <a:rPr lang="ja-JP" altLang="en-US" sz="2400">
                <a:latin typeface="Tahoma" charset="0"/>
              </a:rPr>
              <a:t>“</a:t>
            </a:r>
            <a:r>
              <a:rPr lang="en-US" sz="2400">
                <a:latin typeface="Tahoma" charset="0"/>
              </a:rPr>
              <a:t>yes</a:t>
            </a:r>
            <a:r>
              <a:rPr lang="ja-JP" altLang="en-US" sz="2400">
                <a:latin typeface="Tahoma" charset="0"/>
              </a:rPr>
              <a:t>”</a:t>
            </a:r>
            <a:r>
              <a:rPr lang="en-US" sz="2400">
                <a:latin typeface="Tahoma" charset="0"/>
              </a:rPr>
              <a:t> on input (x,y).</a:t>
            </a:r>
          </a:p>
          <a:p>
            <a:pPr eaLnBrk="1" hangingPunct="1"/>
            <a:r>
              <a:rPr lang="en-US" sz="2400">
                <a:latin typeface="Tahoma" charset="0"/>
              </a:rPr>
              <a:t>NP is the complexity class consisting of all languages verified by </a:t>
            </a:r>
            <a:r>
              <a:rPr lang="en-US" sz="2400" b="1">
                <a:solidFill>
                  <a:schemeClr val="tx2"/>
                </a:solidFill>
                <a:latin typeface="Tahoma" charset="0"/>
              </a:rPr>
              <a:t>polynomial-time </a:t>
            </a:r>
            <a:r>
              <a:rPr lang="en-US" sz="2400">
                <a:latin typeface="Tahoma" charset="0"/>
              </a:rPr>
              <a:t>algorithms.</a:t>
            </a:r>
          </a:p>
          <a:p>
            <a:pPr eaLnBrk="1" hangingPunct="1"/>
            <a:endParaRPr lang="en-US" sz="2400">
              <a:latin typeface="Tahoma" charset="0"/>
            </a:endParaRPr>
          </a:p>
          <a:p>
            <a:pPr eaLnBrk="1" hangingPunct="1"/>
            <a:r>
              <a:rPr lang="en-US" sz="2400">
                <a:latin typeface="Tahoma" charset="0"/>
              </a:rPr>
              <a:t>We know: P is a subset of NP.</a:t>
            </a:r>
          </a:p>
          <a:p>
            <a:pPr eaLnBrk="1" hangingPunct="1"/>
            <a:r>
              <a:rPr lang="en-US" sz="2400">
                <a:latin typeface="Tahoma" charset="0"/>
              </a:rPr>
              <a:t>Major open question: P=NP?</a:t>
            </a:r>
          </a:p>
          <a:p>
            <a:pPr eaLnBrk="1" hangingPunct="1"/>
            <a:r>
              <a:rPr lang="en-US" sz="2400">
                <a:latin typeface="Tahoma" charset="0"/>
              </a:rPr>
              <a:t>Most researchers believe that P and NP are different.</a:t>
            </a:r>
          </a:p>
        </p:txBody>
      </p:sp>
      <p:pic>
        <p:nvPicPr>
          <p:cNvPr id="16390" name="Picture 4" descr="SY01134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9400" y="304800"/>
            <a:ext cx="1092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1" name="Picture 5" descr="SY01132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381000"/>
            <a:ext cx="1168400" cy="989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NP-Completeness Proofs</a:t>
            </a:r>
          </a:p>
        </p:txBody>
      </p:sp>
      <p:sp>
        <p:nvSpPr>
          <p:cNvPr id="62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988EC-36D9-2C46-B9FB-5D382C02CAFC}" type="slidenum">
              <a:rPr lang="en-US"/>
              <a:pPr/>
              <a:t>9</a:t>
            </a:fld>
            <a:endParaRPr lang="en-US"/>
          </a:p>
        </p:txBody>
      </p:sp>
      <p:sp>
        <p:nvSpPr>
          <p:cNvPr id="196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NP-Completeness</a:t>
            </a:r>
          </a:p>
        </p:txBody>
      </p:sp>
      <p:sp>
        <p:nvSpPr>
          <p:cNvPr id="19661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1524000"/>
            <a:ext cx="8305800" cy="4343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/>
              <a:t>A language M is polynomial-time </a:t>
            </a:r>
            <a:r>
              <a:rPr lang="en-US" sz="2400" b="1" dirty="0">
                <a:solidFill>
                  <a:schemeClr val="tx2"/>
                </a:solidFill>
              </a:rPr>
              <a:t>reducible</a:t>
            </a:r>
            <a:r>
              <a:rPr lang="en-US" sz="2400" dirty="0"/>
              <a:t> to a language L if an instance x for M can be transformed in polynomial time to an instance x</a:t>
            </a:r>
            <a:r>
              <a:rPr lang="ja-JP" altLang="en-US" sz="2400">
                <a:latin typeface="Arial"/>
              </a:rPr>
              <a:t>’</a:t>
            </a:r>
            <a:r>
              <a:rPr lang="en-US" sz="2400" dirty="0"/>
              <a:t> for L such that x is in M if and only if x</a:t>
            </a:r>
            <a:r>
              <a:rPr lang="ja-JP" altLang="en-US" sz="2400">
                <a:latin typeface="Arial"/>
              </a:rPr>
              <a:t>’</a:t>
            </a:r>
            <a:r>
              <a:rPr lang="en-US" sz="2400" dirty="0"/>
              <a:t> is in L.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Denote this by M</a:t>
            </a:r>
            <a:r>
              <a:rPr lang="en-US" sz="2000" dirty="0">
                <a:cs typeface="Tahoma" charset="0"/>
                <a:sym typeface="Symbol" charset="0"/>
              </a:rPr>
              <a:t></a:t>
            </a:r>
            <a:r>
              <a:rPr lang="en-US" sz="2000" dirty="0">
                <a:cs typeface="Tahoma" charset="0"/>
              </a:rPr>
              <a:t>L.</a:t>
            </a:r>
            <a:endParaRPr lang="en-US" sz="2000" dirty="0"/>
          </a:p>
          <a:p>
            <a:pPr>
              <a:lnSpc>
                <a:spcPct val="90000"/>
              </a:lnSpc>
            </a:pPr>
            <a:r>
              <a:rPr lang="en-US" sz="2400" dirty="0"/>
              <a:t>A problem (language) L is </a:t>
            </a:r>
            <a:r>
              <a:rPr lang="en-US" sz="2400" b="1" dirty="0">
                <a:solidFill>
                  <a:schemeClr val="tx2"/>
                </a:solidFill>
              </a:rPr>
              <a:t>NP-hard</a:t>
            </a:r>
            <a:r>
              <a:rPr lang="en-US" sz="2400" dirty="0"/>
              <a:t> if every problem in NP is polynomial-time reducible to L.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A problem (language) is </a:t>
            </a:r>
            <a:r>
              <a:rPr lang="en-US" sz="2400" b="1" dirty="0">
                <a:solidFill>
                  <a:schemeClr val="tx2"/>
                </a:solidFill>
              </a:rPr>
              <a:t>NP-complete</a:t>
            </a:r>
            <a:r>
              <a:rPr lang="en-US" sz="2400" dirty="0"/>
              <a:t> if it is in NP and it is NP-hard.</a:t>
            </a:r>
          </a:p>
        </p:txBody>
      </p:sp>
      <p:pic>
        <p:nvPicPr>
          <p:cNvPr id="196803" name="Picture 195" descr="C:\Documents and Settings\Administrator\Application Data\Microsoft\Media Catalog\Downloaded Clips\cl0\SY01134_.wm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9400" y="304800"/>
            <a:ext cx="1092200" cy="1143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6804" name="Picture 196" descr="C:\Documents and Settings\Administrator\Application Data\Microsoft\Media Catalog\Downloaded Clips\cl0\SY01132_.wm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381000"/>
            <a:ext cx="1168400" cy="98901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Blueprint">
  <a:themeElements>
    <a:clrScheme name="">
      <a:dk1>
        <a:srgbClr val="40458C"/>
      </a:dk1>
      <a:lt1>
        <a:srgbClr val="FFFFFF"/>
      </a:lt1>
      <a:dk2>
        <a:srgbClr val="BE2D00"/>
      </a:dk2>
      <a:lt2>
        <a:srgbClr val="B7C1EB"/>
      </a:lt2>
      <a:accent1>
        <a:srgbClr val="ECD882"/>
      </a:accent1>
      <a:accent2>
        <a:srgbClr val="577052"/>
      </a:accent2>
      <a:accent3>
        <a:srgbClr val="FFFFFF"/>
      </a:accent3>
      <a:accent4>
        <a:srgbClr val="353A77"/>
      </a:accent4>
      <a:accent5>
        <a:srgbClr val="F4E9C1"/>
      </a:accent5>
      <a:accent6>
        <a:srgbClr val="4E6549"/>
      </a:accent6>
      <a:hlink>
        <a:srgbClr val="6F89F7"/>
      </a:hlink>
      <a:folHlink>
        <a:srgbClr val="CFDBFD"/>
      </a:folHlink>
    </a:clrScheme>
    <a:fontScheme name="Blueprint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ueprint 1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2">
        <a:dk1>
          <a:srgbClr val="40458C"/>
        </a:dk1>
        <a:lt1>
          <a:srgbClr val="FFFFFF"/>
        </a:lt1>
        <a:dk2>
          <a:srgbClr val="660066"/>
        </a:dk2>
        <a:lt2>
          <a:srgbClr val="B7C1EB"/>
        </a:lt2>
        <a:accent1>
          <a:srgbClr val="ECD882"/>
        </a:accent1>
        <a:accent2>
          <a:srgbClr val="B2B2B2"/>
        </a:accent2>
        <a:accent3>
          <a:srgbClr val="FFFFFF"/>
        </a:accent3>
        <a:accent4>
          <a:srgbClr val="353A77"/>
        </a:accent4>
        <a:accent5>
          <a:srgbClr val="F4E9C1"/>
        </a:accent5>
        <a:accent6>
          <a:srgbClr val="A1A1A1"/>
        </a:accent6>
        <a:hlink>
          <a:srgbClr val="6F89F7"/>
        </a:hlink>
        <a:folHlink>
          <a:srgbClr val="CFDB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3">
        <a:dk1>
          <a:srgbClr val="000000"/>
        </a:dk1>
        <a:lt1>
          <a:srgbClr val="FFFFFF"/>
        </a:lt1>
        <a:dk2>
          <a:srgbClr val="4D4D4D"/>
        </a:dk2>
        <a:lt2>
          <a:srgbClr val="B2B2B2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4">
        <a:dk1>
          <a:srgbClr val="333300"/>
        </a:dk1>
        <a:lt1>
          <a:srgbClr val="FFFFFF"/>
        </a:lt1>
        <a:dk2>
          <a:srgbClr val="663300"/>
        </a:dk2>
        <a:lt2>
          <a:srgbClr val="B2B2B2"/>
        </a:lt2>
        <a:accent1>
          <a:srgbClr val="DDC6A7"/>
        </a:accent1>
        <a:accent2>
          <a:srgbClr val="D9C167"/>
        </a:accent2>
        <a:accent3>
          <a:srgbClr val="FFFFFF"/>
        </a:accent3>
        <a:accent4>
          <a:srgbClr val="2A2A00"/>
        </a:accent4>
        <a:accent5>
          <a:srgbClr val="EBDFD0"/>
        </a:accent5>
        <a:accent6>
          <a:srgbClr val="C4AF5D"/>
        </a:accent6>
        <a:hlink>
          <a:srgbClr val="8A7A66"/>
        </a:hlink>
        <a:folHlink>
          <a:srgbClr val="C0AE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5">
        <a:dk1>
          <a:srgbClr val="000000"/>
        </a:dk1>
        <a:lt1>
          <a:srgbClr val="FFFFFF"/>
        </a:lt1>
        <a:dk2>
          <a:srgbClr val="003366"/>
        </a:dk2>
        <a:lt2>
          <a:srgbClr val="CCFFCC"/>
        </a:lt2>
        <a:accent1>
          <a:srgbClr val="006699"/>
        </a:accent1>
        <a:accent2>
          <a:srgbClr val="009999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99CC"/>
        </a:hlink>
        <a:folHlink>
          <a:srgbClr val="0045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6">
        <a:dk1>
          <a:srgbClr val="000000"/>
        </a:dk1>
        <a:lt1>
          <a:srgbClr val="FFFFFF"/>
        </a:lt1>
        <a:dk2>
          <a:srgbClr val="004A48"/>
        </a:dk2>
        <a:lt2>
          <a:srgbClr val="33CCCC"/>
        </a:lt2>
        <a:accent1>
          <a:srgbClr val="006699"/>
        </a:accent1>
        <a:accent2>
          <a:srgbClr val="009999"/>
        </a:accent2>
        <a:accent3>
          <a:srgbClr val="AAB1B1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CC99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7">
        <a:dk1>
          <a:srgbClr val="000000"/>
        </a:dk1>
        <a:lt1>
          <a:srgbClr val="FFFFFF"/>
        </a:lt1>
        <a:dk2>
          <a:srgbClr val="333300"/>
        </a:dk2>
        <a:lt2>
          <a:srgbClr val="FFFFCC"/>
        </a:lt2>
        <a:accent1>
          <a:srgbClr val="CC9900"/>
        </a:accent1>
        <a:accent2>
          <a:srgbClr val="CC6600"/>
        </a:accent2>
        <a:accent3>
          <a:srgbClr val="ADAD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808000"/>
        </a:hlink>
        <a:folHlink>
          <a:srgbClr val="525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8">
        <a:dk1>
          <a:srgbClr val="003D62"/>
        </a:dk1>
        <a:lt1>
          <a:srgbClr val="FFFFFF"/>
        </a:lt1>
        <a:dk2>
          <a:srgbClr val="006699"/>
        </a:dk2>
        <a:lt2>
          <a:srgbClr val="C8D1DA"/>
        </a:lt2>
        <a:accent1>
          <a:srgbClr val="9AC0EA"/>
        </a:accent1>
        <a:accent2>
          <a:srgbClr val="80C3C8"/>
        </a:accent2>
        <a:accent3>
          <a:srgbClr val="FFFFFF"/>
        </a:accent3>
        <a:accent4>
          <a:srgbClr val="003353"/>
        </a:accent4>
        <a:accent5>
          <a:srgbClr val="CADCF3"/>
        </a:accent5>
        <a:accent6>
          <a:srgbClr val="73B0B5"/>
        </a:accent6>
        <a:hlink>
          <a:srgbClr val="81ABCB"/>
        </a:hlink>
        <a:folHlink>
          <a:srgbClr val="B6CBD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Designs\Blueprint.pot</Template>
  <TotalTime>7533</TotalTime>
  <Words>875</Words>
  <Application>Microsoft Macintosh PowerPoint</Application>
  <PresentationFormat>On-screen Show (4:3)</PresentationFormat>
  <Paragraphs>120</Paragraphs>
  <Slides>11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Tahoma</vt:lpstr>
      <vt:lpstr>Times New Roman</vt:lpstr>
      <vt:lpstr>Wingdings</vt:lpstr>
      <vt:lpstr>Blueprint</vt:lpstr>
      <vt:lpstr>A Gentle Introduction to NP-Completeness</vt:lpstr>
      <vt:lpstr>Dealing with Hard Problems</vt:lpstr>
      <vt:lpstr>Dealing with Hard Problems</vt:lpstr>
      <vt:lpstr>Polynomial-Time  Decision Problems</vt:lpstr>
      <vt:lpstr>Problems and Languages</vt:lpstr>
      <vt:lpstr>The Complexity Class P</vt:lpstr>
      <vt:lpstr>The Complexity Class NP</vt:lpstr>
      <vt:lpstr>The Complexity Class NP Alternate Definition</vt:lpstr>
      <vt:lpstr>NP-Completeness</vt:lpstr>
      <vt:lpstr>Some Thoughts     about P and NP</vt:lpstr>
      <vt:lpstr>Richard Karp</vt:lpstr>
    </vt:vector>
  </TitlesOfParts>
  <Company>Brown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Analysis of Algorithms</dc:title>
  <dc:creator>Roberto Tamassia</dc:creator>
  <cp:lastModifiedBy>Michael Goodrich</cp:lastModifiedBy>
  <cp:revision>1367</cp:revision>
  <dcterms:created xsi:type="dcterms:W3CDTF">2002-01-21T02:22:10Z</dcterms:created>
  <dcterms:modified xsi:type="dcterms:W3CDTF">2022-04-12T17:42:23Z</dcterms:modified>
</cp:coreProperties>
</file>