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2" r:id="rId2"/>
    <p:sldId id="439" r:id="rId3"/>
    <p:sldId id="330" r:id="rId4"/>
    <p:sldId id="338" r:id="rId5"/>
    <p:sldId id="374" r:id="rId6"/>
    <p:sldId id="375" r:id="rId7"/>
    <p:sldId id="376" r:id="rId8"/>
    <p:sldId id="329" r:id="rId9"/>
    <p:sldId id="350" r:id="rId10"/>
    <p:sldId id="377" r:id="rId11"/>
    <p:sldId id="378" r:id="rId12"/>
    <p:sldId id="379" r:id="rId13"/>
    <p:sldId id="380" r:id="rId14"/>
    <p:sldId id="381" r:id="rId15"/>
    <p:sldId id="382" r:id="rId16"/>
    <p:sldId id="271" r:id="rId17"/>
    <p:sldId id="272" r:id="rId18"/>
    <p:sldId id="440" r:id="rId19"/>
    <p:sldId id="441" r:id="rId20"/>
    <p:sldId id="442" r:id="rId21"/>
    <p:sldId id="443" r:id="rId22"/>
    <p:sldId id="446" r:id="rId23"/>
    <p:sldId id="444" r:id="rId24"/>
    <p:sldId id="445" r:id="rId25"/>
    <p:sldId id="447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/>
    <p:restoredTop sz="94694"/>
  </p:normalViewPr>
  <p:slideViewPr>
    <p:cSldViewPr>
      <p:cViewPr varScale="1">
        <p:scale>
          <a:sx n="121" d="100"/>
          <a:sy n="121" d="100"/>
        </p:scale>
        <p:origin x="19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8"/>
    </p:cViewPr>
  </p:sorterViewPr>
  <p:notesViewPr>
    <p:cSldViewPr>
      <p:cViewPr varScale="1">
        <p:scale>
          <a:sx n="57" d="100"/>
          <a:sy n="57" d="100"/>
        </p:scale>
        <p:origin x="-17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6ACB4EC-4529-AD48-8D25-2D0FDC8A2A1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08C5C51D-63CC-C94E-8E5C-35B1BC5E800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DDF79802-B243-634D-BDE2-FC4112AAF39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029DDD73-557A-7F43-AD17-627C307F291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0D0D3810-B5E7-AF4B-8D63-DD32D06132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33AB29FB-7FA9-8F48-8F5A-9F6C7026AC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anose="020B0604020202020204" pitchFamily="34" charset="0"/>
              </a:defRPr>
            </a:lvl1pPr>
          </a:lstStyle>
          <a:p>
            <a:fld id="{3D31AFDB-263C-2C43-B3FD-12FF65F0CD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1AFDB-263C-2C43-B3FD-12FF65F0CD8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47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398D5-1CE6-9B40-A228-E177ECA4AA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45C601-67E4-6C4F-AA08-BC90C0B498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906C53-846E-C74E-AC43-087763F22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8541C-4DB3-9449-A6CF-FBC0DD0007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09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43C68-39DF-AA4C-A75E-43B16A33C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CD4BEC-911F-294A-A6F1-EC4322E2BE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9324A1-2BD8-A445-AAE8-A24F141C5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75980-46CA-4C47-838A-FB5DCF7D8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86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177196-CAD6-3E4F-A348-9E62A3FEA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B8879E-100B-6F4D-AA05-A7CDE16E1C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0D6FCC-FD2C-1E40-94EC-01EDE7FBFA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460B5-A2F1-9D45-872B-D81BE4C6E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820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3C5583-1B23-854D-94BA-8DA97EC64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85D55-33F7-214D-A37E-EF2D7D622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EECEA-7949-7041-ABF6-836911F93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2D2F6-B8E0-A143-8491-27AF560AFE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38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F9E9618-A200-A349-B32A-0C16394E7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0BF57B0-9C33-9540-BB5A-75F97C4EF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24CC674-7712-6C4F-8366-D8DFC9DF3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581C8-0B30-1E4A-877B-4ACC9B001F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01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831E88-AB61-AC4A-80A1-C617B03A3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F312D2-1746-B144-8E5F-97986BC1E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206C1E-2466-F047-8047-8DD0809E1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E24760-30A9-8D45-B439-3E03A32CF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51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B853FB-AEC5-184A-8EF8-3DF1844E6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9E85B4-F8B1-5E4C-90E7-9A66485CF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147D1F-6C4D-7149-903F-2CD1B6045F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E188F2-F21D-4740-944A-634CD1E3C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54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754AC6-C0DF-1045-933B-0978B642E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2D663-0B19-B442-B8A2-FFFCFDCB82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0746E-D265-A843-BD9C-A455920A46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C8FC4-2B47-A34E-AFFE-EDBBE3D459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86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793F10-28F9-7743-8018-91E8E4D43D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26E216-62D7-5B4B-A389-AE1307C72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245DCB-D7AE-804F-BADD-D86B09846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282FE7-60F6-1842-A28C-50A2FFD20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1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0B4420-6A9E-1D40-AB9D-F84A7E798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E972D8-A363-564A-916E-293FACEE30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F6D949-5D1B-C541-B01D-03D672987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591AC-42F9-5E4A-BD6B-E5E9B3484B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19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5B7C80-ADF3-864D-944A-6CD5781A29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696C6A-1A0D-1C4A-B0E9-8CF82A8F60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802C30-5D1A-7941-AB7D-217D93FA7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E2C85-1C20-C64B-9F9F-3924CFE06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92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F76743-83B6-E641-8730-1D7B29281B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93EC7D-E5B0-1145-9E21-DD3EE05B3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8D0BC-5233-0745-8A0D-B5AE0E4EB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89AF3-C53A-0946-94B4-5AF7A42FD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75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1CE46-F495-CA41-A473-9DB469DA42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EDA73-DDAE-6247-8E7C-45F441689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8DD859-8264-224A-A0D8-737822053B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B0BF9-6F7D-F144-8840-F8E9080C12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48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CF6714C-F350-C044-A4FA-6D91541C9A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BA078A-9EB5-1B41-B223-C9952E207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870B63B-58F7-8849-8C82-517F6AC8F4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80C5F5-EDF0-FC49-8F27-8DC26AE139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5B75B6-C61A-C440-9D82-23062C2C51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Arial" panose="020B0604020202020204" pitchFamily="34" charset="0"/>
              </a:defRPr>
            </a:lvl1pPr>
          </a:lstStyle>
          <a:p>
            <a:fld id="{E171749C-24D9-5D41-BAA0-9571AC2C85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rix.berkeley.edu/research/social-networks-history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unich.it/~francesc/teaching/network/geodesic.html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dimi.uniud.it/~massimo.franceschet/bottlenose/bottlenose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F75F9C8C-819E-7747-8758-456AF54E8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8001000" cy="2438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</a:rPr>
              <a:t>Network Algorithms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A73AF5F2-D2DD-624C-86ED-50881297584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971800"/>
            <a:ext cx="91440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/>
              <a:t>Michael Goodrich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100" b="1" dirty="0">
                <a:solidFill>
                  <a:schemeClr val="accent2"/>
                </a:solidFill>
              </a:rPr>
              <a:t>Some slides adapted from: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100" b="1" dirty="0">
                <a:solidFill>
                  <a:schemeClr val="accent2"/>
                </a:solidFill>
              </a:rPr>
              <a:t>Networked Life (NETS) 112, Univ. of Penn., 2018, Prof. Michael Kearns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100" b="1" dirty="0">
                <a:solidFill>
                  <a:schemeClr val="accent2"/>
                </a:solidFill>
              </a:rPr>
              <a:t>Determining the Diameter of Small World Networks, Frank W. Takes &amp; Walter A. </a:t>
            </a:r>
            <a:r>
              <a:rPr lang="en-US" altLang="en-US" sz="1100" b="1" dirty="0" err="1">
                <a:solidFill>
                  <a:schemeClr val="accent2"/>
                </a:solidFill>
              </a:rPr>
              <a:t>Kosters</a:t>
            </a:r>
            <a:r>
              <a:rPr lang="en-US" altLang="en-US" sz="1100" b="1" dirty="0">
                <a:solidFill>
                  <a:schemeClr val="accent2"/>
                </a:solidFill>
              </a:rPr>
              <a:t>, Leiden University, The Netherlands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100" b="1" dirty="0">
                <a:solidFill>
                  <a:schemeClr val="accent2"/>
                </a:solidFill>
              </a:rPr>
              <a:t>Structure and models of real-world graphs and networks, Jure </a:t>
            </a:r>
            <a:r>
              <a:rPr lang="en-US" altLang="en-US" sz="1100" b="1" dirty="0" err="1">
                <a:solidFill>
                  <a:schemeClr val="accent2"/>
                </a:solidFill>
              </a:rPr>
              <a:t>Leskovec</a:t>
            </a:r>
            <a:r>
              <a:rPr lang="en-US" altLang="en-US" sz="1100" b="1" dirty="0">
                <a:solidFill>
                  <a:schemeClr val="accent2"/>
                </a:solidFill>
              </a:rPr>
              <a:t>, Carnegie Mellon University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100" b="1" dirty="0">
                <a:solidFill>
                  <a:schemeClr val="accent2"/>
                </a:solidFill>
              </a:rPr>
              <a:t>Complex (Biological) Networks, by Elhanan </a:t>
            </a:r>
            <a:r>
              <a:rPr lang="en-US" altLang="en-US" sz="1100" b="1" dirty="0" err="1">
                <a:solidFill>
                  <a:schemeClr val="accent2"/>
                </a:solidFill>
              </a:rPr>
              <a:t>Borenstein</a:t>
            </a:r>
            <a:r>
              <a:rPr lang="en-US" altLang="en-US" sz="1100" b="1" dirty="0">
                <a:solidFill>
                  <a:schemeClr val="accent2"/>
                </a:solidFill>
              </a:rPr>
              <a:t>, </a:t>
            </a:r>
            <a:r>
              <a:rPr lang="en-US" altLang="en-US" sz="1100" b="1" dirty="0" err="1">
                <a:solidFill>
                  <a:schemeClr val="accent2"/>
                </a:solidFill>
              </a:rPr>
              <a:t>Roded</a:t>
            </a:r>
            <a:r>
              <a:rPr lang="en-US" altLang="en-US" sz="1100" b="1" dirty="0">
                <a:solidFill>
                  <a:schemeClr val="accent2"/>
                </a:solidFill>
              </a:rPr>
              <a:t> Sharan, and Tomer </a:t>
            </a:r>
            <a:r>
              <a:rPr lang="en-US" altLang="en-US" sz="1100" b="1" dirty="0" err="1">
                <a:solidFill>
                  <a:schemeClr val="accent2"/>
                </a:solidFill>
              </a:rPr>
              <a:t>Shlomi</a:t>
            </a:r>
            <a:endParaRPr lang="en-US" altLang="en-US" sz="11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98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70CE-C4B3-7447-B516-004CA5EBA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8229600" cy="808038"/>
          </a:xfrm>
        </p:spPr>
        <p:txBody>
          <a:bodyPr/>
          <a:lstStyle/>
          <a:p>
            <a:r>
              <a:rPr lang="en-US" dirty="0"/>
              <a:t>Definitions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7B243-FDF2-6A40-823D-6D9A13135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914400"/>
            <a:ext cx="8273664" cy="57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3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0743-221C-A946-BB29-28B20A05D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D333-D03E-EC4F-B670-42FC466C1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/>
              <a:t>A graph with diameter 6</a:t>
            </a:r>
          </a:p>
          <a:p>
            <a:r>
              <a:rPr lang="en-US" dirty="0"/>
              <a:t>Numbers next to nodes denote eccentricity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19F11-9430-6A4A-9D79-DD4E17E55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2971800"/>
            <a:ext cx="6019800" cy="34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99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E504-BAC1-2B42-BD6F-8C8AE31F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CA411-F0C2-4445-9D3A-0BF934634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0925"/>
          </a:xfrm>
        </p:spPr>
        <p:txBody>
          <a:bodyPr/>
          <a:lstStyle/>
          <a:p>
            <a:r>
              <a:rPr lang="en-US" b="1" dirty="0"/>
              <a:t>Diameter</a:t>
            </a:r>
            <a:r>
              <a:rPr lang="en-US" dirty="0"/>
              <a:t> is equal to the largest value returned by an All Pairs Shortest Path (APSP) algorithm</a:t>
            </a:r>
          </a:p>
          <a:p>
            <a:r>
              <a:rPr lang="en-US" dirty="0"/>
              <a:t>Brute-force: for each vertex v, execute a Breadth First Search (BFS) from v in O(m) time to find v’s </a:t>
            </a:r>
            <a:r>
              <a:rPr lang="en-US" b="1" dirty="0"/>
              <a:t>eccentricity</a:t>
            </a:r>
            <a:r>
              <a:rPr lang="en-US" dirty="0"/>
              <a:t>. Return the largest value found.</a:t>
            </a:r>
          </a:p>
          <a:p>
            <a:r>
              <a:rPr lang="en-US" dirty="0"/>
              <a:t>Time complexity O(nm)</a:t>
            </a:r>
          </a:p>
          <a:p>
            <a:r>
              <a:rPr lang="en-US" dirty="0"/>
              <a:t>Problematic if n = 8 million and m = 1 billion.</a:t>
            </a:r>
          </a:p>
          <a:p>
            <a:pPr lvl="1"/>
            <a:r>
              <a:rPr lang="en-US" dirty="0"/>
              <a:t>If one BFS takes 6 seconds on a 3.4GHz machine, this brute-force algorithm takes 1.5 years to compute the diameter . . .</a:t>
            </a:r>
          </a:p>
        </p:txBody>
      </p:sp>
    </p:spTree>
    <p:extLst>
      <p:ext uri="{BB962C8B-B14F-4D97-AF65-F5344CB8AC3E}">
        <p14:creationId xmlns:p14="http://schemas.microsoft.com/office/powerpoint/2010/main" val="3051038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0743-221C-A946-BB29-28B20A05D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 Idea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D333-D03E-EC4F-B670-42FC466C1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r>
              <a:rPr lang="en-US" dirty="0"/>
              <a:t>If we can find one of the nodes in a diameter pair, we can compute the diameter with one more BFS.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a BFS from a random sample of nodes, recording nodes with maximum found distance, 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a BFS from all the far nodes (if small) or a random sample of this set (if large).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19F11-9430-6A4A-9D79-DD4E17E55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266" y="4414227"/>
            <a:ext cx="4283467" cy="24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0743-221C-A946-BB29-28B20A05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30276"/>
          </a:xfrm>
        </p:spPr>
        <p:txBody>
          <a:bodyPr/>
          <a:lstStyle/>
          <a:p>
            <a:r>
              <a:rPr lang="en-US" dirty="0"/>
              <a:t>Heuristic Idea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D333-D03E-EC4F-B670-42FC466C1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4906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Let r be a random vertex and set  </a:t>
            </a:r>
            <a:r>
              <a:rPr lang="en-US" dirty="0" err="1"/>
              <a:t>D</a:t>
            </a:r>
            <a:r>
              <a:rPr lang="en-US" baseline="-25000" dirty="0" err="1"/>
              <a:t>max</a:t>
            </a:r>
            <a:r>
              <a:rPr lang="en-US" baseline="-25000" dirty="0"/>
              <a:t> </a:t>
            </a:r>
            <a:r>
              <a:rPr lang="en-US" dirty="0"/>
              <a:t>= 0.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a BFS from 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the farthest node, w, in this BFS.</a:t>
            </a:r>
          </a:p>
          <a:p>
            <a:r>
              <a:rPr lang="en-US" dirty="0"/>
              <a:t>If the distance from r to w is larger than </a:t>
            </a:r>
            <a:r>
              <a:rPr lang="en-US" dirty="0" err="1"/>
              <a:t>D</a:t>
            </a:r>
            <a:r>
              <a:rPr lang="en-US" baseline="-25000" dirty="0" err="1"/>
              <a:t>max</a:t>
            </a:r>
            <a:r>
              <a:rPr lang="en-US" dirty="0"/>
              <a:t>, set </a:t>
            </a:r>
            <a:r>
              <a:rPr lang="en-US" dirty="0" err="1"/>
              <a:t>D</a:t>
            </a:r>
            <a:r>
              <a:rPr lang="en-US" baseline="-25000" dirty="0" err="1"/>
              <a:t>max</a:t>
            </a:r>
            <a:r>
              <a:rPr lang="en-US" dirty="0"/>
              <a:t> to this distance, let r = w, and repeat the above two steps.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19F11-9430-6A4A-9D79-DD4E17E55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992" y="4191001"/>
            <a:ext cx="467474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B03A-FF13-B94A-BAC6-60D27E82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/>
              <a:t>Plot Results as a Function of 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58C1-6D1F-904E-A11F-2C5E53A1D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If the networks exhibit the </a:t>
            </a:r>
            <a:r>
              <a:rPr lang="en-US" b="1" dirty="0"/>
              <a:t>small world </a:t>
            </a:r>
            <a:r>
              <a:rPr lang="en-US" dirty="0"/>
              <a:t>phenomenon, then diameters are small.</a:t>
            </a:r>
          </a:p>
          <a:p>
            <a:r>
              <a:rPr lang="en-US" dirty="0"/>
              <a:t>So plot diameters as a function of n on a </a:t>
            </a:r>
            <a:r>
              <a:rPr lang="en-US" dirty="0" err="1"/>
              <a:t>lin</a:t>
            </a:r>
            <a:r>
              <a:rPr lang="en-US" dirty="0"/>
              <a:t>-log scale: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60BDB-AD71-4347-8847-9685D09CF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723" y="2714242"/>
            <a:ext cx="3962400" cy="396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548E64-18BF-2A4A-BD0B-B3CB142A6F5F}"/>
              </a:ext>
            </a:extLst>
          </p:cNvPr>
          <p:cNvSpPr/>
          <p:nvPr/>
        </p:nvSpPr>
        <p:spPr>
          <a:xfrm>
            <a:off x="1447800" y="6596390"/>
            <a:ext cx="685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LinLogScale.png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davidfg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 work: Autopilot [CC BY-SA 3.0 (http://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creativecommons.org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/licenses/by-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/3.0/)]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A105B-35C7-284B-95B5-4BB7A37CD021}"/>
              </a:ext>
            </a:extLst>
          </p:cNvPr>
          <p:cNvSpPr txBox="1"/>
          <p:nvPr/>
        </p:nvSpPr>
        <p:spPr>
          <a:xfrm>
            <a:off x="5943600" y="4572000"/>
            <a:ext cx="3042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/>
              <a:t>The log n function </a:t>
            </a:r>
          </a:p>
          <a:p>
            <a:r>
              <a:rPr lang="en-US" sz="2000" i="0" dirty="0"/>
              <a:t>looks like a straight line</a:t>
            </a:r>
          </a:p>
        </p:txBody>
      </p:sp>
    </p:spTree>
    <p:extLst>
      <p:ext uri="{BB962C8B-B14F-4D97-AF65-F5344CB8AC3E}">
        <p14:creationId xmlns:p14="http://schemas.microsoft.com/office/powerpoint/2010/main" val="335128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2C2CD80-008D-D54E-ABEE-ADFBD75CE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Clustering Coefficient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7F1E6A6-6020-314F-AE7A-DEB9ED566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029200"/>
          </a:xfrm>
        </p:spPr>
        <p:txBody>
          <a:bodyPr/>
          <a:lstStyle/>
          <a:p>
            <a:r>
              <a:rPr lang="en-US" altLang="en-US" sz="2800" dirty="0"/>
              <a:t>“friend of a friend is a friend”</a:t>
            </a:r>
          </a:p>
          <a:p>
            <a:r>
              <a:rPr lang="en-US" altLang="en-US" sz="2800" dirty="0"/>
              <a:t>If </a:t>
            </a:r>
            <a:r>
              <a:rPr lang="en-US" altLang="en-US" sz="2800" i="1" dirty="0">
                <a:latin typeface="Times New Roman" panose="02020603050405020304" pitchFamily="18" charset="0"/>
              </a:rPr>
              <a:t>a</a:t>
            </a:r>
            <a:r>
              <a:rPr lang="en-US" altLang="en-US" sz="2800" dirty="0"/>
              <a:t> connects to </a:t>
            </a:r>
            <a:r>
              <a:rPr lang="en-US" altLang="en-US" sz="2800" i="1" dirty="0">
                <a:latin typeface="Times New Roman" panose="02020603050405020304" pitchFamily="18" charset="0"/>
              </a:rPr>
              <a:t>b</a:t>
            </a:r>
            <a:r>
              <a:rPr lang="en-US" altLang="en-US" sz="2800" dirty="0"/>
              <a:t>, and </a:t>
            </a:r>
            <a:r>
              <a:rPr lang="en-US" altLang="en-US" sz="2800" i="1" dirty="0">
                <a:latin typeface="Times New Roman" panose="02020603050405020304" pitchFamily="18" charset="0"/>
              </a:rPr>
              <a:t>b</a:t>
            </a:r>
            <a:r>
              <a:rPr lang="en-US" altLang="en-US" sz="2800" dirty="0"/>
              <a:t> to </a:t>
            </a:r>
            <a:r>
              <a:rPr lang="en-US" altLang="en-US" sz="2800" i="1" dirty="0">
                <a:latin typeface="Times New Roman" panose="02020603050405020304" pitchFamily="18" charset="0"/>
              </a:rPr>
              <a:t>c</a:t>
            </a:r>
            <a:r>
              <a:rPr lang="en-US" altLang="en-US" sz="2800" dirty="0"/>
              <a:t>, 				then with high probability 					</a:t>
            </a:r>
            <a:r>
              <a:rPr lang="en-US" altLang="en-US" sz="2800" i="1" dirty="0">
                <a:latin typeface="Times New Roman" panose="02020603050405020304" pitchFamily="18" charset="0"/>
              </a:rPr>
              <a:t>a</a:t>
            </a:r>
            <a:r>
              <a:rPr lang="en-US" altLang="en-US" sz="2800" dirty="0"/>
              <a:t> connects to </a:t>
            </a:r>
            <a:r>
              <a:rPr lang="en-US" altLang="en-US" sz="2800" i="1" dirty="0">
                <a:latin typeface="Times New Roman" panose="02020603050405020304" pitchFamily="18" charset="0"/>
              </a:rPr>
              <a:t>c</a:t>
            </a:r>
            <a:r>
              <a:rPr lang="en-US" altLang="en-US" sz="2800" dirty="0"/>
              <a:t>.</a:t>
            </a:r>
          </a:p>
          <a:p>
            <a:r>
              <a:rPr lang="en-US" altLang="en-US" sz="2800" dirty="0"/>
              <a:t>Clustering coefficient </a:t>
            </a:r>
            <a:r>
              <a:rPr lang="en-US" altLang="en-US" sz="2800" i="1" dirty="0">
                <a:latin typeface="Times New Roman" panose="02020603050405020304" pitchFamily="18" charset="0"/>
              </a:rPr>
              <a:t>C</a:t>
            </a:r>
            <a:r>
              <a:rPr lang="en-US" altLang="en-US" sz="2800" dirty="0"/>
              <a:t>: </a:t>
            </a:r>
          </a:p>
          <a:p>
            <a:pPr>
              <a:buFontTx/>
              <a:buNone/>
            </a:pPr>
            <a:r>
              <a:rPr lang="en-US" altLang="en-US" sz="2800" i="1" dirty="0">
                <a:latin typeface="Times New Roman" panose="02020603050405020304" pitchFamily="18" charset="0"/>
              </a:rPr>
              <a:t>	C </a:t>
            </a:r>
            <a:r>
              <a:rPr lang="en-US" altLang="en-US" sz="2800" dirty="0">
                <a:latin typeface="Times New Roman" panose="02020603050405020304" pitchFamily="18" charset="0"/>
              </a:rPr>
              <a:t>= 3*number of triangles / number of 2-edge paths</a:t>
            </a:r>
          </a:p>
          <a:p>
            <a:endParaRPr lang="en-US" altLang="en-US" sz="2400" dirty="0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D0F11BCE-A7EA-EC46-A6FD-DF520172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572000"/>
            <a:ext cx="2750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81A68E-6766-DC42-B024-71D7E2F29BE0}"/>
              </a:ext>
            </a:extLst>
          </p:cNvPr>
          <p:cNvSpPr txBox="1"/>
          <p:nvPr/>
        </p:nvSpPr>
        <p:spPr>
          <a:xfrm>
            <a:off x="4019137" y="4942820"/>
            <a:ext cx="487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3*(1)/(1+1+6+0+0) = 3/8 = 0.375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289EC-659D-1D4C-AE2E-9E184ADCBD53}"/>
              </a:ext>
            </a:extLst>
          </p:cNvPr>
          <p:cNvSpPr txBox="1"/>
          <p:nvPr/>
        </p:nvSpPr>
        <p:spPr>
          <a:xfrm>
            <a:off x="914400" y="441960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AC3F4-C6F4-1446-A703-085D91ADD4F1}"/>
              </a:ext>
            </a:extLst>
          </p:cNvPr>
          <p:cNvSpPr txBox="1"/>
          <p:nvPr/>
        </p:nvSpPr>
        <p:spPr>
          <a:xfrm>
            <a:off x="987406" y="595378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B0DFD-F8CF-A844-8150-F42E0D2BEF0F}"/>
              </a:ext>
            </a:extLst>
          </p:cNvPr>
          <p:cNvSpPr txBox="1"/>
          <p:nvPr/>
        </p:nvSpPr>
        <p:spPr>
          <a:xfrm>
            <a:off x="2362543" y="5599157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5630B1-664D-A643-9259-B1D4832379C1}"/>
              </a:ext>
            </a:extLst>
          </p:cNvPr>
          <p:cNvSpPr txBox="1"/>
          <p:nvPr/>
        </p:nvSpPr>
        <p:spPr>
          <a:xfrm>
            <a:off x="3316416" y="441960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0484F-7B77-8A4C-A6E1-0799CEFB661F}"/>
              </a:ext>
            </a:extLst>
          </p:cNvPr>
          <p:cNvSpPr txBox="1"/>
          <p:nvPr/>
        </p:nvSpPr>
        <p:spPr>
          <a:xfrm>
            <a:off x="3890081" y="5605018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98818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D9FA9E-C3FF-1245-B456-4818C57A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Jure Leskovec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6FACD09-543A-AF46-8D96-81669FC8B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81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Clustering coefficient might have a power law: 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It is speculated that in real networks: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		C=O(1)</a:t>
            </a:r>
            <a:r>
              <a:rPr lang="en-US" altLang="en-US" dirty="0"/>
              <a:t>  as  </a:t>
            </a:r>
            <a:r>
              <a:rPr lang="en-US" altLang="en-US" i="1" dirty="0">
                <a:latin typeface="Times New Roman" panose="02020603050405020304" pitchFamily="18" charset="0"/>
              </a:rPr>
              <a:t>n→∞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	</a:t>
            </a:r>
            <a:endParaRPr lang="en-US" altLang="en-US" i="1" dirty="0">
              <a:latin typeface="Times New Roman" panose="02020603050405020304" pitchFamily="18" charset="0"/>
            </a:endParaRPr>
          </a:p>
        </p:txBody>
      </p:sp>
      <p:pic>
        <p:nvPicPr>
          <p:cNvPr id="22536" name="Picture 8">
            <a:extLst>
              <a:ext uri="{FF2B5EF4-FFF2-40B4-BE49-F238E27FC236}">
                <a16:creationId xmlns:a16="http://schemas.microsoft.com/office/drawing/2014/main" id="{3D784602-B4FF-6843-B4FE-460FF4EA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514600"/>
            <a:ext cx="2130425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2ADF1D58-94B1-BD47-9BA1-C07AF2567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Clustering Coefficient (2)</a:t>
            </a:r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70812C1B-B8EA-0347-B36F-E4D5F989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280352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5342A070-BD1F-0B43-90AE-8DDC567E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429000"/>
            <a:ext cx="211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Synonyms network</a:t>
            </a:r>
          </a:p>
        </p:txBody>
      </p:sp>
      <p:pic>
        <p:nvPicPr>
          <p:cNvPr id="22537" name="Picture 9">
            <a:extLst>
              <a:ext uri="{FF2B5EF4-FFF2-40B4-BE49-F238E27FC236}">
                <a16:creationId xmlns:a16="http://schemas.microsoft.com/office/drawing/2014/main" id="{A9C4832A-0163-134A-ADE2-061B0800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299" y="3775294"/>
            <a:ext cx="3032125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8" name="Text Box 10">
            <a:extLst>
              <a:ext uri="{FF2B5EF4-FFF2-40B4-BE49-F238E27FC236}">
                <a16:creationId xmlns:a16="http://schemas.microsoft.com/office/drawing/2014/main" id="{40387262-8B3F-E54D-9165-F64729EA7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150" y="6172200"/>
            <a:ext cx="18986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World Wide Web</a:t>
            </a:r>
          </a:p>
        </p:txBody>
      </p:sp>
    </p:spTree>
    <p:extLst>
      <p:ext uri="{BB962C8B-B14F-4D97-AF65-F5344CB8AC3E}">
        <p14:creationId xmlns:p14="http://schemas.microsoft.com/office/powerpoint/2010/main" val="3778569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2C2CD80-008D-D54E-ABEE-ADFBD75CE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7512"/>
            <a:ext cx="8229600" cy="1143000"/>
          </a:xfrm>
        </p:spPr>
        <p:txBody>
          <a:bodyPr/>
          <a:lstStyle/>
          <a:p>
            <a:r>
              <a:rPr lang="en-US" altLang="en-US" dirty="0"/>
              <a:t>Clustering Coefficient Algorithm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7F1E6A6-6020-314F-AE7A-DEB9ED566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029200"/>
          </a:xfrm>
        </p:spPr>
        <p:txBody>
          <a:bodyPr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coefficient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Tx/>
              <a:buNone/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3*number of triangles / number of 2-edge paths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Computing the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denominator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vertex v, let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denote its degree.</a:t>
            </a:r>
          </a:p>
          <a:p>
            <a:pPr lvl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paths of length 2 with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middle is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choose 2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)-1)/2.</a:t>
            </a:r>
          </a:p>
          <a:p>
            <a:pPr lvl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to get the denominator for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sum up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)-1)/2 for all vertices,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G.</a:t>
            </a:r>
          </a:p>
          <a:p>
            <a:pPr>
              <a:buFontTx/>
              <a:buNone/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6081D1D-29ED-7D47-BEBB-AF9EA4C77330}"/>
              </a:ext>
            </a:extLst>
          </p:cNvPr>
          <p:cNvSpPr/>
          <p:nvPr/>
        </p:nvSpPr>
        <p:spPr bwMode="auto">
          <a:xfrm>
            <a:off x="2438400" y="5562600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555E07-00AB-9146-9DAC-38B7A97244F2}"/>
              </a:ext>
            </a:extLst>
          </p:cNvPr>
          <p:cNvSpPr/>
          <p:nvPr/>
        </p:nvSpPr>
        <p:spPr bwMode="auto">
          <a:xfrm>
            <a:off x="1828800" y="6358759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62FF89-7A5A-6549-B685-B0F622D6FDE7}"/>
              </a:ext>
            </a:extLst>
          </p:cNvPr>
          <p:cNvSpPr/>
          <p:nvPr/>
        </p:nvSpPr>
        <p:spPr bwMode="auto">
          <a:xfrm>
            <a:off x="1714500" y="5356334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4FF063-6119-BA45-A1D6-9E119BB9D848}"/>
              </a:ext>
            </a:extLst>
          </p:cNvPr>
          <p:cNvSpPr/>
          <p:nvPr/>
        </p:nvSpPr>
        <p:spPr bwMode="auto">
          <a:xfrm>
            <a:off x="2971800" y="5921156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95D710-7ADC-9843-A993-3CF3C2985E33}"/>
              </a:ext>
            </a:extLst>
          </p:cNvPr>
          <p:cNvSpPr/>
          <p:nvPr/>
        </p:nvSpPr>
        <p:spPr bwMode="auto">
          <a:xfrm>
            <a:off x="838200" y="5689929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8F432A-DD7C-A648-9608-0B07315A4AEB}"/>
              </a:ext>
            </a:extLst>
          </p:cNvPr>
          <p:cNvCxnSpPr>
            <a:cxnSpLocks/>
            <a:stCxn id="10" idx="6"/>
            <a:endCxn id="8" idx="6"/>
          </p:cNvCxnSpPr>
          <p:nvPr/>
        </p:nvCxnSpPr>
        <p:spPr bwMode="auto">
          <a:xfrm flipH="1">
            <a:off x="2057400" y="6035456"/>
            <a:ext cx="1143000" cy="4376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CE2FB7-35CB-8B43-A603-2DB2857D177E}"/>
              </a:ext>
            </a:extLst>
          </p:cNvPr>
          <p:cNvCxnSpPr>
            <a:cxnSpLocks/>
            <a:stCxn id="11" idx="5"/>
            <a:endCxn id="8" idx="1"/>
          </p:cNvCxnSpPr>
          <p:nvPr/>
        </p:nvCxnSpPr>
        <p:spPr bwMode="auto">
          <a:xfrm>
            <a:off x="1033322" y="5885051"/>
            <a:ext cx="828956" cy="5071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C68638-1676-944D-A6B0-CE605F46DB12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 bwMode="auto">
          <a:xfrm>
            <a:off x="1828800" y="5584934"/>
            <a:ext cx="114300" cy="7738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33DE31-CE0E-7348-9758-59A6F2329236}"/>
              </a:ext>
            </a:extLst>
          </p:cNvPr>
          <p:cNvCxnSpPr>
            <a:cxnSpLocks/>
            <a:stCxn id="2" idx="7"/>
            <a:endCxn id="8" idx="7"/>
          </p:cNvCxnSpPr>
          <p:nvPr/>
        </p:nvCxnSpPr>
        <p:spPr bwMode="auto">
          <a:xfrm flipH="1">
            <a:off x="2023922" y="5596078"/>
            <a:ext cx="609600" cy="79615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8655F99-1E1A-0E45-A051-C982670BEDC0}"/>
              </a:ext>
            </a:extLst>
          </p:cNvPr>
          <p:cNvSpPr txBox="1"/>
          <p:nvPr/>
        </p:nvSpPr>
        <p:spPr>
          <a:xfrm>
            <a:off x="1492137" y="6258112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088C15-268C-9F45-81C2-9ADC259C935F}"/>
              </a:ext>
            </a:extLst>
          </p:cNvPr>
          <p:cNvSpPr txBox="1"/>
          <p:nvPr/>
        </p:nvSpPr>
        <p:spPr>
          <a:xfrm>
            <a:off x="3774290" y="5670991"/>
            <a:ext cx="3866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2-edge paths with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middle is 4(3)/2 = 6.</a:t>
            </a:r>
          </a:p>
        </p:txBody>
      </p:sp>
    </p:spTree>
    <p:extLst>
      <p:ext uri="{BB962C8B-B14F-4D97-AF65-F5344CB8AC3E}">
        <p14:creationId xmlns:p14="http://schemas.microsoft.com/office/powerpoint/2010/main" val="169896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1BED-476C-CB4D-BC59-834E0BD2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Triangles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765B5-49C0-6B47-8712-11A5B177D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get the numerator for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dirty="0"/>
              <a:t>, we need to count the number of triangles in the graph, G.</a:t>
            </a:r>
          </a:p>
          <a:p>
            <a:r>
              <a:rPr lang="en-US" dirty="0"/>
              <a:t>Naïve algorithm:</a:t>
            </a:r>
          </a:p>
          <a:p>
            <a:pPr lvl="1"/>
            <a:r>
              <a:rPr lang="en-US" sz="2800" dirty="0"/>
              <a:t>For every triple, u, v, w in G, see if they form a triangle. If so, add 1 to a running count.</a:t>
            </a:r>
          </a:p>
          <a:p>
            <a:pPr lvl="1"/>
            <a:r>
              <a:rPr lang="en-US" sz="2800" dirty="0"/>
              <a:t>Running time is O(n</a:t>
            </a:r>
            <a:r>
              <a:rPr lang="en-US" sz="2800" baseline="30000" dirty="0"/>
              <a:t>4</a:t>
            </a:r>
            <a:r>
              <a:rPr lang="en-US" sz="2800" dirty="0"/>
              <a:t>) if G is represented with an adjacency list.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728F9D-6070-1E48-A242-95D910740EE6}"/>
              </a:ext>
            </a:extLst>
          </p:cNvPr>
          <p:cNvSpPr/>
          <p:nvPr/>
        </p:nvSpPr>
        <p:spPr bwMode="auto">
          <a:xfrm>
            <a:off x="2974605" y="6209976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88CDC0-F46F-EE4D-93F8-BD79CF187D56}"/>
              </a:ext>
            </a:extLst>
          </p:cNvPr>
          <p:cNvSpPr/>
          <p:nvPr/>
        </p:nvSpPr>
        <p:spPr bwMode="auto">
          <a:xfrm>
            <a:off x="2860305" y="5207551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05DCA8-B6E9-3342-B9BE-C8359FEC2FC8}"/>
              </a:ext>
            </a:extLst>
          </p:cNvPr>
          <p:cNvSpPr/>
          <p:nvPr/>
        </p:nvSpPr>
        <p:spPr bwMode="auto">
          <a:xfrm>
            <a:off x="1984005" y="5541146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9BB258-9823-0D44-90F1-EA1F98975911}"/>
              </a:ext>
            </a:extLst>
          </p:cNvPr>
          <p:cNvCxnSpPr>
            <a:cxnSpLocks/>
            <a:stCxn id="8" idx="5"/>
            <a:endCxn id="5" idx="1"/>
          </p:cNvCxnSpPr>
          <p:nvPr/>
        </p:nvCxnSpPr>
        <p:spPr bwMode="auto">
          <a:xfrm>
            <a:off x="2179127" y="5736268"/>
            <a:ext cx="828956" cy="5071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D154E5-298A-EC44-B022-6DED90E1F690}"/>
              </a:ext>
            </a:extLst>
          </p:cNvPr>
          <p:cNvCxnSpPr>
            <a:cxnSpLocks/>
            <a:stCxn id="6" idx="4"/>
            <a:endCxn id="5" idx="0"/>
          </p:cNvCxnSpPr>
          <p:nvPr/>
        </p:nvCxnSpPr>
        <p:spPr bwMode="auto">
          <a:xfrm>
            <a:off x="2974605" y="5436151"/>
            <a:ext cx="114300" cy="7738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12C547-FBE8-4E47-BD25-7E13B93E4A79}"/>
              </a:ext>
            </a:extLst>
          </p:cNvPr>
          <p:cNvSpPr txBox="1"/>
          <p:nvPr/>
        </p:nvSpPr>
        <p:spPr>
          <a:xfrm>
            <a:off x="2637942" y="6109329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9FC22-10CF-D044-B03B-B4CBABF02AAA}"/>
              </a:ext>
            </a:extLst>
          </p:cNvPr>
          <p:cNvSpPr txBox="1"/>
          <p:nvPr/>
        </p:nvSpPr>
        <p:spPr>
          <a:xfrm>
            <a:off x="1515008" y="53218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0F9E0-D24A-9640-A749-C54E78E5EBBE}"/>
              </a:ext>
            </a:extLst>
          </p:cNvPr>
          <p:cNvSpPr txBox="1"/>
          <p:nvPr/>
        </p:nvSpPr>
        <p:spPr>
          <a:xfrm>
            <a:off x="3133706" y="492995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099209-701C-3848-A2A1-299A26D02949}"/>
              </a:ext>
            </a:extLst>
          </p:cNvPr>
          <p:cNvCxnSpPr>
            <a:cxnSpLocks/>
            <a:endCxn id="6" idx="6"/>
          </p:cNvCxnSpPr>
          <p:nvPr/>
        </p:nvCxnSpPr>
        <p:spPr bwMode="auto">
          <a:xfrm flipV="1">
            <a:off x="2212605" y="5321851"/>
            <a:ext cx="876300" cy="2968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BA71CED-9629-CD44-8A1F-CAC7844C01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4"/>
          <a:stretch/>
        </p:blipFill>
        <p:spPr>
          <a:xfrm>
            <a:off x="6169396" y="4717473"/>
            <a:ext cx="2219853" cy="19442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632BC2-6A44-F940-8C4C-138936103E3F}"/>
              </a:ext>
            </a:extLst>
          </p:cNvPr>
          <p:cNvSpPr txBox="1"/>
          <p:nvPr/>
        </p:nvSpPr>
        <p:spPr>
          <a:xfrm>
            <a:off x="4155031" y="5475572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</a:rPr>
              <a:t>This is bad.</a:t>
            </a:r>
          </a:p>
        </p:txBody>
      </p:sp>
    </p:spTree>
    <p:extLst>
      <p:ext uri="{BB962C8B-B14F-4D97-AF65-F5344CB8AC3E}">
        <p14:creationId xmlns:p14="http://schemas.microsoft.com/office/powerpoint/2010/main" val="33595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06770D-CC6F-534A-B91C-82A6815EA51F}"/>
              </a:ext>
            </a:extLst>
          </p:cNvPr>
          <p:cNvSpPr txBox="1">
            <a:spLocks/>
          </p:cNvSpPr>
          <p:nvPr/>
        </p:nvSpPr>
        <p:spPr bwMode="auto">
          <a:xfrm>
            <a:off x="661988" y="5518152"/>
            <a:ext cx="8064500" cy="106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en-US" altLang="en-US" sz="3200" b="1" i="0" dirty="0">
                <a:latin typeface="Calibri" panose="020F0502020204030204" pitchFamily="34" charset="0"/>
              </a:rPr>
              <a:t>Which is the most useful representation? </a:t>
            </a:r>
          </a:p>
          <a:p>
            <a:pPr eaLnBrk="1" hangingPunct="1">
              <a:spcAft>
                <a:spcPts val="600"/>
              </a:spcAft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en-US" altLang="en-US" sz="3200" b="1" i="0" dirty="0">
                <a:latin typeface="Calibri" panose="020F0502020204030204" pitchFamily="34" charset="0"/>
              </a:rPr>
              <a:t>Should you use them in combination?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6C1F4-A1ED-F443-8C4B-7F6FF612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0638"/>
            <a:ext cx="8229600" cy="11430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Computational </a:t>
            </a:r>
            <a:br>
              <a:rPr lang="en-US" dirty="0"/>
            </a:br>
            <a:r>
              <a:rPr lang="en-US" dirty="0"/>
              <a:t>Representation of Networks</a:t>
            </a:r>
          </a:p>
        </p:txBody>
      </p:sp>
      <p:grpSp>
        <p:nvGrpSpPr>
          <p:cNvPr id="11269" name="Group 17">
            <a:extLst>
              <a:ext uri="{FF2B5EF4-FFF2-40B4-BE49-F238E27FC236}">
                <a16:creationId xmlns:a16="http://schemas.microsoft.com/office/drawing/2014/main" id="{CED5802F-975A-0D40-BD4E-F65ACE630143}"/>
              </a:ext>
            </a:extLst>
          </p:cNvPr>
          <p:cNvGrpSpPr>
            <a:grpSpLocks/>
          </p:cNvGrpSpPr>
          <p:nvPr/>
        </p:nvGrpSpPr>
        <p:grpSpPr bwMode="auto">
          <a:xfrm>
            <a:off x="4002088" y="1252537"/>
            <a:ext cx="1181100" cy="1131888"/>
            <a:chOff x="7658100" y="1295400"/>
            <a:chExt cx="1181100" cy="1132117"/>
          </a:xfrm>
        </p:grpSpPr>
        <p:sp>
          <p:nvSpPr>
            <p:cNvPr id="11341" name="Oval 2">
              <a:extLst>
                <a:ext uri="{FF2B5EF4-FFF2-40B4-BE49-F238E27FC236}">
                  <a16:creationId xmlns:a16="http://schemas.microsoft.com/office/drawing/2014/main" id="{47DD321E-7480-874B-BCE4-C1F8A6ACE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0" y="1295400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/>
                <a:t>B</a:t>
              </a:r>
            </a:p>
          </p:txBody>
        </p:sp>
        <p:sp>
          <p:nvSpPr>
            <p:cNvPr id="11342" name="Oval 2">
              <a:extLst>
                <a:ext uri="{FF2B5EF4-FFF2-40B4-BE49-F238E27FC236}">
                  <a16:creationId xmlns:a16="http://schemas.microsoft.com/office/drawing/2014/main" id="{263C9D63-43B2-2E42-AE80-1C99380AE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8100" y="2122717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/>
                <a:t>C</a:t>
              </a:r>
            </a:p>
          </p:txBody>
        </p:sp>
        <p:sp>
          <p:nvSpPr>
            <p:cNvPr id="11343" name="Oval 2">
              <a:extLst>
                <a:ext uri="{FF2B5EF4-FFF2-40B4-BE49-F238E27FC236}">
                  <a16:creationId xmlns:a16="http://schemas.microsoft.com/office/drawing/2014/main" id="{F2B0177B-F208-DE45-8787-D4EED3BBE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8100" y="1295400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/>
                <a:t>A</a:t>
              </a:r>
            </a:p>
          </p:txBody>
        </p:sp>
        <p:sp>
          <p:nvSpPr>
            <p:cNvPr id="11344" name="Oval 2">
              <a:extLst>
                <a:ext uri="{FF2B5EF4-FFF2-40B4-BE49-F238E27FC236}">
                  <a16:creationId xmlns:a16="http://schemas.microsoft.com/office/drawing/2014/main" id="{A27B029F-69DD-EA43-BA9E-2ABCA6D15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0" y="2122717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/>
                <a:t>D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4A46605-8078-CA46-BD85-BD1FF2EFF802}"/>
                </a:ext>
              </a:extLst>
            </p:cNvPr>
            <p:cNvCxnSpPr>
              <a:stCxn id="11342" idx="7"/>
              <a:endCxn id="11341" idx="3"/>
            </p:cNvCxnSpPr>
            <p:nvPr/>
          </p:nvCxnSpPr>
          <p:spPr>
            <a:xfrm rot="5400000" flipH="1" flipV="1">
              <a:off x="7942994" y="1531259"/>
              <a:ext cx="611312" cy="660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9B19E5F-DBB6-884D-8169-796F4EE6B60A}"/>
                </a:ext>
              </a:extLst>
            </p:cNvPr>
            <p:cNvCxnSpPr>
              <a:stCxn id="11344" idx="0"/>
              <a:endCxn id="11341" idx="4"/>
            </p:cNvCxnSpPr>
            <p:nvPr/>
          </p:nvCxnSpPr>
          <p:spPr>
            <a:xfrm rot="5400000" flipH="1" flipV="1">
              <a:off x="8425603" y="1861459"/>
              <a:ext cx="523981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87F6B3E-CDEE-174E-AB82-50E6AA2986AC}"/>
                </a:ext>
              </a:extLst>
            </p:cNvPr>
            <p:cNvCxnSpPr>
              <a:stCxn id="11344" idx="2"/>
              <a:endCxn id="11342" idx="6"/>
            </p:cNvCxnSpPr>
            <p:nvPr/>
          </p:nvCxnSpPr>
          <p:spPr>
            <a:xfrm rot="10800000">
              <a:off x="7962900" y="2275086"/>
              <a:ext cx="5715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CA37140-ED3B-9040-B857-0B66178391F2}"/>
                </a:ext>
              </a:extLst>
            </p:cNvPr>
            <p:cNvCxnSpPr>
              <a:stCxn id="11343" idx="4"/>
              <a:endCxn id="11342" idx="0"/>
            </p:cNvCxnSpPr>
            <p:nvPr/>
          </p:nvCxnSpPr>
          <p:spPr>
            <a:xfrm rot="5400000">
              <a:off x="7549303" y="1861459"/>
              <a:ext cx="523981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471507C-2258-444F-BB02-322BAFE9B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245988"/>
              </p:ext>
            </p:extLst>
          </p:nvPr>
        </p:nvGraphicFramePr>
        <p:xfrm>
          <a:off x="3825875" y="3352800"/>
          <a:ext cx="1566865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3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1415"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B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</a:t>
                      </a:r>
                    </a:p>
                  </a:txBody>
                  <a:tcPr marL="91400" marR="914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4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4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B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4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4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L="91400" marR="91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91400" marR="914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Group 84">
            <a:extLst>
              <a:ext uri="{FF2B5EF4-FFF2-40B4-BE49-F238E27FC236}">
                <a16:creationId xmlns:a16="http://schemas.microsoft.com/office/drawing/2014/main" id="{074E20F9-A74D-784D-933E-299A68470795}"/>
              </a:ext>
            </a:extLst>
          </p:cNvPr>
          <p:cNvGrpSpPr>
            <a:grpSpLocks/>
          </p:cNvGrpSpPr>
          <p:nvPr/>
        </p:nvGrpSpPr>
        <p:grpSpPr bwMode="auto">
          <a:xfrm>
            <a:off x="3598861" y="2384425"/>
            <a:ext cx="1859740" cy="978179"/>
            <a:chOff x="3599451" y="2579571"/>
            <a:chExt cx="1859008" cy="978916"/>
          </a:xfrm>
        </p:grpSpPr>
        <p:sp>
          <p:nvSpPr>
            <p:cNvPr id="11339" name="Rectangle 16">
              <a:extLst>
                <a:ext uri="{FF2B5EF4-FFF2-40B4-BE49-F238E27FC236}">
                  <a16:creationId xmlns:a16="http://schemas.microsoft.com/office/drawing/2014/main" id="{A03FF6B5-355D-B347-8CA2-0ACF57678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9451" y="3188877"/>
              <a:ext cx="1859008" cy="369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u="sng" dirty="0">
                  <a:latin typeface="Calibri" panose="020F0502020204030204" pitchFamily="34" charset="0"/>
                </a:rPr>
                <a:t>Adjacency Matrix</a:t>
              </a:r>
            </a:p>
          </p:txBody>
        </p:sp>
        <p:sp>
          <p:nvSpPr>
            <p:cNvPr id="81" name="Right Arrow 80">
              <a:extLst>
                <a:ext uri="{FF2B5EF4-FFF2-40B4-BE49-F238E27FC236}">
                  <a16:creationId xmlns:a16="http://schemas.microsoft.com/office/drawing/2014/main" id="{D1DFED1D-3A41-114B-9371-722EC3ECF6EA}"/>
                </a:ext>
              </a:extLst>
            </p:cNvPr>
            <p:cNvSpPr/>
            <p:nvPr/>
          </p:nvSpPr>
          <p:spPr>
            <a:xfrm rot="5400000">
              <a:off x="4294946" y="2693383"/>
              <a:ext cx="610059" cy="382436"/>
            </a:xfrm>
            <a:prstGeom prst="rightArrow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1" name="Group 83">
            <a:extLst>
              <a:ext uri="{FF2B5EF4-FFF2-40B4-BE49-F238E27FC236}">
                <a16:creationId xmlns:a16="http://schemas.microsoft.com/office/drawing/2014/main" id="{BE287F56-3F0E-284C-A09B-3ECD43A221C7}"/>
              </a:ext>
            </a:extLst>
          </p:cNvPr>
          <p:cNvGrpSpPr>
            <a:grpSpLocks/>
          </p:cNvGrpSpPr>
          <p:nvPr/>
        </p:nvGrpSpPr>
        <p:grpSpPr bwMode="auto">
          <a:xfrm>
            <a:off x="457199" y="2438400"/>
            <a:ext cx="3465514" cy="2340727"/>
            <a:chOff x="457199" y="2633020"/>
            <a:chExt cx="3465965" cy="2341713"/>
          </a:xfrm>
        </p:grpSpPr>
        <p:sp>
          <p:nvSpPr>
            <p:cNvPr id="11337" name="Rectangle 18">
              <a:extLst>
                <a:ext uri="{FF2B5EF4-FFF2-40B4-BE49-F238E27FC236}">
                  <a16:creationId xmlns:a16="http://schemas.microsoft.com/office/drawing/2014/main" id="{4BDD9452-BB8E-8C48-8CB9-0907561DB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99" y="3188877"/>
              <a:ext cx="2827705" cy="1785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600"/>
                </a:spcAft>
                <a:buClr>
                  <a:srgbClr val="0070C0"/>
                </a:buClr>
                <a:buSzPct val="100000"/>
              </a:pPr>
              <a:r>
                <a:rPr lang="en-US" altLang="en-US" b="1" u="sng" dirty="0">
                  <a:latin typeface="Calibri" panose="020F0502020204030204" pitchFamily="34" charset="0"/>
                </a:rPr>
                <a:t>List or hash table of edges:</a:t>
              </a:r>
              <a:br>
                <a:rPr lang="en-US" altLang="en-US" b="1" u="sng" dirty="0">
                  <a:latin typeface="Calibri" panose="020F0502020204030204" pitchFamily="34" charset="0"/>
                </a:rPr>
              </a:br>
              <a:r>
                <a:rPr lang="en-US" altLang="en-US" b="1" u="sng" dirty="0">
                  <a:latin typeface="Calibri" panose="020F0502020204030204" pitchFamily="34" charset="0"/>
                </a:rPr>
                <a:t>(ordered) pairs of nodes</a:t>
              </a:r>
              <a:br>
                <a:rPr lang="en-US" altLang="en-US" b="1" u="sng" dirty="0">
                  <a:latin typeface="Calibri" panose="020F0502020204030204" pitchFamily="34" charset="0"/>
                </a:rPr>
              </a:br>
              <a:br>
                <a:rPr lang="en-US" altLang="en-US" dirty="0">
                  <a:latin typeface="Calibri" panose="020F0502020204030204" pitchFamily="34" charset="0"/>
                </a:rPr>
              </a:br>
              <a:r>
                <a:rPr lang="en-US" altLang="en-US" sz="2800" b="1" dirty="0">
                  <a:latin typeface="Calibri" panose="020F0502020204030204" pitchFamily="34" charset="0"/>
                </a:rPr>
                <a:t>{ (A,C) , (C,B) , (D,B) , (D,C) }</a:t>
              </a:r>
            </a:p>
          </p:txBody>
        </p:sp>
        <p:sp>
          <p:nvSpPr>
            <p:cNvPr id="82" name="Right Arrow 81">
              <a:extLst>
                <a:ext uri="{FF2B5EF4-FFF2-40B4-BE49-F238E27FC236}">
                  <a16:creationId xmlns:a16="http://schemas.microsoft.com/office/drawing/2014/main" id="{6F09836C-65B3-E043-A6BE-8A4277B4EF49}"/>
                </a:ext>
              </a:extLst>
            </p:cNvPr>
            <p:cNvSpPr/>
            <p:nvPr/>
          </p:nvSpPr>
          <p:spPr>
            <a:xfrm rot="9127216">
              <a:off x="2743497" y="2633020"/>
              <a:ext cx="1179667" cy="382748"/>
            </a:xfrm>
            <a:prstGeom prst="rightArrow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2" name="Group 85">
            <a:extLst>
              <a:ext uri="{FF2B5EF4-FFF2-40B4-BE49-F238E27FC236}">
                <a16:creationId xmlns:a16="http://schemas.microsoft.com/office/drawing/2014/main" id="{CC9673D8-6517-5A41-82B3-196F093B62C3}"/>
              </a:ext>
            </a:extLst>
          </p:cNvPr>
          <p:cNvGrpSpPr>
            <a:grpSpLocks/>
          </p:cNvGrpSpPr>
          <p:nvPr/>
        </p:nvGrpSpPr>
        <p:grpSpPr bwMode="auto">
          <a:xfrm>
            <a:off x="5183188" y="2232025"/>
            <a:ext cx="3860800" cy="3178175"/>
            <a:chOff x="5282787" y="2623495"/>
            <a:chExt cx="3561641" cy="2982175"/>
          </a:xfrm>
        </p:grpSpPr>
        <p:grpSp>
          <p:nvGrpSpPr>
            <p:cNvPr id="11311" name="Group 79">
              <a:extLst>
                <a:ext uri="{FF2B5EF4-FFF2-40B4-BE49-F238E27FC236}">
                  <a16:creationId xmlns:a16="http://schemas.microsoft.com/office/drawing/2014/main" id="{196E27D4-C8B1-9841-BFE4-A6DF80CA6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98632" y="3182253"/>
              <a:ext cx="2845796" cy="2423417"/>
              <a:chOff x="5998632" y="3182253"/>
              <a:chExt cx="2845796" cy="2423417"/>
            </a:xfrm>
          </p:grpSpPr>
          <p:sp>
            <p:nvSpPr>
              <p:cNvPr id="11313" name="Rectangle 19">
                <a:extLst>
                  <a:ext uri="{FF2B5EF4-FFF2-40B4-BE49-F238E27FC236}">
                    <a16:creationId xmlns:a16="http://schemas.microsoft.com/office/drawing/2014/main" id="{071CA149-54D4-AB46-899C-BDABCE3F2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9900" y="3182253"/>
                <a:ext cx="1415915" cy="346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u="sng" dirty="0">
                    <a:latin typeface="Calibri" panose="020F0502020204030204" pitchFamily="34" charset="0"/>
                  </a:rPr>
                  <a:t>Adjacency List</a:t>
                </a:r>
              </a:p>
            </p:txBody>
          </p:sp>
          <p:grpSp>
            <p:nvGrpSpPr>
              <p:cNvPr id="11314" name="Group 36">
                <a:extLst>
                  <a:ext uri="{FF2B5EF4-FFF2-40B4-BE49-F238E27FC236}">
                    <a16:creationId xmlns:a16="http://schemas.microsoft.com/office/drawing/2014/main" id="{8FC538A5-8972-7040-92A7-B44C3670ED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8856" y="4104167"/>
                <a:ext cx="675572" cy="869814"/>
                <a:chOff x="6292114" y="3827834"/>
                <a:chExt cx="675572" cy="86981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65B187-7742-5F4B-BE7F-19C3E61501E1}"/>
                    </a:ext>
                  </a:extLst>
                </p:cNvPr>
                <p:cNvSpPr/>
                <p:nvPr/>
              </p:nvSpPr>
              <p:spPr>
                <a:xfrm>
                  <a:off x="6292831" y="3830310"/>
                  <a:ext cx="674855" cy="39698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 err="1">
                      <a:solidFill>
                        <a:schemeClr val="tx1"/>
                      </a:solidFill>
                    </a:rPr>
                    <a:t>Name:A</a:t>
                  </a:r>
                  <a:br>
                    <a:rPr lang="en-US" sz="1400" dirty="0">
                      <a:solidFill>
                        <a:schemeClr val="tx1"/>
                      </a:solidFill>
                    </a:rPr>
                  </a:br>
                  <a:r>
                    <a:rPr lang="en-US" sz="1400" dirty="0" err="1">
                      <a:solidFill>
                        <a:schemeClr val="tx1"/>
                      </a:solidFill>
                    </a:rPr>
                    <a:t>ngr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: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1751DA5-7B8B-CC41-A291-7906508F8F3D}"/>
                    </a:ext>
                  </a:extLst>
                </p:cNvPr>
                <p:cNvSpPr/>
                <p:nvPr/>
              </p:nvSpPr>
              <p:spPr>
                <a:xfrm>
                  <a:off x="6537367" y="4484546"/>
                  <a:ext cx="185784" cy="21278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p1</a:t>
                  </a:r>
                </a:p>
              </p:txBody>
            </p:sp>
            <p:cxnSp>
              <p:nvCxnSpPr>
                <p:cNvPr id="25" name="Shape 24">
                  <a:extLst>
                    <a:ext uri="{FF2B5EF4-FFF2-40B4-BE49-F238E27FC236}">
                      <a16:creationId xmlns:a16="http://schemas.microsoft.com/office/drawing/2014/main" id="{5ABB6E60-C23D-C34B-9425-7BD8B03A5527}"/>
                    </a:ext>
                  </a:extLst>
                </p:cNvPr>
                <p:cNvCxnSpPr>
                  <a:stCxn id="21" idx="2"/>
                  <a:endCxn id="22" idx="0"/>
                </p:cNvCxnSpPr>
                <p:nvPr/>
              </p:nvCxnSpPr>
              <p:spPr>
                <a:xfrm rot="16200000" flipH="1">
                  <a:off x="6502428" y="4355923"/>
                  <a:ext cx="257248" cy="0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5" name="Group 37">
                <a:extLst>
                  <a:ext uri="{FF2B5EF4-FFF2-40B4-BE49-F238E27FC236}">
                    <a16:creationId xmlns:a16="http://schemas.microsoft.com/office/drawing/2014/main" id="{18C21EB0-0D3B-AE4C-B275-1477DE6AFD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22644" y="4855588"/>
                <a:ext cx="675572" cy="750082"/>
                <a:chOff x="6292114" y="3827834"/>
                <a:chExt cx="675572" cy="750082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594CD9D-C520-BA4E-9FDA-EDA73C112FD2}"/>
                    </a:ext>
                  </a:extLst>
                </p:cNvPr>
                <p:cNvSpPr/>
                <p:nvPr/>
              </p:nvSpPr>
              <p:spPr>
                <a:xfrm>
                  <a:off x="6292623" y="3828402"/>
                  <a:ext cx="674854" cy="39857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 err="1">
                      <a:solidFill>
                        <a:schemeClr val="tx1"/>
                      </a:solidFill>
                    </a:rPr>
                    <a:t>Name:B</a:t>
                  </a:r>
                  <a:br>
                    <a:rPr lang="en-US" sz="1400" dirty="0">
                      <a:solidFill>
                        <a:schemeClr val="tx1"/>
                      </a:solidFill>
                    </a:rPr>
                  </a:br>
                  <a:r>
                    <a:rPr lang="en-US" sz="1400" dirty="0" err="1">
                      <a:solidFill>
                        <a:schemeClr val="tx1"/>
                      </a:solidFill>
                    </a:rPr>
                    <a:t>ngr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: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BD5CA98-4F87-4649-90D2-728FA14587E9}"/>
                    </a:ext>
                  </a:extLst>
                </p:cNvPr>
                <p:cNvSpPr/>
                <p:nvPr/>
              </p:nvSpPr>
              <p:spPr>
                <a:xfrm>
                  <a:off x="6537159" y="4485815"/>
                  <a:ext cx="185783" cy="9210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1" name="Shape 24">
                  <a:extLst>
                    <a:ext uri="{FF2B5EF4-FFF2-40B4-BE49-F238E27FC236}">
                      <a16:creationId xmlns:a16="http://schemas.microsoft.com/office/drawing/2014/main" id="{4706F8EE-19AD-2D4D-A9EB-59668AE3D676}"/>
                    </a:ext>
                  </a:extLst>
                </p:cNvPr>
                <p:cNvCxnSpPr>
                  <a:stCxn id="39" idx="2"/>
                  <a:endCxn id="40" idx="0"/>
                </p:cNvCxnSpPr>
                <p:nvPr/>
              </p:nvCxnSpPr>
              <p:spPr>
                <a:xfrm rot="16200000" flipH="1">
                  <a:off x="6501425" y="4356397"/>
                  <a:ext cx="258837" cy="0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6" name="Group 45">
                <a:extLst>
                  <a:ext uri="{FF2B5EF4-FFF2-40B4-BE49-F238E27FC236}">
                    <a16:creationId xmlns:a16="http://schemas.microsoft.com/office/drawing/2014/main" id="{E7D460E4-BAA9-CF4C-8614-E428F54B81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15336" y="3682121"/>
                <a:ext cx="675572" cy="869814"/>
                <a:chOff x="6292114" y="3827834"/>
                <a:chExt cx="675572" cy="869814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7B495BD-C32C-C44F-B3F9-7426CE49291B}"/>
                    </a:ext>
                  </a:extLst>
                </p:cNvPr>
                <p:cNvSpPr/>
                <p:nvPr/>
              </p:nvSpPr>
              <p:spPr>
                <a:xfrm>
                  <a:off x="6292029" y="3828372"/>
                  <a:ext cx="676442" cy="39857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 err="1">
                      <a:solidFill>
                        <a:schemeClr val="tx1"/>
                      </a:solidFill>
                    </a:rPr>
                    <a:t>Name:C</a:t>
                  </a:r>
                  <a:br>
                    <a:rPr lang="en-US" sz="1400" dirty="0">
                      <a:solidFill>
                        <a:schemeClr val="tx1"/>
                      </a:solidFill>
                    </a:rPr>
                  </a:br>
                  <a:r>
                    <a:rPr lang="en-US" sz="1400" dirty="0" err="1">
                      <a:solidFill>
                        <a:schemeClr val="tx1"/>
                      </a:solidFill>
                    </a:rPr>
                    <a:t>ngr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: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26C8EF1-66A7-9244-8428-D391F4600FE2}"/>
                    </a:ext>
                  </a:extLst>
                </p:cNvPr>
                <p:cNvSpPr/>
                <p:nvPr/>
              </p:nvSpPr>
              <p:spPr>
                <a:xfrm>
                  <a:off x="6538152" y="4484197"/>
                  <a:ext cx="184196" cy="21278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p1</a:t>
                  </a:r>
                </a:p>
              </p:txBody>
            </p:sp>
            <p:cxnSp>
              <p:nvCxnSpPr>
                <p:cNvPr id="49" name="Shape 24">
                  <a:extLst>
                    <a:ext uri="{FF2B5EF4-FFF2-40B4-BE49-F238E27FC236}">
                      <a16:creationId xmlns:a16="http://schemas.microsoft.com/office/drawing/2014/main" id="{2815B538-F933-344A-999F-9AE937C44DD1}"/>
                    </a:ext>
                  </a:extLst>
                </p:cNvPr>
                <p:cNvCxnSpPr>
                  <a:stCxn id="47" idx="2"/>
                  <a:endCxn id="48" idx="0"/>
                </p:cNvCxnSpPr>
                <p:nvPr/>
              </p:nvCxnSpPr>
              <p:spPr>
                <a:xfrm rot="16200000" flipH="1">
                  <a:off x="6501625" y="4355573"/>
                  <a:ext cx="257248" cy="0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Curved Connector 50">
                <a:extLst>
                  <a:ext uri="{FF2B5EF4-FFF2-40B4-BE49-F238E27FC236}">
                    <a16:creationId xmlns:a16="http://schemas.microsoft.com/office/drawing/2014/main" id="{A8C30AA2-146B-F44C-856C-21E1871EE155}"/>
                  </a:ext>
                </a:extLst>
              </p:cNvPr>
              <p:cNvCxnSpPr/>
              <p:nvPr/>
            </p:nvCxnSpPr>
            <p:spPr>
              <a:xfrm rot="10800000">
                <a:off x="7891693" y="3881153"/>
                <a:ext cx="522416" cy="986118"/>
              </a:xfrm>
              <a:prstGeom prst="curvedConnector3">
                <a:avLst>
                  <a:gd name="adj1" fmla="val 6639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urved Connector 51">
                <a:extLst>
                  <a:ext uri="{FF2B5EF4-FFF2-40B4-BE49-F238E27FC236}">
                    <a16:creationId xmlns:a16="http://schemas.microsoft.com/office/drawing/2014/main" id="{96D5D7E4-2CCC-8A43-B550-0CC4BA13893D}"/>
                  </a:ext>
                </a:extLst>
              </p:cNvPr>
              <p:cNvCxnSpPr/>
              <p:nvPr/>
            </p:nvCxnSpPr>
            <p:spPr>
              <a:xfrm flipV="1">
                <a:off x="6603912" y="3947847"/>
                <a:ext cx="611339" cy="578015"/>
              </a:xfrm>
              <a:prstGeom prst="curved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urved Connector 52">
                <a:extLst>
                  <a:ext uri="{FF2B5EF4-FFF2-40B4-BE49-F238E27FC236}">
                    <a16:creationId xmlns:a16="http://schemas.microsoft.com/office/drawing/2014/main" id="{D6CE956A-F219-5942-BB6C-278D2650E745}"/>
                  </a:ext>
                </a:extLst>
              </p:cNvPr>
              <p:cNvCxnSpPr/>
              <p:nvPr/>
            </p:nvCxnSpPr>
            <p:spPr>
              <a:xfrm flipH="1">
                <a:off x="7123153" y="4446464"/>
                <a:ext cx="522416" cy="608185"/>
              </a:xfrm>
              <a:prstGeom prst="curvedConnector5">
                <a:avLst>
                  <a:gd name="adj1" fmla="val -43695"/>
                  <a:gd name="adj2" fmla="val 42349"/>
                  <a:gd name="adj3" fmla="val 143695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20" name="Group 68">
                <a:extLst>
                  <a:ext uri="{FF2B5EF4-FFF2-40B4-BE49-F238E27FC236}">
                    <a16:creationId xmlns:a16="http://schemas.microsoft.com/office/drawing/2014/main" id="{8B899AE9-8614-134C-A44B-DC335FBA10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98632" y="3682121"/>
                <a:ext cx="675572" cy="949499"/>
                <a:chOff x="6192453" y="4656171"/>
                <a:chExt cx="675572" cy="949499"/>
              </a:xfrm>
            </p:grpSpPr>
            <p:grpSp>
              <p:nvGrpSpPr>
                <p:cNvPr id="11322" name="Group 41">
                  <a:extLst>
                    <a:ext uri="{FF2B5EF4-FFF2-40B4-BE49-F238E27FC236}">
                      <a16:creationId xmlns:a16="http://schemas.microsoft.com/office/drawing/2014/main" id="{06706185-564D-1345-9822-BBC83D60A7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92453" y="4656171"/>
                  <a:ext cx="675572" cy="949499"/>
                  <a:chOff x="6292114" y="3748149"/>
                  <a:chExt cx="675572" cy="949499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F457812-A9EA-7D42-AF92-796F1815AF51}"/>
                      </a:ext>
                    </a:extLst>
                  </p:cNvPr>
                  <p:cNvSpPr/>
                  <p:nvPr/>
                </p:nvSpPr>
                <p:spPr>
                  <a:xfrm>
                    <a:off x="6292408" y="3748687"/>
                    <a:ext cx="674854" cy="398577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dirty="0" err="1">
                        <a:solidFill>
                          <a:schemeClr val="tx1"/>
                        </a:solidFill>
                      </a:rPr>
                      <a:t>Name:D</a:t>
                    </a:r>
                    <a:br>
                      <a:rPr lang="en-US" sz="1400" dirty="0">
                        <a:solidFill>
                          <a:schemeClr val="tx1"/>
                        </a:solidFill>
                      </a:rPr>
                    </a:br>
                    <a:r>
                      <a:rPr lang="en-US" sz="1400" dirty="0" err="1">
                        <a:solidFill>
                          <a:schemeClr val="tx1"/>
                        </a:solidFill>
                      </a:rPr>
                      <a:t>ngr</a:t>
                    </a:r>
                    <a:r>
                      <a:rPr lang="en-US" sz="1400" dirty="0">
                        <a:solidFill>
                          <a:schemeClr val="tx1"/>
                        </a:solidFill>
                      </a:rPr>
                      <a:t>:</a:t>
                    </a: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8259D036-7159-6044-A3D7-CE666FC011C6}"/>
                      </a:ext>
                    </a:extLst>
                  </p:cNvPr>
                  <p:cNvSpPr/>
                  <p:nvPr/>
                </p:nvSpPr>
                <p:spPr>
                  <a:xfrm>
                    <a:off x="6374978" y="4485497"/>
                    <a:ext cx="184196" cy="21278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p1</a:t>
                    </a:r>
                  </a:p>
                </p:txBody>
              </p:sp>
              <p:cxnSp>
                <p:nvCxnSpPr>
                  <p:cNvPr id="45" name="Shape 24">
                    <a:extLst>
                      <a:ext uri="{FF2B5EF4-FFF2-40B4-BE49-F238E27FC236}">
                        <a16:creationId xmlns:a16="http://schemas.microsoft.com/office/drawing/2014/main" id="{0B03197D-15C7-0048-B39B-3B275B0C5F3B}"/>
                      </a:ext>
                    </a:extLst>
                  </p:cNvPr>
                  <p:cNvCxnSpPr>
                    <a:stCxn id="43" idx="2"/>
                    <a:endCxn id="44" idx="0"/>
                  </p:cNvCxnSpPr>
                  <p:nvPr/>
                </p:nvCxnSpPr>
                <p:spPr>
                  <a:xfrm rot="5400000">
                    <a:off x="6379735" y="4234605"/>
                    <a:ext cx="338234" cy="163552"/>
                  </a:xfrm>
                  <a:prstGeom prst="curvedConnector3">
                    <a:avLst>
                      <a:gd name="adj1" fmla="val 50000"/>
                    </a:avLst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E1F9A47-4053-5F4E-B00A-AF39CB527C50}"/>
                    </a:ext>
                  </a:extLst>
                </p:cNvPr>
                <p:cNvSpPr/>
                <p:nvPr/>
              </p:nvSpPr>
              <p:spPr>
                <a:xfrm>
                  <a:off x="6611951" y="5393519"/>
                  <a:ext cx="185783" cy="21278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p2</a:t>
                  </a:r>
                </a:p>
              </p:txBody>
            </p:sp>
            <p:cxnSp>
              <p:nvCxnSpPr>
                <p:cNvPr id="59" name="Shape 24">
                  <a:extLst>
                    <a:ext uri="{FF2B5EF4-FFF2-40B4-BE49-F238E27FC236}">
                      <a16:creationId xmlns:a16="http://schemas.microsoft.com/office/drawing/2014/main" id="{F9259A28-5FE6-DA4C-A7FA-555B03AB6EB2}"/>
                    </a:ext>
                  </a:extLst>
                </p:cNvPr>
                <p:cNvCxnSpPr>
                  <a:endCxn id="58" idx="0"/>
                </p:cNvCxnSpPr>
                <p:nvPr/>
              </p:nvCxnSpPr>
              <p:spPr>
                <a:xfrm rot="16200000" flipH="1">
                  <a:off x="6448391" y="5136275"/>
                  <a:ext cx="338234" cy="176256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" name="Curved Connector 63">
                <a:extLst>
                  <a:ext uri="{FF2B5EF4-FFF2-40B4-BE49-F238E27FC236}">
                    <a16:creationId xmlns:a16="http://schemas.microsoft.com/office/drawing/2014/main" id="{F199FF56-A3BC-534B-A14B-356B392EB0CE}"/>
                  </a:ext>
                </a:extLst>
              </p:cNvPr>
              <p:cNvCxnSpPr/>
              <p:nvPr/>
            </p:nvCxnSpPr>
            <p:spPr>
              <a:xfrm rot="16200000" flipH="1">
                <a:off x="6389537" y="4416311"/>
                <a:ext cx="517673" cy="949559"/>
              </a:xfrm>
              <a:prstGeom prst="curvedConnector2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ight Arrow 82">
              <a:extLst>
                <a:ext uri="{FF2B5EF4-FFF2-40B4-BE49-F238E27FC236}">
                  <a16:creationId xmlns:a16="http://schemas.microsoft.com/office/drawing/2014/main" id="{149212AA-7DE8-5F42-9B05-77FA4AE44B36}"/>
                </a:ext>
              </a:extLst>
            </p:cNvPr>
            <p:cNvSpPr/>
            <p:nvPr/>
          </p:nvSpPr>
          <p:spPr>
            <a:xfrm rot="12472784" flipH="1">
              <a:off x="5282787" y="2623495"/>
              <a:ext cx="1179804" cy="382696"/>
            </a:xfrm>
            <a:prstGeom prst="rightArrow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36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1BED-476C-CB4D-BC59-834E0BD2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Triangles:</a:t>
            </a:r>
            <a:br>
              <a:rPr lang="en-US" dirty="0"/>
            </a:br>
            <a:r>
              <a:rPr lang="en-US" dirty="0"/>
              <a:t>Slight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765B5-49C0-6B47-8712-11A5B177D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/>
              <a:t>Put every edge, (</a:t>
            </a:r>
            <a:r>
              <a:rPr lang="en-US" dirty="0" err="1"/>
              <a:t>v,w</a:t>
            </a:r>
            <a:r>
              <a:rPr lang="en-US" dirty="0"/>
              <a:t>), into a hash table, T, so we can do a lookup to see if an edge exists in O(1) expected time, i.e., with a get((</a:t>
            </a:r>
            <a:r>
              <a:rPr lang="en-US" dirty="0" err="1"/>
              <a:t>v,w</a:t>
            </a:r>
            <a:r>
              <a:rPr lang="en-US" dirty="0"/>
              <a:t>)).</a:t>
            </a:r>
          </a:p>
          <a:p>
            <a:r>
              <a:rPr lang="en-US" dirty="0"/>
              <a:t>Slightly better naïve algorithm:</a:t>
            </a:r>
          </a:p>
          <a:p>
            <a:pPr lvl="1"/>
            <a:r>
              <a:rPr lang="en-US" sz="2800" dirty="0"/>
              <a:t>For every triple, u, v, w in G, see if they form a triangle. If so, add 1 to a running count.</a:t>
            </a:r>
          </a:p>
          <a:p>
            <a:pPr lvl="1"/>
            <a:r>
              <a:rPr lang="en-US" sz="2800" dirty="0"/>
              <a:t>Running time is O(n</a:t>
            </a:r>
            <a:r>
              <a:rPr lang="en-US" sz="2800" baseline="30000" dirty="0"/>
              <a:t>3</a:t>
            </a:r>
            <a:r>
              <a:rPr lang="en-US" sz="2800" dirty="0"/>
              <a:t>) expected if edges in G are stored in a hash table.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728F9D-6070-1E48-A242-95D910740EE6}"/>
              </a:ext>
            </a:extLst>
          </p:cNvPr>
          <p:cNvSpPr/>
          <p:nvPr/>
        </p:nvSpPr>
        <p:spPr bwMode="auto">
          <a:xfrm>
            <a:off x="3810000" y="6417342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88CDC0-F46F-EE4D-93F8-BD79CF187D56}"/>
              </a:ext>
            </a:extLst>
          </p:cNvPr>
          <p:cNvSpPr/>
          <p:nvPr/>
        </p:nvSpPr>
        <p:spPr bwMode="auto">
          <a:xfrm>
            <a:off x="3695700" y="5414917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05DCA8-B6E9-3342-B9BE-C8359FEC2FC8}"/>
              </a:ext>
            </a:extLst>
          </p:cNvPr>
          <p:cNvSpPr/>
          <p:nvPr/>
        </p:nvSpPr>
        <p:spPr bwMode="auto">
          <a:xfrm>
            <a:off x="2819400" y="5748512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9BB258-9823-0D44-90F1-EA1F98975911}"/>
              </a:ext>
            </a:extLst>
          </p:cNvPr>
          <p:cNvCxnSpPr>
            <a:cxnSpLocks/>
            <a:stCxn id="8" idx="5"/>
            <a:endCxn id="5" idx="1"/>
          </p:cNvCxnSpPr>
          <p:nvPr/>
        </p:nvCxnSpPr>
        <p:spPr bwMode="auto">
          <a:xfrm>
            <a:off x="3014522" y="5943634"/>
            <a:ext cx="828956" cy="5071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D154E5-298A-EC44-B022-6DED90E1F690}"/>
              </a:ext>
            </a:extLst>
          </p:cNvPr>
          <p:cNvCxnSpPr>
            <a:cxnSpLocks/>
            <a:stCxn id="6" idx="4"/>
            <a:endCxn id="5" idx="0"/>
          </p:cNvCxnSpPr>
          <p:nvPr/>
        </p:nvCxnSpPr>
        <p:spPr bwMode="auto">
          <a:xfrm>
            <a:off x="3810000" y="5643517"/>
            <a:ext cx="114300" cy="7738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12C547-FBE8-4E47-BD25-7E13B93E4A79}"/>
              </a:ext>
            </a:extLst>
          </p:cNvPr>
          <p:cNvSpPr txBox="1"/>
          <p:nvPr/>
        </p:nvSpPr>
        <p:spPr>
          <a:xfrm>
            <a:off x="3473337" y="6316695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9FC22-10CF-D044-B03B-B4CBABF02AAA}"/>
              </a:ext>
            </a:extLst>
          </p:cNvPr>
          <p:cNvSpPr txBox="1"/>
          <p:nvPr/>
        </p:nvSpPr>
        <p:spPr>
          <a:xfrm>
            <a:off x="2350403" y="552921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0F9E0-D24A-9640-A749-C54E78E5EBBE}"/>
              </a:ext>
            </a:extLst>
          </p:cNvPr>
          <p:cNvSpPr txBox="1"/>
          <p:nvPr/>
        </p:nvSpPr>
        <p:spPr>
          <a:xfrm>
            <a:off x="3969101" y="513732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099209-701C-3848-A2A1-299A26D02949}"/>
              </a:ext>
            </a:extLst>
          </p:cNvPr>
          <p:cNvCxnSpPr>
            <a:cxnSpLocks/>
            <a:endCxn id="6" idx="6"/>
          </p:cNvCxnSpPr>
          <p:nvPr/>
        </p:nvCxnSpPr>
        <p:spPr bwMode="auto">
          <a:xfrm flipV="1">
            <a:off x="3048000" y="5529217"/>
            <a:ext cx="876300" cy="2968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27A7B35-1B0A-6E41-9B2A-FC368EC90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141" y="5085966"/>
            <a:ext cx="1569675" cy="15650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E41F07-D303-3B47-98B7-C1F403F68BC1}"/>
              </a:ext>
            </a:extLst>
          </p:cNvPr>
          <p:cNvSpPr txBox="1"/>
          <p:nvPr/>
        </p:nvSpPr>
        <p:spPr>
          <a:xfrm>
            <a:off x="4657397" y="5690979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</a:rPr>
              <a:t>This is still bad.</a:t>
            </a:r>
          </a:p>
        </p:txBody>
      </p:sp>
    </p:spTree>
    <p:extLst>
      <p:ext uri="{BB962C8B-B14F-4D97-AF65-F5344CB8AC3E}">
        <p14:creationId xmlns:p14="http://schemas.microsoft.com/office/powerpoint/2010/main" val="367008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C1CD-8A44-6A48-AD9B-A07C8CB44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334"/>
            <a:ext cx="8229600" cy="982019"/>
          </a:xfrm>
        </p:spPr>
        <p:txBody>
          <a:bodyPr/>
          <a:lstStyle/>
          <a:p>
            <a:r>
              <a:rPr lang="en-US" dirty="0"/>
              <a:t>Graph Degeneracy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A8650-3B0B-5F47-9583-A8C8B0D8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21" y="1066800"/>
            <a:ext cx="8229600" cy="45259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degeneracy</a:t>
            </a:r>
            <a:r>
              <a:rPr lang="en-US" dirty="0"/>
              <a:t> of a graph is the smallest value of d for which every subgraph has a vertex of degree at most d.</a:t>
            </a:r>
          </a:p>
          <a:p>
            <a:r>
              <a:rPr lang="en-US" dirty="0"/>
              <a:t>If a graph has degeneracy d, then there exists an ordering of the vertices of G in which each vertex has at most d neighbors that are earlier in the ordering.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14D3E-1809-B14D-96F4-FC2503D04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4343400"/>
            <a:ext cx="6096000" cy="2345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0571B3-54FC-A748-8180-7A46D9037ACA}"/>
              </a:ext>
            </a:extLst>
          </p:cNvPr>
          <p:cNvSpPr txBox="1"/>
          <p:nvPr/>
        </p:nvSpPr>
        <p:spPr>
          <a:xfrm>
            <a:off x="152400" y="4274403"/>
            <a:ext cx="3300904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2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ordering for a </a:t>
            </a:r>
          </a:p>
          <a:p>
            <a:r>
              <a:rPr lang="en-US" sz="2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with degeneracy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F2AA4-F892-9D4B-B7A8-3053DFB4248C}"/>
              </a:ext>
            </a:extLst>
          </p:cNvPr>
          <p:cNvSpPr txBox="1"/>
          <p:nvPr/>
        </p:nvSpPr>
        <p:spPr>
          <a:xfrm>
            <a:off x="4114800" y="6581001"/>
            <a:ext cx="2682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domain image by David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Eppstein</a:t>
            </a:r>
            <a:endParaRPr lang="en-US" sz="1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4DB7-1E21-DC4A-BBF2-97BD9E09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97D05-9745-C74D-B47E-10D55C9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17638"/>
            <a:ext cx="7620000" cy="4511372"/>
          </a:xfrm>
        </p:spPr>
        <p:txBody>
          <a:bodyPr/>
          <a:lstStyle/>
          <a:p>
            <a:r>
              <a:rPr lang="en-US" dirty="0"/>
              <a:t>Real-world graphs tend to have small degeneracy, 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83A62-D7C7-EC4A-A6A4-6315F811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67000"/>
            <a:ext cx="3627169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54EA2-EDE6-5E4B-AABE-34E3CD88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96" y="2743199"/>
            <a:ext cx="4138399" cy="3505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276F0D-013F-FC4F-93D4-A56942CB934C}"/>
              </a:ext>
            </a:extLst>
          </p:cNvPr>
          <p:cNvSpPr txBox="1"/>
          <p:nvPr/>
        </p:nvSpPr>
        <p:spPr>
          <a:xfrm>
            <a:off x="381000" y="6429473"/>
            <a:ext cx="853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from “Listing All Maximal Cliques in Large Sparse Real-World Graphs,” by David </a:t>
            </a:r>
            <a:r>
              <a:rPr lang="en-US" sz="14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Eppstein</a:t>
            </a:r>
            <a:r>
              <a:rPr lang="en-US" sz="1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Darren </a:t>
            </a:r>
            <a:r>
              <a:rPr lang="en-US" sz="14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Strash</a:t>
            </a:r>
            <a:endParaRPr lang="en-US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19D00B-1CB3-8C46-A0EF-E3BB614E8A78}"/>
              </a:ext>
            </a:extLst>
          </p:cNvPr>
          <p:cNvSpPr/>
          <p:nvPr/>
        </p:nvSpPr>
        <p:spPr bwMode="auto">
          <a:xfrm>
            <a:off x="8382000" y="2514600"/>
            <a:ext cx="609600" cy="3914873"/>
          </a:xfrm>
          <a:prstGeom prst="roundRect">
            <a:avLst/>
          </a:prstGeom>
          <a:solidFill>
            <a:srgbClr val="0432FF">
              <a:alpha val="17255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483EBD-FC8D-F84F-8D15-C037E557E527}"/>
              </a:ext>
            </a:extLst>
          </p:cNvPr>
          <p:cNvSpPr/>
          <p:nvPr/>
        </p:nvSpPr>
        <p:spPr bwMode="auto">
          <a:xfrm>
            <a:off x="3581400" y="2500263"/>
            <a:ext cx="609600" cy="3914873"/>
          </a:xfrm>
          <a:prstGeom prst="roundRect">
            <a:avLst/>
          </a:prstGeom>
          <a:solidFill>
            <a:srgbClr val="0432FF">
              <a:alpha val="17255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1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C667-0A49-0249-9F20-B9C74E20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Degeneracy Ordering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2E378-80D9-CF4F-B16B-45500BCC4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28" y="1219200"/>
            <a:ext cx="8448472" cy="4525963"/>
          </a:xfrm>
        </p:spPr>
        <p:txBody>
          <a:bodyPr/>
          <a:lstStyle/>
          <a:p>
            <a:r>
              <a:rPr lang="en-US" dirty="0"/>
              <a:t>Degeneracy can be computed by a simple </a:t>
            </a:r>
            <a:r>
              <a:rPr lang="en-US" b="1" dirty="0"/>
              <a:t>greedy algorithm</a:t>
            </a:r>
            <a:r>
              <a:rPr lang="en-US" dirty="0"/>
              <a:t>:</a:t>
            </a:r>
          </a:p>
          <a:p>
            <a:pPr lvl="1"/>
            <a:r>
              <a:rPr lang="en-US" sz="2800" dirty="0"/>
              <a:t>Repeatedly find and remove the vertex of smallest degree, adding it to the end of the list. </a:t>
            </a:r>
          </a:p>
          <a:p>
            <a:pPr lvl="1"/>
            <a:r>
              <a:rPr lang="en-US" sz="2800" dirty="0"/>
              <a:t>The degeneracy is then the highest degree, d, of any vertex at the moment it is removed.</a:t>
            </a:r>
          </a:p>
          <a:p>
            <a:pPr lvl="1"/>
            <a:r>
              <a:rPr lang="en-US" sz="2800" dirty="0"/>
              <a:t>The ordering is a </a:t>
            </a:r>
            <a:r>
              <a:rPr lang="en-US" sz="2800" b="1" dirty="0"/>
              <a:t>d-degeneracy ordering</a:t>
            </a:r>
            <a:r>
              <a:rPr lang="en-US" sz="2800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C57C4-8AF0-0C40-A1AA-1E75864CF3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4572000"/>
            <a:ext cx="6096000" cy="1905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F1180-39D6-B445-80B3-8A61E1E1D0B0}"/>
              </a:ext>
            </a:extLst>
          </p:cNvPr>
          <p:cNvSpPr txBox="1"/>
          <p:nvPr/>
        </p:nvSpPr>
        <p:spPr>
          <a:xfrm>
            <a:off x="4114800" y="6581001"/>
            <a:ext cx="2682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domain image by David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Eppstein</a:t>
            </a:r>
            <a:endParaRPr lang="en-US" sz="1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C70E3-2099-D045-9E75-91F465D579FD}"/>
              </a:ext>
            </a:extLst>
          </p:cNvPr>
          <p:cNvSpPr txBox="1"/>
          <p:nvPr/>
        </p:nvSpPr>
        <p:spPr>
          <a:xfrm>
            <a:off x="2000404" y="4535269"/>
            <a:ext cx="14285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2-degeneracy</a:t>
            </a:r>
          </a:p>
          <a:p>
            <a:r>
              <a:rPr lang="en-US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</p:spTree>
    <p:extLst>
      <p:ext uri="{BB962C8B-B14F-4D97-AF65-F5344CB8AC3E}">
        <p14:creationId xmlns:p14="http://schemas.microsoft.com/office/powerpoint/2010/main" val="3589413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96AF-BD73-544C-9002-43EE9ABB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308"/>
            <a:ext cx="8229600" cy="808038"/>
          </a:xfrm>
        </p:spPr>
        <p:txBody>
          <a:bodyPr/>
          <a:lstStyle/>
          <a:p>
            <a:r>
              <a:rPr lang="en-US" dirty="0"/>
              <a:t>Linear-time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E4524-5C0A-D547-B967-1B4AC57C6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534400" cy="5943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 an output list,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empty.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a number,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 each vertex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is the number of neighbors of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that are not already in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Initially,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just the degrees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 an array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such that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contains a list of the vertices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that are not already in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for which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a list of the neighbors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come before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Initially,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empty for every vertex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to 0.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times: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 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be the smallest index such that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nonempty.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to max(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a vertex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from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Add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to the beginning of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remove it from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Mark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being in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(e.g., using a hash table,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neighbor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not already in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(you can check this using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Subtract one from 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to the cell of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corresponding to the new value of 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06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A6B0-E792-4842-A0D4-9331B05F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Triangle Counting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7D033-443E-BC45-B483-B9C2F07A3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879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a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-degeneracy ordering of the vertices, e.g., using the algorithm of the previous slide.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the vertices according to this ordering,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vertex,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14400" lvl="2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pair of vertices,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adjacent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earlier in the ordering, i.e.,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in the list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degeneracy algorithm:</a:t>
            </a:r>
          </a:p>
          <a:p>
            <a:pPr marL="1371600" lvl="3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an edge in the graph, then add one to the triangle count.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Running time is O(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O(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expected, assuming edges are stored in a hash table.</a:t>
            </a:r>
          </a:p>
        </p:txBody>
      </p:sp>
    </p:spTree>
    <p:extLst>
      <p:ext uri="{BB962C8B-B14F-4D97-AF65-F5344CB8AC3E}">
        <p14:creationId xmlns:p14="http://schemas.microsoft.com/office/powerpoint/2010/main" val="3818212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B242D32-0577-534A-B83C-013F32BB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Network Structures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69C5837-417D-034A-9EBF-6C2C721C8F5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8686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Network structures characterize how networks “look”: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Large or small diameter?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Number of edges: sparse or dense?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Degree distributions: heavy/long tail with a power law?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Clustering coefficient: high or low?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These are empirical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How do you compute them?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12A8E-6776-4C4A-9146-DC5FF72DE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651472"/>
            <a:ext cx="5969000" cy="20272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FDFA4F-921B-8945-AE30-6E6245364E67}"/>
              </a:ext>
            </a:extLst>
          </p:cNvPr>
          <p:cNvSpPr/>
          <p:nvPr/>
        </p:nvSpPr>
        <p:spPr>
          <a:xfrm>
            <a:off x="2527300" y="661215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i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from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https://matrix.berkeley.edu/research/social-networks-history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2EC66EF-5E90-8644-A564-59E074CC6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Degree Distribution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5EF51DB-E6F4-BE42-83AE-0EF19024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8392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x axis: number of neighbors (degree)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y axis: number of vertices with that degree</a:t>
            </a:r>
          </a:p>
        </p:txBody>
      </p:sp>
      <p:pic>
        <p:nvPicPr>
          <p:cNvPr id="31748" name="Picture 6" descr="erdosdegdist.jpg">
            <a:extLst>
              <a:ext uri="{FF2B5EF4-FFF2-40B4-BE49-F238E27FC236}">
                <a16:creationId xmlns:a16="http://schemas.microsoft.com/office/drawing/2014/main" id="{3180D70C-BC68-6F4C-8561-93ECA6E56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252661"/>
            <a:ext cx="5279280" cy="395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2BD18B-020D-6349-AD27-42BE5FFC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133600"/>
            <a:ext cx="3048000" cy="228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03C0D-9C32-2846-AA56-83E6198E16ED}"/>
              </a:ext>
            </a:extLst>
          </p:cNvPr>
          <p:cNvSpPr txBox="1"/>
          <p:nvPr/>
        </p:nvSpPr>
        <p:spPr>
          <a:xfrm>
            <a:off x="5703155" y="4291695"/>
            <a:ext cx="32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/>
              <a:t>A long tail</a:t>
            </a:r>
          </a:p>
          <a:p>
            <a:pPr algn="ctr"/>
            <a:r>
              <a:rPr lang="en-US" i="0" dirty="0"/>
              <a:t>(also known as a “heavy tail”)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9723F6-CC2B-6649-8F46-9E83AF0878AE}"/>
              </a:ext>
            </a:extLst>
          </p:cNvPr>
          <p:cNvCxnSpPr>
            <a:cxnSpLocks/>
          </p:cNvCxnSpPr>
          <p:nvPr/>
        </p:nvCxnSpPr>
        <p:spPr>
          <a:xfrm flipH="1">
            <a:off x="2057402" y="4495800"/>
            <a:ext cx="4267198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3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BC20-CDC6-634D-8329-ACA31D8F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Degree Distribution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808B-4DD8-1B4A-8FB0-9DB1AC05E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6572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the degree,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of each vertex,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represented as an adjacency list, count the number of elements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list.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histogram count array,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of size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 each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vertex,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increment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the values of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0 to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on a regular and log-log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values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log-log plot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 straight line, determine its slope to find the exponent of the power law degree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4850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DAA8-7BD3-544F-B742-BB8E669E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FEF6F-4723-A24D-8019-46A8692E0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Degree distribution without a long/heavy tail .</a:t>
            </a:r>
          </a:p>
          <a:p>
            <a:r>
              <a:rPr lang="en-US" dirty="0"/>
              <a:t>Does not exhibit a power law.</a:t>
            </a:r>
          </a:p>
          <a:p>
            <a:endParaRPr lang="en-US" dirty="0"/>
          </a:p>
        </p:txBody>
      </p:sp>
      <p:pic>
        <p:nvPicPr>
          <p:cNvPr id="4" name="Picture 5" descr="gaussian1.jpg">
            <a:extLst>
              <a:ext uri="{FF2B5EF4-FFF2-40B4-BE49-F238E27FC236}">
                <a16:creationId xmlns:a16="http://schemas.microsoft.com/office/drawing/2014/main" id="{68D82222-A1B8-9740-8528-48A0CAD9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718" y="3200400"/>
            <a:ext cx="8130648" cy="237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9">
            <a:extLst>
              <a:ext uri="{FF2B5EF4-FFF2-40B4-BE49-F238E27FC236}">
                <a16:creationId xmlns:a16="http://schemas.microsoft.com/office/drawing/2014/main" id="{4493B2CB-3712-D641-AF71-23FFA50EA0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37583" y="5567755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10">
            <a:extLst>
              <a:ext uri="{FF2B5EF4-FFF2-40B4-BE49-F238E27FC236}">
                <a16:creationId xmlns:a16="http://schemas.microsoft.com/office/drawing/2014/main" id="{8470E9F3-AB70-7844-8E24-FFC0D68FF22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925512" y="4510772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2">
            <a:extLst>
              <a:ext uri="{FF2B5EF4-FFF2-40B4-BE49-F238E27FC236}">
                <a16:creationId xmlns:a16="http://schemas.microsoft.com/office/drawing/2014/main" id="{456A3471-C393-BB4F-B05B-97E7EC72D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183" y="5491555"/>
            <a:ext cx="40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45F462D-227C-F143-8763-FD46E1D1610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88962" y="4390122"/>
            <a:ext cx="165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frequency(x)</a:t>
            </a:r>
          </a:p>
        </p:txBody>
      </p:sp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15DBD831-C3CF-8D4A-A751-D7CBBE3E53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16338" y="5581934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20">
            <a:extLst>
              <a:ext uri="{FF2B5EF4-FFF2-40B4-BE49-F238E27FC236}">
                <a16:creationId xmlns:a16="http://schemas.microsoft.com/office/drawing/2014/main" id="{595B116F-2283-1243-B17D-9610B74985F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495006" y="44950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21">
            <a:extLst>
              <a:ext uri="{FF2B5EF4-FFF2-40B4-BE49-F238E27FC236}">
                <a16:creationId xmlns:a16="http://schemas.microsoft.com/office/drawing/2014/main" id="{5892FD41-2C7A-0E48-8B0A-FF9E2316B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538" y="5581934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log(x)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B76FB00-6338-BE4D-9671-C4259CF9334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33031" y="4323447"/>
            <a:ext cx="212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</a:rPr>
              <a:t>log(frequency(x))</a:t>
            </a:r>
          </a:p>
        </p:txBody>
      </p:sp>
    </p:spTree>
    <p:extLst>
      <p:ext uri="{BB962C8B-B14F-4D97-AF65-F5344CB8AC3E}">
        <p14:creationId xmlns:p14="http://schemas.microsoft.com/office/powerpoint/2010/main" val="263672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DAA8-7BD3-544F-B742-BB8E669E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FEF6F-4723-A24D-8019-46A8692E0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Degree distribution with a long/heavy tail .</a:t>
            </a:r>
          </a:p>
          <a:p>
            <a:r>
              <a:rPr lang="en-US" dirty="0"/>
              <a:t>Does exhibit a power law, with exponent -2.5.</a:t>
            </a:r>
          </a:p>
          <a:p>
            <a:endParaRPr lang="en-US" dirty="0"/>
          </a:p>
        </p:txBody>
      </p:sp>
      <p:pic>
        <p:nvPicPr>
          <p:cNvPr id="13" name="Picture 1" descr="enploglog.jpg">
            <a:extLst>
              <a:ext uri="{FF2B5EF4-FFF2-40B4-BE49-F238E27FC236}">
                <a16:creationId xmlns:a16="http://schemas.microsoft.com/office/drawing/2014/main" id="{5C49C16C-1B63-6A4C-8D6F-4988826E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np.jpg">
            <a:extLst>
              <a:ext uri="{FF2B5EF4-FFF2-40B4-BE49-F238E27FC236}">
                <a16:creationId xmlns:a16="http://schemas.microsoft.com/office/drawing/2014/main" id="{46F098A8-5A91-9243-8FBC-0E0744AF6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C8DA1A-2540-C649-9CF3-3EA0FF72AF00}"/>
              </a:ext>
            </a:extLst>
          </p:cNvPr>
          <p:cNvCxnSpPr/>
          <p:nvPr/>
        </p:nvCxnSpPr>
        <p:spPr bwMode="auto">
          <a:xfrm>
            <a:off x="5867400" y="3657600"/>
            <a:ext cx="2438400" cy="1981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C85419E-D041-EA4E-BA55-BBC454ED7C8E}"/>
              </a:ext>
            </a:extLst>
          </p:cNvPr>
          <p:cNvSpPr txBox="1"/>
          <p:nvPr/>
        </p:nvSpPr>
        <p:spPr>
          <a:xfrm>
            <a:off x="6835526" y="3733800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</a:rPr>
              <a:t>Slope = -2.5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6D8BD0-D965-654F-BBED-DCA9841CC557}"/>
              </a:ext>
            </a:extLst>
          </p:cNvPr>
          <p:cNvCxnSpPr/>
          <p:nvPr/>
        </p:nvCxnSpPr>
        <p:spPr bwMode="auto">
          <a:xfrm flipH="1">
            <a:off x="7162800" y="4114800"/>
            <a:ext cx="381000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945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1FB82-82F5-8146-98BB-B10CFBCEC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82579"/>
            <a:ext cx="4495800" cy="4495800"/>
          </a:xfrm>
          <a:prstGeom prst="rect">
            <a:avLst/>
          </a:prstGeom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id="{9F4D5772-2A8E-3C48-9534-6B46AB435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Distance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2CCD17A-1D16-B44D-994B-8720DCAE65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8610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The </a:t>
            </a:r>
            <a:r>
              <a:rPr lang="en-US" altLang="en-US" sz="2800" b="1" dirty="0"/>
              <a:t>distance </a:t>
            </a:r>
            <a:r>
              <a:rPr lang="en-US" altLang="en-US" sz="2800" dirty="0"/>
              <a:t>between two vertices is the length of the shortest path connecting them.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This assumes the network has only a single connected component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If two vertices are in different components, their distance is infinite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5A02F3-7E99-BA4D-AAD2-F6A39CB119B3}"/>
              </a:ext>
            </a:extLst>
          </p:cNvPr>
          <p:cNvSpPr/>
          <p:nvPr/>
        </p:nvSpPr>
        <p:spPr>
          <a:xfrm>
            <a:off x="2362200" y="60960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from https://www.sci.unich.it/~francesc/teaching/network/geodesic.html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65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F4D5772-2A8E-3C48-9534-6B46AB435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Diameter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2CCD17A-1D16-B44D-994B-8720DCAE65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8610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The </a:t>
            </a:r>
            <a:r>
              <a:rPr lang="en-US" altLang="en-US" sz="2800" b="1" dirty="0"/>
              <a:t>diameter</a:t>
            </a:r>
            <a:r>
              <a:rPr lang="en-US" altLang="en-US" sz="2800" dirty="0"/>
              <a:t> of a network is the maximum distance between a pair of vertices in the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It measures how near or far typical individuals are from each other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253EB-7065-3E47-8FCD-8D983605E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2213278"/>
            <a:ext cx="6215196" cy="42637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F4DCD6-DBCA-AA45-A307-2ED8DA3F491C}"/>
              </a:ext>
            </a:extLst>
          </p:cNvPr>
          <p:cNvSpPr/>
          <p:nvPr/>
        </p:nvSpPr>
        <p:spPr>
          <a:xfrm>
            <a:off x="2057400" y="6507162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From https://users.dimi.uniud.it/~massimo.franceschet/bottlenose/bottlenose.html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817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7405</TotalTime>
  <Words>1416</Words>
  <Application>Microsoft Macintosh PowerPoint</Application>
  <PresentationFormat>On-screen Show (4:3)</PresentationFormat>
  <Paragraphs>210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Comic Sans MS</vt:lpstr>
      <vt:lpstr>Times New Roman</vt:lpstr>
      <vt:lpstr>Wingdings</vt:lpstr>
      <vt:lpstr>Default Design</vt:lpstr>
      <vt:lpstr>Network Algorithms</vt:lpstr>
      <vt:lpstr>Computational  Representation of Networks</vt:lpstr>
      <vt:lpstr>Network Structures</vt:lpstr>
      <vt:lpstr>Degree Distribution</vt:lpstr>
      <vt:lpstr>Degree Distribution Algorithm</vt:lpstr>
      <vt:lpstr>Example 1</vt:lpstr>
      <vt:lpstr>Example 2</vt:lpstr>
      <vt:lpstr>Distance</vt:lpstr>
      <vt:lpstr>Diameter</vt:lpstr>
      <vt:lpstr>Definitions</vt:lpstr>
      <vt:lpstr>Example</vt:lpstr>
      <vt:lpstr>Naïve Algorithm</vt:lpstr>
      <vt:lpstr>Heuristic Idea 1</vt:lpstr>
      <vt:lpstr>Heuristic Idea 2</vt:lpstr>
      <vt:lpstr>Plot Results as a Function of n</vt:lpstr>
      <vt:lpstr>Clustering Coefficient</vt:lpstr>
      <vt:lpstr>Clustering Coefficient (2)</vt:lpstr>
      <vt:lpstr>Clustering Coefficient Algorithm</vt:lpstr>
      <vt:lpstr>Counting Triangles</vt:lpstr>
      <vt:lpstr>Counting Triangles: Slight Improvement</vt:lpstr>
      <vt:lpstr>Graph Degeneracy</vt:lpstr>
      <vt:lpstr>Real-World Graphs</vt:lpstr>
      <vt:lpstr>Degeneracy Ordering Algorithm</vt:lpstr>
      <vt:lpstr>Linear-time Implementation</vt:lpstr>
      <vt:lpstr>Triangle Counting Algorithm</vt:lpstr>
    </vt:vector>
  </TitlesOfParts>
  <Company>University of 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Networked Nature of Society</dc:title>
  <dc:creator>CIS</dc:creator>
  <cp:lastModifiedBy>Michael Goodrich</cp:lastModifiedBy>
  <cp:revision>267</cp:revision>
  <cp:lastPrinted>2019-05-05T17:33:06Z</cp:lastPrinted>
  <dcterms:created xsi:type="dcterms:W3CDTF">2015-10-06T11:06:30Z</dcterms:created>
  <dcterms:modified xsi:type="dcterms:W3CDTF">2019-05-07T20:31:52Z</dcterms:modified>
</cp:coreProperties>
</file>