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317" r:id="rId3"/>
    <p:sldId id="313" r:id="rId4"/>
    <p:sldId id="314" r:id="rId5"/>
    <p:sldId id="315" r:id="rId6"/>
    <p:sldId id="354" r:id="rId7"/>
    <p:sldId id="316" r:id="rId8"/>
    <p:sldId id="310" r:id="rId9"/>
    <p:sldId id="297" r:id="rId10"/>
    <p:sldId id="306" r:id="rId11"/>
    <p:sldId id="319" r:id="rId12"/>
    <p:sldId id="351" r:id="rId13"/>
    <p:sldId id="318" r:id="rId14"/>
    <p:sldId id="271" r:id="rId15"/>
    <p:sldId id="320" r:id="rId16"/>
    <p:sldId id="327" r:id="rId17"/>
    <p:sldId id="328" r:id="rId18"/>
    <p:sldId id="329" r:id="rId19"/>
    <p:sldId id="350" r:id="rId20"/>
    <p:sldId id="330" r:id="rId21"/>
    <p:sldId id="272" r:id="rId22"/>
    <p:sldId id="337" r:id="rId23"/>
    <p:sldId id="341" r:id="rId24"/>
    <p:sldId id="352" r:id="rId25"/>
    <p:sldId id="258" r:id="rId26"/>
    <p:sldId id="353" r:id="rId27"/>
    <p:sldId id="283" r:id="rId28"/>
    <p:sldId id="378" r:id="rId29"/>
    <p:sldId id="338" r:id="rId30"/>
    <p:sldId id="342" r:id="rId31"/>
    <p:sldId id="355" r:id="rId32"/>
    <p:sldId id="348" r:id="rId33"/>
    <p:sldId id="347" r:id="rId34"/>
    <p:sldId id="343" r:id="rId35"/>
    <p:sldId id="333" r:id="rId36"/>
    <p:sldId id="356" r:id="rId37"/>
    <p:sldId id="377" r:id="rId38"/>
    <p:sldId id="370" r:id="rId39"/>
    <p:sldId id="336" r:id="rId40"/>
    <p:sldId id="371" r:id="rId41"/>
    <p:sldId id="372" r:id="rId42"/>
    <p:sldId id="373" r:id="rId43"/>
    <p:sldId id="375" r:id="rId44"/>
    <p:sldId id="376" r:id="rId45"/>
    <p:sldId id="358" r:id="rId46"/>
    <p:sldId id="359" r:id="rId47"/>
    <p:sldId id="360" r:id="rId48"/>
    <p:sldId id="361" r:id="rId4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902030302020204" pitchFamily="66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902030302020204" pitchFamily="66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902030302020204" pitchFamily="66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902030302020204" pitchFamily="66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902030302020204" pitchFamily="66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mic Sans MS" panose="030F0902030302020204" pitchFamily="66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mic Sans MS" panose="030F0902030302020204" pitchFamily="66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mic Sans MS" panose="030F0902030302020204" pitchFamily="66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mic Sans MS" panose="030F0902030302020204" pitchFamily="66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23"/>
    <p:restoredTop sz="94672"/>
  </p:normalViewPr>
  <p:slideViewPr>
    <p:cSldViewPr>
      <p:cViewPr varScale="1">
        <p:scale>
          <a:sx n="165" d="100"/>
          <a:sy n="165" d="100"/>
        </p:scale>
        <p:origin x="808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C68309-A576-AF49-A537-B85A51AB5C5A}" type="datetimeFigureOut">
              <a:rPr lang="en-US" smtClean="0"/>
              <a:t>5/4/19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4BEB92-3641-DB40-82B3-56DFB8B7E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49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24293131-B8BA-8B44-9840-EA326055B0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27E54D3-77C9-0A4E-8CCD-7F27B3C212CA}" type="slidenum">
              <a:rPr lang="en-US" altLang="en-US" sz="1200" i="0">
                <a:latin typeface="Arial" panose="020B0604020202020204" pitchFamily="34" charset="0"/>
              </a:rPr>
              <a:pPr eaLnBrk="1" hangingPunct="1"/>
              <a:t>15</a:t>
            </a:fld>
            <a:endParaRPr lang="en-US" altLang="en-US" sz="1200" i="0">
              <a:latin typeface="Arial" panose="020B0604020202020204" pitchFamily="34" charset="0"/>
            </a:endParaRPr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6A4FE2CA-CF75-5544-8300-4CF9394EC1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675892AB-9FA1-184B-9E1E-09F06C3756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05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57CF39E2-F8CF-4040-8A7D-EADFCC0AA1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4AC8B46-762D-5A43-AC98-2D8924C331BF}" type="slidenum">
              <a:rPr lang="en-US" altLang="en-US" sz="1200" i="0">
                <a:latin typeface="Arial" panose="020B0604020202020204" pitchFamily="34" charset="0"/>
              </a:rPr>
              <a:pPr eaLnBrk="1" hangingPunct="1"/>
              <a:t>46</a:t>
            </a:fld>
            <a:endParaRPr lang="en-US" altLang="en-US" sz="1200" i="0">
              <a:latin typeface="Arial" panose="020B0604020202020204" pitchFamily="34" charset="0"/>
            </a:endParaRPr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7D3DB83A-0154-2E4A-AB0D-4AB14AC4B5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532EA701-BB16-794C-A6CA-75DE507802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0928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99567489-CFB2-A643-9EB8-B035C9F661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A8665CE-455D-9949-AF39-55FB84BBE71A}" type="slidenum">
              <a:rPr lang="en-US" altLang="en-US" sz="1200" i="0">
                <a:latin typeface="Arial" panose="020B0604020202020204" pitchFamily="34" charset="0"/>
              </a:rPr>
              <a:pPr eaLnBrk="1" hangingPunct="1"/>
              <a:t>47</a:t>
            </a:fld>
            <a:endParaRPr lang="en-US" altLang="en-US" sz="1200" i="0">
              <a:latin typeface="Arial" panose="020B0604020202020204" pitchFamily="34" charset="0"/>
            </a:endParaRPr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94AA9A48-DB7B-504A-8DD9-E85644A001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333EE620-9E25-B948-9251-D62FE76717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6268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CA776E31-67B4-4444-A16C-298F585D5E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BCEF5B8-6DE0-7E44-A8E5-9EDBA7B6EBCE}" type="slidenum">
              <a:rPr lang="en-US" altLang="en-US" sz="1200" i="0">
                <a:latin typeface="Arial" panose="020B0604020202020204" pitchFamily="34" charset="0"/>
              </a:rPr>
              <a:pPr eaLnBrk="1" hangingPunct="1"/>
              <a:t>48</a:t>
            </a:fld>
            <a:endParaRPr lang="en-US" altLang="en-US" sz="1200" i="0">
              <a:latin typeface="Arial" panose="020B0604020202020204" pitchFamily="34" charset="0"/>
            </a:endParaRPr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4D2A980B-5ED6-D24D-9F2D-6907D0C234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1375E2C5-3131-5741-9C67-79D86BC5F2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979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7ADF421-3E23-F44F-AC17-B888640AA2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26C581-C66A-4C45-B07D-EEFC93AA1860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100354" name="Rectangle 2">
            <a:extLst>
              <a:ext uri="{FF2B5EF4-FFF2-40B4-BE49-F238E27FC236}">
                <a16:creationId xmlns:a16="http://schemas.microsoft.com/office/drawing/2014/main" id="{2E227FE2-2C1F-5A44-A5BD-DF2334A986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2D2CA0D4-1DFA-CE48-A62F-CF29CD1DF2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0296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CE101F3-DF72-0C43-BC3E-BFC535B79D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A33EC7-F6F8-4D48-AE09-C103739632B1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200706" name="Rectangle 2">
            <a:extLst>
              <a:ext uri="{FF2B5EF4-FFF2-40B4-BE49-F238E27FC236}">
                <a16:creationId xmlns:a16="http://schemas.microsoft.com/office/drawing/2014/main" id="{A0EC6513-21B4-FD40-BE1A-7BB78F53D4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>
            <a:extLst>
              <a:ext uri="{FF2B5EF4-FFF2-40B4-BE49-F238E27FC236}">
                <a16:creationId xmlns:a16="http://schemas.microsoft.com/office/drawing/2014/main" id="{58004C96-2772-B143-A591-5DA5F19B0E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(Actually, Amitabh is closer to Kevin, but the minimal path of 4 uses two actors who always play minor parts in movies, so I used this path, which involves better known actors.)</a:t>
            </a:r>
          </a:p>
        </p:txBody>
      </p:sp>
    </p:spTree>
    <p:extLst>
      <p:ext uri="{BB962C8B-B14F-4D97-AF65-F5344CB8AC3E}">
        <p14:creationId xmlns:p14="http://schemas.microsoft.com/office/powerpoint/2010/main" val="1542800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4F2AE345-80FD-6244-9AD9-EF43014012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28EAE33-3C90-EB4F-8C4F-D8E4F19263BF}" type="slidenum">
              <a:rPr lang="en-US" altLang="en-US" sz="1200" i="0">
                <a:latin typeface="Arial" panose="020B0604020202020204" pitchFamily="34" charset="0"/>
              </a:rPr>
              <a:pPr eaLnBrk="1" hangingPunct="1"/>
              <a:t>28</a:t>
            </a:fld>
            <a:endParaRPr lang="en-US" altLang="en-US" sz="1200" i="0">
              <a:latin typeface="Arial" panose="020B0604020202020204" pitchFamily="34" charset="0"/>
            </a:endParaRPr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B7C42192-14AE-8E4C-A688-31DCF94F99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C03C9112-A278-104A-852A-91DAF21B04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734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5D8DFCD6-F1DD-9749-B955-2E5DD89A3A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BA3474B-7A1A-7745-B818-498E87780CCA}" type="slidenum">
              <a:rPr lang="en-US" altLang="en-US" sz="1200" i="0">
                <a:latin typeface="Arial" panose="020B0604020202020204" pitchFamily="34" charset="0"/>
              </a:rPr>
              <a:pPr eaLnBrk="1" hangingPunct="1"/>
              <a:t>37</a:t>
            </a:fld>
            <a:endParaRPr lang="en-US" altLang="en-US" sz="1200" i="0">
              <a:latin typeface="Arial" panose="020B0604020202020204" pitchFamily="34" charset="0"/>
            </a:endParaRPr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1FAB6674-91CD-1D47-ACB0-F5776F8CED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CD99A37E-B529-D44C-9AF8-92B1BA30E5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0481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4F2AE345-80FD-6244-9AD9-EF43014012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28EAE33-3C90-EB4F-8C4F-D8E4F19263BF}" type="slidenum">
              <a:rPr lang="en-US" altLang="en-US" sz="1200" i="0">
                <a:latin typeface="Arial" panose="020B0604020202020204" pitchFamily="34" charset="0"/>
              </a:rPr>
              <a:pPr eaLnBrk="1" hangingPunct="1"/>
              <a:t>40</a:t>
            </a:fld>
            <a:endParaRPr lang="en-US" altLang="en-US" sz="1200" i="0">
              <a:latin typeface="Arial" panose="020B0604020202020204" pitchFamily="34" charset="0"/>
            </a:endParaRPr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B7C42192-14AE-8E4C-A688-31DCF94F99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C03C9112-A278-104A-852A-91DAF21B04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672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909AF805-0C8F-9746-9D81-7B9A35E29A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FE6C825-5FB0-D142-A85C-6B7C539B1607}" type="slidenum">
              <a:rPr lang="en-US" altLang="en-US" sz="1200" i="0">
                <a:latin typeface="Arial" panose="020B0604020202020204" pitchFamily="34" charset="0"/>
              </a:rPr>
              <a:pPr eaLnBrk="1" hangingPunct="1"/>
              <a:t>43</a:t>
            </a:fld>
            <a:endParaRPr lang="en-US" altLang="en-US" sz="1200" i="0">
              <a:latin typeface="Arial" panose="020B0604020202020204" pitchFamily="34" charset="0"/>
            </a:endParaRPr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E8946839-2BA5-044A-8C70-CF1D114ABF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C309EDE0-7515-5F4B-9368-C49C161832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1376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455F8338-7A23-1C48-8D0A-9454DB0129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941883B-B31F-8A46-A3F9-725A485134EF}" type="slidenum">
              <a:rPr lang="en-US" altLang="en-US" sz="1200" i="0">
                <a:latin typeface="Arial" panose="020B0604020202020204" pitchFamily="34" charset="0"/>
              </a:rPr>
              <a:pPr eaLnBrk="1" hangingPunct="1"/>
              <a:t>44</a:t>
            </a:fld>
            <a:endParaRPr lang="en-US" altLang="en-US" sz="1200" i="0">
              <a:latin typeface="Arial" panose="020B0604020202020204" pitchFamily="34" charset="0"/>
            </a:endParaRPr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4645F737-48EB-E741-8E53-14E20656C5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2E0AA6FB-B321-8049-8DE4-735FA1F4B7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6318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078F71CF-FE1D-114A-95BE-31A6E98CAE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FBFD7DE-8ECA-0148-B6EA-F88644467009}" type="slidenum">
              <a:rPr lang="en-US" altLang="en-US" sz="1200" i="0">
                <a:latin typeface="Arial" panose="020B0604020202020204" pitchFamily="34" charset="0"/>
              </a:rPr>
              <a:pPr eaLnBrk="1" hangingPunct="1"/>
              <a:t>45</a:t>
            </a:fld>
            <a:endParaRPr lang="en-US" altLang="en-US" sz="1200" i="0">
              <a:latin typeface="Arial" panose="020B0604020202020204" pitchFamily="34" charset="0"/>
            </a:endParaRPr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AA4831A2-F3B6-D549-BC7B-0FA4A05F62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9D5EA312-8520-744F-9645-BAF8262005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816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5B9B6F6-3ACD-084B-9C5C-3C2A96F655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26C0889-C68C-134D-BAF3-6848FF2AC7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30DC631-1771-E642-861A-F24FDB363E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8E292E-2CC9-E246-94FF-2C57A87614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1307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2C87A4B-6ECE-E04D-BB66-409D8CA5FF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3F42D1-2657-5542-940F-6C016B08F9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588C296-5B59-3143-8A05-D29BF352A7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38F782-67DE-BC4A-A006-9E4C4AFCA8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5712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DBEEA7-2503-9148-9C32-3049F58B94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23044B1-6C23-7D4A-A35C-33CAE50145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259AE51-2DAC-FF49-8DA4-A7ABC68533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1E1A65-7212-A84C-BF9A-86C54D0285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51791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3F2D1C-E755-EB4D-98F3-C9C4F06254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D58C6B-C824-A545-9AB3-2A6A0AC749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9A69C3-9C50-DF49-8F1C-432C95FA26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C69638-F678-E14B-A362-AB2FFFD740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8890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>
                <a:solidFill>
                  <a:srgbClr val="FF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17597FC-5F70-0346-B43E-529B2BF2F5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8E20FBE-9B59-874D-ACE1-BADB0A84C7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31275F3-05C4-CA4B-8EFE-BC5B7CD4D8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7F8C9-C3CF-D34E-9EC6-CFD97121C0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6233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E0FBEB6-081E-2C49-BE1E-25E1037F84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71CB577-FDC6-EC4D-8283-C8EBC41D56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59694FB-7785-A647-B8C7-2543451428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83FB9-BF60-4C4B-94B8-4248BE647D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8720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771F9F-1776-CF46-A184-F7295ADB28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4A23DD-EEAD-AD41-8E4E-E1FACE7CC9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1315B6-EA90-1E48-BD8A-E827A77CA8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EBFFEB-3ACC-754B-A79E-3B91197CF4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9532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6CC054C-5CC5-D540-8E2F-88AC87ED25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6CC8985-B66D-2647-828B-4A35C0D4E9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22A1772-84F2-FB4B-879F-43EC280A89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9E2C47-6912-AF43-97C0-6A30684DBD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7534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B015A8E-0433-144F-B665-87170E4DB0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AE1F739-2366-FB46-A7F7-35130B0961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5CE7160-E87B-5845-8536-90D726059C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6C5A75-3C57-374B-A3DF-4CD9D4470E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2642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5C3142D-183E-DF41-A123-D3872550DA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1CFF3F8-8C81-044E-A5F2-C9B8CBA104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1416845-7380-5740-B7FD-7604EDB125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0B9DE0-5619-9C44-879D-B90D644C85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0621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18028A-CC56-2B41-81FE-99271C248E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72B352-333B-4445-9604-23A32B5622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2799E3-AEF1-4147-8AE0-1FBDA719F1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078D4-94EC-4D43-A0EC-40FF1C1213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1616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D7D998-6126-B641-B00F-5536A25028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95B133-4B3E-B24A-90D3-B5CA3977A2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D9558B-800A-8A42-9F1E-E166ACC12A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3286FB-3CB6-D74C-82FC-6AF35454BD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2030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18996B9-E6EC-FC49-989B-147E3C1E59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54AE828-4DA4-EB4A-BE70-9937D997A6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F4E9B95-5BF7-FE45-A1C7-08D33916750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D1B2D37-2F46-4E4D-A326-FDF25A000FD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39AADA2-F3C7-F847-82C2-AA9D0CAF269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76F084E-3BB7-7644-A9E1-17423ADFC0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Arial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Arial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users.dimi.uniud.it/~massimo.franceschet/bottlenose/bottlenose.html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mathworld.wolfram.com/about/author.html" TargetMode="External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hyperlink" Target="http://mathworld.wolfram.com/VertexDegree.html" TargetMode="External"/><Relationship Id="rId4" Type="http://schemas.openxmlformats.org/officeDocument/2006/relationships/hyperlink" Target="http://mathworld.wolfram.com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.unich.it/~francesc/teaching/network/geodesic.html" TargetMode="External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users.dimi.uniud.it/~massimo.franceschet/bottlenose/bottlenose.html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med.bioinf.mpi-inf.mpg.de/netanalyzer/help/2.7/index.html" TargetMode="External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hyperlink" Target="http://www.oakland.edu/enp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oracleofbacon.org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2.png"/><Relationship Id="rId3" Type="http://schemas.openxmlformats.org/officeDocument/2006/relationships/hyperlink" Target="http://www.imdb.com/title/tt0345061/photogallery" TargetMode="External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11" Type="http://schemas.openxmlformats.org/officeDocument/2006/relationships/image" Target="../media/image30.jpeg"/><Relationship Id="rId5" Type="http://schemas.openxmlformats.org/officeDocument/2006/relationships/image" Target="../media/image25.png"/><Relationship Id="rId10" Type="http://schemas.openxmlformats.org/officeDocument/2006/relationships/hyperlink" Target="http://www.imdb.com/name/nm0700875/photogallery" TargetMode="External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8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37.png"/><Relationship Id="rId9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15.png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43.png"/><Relationship Id="rId4" Type="http://schemas.openxmlformats.org/officeDocument/2006/relationships/oleObject" Target="../embeddings/oleObject5.bin"/><Relationship Id="rId9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th.uvic.ca/faculty/reed/PREpowerlaws.pd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5.png"/><Relationship Id="rId4" Type="http://schemas.openxmlformats.org/officeDocument/2006/relationships/oleObject" Target="../embeddings/oleObject8.bin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>
            <a:extLst>
              <a:ext uri="{FF2B5EF4-FFF2-40B4-BE49-F238E27FC236}">
                <a16:creationId xmlns:a16="http://schemas.microsoft.com/office/drawing/2014/main" id="{F75F9C8C-819E-7747-8758-456AF54E8D0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838200"/>
            <a:ext cx="8001000" cy="24384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</a:rPr>
              <a:t>Network Structure</a:t>
            </a:r>
          </a:p>
        </p:txBody>
      </p:sp>
      <p:sp>
        <p:nvSpPr>
          <p:cNvPr id="13314" name="Rectangle 3">
            <a:extLst>
              <a:ext uri="{FF2B5EF4-FFF2-40B4-BE49-F238E27FC236}">
                <a16:creationId xmlns:a16="http://schemas.microsoft.com/office/drawing/2014/main" id="{A73AF5F2-D2DD-624C-86ED-50881297584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0" y="2971800"/>
            <a:ext cx="9144000" cy="3505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b="1" dirty="0"/>
              <a:t>Michael Goodrich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 b="1" dirty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400" b="1" dirty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400" b="1" dirty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400" b="1" dirty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400" b="1" dirty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1100" b="1" dirty="0">
                <a:solidFill>
                  <a:schemeClr val="accent2"/>
                </a:solidFill>
              </a:rPr>
              <a:t>Some slides adapted from: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100" b="1" dirty="0">
                <a:solidFill>
                  <a:schemeClr val="accent2"/>
                </a:solidFill>
              </a:rPr>
              <a:t>Networked Life (NETS) 112, Univ. of Penn., 2018, Prof. Michael Kearns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100" b="1" dirty="0" err="1">
                <a:solidFill>
                  <a:schemeClr val="accent2"/>
                </a:solidFill>
              </a:rPr>
              <a:t>Kentaro</a:t>
            </a:r>
            <a:r>
              <a:rPr lang="en-US" altLang="en-US" sz="1100" b="1" dirty="0">
                <a:solidFill>
                  <a:schemeClr val="accent2"/>
                </a:solidFill>
              </a:rPr>
              <a:t> Toyama - Microsoft Research India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 b="1" dirty="0">
              <a:solidFill>
                <a:schemeClr val="accent2"/>
              </a:solidFill>
              <a:latin typeface="Comic Sans MS" panose="030F0902030302020204" pitchFamily="66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6">
            <a:extLst>
              <a:ext uri="{FF2B5EF4-FFF2-40B4-BE49-F238E27FC236}">
                <a16:creationId xmlns:a16="http://schemas.microsoft.com/office/drawing/2014/main" id="{7BC354E9-D639-CA4E-8A69-E938B8813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1143000"/>
            <a:ext cx="5562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chemeClr val="accent2"/>
                </a:solidFill>
              </a:rPr>
              <a:t>Vertices are </a:t>
            </a:r>
            <a:r>
              <a:rPr lang="en-US" altLang="en-US" sz="2400" i="1" dirty="0">
                <a:solidFill>
                  <a:srgbClr val="009900"/>
                </a:solidFill>
              </a:rPr>
              <a:t>people or animals </a:t>
            </a:r>
          </a:p>
          <a:p>
            <a:pPr eaLnBrk="1" hangingPunct="1"/>
            <a:r>
              <a:rPr lang="en-US" altLang="en-US" sz="2400" dirty="0">
                <a:solidFill>
                  <a:schemeClr val="accent2"/>
                </a:solidFill>
              </a:rPr>
              <a:t>Edges are </a:t>
            </a:r>
            <a:r>
              <a:rPr lang="en-US" altLang="en-US" sz="2400" i="1" dirty="0">
                <a:solidFill>
                  <a:srgbClr val="009900"/>
                </a:solidFill>
              </a:rPr>
              <a:t>social relationships</a:t>
            </a:r>
          </a:p>
          <a:p>
            <a:pPr eaLnBrk="1" hangingPunct="1"/>
            <a:r>
              <a:rPr lang="en-US" altLang="en-US" sz="2400" dirty="0">
                <a:solidFill>
                  <a:schemeClr val="accent2"/>
                </a:solidFill>
              </a:rPr>
              <a:t>Interactions: relationships, professional, virtual…</a:t>
            </a:r>
          </a:p>
          <a:p>
            <a:pPr eaLnBrk="1" hangingPunct="1"/>
            <a:r>
              <a:rPr lang="en-US" altLang="en-US" sz="2400" dirty="0">
                <a:solidFill>
                  <a:schemeClr val="accent2"/>
                </a:solidFill>
              </a:rPr>
              <a:t>How and why does </a:t>
            </a:r>
            <a:r>
              <a:rPr lang="en-US" altLang="en-US" sz="2400" i="1" dirty="0">
                <a:solidFill>
                  <a:srgbClr val="009900"/>
                </a:solidFill>
              </a:rPr>
              <a:t>structure</a:t>
            </a:r>
            <a:r>
              <a:rPr lang="en-US" altLang="en-US" sz="2400" dirty="0">
                <a:solidFill>
                  <a:schemeClr val="accent2"/>
                </a:solidFill>
              </a:rPr>
              <a:t> form?</a:t>
            </a:r>
          </a:p>
        </p:txBody>
      </p:sp>
      <p:pic>
        <p:nvPicPr>
          <p:cNvPr id="16386" name="Picture 2" descr="High School Sex, 2004.">
            <a:extLst>
              <a:ext uri="{FF2B5EF4-FFF2-40B4-BE49-F238E27FC236}">
                <a16:creationId xmlns:a16="http://schemas.microsoft.com/office/drawing/2014/main" id="{D294657B-BBA5-454B-B27E-116BB56F8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9275" y="3260725"/>
            <a:ext cx="3124200" cy="361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6" descr="[PHOTO]">
            <a:extLst>
              <a:ext uri="{FF2B5EF4-FFF2-40B4-BE49-F238E27FC236}">
                <a16:creationId xmlns:a16="http://schemas.microsoft.com/office/drawing/2014/main" id="{0D2B1969-7FB1-8745-ACF6-825097B9A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429000"/>
            <a:ext cx="4551363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6">
            <a:extLst>
              <a:ext uri="{FF2B5EF4-FFF2-40B4-BE49-F238E27FC236}">
                <a16:creationId xmlns:a16="http://schemas.microsoft.com/office/drawing/2014/main" id="{B0BCCE18-3E1B-AA42-AC05-3230C68D0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13BD440-7A4B-314C-9F6D-ED310B5319A1}"/>
              </a:ext>
            </a:extLst>
          </p:cNvPr>
          <p:cNvSpPr txBox="1">
            <a:spLocks noChangeArrowheads="1"/>
          </p:cNvSpPr>
          <p:nvPr/>
        </p:nvSpPr>
        <p:spPr>
          <a:xfrm>
            <a:off x="2286000" y="228600"/>
            <a:ext cx="6705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Arial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kern="0" dirty="0">
                <a:solidFill>
                  <a:srgbClr val="FF0000"/>
                </a:solidFill>
              </a:rPr>
              <a:t>Social Networks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FFC5C-5558-174E-BD1E-920EE4870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Small Social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B9732-410D-4046-8A2F-0BDA154D6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US" dirty="0"/>
              <a:t>From the TV show, “Breaking Bad”: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76137F-9C75-ED49-A700-D6ACC5787E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34" t="7778" r="9166" b="12222"/>
          <a:stretch/>
        </p:blipFill>
        <p:spPr>
          <a:xfrm>
            <a:off x="1554690" y="1981200"/>
            <a:ext cx="6237819" cy="467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381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FFC5C-5558-174E-BD1E-920EE4870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Small Social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B9732-410D-4046-8A2F-0BDA154D6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US" dirty="0"/>
              <a:t>Bottlenose dolphins</a:t>
            </a:r>
          </a:p>
          <a:p>
            <a:pPr lvl="1"/>
            <a:r>
              <a:rPr lang="en-US" dirty="0"/>
              <a:t>Vertices are dolphins</a:t>
            </a:r>
          </a:p>
          <a:p>
            <a:pPr lvl="1"/>
            <a:r>
              <a:rPr lang="en-US" dirty="0"/>
              <a:t>Edges are observed companionships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8D2784-32DE-2F40-AB43-A29EBF60A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743200"/>
            <a:ext cx="6816625" cy="37639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0AD895C-EB48-9144-B458-E50554C80434}"/>
              </a:ext>
            </a:extLst>
          </p:cNvPr>
          <p:cNvSpPr/>
          <p:nvPr/>
        </p:nvSpPr>
        <p:spPr>
          <a:xfrm>
            <a:off x="2057400" y="6507162"/>
            <a:ext cx="533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From https://users.dimi.uniud.it/~massimo.franceschet/bottlenose/bottlenose.html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126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C889C-6036-AF41-9DA1-B2E33E3E7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Protein-Protein Interaction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9551A8-442F-284A-BB29-E68850E16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2163763"/>
            <a:ext cx="3810000" cy="3962400"/>
          </a:xfrm>
        </p:spPr>
        <p:txBody>
          <a:bodyPr/>
          <a:lstStyle/>
          <a:p>
            <a:r>
              <a:rPr lang="en-US" sz="2400" dirty="0"/>
              <a:t>Vertices are proteins in a cell.</a:t>
            </a:r>
          </a:p>
          <a:p>
            <a:r>
              <a:rPr lang="en-US" sz="2400" dirty="0"/>
              <a:t>Edges represent the physical contacts between proteins in the cell.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ACAC44-F47C-3E47-A746-E4CF02011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055" y="1600200"/>
            <a:ext cx="4327649" cy="3962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D98F971-CCA9-4A4D-8CDE-87BD5B050ED6}"/>
              </a:ext>
            </a:extLst>
          </p:cNvPr>
          <p:cNvSpPr/>
          <p:nvPr/>
        </p:nvSpPr>
        <p:spPr>
          <a:xfrm>
            <a:off x="4953000" y="584706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by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Madhavicmu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Own work, CC BY-SA 4.0, https://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commons.wikimedia.org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/w/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index.php?curid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=48447204</a:t>
            </a:r>
          </a:p>
        </p:txBody>
      </p:sp>
    </p:spTree>
    <p:extLst>
      <p:ext uri="{BB962C8B-B14F-4D97-AF65-F5344CB8AC3E}">
        <p14:creationId xmlns:p14="http://schemas.microsoft.com/office/powerpoint/2010/main" val="29690265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8831A521-8666-E140-991A-7E6E9718C3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200" b="1"/>
              <a:t>Who’s Doing All This?</a:t>
            </a:r>
          </a:p>
        </p:txBody>
      </p:sp>
      <p:sp>
        <p:nvSpPr>
          <p:cNvPr id="20482" name="Rectangle 3">
            <a:extLst>
              <a:ext uri="{FF2B5EF4-FFF2-40B4-BE49-F238E27FC236}">
                <a16:creationId xmlns:a16="http://schemas.microsoft.com/office/drawing/2014/main" id="{BA3DA64B-DA7D-D448-A277-65C9824E96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8305800" cy="5257800"/>
          </a:xfrm>
        </p:spPr>
        <p:txBody>
          <a:bodyPr/>
          <a:lstStyle/>
          <a:p>
            <a:pPr eaLnBrk="1" hangingPunct="1"/>
            <a:r>
              <a:rPr lang="en-US" altLang="en-US" sz="2400" dirty="0">
                <a:solidFill>
                  <a:schemeClr val="accent2"/>
                </a:solidFill>
              </a:rPr>
              <a:t>Computer Scientists</a:t>
            </a:r>
          </a:p>
          <a:p>
            <a:pPr lvl="1" eaLnBrk="1" hangingPunct="1"/>
            <a:r>
              <a:rPr lang="en-US" altLang="en-US" sz="2000" dirty="0">
                <a:solidFill>
                  <a:schemeClr val="accent2"/>
                </a:solidFill>
              </a:rPr>
              <a:t>Understand and design complex, distributed networks</a:t>
            </a:r>
          </a:p>
          <a:p>
            <a:pPr lvl="1" eaLnBrk="1" hangingPunct="1"/>
            <a:r>
              <a:rPr lang="en-US" altLang="en-US" sz="2000" dirty="0">
                <a:solidFill>
                  <a:schemeClr val="accent2"/>
                </a:solidFill>
              </a:rPr>
              <a:t>View “competitive” decentralized systems as economies</a:t>
            </a:r>
          </a:p>
          <a:p>
            <a:pPr eaLnBrk="1" hangingPunct="1"/>
            <a:r>
              <a:rPr lang="en-US" altLang="en-US" sz="2400" dirty="0">
                <a:solidFill>
                  <a:schemeClr val="accent2"/>
                </a:solidFill>
              </a:rPr>
              <a:t>Social Scientists, Behavioral Psychologists, Economists</a:t>
            </a:r>
          </a:p>
          <a:p>
            <a:pPr lvl="1" eaLnBrk="1" hangingPunct="1"/>
            <a:r>
              <a:rPr lang="en-US" altLang="en-US" sz="2000" dirty="0">
                <a:solidFill>
                  <a:schemeClr val="accent2"/>
                </a:solidFill>
              </a:rPr>
              <a:t>Understand human behavior in “simple” settings</a:t>
            </a:r>
          </a:p>
          <a:p>
            <a:pPr lvl="1" eaLnBrk="1" hangingPunct="1"/>
            <a:r>
              <a:rPr lang="en-US" altLang="en-US" sz="2000" dirty="0">
                <a:solidFill>
                  <a:schemeClr val="accent2"/>
                </a:solidFill>
              </a:rPr>
              <a:t>Revised views of economic rationality in humans</a:t>
            </a:r>
          </a:p>
          <a:p>
            <a:pPr lvl="1" eaLnBrk="1" hangingPunct="1"/>
            <a:r>
              <a:rPr lang="en-US" altLang="en-US" sz="2000" dirty="0">
                <a:solidFill>
                  <a:schemeClr val="accent2"/>
                </a:solidFill>
              </a:rPr>
              <a:t>Theories and measurement of social networks</a:t>
            </a:r>
          </a:p>
          <a:p>
            <a:pPr eaLnBrk="1" hangingPunct="1"/>
            <a:r>
              <a:rPr lang="en-US" altLang="en-US" sz="2400" dirty="0">
                <a:solidFill>
                  <a:schemeClr val="accent2"/>
                </a:solidFill>
              </a:rPr>
              <a:t>Biologists</a:t>
            </a:r>
          </a:p>
          <a:p>
            <a:pPr lvl="1" eaLnBrk="1" hangingPunct="1"/>
            <a:r>
              <a:rPr lang="en-US" altLang="en-US" sz="2000" dirty="0">
                <a:solidFill>
                  <a:schemeClr val="accent2"/>
                </a:solidFill>
              </a:rPr>
              <a:t>Protein-protein interaction networks, gene regulatory networks,…</a:t>
            </a:r>
          </a:p>
          <a:p>
            <a:pPr eaLnBrk="1" hangingPunct="1"/>
            <a:r>
              <a:rPr lang="en-US" altLang="en-US" sz="2400" dirty="0">
                <a:solidFill>
                  <a:schemeClr val="accent2"/>
                </a:solidFill>
              </a:rPr>
              <a:t>Physicists and Mathematicians</a:t>
            </a:r>
          </a:p>
          <a:p>
            <a:pPr lvl="1" eaLnBrk="1" hangingPunct="1"/>
            <a:r>
              <a:rPr lang="en-US" altLang="en-US" sz="2000" dirty="0">
                <a:solidFill>
                  <a:schemeClr val="accent2"/>
                </a:solidFill>
              </a:rPr>
              <a:t>Interest and methods in complex systems</a:t>
            </a:r>
          </a:p>
          <a:p>
            <a:pPr lvl="1" eaLnBrk="1" hangingPunct="1"/>
            <a:r>
              <a:rPr lang="en-US" altLang="en-US" sz="2000" dirty="0">
                <a:solidFill>
                  <a:schemeClr val="accent2"/>
                </a:solidFill>
              </a:rPr>
              <a:t>Theories of macroscopic behavior (phase transitions)</a:t>
            </a:r>
          </a:p>
          <a:p>
            <a:pPr eaLnBrk="1" hangingPunct="1"/>
            <a:r>
              <a:rPr lang="en-US" altLang="en-US" sz="2400" dirty="0">
                <a:solidFill>
                  <a:schemeClr val="accent2"/>
                </a:solidFill>
              </a:rPr>
              <a:t>Communities are </a:t>
            </a:r>
            <a:r>
              <a:rPr lang="en-US" altLang="en-US" sz="2400" i="1" dirty="0">
                <a:solidFill>
                  <a:srgbClr val="009900"/>
                </a:solidFill>
              </a:rPr>
              <a:t>interacting</a:t>
            </a:r>
            <a:r>
              <a:rPr lang="en-US" altLang="en-US" sz="2400" dirty="0">
                <a:solidFill>
                  <a:schemeClr val="accent2"/>
                </a:solidFill>
              </a:rPr>
              <a:t> and </a:t>
            </a:r>
            <a:r>
              <a:rPr lang="en-US" altLang="en-US" sz="2400" i="1" dirty="0">
                <a:solidFill>
                  <a:srgbClr val="009900"/>
                </a:solidFill>
              </a:rPr>
              <a:t>collaborating</a:t>
            </a:r>
            <a:endParaRPr lang="en-US" altLang="en-US" sz="2400" dirty="0">
              <a:solidFill>
                <a:schemeClr val="accent2"/>
              </a:solidFill>
            </a:endParaRPr>
          </a:p>
          <a:p>
            <a:pPr lvl="1" eaLnBrk="1" hangingPunct="1"/>
            <a:endParaRPr lang="en-US" altLang="en-US" sz="20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CEC19F1C-6045-7E40-BDA1-C7EE9987E35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838200"/>
            <a:ext cx="8001000" cy="24384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</a:rPr>
              <a:t>Structural Properties of Networks</a:t>
            </a:r>
          </a:p>
        </p:txBody>
      </p:sp>
    </p:spTree>
    <p:extLst>
      <p:ext uri="{BB962C8B-B14F-4D97-AF65-F5344CB8AC3E}">
        <p14:creationId xmlns:p14="http://schemas.microsoft.com/office/powerpoint/2010/main" val="21586697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D55AE55E-AEC9-C045-8399-00C9CB54DD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Networks: Basic Definitions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ADF7FAA3-66C4-4342-84FF-83A5388D35C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990600"/>
            <a:ext cx="6019800" cy="5562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solidFill>
                  <a:schemeClr val="accent2"/>
                </a:solidFill>
              </a:rPr>
              <a:t>A network (or graph) is: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chemeClr val="accent2"/>
                </a:solidFill>
              </a:rPr>
              <a:t>a collection of individuals or entities, each called a vertex or node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chemeClr val="accent2"/>
                </a:solidFill>
              </a:rPr>
              <a:t>a list of pairs of vertices that are neighbors, representing edges or links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solidFill>
                  <a:schemeClr val="accent2"/>
                </a:solidFill>
              </a:rPr>
              <a:t>Examples: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chemeClr val="accent2"/>
                </a:solidFill>
              </a:rPr>
              <a:t>vertices are mathematicians, edges represent </a:t>
            </a:r>
            <a:r>
              <a:rPr lang="en-US" altLang="en-US" sz="1800" dirty="0" err="1">
                <a:solidFill>
                  <a:schemeClr val="accent2"/>
                </a:solidFill>
              </a:rPr>
              <a:t>coauthorship</a:t>
            </a:r>
            <a:r>
              <a:rPr lang="en-US" altLang="en-US" sz="1800" dirty="0">
                <a:solidFill>
                  <a:schemeClr val="accent2"/>
                </a:solidFill>
              </a:rPr>
              <a:t> relationships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chemeClr val="accent2"/>
                </a:solidFill>
              </a:rPr>
              <a:t>vertices are Facebook users, edges represent Facebook friendships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chemeClr val="accent2"/>
                </a:solidFill>
              </a:rPr>
              <a:t>vertices are news articles, edges represent word overlap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solidFill>
                  <a:schemeClr val="accent2"/>
                </a:solidFill>
              </a:rPr>
              <a:t>Networks can represent any </a:t>
            </a:r>
            <a:r>
              <a:rPr lang="en-US" altLang="en-US" sz="2400" b="1" dirty="0">
                <a:solidFill>
                  <a:schemeClr val="accent2"/>
                </a:solidFill>
              </a:rPr>
              <a:t>binary</a:t>
            </a:r>
            <a:r>
              <a:rPr lang="en-US" altLang="en-US" sz="2400" dirty="0">
                <a:solidFill>
                  <a:schemeClr val="accent2"/>
                </a:solidFill>
              </a:rPr>
              <a:t> relationship over individuals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solidFill>
                  <a:schemeClr val="accent2"/>
                </a:solidFill>
              </a:rPr>
              <a:t>Often helpful to visualize networks with a diagram, but the network is the list of vertices and edges, not the visualization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chemeClr val="accent2"/>
                </a:solidFill>
              </a:rPr>
              <a:t>same network has many different visualizations</a:t>
            </a:r>
          </a:p>
        </p:txBody>
      </p:sp>
      <p:pic>
        <p:nvPicPr>
          <p:cNvPr id="18436" name="Picture 5">
            <a:extLst>
              <a:ext uri="{FF2B5EF4-FFF2-40B4-BE49-F238E27FC236}">
                <a16:creationId xmlns:a16="http://schemas.microsoft.com/office/drawing/2014/main" id="{D5184B96-2524-974D-9871-2116F01222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992" y="2438400"/>
            <a:ext cx="275272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68417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>
            <a:extLst>
              <a:ext uri="{FF2B5EF4-FFF2-40B4-BE49-F238E27FC236}">
                <a16:creationId xmlns:a16="http://schemas.microsoft.com/office/drawing/2014/main" id="{DEFDC695-E83F-3142-B45C-9841D19390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Networks: Basic Definitions</a:t>
            </a:r>
          </a:p>
        </p:txBody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40C55512-F291-F84B-A13D-280C0CFF282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914400"/>
            <a:ext cx="8382000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solidFill>
                  <a:schemeClr val="accent2"/>
                </a:solidFill>
              </a:rPr>
              <a:t>We will use the following notations: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solidFill>
                  <a:schemeClr val="accent2"/>
                </a:solidFill>
              </a:rPr>
              <a:t>n to denote the number of vertices, |V|, in a network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solidFill>
                  <a:schemeClr val="accent2"/>
                </a:solidFill>
              </a:rPr>
              <a:t>m to denote the number of edges, |E|, in a network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solidFill>
                  <a:schemeClr val="accent2"/>
                </a:solidFill>
              </a:rPr>
              <a:t>Number of possible edges: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solidFill>
                  <a:schemeClr val="accent2"/>
                </a:solidFill>
              </a:rPr>
              <a:t>In an undirected network, m is at most n(n-1)/2.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solidFill>
                  <a:schemeClr val="accent2"/>
                </a:solidFill>
              </a:rPr>
              <a:t>The </a:t>
            </a:r>
            <a:r>
              <a:rPr lang="en-US" altLang="en-US" sz="2800" b="1" dirty="0">
                <a:solidFill>
                  <a:schemeClr val="accent2"/>
                </a:solidFill>
              </a:rPr>
              <a:t>degree</a:t>
            </a:r>
            <a:r>
              <a:rPr lang="en-US" altLang="en-US" sz="2800" dirty="0">
                <a:solidFill>
                  <a:schemeClr val="accent2"/>
                </a:solidFill>
              </a:rPr>
              <a:t> of a vertex is its number of neighbors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>
                <a:solidFill>
                  <a:schemeClr val="accent2"/>
                </a:solidFill>
              </a:rPr>
              <a:t>Sum of all degrees is 2m: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dirty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800" dirty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800" dirty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800" dirty="0">
              <a:solidFill>
                <a:schemeClr val="accent2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E075F9-6736-2444-9669-3D5B61F06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401" y="3886200"/>
            <a:ext cx="2535599" cy="24031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D0F9D4-910E-E347-8C9C-AE0F5C9B5219}"/>
              </a:ext>
            </a:extLst>
          </p:cNvPr>
          <p:cNvSpPr/>
          <p:nvPr/>
        </p:nvSpPr>
        <p:spPr>
          <a:xfrm>
            <a:off x="2209800" y="628934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b="0" i="0" u="none" strike="noStrike" dirty="0">
                <a:solidFill>
                  <a:srgbClr val="0066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Weisstein, Eric W.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"Vertex Degree." From </a:t>
            </a:r>
            <a:r>
              <a:rPr lang="en-US" sz="1200" b="0" i="1" u="none" strike="noStrike" dirty="0">
                <a:solidFill>
                  <a:srgbClr val="0066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MathWorld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--A Wolfram Web Resource. </a:t>
            </a:r>
            <a:r>
              <a:rPr lang="en-US" sz="1200" b="0" i="0" u="none" strike="noStrike" dirty="0">
                <a:solidFill>
                  <a:srgbClr val="0066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http://mathworld.wolfram.com/VertexDegree.html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38350F-8ADB-994F-B15E-5DA82BEB6A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6800" y="3336592"/>
            <a:ext cx="3002022" cy="108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816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51FB82-82F5-8146-98BB-B10CFBCEC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2082579"/>
            <a:ext cx="4495800" cy="4495800"/>
          </a:xfrm>
          <a:prstGeom prst="rect">
            <a:avLst/>
          </a:prstGeom>
        </p:spPr>
      </p:pic>
      <p:sp>
        <p:nvSpPr>
          <p:cNvPr id="20482" name="Rectangle 2">
            <a:extLst>
              <a:ext uri="{FF2B5EF4-FFF2-40B4-BE49-F238E27FC236}">
                <a16:creationId xmlns:a16="http://schemas.microsoft.com/office/drawing/2014/main" id="{9F4D5772-2A8E-3C48-9534-6B46AB435D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Networks: Basic Definitions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F2CCD17A-1D16-B44D-994B-8720DCAE654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914400"/>
            <a:ext cx="8610600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solidFill>
                  <a:schemeClr val="accent2"/>
                </a:solidFill>
              </a:rPr>
              <a:t>The </a:t>
            </a:r>
            <a:r>
              <a:rPr lang="en-US" altLang="en-US" sz="2800" b="1" dirty="0">
                <a:solidFill>
                  <a:schemeClr val="accent2"/>
                </a:solidFill>
              </a:rPr>
              <a:t>distance </a:t>
            </a:r>
            <a:r>
              <a:rPr lang="en-US" altLang="en-US" sz="2800" dirty="0">
                <a:solidFill>
                  <a:schemeClr val="accent2"/>
                </a:solidFill>
              </a:rPr>
              <a:t>between two vertices is the length of the shortest path connecting them.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solidFill>
                  <a:schemeClr val="accent2"/>
                </a:solidFill>
              </a:rPr>
              <a:t>This assumes the network has only a single connected component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solidFill>
                  <a:schemeClr val="accent2"/>
                </a:solidFill>
              </a:rPr>
              <a:t>If two vertices are in different components, their distance is infinite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dirty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800" dirty="0">
              <a:solidFill>
                <a:schemeClr val="accent2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C5A02F3-7E99-BA4D-AAD2-F6A39CB119B3}"/>
              </a:ext>
            </a:extLst>
          </p:cNvPr>
          <p:cNvSpPr/>
          <p:nvPr/>
        </p:nvSpPr>
        <p:spPr>
          <a:xfrm>
            <a:off x="2362200" y="609600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Image from https://www.sci.unich.it/~francesc/teaching/network/geodesic.html</a:t>
            </a:r>
            <a:endParaRPr lang="en-US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7637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9F4D5772-2A8E-3C48-9534-6B46AB435D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Networks: Basic Definitions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F2CCD17A-1D16-B44D-994B-8720DCAE654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066800"/>
            <a:ext cx="86106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solidFill>
                  <a:schemeClr val="accent2"/>
                </a:solidFill>
              </a:rPr>
              <a:t>The </a:t>
            </a:r>
            <a:r>
              <a:rPr lang="en-US" altLang="en-US" sz="2800" b="1" dirty="0">
                <a:solidFill>
                  <a:schemeClr val="accent2"/>
                </a:solidFill>
              </a:rPr>
              <a:t>diameter</a:t>
            </a:r>
            <a:r>
              <a:rPr lang="en-US" altLang="en-US" sz="2800" dirty="0">
                <a:solidFill>
                  <a:schemeClr val="accent2"/>
                </a:solidFill>
              </a:rPr>
              <a:t> of a network is the maximum distance between a pair of vertices in the network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solidFill>
                  <a:schemeClr val="accent2"/>
                </a:solidFill>
              </a:rPr>
              <a:t>It measures how near or far typical individuals are from each other 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dirty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800" dirty="0">
              <a:solidFill>
                <a:schemeClr val="accent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D253EB-7065-3E47-8FCD-8D983605E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213278"/>
            <a:ext cx="6215196" cy="426372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8F4DCD6-DBCA-AA45-A307-2ED8DA3F491C}"/>
              </a:ext>
            </a:extLst>
          </p:cNvPr>
          <p:cNvSpPr/>
          <p:nvPr/>
        </p:nvSpPr>
        <p:spPr>
          <a:xfrm>
            <a:off x="2057400" y="6507162"/>
            <a:ext cx="533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From https://users.dimi.uniud.it/~massimo.franceschet/bottlenose/bottlenose.html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967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AE28A-FF45-7141-B82D-C3A1422B1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0F8AE-9D0E-034A-B3DA-1AFED5751C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645" y="1524000"/>
            <a:ext cx="8458200" cy="4525963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z="2400" b="1" dirty="0">
                <a:latin typeface="Helvetica Neue" panose="02000503000000020004" pitchFamily="2" charset="0"/>
                <a:ea typeface="MS Mincho" panose="02020609040205080304" pitchFamily="49" charset="-128"/>
                <a:cs typeface="Arial" panose="020B0604020202020204" pitchFamily="34" charset="0"/>
              </a:rPr>
              <a:t>Graph: </a:t>
            </a:r>
            <a:r>
              <a:rPr lang="en-US" altLang="en-US" sz="2400" dirty="0">
                <a:latin typeface="Helvetica Neue" panose="02000503000000020004" pitchFamily="2" charset="0"/>
                <a:ea typeface="MS Mincho" panose="02020609040205080304" pitchFamily="49" charset="-128"/>
                <a:cs typeface="Arial" panose="020B0604020202020204" pitchFamily="34" charset="0"/>
              </a:rPr>
              <a:t>a network, G=(V,E), consists of two sets, V, of vertices and, E, edges.</a:t>
            </a:r>
            <a:endParaRPr lang="en-US" altLang="en-US" sz="700" dirty="0">
              <a:latin typeface="Comic Sans MS" panose="030F0902030302020204" pitchFamily="66" charset="0"/>
              <a:cs typeface="Arial" panose="020B0604020202020204" pitchFamily="34" charset="0"/>
            </a:endParaRPr>
          </a:p>
          <a:p>
            <a:pPr lvl="1">
              <a:spcBef>
                <a:spcPct val="0"/>
              </a:spcBef>
            </a:pPr>
            <a:r>
              <a:rPr lang="en-US" altLang="en-US" sz="2000" b="1" dirty="0">
                <a:latin typeface="Helvetica Neue" panose="02000503000000020004" pitchFamily="2" charset="0"/>
                <a:ea typeface="MS Mincho" panose="02020609040205080304" pitchFamily="49" charset="-128"/>
                <a:cs typeface="Arial" panose="020B0604020202020204" pitchFamily="34" charset="0"/>
              </a:rPr>
              <a:t>Vertices: </a:t>
            </a:r>
            <a:r>
              <a:rPr lang="en-US" altLang="en-US" sz="2000" dirty="0">
                <a:latin typeface="Helvetica Neue" panose="02000503000000020004" pitchFamily="2" charset="0"/>
                <a:ea typeface="MS Mincho" panose="02020609040205080304" pitchFamily="49" charset="-128"/>
                <a:cs typeface="Arial" panose="020B0604020202020204" pitchFamily="34" charset="0"/>
              </a:rPr>
              <a:t>these are the entities in graph (also called nodes or actors). For example, if we consider Facebook friends as a graph, then every friend is a vertex.</a:t>
            </a:r>
            <a:r>
              <a:rPr lang="en-US" altLang="en-US" sz="2000" dirty="0">
                <a:latin typeface="Cambria" panose="020405030504060302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 </a:t>
            </a:r>
            <a:endParaRPr lang="en-US" altLang="en-US" sz="2000" dirty="0">
              <a:latin typeface="Helvetica Neue" panose="02000503000000020004" pitchFamily="2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lvl="1">
              <a:spcBef>
                <a:spcPct val="0"/>
              </a:spcBef>
            </a:pPr>
            <a:r>
              <a:rPr lang="en-US" altLang="en-US" sz="2000" b="1" dirty="0">
                <a:latin typeface="Helvetica Neue" panose="02000503000000020004" pitchFamily="2" charset="0"/>
                <a:ea typeface="MS Mincho" panose="02020609040205080304" pitchFamily="49" charset="-128"/>
                <a:cs typeface="Arial" panose="020B0604020202020204" pitchFamily="34" charset="0"/>
              </a:rPr>
              <a:t>Edges: </a:t>
            </a:r>
            <a:r>
              <a:rPr lang="en-US" altLang="en-US" sz="2000" dirty="0">
                <a:latin typeface="Helvetica Neue" panose="02000503000000020004" pitchFamily="2" charset="0"/>
                <a:ea typeface="MS Mincho" panose="02020609040205080304" pitchFamily="49" charset="-128"/>
                <a:cs typeface="Arial" panose="020B0604020202020204" pitchFamily="34" charset="0"/>
              </a:rPr>
              <a:t>These are pairwise relationships between vertices. For example, if we consider Facebook friends as a graph then every friendship is an edge. Edges are sometimes also called “ties.”</a:t>
            </a:r>
            <a:endParaRPr lang="en-US" sz="2000" dirty="0"/>
          </a:p>
        </p:txBody>
      </p:sp>
      <p:pic>
        <p:nvPicPr>
          <p:cNvPr id="52228" name="Picture 2" descr="Macintosh HD:Users:miriamposner:Desktop:Figure1.png">
            <a:extLst>
              <a:ext uri="{FF2B5EF4-FFF2-40B4-BE49-F238E27FC236}">
                <a16:creationId xmlns:a16="http://schemas.microsoft.com/office/drawing/2014/main" id="{79943D61-7B00-9F47-8CA4-9EC47BEE8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585" y="4256297"/>
            <a:ext cx="413883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893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2A7C62B8-6507-CB4E-B570-9D24C99855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Networks: Basic Definitions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0F6548-20EC-6445-A2E2-506BF85A2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200" y="4054794"/>
            <a:ext cx="3415600" cy="219000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77D6BE8-3AFE-D040-BA24-DC007646F9C8}"/>
              </a:ext>
            </a:extLst>
          </p:cNvPr>
          <p:cNvSpPr/>
          <p:nvPr/>
        </p:nvSpPr>
        <p:spPr>
          <a:xfrm>
            <a:off x="2057400" y="6252747"/>
            <a:ext cx="6400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Image from https://med.bioinf.mpi-inf.mpg.de/netanalyzer/help/2.7/index.html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845B2A9A-B661-B24D-815E-C2E35568B6C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990600"/>
            <a:ext cx="8229600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solidFill>
                  <a:schemeClr val="accent2"/>
                </a:solidFill>
              </a:rPr>
              <a:t>So far, we have been discussing undirected networks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solidFill>
                  <a:schemeClr val="accent2"/>
                </a:solidFill>
              </a:rPr>
              <a:t>Connection relationship is symmetric: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chemeClr val="accent2"/>
                </a:solidFill>
              </a:rPr>
              <a:t>if vertex u is connected to vertex v, then v is also connected to u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chemeClr val="accent2"/>
                </a:solidFill>
              </a:rPr>
              <a:t>Facebook friendship is symmetric/reciprocal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solidFill>
                  <a:schemeClr val="accent2"/>
                </a:solidFill>
              </a:rPr>
              <a:t>Sometimes we’ll want to discuss </a:t>
            </a:r>
            <a:r>
              <a:rPr lang="en-US" altLang="en-US" sz="2400" b="1" dirty="0">
                <a:solidFill>
                  <a:schemeClr val="accent2"/>
                </a:solidFill>
              </a:rPr>
              <a:t>directed</a:t>
            </a:r>
            <a:r>
              <a:rPr lang="en-US" altLang="en-US" sz="2400" dirty="0">
                <a:solidFill>
                  <a:schemeClr val="accent2"/>
                </a:solidFill>
              </a:rPr>
              <a:t> networks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chemeClr val="accent2"/>
                </a:solidFill>
              </a:rPr>
              <a:t>I can follow you on Twitter without you following me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chemeClr val="accent2"/>
                </a:solidFill>
              </a:rPr>
              <a:t>web page A may link to page B, but not vice-versa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solidFill>
                  <a:schemeClr val="accent2"/>
                </a:solidFill>
              </a:rPr>
              <a:t>In such cases, directionality matters and edges are annotated by arrows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400" dirty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3332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FE6774AF-5F08-4E42-8750-E068BC2A03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763000" cy="6858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</a:rPr>
              <a:t>Illustrating the Concepts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C33E3705-0D33-4B42-A142-DC60D9B126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6096000" cy="5638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en-US" sz="2000" i="1" dirty="0">
              <a:solidFill>
                <a:srgbClr val="0099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>
                <a:solidFill>
                  <a:schemeClr val="accent2"/>
                </a:solidFill>
              </a:rPr>
              <a:t>Example: scientific collaboration</a:t>
            </a:r>
            <a:endParaRPr lang="en-US" altLang="en-US" sz="2000" i="1" dirty="0">
              <a:solidFill>
                <a:srgbClr val="009900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dirty="0">
                <a:solidFill>
                  <a:schemeClr val="accent2"/>
                </a:solidFill>
              </a:rPr>
              <a:t>vertices: math and computer science researchers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dirty="0">
                <a:solidFill>
                  <a:schemeClr val="accent2"/>
                </a:solidFill>
              </a:rPr>
              <a:t>links: between coauthors on a published paper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b="1" i="1" dirty="0">
                <a:solidFill>
                  <a:srgbClr val="0099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Erdős</a:t>
            </a:r>
            <a:r>
              <a:rPr lang="en-US" altLang="en-US" sz="1800" b="1" i="1" dirty="0">
                <a:solidFill>
                  <a:srgbClr val="009900"/>
                </a:solidFill>
              </a:rPr>
              <a:t> </a:t>
            </a:r>
            <a:r>
              <a:rPr lang="en-US" altLang="en-US" sz="1800" b="1" i="1" u="sng" dirty="0">
                <a:solidFill>
                  <a:srgbClr val="009900"/>
                </a:solidFill>
              </a:rPr>
              <a:t>numbers</a:t>
            </a:r>
            <a:r>
              <a:rPr lang="en-US" altLang="en-US" sz="1800" dirty="0">
                <a:solidFill>
                  <a:schemeClr val="accent2"/>
                </a:solidFill>
              </a:rPr>
              <a:t>: distance to </a:t>
            </a:r>
            <a:r>
              <a:rPr lang="en-US" altLang="en-US" sz="1800" b="1" dirty="0">
                <a:solidFill>
                  <a:schemeClr val="accent2"/>
                </a:solidFill>
              </a:rPr>
              <a:t>Paul </a:t>
            </a:r>
            <a:r>
              <a:rPr lang="en-US" altLang="en-US" sz="1800" b="1" dirty="0" err="1">
                <a:solidFill>
                  <a:schemeClr val="accent2"/>
                </a:solidFill>
              </a:rPr>
              <a:t>Erdős</a:t>
            </a:r>
            <a:endParaRPr lang="en-US" altLang="en-US" sz="1800" b="1" dirty="0">
              <a:solidFill>
                <a:schemeClr val="accent2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dirty="0" err="1">
                <a:solidFill>
                  <a:schemeClr val="accent2"/>
                </a:solidFill>
              </a:rPr>
              <a:t>Erdős</a:t>
            </a:r>
            <a:r>
              <a:rPr lang="en-US" altLang="en-US" sz="1800" dirty="0">
                <a:solidFill>
                  <a:schemeClr val="accent2"/>
                </a:solidFill>
              </a:rPr>
              <a:t> was definitely a </a:t>
            </a:r>
            <a:r>
              <a:rPr lang="en-US" altLang="en-US" sz="1800" i="1" dirty="0">
                <a:solidFill>
                  <a:srgbClr val="009900"/>
                </a:solidFill>
              </a:rPr>
              <a:t>hub </a:t>
            </a:r>
            <a:r>
              <a:rPr lang="en-US" altLang="en-US" sz="1800" dirty="0">
                <a:solidFill>
                  <a:schemeClr val="accent2"/>
                </a:solidFill>
              </a:rPr>
              <a:t>or</a:t>
            </a:r>
            <a:r>
              <a:rPr lang="en-US" altLang="en-US" sz="1800" i="1" dirty="0">
                <a:solidFill>
                  <a:srgbClr val="009900"/>
                </a:solidFill>
              </a:rPr>
              <a:t> connector; 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en-US" sz="1400" dirty="0">
                <a:solidFill>
                  <a:schemeClr val="accent2"/>
                </a:solidFill>
              </a:rPr>
              <a:t>he had 507 coauthors</a:t>
            </a:r>
            <a:endParaRPr lang="en-US" altLang="en-US" sz="1400" i="1" dirty="0">
              <a:solidFill>
                <a:srgbClr val="009900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dirty="0">
                <a:solidFill>
                  <a:schemeClr val="accent2"/>
                </a:solidFill>
              </a:rPr>
              <a:t>MG’s </a:t>
            </a:r>
            <a:r>
              <a:rPr lang="en-US" altLang="en-US" sz="1800" dirty="0" err="1">
                <a:solidFill>
                  <a:schemeClr val="accent2"/>
                </a:solidFill>
              </a:rPr>
              <a:t>Erdős</a:t>
            </a:r>
            <a:r>
              <a:rPr lang="en-US" altLang="en-US" sz="1800" dirty="0">
                <a:solidFill>
                  <a:schemeClr val="accent2"/>
                </a:solidFill>
              </a:rPr>
              <a:t> number is 3, and there are 11 different 3-hop paths:</a:t>
            </a:r>
          </a:p>
          <a:p>
            <a:pPr marL="457200" lvl="1" indent="0" eaLnBrk="1" hangingPunct="1">
              <a:lnSpc>
                <a:spcPct val="80000"/>
              </a:lnSpc>
              <a:buNone/>
            </a:pPr>
            <a:endParaRPr lang="en-US" altLang="en-US" sz="1800" dirty="0">
              <a:solidFill>
                <a:schemeClr val="accent2"/>
              </a:solidFill>
            </a:endParaRPr>
          </a:p>
          <a:p>
            <a:pPr marL="800100" lvl="1" indent="-3429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en-US" altLang="en-US" sz="1800" dirty="0" err="1">
                <a:solidFill>
                  <a:schemeClr val="accent2"/>
                </a:solidFill>
              </a:rPr>
              <a:t>Erdős</a:t>
            </a:r>
            <a:r>
              <a:rPr lang="en-US" altLang="en-US" sz="1800" dirty="0">
                <a:solidFill>
                  <a:schemeClr val="accent2"/>
                </a:solidFill>
              </a:rPr>
              <a:t>-&gt;Avis-&gt;</a:t>
            </a:r>
            <a:r>
              <a:rPr lang="en-US" altLang="en-US" sz="1800" dirty="0" err="1">
                <a:solidFill>
                  <a:schemeClr val="accent2"/>
                </a:solidFill>
              </a:rPr>
              <a:t>Snoeyink</a:t>
            </a:r>
            <a:r>
              <a:rPr lang="en-US" altLang="en-US" sz="1800" dirty="0">
                <a:solidFill>
                  <a:schemeClr val="accent2"/>
                </a:solidFill>
              </a:rPr>
              <a:t>-&gt;Goodrich</a:t>
            </a:r>
          </a:p>
          <a:p>
            <a:pPr marL="800100" lvl="1" indent="-3429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en-US" altLang="en-US" sz="1800" dirty="0" err="1">
                <a:solidFill>
                  <a:schemeClr val="accent2"/>
                </a:solidFill>
              </a:rPr>
              <a:t>Erdős</a:t>
            </a:r>
            <a:r>
              <a:rPr lang="en-US" altLang="en-US" sz="1800" dirty="0">
                <a:solidFill>
                  <a:schemeClr val="accent2"/>
                </a:solidFill>
              </a:rPr>
              <a:t>-&gt;</a:t>
            </a:r>
            <a:r>
              <a:rPr lang="en-US" altLang="en-US" sz="1800" dirty="0" err="1">
                <a:solidFill>
                  <a:schemeClr val="accent2"/>
                </a:solidFill>
              </a:rPr>
              <a:t>Pach</a:t>
            </a:r>
            <a:r>
              <a:rPr lang="en-US" altLang="en-US" sz="1800" dirty="0">
                <a:solidFill>
                  <a:schemeClr val="accent2"/>
                </a:solidFill>
              </a:rPr>
              <a:t>-&gt;</a:t>
            </a:r>
            <a:r>
              <a:rPr lang="en-US" altLang="en-US" sz="1800" dirty="0" err="1">
                <a:solidFill>
                  <a:schemeClr val="accent2"/>
                </a:solidFill>
              </a:rPr>
              <a:t>Bronnimann</a:t>
            </a:r>
            <a:r>
              <a:rPr lang="en-US" altLang="en-US" sz="1800" dirty="0">
                <a:solidFill>
                  <a:schemeClr val="accent2"/>
                </a:solidFill>
              </a:rPr>
              <a:t>-&gt;Goodrich</a:t>
            </a:r>
          </a:p>
          <a:p>
            <a:pPr marL="800100" lvl="1" indent="-3429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en-US" altLang="en-US" sz="1800" dirty="0" err="1">
                <a:solidFill>
                  <a:schemeClr val="accent2"/>
                </a:solidFill>
              </a:rPr>
              <a:t>Erdős</a:t>
            </a:r>
            <a:r>
              <a:rPr lang="en-US" altLang="en-US" sz="1800" dirty="0">
                <a:solidFill>
                  <a:schemeClr val="accent2"/>
                </a:solidFill>
              </a:rPr>
              <a:t>-&gt;Pollack-&gt;Agarwal-&gt;Goodrich</a:t>
            </a:r>
          </a:p>
          <a:p>
            <a:pPr marL="800100" lvl="1" indent="-3429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en-US" altLang="en-US" sz="1800" dirty="0" err="1">
                <a:solidFill>
                  <a:schemeClr val="accent2"/>
                </a:solidFill>
              </a:rPr>
              <a:t>Erdős</a:t>
            </a:r>
            <a:r>
              <a:rPr lang="en-US" altLang="en-US" sz="1800" dirty="0">
                <a:solidFill>
                  <a:schemeClr val="accent2"/>
                </a:solidFill>
              </a:rPr>
              <a:t>-&gt;Alon-&gt;</a:t>
            </a:r>
            <a:r>
              <a:rPr lang="en-US" altLang="en-US" sz="1800" dirty="0" err="1">
                <a:solidFill>
                  <a:schemeClr val="accent2"/>
                </a:solidFill>
              </a:rPr>
              <a:t>Vishkin</a:t>
            </a:r>
            <a:r>
              <a:rPr lang="en-US" altLang="en-US" sz="1800" dirty="0">
                <a:solidFill>
                  <a:schemeClr val="accent2"/>
                </a:solidFill>
              </a:rPr>
              <a:t>-&gt;Goodrich</a:t>
            </a:r>
          </a:p>
          <a:p>
            <a:pPr marL="800100" lvl="1" indent="-3429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en-US" altLang="en-US" sz="1800" dirty="0" err="1">
                <a:solidFill>
                  <a:schemeClr val="accent2"/>
                </a:solidFill>
              </a:rPr>
              <a:t>Erdős</a:t>
            </a:r>
            <a:r>
              <a:rPr lang="en-US" altLang="en-US" sz="1800" dirty="0">
                <a:solidFill>
                  <a:schemeClr val="accent2"/>
                </a:solidFill>
              </a:rPr>
              <a:t>-&gt;</a:t>
            </a:r>
            <a:r>
              <a:rPr lang="en-US" altLang="en-US" sz="1800" dirty="0" err="1">
                <a:solidFill>
                  <a:schemeClr val="accent2"/>
                </a:solidFill>
              </a:rPr>
              <a:t>Aronov</a:t>
            </a:r>
            <a:r>
              <a:rPr lang="en-US" altLang="en-US" sz="1800" dirty="0">
                <a:solidFill>
                  <a:schemeClr val="accent2"/>
                </a:solidFill>
              </a:rPr>
              <a:t>-&gt;</a:t>
            </a:r>
            <a:r>
              <a:rPr lang="en-US" altLang="en-US" sz="1800" dirty="0" err="1">
                <a:solidFill>
                  <a:schemeClr val="accent2"/>
                </a:solidFill>
              </a:rPr>
              <a:t>Kosaraju</a:t>
            </a:r>
            <a:r>
              <a:rPr lang="en-US" altLang="en-US" sz="1800" dirty="0">
                <a:solidFill>
                  <a:schemeClr val="accent2"/>
                </a:solidFill>
              </a:rPr>
              <a:t>-&gt;Goodrich</a:t>
            </a:r>
          </a:p>
          <a:p>
            <a:pPr marL="800100" lvl="1" indent="-3429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en-US" altLang="en-US" sz="1800" dirty="0" err="1">
                <a:solidFill>
                  <a:schemeClr val="accent2"/>
                </a:solidFill>
              </a:rPr>
              <a:t>Erdős</a:t>
            </a:r>
            <a:r>
              <a:rPr lang="en-US" altLang="en-US" sz="1800" dirty="0">
                <a:solidFill>
                  <a:schemeClr val="accent2"/>
                </a:solidFill>
              </a:rPr>
              <a:t>-&gt;Wagstaff-&gt;</a:t>
            </a:r>
            <a:r>
              <a:rPr lang="en-US" altLang="en-US" sz="1800" dirty="0" err="1">
                <a:solidFill>
                  <a:schemeClr val="accent2"/>
                </a:solidFill>
              </a:rPr>
              <a:t>Atallah</a:t>
            </a:r>
            <a:r>
              <a:rPr lang="en-US" altLang="en-US" sz="1800" dirty="0">
                <a:solidFill>
                  <a:schemeClr val="accent2"/>
                </a:solidFill>
              </a:rPr>
              <a:t>-&gt;Goodrich</a:t>
            </a:r>
          </a:p>
          <a:p>
            <a:pPr marL="800100" lvl="1" indent="-3429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en-US" altLang="en-US" sz="1800" dirty="0" err="1">
                <a:solidFill>
                  <a:schemeClr val="accent2"/>
                </a:solidFill>
              </a:rPr>
              <a:t>Erdős</a:t>
            </a:r>
            <a:r>
              <a:rPr lang="en-US" altLang="en-US" sz="1800" dirty="0">
                <a:solidFill>
                  <a:schemeClr val="accent2"/>
                </a:solidFill>
              </a:rPr>
              <a:t>-&gt;Silverman-&gt;Mount-&gt;Goodrich</a:t>
            </a:r>
          </a:p>
          <a:p>
            <a:pPr marL="800100" lvl="1" indent="-3429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en-US" altLang="en-US" sz="1800" dirty="0" err="1">
                <a:solidFill>
                  <a:schemeClr val="accent2"/>
                </a:solidFill>
              </a:rPr>
              <a:t>Erdős</a:t>
            </a:r>
            <a:r>
              <a:rPr lang="en-US" altLang="en-US" sz="1800" dirty="0">
                <a:solidFill>
                  <a:schemeClr val="accent2"/>
                </a:solidFill>
              </a:rPr>
              <a:t>-&gt;Fraenkel-&gt;</a:t>
            </a:r>
            <a:r>
              <a:rPr lang="en-US" altLang="en-US" sz="1800" dirty="0" err="1">
                <a:solidFill>
                  <a:schemeClr val="accent2"/>
                </a:solidFill>
              </a:rPr>
              <a:t>Scheinerman</a:t>
            </a:r>
            <a:r>
              <a:rPr lang="en-US" altLang="en-US" sz="1800" dirty="0">
                <a:solidFill>
                  <a:schemeClr val="accent2"/>
                </a:solidFill>
              </a:rPr>
              <a:t>-&gt;Goodrich</a:t>
            </a:r>
          </a:p>
          <a:p>
            <a:pPr marL="800100" lvl="1" indent="-3429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en-US" altLang="en-US" sz="1800" dirty="0" err="1">
                <a:solidFill>
                  <a:schemeClr val="accent2"/>
                </a:solidFill>
              </a:rPr>
              <a:t>Erdős</a:t>
            </a:r>
            <a:r>
              <a:rPr lang="en-US" altLang="en-US" sz="1800" dirty="0">
                <a:solidFill>
                  <a:schemeClr val="accent2"/>
                </a:solidFill>
              </a:rPr>
              <a:t>-&gt;</a:t>
            </a:r>
            <a:r>
              <a:rPr lang="en-US" altLang="en-US" sz="1800" dirty="0" err="1">
                <a:solidFill>
                  <a:schemeClr val="accent2"/>
                </a:solidFill>
              </a:rPr>
              <a:t>Odlyzko</a:t>
            </a:r>
            <a:r>
              <a:rPr lang="en-US" altLang="en-US" sz="1800" dirty="0">
                <a:solidFill>
                  <a:schemeClr val="accent2"/>
                </a:solidFill>
              </a:rPr>
              <a:t>-&gt;</a:t>
            </a:r>
            <a:r>
              <a:rPr lang="en-US" altLang="en-US" sz="1800" dirty="0" err="1">
                <a:solidFill>
                  <a:schemeClr val="accent2"/>
                </a:solidFill>
              </a:rPr>
              <a:t>Guibas</a:t>
            </a:r>
            <a:r>
              <a:rPr lang="en-US" altLang="en-US" sz="1800" dirty="0">
                <a:solidFill>
                  <a:schemeClr val="accent2"/>
                </a:solidFill>
              </a:rPr>
              <a:t>-&gt;Goodrich</a:t>
            </a:r>
          </a:p>
          <a:p>
            <a:pPr marL="800100" lvl="1" indent="-3429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en-US" altLang="en-US" sz="1800" dirty="0" err="1">
                <a:solidFill>
                  <a:schemeClr val="accent2"/>
                </a:solidFill>
              </a:rPr>
              <a:t>Erdős</a:t>
            </a:r>
            <a:r>
              <a:rPr lang="en-US" altLang="en-US" sz="1800" dirty="0">
                <a:solidFill>
                  <a:schemeClr val="accent2"/>
                </a:solidFill>
              </a:rPr>
              <a:t>-&gt;Yao-&gt;</a:t>
            </a:r>
            <a:r>
              <a:rPr lang="en-US" altLang="en-US" sz="1800" dirty="0" err="1">
                <a:solidFill>
                  <a:schemeClr val="accent2"/>
                </a:solidFill>
              </a:rPr>
              <a:t>Eppstein</a:t>
            </a:r>
            <a:r>
              <a:rPr lang="en-US" altLang="en-US" sz="1800" dirty="0">
                <a:solidFill>
                  <a:schemeClr val="accent2"/>
                </a:solidFill>
              </a:rPr>
              <a:t>-&gt;Goodrich</a:t>
            </a:r>
          </a:p>
          <a:p>
            <a:pPr marL="800100" lvl="1" indent="-3429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en-US" altLang="en-US" sz="1800" dirty="0" err="1">
                <a:solidFill>
                  <a:schemeClr val="accent2"/>
                </a:solidFill>
              </a:rPr>
              <a:t>Erdős</a:t>
            </a:r>
            <a:r>
              <a:rPr lang="en-US" altLang="en-US" sz="1800" dirty="0">
                <a:solidFill>
                  <a:schemeClr val="accent2"/>
                </a:solidFill>
              </a:rPr>
              <a:t>-&gt;</a:t>
            </a:r>
            <a:r>
              <a:rPr lang="en-US" altLang="en-US" sz="1800" dirty="0" err="1">
                <a:solidFill>
                  <a:schemeClr val="accent2"/>
                </a:solidFill>
              </a:rPr>
              <a:t>Fishburn</a:t>
            </a:r>
            <a:r>
              <a:rPr lang="en-US" altLang="en-US" sz="1800" dirty="0">
                <a:solidFill>
                  <a:schemeClr val="accent2"/>
                </a:solidFill>
              </a:rPr>
              <a:t>-&gt;Tanenbaum-&gt;Goodrich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1800" dirty="0">
              <a:solidFill>
                <a:schemeClr val="accent2"/>
              </a:solidFill>
              <a:sym typeface="Wingdings" pitchFamily="2" charset="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F123FE-11E9-CD4A-91B5-48C0835C52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842"/>
          <a:stretch/>
        </p:blipFill>
        <p:spPr>
          <a:xfrm>
            <a:off x="5529552" y="942230"/>
            <a:ext cx="3385848" cy="2438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93914D-688F-4B4B-8A5E-42519FA66FB8}"/>
              </a:ext>
            </a:extLst>
          </p:cNvPr>
          <p:cNvSpPr txBox="1"/>
          <p:nvPr/>
        </p:nvSpPr>
        <p:spPr>
          <a:xfrm>
            <a:off x="4953000" y="5915770"/>
            <a:ext cx="4012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(Prof. </a:t>
            </a:r>
            <a:r>
              <a:rPr lang="en-US" dirty="0" err="1"/>
              <a:t>Eppstein’s</a:t>
            </a:r>
            <a:r>
              <a:rPr lang="en-US" dirty="0"/>
              <a:t> </a:t>
            </a:r>
            <a:r>
              <a:rPr lang="en-US" dirty="0" err="1"/>
              <a:t>Erdős</a:t>
            </a:r>
            <a:r>
              <a:rPr lang="en-US" dirty="0"/>
              <a:t> number is 2)</a:t>
            </a:r>
          </a:p>
        </p:txBody>
      </p:sp>
    </p:spTree>
    <p:extLst>
      <p:ext uri="{BB962C8B-B14F-4D97-AF65-F5344CB8AC3E}">
        <p14:creationId xmlns:p14="http://schemas.microsoft.com/office/powerpoint/2010/main" val="13492642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>
            <a:extLst>
              <a:ext uri="{FF2B5EF4-FFF2-40B4-BE49-F238E27FC236}">
                <a16:creationId xmlns:a16="http://schemas.microsoft.com/office/drawing/2014/main" id="{BD025A03-26BB-E740-81A6-C192BF80C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0"/>
            <a:ext cx="90249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56827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F9F15829-400D-E942-81AC-C171114DF8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914400"/>
            <a:ext cx="5867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      Erdös number  0  ---      1 person</a:t>
            </a:r>
          </a:p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      Erdös number  1  ---    504 people</a:t>
            </a:r>
          </a:p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      Erdös number  2  ---   6593 people</a:t>
            </a:r>
          </a:p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      Erdös number  3  ---  33605 people</a:t>
            </a:r>
          </a:p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      Erdös number  4  ---  83642 people</a:t>
            </a:r>
          </a:p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      Erdös number  5  ---  87760 people</a:t>
            </a:r>
          </a:p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      Erdös number  6  ---  40014 people</a:t>
            </a:r>
          </a:p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      Erdös number  7  ---  11591 people</a:t>
            </a:r>
          </a:p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      Erdös number  8  ---   3146 people</a:t>
            </a:r>
          </a:p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      Erdös number  9  ---    819 people</a:t>
            </a:r>
          </a:p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      Erdös number 10  ---    244 people</a:t>
            </a:r>
          </a:p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      Erdös number 11  ---     68 people</a:t>
            </a:r>
          </a:p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      Erdös number 12  ---     23 people</a:t>
            </a:r>
          </a:p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      Erdös number 13  ---      5 people</a:t>
            </a:r>
          </a:p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The median Erdös number is 5; the mean is 4.65, </a:t>
            </a:r>
          </a:p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and the standard deviation is 1.21.</a:t>
            </a:r>
          </a:p>
        </p:txBody>
      </p:sp>
    </p:spTree>
    <p:extLst>
      <p:ext uri="{BB962C8B-B14F-4D97-AF65-F5344CB8AC3E}">
        <p14:creationId xmlns:p14="http://schemas.microsoft.com/office/powerpoint/2010/main" val="7363723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FE2145D2-B93C-BC47-8028-6CDEB5658F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/>
              <a:t>The Kevin Bacon Game</a:t>
            </a:r>
          </a:p>
        </p:txBody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2F42D05B-7681-F542-90C6-20A0A646B9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38600" y="1219200"/>
            <a:ext cx="4724400" cy="4906963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sz="2400" dirty="0"/>
              <a:t>Invented by Albright College students in 1994: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Craig </a:t>
            </a:r>
            <a:r>
              <a:rPr lang="en-US" altLang="en-US" sz="2000" dirty="0" err="1"/>
              <a:t>Fass</a:t>
            </a:r>
            <a:r>
              <a:rPr lang="en-US" altLang="en-US" sz="2000" dirty="0"/>
              <a:t>, Brian Turtle, Mike </a:t>
            </a:r>
            <a:r>
              <a:rPr lang="en-US" altLang="en-US" sz="2000" dirty="0" err="1"/>
              <a:t>Ginelly</a:t>
            </a:r>
            <a:endParaRPr lang="en-US" altLang="en-US" sz="2000" dirty="0"/>
          </a:p>
          <a:p>
            <a:pPr>
              <a:lnSpc>
                <a:spcPct val="90000"/>
              </a:lnSpc>
              <a:buFontTx/>
              <a:buNone/>
            </a:pPr>
            <a:endParaRPr lang="en-US" altLang="en-US" sz="18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400" dirty="0"/>
              <a:t>Goal: Connect any actor to Kevin Bacon, by linking actors who have acted in the same movie.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sz="24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400" dirty="0"/>
              <a:t>Oracle of Bacon website uses Internet Movie Database (</a:t>
            </a:r>
            <a:r>
              <a:rPr lang="en-US" altLang="en-US" sz="2400" dirty="0" err="1"/>
              <a:t>IMDB.com</a:t>
            </a:r>
            <a:r>
              <a:rPr lang="en-US" altLang="en-US" sz="2400" dirty="0"/>
              <a:t>) to find shortest link between any two actors: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sz="24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400" dirty="0"/>
              <a:t>	</a:t>
            </a:r>
            <a:r>
              <a:rPr lang="en-US" altLang="en-US" sz="2400" dirty="0">
                <a:hlinkClick r:id="rId3"/>
              </a:rPr>
              <a:t>http://oracleofbacon.org/</a:t>
            </a:r>
            <a:endParaRPr lang="en-US" altLang="en-US" sz="2400" dirty="0"/>
          </a:p>
          <a:p>
            <a:pPr lvl="1">
              <a:lnSpc>
                <a:spcPct val="90000"/>
              </a:lnSpc>
              <a:buFontTx/>
              <a:buNone/>
            </a:pPr>
            <a:endParaRPr lang="en-US" altLang="en-US" sz="2800" dirty="0"/>
          </a:p>
        </p:txBody>
      </p:sp>
      <p:sp>
        <p:nvSpPr>
          <p:cNvPr id="99335" name="Text Box 7">
            <a:extLst>
              <a:ext uri="{FF2B5EF4-FFF2-40B4-BE49-F238E27FC236}">
                <a16:creationId xmlns:a16="http://schemas.microsoft.com/office/drawing/2014/main" id="{5F6FAFF5-C49E-8C4F-9266-777E2962C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738" y="5410200"/>
            <a:ext cx="31790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 dirty="0"/>
              <a:t>Boxed version of the</a:t>
            </a:r>
          </a:p>
          <a:p>
            <a:pPr algn="ctr"/>
            <a:r>
              <a:rPr lang="en-US" altLang="en-US" sz="2400" dirty="0"/>
              <a:t>Kevin Bacon Game</a:t>
            </a:r>
          </a:p>
        </p:txBody>
      </p:sp>
      <p:pic>
        <p:nvPicPr>
          <p:cNvPr id="99337" name="Picture 9" descr="EG100">
            <a:extLst>
              <a:ext uri="{FF2B5EF4-FFF2-40B4-BE49-F238E27FC236}">
                <a16:creationId xmlns:a16="http://schemas.microsoft.com/office/drawing/2014/main" id="{8DE581CB-ED96-1B48-8574-54CBA04E1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3" y="1981200"/>
            <a:ext cx="300831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0757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>
            <a:extLst>
              <a:ext uri="{FF2B5EF4-FFF2-40B4-BE49-F238E27FC236}">
                <a16:creationId xmlns:a16="http://schemas.microsoft.com/office/drawing/2014/main" id="{C04596B5-EC72-CF47-91FC-102FAFC5D8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/>
              <a:t>The Kevin Bacon Game</a:t>
            </a:r>
          </a:p>
        </p:txBody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5BCEAD83-27C9-D045-9AD5-F007BBC22F2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05000"/>
            <a:ext cx="2209800" cy="5334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800" dirty="0">
                <a:solidFill>
                  <a:srgbClr val="FF0000"/>
                </a:solidFill>
              </a:rPr>
              <a:t>Kevin Bacon</a:t>
            </a:r>
          </a:p>
        </p:txBody>
      </p:sp>
      <p:sp>
        <p:nvSpPr>
          <p:cNvPr id="8200" name="Text Box 8">
            <a:extLst>
              <a:ext uri="{FF2B5EF4-FFF2-40B4-BE49-F238E27FC236}">
                <a16:creationId xmlns:a16="http://schemas.microsoft.com/office/drawing/2014/main" id="{9FDD8BE8-AF31-3042-BE4E-F440DD2259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538" y="1179513"/>
            <a:ext cx="1416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An Example</a:t>
            </a:r>
          </a:p>
        </p:txBody>
      </p:sp>
      <p:sp>
        <p:nvSpPr>
          <p:cNvPr id="8202" name="Rectangle 10">
            <a:extLst>
              <a:ext uri="{FF2B5EF4-FFF2-40B4-BE49-F238E27FC236}">
                <a16:creationId xmlns:a16="http://schemas.microsoft.com/office/drawing/2014/main" id="{6A5F1E48-9CD7-5948-87F6-462FA6703F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936875"/>
            <a:ext cx="2209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Tim Robbins</a:t>
            </a:r>
          </a:p>
        </p:txBody>
      </p:sp>
      <p:sp>
        <p:nvSpPr>
          <p:cNvPr id="8203" name="Rectangle 11">
            <a:extLst>
              <a:ext uri="{FF2B5EF4-FFF2-40B4-BE49-F238E27FC236}">
                <a16:creationId xmlns:a16="http://schemas.microsoft.com/office/drawing/2014/main" id="{29EE4836-5853-594C-8E50-6A80F6C42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946525"/>
            <a:ext cx="2209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Om Puri</a:t>
            </a:r>
          </a:p>
        </p:txBody>
      </p:sp>
      <p:sp>
        <p:nvSpPr>
          <p:cNvPr id="8204" name="Rectangle 12">
            <a:extLst>
              <a:ext uri="{FF2B5EF4-FFF2-40B4-BE49-F238E27FC236}">
                <a16:creationId xmlns:a16="http://schemas.microsoft.com/office/drawing/2014/main" id="{480C13EE-F7A7-4C48-BE73-5A2030BC97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943600"/>
            <a:ext cx="3581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>
                <a:solidFill>
                  <a:srgbClr val="FF0000"/>
                </a:solidFill>
              </a:rPr>
              <a:t>Amitabh Bachchan</a:t>
            </a:r>
          </a:p>
        </p:txBody>
      </p:sp>
      <p:sp>
        <p:nvSpPr>
          <p:cNvPr id="8214" name="Text Box 22">
            <a:extLst>
              <a:ext uri="{FF2B5EF4-FFF2-40B4-BE49-F238E27FC236}">
                <a16:creationId xmlns:a16="http://schemas.microsoft.com/office/drawing/2014/main" id="{74A5B31F-A8AB-C946-B380-733C032BC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7400" y="4511675"/>
            <a:ext cx="1428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en-US"/>
              <a:t>Yuva (2004)</a:t>
            </a:r>
          </a:p>
        </p:txBody>
      </p:sp>
      <p:sp>
        <p:nvSpPr>
          <p:cNvPr id="8215" name="Text Box 23">
            <a:extLst>
              <a:ext uri="{FF2B5EF4-FFF2-40B4-BE49-F238E27FC236}">
                <a16:creationId xmlns:a16="http://schemas.microsoft.com/office/drawing/2014/main" id="{AC1B9D10-DA28-B147-B10B-36EDEF4E87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00" y="2492375"/>
            <a:ext cx="2152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en-US"/>
              <a:t>Mystic River (2003)</a:t>
            </a:r>
          </a:p>
        </p:txBody>
      </p:sp>
      <p:sp>
        <p:nvSpPr>
          <p:cNvPr id="8216" name="Text Box 24">
            <a:extLst>
              <a:ext uri="{FF2B5EF4-FFF2-40B4-BE49-F238E27FC236}">
                <a16:creationId xmlns:a16="http://schemas.microsoft.com/office/drawing/2014/main" id="{63319554-1654-B942-812A-B9F796F65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4500" y="3502025"/>
            <a:ext cx="1771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en-US"/>
              <a:t>Code 46 (2003)</a:t>
            </a:r>
          </a:p>
        </p:txBody>
      </p:sp>
      <p:sp>
        <p:nvSpPr>
          <p:cNvPr id="8226" name="Rectangle 34">
            <a:extLst>
              <a:ext uri="{FF2B5EF4-FFF2-40B4-BE49-F238E27FC236}">
                <a16:creationId xmlns:a16="http://schemas.microsoft.com/office/drawing/2014/main" id="{3158F354-716B-0F4B-A5F6-120F48F1AB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956175"/>
            <a:ext cx="3581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Rani Mukherjee</a:t>
            </a:r>
          </a:p>
        </p:txBody>
      </p:sp>
      <p:sp>
        <p:nvSpPr>
          <p:cNvPr id="8229" name="Text Box 37">
            <a:extLst>
              <a:ext uri="{FF2B5EF4-FFF2-40B4-BE49-F238E27FC236}">
                <a16:creationId xmlns:a16="http://schemas.microsoft.com/office/drawing/2014/main" id="{84B8EFD3-E2F1-6C43-8393-BB4AC1BC3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125" y="5521325"/>
            <a:ext cx="1466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en-US"/>
              <a:t>Black (2005)</a:t>
            </a:r>
          </a:p>
        </p:txBody>
      </p:sp>
      <p:sp>
        <p:nvSpPr>
          <p:cNvPr id="8236" name="Line 44">
            <a:extLst>
              <a:ext uri="{FF2B5EF4-FFF2-40B4-BE49-F238E27FC236}">
                <a16:creationId xmlns:a16="http://schemas.microsoft.com/office/drawing/2014/main" id="{AE8DF466-AE6E-1444-984B-4304DCD1A81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24600" y="1600200"/>
            <a:ext cx="6858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37" name="Line 45">
            <a:extLst>
              <a:ext uri="{FF2B5EF4-FFF2-40B4-BE49-F238E27FC236}">
                <a16:creationId xmlns:a16="http://schemas.microsoft.com/office/drawing/2014/main" id="{287815F0-152F-DE4E-8D4B-1DBA796492B3}"/>
              </a:ext>
            </a:extLst>
          </p:cNvPr>
          <p:cNvSpPr>
            <a:spLocks noChangeShapeType="1"/>
          </p:cNvSpPr>
          <p:nvPr/>
        </p:nvSpPr>
        <p:spPr bwMode="auto">
          <a:xfrm>
            <a:off x="6324600" y="2362200"/>
            <a:ext cx="175260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38" name="Line 46">
            <a:extLst>
              <a:ext uri="{FF2B5EF4-FFF2-40B4-BE49-F238E27FC236}">
                <a16:creationId xmlns:a16="http://schemas.microsoft.com/office/drawing/2014/main" id="{F0506C66-5431-6C4F-9E12-B0890890E2D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67400" y="2971800"/>
            <a:ext cx="21336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39" name="Line 47">
            <a:extLst>
              <a:ext uri="{FF2B5EF4-FFF2-40B4-BE49-F238E27FC236}">
                <a16:creationId xmlns:a16="http://schemas.microsoft.com/office/drawing/2014/main" id="{DB5E7320-BFD6-0348-8949-49777043B35B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7400" y="3505200"/>
            <a:ext cx="9906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40" name="Line 48">
            <a:extLst>
              <a:ext uri="{FF2B5EF4-FFF2-40B4-BE49-F238E27FC236}">
                <a16:creationId xmlns:a16="http://schemas.microsoft.com/office/drawing/2014/main" id="{BD4D95C8-A0C3-5845-9918-38B407B8B42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24600" y="4191000"/>
            <a:ext cx="68580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41" name="Line 49">
            <a:extLst>
              <a:ext uri="{FF2B5EF4-FFF2-40B4-BE49-F238E27FC236}">
                <a16:creationId xmlns:a16="http://schemas.microsoft.com/office/drawing/2014/main" id="{E4F40952-7EC3-8B4A-A9E3-F55E1CB7B468}"/>
              </a:ext>
            </a:extLst>
          </p:cNvPr>
          <p:cNvSpPr>
            <a:spLocks noChangeShapeType="1"/>
          </p:cNvSpPr>
          <p:nvPr/>
        </p:nvSpPr>
        <p:spPr bwMode="auto">
          <a:xfrm>
            <a:off x="6477000" y="4800600"/>
            <a:ext cx="1600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42" name="Line 50">
            <a:extLst>
              <a:ext uri="{FF2B5EF4-FFF2-40B4-BE49-F238E27FC236}">
                <a16:creationId xmlns:a16="http://schemas.microsoft.com/office/drawing/2014/main" id="{90992103-4197-C944-BEC1-251A7776E54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43600" y="4876800"/>
            <a:ext cx="205740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43" name="Line 51">
            <a:extLst>
              <a:ext uri="{FF2B5EF4-FFF2-40B4-BE49-F238E27FC236}">
                <a16:creationId xmlns:a16="http://schemas.microsoft.com/office/drawing/2014/main" id="{1EF43689-7D91-054A-82E4-4410AC283A40}"/>
              </a:ext>
            </a:extLst>
          </p:cNvPr>
          <p:cNvSpPr>
            <a:spLocks noChangeShapeType="1"/>
          </p:cNvSpPr>
          <p:nvPr/>
        </p:nvSpPr>
        <p:spPr bwMode="auto">
          <a:xfrm>
            <a:off x="6400800" y="6019800"/>
            <a:ext cx="6096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228" name="Picture 36" descr="cover">
            <a:hlinkClick r:id="rId3"/>
            <a:extLst>
              <a:ext uri="{FF2B5EF4-FFF2-40B4-BE49-F238E27FC236}">
                <a16:creationId xmlns:a16="http://schemas.microsoft.com/office/drawing/2014/main" id="{EECB92B2-3EB5-314E-8DA1-A81A19957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819400"/>
            <a:ext cx="952500" cy="12858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31" name="Picture 39">
            <a:extLst>
              <a:ext uri="{FF2B5EF4-FFF2-40B4-BE49-F238E27FC236}">
                <a16:creationId xmlns:a16="http://schemas.microsoft.com/office/drawing/2014/main" id="{96DC7BB3-4201-7545-9F44-20F8B654A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267200"/>
            <a:ext cx="1409700" cy="10477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33" name="Picture 41">
            <a:extLst>
              <a:ext uri="{FF2B5EF4-FFF2-40B4-BE49-F238E27FC236}">
                <a16:creationId xmlns:a16="http://schemas.microsoft.com/office/drawing/2014/main" id="{CBC3395A-3738-004B-9909-5B78041D9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371600"/>
            <a:ext cx="923925" cy="13335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35" name="Picture 43">
            <a:extLst>
              <a:ext uri="{FF2B5EF4-FFF2-40B4-BE49-F238E27FC236}">
                <a16:creationId xmlns:a16="http://schemas.microsoft.com/office/drawing/2014/main" id="{7DCF2C05-1BEB-7A41-958B-F39EC8A71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562600"/>
            <a:ext cx="1524000" cy="10001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44" name="Line 52">
            <a:extLst>
              <a:ext uri="{FF2B5EF4-FFF2-40B4-BE49-F238E27FC236}">
                <a16:creationId xmlns:a16="http://schemas.microsoft.com/office/drawing/2014/main" id="{982174B1-5E0A-B84A-B220-9A69BE78677C}"/>
              </a:ext>
            </a:extLst>
          </p:cNvPr>
          <p:cNvSpPr>
            <a:spLocks noChangeShapeType="1"/>
          </p:cNvSpPr>
          <p:nvPr/>
        </p:nvSpPr>
        <p:spPr bwMode="auto">
          <a:xfrm>
            <a:off x="7848600" y="2057400"/>
            <a:ext cx="457200" cy="6858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45" name="Line 53">
            <a:extLst>
              <a:ext uri="{FF2B5EF4-FFF2-40B4-BE49-F238E27FC236}">
                <a16:creationId xmlns:a16="http://schemas.microsoft.com/office/drawing/2014/main" id="{2CF8E4A6-7EF0-464E-873B-F4A1A4C2633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43800" y="3276600"/>
            <a:ext cx="609600" cy="3048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46" name="Line 54">
            <a:extLst>
              <a:ext uri="{FF2B5EF4-FFF2-40B4-BE49-F238E27FC236}">
                <a16:creationId xmlns:a16="http://schemas.microsoft.com/office/drawing/2014/main" id="{BB0095BC-CDD0-F649-9700-38CD6A41B74A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0" y="4267200"/>
            <a:ext cx="381000" cy="1524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47" name="Line 55">
            <a:extLst>
              <a:ext uri="{FF2B5EF4-FFF2-40B4-BE49-F238E27FC236}">
                <a16:creationId xmlns:a16="http://schemas.microsoft.com/office/drawing/2014/main" id="{7024DA2B-9345-B74D-A3A9-9CFCC7A430A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924800" y="5181600"/>
            <a:ext cx="304800" cy="3810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209" name="Picture 17" descr="Het%20leven%20van%20Amitabh%20Bachchan1">
            <a:extLst>
              <a:ext uri="{FF2B5EF4-FFF2-40B4-BE49-F238E27FC236}">
                <a16:creationId xmlns:a16="http://schemas.microsoft.com/office/drawing/2014/main" id="{3CB20C03-998A-414B-BF1C-7CE817144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410200"/>
            <a:ext cx="1752600" cy="1244600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2" name="Picture 30" descr="bacon2">
            <a:extLst>
              <a:ext uri="{FF2B5EF4-FFF2-40B4-BE49-F238E27FC236}">
                <a16:creationId xmlns:a16="http://schemas.microsoft.com/office/drawing/2014/main" id="{226D86A6-89FA-BF41-838B-578364D4A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04800"/>
            <a:ext cx="1376363" cy="2057400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5" name="Picture 33" descr="Om Puri">
            <a:hlinkClick r:id="rId10"/>
            <a:extLst>
              <a:ext uri="{FF2B5EF4-FFF2-40B4-BE49-F238E27FC236}">
                <a16:creationId xmlns:a16="http://schemas.microsoft.com/office/drawing/2014/main" id="{F4667BE0-7122-B44D-BD29-5A77D0F92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248025"/>
            <a:ext cx="952500" cy="1304925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32" name="Picture 40">
            <a:extLst>
              <a:ext uri="{FF2B5EF4-FFF2-40B4-BE49-F238E27FC236}">
                <a16:creationId xmlns:a16="http://schemas.microsoft.com/office/drawing/2014/main" id="{F81938F1-C39D-0F46-AE68-6A4A11982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486025"/>
            <a:ext cx="952500" cy="1266825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34" name="Picture 42">
            <a:extLst>
              <a:ext uri="{FF2B5EF4-FFF2-40B4-BE49-F238E27FC236}">
                <a16:creationId xmlns:a16="http://schemas.microsoft.com/office/drawing/2014/main" id="{FA697940-4BCF-714D-B988-3E7BED3CC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933825"/>
            <a:ext cx="1085850" cy="1343025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53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8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8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8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8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8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8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8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8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8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8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2" grpId="0"/>
      <p:bldP spid="8203" grpId="0"/>
      <p:bldP spid="8214" grpId="0"/>
      <p:bldP spid="8215" grpId="0"/>
      <p:bldP spid="8216" grpId="0"/>
      <p:bldP spid="8226" grpId="0"/>
      <p:bldP spid="822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4B365-D152-024A-9F14-FC13C0FB7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Erdős</a:t>
            </a:r>
            <a:r>
              <a:rPr lang="en-US" dirty="0"/>
              <a:t>-Bacon Numbers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434D0A-349A-7144-8445-62C0969E85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sum of a person’s </a:t>
            </a:r>
            <a:r>
              <a:rPr lang="en-US" dirty="0" err="1"/>
              <a:t>Erdős</a:t>
            </a:r>
            <a:r>
              <a:rPr lang="en-US" dirty="0"/>
              <a:t> number and their Bacon number.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F4FB7C-42A2-B24D-8950-4C28741FF0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65" t="8932" r="8395" b="5465"/>
          <a:stretch/>
        </p:blipFill>
        <p:spPr>
          <a:xfrm>
            <a:off x="5943599" y="2763847"/>
            <a:ext cx="2133601" cy="33321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593649-78BB-ED40-BA3D-A1AD97870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2763848"/>
            <a:ext cx="2286000" cy="31972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0BACAF-857D-FB4A-BF2D-E1BBB724246F}"/>
              </a:ext>
            </a:extLst>
          </p:cNvPr>
          <p:cNvSpPr txBox="1"/>
          <p:nvPr/>
        </p:nvSpPr>
        <p:spPr>
          <a:xfrm>
            <a:off x="1156710" y="6096000"/>
            <a:ext cx="26532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Colin Firth’s is 6=5+1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31FA3F-B7AE-5D43-9F84-61226A48E6E2}"/>
              </a:ext>
            </a:extLst>
          </p:cNvPr>
          <p:cNvSpPr txBox="1"/>
          <p:nvPr/>
        </p:nvSpPr>
        <p:spPr>
          <a:xfrm>
            <a:off x="5251988" y="6126163"/>
            <a:ext cx="3358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Natalie Portman’s is 7=5+2</a:t>
            </a:r>
          </a:p>
        </p:txBody>
      </p:sp>
    </p:spTree>
    <p:extLst>
      <p:ext uri="{BB962C8B-B14F-4D97-AF65-F5344CB8AC3E}">
        <p14:creationId xmlns:p14="http://schemas.microsoft.com/office/powerpoint/2010/main" val="34797944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79B324C8-FFD7-D148-9056-9BB8DCDCD5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8763000" cy="685800"/>
          </a:xfrm>
        </p:spPr>
        <p:txBody>
          <a:bodyPr/>
          <a:lstStyle/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</a:rPr>
              <a:t>Network </a:t>
            </a:r>
            <a:r>
              <a:rPr lang="en-US" altLang="en-US" sz="4400" b="1" i="1" dirty="0">
                <a:solidFill>
                  <a:srgbClr val="009900"/>
                </a:solidFill>
              </a:rPr>
              <a:t>Structure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405DE928-A35D-2148-8488-E5E8788D64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82296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solidFill>
                  <a:schemeClr val="accent2"/>
                </a:solidFill>
              </a:rPr>
              <a:t>Emphasize purely </a:t>
            </a:r>
            <a:r>
              <a:rPr lang="en-US" altLang="en-US" sz="2400" i="1" dirty="0">
                <a:solidFill>
                  <a:srgbClr val="009900"/>
                </a:solidFill>
              </a:rPr>
              <a:t>structural</a:t>
            </a:r>
            <a:r>
              <a:rPr lang="en-US" altLang="en-US" sz="2400" dirty="0">
                <a:solidFill>
                  <a:schemeClr val="accent2"/>
                </a:solidFill>
              </a:rPr>
              <a:t> properties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solidFill>
                  <a:schemeClr val="accent2"/>
                </a:solidFill>
              </a:rPr>
              <a:t>size, diameter, connectivity, degree distribution, etc.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solidFill>
                  <a:schemeClr val="accent2"/>
                </a:solidFill>
              </a:rPr>
              <a:t>may examine statistics across many networks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solidFill>
                  <a:schemeClr val="accent2"/>
                </a:solidFill>
              </a:rPr>
              <a:t>will also use the term </a:t>
            </a:r>
            <a:r>
              <a:rPr lang="en-US" altLang="en-US" sz="2000" i="1" dirty="0">
                <a:solidFill>
                  <a:srgbClr val="009900"/>
                </a:solidFill>
              </a:rPr>
              <a:t>topology </a:t>
            </a:r>
            <a:r>
              <a:rPr lang="en-US" altLang="en-US" sz="2000" dirty="0">
                <a:solidFill>
                  <a:schemeClr val="accent2"/>
                </a:solidFill>
              </a:rPr>
              <a:t>to refer to structure</a:t>
            </a:r>
            <a:endParaRPr lang="en-US" altLang="en-US" sz="2000" i="1" dirty="0">
              <a:solidFill>
                <a:srgbClr val="0099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solidFill>
                  <a:schemeClr val="accent2"/>
                </a:solidFill>
              </a:rPr>
              <a:t>Structure can reveal: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solidFill>
                  <a:schemeClr val="accent2"/>
                </a:solidFill>
              </a:rPr>
              <a:t>community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solidFill>
                  <a:schemeClr val="accent2"/>
                </a:solidFill>
              </a:rPr>
              <a:t>“important” vertices, centrality, etc.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solidFill>
                  <a:schemeClr val="accent2"/>
                </a:solidFill>
              </a:rPr>
              <a:t>robustness and vulnerabilities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solidFill>
                  <a:schemeClr val="accent2"/>
                </a:solidFill>
              </a:rPr>
              <a:t>can also impose </a:t>
            </a:r>
            <a:r>
              <a:rPr lang="en-US" altLang="en-US" sz="2000" i="1" dirty="0">
                <a:solidFill>
                  <a:srgbClr val="009900"/>
                </a:solidFill>
              </a:rPr>
              <a:t>constraints</a:t>
            </a:r>
            <a:r>
              <a:rPr lang="en-US" altLang="en-US" sz="2000" dirty="0">
                <a:solidFill>
                  <a:schemeClr val="accent2"/>
                </a:solidFill>
              </a:rPr>
              <a:t> on dynamics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solidFill>
                  <a:schemeClr val="accent2"/>
                </a:solidFill>
              </a:rPr>
              <a:t>Less emphasis on what actually occurs </a:t>
            </a:r>
            <a:r>
              <a:rPr lang="en-US" altLang="en-US" sz="2400" i="1" dirty="0">
                <a:solidFill>
                  <a:srgbClr val="009900"/>
                </a:solidFill>
              </a:rPr>
              <a:t>on</a:t>
            </a:r>
            <a:r>
              <a:rPr lang="en-US" altLang="en-US" sz="2400" dirty="0">
                <a:solidFill>
                  <a:schemeClr val="accent2"/>
                </a:solidFill>
              </a:rPr>
              <a:t> network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solidFill>
                  <a:schemeClr val="accent2"/>
                </a:solidFill>
              </a:rPr>
              <a:t>web pages are linked… but people surf the web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solidFill>
                  <a:schemeClr val="accent2"/>
                </a:solidFill>
              </a:rPr>
              <a:t>buyers and sellers exchange goods and cash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solidFill>
                  <a:schemeClr val="accent2"/>
                </a:solidFill>
              </a:rPr>
              <a:t>friends are connected… but have specific interactions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 dirty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2466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B2DB4567-BA2C-D64D-9A1E-80018BED49A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838200"/>
            <a:ext cx="9144000" cy="24384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</a:rPr>
              <a:t>Network Structure:</a:t>
            </a:r>
            <a:br>
              <a:rPr lang="en-US" altLang="en-US" sz="3600" b="1" dirty="0">
                <a:solidFill>
                  <a:srgbClr val="FF0000"/>
                </a:solidFill>
              </a:rPr>
            </a:br>
            <a:r>
              <a:rPr lang="en-US" altLang="en-US" sz="3600" b="1" dirty="0">
                <a:solidFill>
                  <a:srgbClr val="FF0000"/>
                </a:solidFill>
              </a:rPr>
              <a:t>1. Power Law Degree Distributions</a:t>
            </a:r>
          </a:p>
        </p:txBody>
      </p:sp>
      <p:pic>
        <p:nvPicPr>
          <p:cNvPr id="34819" name="Picture 3">
            <a:extLst>
              <a:ext uri="{FF2B5EF4-FFF2-40B4-BE49-F238E27FC236}">
                <a16:creationId xmlns:a16="http://schemas.microsoft.com/office/drawing/2014/main" id="{354ABF4E-0C7A-254C-A049-376D85CA80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733800"/>
            <a:ext cx="21177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16281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F2EC66EF-5E90-8644-A564-59E074CC6F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763000" cy="6858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Math Collaboration Degree Distribution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25EF51DB-E6F4-BE42-83AE-0EF19024D8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839200" cy="1219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000" dirty="0">
              <a:solidFill>
                <a:schemeClr val="accent2"/>
              </a:solidFill>
              <a:sym typeface="Wingdings" pitchFamily="2" charset="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>
                <a:solidFill>
                  <a:schemeClr val="accent2"/>
                </a:solidFill>
              </a:rPr>
              <a:t>x axis: number of neighbors/coauthors (degree)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>
                <a:solidFill>
                  <a:schemeClr val="accent2"/>
                </a:solidFill>
              </a:rPr>
              <a:t>y axis: number of mathematicians with that degree</a:t>
            </a:r>
          </a:p>
        </p:txBody>
      </p:sp>
      <p:pic>
        <p:nvPicPr>
          <p:cNvPr id="31748" name="Picture 6" descr="erdosdegdist.jpg">
            <a:extLst>
              <a:ext uri="{FF2B5EF4-FFF2-40B4-BE49-F238E27FC236}">
                <a16:creationId xmlns:a16="http://schemas.microsoft.com/office/drawing/2014/main" id="{3180D70C-BC68-6F4C-8561-93ECA6E56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52661"/>
            <a:ext cx="5279280" cy="3959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72BD18B-020D-6349-AD27-42BE5FFC9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2133600"/>
            <a:ext cx="3048000" cy="2286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303C0D-9C32-2846-AA56-83E6198E16ED}"/>
              </a:ext>
            </a:extLst>
          </p:cNvPr>
          <p:cNvSpPr txBox="1"/>
          <p:nvPr/>
        </p:nvSpPr>
        <p:spPr>
          <a:xfrm>
            <a:off x="5797731" y="4291695"/>
            <a:ext cx="3074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 long tail</a:t>
            </a:r>
          </a:p>
          <a:p>
            <a:pPr algn="ctr"/>
            <a:r>
              <a:rPr lang="en-US" dirty="0"/>
              <a:t>(also known as a heavy tail)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B9723F6-CC2B-6649-8F46-9E83AF0878AE}"/>
              </a:ext>
            </a:extLst>
          </p:cNvPr>
          <p:cNvCxnSpPr>
            <a:cxnSpLocks/>
          </p:cNvCxnSpPr>
          <p:nvPr/>
        </p:nvCxnSpPr>
        <p:spPr>
          <a:xfrm flipH="1">
            <a:off x="2057402" y="4495800"/>
            <a:ext cx="4267198" cy="1143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730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D465D645-DAB5-3E44-A637-4F30392EB5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Degrees-of-Separation Experiment</a:t>
            </a:r>
          </a:p>
        </p:txBody>
      </p:sp>
      <p:sp>
        <p:nvSpPr>
          <p:cNvPr id="36866" name="Content Placeholder 2">
            <a:extLst>
              <a:ext uri="{FF2B5EF4-FFF2-40B4-BE49-F238E27FC236}">
                <a16:creationId xmlns:a16="http://schemas.microsoft.com/office/drawing/2014/main" id="{3895F1C5-FFE9-BC44-B0D3-02012F4A5AA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An experiment by Travers and Milgram published in 1969 to determine how many acquaintance “hops” exist between people in America.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CC4DF1-1F89-8446-B905-6A9526FD6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3486150"/>
            <a:ext cx="4572000" cy="28225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4" name="Rectangle 2">
            <a:extLst>
              <a:ext uri="{FF2B5EF4-FFF2-40B4-BE49-F238E27FC236}">
                <a16:creationId xmlns:a16="http://schemas.microsoft.com/office/drawing/2014/main" id="{7167ED53-CEEE-B64C-8140-1C0F8888DF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</a:rPr>
              <a:t>What Do We Mean By </a:t>
            </a:r>
            <a:r>
              <a:rPr lang="en-US" altLang="en-US" sz="3200" b="1" i="1" dirty="0">
                <a:solidFill>
                  <a:srgbClr val="009900"/>
                </a:solidFill>
              </a:rPr>
              <a:t>Not</a:t>
            </a:r>
            <a:r>
              <a:rPr lang="en-US" altLang="en-US" sz="3200" b="1" dirty="0">
                <a:solidFill>
                  <a:srgbClr val="FF0000"/>
                </a:solidFill>
              </a:rPr>
              <a:t> “Heavy-Tailed”?</a:t>
            </a:r>
          </a:p>
        </p:txBody>
      </p:sp>
      <p:sp>
        <p:nvSpPr>
          <p:cNvPr id="22535" name="Rectangle 3">
            <a:extLst>
              <a:ext uri="{FF2B5EF4-FFF2-40B4-BE49-F238E27FC236}">
                <a16:creationId xmlns:a16="http://schemas.microsoft.com/office/drawing/2014/main" id="{8A415D4E-A3C7-794F-84AB-805620AAD4B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0" y="1143000"/>
            <a:ext cx="9144000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0">
                <a:solidFill>
                  <a:schemeClr val="accent2"/>
                </a:solidFill>
                <a:latin typeface="Comic Sans MS" panose="030F0902030302020204" pitchFamily="66" charset="0"/>
              </a:rPr>
              <a:t>Mathematical model of a typical “bell-shaped” distribution: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>
                <a:solidFill>
                  <a:schemeClr val="accent2"/>
                </a:solidFill>
                <a:latin typeface="Comic Sans MS" panose="030F0902030302020204" pitchFamily="66" charset="0"/>
              </a:rPr>
              <a:t>the Normal or Gaussian distribution over some quantity x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>
                <a:solidFill>
                  <a:schemeClr val="accent2"/>
                </a:solidFill>
                <a:latin typeface="Comic Sans MS" panose="030F0902030302020204" pitchFamily="66" charset="0"/>
              </a:rPr>
              <a:t>Good for modeling many real-world quantities… but not degree distributions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>
                <a:solidFill>
                  <a:schemeClr val="accent2"/>
                </a:solidFill>
                <a:latin typeface="Comic Sans MS" panose="030F0902030302020204" pitchFamily="66" charset="0"/>
              </a:rPr>
              <a:t>if mean/average is      then probability of value x is: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1600">
              <a:solidFill>
                <a:schemeClr val="accent2"/>
              </a:solidFill>
              <a:latin typeface="Comic Sans MS" panose="030F0902030302020204" pitchFamily="66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altLang="en-US" sz="1600">
              <a:solidFill>
                <a:schemeClr val="accent2"/>
              </a:solidFill>
              <a:latin typeface="Comic Sans MS" panose="030F0902030302020204" pitchFamily="66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altLang="en-US" sz="1600">
              <a:solidFill>
                <a:schemeClr val="accent2"/>
              </a:solidFill>
              <a:latin typeface="Comic Sans MS" panose="030F0902030302020204" pitchFamily="66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>
                <a:solidFill>
                  <a:schemeClr val="accent2"/>
                </a:solidFill>
                <a:latin typeface="Comic Sans MS" panose="030F0902030302020204" pitchFamily="66" charset="0"/>
              </a:rPr>
              <a:t>main point: exponentially fast decay as x moves away from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>
                <a:solidFill>
                  <a:schemeClr val="accent2"/>
                </a:solidFill>
                <a:latin typeface="Comic Sans MS" panose="030F0902030302020204" pitchFamily="66" charset="0"/>
              </a:rPr>
              <a:t>if we take the logarithm: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1600">
              <a:solidFill>
                <a:schemeClr val="accent2"/>
              </a:solidFill>
              <a:latin typeface="Comic Sans MS" panose="030F0902030302020204" pitchFamily="66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000">
              <a:solidFill>
                <a:schemeClr val="accent2"/>
              </a:solidFill>
              <a:latin typeface="Comic Sans MS" panose="030F0902030302020204" pitchFamily="66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000">
                <a:solidFill>
                  <a:schemeClr val="accent2"/>
                </a:solidFill>
                <a:latin typeface="Comic Sans MS" panose="030F0902030302020204" pitchFamily="66" charset="0"/>
              </a:rPr>
              <a:t>Claim: if we plot log(x) vs log(probability(x)), will get strong curvature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>
                <a:solidFill>
                  <a:schemeClr val="accent2"/>
                </a:solidFill>
                <a:latin typeface="Comic Sans MS" panose="030F0902030302020204" pitchFamily="66" charset="0"/>
              </a:rPr>
              <a:t>Let’s look at some (artificial) sample data…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>
                <a:solidFill>
                  <a:schemeClr val="accent2"/>
                </a:solidFill>
                <a:latin typeface="Comic Sans MS" panose="030F0902030302020204" pitchFamily="66" charset="0"/>
              </a:rPr>
              <a:t>(Poisson better than Normal for degrees, but same story holds)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>
              <a:solidFill>
                <a:schemeClr val="accent2"/>
              </a:solidFill>
              <a:latin typeface="Comic Sans MS" panose="030F0902030302020204" pitchFamily="66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000">
              <a:solidFill>
                <a:schemeClr val="accent2"/>
              </a:solidFill>
              <a:latin typeface="Comic Sans MS" panose="030F0902030302020204" pitchFamily="66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000">
              <a:solidFill>
                <a:schemeClr val="accent2"/>
              </a:solidFill>
              <a:latin typeface="Comic Sans MS" panose="030F0902030302020204" pitchFamily="66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000">
              <a:solidFill>
                <a:schemeClr val="accent2"/>
              </a:solidFill>
              <a:latin typeface="Comic Sans MS" panose="030F0902030302020204" pitchFamily="66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000">
              <a:solidFill>
                <a:schemeClr val="accent2"/>
              </a:solidFill>
              <a:latin typeface="Comic Sans MS" panose="030F0902030302020204" pitchFamily="66" charset="0"/>
            </a:endParaRPr>
          </a:p>
        </p:txBody>
      </p:sp>
      <p:graphicFrame>
        <p:nvGraphicFramePr>
          <p:cNvPr id="5" name="Object 2">
            <a:extLst>
              <a:ext uri="{FF2B5EF4-FFF2-40B4-BE49-F238E27FC236}">
                <a16:creationId xmlns:a16="http://schemas.microsoft.com/office/drawing/2014/main" id="{85CE3775-A84A-0546-A860-0F0469497F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0924027"/>
              </p:ext>
            </p:extLst>
          </p:nvPr>
        </p:nvGraphicFramePr>
        <p:xfrm>
          <a:off x="2286000" y="2286000"/>
          <a:ext cx="3836988" cy="54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5" name="Equation" r:id="rId3" imgW="18135600" imgH="2743200" progId="Equation.3">
                  <p:embed/>
                </p:oleObj>
              </mc:Choice>
              <mc:Fallback>
                <p:oleObj name="Equation" r:id="rId3" imgW="18135600" imgH="2743200" progId="Equation.3">
                  <p:embed/>
                  <p:pic>
                    <p:nvPicPr>
                      <p:cNvPr id="5" name="Object 2">
                        <a:extLst>
                          <a:ext uri="{FF2B5EF4-FFF2-40B4-BE49-F238E27FC236}">
                            <a16:creationId xmlns:a16="http://schemas.microsoft.com/office/drawing/2014/main" id="{85CE3775-A84A-0546-A860-0F0469497FE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2286000"/>
                        <a:ext cx="3836988" cy="541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1" name="Object 3">
            <a:extLst>
              <a:ext uri="{FF2B5EF4-FFF2-40B4-BE49-F238E27FC236}">
                <a16:creationId xmlns:a16="http://schemas.microsoft.com/office/drawing/2014/main" id="{557CD3F8-2CE0-564C-9710-D773D821F80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90800" y="2057400"/>
          <a:ext cx="320675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6" name="Equation" r:id="rId5" imgW="16510000" imgH="16510000" progId="Equation.3">
                  <p:embed/>
                </p:oleObj>
              </mc:Choice>
              <mc:Fallback>
                <p:oleObj name="Equation" r:id="rId5" imgW="16510000" imgH="16510000" progId="Equation.3">
                  <p:embed/>
                  <p:pic>
                    <p:nvPicPr>
                      <p:cNvPr id="22531" name="Object 3">
                        <a:extLst>
                          <a:ext uri="{FF2B5EF4-FFF2-40B4-BE49-F238E27FC236}">
                            <a16:creationId xmlns:a16="http://schemas.microsoft.com/office/drawing/2014/main" id="{557CD3F8-2CE0-564C-9710-D773D821F80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2057400"/>
                        <a:ext cx="320675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2" name="Object 4">
            <a:extLst>
              <a:ext uri="{FF2B5EF4-FFF2-40B4-BE49-F238E27FC236}">
                <a16:creationId xmlns:a16="http://schemas.microsoft.com/office/drawing/2014/main" id="{84E1F49D-D378-734B-8578-DCD04645E0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00800" y="3124200"/>
          <a:ext cx="320675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7" name="Equation" r:id="rId7" imgW="16510000" imgH="16510000" progId="Equation.3">
                  <p:embed/>
                </p:oleObj>
              </mc:Choice>
              <mc:Fallback>
                <p:oleObj name="Equation" r:id="rId7" imgW="16510000" imgH="16510000" progId="Equation.3">
                  <p:embed/>
                  <p:pic>
                    <p:nvPicPr>
                      <p:cNvPr id="22532" name="Object 4">
                        <a:extLst>
                          <a:ext uri="{FF2B5EF4-FFF2-40B4-BE49-F238E27FC236}">
                            <a16:creationId xmlns:a16="http://schemas.microsoft.com/office/drawing/2014/main" id="{84E1F49D-D378-734B-8578-DCD04645E04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3124200"/>
                        <a:ext cx="320675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20" name="Object 5">
            <a:extLst>
              <a:ext uri="{FF2B5EF4-FFF2-40B4-BE49-F238E27FC236}">
                <a16:creationId xmlns:a16="http://schemas.microsoft.com/office/drawing/2014/main" id="{1C4614BB-679B-6C45-8584-A567EA54D4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2344495"/>
              </p:ext>
            </p:extLst>
          </p:nvPr>
        </p:nvGraphicFramePr>
        <p:xfrm>
          <a:off x="2209800" y="3733800"/>
          <a:ext cx="4378325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8" name="Equation" r:id="rId8" imgW="19558000" imgH="2032000" progId="Equation.3">
                  <p:embed/>
                </p:oleObj>
              </mc:Choice>
              <mc:Fallback>
                <p:oleObj name="Equation" r:id="rId8" imgW="19558000" imgH="2032000" progId="Equation.3">
                  <p:embed/>
                  <p:pic>
                    <p:nvPicPr>
                      <p:cNvPr id="43020" name="Object 5">
                        <a:extLst>
                          <a:ext uri="{FF2B5EF4-FFF2-40B4-BE49-F238E27FC236}">
                            <a16:creationId xmlns:a16="http://schemas.microsoft.com/office/drawing/2014/main" id="{1C4614BB-679B-6C45-8584-A567EA54D44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3733800"/>
                        <a:ext cx="4378325" cy="420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4911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 descr="gaussian1.jpg">
            <a:extLst>
              <a:ext uri="{FF2B5EF4-FFF2-40B4-BE49-F238E27FC236}">
                <a16:creationId xmlns:a16="http://schemas.microsoft.com/office/drawing/2014/main" id="{7E8E7202-E830-A641-A01A-74609EECF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7294563" cy="213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6" descr="gaussian2.jpg">
            <a:extLst>
              <a:ext uri="{FF2B5EF4-FFF2-40B4-BE49-F238E27FC236}">
                <a16:creationId xmlns:a16="http://schemas.microsoft.com/office/drawing/2014/main" id="{E2FC853B-D92B-864A-8454-4BB1FF421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86000"/>
            <a:ext cx="7315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7" descr="gaussian3.jpg">
            <a:extLst>
              <a:ext uri="{FF2B5EF4-FFF2-40B4-BE49-F238E27FC236}">
                <a16:creationId xmlns:a16="http://schemas.microsoft.com/office/drawing/2014/main" id="{306E4A72-4AFD-D74B-AA3F-FAF8E5A682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652963"/>
            <a:ext cx="7480300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557" name="Straight Arrow Connector 9">
            <a:extLst>
              <a:ext uri="{FF2B5EF4-FFF2-40B4-BE49-F238E27FC236}">
                <a16:creationId xmlns:a16="http://schemas.microsoft.com/office/drawing/2014/main" id="{FBE70532-0119-AD48-8205-6E15A5D9D58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62200" y="2057400"/>
            <a:ext cx="1752600" cy="158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58" name="Straight Arrow Connector 10">
            <a:extLst>
              <a:ext uri="{FF2B5EF4-FFF2-40B4-BE49-F238E27FC236}">
                <a16:creationId xmlns:a16="http://schemas.microsoft.com/office/drawing/2014/main" id="{89D4539E-14CB-8C48-B3ED-69269A5EC109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1067594" y="1066006"/>
            <a:ext cx="1524000" cy="158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59" name="TextBox 12">
            <a:extLst>
              <a:ext uri="{FF2B5EF4-FFF2-40B4-BE49-F238E27FC236}">
                <a16:creationId xmlns:a16="http://schemas.microsoft.com/office/drawing/2014/main" id="{F48CBA0F-3634-DD4D-85F8-596E8F485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1981200"/>
            <a:ext cx="4016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3560" name="TextBox 13">
            <a:extLst>
              <a:ext uri="{FF2B5EF4-FFF2-40B4-BE49-F238E27FC236}">
                <a16:creationId xmlns:a16="http://schemas.microsoft.com/office/drawing/2014/main" id="{E54C4C87-51ED-2E47-92BD-7F83DEACFC19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731044" y="945356"/>
            <a:ext cx="1651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FF0000"/>
                </a:solidFill>
              </a:rPr>
              <a:t>frequency(x)</a:t>
            </a:r>
          </a:p>
        </p:txBody>
      </p:sp>
      <p:cxnSp>
        <p:nvCxnSpPr>
          <p:cNvPr id="23561" name="Straight Arrow Connector 19">
            <a:extLst>
              <a:ext uri="{FF2B5EF4-FFF2-40B4-BE49-F238E27FC236}">
                <a16:creationId xmlns:a16="http://schemas.microsoft.com/office/drawing/2014/main" id="{E6DAEAA9-AD64-AF49-8198-4672C406FF2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715000" y="2057400"/>
            <a:ext cx="1752600" cy="158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62" name="Straight Arrow Connector 20">
            <a:extLst>
              <a:ext uri="{FF2B5EF4-FFF2-40B4-BE49-F238E27FC236}">
                <a16:creationId xmlns:a16="http://schemas.microsoft.com/office/drawing/2014/main" id="{AC80030C-8D0F-A843-905C-AB7E1958A4D7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4344194" y="1142206"/>
            <a:ext cx="1524000" cy="158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63" name="TextBox 21">
            <a:extLst>
              <a:ext uri="{FF2B5EF4-FFF2-40B4-BE49-F238E27FC236}">
                <a16:creationId xmlns:a16="http://schemas.microsoft.com/office/drawing/2014/main" id="{1C4CE682-2B8F-054F-AA2E-D324F4A812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2057400"/>
            <a:ext cx="877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FF0000"/>
                </a:solidFill>
              </a:rPr>
              <a:t>log(x)</a:t>
            </a:r>
          </a:p>
        </p:txBody>
      </p:sp>
      <p:sp>
        <p:nvSpPr>
          <p:cNvPr id="23564" name="TextBox 22">
            <a:extLst>
              <a:ext uri="{FF2B5EF4-FFF2-40B4-BE49-F238E27FC236}">
                <a16:creationId xmlns:a16="http://schemas.microsoft.com/office/drawing/2014/main" id="{FD5BBF9F-957F-5545-BA1C-A68FB4FE1863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769519" y="878681"/>
            <a:ext cx="2127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FF0000"/>
                </a:solidFill>
              </a:rPr>
              <a:t>log(frequency(x))</a:t>
            </a:r>
          </a:p>
        </p:txBody>
      </p:sp>
    </p:spTree>
    <p:extLst>
      <p:ext uri="{BB962C8B-B14F-4D97-AF65-F5344CB8AC3E}">
        <p14:creationId xmlns:p14="http://schemas.microsoft.com/office/powerpoint/2010/main" val="23759032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2">
            <a:extLst>
              <a:ext uri="{FF2B5EF4-FFF2-40B4-BE49-F238E27FC236}">
                <a16:creationId xmlns:a16="http://schemas.microsoft.com/office/drawing/2014/main" id="{BA4AAA2F-A2BC-9342-8450-BAA4134B34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</a:rPr>
              <a:t>What </a:t>
            </a:r>
            <a:r>
              <a:rPr lang="en-US" altLang="en-US" sz="3200" b="1" i="1" dirty="0">
                <a:solidFill>
                  <a:srgbClr val="009900"/>
                </a:solidFill>
              </a:rPr>
              <a:t>Do</a:t>
            </a:r>
            <a:r>
              <a:rPr lang="en-US" altLang="en-US" sz="3200" b="1" dirty="0">
                <a:solidFill>
                  <a:srgbClr val="009900"/>
                </a:solidFill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</a:rPr>
              <a:t>We Mean By “Heavy-Tailed”?</a:t>
            </a:r>
          </a:p>
        </p:txBody>
      </p:sp>
      <p:sp>
        <p:nvSpPr>
          <p:cNvPr id="24582" name="Rectangle 3">
            <a:extLst>
              <a:ext uri="{FF2B5EF4-FFF2-40B4-BE49-F238E27FC236}">
                <a16:creationId xmlns:a16="http://schemas.microsoft.com/office/drawing/2014/main" id="{8BC8A242-2DF2-744B-B56D-C44124C1ABC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0" y="1295400"/>
            <a:ext cx="9144000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0">
                <a:solidFill>
                  <a:schemeClr val="accent2"/>
                </a:solidFill>
              </a:rPr>
              <a:t>One mathematical model of a typical “heavy-tailed” distribution: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>
                <a:solidFill>
                  <a:schemeClr val="accent2"/>
                </a:solidFill>
              </a:rPr>
              <a:t>the Power Law distribution with exponent 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1600">
              <a:solidFill>
                <a:schemeClr val="accent2"/>
              </a:solidFill>
            </a:endParaRPr>
          </a:p>
          <a:p>
            <a:pPr lvl="1" eaLnBrk="1" hangingPunct="1">
              <a:lnSpc>
                <a:spcPct val="90000"/>
              </a:lnSpc>
            </a:pPr>
            <a:endParaRPr lang="en-US" altLang="en-US" sz="1600">
              <a:solidFill>
                <a:schemeClr val="accent2"/>
              </a:solidFill>
            </a:endParaRPr>
          </a:p>
          <a:p>
            <a:pPr lvl="1" eaLnBrk="1" hangingPunct="1">
              <a:lnSpc>
                <a:spcPct val="90000"/>
              </a:lnSpc>
            </a:pPr>
            <a:endParaRPr lang="en-US" altLang="en-US" sz="1600">
              <a:solidFill>
                <a:schemeClr val="accent2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>
                <a:solidFill>
                  <a:schemeClr val="accent2"/>
                </a:solidFill>
              </a:rPr>
              <a:t>main point: inverse polynomial decay as x increases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>
                <a:solidFill>
                  <a:schemeClr val="accent2"/>
                </a:solidFill>
              </a:rPr>
              <a:t>if we take the logarithm: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160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00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000">
                <a:solidFill>
                  <a:schemeClr val="accent2"/>
                </a:solidFill>
              </a:rPr>
              <a:t>Claim: if we plot log(x) vs log(probability(x)), will get a straight line!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>
                <a:solidFill>
                  <a:schemeClr val="accent2"/>
                </a:solidFill>
              </a:rPr>
              <a:t>Let’s look at (artificial) some sample data…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000">
              <a:solidFill>
                <a:schemeClr val="accent2"/>
              </a:solidFill>
            </a:endParaRPr>
          </a:p>
        </p:txBody>
      </p:sp>
      <p:pic>
        <p:nvPicPr>
          <p:cNvPr id="24583" name="Picture 5">
            <a:extLst>
              <a:ext uri="{FF2B5EF4-FFF2-40B4-BE49-F238E27FC236}">
                <a16:creationId xmlns:a16="http://schemas.microsoft.com/office/drawing/2014/main" id="{A158075B-24EE-0E4E-A4A9-0942A2DBF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275" y="4572000"/>
            <a:ext cx="21177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2">
            <a:extLst>
              <a:ext uri="{FF2B5EF4-FFF2-40B4-BE49-F238E27FC236}">
                <a16:creationId xmlns:a16="http://schemas.microsoft.com/office/drawing/2014/main" id="{D9F5130B-02F3-7246-95AA-94CE41E7230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57488" y="2087563"/>
          <a:ext cx="3275012" cy="48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42" name="Equation" r:id="rId4" imgW="16459200" imgH="2438400" progId="Equation.3">
                  <p:embed/>
                </p:oleObj>
              </mc:Choice>
              <mc:Fallback>
                <p:oleObj name="Equation" r:id="rId4" imgW="16459200" imgH="2438400" progId="Equation.3">
                  <p:embed/>
                  <p:pic>
                    <p:nvPicPr>
                      <p:cNvPr id="5" name="Object 2">
                        <a:extLst>
                          <a:ext uri="{FF2B5EF4-FFF2-40B4-BE49-F238E27FC236}">
                            <a16:creationId xmlns:a16="http://schemas.microsoft.com/office/drawing/2014/main" id="{D9F5130B-02F3-7246-95AA-94CE41E7230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7488" y="2087563"/>
                        <a:ext cx="3275012" cy="481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20" name="Object 3">
            <a:extLst>
              <a:ext uri="{FF2B5EF4-FFF2-40B4-BE49-F238E27FC236}">
                <a16:creationId xmlns:a16="http://schemas.microsoft.com/office/drawing/2014/main" id="{B9A5E375-0102-9B4D-8C30-ED85CC8333A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52663" y="3378200"/>
          <a:ext cx="427355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43" name="Equation" r:id="rId6" imgW="19685000" imgH="1778000" progId="Equation.3">
                  <p:embed/>
                </p:oleObj>
              </mc:Choice>
              <mc:Fallback>
                <p:oleObj name="Equation" r:id="rId6" imgW="19685000" imgH="1778000" progId="Equation.3">
                  <p:embed/>
                  <p:pic>
                    <p:nvPicPr>
                      <p:cNvPr id="43020" name="Object 3">
                        <a:extLst>
                          <a:ext uri="{FF2B5EF4-FFF2-40B4-BE49-F238E27FC236}">
                            <a16:creationId xmlns:a16="http://schemas.microsoft.com/office/drawing/2014/main" id="{B9A5E375-0102-9B4D-8C30-ED85CC8333A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52663" y="3378200"/>
                        <a:ext cx="4273550" cy="368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0" name="Object 4">
            <a:extLst>
              <a:ext uri="{FF2B5EF4-FFF2-40B4-BE49-F238E27FC236}">
                <a16:creationId xmlns:a16="http://schemas.microsoft.com/office/drawing/2014/main" id="{826E4AF4-3FB5-324F-A268-300BE319EAD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16475" y="1600200"/>
          <a:ext cx="246063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44" name="Equation" r:id="rId8" imgW="16459200" imgH="25603200" progId="Equation.3">
                  <p:embed/>
                </p:oleObj>
              </mc:Choice>
              <mc:Fallback>
                <p:oleObj name="Equation" r:id="rId8" imgW="16459200" imgH="25603200" progId="Equation.3">
                  <p:embed/>
                  <p:pic>
                    <p:nvPicPr>
                      <p:cNvPr id="24580" name="Object 4">
                        <a:extLst>
                          <a:ext uri="{FF2B5EF4-FFF2-40B4-BE49-F238E27FC236}">
                            <a16:creationId xmlns:a16="http://schemas.microsoft.com/office/drawing/2014/main" id="{826E4AF4-3FB5-324F-A268-300BE319EAD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16475" y="1600200"/>
                        <a:ext cx="246063" cy="36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7765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4" descr="power1.jpg">
            <a:extLst>
              <a:ext uri="{FF2B5EF4-FFF2-40B4-BE49-F238E27FC236}">
                <a16:creationId xmlns:a16="http://schemas.microsoft.com/office/drawing/2014/main" id="{18055DAA-0039-124A-8919-9E71DAB146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0"/>
            <a:ext cx="71596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603" name="Straight Arrow Connector 9">
            <a:extLst>
              <a:ext uri="{FF2B5EF4-FFF2-40B4-BE49-F238E27FC236}">
                <a16:creationId xmlns:a16="http://schemas.microsoft.com/office/drawing/2014/main" id="{630972B9-5C70-7344-A451-1136E4DC6B3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62200" y="2057400"/>
            <a:ext cx="1752600" cy="158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04" name="Straight Arrow Connector 10">
            <a:extLst>
              <a:ext uri="{FF2B5EF4-FFF2-40B4-BE49-F238E27FC236}">
                <a16:creationId xmlns:a16="http://schemas.microsoft.com/office/drawing/2014/main" id="{BD3096FE-C89D-D144-A854-F50FBA58BD2C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1067594" y="1066006"/>
            <a:ext cx="1524000" cy="158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605" name="TextBox 12">
            <a:extLst>
              <a:ext uri="{FF2B5EF4-FFF2-40B4-BE49-F238E27FC236}">
                <a16:creationId xmlns:a16="http://schemas.microsoft.com/office/drawing/2014/main" id="{86D1AC89-9F4E-7A43-AFB7-12C286FE9E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1981200"/>
            <a:ext cx="4016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5606" name="TextBox 13">
            <a:extLst>
              <a:ext uri="{FF2B5EF4-FFF2-40B4-BE49-F238E27FC236}">
                <a16:creationId xmlns:a16="http://schemas.microsoft.com/office/drawing/2014/main" id="{B3893A2D-303C-AA4F-B214-AED5713CF801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731044" y="945356"/>
            <a:ext cx="1651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FF0000"/>
                </a:solidFill>
              </a:rPr>
              <a:t>frequency(x)</a:t>
            </a:r>
          </a:p>
        </p:txBody>
      </p:sp>
      <p:cxnSp>
        <p:nvCxnSpPr>
          <p:cNvPr id="25607" name="Straight Arrow Connector 19">
            <a:extLst>
              <a:ext uri="{FF2B5EF4-FFF2-40B4-BE49-F238E27FC236}">
                <a16:creationId xmlns:a16="http://schemas.microsoft.com/office/drawing/2014/main" id="{A800FC74-DFC5-8644-83E8-2A4EEC03C7C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715000" y="2057400"/>
            <a:ext cx="1752600" cy="158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08" name="Straight Arrow Connector 20">
            <a:extLst>
              <a:ext uri="{FF2B5EF4-FFF2-40B4-BE49-F238E27FC236}">
                <a16:creationId xmlns:a16="http://schemas.microsoft.com/office/drawing/2014/main" id="{20DCA4FB-1934-BE47-9CD5-5168427B6DC1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4344194" y="1142206"/>
            <a:ext cx="1524000" cy="158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609" name="TextBox 21">
            <a:extLst>
              <a:ext uri="{FF2B5EF4-FFF2-40B4-BE49-F238E27FC236}">
                <a16:creationId xmlns:a16="http://schemas.microsoft.com/office/drawing/2014/main" id="{44E2CF8D-BBD6-7744-AC61-EA12251F5E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2057400"/>
            <a:ext cx="877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FF0000"/>
                </a:solidFill>
              </a:rPr>
              <a:t>log(x)</a:t>
            </a:r>
          </a:p>
        </p:txBody>
      </p:sp>
      <p:sp>
        <p:nvSpPr>
          <p:cNvPr id="25610" name="TextBox 22">
            <a:extLst>
              <a:ext uri="{FF2B5EF4-FFF2-40B4-BE49-F238E27FC236}">
                <a16:creationId xmlns:a16="http://schemas.microsoft.com/office/drawing/2014/main" id="{87B686E7-FB59-AE44-9B3D-332D0212E1A6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769519" y="878681"/>
            <a:ext cx="2127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FF0000"/>
                </a:solidFill>
              </a:rPr>
              <a:t>log(frequency(x))</a:t>
            </a:r>
          </a:p>
        </p:txBody>
      </p:sp>
      <p:pic>
        <p:nvPicPr>
          <p:cNvPr id="25611" name="Picture 17" descr="power2.jpg">
            <a:extLst>
              <a:ext uri="{FF2B5EF4-FFF2-40B4-BE49-F238E27FC236}">
                <a16:creationId xmlns:a16="http://schemas.microsoft.com/office/drawing/2014/main" id="{D79A77D6-5802-254F-BFBA-71C49904FF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560638"/>
            <a:ext cx="7183438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18" descr="power3.jpg">
            <a:extLst>
              <a:ext uri="{FF2B5EF4-FFF2-40B4-BE49-F238E27FC236}">
                <a16:creationId xmlns:a16="http://schemas.microsoft.com/office/drawing/2014/main" id="{6DBF7FE1-A4BF-1B41-B890-6B7147F25D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694238"/>
            <a:ext cx="7162800" cy="216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03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 descr="enploglog.jpg">
            <a:extLst>
              <a:ext uri="{FF2B5EF4-FFF2-40B4-BE49-F238E27FC236}">
                <a16:creationId xmlns:a16="http://schemas.microsoft.com/office/drawing/2014/main" id="{9048CF29-38D7-B94C-9283-FCBCC10C3A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85800"/>
            <a:ext cx="44196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2" descr="enp.jpg">
            <a:extLst>
              <a:ext uri="{FF2B5EF4-FFF2-40B4-BE49-F238E27FC236}">
                <a16:creationId xmlns:a16="http://schemas.microsoft.com/office/drawing/2014/main" id="{041E1D4E-C046-2340-AB94-5492BF8EF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9600"/>
            <a:ext cx="4368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Box 56">
            <a:extLst>
              <a:ext uri="{FF2B5EF4-FFF2-40B4-BE49-F238E27FC236}">
                <a16:creationId xmlns:a16="http://schemas.microsoft.com/office/drawing/2014/main" id="{23018D3D-77DD-524B-85B2-857D5EA29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4495800"/>
            <a:ext cx="3749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/>
              <a:t>Erdos Number Project Revisited</a:t>
            </a:r>
          </a:p>
        </p:txBody>
      </p:sp>
    </p:spTree>
    <p:extLst>
      <p:ext uri="{BB962C8B-B14F-4D97-AF65-F5344CB8AC3E}">
        <p14:creationId xmlns:p14="http://schemas.microsoft.com/office/powerpoint/2010/main" val="38059613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3">
            <a:extLst>
              <a:ext uri="{FF2B5EF4-FFF2-40B4-BE49-F238E27FC236}">
                <a16:creationId xmlns:a16="http://schemas.microsoft.com/office/drawing/2014/main" id="{87421942-2417-FC48-B5C8-4D9A82F36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762000"/>
            <a:ext cx="9005887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56">
            <a:extLst>
              <a:ext uri="{FF2B5EF4-FFF2-40B4-BE49-F238E27FC236}">
                <a16:creationId xmlns:a16="http://schemas.microsoft.com/office/drawing/2014/main" id="{F5C753FC-2729-AD42-A89E-0758FAE71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5181600"/>
            <a:ext cx="5991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/>
              <a:t>Degree Distribution of the Web Graph [Broder et al.]</a:t>
            </a:r>
          </a:p>
        </p:txBody>
      </p:sp>
    </p:spTree>
    <p:extLst>
      <p:ext uri="{BB962C8B-B14F-4D97-AF65-F5344CB8AC3E}">
        <p14:creationId xmlns:p14="http://schemas.microsoft.com/office/powerpoint/2010/main" val="435121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Screen shot 2012-06-22 at 9.45.25 AM.png">
            <a:extLst>
              <a:ext uri="{FF2B5EF4-FFF2-40B4-BE49-F238E27FC236}">
                <a16:creationId xmlns:a16="http://schemas.microsoft.com/office/drawing/2014/main" id="{EF80F1A1-3016-E842-9557-E2A589212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14400"/>
          <a:stretch>
            <a:fillRect/>
          </a:stretch>
        </p:blipFill>
        <p:spPr bwMode="auto">
          <a:xfrm>
            <a:off x="914400" y="228600"/>
            <a:ext cx="8229600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4">
            <a:extLst>
              <a:ext uri="{FF2B5EF4-FFF2-40B4-BE49-F238E27FC236}">
                <a16:creationId xmlns:a16="http://schemas.microsoft.com/office/drawing/2014/main" id="{A66E74F2-99C9-7B48-AB95-49970BDFE5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5334000"/>
            <a:ext cx="68310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/>
              <a:t>Actor Collaborations; Web; Power Grid [Barabasi and Albert]</a:t>
            </a:r>
          </a:p>
        </p:txBody>
      </p:sp>
    </p:spTree>
    <p:extLst>
      <p:ext uri="{BB962C8B-B14F-4D97-AF65-F5344CB8AC3E}">
        <p14:creationId xmlns:p14="http://schemas.microsoft.com/office/powerpoint/2010/main" val="21285903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659490D0-1F27-7D4C-B2FD-6C2D3AE34C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458200" cy="11430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</a:rPr>
              <a:t>Power Laws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CB690527-BB9F-6E40-A902-752AF64E12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458200" cy="5562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400" dirty="0">
                <a:solidFill>
                  <a:schemeClr val="accent2"/>
                </a:solidFill>
              </a:rPr>
              <a:t>A distribution has a </a:t>
            </a:r>
            <a:r>
              <a:rPr lang="en-US" altLang="en-US" sz="2400" b="1" dirty="0">
                <a:solidFill>
                  <a:schemeClr val="accent2"/>
                </a:solidFill>
              </a:rPr>
              <a:t>power law </a:t>
            </a:r>
            <a:r>
              <a:rPr lang="en-US" altLang="en-US" sz="2400" dirty="0">
                <a:solidFill>
                  <a:schemeClr val="accent2"/>
                </a:solidFill>
              </a:rPr>
              <a:t>if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dirty="0">
                <a:solidFill>
                  <a:schemeClr val="accent2"/>
                </a:solidFill>
              </a:rPr>
              <a:t>P(k) = </a:t>
            </a:r>
            <a:r>
              <a:rPr lang="en-US" altLang="en-US" sz="2400" dirty="0" err="1">
                <a:solidFill>
                  <a:schemeClr val="accent2"/>
                </a:solidFill>
              </a:rPr>
              <a:t>ck</a:t>
            </a:r>
            <a:r>
              <a:rPr lang="en-US" altLang="en-US" sz="2400" baseline="30000" dirty="0">
                <a:solidFill>
                  <a:schemeClr val="accent2"/>
                </a:solidFill>
              </a:rPr>
              <a:t>-</a:t>
            </a:r>
            <a:r>
              <a:rPr lang="en-US" altLang="en-US" sz="2400" baseline="30000" dirty="0">
                <a:solidFill>
                  <a:schemeClr val="accent2"/>
                </a:solidFill>
                <a:latin typeface="Symbol" pitchFamily="2" charset="2"/>
              </a:rPr>
              <a:t>a</a:t>
            </a:r>
            <a:r>
              <a:rPr lang="en-US" altLang="en-US" sz="2400" dirty="0">
                <a:solidFill>
                  <a:schemeClr val="accent2"/>
                </a:solidFill>
              </a:rPr>
              <a:t>, for constants, c and </a:t>
            </a:r>
            <a:r>
              <a:rPr lang="en-US" altLang="en-US" sz="2400" dirty="0">
                <a:solidFill>
                  <a:schemeClr val="accent2"/>
                </a:solidFill>
                <a:latin typeface="Symbol" pitchFamily="2" charset="2"/>
              </a:rPr>
              <a:t>a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dirty="0">
                <a:solidFill>
                  <a:schemeClr val="accent2"/>
                </a:solidFill>
              </a:rPr>
              <a:t>So log P(k) = log c + -</a:t>
            </a:r>
            <a:r>
              <a:rPr lang="en-US" altLang="en-US" sz="2400" dirty="0">
                <a:solidFill>
                  <a:schemeClr val="accent2"/>
                </a:solidFill>
                <a:latin typeface="Symbol" pitchFamily="2" charset="2"/>
              </a:rPr>
              <a:t>a</a:t>
            </a:r>
            <a:r>
              <a:rPr lang="en-US" altLang="en-US" sz="2400" dirty="0">
                <a:solidFill>
                  <a:schemeClr val="accent2"/>
                </a:solidFill>
              </a:rPr>
              <a:t> log k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dirty="0">
                <a:solidFill>
                  <a:schemeClr val="accent2"/>
                </a:solidFill>
              </a:rPr>
              <a:t>Substituting b = log c, y = log P(k), and x = log k,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dirty="0">
                <a:solidFill>
                  <a:schemeClr val="accent2"/>
                </a:solidFill>
              </a:rPr>
              <a:t>y = -</a:t>
            </a:r>
            <a:r>
              <a:rPr lang="en-US" altLang="en-US" sz="2400" dirty="0">
                <a:solidFill>
                  <a:schemeClr val="accent2"/>
                </a:solidFill>
                <a:latin typeface="Symbol" pitchFamily="2" charset="2"/>
              </a:rPr>
              <a:t>a</a:t>
            </a:r>
            <a:r>
              <a:rPr lang="en-US" altLang="en-US" sz="2400" dirty="0">
                <a:solidFill>
                  <a:schemeClr val="accent2"/>
                </a:solidFill>
              </a:rPr>
              <a:t> x + b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>
                <a:solidFill>
                  <a:schemeClr val="accent2"/>
                </a:solidFill>
              </a:rPr>
              <a:t>Look at the frequency of English words: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dirty="0">
                <a:solidFill>
                  <a:schemeClr val="accent2"/>
                </a:solidFill>
              </a:rPr>
              <a:t>“the” is the most common, followed by “of”, “to”, etc.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dirty="0">
                <a:solidFill>
                  <a:schemeClr val="accent2"/>
                </a:solidFill>
              </a:rPr>
              <a:t>claim: frequency of the n-</a:t>
            </a:r>
            <a:r>
              <a:rPr lang="en-US" altLang="en-US" sz="2000" dirty="0" err="1">
                <a:solidFill>
                  <a:schemeClr val="accent2"/>
                </a:solidFill>
              </a:rPr>
              <a:t>th</a:t>
            </a:r>
            <a:r>
              <a:rPr lang="en-US" altLang="en-US" sz="2000" dirty="0">
                <a:solidFill>
                  <a:schemeClr val="accent2"/>
                </a:solidFill>
              </a:rPr>
              <a:t> most common ~ 1/n (power law, a ~ 1)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>
                <a:solidFill>
                  <a:schemeClr val="accent2"/>
                </a:solidFill>
              </a:rPr>
              <a:t>General theme: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i="1" dirty="0">
                <a:solidFill>
                  <a:srgbClr val="009900"/>
                </a:solidFill>
              </a:rPr>
              <a:t>rank</a:t>
            </a:r>
            <a:r>
              <a:rPr lang="en-US" altLang="en-US" sz="2000" dirty="0">
                <a:solidFill>
                  <a:schemeClr val="accent2"/>
                </a:solidFill>
              </a:rPr>
              <a:t> events by their </a:t>
            </a:r>
            <a:r>
              <a:rPr lang="en-US" altLang="en-US" sz="2000" i="1" dirty="0">
                <a:solidFill>
                  <a:srgbClr val="009900"/>
                </a:solidFill>
              </a:rPr>
              <a:t>frequency of occurrence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dirty="0">
                <a:solidFill>
                  <a:schemeClr val="accent2"/>
                </a:solidFill>
              </a:rPr>
              <a:t>resulting distribution often is a power law!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>
                <a:solidFill>
                  <a:schemeClr val="accent2"/>
                </a:solidFill>
              </a:rPr>
              <a:t>Other examples: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dirty="0">
                <a:solidFill>
                  <a:schemeClr val="accent2"/>
                </a:solidFill>
              </a:rPr>
              <a:t>North America city sizes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dirty="0">
                <a:solidFill>
                  <a:schemeClr val="accent2"/>
                </a:solidFill>
              </a:rPr>
              <a:t>personal income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dirty="0">
                <a:solidFill>
                  <a:schemeClr val="accent2"/>
                </a:solidFill>
              </a:rPr>
              <a:t>file sizes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dirty="0">
                <a:solidFill>
                  <a:schemeClr val="accent2"/>
                </a:solidFill>
              </a:rPr>
              <a:t>let’s look at </a:t>
            </a:r>
            <a:r>
              <a:rPr lang="en-US" altLang="en-US" sz="2000" dirty="0">
                <a:solidFill>
                  <a:schemeClr val="accent2"/>
                </a:solidFill>
                <a:hlinkClick r:id="rId3"/>
              </a:rPr>
              <a:t>log-log plots </a:t>
            </a:r>
            <a:r>
              <a:rPr lang="en-US" altLang="en-US" sz="2000" dirty="0">
                <a:solidFill>
                  <a:schemeClr val="accent2"/>
                </a:solidFill>
              </a:rPr>
              <a:t>of these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2000" dirty="0">
              <a:solidFill>
                <a:schemeClr val="accent2"/>
              </a:solidFill>
            </a:endParaRPr>
          </a:p>
          <a:p>
            <a:pPr lvl="1" eaLnBrk="1" hangingPunct="1">
              <a:lnSpc>
                <a:spcPct val="80000"/>
              </a:lnSpc>
            </a:pPr>
            <a:endParaRPr lang="en-US" altLang="en-US" sz="20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258192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3">
            <a:extLst>
              <a:ext uri="{FF2B5EF4-FFF2-40B4-BE49-F238E27FC236}">
                <a16:creationId xmlns:a16="http://schemas.microsoft.com/office/drawing/2014/main" id="{4AD37673-3F76-BE41-B657-EBA192AE7D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4800600"/>
            <a:ext cx="2576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/>
              <a:t>iPhone App Popularity</a:t>
            </a:r>
          </a:p>
        </p:txBody>
      </p:sp>
      <p:pic>
        <p:nvPicPr>
          <p:cNvPr id="32771" name="Picture 2" descr="C:\mkearns\Consulting\AdMob\itunes.jpg">
            <a:extLst>
              <a:ext uri="{FF2B5EF4-FFF2-40B4-BE49-F238E27FC236}">
                <a16:creationId xmlns:a16="http://schemas.microsoft.com/office/drawing/2014/main" id="{CB425674-837B-1542-9D5E-B40E3D9FC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3" descr="C:\mkearns\Consulting\AdMob\ituneslog.jpg">
            <a:extLst>
              <a:ext uri="{FF2B5EF4-FFF2-40B4-BE49-F238E27FC236}">
                <a16:creationId xmlns:a16="http://schemas.microsoft.com/office/drawing/2014/main" id="{BD59C1F1-6AB9-3B46-ABF3-D2E36D5CA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47800"/>
            <a:ext cx="38862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29901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2783C7A3-3840-6D46-AE7E-ED1C6D57B6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altLang="en-US" sz="3200" b="1" dirty="0">
                <a:solidFill>
                  <a:srgbClr val="FF0000"/>
                </a:solidFill>
              </a:rPr>
              <a:t>Power Laws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0557727C-E0AC-3347-8759-F2DB6912CF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686800" cy="2895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400" dirty="0">
                <a:solidFill>
                  <a:schemeClr val="accent2"/>
                </a:solidFill>
              </a:rPr>
              <a:t>Power law distribution is a good mathematical model for heavy tails; Normal/bell-shaped is not</a:t>
            </a:r>
          </a:p>
          <a:p>
            <a:pPr>
              <a:lnSpc>
                <a:spcPct val="80000"/>
              </a:lnSpc>
            </a:pPr>
            <a:r>
              <a:rPr lang="en-US" altLang="en-US" sz="2400" dirty="0">
                <a:solidFill>
                  <a:schemeClr val="accent2"/>
                </a:solidFill>
              </a:rPr>
              <a:t>Statistical signature of power law and heavy tails: linear on a log-log scale</a:t>
            </a:r>
          </a:p>
          <a:p>
            <a:pPr>
              <a:lnSpc>
                <a:spcPct val="80000"/>
              </a:lnSpc>
            </a:pPr>
            <a:r>
              <a:rPr lang="en-US" altLang="en-US" sz="2400" dirty="0">
                <a:solidFill>
                  <a:schemeClr val="accent2"/>
                </a:solidFill>
              </a:rPr>
              <a:t>Many social and other networks exhibit this signature</a:t>
            </a:r>
          </a:p>
        </p:txBody>
      </p:sp>
      <p:sp>
        <p:nvSpPr>
          <p:cNvPr id="33796" name="TextBox 3">
            <a:extLst>
              <a:ext uri="{FF2B5EF4-FFF2-40B4-BE49-F238E27FC236}">
                <a16:creationId xmlns:a16="http://schemas.microsoft.com/office/drawing/2014/main" id="{2338DC10-C986-1A4E-AF03-9CDC90E35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6550" y="24923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5" name="Picture 1" descr="enploglog.jpg">
            <a:extLst>
              <a:ext uri="{FF2B5EF4-FFF2-40B4-BE49-F238E27FC236}">
                <a16:creationId xmlns:a16="http://schemas.microsoft.com/office/drawing/2014/main" id="{ED2EA042-721B-F241-A9EF-E124DC006C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124200"/>
            <a:ext cx="44196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0449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348A2E37-38BF-4641-B053-89D9FA0623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Degrees-of-Separation Experiment</a:t>
            </a:r>
          </a:p>
        </p:txBody>
      </p:sp>
      <p:sp>
        <p:nvSpPr>
          <p:cNvPr id="37890" name="Content Placeholder 2">
            <a:extLst>
              <a:ext uri="{FF2B5EF4-FFF2-40B4-BE49-F238E27FC236}">
                <a16:creationId xmlns:a16="http://schemas.microsoft.com/office/drawing/2014/main" id="{3003C270-6929-874A-A909-53785EBEA24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1600200"/>
            <a:ext cx="4225925" cy="4525963"/>
          </a:xfrm>
        </p:spPr>
        <p:txBody>
          <a:bodyPr/>
          <a:lstStyle/>
          <a:p>
            <a:r>
              <a:rPr lang="en-US" altLang="en-US" sz="2400"/>
              <a:t>Random people in Nebraska were asked to send a letter to a stockbroker in Boston, MA.</a:t>
            </a:r>
          </a:p>
          <a:p>
            <a:r>
              <a:rPr lang="en-US" altLang="en-US" sz="2400"/>
              <a:t>Participants could only mail the letter to personal acquaintances, sending it directly only if they knew the stockbroker and otherwise sending it to a friend they thought might be able to reach the target.</a:t>
            </a:r>
          </a:p>
        </p:txBody>
      </p:sp>
      <p:pic>
        <p:nvPicPr>
          <p:cNvPr id="37891" name="Picture 5">
            <a:extLst>
              <a:ext uri="{FF2B5EF4-FFF2-40B4-BE49-F238E27FC236}">
                <a16:creationId xmlns:a16="http://schemas.microsoft.com/office/drawing/2014/main" id="{E80861B7-64BC-834B-A7A7-A06116469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275" y="1593850"/>
            <a:ext cx="4225925" cy="422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CF9209D-C013-8842-98FF-FA94BD44367A}"/>
              </a:ext>
            </a:extLst>
          </p:cNvPr>
          <p:cNvSpPr/>
          <p:nvPr/>
        </p:nvSpPr>
        <p:spPr>
          <a:xfrm>
            <a:off x="5029200" y="6163269"/>
            <a:ext cx="3810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GIF image by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Ageev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Andrew [CC BY-SA 3.0 (https://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creativecommons.org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/licenses/by-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/3.0)]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B2DB4567-BA2C-D64D-9A1E-80018BED49A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838200"/>
            <a:ext cx="9144000" cy="24384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</a:rPr>
              <a:t>Network Structure:</a:t>
            </a:r>
            <a:br>
              <a:rPr lang="en-US" altLang="en-US" sz="3600" b="1" dirty="0">
                <a:solidFill>
                  <a:srgbClr val="FF0000"/>
                </a:solidFill>
              </a:rPr>
            </a:br>
            <a:r>
              <a:rPr lang="en-US" altLang="en-US" sz="3600" b="1" dirty="0">
                <a:solidFill>
                  <a:srgbClr val="FF0000"/>
                </a:solidFill>
              </a:rPr>
              <a:t>2. Small Diameter</a:t>
            </a:r>
          </a:p>
        </p:txBody>
      </p:sp>
      <p:pic>
        <p:nvPicPr>
          <p:cNvPr id="34819" name="Picture 3">
            <a:extLst>
              <a:ext uri="{FF2B5EF4-FFF2-40B4-BE49-F238E27FC236}">
                <a16:creationId xmlns:a16="http://schemas.microsoft.com/office/drawing/2014/main" id="{354ABF4E-0C7A-254C-A049-376D85CA80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57903"/>
            <a:ext cx="2430463" cy="262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40007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>
            <a:extLst>
              <a:ext uri="{FF2B5EF4-FFF2-40B4-BE49-F238E27FC236}">
                <a16:creationId xmlns:a16="http://schemas.microsoft.com/office/drawing/2014/main" id="{B90B9234-13DC-F24A-B5FC-1A3024A4B1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2800" b="1">
                <a:solidFill>
                  <a:srgbClr val="FF0000"/>
                </a:solidFill>
              </a:rPr>
              <a:t>What Do We Mean By “Small Diameter”?</a:t>
            </a:r>
          </a:p>
        </p:txBody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30F694C6-0AD6-A54F-B906-6EA935D690F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0" y="990600"/>
            <a:ext cx="91440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0" dirty="0">
                <a:solidFill>
                  <a:schemeClr val="accent2"/>
                </a:solidFill>
              </a:rPr>
              <a:t>First let’s recall the definition of diameter: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 dirty="0">
                <a:solidFill>
                  <a:schemeClr val="accent2"/>
                </a:solidFill>
              </a:rPr>
              <a:t>assumes network has a single connected component (or examine “giant” component)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 dirty="0">
                <a:solidFill>
                  <a:schemeClr val="accent2"/>
                </a:solidFill>
              </a:rPr>
              <a:t>for every pair of vertices u and v, compute shortest-path distance d(</a:t>
            </a:r>
            <a:r>
              <a:rPr lang="en-US" altLang="en-US" sz="1600" dirty="0" err="1">
                <a:solidFill>
                  <a:schemeClr val="accent2"/>
                </a:solidFill>
              </a:rPr>
              <a:t>u,v</a:t>
            </a:r>
            <a:r>
              <a:rPr lang="en-US" altLang="en-US" sz="1600" dirty="0">
                <a:solidFill>
                  <a:schemeClr val="accent2"/>
                </a:solidFill>
              </a:rPr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 dirty="0">
                <a:solidFill>
                  <a:schemeClr val="accent2"/>
                </a:solidFill>
              </a:rPr>
              <a:t>equivalent: pick a random pair of vertices (</a:t>
            </a:r>
            <a:r>
              <a:rPr lang="en-US" altLang="en-US" sz="1600" dirty="0" err="1">
                <a:solidFill>
                  <a:schemeClr val="accent2"/>
                </a:solidFill>
              </a:rPr>
              <a:t>u,v</a:t>
            </a:r>
            <a:r>
              <a:rPr lang="en-US" altLang="en-US" sz="1600" dirty="0">
                <a:solidFill>
                  <a:schemeClr val="accent2"/>
                </a:solidFill>
              </a:rPr>
              <a:t>); what do we expect d(</a:t>
            </a:r>
            <a:r>
              <a:rPr lang="en-US" altLang="en-US" sz="1600" dirty="0" err="1">
                <a:solidFill>
                  <a:schemeClr val="accent2"/>
                </a:solidFill>
              </a:rPr>
              <a:t>u,v</a:t>
            </a:r>
            <a:r>
              <a:rPr lang="en-US" altLang="en-US" sz="1600" dirty="0">
                <a:solidFill>
                  <a:schemeClr val="accent2"/>
                </a:solidFill>
              </a:rPr>
              <a:t>) to be?</a:t>
            </a:r>
            <a:endParaRPr lang="en-US" altLang="en-US" sz="2000" dirty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>
                <a:solidFill>
                  <a:schemeClr val="accent2"/>
                </a:solidFill>
              </a:rPr>
              <a:t>What’s the smallest/largest diameter(G) could be?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 dirty="0">
                <a:solidFill>
                  <a:schemeClr val="accent2"/>
                </a:solidFill>
              </a:rPr>
              <a:t>smallest: 1 (complete network, all N(N-1)/2 edges present); independent of 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 dirty="0">
                <a:solidFill>
                  <a:schemeClr val="accent2"/>
                </a:solidFill>
              </a:rPr>
              <a:t>largest: linear in N (chain or line network)</a:t>
            </a:r>
            <a:endParaRPr lang="en-US" altLang="en-US" sz="2000" dirty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>
                <a:solidFill>
                  <a:schemeClr val="accent2"/>
                </a:solidFill>
              </a:rPr>
              <a:t>“Small” diameter: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 dirty="0">
                <a:solidFill>
                  <a:schemeClr val="accent2"/>
                </a:solidFill>
              </a:rPr>
              <a:t>no precise definition, but certainly &lt;&lt; 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 dirty="0">
                <a:solidFill>
                  <a:schemeClr val="accent2"/>
                </a:solidFill>
              </a:rPr>
              <a:t>Travers and Milgram: ~5; any fixed network has fixed diameter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 dirty="0">
                <a:solidFill>
                  <a:schemeClr val="accent2"/>
                </a:solidFill>
              </a:rPr>
              <a:t>may want to allow diameter to grow slowly with N (?)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 dirty="0">
                <a:solidFill>
                  <a:schemeClr val="accent2"/>
                </a:solidFill>
              </a:rPr>
              <a:t>e.g. log(N)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1600" dirty="0">
              <a:solidFill>
                <a:schemeClr val="accent2"/>
              </a:solidFill>
            </a:endParaRPr>
          </a:p>
          <a:p>
            <a:pPr lvl="1" eaLnBrk="1" hangingPunct="1">
              <a:lnSpc>
                <a:spcPct val="90000"/>
              </a:lnSpc>
            </a:pPr>
            <a:endParaRPr lang="en-US" altLang="en-US" sz="1600" dirty="0">
              <a:solidFill>
                <a:schemeClr val="accent2"/>
              </a:solidFill>
            </a:endParaRPr>
          </a:p>
          <a:p>
            <a:pPr lvl="1" eaLnBrk="1" hangingPunct="1">
              <a:lnSpc>
                <a:spcPct val="90000"/>
              </a:lnSpc>
            </a:pPr>
            <a:endParaRPr lang="en-US" altLang="en-US" sz="1600" dirty="0">
              <a:solidFill>
                <a:schemeClr val="accent2"/>
              </a:solidFill>
            </a:endParaRPr>
          </a:p>
        </p:txBody>
      </p:sp>
      <p:pic>
        <p:nvPicPr>
          <p:cNvPr id="36869" name="Picture 5">
            <a:extLst>
              <a:ext uri="{FF2B5EF4-FFF2-40B4-BE49-F238E27FC236}">
                <a16:creationId xmlns:a16="http://schemas.microsoft.com/office/drawing/2014/main" id="{2CCBD312-17A9-AB4F-83F5-CFA57F3CA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275" y="4572000"/>
            <a:ext cx="21177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520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8EFFBC3B-607D-034E-B386-AD0A350056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</a:rPr>
              <a:t>Empirical Support for Small Diameter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466479A4-37D5-6E47-9082-C501D9FE214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1143000"/>
            <a:ext cx="7391400" cy="4038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solidFill>
                  <a:schemeClr val="accent2"/>
                </a:solidFill>
              </a:rPr>
              <a:t>Travers and Milgram, 1969: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chemeClr val="accent2"/>
                </a:solidFill>
              </a:rPr>
              <a:t>diameter ~ 5-6, N ~ 200M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solidFill>
                  <a:schemeClr val="accent2"/>
                </a:solidFill>
              </a:rPr>
              <a:t>Columbia Small Worlds, 2003: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chemeClr val="accent2"/>
                </a:solidFill>
              </a:rPr>
              <a:t>diameter ~4-7, N ~ web population?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 err="1">
                <a:solidFill>
                  <a:schemeClr val="accent2"/>
                </a:solidFill>
              </a:rPr>
              <a:t>Lescovec</a:t>
            </a:r>
            <a:r>
              <a:rPr lang="en-US" altLang="en-US" sz="2400" dirty="0">
                <a:solidFill>
                  <a:schemeClr val="accent2"/>
                </a:solidFill>
              </a:rPr>
              <a:t> and Horvitz, 2008: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chemeClr val="accent2"/>
                </a:solidFill>
              </a:rPr>
              <a:t>Microsoft Messenger network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chemeClr val="accent2"/>
                </a:solidFill>
              </a:rPr>
              <a:t>Diameter ~6.5, N ~ 180M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solidFill>
                  <a:schemeClr val="accent2"/>
                </a:solidFill>
              </a:rPr>
              <a:t>Backstrom et al., 2012: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chemeClr val="accent2"/>
                </a:solidFill>
              </a:rPr>
              <a:t>Facebook social graph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chemeClr val="accent2"/>
                </a:solidFill>
              </a:rPr>
              <a:t>diameter ~5, N ~ 721M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 dirty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400" dirty="0">
              <a:solidFill>
                <a:schemeClr val="accent2"/>
              </a:solidFill>
            </a:endParaRPr>
          </a:p>
        </p:txBody>
      </p:sp>
      <p:pic>
        <p:nvPicPr>
          <p:cNvPr id="37892" name="Picture 5">
            <a:extLst>
              <a:ext uri="{FF2B5EF4-FFF2-40B4-BE49-F238E27FC236}">
                <a16:creationId xmlns:a16="http://schemas.microsoft.com/office/drawing/2014/main" id="{6ED96D86-55AB-344A-85AE-E4AFC4A8B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971800"/>
            <a:ext cx="2682452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54226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CDBCEBE8-B57A-5B48-BE71-9BB21A5B95D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838200"/>
            <a:ext cx="9144000" cy="24384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</a:rPr>
              <a:t>Network Structure:</a:t>
            </a:r>
            <a:br>
              <a:rPr lang="en-US" altLang="en-US" sz="3600" b="1" dirty="0">
                <a:solidFill>
                  <a:srgbClr val="FF0000"/>
                </a:solidFill>
              </a:rPr>
            </a:br>
            <a:r>
              <a:rPr lang="en-US" altLang="en-US" sz="3600" b="1" dirty="0">
                <a:solidFill>
                  <a:srgbClr val="FF0000"/>
                </a:solidFill>
              </a:rPr>
              <a:t>3. Clustering of Connectivity</a:t>
            </a:r>
          </a:p>
        </p:txBody>
      </p:sp>
      <p:pic>
        <p:nvPicPr>
          <p:cNvPr id="39939" name="Picture 3">
            <a:extLst>
              <a:ext uri="{FF2B5EF4-FFF2-40B4-BE49-F238E27FC236}">
                <a16:creationId xmlns:a16="http://schemas.microsoft.com/office/drawing/2014/main" id="{37A1F88E-194D-164C-9A62-706FC7DF6B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13386"/>
            <a:ext cx="2819400" cy="3043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37905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10EF6025-3738-BD44-B1B5-C1A2AA862F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458200" cy="1143000"/>
          </a:xfrm>
        </p:spPr>
        <p:txBody>
          <a:bodyPr/>
          <a:lstStyle/>
          <a:p>
            <a:pPr eaLnBrk="1" hangingPunct="1"/>
            <a:r>
              <a:rPr lang="en-US" altLang="en-US" sz="3200" b="1">
                <a:solidFill>
                  <a:srgbClr val="FF0000"/>
                </a:solidFill>
              </a:rPr>
              <a:t>The Clustering Coefficient of a Network</a:t>
            </a:r>
          </a:p>
        </p:txBody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AB930266-0EA6-6E4C-AA47-6F9364DF7A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9144000" cy="3581400"/>
          </a:xfrm>
        </p:spPr>
        <p:txBody>
          <a:bodyPr/>
          <a:lstStyle/>
          <a:p>
            <a:pPr eaLnBrk="1" hangingPunct="1"/>
            <a:r>
              <a:rPr lang="en-US" altLang="en-US" sz="2400">
                <a:solidFill>
                  <a:schemeClr val="accent2"/>
                </a:solidFill>
                <a:sym typeface="Wingdings" pitchFamily="2" charset="2"/>
              </a:rPr>
              <a:t>Intuition: a measure of how “bunched up” edges are</a:t>
            </a:r>
          </a:p>
          <a:p>
            <a:pPr eaLnBrk="1" hangingPunct="1"/>
            <a:r>
              <a:rPr lang="en-US" altLang="en-US" sz="2400">
                <a:solidFill>
                  <a:schemeClr val="accent2"/>
                </a:solidFill>
                <a:sym typeface="Wingdings" pitchFamily="2" charset="2"/>
              </a:rPr>
              <a:t>The clustering coefficient of vertex u:</a:t>
            </a:r>
          </a:p>
          <a:p>
            <a:pPr lvl="1" eaLnBrk="1" hangingPunct="1"/>
            <a:r>
              <a:rPr lang="en-US" altLang="en-US" sz="2000">
                <a:solidFill>
                  <a:schemeClr val="accent2"/>
                </a:solidFill>
                <a:sym typeface="Wingdings" pitchFamily="2" charset="2"/>
              </a:rPr>
              <a:t>let k = degree of u = number of neighbors of u</a:t>
            </a:r>
          </a:p>
          <a:p>
            <a:pPr lvl="1" eaLnBrk="1" hangingPunct="1"/>
            <a:r>
              <a:rPr lang="en-US" altLang="en-US" sz="2000">
                <a:solidFill>
                  <a:schemeClr val="accent2"/>
                </a:solidFill>
                <a:sym typeface="Wingdings" pitchFamily="2" charset="2"/>
              </a:rPr>
              <a:t>k(k-1)/2 = </a:t>
            </a:r>
            <a:r>
              <a:rPr lang="en-US" altLang="en-US" sz="2000" i="1">
                <a:solidFill>
                  <a:srgbClr val="009900"/>
                </a:solidFill>
                <a:sym typeface="Wingdings" pitchFamily="2" charset="2"/>
              </a:rPr>
              <a:t>max possible # of edges </a:t>
            </a:r>
            <a:r>
              <a:rPr lang="en-US" altLang="en-US" sz="2000">
                <a:solidFill>
                  <a:schemeClr val="accent2"/>
                </a:solidFill>
                <a:sym typeface="Wingdings" pitchFamily="2" charset="2"/>
              </a:rPr>
              <a:t>between neighbors of u</a:t>
            </a:r>
          </a:p>
          <a:p>
            <a:pPr lvl="1" eaLnBrk="1" hangingPunct="1"/>
            <a:r>
              <a:rPr lang="en-US" altLang="en-US" sz="2000">
                <a:solidFill>
                  <a:schemeClr val="accent2"/>
                </a:solidFill>
                <a:sym typeface="Wingdings" pitchFamily="2" charset="2"/>
              </a:rPr>
              <a:t>c(u) = (</a:t>
            </a:r>
            <a:r>
              <a:rPr lang="en-US" altLang="en-US" sz="2000" i="1">
                <a:solidFill>
                  <a:srgbClr val="009900"/>
                </a:solidFill>
                <a:sym typeface="Wingdings" pitchFamily="2" charset="2"/>
              </a:rPr>
              <a:t>actual</a:t>
            </a:r>
            <a:r>
              <a:rPr lang="en-US" altLang="en-US" sz="2000">
                <a:solidFill>
                  <a:schemeClr val="accent2"/>
                </a:solidFill>
                <a:sym typeface="Wingdings" pitchFamily="2" charset="2"/>
              </a:rPr>
              <a:t>  # of edges between neighbors of u)/[k(k-1)/2]</a:t>
            </a:r>
          </a:p>
          <a:p>
            <a:pPr lvl="1" eaLnBrk="1" hangingPunct="1"/>
            <a:r>
              <a:rPr lang="en-US" altLang="en-US" sz="2000">
                <a:solidFill>
                  <a:schemeClr val="accent2"/>
                </a:solidFill>
                <a:sym typeface="Wingdings" pitchFamily="2" charset="2"/>
              </a:rPr>
              <a:t>fraction of pairs of friends that are also friends</a:t>
            </a:r>
          </a:p>
          <a:p>
            <a:pPr lvl="1" eaLnBrk="1" hangingPunct="1"/>
            <a:r>
              <a:rPr lang="en-US" altLang="en-US" sz="2000">
                <a:solidFill>
                  <a:schemeClr val="accent2"/>
                </a:solidFill>
                <a:sym typeface="Wingdings" pitchFamily="2" charset="2"/>
              </a:rPr>
              <a:t>0 &lt;= c(u) &lt;= 1; measure of </a:t>
            </a:r>
            <a:r>
              <a:rPr lang="en-US" altLang="en-US" sz="2000" i="1">
                <a:solidFill>
                  <a:srgbClr val="009900"/>
                </a:solidFill>
                <a:sym typeface="Wingdings" pitchFamily="2" charset="2"/>
              </a:rPr>
              <a:t>cliquishness</a:t>
            </a:r>
            <a:r>
              <a:rPr lang="en-US" altLang="en-US" sz="2000">
                <a:solidFill>
                  <a:schemeClr val="accent2"/>
                </a:solidFill>
                <a:sym typeface="Wingdings" pitchFamily="2" charset="2"/>
              </a:rPr>
              <a:t> of u’s neighborhood</a:t>
            </a:r>
            <a:endParaRPr lang="en-US" altLang="en-US" sz="2000" i="1">
              <a:solidFill>
                <a:srgbClr val="009900"/>
              </a:solidFill>
              <a:sym typeface="Wingdings" pitchFamily="2" charset="2"/>
            </a:endParaRPr>
          </a:p>
          <a:p>
            <a:pPr eaLnBrk="1" hangingPunct="1"/>
            <a:r>
              <a:rPr lang="en-US" altLang="en-US" sz="2400">
                <a:solidFill>
                  <a:schemeClr val="accent2"/>
                </a:solidFill>
                <a:sym typeface="Wingdings" pitchFamily="2" charset="2"/>
              </a:rPr>
              <a:t>Clustering coefficient of a graph G:</a:t>
            </a:r>
          </a:p>
          <a:p>
            <a:pPr lvl="1" eaLnBrk="1" hangingPunct="1"/>
            <a:r>
              <a:rPr lang="en-US" altLang="en-US" sz="2000">
                <a:solidFill>
                  <a:schemeClr val="accent2"/>
                </a:solidFill>
                <a:sym typeface="Wingdings" pitchFamily="2" charset="2"/>
              </a:rPr>
              <a:t>CC(G) = average of c(u) over all vertices u in G</a:t>
            </a:r>
          </a:p>
          <a:p>
            <a:pPr lvl="1" eaLnBrk="1" hangingPunct="1"/>
            <a:endParaRPr lang="en-US" altLang="en-US" sz="2000">
              <a:solidFill>
                <a:schemeClr val="accent2"/>
              </a:solidFill>
              <a:sym typeface="Wingdings" pitchFamily="2" charset="2"/>
            </a:endParaRPr>
          </a:p>
          <a:p>
            <a:pPr lvl="1" eaLnBrk="1" hangingPunct="1"/>
            <a:endParaRPr lang="en-US" altLang="en-US" sz="2000">
              <a:solidFill>
                <a:schemeClr val="accent2"/>
              </a:solidFill>
              <a:sym typeface="Wingdings" pitchFamily="2" charset="2"/>
            </a:endParaRPr>
          </a:p>
        </p:txBody>
      </p:sp>
      <p:grpSp>
        <p:nvGrpSpPr>
          <p:cNvPr id="2" name="Group 56">
            <a:extLst>
              <a:ext uri="{FF2B5EF4-FFF2-40B4-BE49-F238E27FC236}">
                <a16:creationId xmlns:a16="http://schemas.microsoft.com/office/drawing/2014/main" id="{667279AF-7676-6040-A8B3-974206095CD7}"/>
              </a:ext>
            </a:extLst>
          </p:cNvPr>
          <p:cNvGrpSpPr>
            <a:grpSpLocks/>
          </p:cNvGrpSpPr>
          <p:nvPr/>
        </p:nvGrpSpPr>
        <p:grpSpPr bwMode="auto">
          <a:xfrm>
            <a:off x="5562600" y="4572000"/>
            <a:ext cx="2833688" cy="1873250"/>
            <a:chOff x="3504" y="2880"/>
            <a:chExt cx="1785" cy="1180"/>
          </a:xfrm>
        </p:grpSpPr>
        <p:sp>
          <p:nvSpPr>
            <p:cNvPr id="42005" name="Oval 11">
              <a:extLst>
                <a:ext uri="{FF2B5EF4-FFF2-40B4-BE49-F238E27FC236}">
                  <a16:creationId xmlns:a16="http://schemas.microsoft.com/office/drawing/2014/main" id="{29AD3796-1D31-ED43-A148-E3732205CF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2880"/>
              <a:ext cx="249" cy="26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42006" name="Oval 28">
              <a:extLst>
                <a:ext uri="{FF2B5EF4-FFF2-40B4-BE49-F238E27FC236}">
                  <a16:creationId xmlns:a16="http://schemas.microsoft.com/office/drawing/2014/main" id="{02EF6617-E16E-9E4F-AA90-450E95ABE7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600"/>
              <a:ext cx="249" cy="26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42007" name="Oval 29">
              <a:extLst>
                <a:ext uri="{FF2B5EF4-FFF2-40B4-BE49-F238E27FC236}">
                  <a16:creationId xmlns:a16="http://schemas.microsoft.com/office/drawing/2014/main" id="{BB939913-9F52-C64B-8BA1-3E971654C5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8" y="3792"/>
              <a:ext cx="249" cy="26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42008" name="Oval 30">
              <a:extLst>
                <a:ext uri="{FF2B5EF4-FFF2-40B4-BE49-F238E27FC236}">
                  <a16:creationId xmlns:a16="http://schemas.microsoft.com/office/drawing/2014/main" id="{63345484-2391-D24A-81E5-34EF0CA2BE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3744"/>
              <a:ext cx="249" cy="26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3" name="Group 58">
            <a:extLst>
              <a:ext uri="{FF2B5EF4-FFF2-40B4-BE49-F238E27FC236}">
                <a16:creationId xmlns:a16="http://schemas.microsoft.com/office/drawing/2014/main" id="{CCE5F45F-35ED-2D49-A310-14B58A0D54AD}"/>
              </a:ext>
            </a:extLst>
          </p:cNvPr>
          <p:cNvGrpSpPr>
            <a:grpSpLocks/>
          </p:cNvGrpSpPr>
          <p:nvPr/>
        </p:nvGrpSpPr>
        <p:grpSpPr bwMode="auto">
          <a:xfrm>
            <a:off x="5943600" y="4876800"/>
            <a:ext cx="2057400" cy="1143000"/>
            <a:chOff x="3744" y="3072"/>
            <a:chExt cx="1296" cy="720"/>
          </a:xfrm>
        </p:grpSpPr>
        <p:sp>
          <p:nvSpPr>
            <p:cNvPr id="42001" name="Line 32">
              <a:extLst>
                <a:ext uri="{FF2B5EF4-FFF2-40B4-BE49-F238E27FC236}">
                  <a16:creationId xmlns:a16="http://schemas.microsoft.com/office/drawing/2014/main" id="{AB2CF2F9-4A90-B54A-B627-D05943F6BB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36" y="3072"/>
              <a:ext cx="336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2" name="Line 36">
              <a:extLst>
                <a:ext uri="{FF2B5EF4-FFF2-40B4-BE49-F238E27FC236}">
                  <a16:creationId xmlns:a16="http://schemas.microsoft.com/office/drawing/2014/main" id="{74A8D1D2-A4F3-8B4E-8E69-2984D5AB96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744" y="3504"/>
              <a:ext cx="48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3" name="Line 39">
              <a:extLst>
                <a:ext uri="{FF2B5EF4-FFF2-40B4-BE49-F238E27FC236}">
                  <a16:creationId xmlns:a16="http://schemas.microsoft.com/office/drawing/2014/main" id="{AAE1C8C7-375D-524B-83BC-DD2DB33C41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4" y="3504"/>
              <a:ext cx="576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4" name="Line 42">
              <a:extLst>
                <a:ext uri="{FF2B5EF4-FFF2-40B4-BE49-F238E27FC236}">
                  <a16:creationId xmlns:a16="http://schemas.microsoft.com/office/drawing/2014/main" id="{DA210B40-3FE8-7D4A-8CF6-D808BA9E33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16" y="3552"/>
              <a:ext cx="48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55">
            <a:extLst>
              <a:ext uri="{FF2B5EF4-FFF2-40B4-BE49-F238E27FC236}">
                <a16:creationId xmlns:a16="http://schemas.microsoft.com/office/drawing/2014/main" id="{89F967F5-7222-2843-BAEF-F25CAAF6C867}"/>
              </a:ext>
            </a:extLst>
          </p:cNvPr>
          <p:cNvGrpSpPr>
            <a:grpSpLocks/>
          </p:cNvGrpSpPr>
          <p:nvPr/>
        </p:nvGrpSpPr>
        <p:grpSpPr bwMode="auto">
          <a:xfrm>
            <a:off x="5867400" y="4876800"/>
            <a:ext cx="2133600" cy="1371600"/>
            <a:chOff x="3696" y="3072"/>
            <a:chExt cx="1344" cy="864"/>
          </a:xfrm>
        </p:grpSpPr>
        <p:sp>
          <p:nvSpPr>
            <p:cNvPr id="41995" name="Line 48">
              <a:extLst>
                <a:ext uri="{FF2B5EF4-FFF2-40B4-BE49-F238E27FC236}">
                  <a16:creationId xmlns:a16="http://schemas.microsoft.com/office/drawing/2014/main" id="{7647C164-0DF1-C845-8432-B9276926BC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8" y="3120"/>
              <a:ext cx="528" cy="72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6" name="Line 44">
              <a:extLst>
                <a:ext uri="{FF2B5EF4-FFF2-40B4-BE49-F238E27FC236}">
                  <a16:creationId xmlns:a16="http://schemas.microsoft.com/office/drawing/2014/main" id="{CEA226E0-8072-5B4E-898A-0AB3D353F3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96" y="3168"/>
              <a:ext cx="144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7" name="Line 45">
              <a:extLst>
                <a:ext uri="{FF2B5EF4-FFF2-40B4-BE49-F238E27FC236}">
                  <a16:creationId xmlns:a16="http://schemas.microsoft.com/office/drawing/2014/main" id="{CDDC6519-CD26-1E4E-9F84-61C15814D0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4" y="3888"/>
              <a:ext cx="624" cy="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8" name="Line 46">
              <a:extLst>
                <a:ext uri="{FF2B5EF4-FFF2-40B4-BE49-F238E27FC236}">
                  <a16:creationId xmlns:a16="http://schemas.microsoft.com/office/drawing/2014/main" id="{569EE261-BF10-E14F-9CC0-B2ECC34AE6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08" y="3792"/>
              <a:ext cx="432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9" name="Line 49">
              <a:extLst>
                <a:ext uri="{FF2B5EF4-FFF2-40B4-BE49-F238E27FC236}">
                  <a16:creationId xmlns:a16="http://schemas.microsoft.com/office/drawing/2014/main" id="{37528A73-262D-464D-ACF4-BDCD349D44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36" y="3072"/>
              <a:ext cx="1104" cy="6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0" name="Line 50">
              <a:extLst>
                <a:ext uri="{FF2B5EF4-FFF2-40B4-BE49-F238E27FC236}">
                  <a16:creationId xmlns:a16="http://schemas.microsoft.com/office/drawing/2014/main" id="{61F99EE0-C9EE-504F-9AF9-688AF95533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44" y="3696"/>
              <a:ext cx="1296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8118" name="Text Box 54">
            <a:extLst>
              <a:ext uri="{FF2B5EF4-FFF2-40B4-BE49-F238E27FC236}">
                <a16:creationId xmlns:a16="http://schemas.microsoft.com/office/drawing/2014/main" id="{4F5335FB-C86F-1747-A40A-9027740CAD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5486400"/>
            <a:ext cx="22923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k = 4</a:t>
            </a:r>
          </a:p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k(k-1)/2 = 6</a:t>
            </a:r>
          </a:p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c(u) = 4/6 = 0.666…</a:t>
            </a:r>
          </a:p>
        </p:txBody>
      </p:sp>
      <p:grpSp>
        <p:nvGrpSpPr>
          <p:cNvPr id="5" name="Group 23">
            <a:extLst>
              <a:ext uri="{FF2B5EF4-FFF2-40B4-BE49-F238E27FC236}">
                <a16:creationId xmlns:a16="http://schemas.microsoft.com/office/drawing/2014/main" id="{19F5F0DA-D244-7949-AB93-773E1D286610}"/>
              </a:ext>
            </a:extLst>
          </p:cNvPr>
          <p:cNvGrpSpPr>
            <a:grpSpLocks/>
          </p:cNvGrpSpPr>
          <p:nvPr/>
        </p:nvGrpSpPr>
        <p:grpSpPr bwMode="auto">
          <a:xfrm>
            <a:off x="6705600" y="5257800"/>
            <a:ext cx="442913" cy="425450"/>
            <a:chOff x="6705600" y="5257800"/>
            <a:chExt cx="443649" cy="425450"/>
          </a:xfrm>
        </p:grpSpPr>
        <p:sp>
          <p:nvSpPr>
            <p:cNvPr id="41993" name="Oval 31">
              <a:extLst>
                <a:ext uri="{FF2B5EF4-FFF2-40B4-BE49-F238E27FC236}">
                  <a16:creationId xmlns:a16="http://schemas.microsoft.com/office/drawing/2014/main" id="{15E2DC27-CA7C-E846-B8B5-86DBBF706B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05600" y="5257800"/>
              <a:ext cx="395288" cy="42545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41994" name="TextBox 22">
              <a:extLst>
                <a:ext uri="{FF2B5EF4-FFF2-40B4-BE49-F238E27FC236}">
                  <a16:creationId xmlns:a16="http://schemas.microsoft.com/office/drawing/2014/main" id="{991FC5E1-E173-F842-9EFD-04E62FC05C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1800" y="5257800"/>
              <a:ext cx="36744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800">
                  <a:latin typeface="Arial" panose="020B0604020202020204" pitchFamily="34" charset="0"/>
                </a:rPr>
                <a:t>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44412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7" grpId="0" build="p"/>
      <p:bldP spid="8811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">
            <a:extLst>
              <a:ext uri="{FF2B5EF4-FFF2-40B4-BE49-F238E27FC236}">
                <a16:creationId xmlns:a16="http://schemas.microsoft.com/office/drawing/2014/main" id="{BC70EBAE-E839-4E46-BEE5-2A30801BBB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458200" cy="1143000"/>
          </a:xfrm>
        </p:spPr>
        <p:txBody>
          <a:bodyPr/>
          <a:lstStyle/>
          <a:p>
            <a:pPr eaLnBrk="1" hangingPunct="1"/>
            <a:r>
              <a:rPr lang="en-US" altLang="en-US" sz="2800" b="1">
                <a:solidFill>
                  <a:srgbClr val="FF0000"/>
                </a:solidFill>
              </a:rPr>
              <a:t>What Do We Mean By “High” Clustering?</a:t>
            </a:r>
          </a:p>
        </p:txBody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B6459A8E-C9AF-954F-9979-204E7F38AE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1143000"/>
            <a:ext cx="7620000" cy="3429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400" dirty="0">
                <a:solidFill>
                  <a:schemeClr val="accent2"/>
                </a:solidFill>
                <a:sym typeface="Wingdings" pitchFamily="2" charset="2"/>
              </a:rPr>
              <a:t>CC(G) measures how likely vertices with a common neighbor are to be neighbors themselves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>
                <a:solidFill>
                  <a:schemeClr val="accent2"/>
                </a:solidFill>
                <a:sym typeface="Wingdings" pitchFamily="2" charset="2"/>
              </a:rPr>
              <a:t>Should be compared to how likely </a:t>
            </a:r>
            <a:r>
              <a:rPr lang="en-US" altLang="en-US" sz="2400" i="1" dirty="0">
                <a:solidFill>
                  <a:srgbClr val="FF0000"/>
                </a:solidFill>
                <a:sym typeface="Wingdings" pitchFamily="2" charset="2"/>
              </a:rPr>
              <a:t>random</a:t>
            </a:r>
            <a:r>
              <a:rPr lang="en-US" altLang="en-US" sz="2400" dirty="0">
                <a:solidFill>
                  <a:schemeClr val="accent2"/>
                </a:solidFill>
                <a:sym typeface="Wingdings" pitchFamily="2" charset="2"/>
              </a:rPr>
              <a:t> pairs of vertices are to be neighbors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>
                <a:solidFill>
                  <a:schemeClr val="accent2"/>
                </a:solidFill>
                <a:sym typeface="Wingdings" pitchFamily="2" charset="2"/>
              </a:rPr>
              <a:t>Let p be the edge density of network/graph G: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 dirty="0">
              <a:solidFill>
                <a:schemeClr val="accent2"/>
              </a:solidFill>
              <a:sym typeface="Wingdings" pitchFamily="2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400" dirty="0">
              <a:solidFill>
                <a:schemeClr val="accent2"/>
              </a:solidFill>
              <a:sym typeface="Wingdings" pitchFamily="2" charset="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>
                <a:solidFill>
                  <a:schemeClr val="accent2"/>
                </a:solidFill>
                <a:sym typeface="Wingdings" pitchFamily="2" charset="2"/>
              </a:rPr>
              <a:t>Here E = total number of edges in G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>
                <a:solidFill>
                  <a:schemeClr val="accent2"/>
                </a:solidFill>
                <a:sym typeface="Wingdings" pitchFamily="2" charset="2"/>
              </a:rPr>
              <a:t>If we picked a pair of vertices at random in G, probability they are connected is exactly p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>
                <a:solidFill>
                  <a:schemeClr val="accent2"/>
                </a:solidFill>
                <a:sym typeface="Wingdings" pitchFamily="2" charset="2"/>
              </a:rPr>
              <a:t>So we will say clustering is high if CC(G) &gt;&gt; p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 dirty="0">
              <a:solidFill>
                <a:schemeClr val="accent2"/>
              </a:solidFill>
              <a:sym typeface="Wingdings" pitchFamily="2" charset="2"/>
            </a:endParaRPr>
          </a:p>
        </p:txBody>
      </p:sp>
      <p:graphicFrame>
        <p:nvGraphicFramePr>
          <p:cNvPr id="44034" name="Object 2">
            <a:extLst>
              <a:ext uri="{FF2B5EF4-FFF2-40B4-BE49-F238E27FC236}">
                <a16:creationId xmlns:a16="http://schemas.microsoft.com/office/drawing/2014/main" id="{5D9D4C65-3DDA-0845-9AE8-BB9120CB62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4986138"/>
              </p:ext>
            </p:extLst>
          </p:nvPr>
        </p:nvGraphicFramePr>
        <p:xfrm>
          <a:off x="2743200" y="2964519"/>
          <a:ext cx="3090863" cy="44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00" name="Equation" r:id="rId4" imgW="17246600" imgH="2489200" progId="Equation.3">
                  <p:embed/>
                </p:oleObj>
              </mc:Choice>
              <mc:Fallback>
                <p:oleObj name="Equation" r:id="rId4" imgW="17246600" imgH="2489200" progId="Equation.3">
                  <p:embed/>
                  <p:pic>
                    <p:nvPicPr>
                      <p:cNvPr id="44034" name="Object 2">
                        <a:extLst>
                          <a:ext uri="{FF2B5EF4-FFF2-40B4-BE49-F238E27FC236}">
                            <a16:creationId xmlns:a16="http://schemas.microsoft.com/office/drawing/2014/main" id="{5D9D4C65-3DDA-0845-9AE8-BB9120CB62F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2964519"/>
                        <a:ext cx="3090863" cy="446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27082025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91FA7038-8A26-E74E-9CF4-7AD30FE969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458200" cy="11430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Clustering Coefficient Example 1</a:t>
            </a:r>
          </a:p>
        </p:txBody>
      </p:sp>
      <p:sp>
        <p:nvSpPr>
          <p:cNvPr id="46083" name="Oval 7">
            <a:extLst>
              <a:ext uri="{FF2B5EF4-FFF2-40B4-BE49-F238E27FC236}">
                <a16:creationId xmlns:a16="http://schemas.microsoft.com/office/drawing/2014/main" id="{38F18B9B-4C64-AE40-8F66-C4DCB5655E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3657600"/>
            <a:ext cx="228600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46084" name="Oval 7">
            <a:extLst>
              <a:ext uri="{FF2B5EF4-FFF2-40B4-BE49-F238E27FC236}">
                <a16:creationId xmlns:a16="http://schemas.microsoft.com/office/drawing/2014/main" id="{017AEBB6-E1DC-0D45-BBA1-151F56006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3657600"/>
            <a:ext cx="228600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46085" name="Oval 7">
            <a:extLst>
              <a:ext uri="{FF2B5EF4-FFF2-40B4-BE49-F238E27FC236}">
                <a16:creationId xmlns:a16="http://schemas.microsoft.com/office/drawing/2014/main" id="{B67687D4-F7EE-C949-9085-C90030EDA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1981200"/>
            <a:ext cx="228600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46086" name="Oval 7">
            <a:extLst>
              <a:ext uri="{FF2B5EF4-FFF2-40B4-BE49-F238E27FC236}">
                <a16:creationId xmlns:a16="http://schemas.microsoft.com/office/drawing/2014/main" id="{23F079BB-E024-6244-B71A-7E63B5D4AA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667000"/>
            <a:ext cx="228600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46087" name="Oval 7">
            <a:extLst>
              <a:ext uri="{FF2B5EF4-FFF2-40B4-BE49-F238E27FC236}">
                <a16:creationId xmlns:a16="http://schemas.microsoft.com/office/drawing/2014/main" id="{516B9791-CE4B-4143-ACC8-DDC08ED07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2667000"/>
            <a:ext cx="228600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1B6A782-D236-CC40-AA33-97BD77421C94}"/>
              </a:ext>
            </a:extLst>
          </p:cNvPr>
          <p:cNvCxnSpPr>
            <a:cxnSpLocks noChangeShapeType="1"/>
            <a:stCxn id="46085" idx="3"/>
            <a:endCxn id="46087" idx="7"/>
          </p:cNvCxnSpPr>
          <p:nvPr/>
        </p:nvCxnSpPr>
        <p:spPr bwMode="auto">
          <a:xfrm rot="5400000">
            <a:off x="3700463" y="2100263"/>
            <a:ext cx="523875" cy="6762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934E031-1622-D549-9744-71084FE1903D}"/>
              </a:ext>
            </a:extLst>
          </p:cNvPr>
          <p:cNvCxnSpPr>
            <a:cxnSpLocks noChangeShapeType="1"/>
            <a:stCxn id="46086" idx="1"/>
            <a:endCxn id="46085" idx="5"/>
          </p:cNvCxnSpPr>
          <p:nvPr/>
        </p:nvCxnSpPr>
        <p:spPr bwMode="auto">
          <a:xfrm rot="16200000" flipV="1">
            <a:off x="4538663" y="2100263"/>
            <a:ext cx="523875" cy="6762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625598C-B3AA-BC4F-9048-12B4094F1710}"/>
              </a:ext>
            </a:extLst>
          </p:cNvPr>
          <p:cNvCxnSpPr>
            <a:cxnSpLocks noChangeShapeType="1"/>
            <a:stCxn id="46086" idx="2"/>
          </p:cNvCxnSpPr>
          <p:nvPr/>
        </p:nvCxnSpPr>
        <p:spPr bwMode="auto">
          <a:xfrm rot="10800000" flipV="1">
            <a:off x="3657600" y="2781300"/>
            <a:ext cx="1447800" cy="381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A40719B-05E0-7942-89C2-0EDBBD4DA006}"/>
              </a:ext>
            </a:extLst>
          </p:cNvPr>
          <p:cNvCxnSpPr>
            <a:cxnSpLocks noChangeShapeType="1"/>
            <a:stCxn id="46087" idx="4"/>
            <a:endCxn id="46084" idx="0"/>
          </p:cNvCxnSpPr>
          <p:nvPr/>
        </p:nvCxnSpPr>
        <p:spPr bwMode="auto">
          <a:xfrm rot="5400000">
            <a:off x="3162301" y="3276600"/>
            <a:ext cx="762000" cy="3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65024F5-623C-874A-8E62-78C0A40507B9}"/>
              </a:ext>
            </a:extLst>
          </p:cNvPr>
          <p:cNvCxnSpPr>
            <a:cxnSpLocks noChangeShapeType="1"/>
            <a:stCxn id="46086" idx="4"/>
            <a:endCxn id="46083" idx="0"/>
          </p:cNvCxnSpPr>
          <p:nvPr/>
        </p:nvCxnSpPr>
        <p:spPr bwMode="auto">
          <a:xfrm rot="5400000">
            <a:off x="4838701" y="3276600"/>
            <a:ext cx="762000" cy="3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16B617C-FDAA-B74B-8230-48EC65442F8A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3657600" y="3733800"/>
            <a:ext cx="1447800" cy="381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094" name="TextBox 36">
            <a:extLst>
              <a:ext uri="{FF2B5EF4-FFF2-40B4-BE49-F238E27FC236}">
                <a16:creationId xmlns:a16="http://schemas.microsoft.com/office/drawing/2014/main" id="{ACB34F41-A078-444D-A5AC-75C2C9107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1676400"/>
            <a:ext cx="1670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1/(2 x 1/2) = 1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8D01045-B8A6-D14B-BEC0-5C4D18A3B7B2}"/>
              </a:ext>
            </a:extLst>
          </p:cNvPr>
          <p:cNvCxnSpPr>
            <a:cxnSpLocks noChangeShapeType="1"/>
            <a:stCxn id="46086" idx="3"/>
            <a:endCxn id="46084" idx="7"/>
          </p:cNvCxnSpPr>
          <p:nvPr/>
        </p:nvCxnSpPr>
        <p:spPr bwMode="auto">
          <a:xfrm rot="5400000">
            <a:off x="3967163" y="2519363"/>
            <a:ext cx="828675" cy="15144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096" name="TextBox 40">
            <a:extLst>
              <a:ext uri="{FF2B5EF4-FFF2-40B4-BE49-F238E27FC236}">
                <a16:creationId xmlns:a16="http://schemas.microsoft.com/office/drawing/2014/main" id="{EC44E7FC-9B91-4B47-B36B-0CDD582F2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2514600"/>
            <a:ext cx="19256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 3/(4 x 3/2) = 1/2</a:t>
            </a:r>
          </a:p>
        </p:txBody>
      </p:sp>
      <p:sp>
        <p:nvSpPr>
          <p:cNvPr id="46097" name="TextBox 41">
            <a:extLst>
              <a:ext uri="{FF2B5EF4-FFF2-40B4-BE49-F238E27FC236}">
                <a16:creationId xmlns:a16="http://schemas.microsoft.com/office/drawing/2014/main" id="{E3B16203-EF2B-E244-A184-7A4E182DCE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3505200"/>
            <a:ext cx="1670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1/(2 x 1/2) = 1</a:t>
            </a:r>
          </a:p>
        </p:txBody>
      </p:sp>
      <p:sp>
        <p:nvSpPr>
          <p:cNvPr id="46098" name="TextBox 42">
            <a:extLst>
              <a:ext uri="{FF2B5EF4-FFF2-40B4-BE49-F238E27FC236}">
                <a16:creationId xmlns:a16="http://schemas.microsoft.com/office/drawing/2014/main" id="{FDE79041-7F61-2947-BF3D-DFC8C28C5D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581400"/>
            <a:ext cx="1862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2/(3 x 2/2) = 2/3</a:t>
            </a:r>
          </a:p>
        </p:txBody>
      </p:sp>
      <p:sp>
        <p:nvSpPr>
          <p:cNvPr id="46099" name="TextBox 43">
            <a:extLst>
              <a:ext uri="{FF2B5EF4-FFF2-40B4-BE49-F238E27FC236}">
                <a16:creationId xmlns:a16="http://schemas.microsoft.com/office/drawing/2014/main" id="{367E9717-F431-5C4F-92BE-0E8C79A4D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2590800"/>
            <a:ext cx="1862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2/(3 x 2/2) = 2/3</a:t>
            </a:r>
          </a:p>
        </p:txBody>
      </p:sp>
      <p:sp>
        <p:nvSpPr>
          <p:cNvPr id="46100" name="TextBox 44">
            <a:extLst>
              <a:ext uri="{FF2B5EF4-FFF2-40B4-BE49-F238E27FC236}">
                <a16:creationId xmlns:a16="http://schemas.microsoft.com/office/drawing/2014/main" id="{C6897209-B476-7D45-A413-5F2A2E79B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4953000"/>
            <a:ext cx="46688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C.C. = (1 + ½ + 1 + 2/3 + 2/3)/5 = 0.7666…</a:t>
            </a:r>
          </a:p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p = 7/(5 x 4/2) = 0.7</a:t>
            </a:r>
          </a:p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Not highly clustered</a:t>
            </a:r>
          </a:p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345612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CEE623A8-9FCD-D745-8BCE-D66A4DB863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458200" cy="11430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Clustering Coefficient Example 2</a:t>
            </a: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AEB1C7A6-202C-D242-8FBB-29C713C59A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914400"/>
            <a:ext cx="8915400" cy="3810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solidFill>
                  <a:schemeClr val="accent2"/>
                </a:solidFill>
              </a:rPr>
              <a:t>Network: simple cycle + edges to vertices 2 hops away on cycle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solidFill>
                  <a:schemeClr val="accent2"/>
                </a:solidFill>
              </a:rPr>
              <a:t>By symmetry, all vertices have the same clustering coefficient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solidFill>
                  <a:schemeClr val="accent2"/>
                </a:solidFill>
              </a:rPr>
              <a:t>Clustering coefficient of a vertex v: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chemeClr val="accent2"/>
                </a:solidFill>
              </a:rPr>
              <a:t>Degree of v is 4, so the number of </a:t>
            </a:r>
            <a:r>
              <a:rPr lang="en-US" altLang="en-US" sz="1800" i="1" dirty="0">
                <a:solidFill>
                  <a:srgbClr val="FF0000"/>
                </a:solidFill>
              </a:rPr>
              <a:t>possible</a:t>
            </a:r>
            <a:r>
              <a:rPr lang="en-US" altLang="en-US" sz="1800" dirty="0">
                <a:solidFill>
                  <a:schemeClr val="accent2"/>
                </a:solidFill>
              </a:rPr>
              <a:t> edges between pairs of neighbors of v is 4 x 3/2 = 6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chemeClr val="accent2"/>
                </a:solidFill>
              </a:rPr>
              <a:t>How many pairs of v’s neighbors actually </a:t>
            </a:r>
            <a:r>
              <a:rPr lang="en-US" altLang="en-US" sz="1800" i="1" dirty="0">
                <a:solidFill>
                  <a:srgbClr val="FF0000"/>
                </a:solidFill>
              </a:rPr>
              <a:t>are </a:t>
            </a:r>
            <a:r>
              <a:rPr lang="en-US" altLang="en-US" sz="1800" dirty="0">
                <a:solidFill>
                  <a:schemeClr val="accent2"/>
                </a:solidFill>
              </a:rPr>
              <a:t>connected? 3 --- the two clockwise neighbors, the two counterclockwise, and the immediate cycle neighbors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chemeClr val="accent2"/>
                </a:solidFill>
              </a:rPr>
              <a:t>So the c.c. of v is 3/6 = ½</a:t>
            </a:r>
            <a:endParaRPr lang="en-US" altLang="en-US" dirty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solidFill>
                  <a:schemeClr val="accent2"/>
                </a:solidFill>
              </a:rPr>
              <a:t>Compare to overall edge density: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chemeClr val="accent2"/>
                </a:solidFill>
              </a:rPr>
              <a:t>Total number of edges = 2N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chemeClr val="accent2"/>
                </a:solidFill>
              </a:rPr>
              <a:t>Edge density p = 2N/(N(N-1)/2) ~ 4/N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chemeClr val="accent2"/>
                </a:solidFill>
              </a:rPr>
              <a:t>As N becomes large, ½ &gt;&gt; 4/N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chemeClr val="accent2"/>
                </a:solidFill>
              </a:rPr>
              <a:t>So this cyclical network is highly clustered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 dirty="0">
              <a:solidFill>
                <a:schemeClr val="accent2"/>
              </a:solidFill>
            </a:endParaRPr>
          </a:p>
        </p:txBody>
      </p:sp>
      <p:grpSp>
        <p:nvGrpSpPr>
          <p:cNvPr id="48132" name="Group 17">
            <a:extLst>
              <a:ext uri="{FF2B5EF4-FFF2-40B4-BE49-F238E27FC236}">
                <a16:creationId xmlns:a16="http://schemas.microsoft.com/office/drawing/2014/main" id="{7E178982-2315-1B4B-A54D-FF0727E7A206}"/>
              </a:ext>
            </a:extLst>
          </p:cNvPr>
          <p:cNvGrpSpPr>
            <a:grpSpLocks/>
          </p:cNvGrpSpPr>
          <p:nvPr/>
        </p:nvGrpSpPr>
        <p:grpSpPr bwMode="auto">
          <a:xfrm>
            <a:off x="5867400" y="3797300"/>
            <a:ext cx="2895600" cy="2908300"/>
            <a:chOff x="3696" y="2392"/>
            <a:chExt cx="1824" cy="1832"/>
          </a:xfrm>
        </p:grpSpPr>
        <p:sp>
          <p:nvSpPr>
            <p:cNvPr id="48135" name="Oval 4">
              <a:extLst>
                <a:ext uri="{FF2B5EF4-FFF2-40B4-BE49-F238E27FC236}">
                  <a16:creationId xmlns:a16="http://schemas.microsoft.com/office/drawing/2014/main" id="{3850CE87-1E54-CB4F-8EDE-184017166B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2544"/>
              <a:ext cx="1728" cy="168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48136" name="Oval 6">
              <a:extLst>
                <a:ext uri="{FF2B5EF4-FFF2-40B4-BE49-F238E27FC236}">
                  <a16:creationId xmlns:a16="http://schemas.microsoft.com/office/drawing/2014/main" id="{91D79BA5-63B3-CB42-8E3F-107387DE0E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8" y="3312"/>
              <a:ext cx="144" cy="144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48137" name="Oval 7">
              <a:extLst>
                <a:ext uri="{FF2B5EF4-FFF2-40B4-BE49-F238E27FC236}">
                  <a16:creationId xmlns:a16="http://schemas.microsoft.com/office/drawing/2014/main" id="{B4A0A8E5-0EAE-5B43-857C-204BE80546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496"/>
              <a:ext cx="144" cy="144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48138" name="Oval 8">
              <a:extLst>
                <a:ext uri="{FF2B5EF4-FFF2-40B4-BE49-F238E27FC236}">
                  <a16:creationId xmlns:a16="http://schemas.microsoft.com/office/drawing/2014/main" id="{1DE66ACC-C351-4640-99D9-932A5A59DE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8" y="3072"/>
              <a:ext cx="144" cy="144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48139" name="Oval 9">
              <a:extLst>
                <a:ext uri="{FF2B5EF4-FFF2-40B4-BE49-F238E27FC236}">
                  <a16:creationId xmlns:a16="http://schemas.microsoft.com/office/drawing/2014/main" id="{41656751-734C-A941-90B7-74B0C9EC27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2" y="2880"/>
              <a:ext cx="144" cy="144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48140" name="Oval 10">
              <a:extLst>
                <a:ext uri="{FF2B5EF4-FFF2-40B4-BE49-F238E27FC236}">
                  <a16:creationId xmlns:a16="http://schemas.microsoft.com/office/drawing/2014/main" id="{AD95DAA2-748E-6441-947A-7C649D3042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8" y="2688"/>
              <a:ext cx="144" cy="144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48141" name="Oval 11">
              <a:extLst>
                <a:ext uri="{FF2B5EF4-FFF2-40B4-BE49-F238E27FC236}">
                  <a16:creationId xmlns:a16="http://schemas.microsoft.com/office/drawing/2014/main" id="{7B0AC89F-A915-AA48-B75F-6FFA89D27A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6" y="2544"/>
              <a:ext cx="144" cy="144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48142" name="Freeform 13">
              <a:extLst>
                <a:ext uri="{FF2B5EF4-FFF2-40B4-BE49-F238E27FC236}">
                  <a16:creationId xmlns:a16="http://schemas.microsoft.com/office/drawing/2014/main" id="{043163A7-BEE3-C24E-B950-F79A9A7E6C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2" y="2720"/>
              <a:ext cx="288" cy="400"/>
            </a:xfrm>
            <a:custGeom>
              <a:avLst/>
              <a:gdLst>
                <a:gd name="T0" fmla="*/ 0 w 288"/>
                <a:gd name="T1" fmla="*/ 16 h 400"/>
                <a:gd name="T2" fmla="*/ 144 w 288"/>
                <a:gd name="T3" fmla="*/ 16 h 400"/>
                <a:gd name="T4" fmla="*/ 240 w 288"/>
                <a:gd name="T5" fmla="*/ 112 h 400"/>
                <a:gd name="T6" fmla="*/ 288 w 288"/>
                <a:gd name="T7" fmla="*/ 208 h 400"/>
                <a:gd name="T8" fmla="*/ 240 w 288"/>
                <a:gd name="T9" fmla="*/ 304 h 400"/>
                <a:gd name="T10" fmla="*/ 192 w 288"/>
                <a:gd name="T11" fmla="*/ 400 h 4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8"/>
                <a:gd name="T19" fmla="*/ 0 h 400"/>
                <a:gd name="T20" fmla="*/ 288 w 288"/>
                <a:gd name="T21" fmla="*/ 400 h 4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8" h="400">
                  <a:moveTo>
                    <a:pt x="0" y="16"/>
                  </a:moveTo>
                  <a:cubicBezTo>
                    <a:pt x="52" y="8"/>
                    <a:pt x="104" y="0"/>
                    <a:pt x="144" y="16"/>
                  </a:cubicBezTo>
                  <a:cubicBezTo>
                    <a:pt x="184" y="32"/>
                    <a:pt x="216" y="80"/>
                    <a:pt x="240" y="112"/>
                  </a:cubicBezTo>
                  <a:cubicBezTo>
                    <a:pt x="264" y="144"/>
                    <a:pt x="288" y="176"/>
                    <a:pt x="288" y="208"/>
                  </a:cubicBezTo>
                  <a:cubicBezTo>
                    <a:pt x="288" y="240"/>
                    <a:pt x="256" y="272"/>
                    <a:pt x="240" y="304"/>
                  </a:cubicBezTo>
                  <a:cubicBezTo>
                    <a:pt x="224" y="336"/>
                    <a:pt x="200" y="384"/>
                    <a:pt x="192" y="40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48143" name="Freeform 14">
              <a:extLst>
                <a:ext uri="{FF2B5EF4-FFF2-40B4-BE49-F238E27FC236}">
                  <a16:creationId xmlns:a16="http://schemas.microsoft.com/office/drawing/2014/main" id="{D2DA4608-2386-614C-A6FC-C8130362CB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2" y="2392"/>
              <a:ext cx="432" cy="296"/>
            </a:xfrm>
            <a:custGeom>
              <a:avLst/>
              <a:gdLst>
                <a:gd name="T0" fmla="*/ 432 w 432"/>
                <a:gd name="T1" fmla="*/ 296 h 296"/>
                <a:gd name="T2" fmla="*/ 384 w 432"/>
                <a:gd name="T3" fmla="*/ 152 h 296"/>
                <a:gd name="T4" fmla="*/ 288 w 432"/>
                <a:gd name="T5" fmla="*/ 56 h 296"/>
                <a:gd name="T6" fmla="*/ 96 w 432"/>
                <a:gd name="T7" fmla="*/ 8 h 296"/>
                <a:gd name="T8" fmla="*/ 0 w 432"/>
                <a:gd name="T9" fmla="*/ 104 h 2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2"/>
                <a:gd name="T16" fmla="*/ 0 h 296"/>
                <a:gd name="T17" fmla="*/ 432 w 432"/>
                <a:gd name="T18" fmla="*/ 296 h 2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2" h="296">
                  <a:moveTo>
                    <a:pt x="432" y="296"/>
                  </a:moveTo>
                  <a:cubicBezTo>
                    <a:pt x="420" y="244"/>
                    <a:pt x="408" y="192"/>
                    <a:pt x="384" y="152"/>
                  </a:cubicBezTo>
                  <a:cubicBezTo>
                    <a:pt x="360" y="112"/>
                    <a:pt x="336" y="80"/>
                    <a:pt x="288" y="56"/>
                  </a:cubicBezTo>
                  <a:cubicBezTo>
                    <a:pt x="240" y="32"/>
                    <a:pt x="144" y="0"/>
                    <a:pt x="96" y="8"/>
                  </a:cubicBezTo>
                  <a:cubicBezTo>
                    <a:pt x="48" y="16"/>
                    <a:pt x="24" y="60"/>
                    <a:pt x="0" y="104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</p:grpSp>
      <p:sp>
        <p:nvSpPr>
          <p:cNvPr id="48133" name="Freeform 15">
            <a:extLst>
              <a:ext uri="{FF2B5EF4-FFF2-40B4-BE49-F238E27FC236}">
                <a16:creationId xmlns:a16="http://schemas.microsoft.com/office/drawing/2014/main" id="{04AD1D4F-BE8D-2644-A2A3-2BC6C8F83E4E}"/>
              </a:ext>
            </a:extLst>
          </p:cNvPr>
          <p:cNvSpPr>
            <a:spLocks/>
          </p:cNvSpPr>
          <p:nvPr/>
        </p:nvSpPr>
        <p:spPr bwMode="auto">
          <a:xfrm>
            <a:off x="8001000" y="4038600"/>
            <a:ext cx="546100" cy="609600"/>
          </a:xfrm>
          <a:custGeom>
            <a:avLst/>
            <a:gdLst>
              <a:gd name="T0" fmla="*/ 0 w 344"/>
              <a:gd name="T1" fmla="*/ 2147483647 h 384"/>
              <a:gd name="T2" fmla="*/ 2147483647 w 344"/>
              <a:gd name="T3" fmla="*/ 0 h 384"/>
              <a:gd name="T4" fmla="*/ 2147483647 w 344"/>
              <a:gd name="T5" fmla="*/ 2147483647 h 384"/>
              <a:gd name="T6" fmla="*/ 2147483647 w 344"/>
              <a:gd name="T7" fmla="*/ 2147483647 h 384"/>
              <a:gd name="T8" fmla="*/ 2147483647 w 344"/>
              <a:gd name="T9" fmla="*/ 2147483647 h 3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44"/>
              <a:gd name="T16" fmla="*/ 0 h 384"/>
              <a:gd name="T17" fmla="*/ 344 w 344"/>
              <a:gd name="T18" fmla="*/ 384 h 3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44" h="384">
                <a:moveTo>
                  <a:pt x="0" y="48"/>
                </a:moveTo>
                <a:cubicBezTo>
                  <a:pt x="4" y="24"/>
                  <a:pt x="8" y="0"/>
                  <a:pt x="48" y="0"/>
                </a:cubicBezTo>
                <a:cubicBezTo>
                  <a:pt x="88" y="0"/>
                  <a:pt x="192" y="8"/>
                  <a:pt x="240" y="48"/>
                </a:cubicBezTo>
                <a:cubicBezTo>
                  <a:pt x="288" y="88"/>
                  <a:pt x="328" y="184"/>
                  <a:pt x="336" y="240"/>
                </a:cubicBezTo>
                <a:cubicBezTo>
                  <a:pt x="344" y="296"/>
                  <a:pt x="316" y="340"/>
                  <a:pt x="288" y="384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48134" name="Freeform 16">
            <a:extLst>
              <a:ext uri="{FF2B5EF4-FFF2-40B4-BE49-F238E27FC236}">
                <a16:creationId xmlns:a16="http://schemas.microsoft.com/office/drawing/2014/main" id="{A68528B6-52E0-1148-94AC-8A676E09D3B1}"/>
              </a:ext>
            </a:extLst>
          </p:cNvPr>
          <p:cNvSpPr>
            <a:spLocks/>
          </p:cNvSpPr>
          <p:nvPr/>
        </p:nvSpPr>
        <p:spPr bwMode="auto">
          <a:xfrm>
            <a:off x="8534400" y="4635500"/>
            <a:ext cx="342900" cy="698500"/>
          </a:xfrm>
          <a:custGeom>
            <a:avLst/>
            <a:gdLst>
              <a:gd name="T0" fmla="*/ 0 w 216"/>
              <a:gd name="T1" fmla="*/ 2147483647 h 440"/>
              <a:gd name="T2" fmla="*/ 2147483647 w 216"/>
              <a:gd name="T3" fmla="*/ 2147483647 h 440"/>
              <a:gd name="T4" fmla="*/ 2147483647 w 216"/>
              <a:gd name="T5" fmla="*/ 2147483647 h 440"/>
              <a:gd name="T6" fmla="*/ 2147483647 w 216"/>
              <a:gd name="T7" fmla="*/ 2147483647 h 440"/>
              <a:gd name="T8" fmla="*/ 0 60000 65536"/>
              <a:gd name="T9" fmla="*/ 0 60000 65536"/>
              <a:gd name="T10" fmla="*/ 0 60000 65536"/>
              <a:gd name="T11" fmla="*/ 0 60000 65536"/>
              <a:gd name="T12" fmla="*/ 0 w 216"/>
              <a:gd name="T13" fmla="*/ 0 h 440"/>
              <a:gd name="T14" fmla="*/ 216 w 216"/>
              <a:gd name="T15" fmla="*/ 440 h 4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" h="440">
                <a:moveTo>
                  <a:pt x="0" y="8"/>
                </a:moveTo>
                <a:cubicBezTo>
                  <a:pt x="84" y="4"/>
                  <a:pt x="168" y="0"/>
                  <a:pt x="192" y="56"/>
                </a:cubicBezTo>
                <a:cubicBezTo>
                  <a:pt x="216" y="112"/>
                  <a:pt x="160" y="280"/>
                  <a:pt x="144" y="344"/>
                </a:cubicBezTo>
                <a:cubicBezTo>
                  <a:pt x="128" y="408"/>
                  <a:pt x="112" y="424"/>
                  <a:pt x="96" y="44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681694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CF73C8C4-B4F4-9E4F-81F0-E45993786F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458200" cy="11430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Clustering Coefficient Example 3</a:t>
            </a:r>
          </a:p>
        </p:txBody>
      </p:sp>
      <p:grpSp>
        <p:nvGrpSpPr>
          <p:cNvPr id="50179" name="Group 36">
            <a:extLst>
              <a:ext uri="{FF2B5EF4-FFF2-40B4-BE49-F238E27FC236}">
                <a16:creationId xmlns:a16="http://schemas.microsoft.com/office/drawing/2014/main" id="{4780CC21-E5A4-F149-8FFD-0EDF8454587C}"/>
              </a:ext>
            </a:extLst>
          </p:cNvPr>
          <p:cNvGrpSpPr>
            <a:grpSpLocks/>
          </p:cNvGrpSpPr>
          <p:nvPr/>
        </p:nvGrpSpPr>
        <p:grpSpPr bwMode="auto">
          <a:xfrm rot="-2679173">
            <a:off x="4638675" y="3211513"/>
            <a:ext cx="1493838" cy="1452562"/>
            <a:chOff x="3429000" y="1981200"/>
            <a:chExt cx="1905000" cy="1905000"/>
          </a:xfrm>
        </p:grpSpPr>
        <p:sp>
          <p:nvSpPr>
            <p:cNvPr id="50250" name="Oval 7">
              <a:extLst>
                <a:ext uri="{FF2B5EF4-FFF2-40B4-BE49-F238E27FC236}">
                  <a16:creationId xmlns:a16="http://schemas.microsoft.com/office/drawing/2014/main" id="{0F7AE446-F7B1-0E43-B58B-5566DEB91C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5400" y="3657600"/>
              <a:ext cx="228600" cy="2286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251" name="Oval 7">
              <a:extLst>
                <a:ext uri="{FF2B5EF4-FFF2-40B4-BE49-F238E27FC236}">
                  <a16:creationId xmlns:a16="http://schemas.microsoft.com/office/drawing/2014/main" id="{97D72713-062B-5B4B-80FF-1A856AB92B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9000" y="3657600"/>
              <a:ext cx="228600" cy="2286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252" name="Oval 7">
              <a:extLst>
                <a:ext uri="{FF2B5EF4-FFF2-40B4-BE49-F238E27FC236}">
                  <a16:creationId xmlns:a16="http://schemas.microsoft.com/office/drawing/2014/main" id="{E98A0B5C-2F60-6645-9CD1-308987C35D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7200" y="1981200"/>
              <a:ext cx="228600" cy="2286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253" name="Oval 7">
              <a:extLst>
                <a:ext uri="{FF2B5EF4-FFF2-40B4-BE49-F238E27FC236}">
                  <a16:creationId xmlns:a16="http://schemas.microsoft.com/office/drawing/2014/main" id="{93909DD0-BE5A-8E47-93B9-C920371C83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5400" y="2667000"/>
              <a:ext cx="228600" cy="2286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254" name="Oval 7">
              <a:extLst>
                <a:ext uri="{FF2B5EF4-FFF2-40B4-BE49-F238E27FC236}">
                  <a16:creationId xmlns:a16="http://schemas.microsoft.com/office/drawing/2014/main" id="{000EF380-35D3-4B44-8047-8B1DF33352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9000" y="2667000"/>
              <a:ext cx="228600" cy="2286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787E8AA-2BAE-6C4A-A4DC-D9CDDD773A01}"/>
                </a:ext>
              </a:extLst>
            </p:cNvPr>
            <p:cNvCxnSpPr>
              <a:cxnSpLocks noChangeShapeType="1"/>
              <a:stCxn id="50252" idx="3"/>
              <a:endCxn id="50254" idx="7"/>
            </p:cNvCxnSpPr>
            <p:nvPr/>
          </p:nvCxnSpPr>
          <p:spPr bwMode="auto">
            <a:xfrm rot="5400000">
              <a:off x="3700717" y="2098143"/>
              <a:ext cx="522573" cy="67818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AB9E441-C955-8E42-A863-B54ACEC3AEA1}"/>
                </a:ext>
              </a:extLst>
            </p:cNvPr>
            <p:cNvCxnSpPr>
              <a:cxnSpLocks noChangeShapeType="1"/>
              <a:stCxn id="50253" idx="1"/>
              <a:endCxn id="50252" idx="5"/>
            </p:cNvCxnSpPr>
            <p:nvPr/>
          </p:nvCxnSpPr>
          <p:spPr bwMode="auto">
            <a:xfrm rot="16200000" flipV="1">
              <a:off x="4536675" y="2089991"/>
              <a:ext cx="522575" cy="6781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BE844DB-E56A-6E45-A57D-DF65BDEB8C2D}"/>
                </a:ext>
              </a:extLst>
            </p:cNvPr>
            <p:cNvCxnSpPr>
              <a:cxnSpLocks noChangeShapeType="1"/>
              <a:stCxn id="50253" idx="2"/>
            </p:cNvCxnSpPr>
            <p:nvPr/>
          </p:nvCxnSpPr>
          <p:spPr bwMode="auto">
            <a:xfrm rot="10800000" flipV="1">
              <a:off x="3658404" y="2779947"/>
              <a:ext cx="1447476" cy="3955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0EB97CB-C8A0-FC48-8058-53F3CD9B26D8}"/>
                </a:ext>
              </a:extLst>
            </p:cNvPr>
            <p:cNvCxnSpPr>
              <a:cxnSpLocks noChangeShapeType="1"/>
              <a:stCxn id="50254" idx="4"/>
              <a:endCxn id="50251" idx="0"/>
            </p:cNvCxnSpPr>
            <p:nvPr/>
          </p:nvCxnSpPr>
          <p:spPr bwMode="auto">
            <a:xfrm rot="5400000">
              <a:off x="3161432" y="3264008"/>
              <a:ext cx="762000" cy="202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CDD698D-89A1-1047-9CB1-A2C18F0FC690}"/>
                </a:ext>
              </a:extLst>
            </p:cNvPr>
            <p:cNvCxnSpPr>
              <a:cxnSpLocks noChangeShapeType="1"/>
              <a:stCxn id="50253" idx="4"/>
              <a:endCxn id="50250" idx="0"/>
            </p:cNvCxnSpPr>
            <p:nvPr/>
          </p:nvCxnSpPr>
          <p:spPr bwMode="auto">
            <a:xfrm rot="5400000">
              <a:off x="4837744" y="3263869"/>
              <a:ext cx="762000" cy="2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9C5F24A-67A1-B041-8BA7-0EE675AFC1F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 flipV="1">
              <a:off x="3648911" y="3721047"/>
              <a:ext cx="1447476" cy="374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0F40D5F-CA6F-CE48-AB9E-7F83DFFDC54D}"/>
                </a:ext>
              </a:extLst>
            </p:cNvPr>
            <p:cNvCxnSpPr>
              <a:cxnSpLocks noChangeShapeType="1"/>
              <a:stCxn id="50253" idx="3"/>
              <a:endCxn id="50251" idx="7"/>
            </p:cNvCxnSpPr>
            <p:nvPr/>
          </p:nvCxnSpPr>
          <p:spPr bwMode="auto">
            <a:xfrm rot="5400000">
              <a:off x="3962711" y="2509029"/>
              <a:ext cx="828623" cy="151630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CE5EBB0-5211-1347-8DFB-C435C8F6A051}"/>
                </a:ext>
              </a:extLst>
            </p:cNvPr>
            <p:cNvCxnSpPr>
              <a:cxnSpLocks noChangeShapeType="1"/>
              <a:stCxn id="50250" idx="1"/>
              <a:endCxn id="50254" idx="5"/>
            </p:cNvCxnSpPr>
            <p:nvPr/>
          </p:nvCxnSpPr>
          <p:spPr bwMode="auto">
            <a:xfrm rot="16200000" flipV="1">
              <a:off x="3962711" y="2509029"/>
              <a:ext cx="828623" cy="151630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100D87A-5B19-CB48-B9D6-8483EA4680EB}"/>
                </a:ext>
              </a:extLst>
            </p:cNvPr>
            <p:cNvCxnSpPr>
              <a:cxnSpLocks noChangeShapeType="1"/>
              <a:stCxn id="50252" idx="4"/>
              <a:endCxn id="50251" idx="7"/>
            </p:cNvCxnSpPr>
            <p:nvPr/>
          </p:nvCxnSpPr>
          <p:spPr bwMode="auto">
            <a:xfrm rot="5400000">
              <a:off x="3263469" y="2559416"/>
              <a:ext cx="1480280" cy="75916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35CD7C0-27F0-A640-B3B5-C602F64E248D}"/>
                </a:ext>
              </a:extLst>
            </p:cNvPr>
            <p:cNvCxnSpPr>
              <a:cxnSpLocks noChangeShapeType="1"/>
              <a:stCxn id="50252" idx="4"/>
              <a:endCxn id="50250" idx="1"/>
            </p:cNvCxnSpPr>
            <p:nvPr/>
          </p:nvCxnSpPr>
          <p:spPr bwMode="auto">
            <a:xfrm rot="16200000" flipH="1">
              <a:off x="4020094" y="2571172"/>
              <a:ext cx="1480279" cy="75714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613199D-F184-AC49-9042-2E8DC13F22E7}"/>
              </a:ext>
            </a:extLst>
          </p:cNvPr>
          <p:cNvCxnSpPr>
            <a:cxnSpLocks noChangeShapeType="1"/>
            <a:stCxn id="50222" idx="1"/>
            <a:endCxn id="50192" idx="7"/>
          </p:cNvCxnSpPr>
          <p:nvPr/>
        </p:nvCxnSpPr>
        <p:spPr bwMode="auto">
          <a:xfrm rot="16200000" flipH="1">
            <a:off x="4625182" y="2074069"/>
            <a:ext cx="431800" cy="8080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0181" name="Group 38">
            <a:extLst>
              <a:ext uri="{FF2B5EF4-FFF2-40B4-BE49-F238E27FC236}">
                <a16:creationId xmlns:a16="http://schemas.microsoft.com/office/drawing/2014/main" id="{28A32D38-B3BB-BA42-84B1-E2E08855289B}"/>
              </a:ext>
            </a:extLst>
          </p:cNvPr>
          <p:cNvGrpSpPr>
            <a:grpSpLocks/>
          </p:cNvGrpSpPr>
          <p:nvPr/>
        </p:nvGrpSpPr>
        <p:grpSpPr bwMode="auto">
          <a:xfrm rot="1861688">
            <a:off x="2727325" y="3273425"/>
            <a:ext cx="1282700" cy="1477963"/>
            <a:chOff x="3429000" y="1981200"/>
            <a:chExt cx="1905000" cy="1905000"/>
          </a:xfrm>
        </p:grpSpPr>
        <p:sp>
          <p:nvSpPr>
            <p:cNvPr id="50235" name="Oval 7">
              <a:extLst>
                <a:ext uri="{FF2B5EF4-FFF2-40B4-BE49-F238E27FC236}">
                  <a16:creationId xmlns:a16="http://schemas.microsoft.com/office/drawing/2014/main" id="{864CD51F-36D3-8A43-921D-3E4FC77759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5400" y="3657600"/>
              <a:ext cx="228600" cy="2286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236" name="Oval 7">
              <a:extLst>
                <a:ext uri="{FF2B5EF4-FFF2-40B4-BE49-F238E27FC236}">
                  <a16:creationId xmlns:a16="http://schemas.microsoft.com/office/drawing/2014/main" id="{74133A85-D0E2-6E47-AFE0-E4F51F5DFA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9000" y="3657600"/>
              <a:ext cx="228600" cy="2286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237" name="Oval 7">
              <a:extLst>
                <a:ext uri="{FF2B5EF4-FFF2-40B4-BE49-F238E27FC236}">
                  <a16:creationId xmlns:a16="http://schemas.microsoft.com/office/drawing/2014/main" id="{D003C4C9-8DD8-8D4D-8E12-E9EEEC48F3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7200" y="1981200"/>
              <a:ext cx="228600" cy="2286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238" name="Oval 7">
              <a:extLst>
                <a:ext uri="{FF2B5EF4-FFF2-40B4-BE49-F238E27FC236}">
                  <a16:creationId xmlns:a16="http://schemas.microsoft.com/office/drawing/2014/main" id="{C4FC0C54-F05B-3B4C-8A6A-F81666258A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5400" y="2667000"/>
              <a:ext cx="228600" cy="2286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239" name="Oval 7">
              <a:extLst>
                <a:ext uri="{FF2B5EF4-FFF2-40B4-BE49-F238E27FC236}">
                  <a16:creationId xmlns:a16="http://schemas.microsoft.com/office/drawing/2014/main" id="{DC0376F1-E11D-AB48-9F6D-66A51A97C4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9000" y="2667000"/>
              <a:ext cx="228600" cy="2286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43FF474-B59E-C948-98E4-850E75BE5D3D}"/>
                </a:ext>
              </a:extLst>
            </p:cNvPr>
            <p:cNvCxnSpPr>
              <a:cxnSpLocks noChangeShapeType="1"/>
              <a:stCxn id="50237" idx="3"/>
              <a:endCxn id="50239" idx="7"/>
            </p:cNvCxnSpPr>
            <p:nvPr/>
          </p:nvCxnSpPr>
          <p:spPr bwMode="auto">
            <a:xfrm rot="5400000">
              <a:off x="3700052" y="2099234"/>
              <a:ext cx="523824" cy="67665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F3526F0-5A20-E145-950A-76B96ED928E8}"/>
                </a:ext>
              </a:extLst>
            </p:cNvPr>
            <p:cNvCxnSpPr>
              <a:cxnSpLocks noChangeShapeType="1"/>
              <a:stCxn id="50238" idx="1"/>
              <a:endCxn id="50237" idx="5"/>
            </p:cNvCxnSpPr>
            <p:nvPr/>
          </p:nvCxnSpPr>
          <p:spPr bwMode="auto">
            <a:xfrm rot="16200000" flipV="1">
              <a:off x="4534608" y="2100524"/>
              <a:ext cx="523824" cy="67665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E133A44-EB17-BB49-8838-A20604604CEB}"/>
                </a:ext>
              </a:extLst>
            </p:cNvPr>
            <p:cNvCxnSpPr>
              <a:cxnSpLocks noChangeShapeType="1"/>
              <a:stCxn id="50238" idx="2"/>
            </p:cNvCxnSpPr>
            <p:nvPr/>
          </p:nvCxnSpPr>
          <p:spPr bwMode="auto">
            <a:xfrm rot="10800000" flipV="1">
              <a:off x="3647818" y="2780921"/>
              <a:ext cx="1447611" cy="3887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898C4CE-53B0-BA43-B4D0-1BE769525FB6}"/>
                </a:ext>
              </a:extLst>
            </p:cNvPr>
            <p:cNvCxnSpPr>
              <a:cxnSpLocks noChangeShapeType="1"/>
              <a:stCxn id="50239" idx="4"/>
              <a:endCxn id="50236" idx="0"/>
            </p:cNvCxnSpPr>
            <p:nvPr/>
          </p:nvCxnSpPr>
          <p:spPr bwMode="auto">
            <a:xfrm rot="5400000">
              <a:off x="3161949" y="3276186"/>
              <a:ext cx="761181" cy="235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15A67A0-8E55-694A-961E-CDC54C982D41}"/>
                </a:ext>
              </a:extLst>
            </p:cNvPr>
            <p:cNvCxnSpPr>
              <a:cxnSpLocks noChangeShapeType="1"/>
              <a:stCxn id="50238" idx="4"/>
              <a:endCxn id="50235" idx="0"/>
            </p:cNvCxnSpPr>
            <p:nvPr/>
          </p:nvCxnSpPr>
          <p:spPr bwMode="auto">
            <a:xfrm rot="5400000">
              <a:off x="4838336" y="3277359"/>
              <a:ext cx="761181" cy="235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7146B5B-635D-0243-B597-E094207A8AC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 flipV="1">
              <a:off x="3650056" y="3729948"/>
              <a:ext cx="1447611" cy="3683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1CB1647-14F9-D54F-A393-C522B37A447B}"/>
                </a:ext>
              </a:extLst>
            </p:cNvPr>
            <p:cNvCxnSpPr>
              <a:cxnSpLocks noChangeShapeType="1"/>
              <a:stCxn id="50238" idx="3"/>
              <a:endCxn id="50236" idx="7"/>
            </p:cNvCxnSpPr>
            <p:nvPr/>
          </p:nvCxnSpPr>
          <p:spPr bwMode="auto">
            <a:xfrm rot="5400000">
              <a:off x="3963950" y="2517632"/>
              <a:ext cx="828705" cy="151362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6714D12C-E904-A348-8EEC-37A27F27652C}"/>
                </a:ext>
              </a:extLst>
            </p:cNvPr>
            <p:cNvCxnSpPr>
              <a:cxnSpLocks noChangeShapeType="1"/>
              <a:stCxn id="50235" idx="1"/>
              <a:endCxn id="50239" idx="5"/>
            </p:cNvCxnSpPr>
            <p:nvPr/>
          </p:nvCxnSpPr>
          <p:spPr bwMode="auto">
            <a:xfrm rot="16200000" flipV="1">
              <a:off x="3963950" y="2517632"/>
              <a:ext cx="828705" cy="151362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FB6F226A-0CEB-9840-A5D9-A73B59AA6E9F}"/>
                </a:ext>
              </a:extLst>
            </p:cNvPr>
            <p:cNvCxnSpPr>
              <a:cxnSpLocks noChangeShapeType="1"/>
              <a:stCxn id="50237" idx="4"/>
              <a:endCxn id="50236" idx="7"/>
            </p:cNvCxnSpPr>
            <p:nvPr/>
          </p:nvCxnSpPr>
          <p:spPr bwMode="auto">
            <a:xfrm rot="5400000">
              <a:off x="3257895" y="2572511"/>
              <a:ext cx="1481439" cy="75681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E60D71F-AFAA-0942-8BD9-C51670055921}"/>
                </a:ext>
              </a:extLst>
            </p:cNvPr>
            <p:cNvCxnSpPr>
              <a:cxnSpLocks noChangeShapeType="1"/>
              <a:stCxn id="50237" idx="4"/>
              <a:endCxn id="50235" idx="1"/>
            </p:cNvCxnSpPr>
            <p:nvPr/>
          </p:nvCxnSpPr>
          <p:spPr bwMode="auto">
            <a:xfrm rot="16200000" flipH="1">
              <a:off x="4014006" y="2571773"/>
              <a:ext cx="1481439" cy="75681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0182" name="Group 54">
            <a:extLst>
              <a:ext uri="{FF2B5EF4-FFF2-40B4-BE49-F238E27FC236}">
                <a16:creationId xmlns:a16="http://schemas.microsoft.com/office/drawing/2014/main" id="{0E0B06BC-A152-2743-BFCF-A1A702B96A2E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3733800" y="914400"/>
            <a:ext cx="1295400" cy="1371600"/>
            <a:chOff x="3429000" y="1981200"/>
            <a:chExt cx="1905000" cy="1905000"/>
          </a:xfrm>
        </p:grpSpPr>
        <p:sp>
          <p:nvSpPr>
            <p:cNvPr id="50220" name="Oval 7">
              <a:extLst>
                <a:ext uri="{FF2B5EF4-FFF2-40B4-BE49-F238E27FC236}">
                  <a16:creationId xmlns:a16="http://schemas.microsoft.com/office/drawing/2014/main" id="{9F3EE171-9E53-B841-971C-CF043297DF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5400" y="3657600"/>
              <a:ext cx="228600" cy="2286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221" name="Oval 7">
              <a:extLst>
                <a:ext uri="{FF2B5EF4-FFF2-40B4-BE49-F238E27FC236}">
                  <a16:creationId xmlns:a16="http://schemas.microsoft.com/office/drawing/2014/main" id="{06A078F7-4501-7A4B-88F3-74EEFEA254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9000" y="3657600"/>
              <a:ext cx="228600" cy="2286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222" name="Oval 7">
              <a:extLst>
                <a:ext uri="{FF2B5EF4-FFF2-40B4-BE49-F238E27FC236}">
                  <a16:creationId xmlns:a16="http://schemas.microsoft.com/office/drawing/2014/main" id="{8E664FA8-C654-7E46-AF4E-9CC2A4167A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7200" y="1981200"/>
              <a:ext cx="228600" cy="2286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223" name="Oval 7">
              <a:extLst>
                <a:ext uri="{FF2B5EF4-FFF2-40B4-BE49-F238E27FC236}">
                  <a16:creationId xmlns:a16="http://schemas.microsoft.com/office/drawing/2014/main" id="{56C42C81-9648-F64E-ACE9-3D75ECF18F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5400" y="2667000"/>
              <a:ext cx="228600" cy="2286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224" name="Oval 7">
              <a:extLst>
                <a:ext uri="{FF2B5EF4-FFF2-40B4-BE49-F238E27FC236}">
                  <a16:creationId xmlns:a16="http://schemas.microsoft.com/office/drawing/2014/main" id="{988D02F9-EB11-7840-AA0D-75A3DB0B55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9000" y="2667000"/>
              <a:ext cx="228600" cy="2286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E8C9B426-91DA-A14E-BDE8-77BFE1E62844}"/>
                </a:ext>
              </a:extLst>
            </p:cNvPr>
            <p:cNvCxnSpPr>
              <a:cxnSpLocks noChangeShapeType="1"/>
              <a:stCxn id="50222" idx="3"/>
              <a:endCxn id="50224" idx="7"/>
            </p:cNvCxnSpPr>
            <p:nvPr/>
          </p:nvCxnSpPr>
          <p:spPr bwMode="auto">
            <a:xfrm rot="5400000">
              <a:off x="3757199" y="2154282"/>
              <a:ext cx="522553" cy="6746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12D6F9B-D3C9-6741-8DD3-647956FB4990}"/>
                </a:ext>
              </a:extLst>
            </p:cNvPr>
            <p:cNvCxnSpPr>
              <a:cxnSpLocks noChangeShapeType="1"/>
              <a:stCxn id="50223" idx="1"/>
              <a:endCxn id="50222" idx="5"/>
            </p:cNvCxnSpPr>
            <p:nvPr/>
          </p:nvCxnSpPr>
          <p:spPr bwMode="auto">
            <a:xfrm rot="16200000" flipV="1">
              <a:off x="4595306" y="2154281"/>
              <a:ext cx="522553" cy="6746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B6AAECC-0B24-1845-BF93-AC66DA79265B}"/>
                </a:ext>
              </a:extLst>
            </p:cNvPr>
            <p:cNvCxnSpPr>
              <a:cxnSpLocks noChangeShapeType="1"/>
              <a:stCxn id="50223" idx="2"/>
            </p:cNvCxnSpPr>
            <p:nvPr/>
          </p:nvCxnSpPr>
          <p:spPr bwMode="auto">
            <a:xfrm rot="10800000" flipV="1">
              <a:off x="3685801" y="2834481"/>
              <a:ext cx="1447426" cy="3748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7545D791-A67D-AC4F-AD69-6001F575342C}"/>
                </a:ext>
              </a:extLst>
            </p:cNvPr>
            <p:cNvCxnSpPr>
              <a:cxnSpLocks noChangeShapeType="1"/>
              <a:stCxn id="50224" idx="4"/>
              <a:endCxn id="50221" idx="0"/>
            </p:cNvCxnSpPr>
            <p:nvPr/>
          </p:nvCxnSpPr>
          <p:spPr bwMode="auto">
            <a:xfrm rot="5400000">
              <a:off x="3189967" y="3301781"/>
              <a:ext cx="762882" cy="466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D738B92-389E-BD48-9E70-15858B7EE1D2}"/>
                </a:ext>
              </a:extLst>
            </p:cNvPr>
            <p:cNvCxnSpPr>
              <a:cxnSpLocks noChangeShapeType="1"/>
              <a:stCxn id="50223" idx="4"/>
              <a:endCxn id="50220" idx="0"/>
            </p:cNvCxnSpPr>
            <p:nvPr/>
          </p:nvCxnSpPr>
          <p:spPr bwMode="auto">
            <a:xfrm rot="5400000">
              <a:off x="4866180" y="3301781"/>
              <a:ext cx="762882" cy="466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CBF13A6D-DCB2-6443-8ED6-E14E415C9A7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 flipV="1">
              <a:off x="3685801" y="3786981"/>
              <a:ext cx="1447426" cy="3748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8CD7774-A5CF-9249-B763-2F3E8A310AD9}"/>
                </a:ext>
              </a:extLst>
            </p:cNvPr>
            <p:cNvCxnSpPr>
              <a:cxnSpLocks noChangeShapeType="1"/>
              <a:stCxn id="50223" idx="3"/>
              <a:endCxn id="50221" idx="7"/>
            </p:cNvCxnSpPr>
            <p:nvPr/>
          </p:nvCxnSpPr>
          <p:spPr bwMode="auto">
            <a:xfrm rot="5400000">
              <a:off x="3996104" y="2573075"/>
              <a:ext cx="826822" cy="151279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E94A1C6-2CF3-7249-9967-91ABED9261A9}"/>
                </a:ext>
              </a:extLst>
            </p:cNvPr>
            <p:cNvCxnSpPr>
              <a:cxnSpLocks noChangeShapeType="1"/>
              <a:stCxn id="50220" idx="1"/>
              <a:endCxn id="50224" idx="5"/>
            </p:cNvCxnSpPr>
            <p:nvPr/>
          </p:nvCxnSpPr>
          <p:spPr bwMode="auto">
            <a:xfrm rot="16200000" flipV="1">
              <a:off x="3995001" y="2547720"/>
              <a:ext cx="829028" cy="151279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955CD89C-580C-B842-9940-D07B9E734E4F}"/>
                </a:ext>
              </a:extLst>
            </p:cNvPr>
            <p:cNvCxnSpPr>
              <a:cxnSpLocks noChangeShapeType="1"/>
              <a:stCxn id="50222" idx="4"/>
              <a:endCxn id="50221" idx="7"/>
            </p:cNvCxnSpPr>
            <p:nvPr/>
          </p:nvCxnSpPr>
          <p:spPr bwMode="auto">
            <a:xfrm rot="5400000">
              <a:off x="3290483" y="2599599"/>
              <a:ext cx="1481667" cy="75639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1BB5331-6EBF-5048-989B-A0A681A884D4}"/>
                </a:ext>
              </a:extLst>
            </p:cNvPr>
            <p:cNvCxnSpPr>
              <a:cxnSpLocks noChangeShapeType="1"/>
              <a:stCxn id="50222" idx="4"/>
              <a:endCxn id="50220" idx="1"/>
            </p:cNvCxnSpPr>
            <p:nvPr/>
          </p:nvCxnSpPr>
          <p:spPr bwMode="auto">
            <a:xfrm rot="16200000" flipH="1">
              <a:off x="4046880" y="2590779"/>
              <a:ext cx="1481667" cy="75639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0183" name="Group 70">
            <a:extLst>
              <a:ext uri="{FF2B5EF4-FFF2-40B4-BE49-F238E27FC236}">
                <a16:creationId xmlns:a16="http://schemas.microsoft.com/office/drawing/2014/main" id="{1EB75C9D-0C4C-A645-872E-FAD770D960EE}"/>
              </a:ext>
            </a:extLst>
          </p:cNvPr>
          <p:cNvGrpSpPr>
            <a:grpSpLocks/>
          </p:cNvGrpSpPr>
          <p:nvPr/>
        </p:nvGrpSpPr>
        <p:grpSpPr bwMode="auto">
          <a:xfrm rot="7109714">
            <a:off x="2414588" y="1747838"/>
            <a:ext cx="1114425" cy="1304925"/>
            <a:chOff x="3429000" y="1981200"/>
            <a:chExt cx="1905000" cy="1905000"/>
          </a:xfrm>
        </p:grpSpPr>
        <p:sp>
          <p:nvSpPr>
            <p:cNvPr id="50205" name="Oval 7">
              <a:extLst>
                <a:ext uri="{FF2B5EF4-FFF2-40B4-BE49-F238E27FC236}">
                  <a16:creationId xmlns:a16="http://schemas.microsoft.com/office/drawing/2014/main" id="{64AB7863-875C-2049-AC29-F0AA501147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5400" y="3657600"/>
              <a:ext cx="228600" cy="2286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206" name="Oval 7">
              <a:extLst>
                <a:ext uri="{FF2B5EF4-FFF2-40B4-BE49-F238E27FC236}">
                  <a16:creationId xmlns:a16="http://schemas.microsoft.com/office/drawing/2014/main" id="{18D101D1-6572-4247-869C-A36914C8F5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9000" y="3657600"/>
              <a:ext cx="228600" cy="2286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207" name="Oval 7">
              <a:extLst>
                <a:ext uri="{FF2B5EF4-FFF2-40B4-BE49-F238E27FC236}">
                  <a16:creationId xmlns:a16="http://schemas.microsoft.com/office/drawing/2014/main" id="{6B2E3F9E-05AD-6349-B506-12A26ED9D5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7200" y="1981200"/>
              <a:ext cx="228600" cy="2286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208" name="Oval 7">
              <a:extLst>
                <a:ext uri="{FF2B5EF4-FFF2-40B4-BE49-F238E27FC236}">
                  <a16:creationId xmlns:a16="http://schemas.microsoft.com/office/drawing/2014/main" id="{8007FBE3-AA60-3B46-A0DD-512EB05A47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5400" y="2667000"/>
              <a:ext cx="228600" cy="2286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209" name="Oval 7">
              <a:extLst>
                <a:ext uri="{FF2B5EF4-FFF2-40B4-BE49-F238E27FC236}">
                  <a16:creationId xmlns:a16="http://schemas.microsoft.com/office/drawing/2014/main" id="{647BE339-4481-AF48-860F-0024D129F2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9000" y="2667000"/>
              <a:ext cx="228600" cy="2286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E493D8C-8010-3B42-9CA4-7B054D632A96}"/>
                </a:ext>
              </a:extLst>
            </p:cNvPr>
            <p:cNvCxnSpPr>
              <a:cxnSpLocks noChangeShapeType="1"/>
              <a:stCxn id="50207" idx="3"/>
              <a:endCxn id="50209" idx="7"/>
            </p:cNvCxnSpPr>
            <p:nvPr/>
          </p:nvCxnSpPr>
          <p:spPr bwMode="auto">
            <a:xfrm rot="5400000">
              <a:off x="3697868" y="2124219"/>
              <a:ext cx="523759" cy="67570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10B7C4C-2ED5-9E40-B4AA-5DBD8F6B9374}"/>
                </a:ext>
              </a:extLst>
            </p:cNvPr>
            <p:cNvCxnSpPr>
              <a:cxnSpLocks noChangeShapeType="1"/>
              <a:stCxn id="50208" idx="1"/>
              <a:endCxn id="50207" idx="5"/>
            </p:cNvCxnSpPr>
            <p:nvPr/>
          </p:nvCxnSpPr>
          <p:spPr bwMode="auto">
            <a:xfrm rot="16200000" flipV="1">
              <a:off x="4539268" y="2121780"/>
              <a:ext cx="523759" cy="67570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DC368B8-671D-AA4D-90A9-796A55B2DF9E}"/>
                </a:ext>
              </a:extLst>
            </p:cNvPr>
            <p:cNvCxnSpPr>
              <a:cxnSpLocks noChangeShapeType="1"/>
              <a:stCxn id="50208" idx="2"/>
            </p:cNvCxnSpPr>
            <p:nvPr/>
          </p:nvCxnSpPr>
          <p:spPr bwMode="auto">
            <a:xfrm rot="10800000" flipV="1">
              <a:off x="3661480" y="2828837"/>
              <a:ext cx="1449103" cy="3939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922B790F-7342-1A47-B246-1550A8F21E5A}"/>
                </a:ext>
              </a:extLst>
            </p:cNvPr>
            <p:cNvCxnSpPr>
              <a:cxnSpLocks noChangeShapeType="1"/>
              <a:stCxn id="50209" idx="4"/>
              <a:endCxn id="50206" idx="0"/>
            </p:cNvCxnSpPr>
            <p:nvPr/>
          </p:nvCxnSpPr>
          <p:spPr bwMode="auto">
            <a:xfrm rot="5400000">
              <a:off x="3181214" y="3331834"/>
              <a:ext cx="762464" cy="271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AD09BA1F-E6F1-3548-9CDE-5E26CD7CAF79}"/>
                </a:ext>
              </a:extLst>
            </p:cNvPr>
            <p:cNvCxnSpPr>
              <a:cxnSpLocks noChangeShapeType="1"/>
              <a:stCxn id="50208" idx="4"/>
              <a:endCxn id="50205" idx="0"/>
            </p:cNvCxnSpPr>
            <p:nvPr/>
          </p:nvCxnSpPr>
          <p:spPr bwMode="auto">
            <a:xfrm rot="5400000">
              <a:off x="4836283" y="3331902"/>
              <a:ext cx="762463" cy="271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10859D37-8291-CB40-80A4-184ADF71C69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 flipV="1">
              <a:off x="3668765" y="3782679"/>
              <a:ext cx="1449103" cy="3939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481B8971-8F71-D24E-A13D-245D41EFF424}"/>
                </a:ext>
              </a:extLst>
            </p:cNvPr>
            <p:cNvCxnSpPr>
              <a:cxnSpLocks noChangeShapeType="1"/>
              <a:stCxn id="50208" idx="3"/>
              <a:endCxn id="50206" idx="7"/>
            </p:cNvCxnSpPr>
            <p:nvPr/>
          </p:nvCxnSpPr>
          <p:spPr bwMode="auto">
            <a:xfrm rot="5400000">
              <a:off x="3964549" y="2523009"/>
              <a:ext cx="829672" cy="151423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C122001-1C4A-A242-9F8A-E938D69C29DC}"/>
                </a:ext>
              </a:extLst>
            </p:cNvPr>
            <p:cNvCxnSpPr>
              <a:cxnSpLocks noChangeShapeType="1"/>
              <a:stCxn id="50205" idx="1"/>
              <a:endCxn id="50209" idx="5"/>
            </p:cNvCxnSpPr>
            <p:nvPr/>
          </p:nvCxnSpPr>
          <p:spPr bwMode="auto">
            <a:xfrm rot="16200000" flipV="1">
              <a:off x="3964549" y="2523009"/>
              <a:ext cx="829672" cy="151423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284F206C-5B24-E04B-9CCE-DB6771A85CF2}"/>
                </a:ext>
              </a:extLst>
            </p:cNvPr>
            <p:cNvCxnSpPr>
              <a:cxnSpLocks noChangeShapeType="1"/>
              <a:stCxn id="50207" idx="4"/>
              <a:endCxn id="50206" idx="7"/>
            </p:cNvCxnSpPr>
            <p:nvPr/>
          </p:nvCxnSpPr>
          <p:spPr bwMode="auto">
            <a:xfrm rot="5400000">
              <a:off x="3264370" y="2625612"/>
              <a:ext cx="1480895" cy="75711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13366C21-C7D2-9B4B-A7ED-BFFD59D5BB0C}"/>
                </a:ext>
              </a:extLst>
            </p:cNvPr>
            <p:cNvCxnSpPr>
              <a:cxnSpLocks noChangeShapeType="1"/>
              <a:stCxn id="50207" idx="4"/>
              <a:endCxn id="50205" idx="1"/>
            </p:cNvCxnSpPr>
            <p:nvPr/>
          </p:nvCxnSpPr>
          <p:spPr bwMode="auto">
            <a:xfrm rot="16200000" flipH="1">
              <a:off x="4021958" y="2622474"/>
              <a:ext cx="1480895" cy="75711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0184" name="Group 86">
            <a:extLst>
              <a:ext uri="{FF2B5EF4-FFF2-40B4-BE49-F238E27FC236}">
                <a16:creationId xmlns:a16="http://schemas.microsoft.com/office/drawing/2014/main" id="{0726A0CF-3BED-694B-8904-ECBC27ECD3AB}"/>
              </a:ext>
            </a:extLst>
          </p:cNvPr>
          <p:cNvGrpSpPr>
            <a:grpSpLocks/>
          </p:cNvGrpSpPr>
          <p:nvPr/>
        </p:nvGrpSpPr>
        <p:grpSpPr bwMode="auto">
          <a:xfrm rot="-7413029">
            <a:off x="5184775" y="1612901"/>
            <a:ext cx="1368425" cy="1473200"/>
            <a:chOff x="3429000" y="1981200"/>
            <a:chExt cx="1905000" cy="1905000"/>
          </a:xfrm>
        </p:grpSpPr>
        <p:sp>
          <p:nvSpPr>
            <p:cNvPr id="50190" name="Oval 7">
              <a:extLst>
                <a:ext uri="{FF2B5EF4-FFF2-40B4-BE49-F238E27FC236}">
                  <a16:creationId xmlns:a16="http://schemas.microsoft.com/office/drawing/2014/main" id="{93D14ACD-FD78-8246-B1C1-B9AF64B9D0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5400" y="3657600"/>
              <a:ext cx="228600" cy="2286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91" name="Oval 7">
              <a:extLst>
                <a:ext uri="{FF2B5EF4-FFF2-40B4-BE49-F238E27FC236}">
                  <a16:creationId xmlns:a16="http://schemas.microsoft.com/office/drawing/2014/main" id="{C558817D-DD55-4544-87D1-DD39865CB0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9000" y="3657600"/>
              <a:ext cx="228600" cy="2286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92" name="Oval 7">
              <a:extLst>
                <a:ext uri="{FF2B5EF4-FFF2-40B4-BE49-F238E27FC236}">
                  <a16:creationId xmlns:a16="http://schemas.microsoft.com/office/drawing/2014/main" id="{5711DA85-E780-E145-8D9B-C5DCC86131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7200" y="1981200"/>
              <a:ext cx="228600" cy="2286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93" name="Oval 7">
              <a:extLst>
                <a:ext uri="{FF2B5EF4-FFF2-40B4-BE49-F238E27FC236}">
                  <a16:creationId xmlns:a16="http://schemas.microsoft.com/office/drawing/2014/main" id="{BD43556B-D5E0-E148-846B-84FC10BC4A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5400" y="2667000"/>
              <a:ext cx="228600" cy="2286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94" name="Oval 7">
              <a:extLst>
                <a:ext uri="{FF2B5EF4-FFF2-40B4-BE49-F238E27FC236}">
                  <a16:creationId xmlns:a16="http://schemas.microsoft.com/office/drawing/2014/main" id="{24A8B281-05EE-5D4C-B9DA-5E95B89567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9000" y="2667000"/>
              <a:ext cx="228600" cy="2286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panose="030F0902030302020204" pitchFamily="66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89BEE24F-1C7B-3C43-81A8-A4F48CE24AF4}"/>
                </a:ext>
              </a:extLst>
            </p:cNvPr>
            <p:cNvCxnSpPr>
              <a:cxnSpLocks noChangeShapeType="1"/>
              <a:stCxn id="50192" idx="3"/>
              <a:endCxn id="50194" idx="7"/>
            </p:cNvCxnSpPr>
            <p:nvPr/>
          </p:nvCxnSpPr>
          <p:spPr bwMode="auto">
            <a:xfrm rot="5400000">
              <a:off x="3716386" y="2102010"/>
              <a:ext cx="523465" cy="67625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2A58DD69-7B9D-DB4D-AB0D-7D5D9A54DD5C}"/>
                </a:ext>
              </a:extLst>
            </p:cNvPr>
            <p:cNvCxnSpPr>
              <a:cxnSpLocks noChangeShapeType="1"/>
              <a:stCxn id="50193" idx="1"/>
              <a:endCxn id="50192" idx="5"/>
            </p:cNvCxnSpPr>
            <p:nvPr/>
          </p:nvCxnSpPr>
          <p:spPr bwMode="auto">
            <a:xfrm rot="16200000" flipV="1">
              <a:off x="4545075" y="2100135"/>
              <a:ext cx="523465" cy="67625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E59502D3-CE3F-D44E-9A37-19A993D9EA6F}"/>
                </a:ext>
              </a:extLst>
            </p:cNvPr>
            <p:cNvCxnSpPr>
              <a:cxnSpLocks noChangeShapeType="1"/>
              <a:stCxn id="50193" idx="2"/>
            </p:cNvCxnSpPr>
            <p:nvPr/>
          </p:nvCxnSpPr>
          <p:spPr bwMode="auto">
            <a:xfrm rot="10800000" flipV="1">
              <a:off x="3659342" y="2781424"/>
              <a:ext cx="1449745" cy="3695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6B058527-7316-EF4A-8119-C5EC828F79BA}"/>
                </a:ext>
              </a:extLst>
            </p:cNvPr>
            <p:cNvCxnSpPr>
              <a:cxnSpLocks noChangeShapeType="1"/>
              <a:stCxn id="50194" idx="4"/>
              <a:endCxn id="50191" idx="0"/>
            </p:cNvCxnSpPr>
            <p:nvPr/>
          </p:nvCxnSpPr>
          <p:spPr bwMode="auto">
            <a:xfrm rot="5400000">
              <a:off x="3208157" y="3275712"/>
              <a:ext cx="761589" cy="221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1EBCCF38-3C4F-ED4D-96CD-865103EF4B85}"/>
                </a:ext>
              </a:extLst>
            </p:cNvPr>
            <p:cNvCxnSpPr>
              <a:cxnSpLocks noChangeShapeType="1"/>
              <a:stCxn id="50193" idx="4"/>
              <a:endCxn id="50190" idx="0"/>
            </p:cNvCxnSpPr>
            <p:nvPr/>
          </p:nvCxnSpPr>
          <p:spPr bwMode="auto">
            <a:xfrm rot="5400000">
              <a:off x="4892521" y="3278733"/>
              <a:ext cx="761589" cy="221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0036B37E-EAA0-C541-8765-F32DB755D8A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 flipV="1">
              <a:off x="3666131" y="3733925"/>
              <a:ext cx="1449745" cy="3695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B33723C2-1B1B-8246-A2A8-FF2C37D525CD}"/>
                </a:ext>
              </a:extLst>
            </p:cNvPr>
            <p:cNvCxnSpPr>
              <a:cxnSpLocks noChangeShapeType="1"/>
              <a:stCxn id="50193" idx="3"/>
              <a:endCxn id="50191" idx="7"/>
            </p:cNvCxnSpPr>
            <p:nvPr/>
          </p:nvCxnSpPr>
          <p:spPr bwMode="auto">
            <a:xfrm rot="5400000">
              <a:off x="3971411" y="2518415"/>
              <a:ext cx="829332" cy="15160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C7D52680-CFC9-C046-A264-A896A0EB4845}"/>
                </a:ext>
              </a:extLst>
            </p:cNvPr>
            <p:cNvCxnSpPr>
              <a:cxnSpLocks noChangeShapeType="1"/>
              <a:stCxn id="50190" idx="1"/>
              <a:endCxn id="50194" idx="5"/>
            </p:cNvCxnSpPr>
            <p:nvPr/>
          </p:nvCxnSpPr>
          <p:spPr bwMode="auto">
            <a:xfrm rot="16200000" flipV="1">
              <a:off x="3971411" y="2518415"/>
              <a:ext cx="829332" cy="15160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9B9F7299-A17C-474F-A22F-E835ED1A77CA}"/>
                </a:ext>
              </a:extLst>
            </p:cNvPr>
            <p:cNvCxnSpPr>
              <a:cxnSpLocks noChangeShapeType="1"/>
              <a:stCxn id="50192" idx="4"/>
              <a:endCxn id="50191" idx="7"/>
            </p:cNvCxnSpPr>
            <p:nvPr/>
          </p:nvCxnSpPr>
          <p:spPr bwMode="auto">
            <a:xfrm rot="5400000">
              <a:off x="3303673" y="2571394"/>
              <a:ext cx="1482123" cy="75802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C17495C-9B2D-A947-A333-3E9ECE579925}"/>
                </a:ext>
              </a:extLst>
            </p:cNvPr>
            <p:cNvCxnSpPr>
              <a:cxnSpLocks noChangeShapeType="1"/>
              <a:stCxn id="50192" idx="4"/>
              <a:endCxn id="50190" idx="1"/>
            </p:cNvCxnSpPr>
            <p:nvPr/>
          </p:nvCxnSpPr>
          <p:spPr bwMode="auto">
            <a:xfrm rot="16200000" flipH="1">
              <a:off x="4062490" y="2570816"/>
              <a:ext cx="1482123" cy="75802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6948EF83-391C-C145-8295-6352F87EE2ED}"/>
              </a:ext>
            </a:extLst>
          </p:cNvPr>
          <p:cNvCxnSpPr>
            <a:cxnSpLocks noChangeShapeType="1"/>
            <a:stCxn id="50192" idx="1"/>
            <a:endCxn id="50252" idx="6"/>
          </p:cNvCxnSpPr>
          <p:nvPr/>
        </p:nvCxnSpPr>
        <p:spPr bwMode="auto">
          <a:xfrm rot="10800000" flipV="1">
            <a:off x="5000625" y="2790825"/>
            <a:ext cx="307975" cy="6286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96DB473F-B033-1648-B31F-CBF6AF4D58A6}"/>
              </a:ext>
            </a:extLst>
          </p:cNvPr>
          <p:cNvCxnSpPr>
            <a:cxnSpLocks noChangeShapeType="1"/>
            <a:stCxn id="50237" idx="7"/>
            <a:endCxn id="50252" idx="1"/>
          </p:cNvCxnSpPr>
          <p:nvPr/>
        </p:nvCxnSpPr>
        <p:spPr bwMode="auto">
          <a:xfrm rot="16200000" flipH="1">
            <a:off x="4288631" y="2923382"/>
            <a:ext cx="53975" cy="10652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F412C1A2-0460-364E-AA38-26F63CDD1598}"/>
              </a:ext>
            </a:extLst>
          </p:cNvPr>
          <p:cNvCxnSpPr>
            <a:cxnSpLocks noChangeShapeType="1"/>
            <a:stCxn id="50207" idx="1"/>
            <a:endCxn id="50222" idx="7"/>
          </p:cNvCxnSpPr>
          <p:nvPr/>
        </p:nvCxnSpPr>
        <p:spPr bwMode="auto">
          <a:xfrm flipV="1">
            <a:off x="3548063" y="2262188"/>
            <a:ext cx="777875" cy="3968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B5E93A97-4262-EA45-BCA7-7CA8CDCFA98A}"/>
              </a:ext>
            </a:extLst>
          </p:cNvPr>
          <p:cNvCxnSpPr>
            <a:cxnSpLocks noChangeShapeType="1"/>
            <a:stCxn id="50207" idx="6"/>
            <a:endCxn id="50237" idx="1"/>
          </p:cNvCxnSpPr>
          <p:nvPr/>
        </p:nvCxnSpPr>
        <p:spPr bwMode="auto">
          <a:xfrm rot="16200000" flipH="1">
            <a:off x="3247232" y="2929731"/>
            <a:ext cx="641350" cy="246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0189" name="TextBox 132">
            <a:extLst>
              <a:ext uri="{FF2B5EF4-FFF2-40B4-BE49-F238E27FC236}">
                <a16:creationId xmlns:a16="http://schemas.microsoft.com/office/drawing/2014/main" id="{14513229-AF99-3A42-81FE-36A9538E26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257800"/>
            <a:ext cx="8585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Divide N vertices into sqrt(N) groups of size sqrt(N) (here N = 25)</a:t>
            </a:r>
          </a:p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Add all connections within each group (cliques), connect “leaders” in a cycle</a:t>
            </a:r>
          </a:p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N – sqrt(N) non-leaders have C.C. = 1, so network C.C. </a:t>
            </a:r>
            <a:r>
              <a:rPr lang="en-US" altLang="en-US" sz="1800">
                <a:latin typeface="Arial" panose="020B0604020202020204" pitchFamily="34" charset="0"/>
                <a:sym typeface="Wingdings" pitchFamily="2" charset="2"/>
              </a:rPr>
              <a:t> 1 as N becomes large</a:t>
            </a:r>
          </a:p>
          <a:p>
            <a:pPr eaLnBrk="1" hangingPunct="1"/>
            <a:r>
              <a:rPr lang="en-US" altLang="en-US" sz="1800">
                <a:latin typeface="Arial" panose="020B0604020202020204" pitchFamily="34" charset="0"/>
                <a:sym typeface="Wingdings" pitchFamily="2" charset="2"/>
              </a:rPr>
              <a:t>Edge density is p ~ 1/sqrt(N)</a:t>
            </a:r>
            <a:endParaRPr lang="en-US" altLang="en-US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00741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1C82FEF3-7A3E-4544-AE4A-1CD6F9491D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Degrees-of-Separation Experiment</a:t>
            </a:r>
          </a:p>
        </p:txBody>
      </p:sp>
      <p:sp>
        <p:nvSpPr>
          <p:cNvPr id="38914" name="Content Placeholder 2">
            <a:extLst>
              <a:ext uri="{FF2B5EF4-FFF2-40B4-BE49-F238E27FC236}">
                <a16:creationId xmlns:a16="http://schemas.microsoft.com/office/drawing/2014/main" id="{A6AB9C4F-0F8F-5449-BAB2-148841635B7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1" y="1600200"/>
            <a:ext cx="4190999" cy="4525963"/>
          </a:xfrm>
        </p:spPr>
        <p:txBody>
          <a:bodyPr/>
          <a:lstStyle/>
          <a:p>
            <a:r>
              <a:rPr lang="en-US" altLang="en-US" dirty="0"/>
              <a:t>64 out of the 296 starting letters succeeded to be delivered to the stockbroker in Boston.</a:t>
            </a:r>
          </a:p>
          <a:p>
            <a:r>
              <a:rPr lang="en-US" altLang="en-US" dirty="0"/>
              <a:t>The average number of hops for successful letters was between 5 and 6.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1E90CF-FBB9-AE4B-A314-905BE0956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5650" y="1531938"/>
            <a:ext cx="4356100" cy="40306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1C82FEF3-7A3E-4544-AE4A-1CD6F9491D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Degrees-of-Separation Experiment</a:t>
            </a:r>
          </a:p>
        </p:txBody>
      </p:sp>
      <p:sp>
        <p:nvSpPr>
          <p:cNvPr id="38914" name="Content Placeholder 2">
            <a:extLst>
              <a:ext uri="{FF2B5EF4-FFF2-40B4-BE49-F238E27FC236}">
                <a16:creationId xmlns:a16="http://schemas.microsoft.com/office/drawing/2014/main" id="{A6AB9C4F-0F8F-5449-BAB2-148841635B7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1600200"/>
            <a:ext cx="8915400" cy="4525963"/>
          </a:xfrm>
        </p:spPr>
        <p:txBody>
          <a:bodyPr/>
          <a:lstStyle/>
          <a:p>
            <a:r>
              <a:rPr lang="en-US" altLang="en-US" sz="2400" dirty="0"/>
              <a:t>This result gave rise to the expression that everyone in America has at most </a:t>
            </a:r>
            <a:r>
              <a:rPr lang="en-US" altLang="en-US" sz="2400" b="1" dirty="0">
                <a:solidFill>
                  <a:srgbClr val="FF0000"/>
                </a:solidFill>
              </a:rPr>
              <a:t>six degrees of separation</a:t>
            </a:r>
            <a:r>
              <a:rPr lang="en-US" altLang="en-US" sz="2400" dirty="0"/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B019A0-D95C-2C4C-9FB4-94F009030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320131"/>
            <a:ext cx="5318124" cy="39885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5DA34D4-0F4F-0648-8DAE-0B14812CA240}"/>
              </a:ext>
            </a:extLst>
          </p:cNvPr>
          <p:cNvSpPr/>
          <p:nvPr/>
        </p:nvSpPr>
        <p:spPr>
          <a:xfrm>
            <a:off x="2362200" y="6248400"/>
            <a:ext cx="64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by Daniel&amp;#039; (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User:Dannie-walker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[CC BY-SA 3.0 (https://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creativecommons.org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/licenses/by-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/3.0)]</a:t>
            </a:r>
          </a:p>
        </p:txBody>
      </p:sp>
    </p:spTree>
    <p:extLst>
      <p:ext uri="{BB962C8B-B14F-4D97-AF65-F5344CB8AC3E}">
        <p14:creationId xmlns:p14="http://schemas.microsoft.com/office/powerpoint/2010/main" val="1685366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CB173980-97E1-5449-A1EF-8B892CAA5C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Small Worlds	</a:t>
            </a:r>
          </a:p>
        </p:txBody>
      </p:sp>
      <p:sp>
        <p:nvSpPr>
          <p:cNvPr id="39938" name="Content Placeholder 2">
            <a:extLst>
              <a:ext uri="{FF2B5EF4-FFF2-40B4-BE49-F238E27FC236}">
                <a16:creationId xmlns:a16="http://schemas.microsoft.com/office/drawing/2014/main" id="{D5AEBABF-251A-194C-AF2A-4A0F9C10EE5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417638"/>
            <a:ext cx="8382000" cy="4708525"/>
          </a:xfrm>
        </p:spPr>
        <p:txBody>
          <a:bodyPr/>
          <a:lstStyle/>
          <a:p>
            <a:r>
              <a:rPr lang="en-US" altLang="en-US"/>
              <a:t>This experiment led to many other, similar experiments and to a popular ride at Disneyland.*</a:t>
            </a:r>
          </a:p>
        </p:txBody>
      </p:sp>
      <p:pic>
        <p:nvPicPr>
          <p:cNvPr id="39939" name="Picture 3">
            <a:extLst>
              <a:ext uri="{FF2B5EF4-FFF2-40B4-BE49-F238E27FC236}">
                <a16:creationId xmlns:a16="http://schemas.microsoft.com/office/drawing/2014/main" id="{3F17DBE1-D84A-B74A-8FD1-DF49BD3C3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543175"/>
            <a:ext cx="3363913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3ADFC0-15ED-7A4A-BFED-A54BFDC140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475" y="6096000"/>
            <a:ext cx="85407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*Actually, the Disneyland ride, “It’s a Small World,” opened in 1966, three years </a:t>
            </a:r>
          </a:p>
          <a:p>
            <a:pPr eaLnBrk="1" hangingPunct="1"/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before the Travers-Milgram experiment was published.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:a16="http://schemas.microsoft.com/office/drawing/2014/main" id="{4396FE86-4593-E649-9144-6850115C170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8001000" cy="2438400"/>
          </a:xfrm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FF0000"/>
                </a:solidFill>
              </a:rPr>
              <a:t>Example Networks</a:t>
            </a:r>
            <a:r>
              <a:rPr lang="en-US" altLang="en-US" sz="4000" b="1">
                <a:solidFill>
                  <a:srgbClr val="FF0000"/>
                </a:solidFill>
                <a:latin typeface="Comic Sans MS" panose="030F0902030302020204" pitchFamily="66" charset="0"/>
              </a:rPr>
              <a:t> </a:t>
            </a:r>
            <a:br>
              <a:rPr lang="en-US" altLang="en-US" sz="4000" b="1">
                <a:solidFill>
                  <a:srgbClr val="FF0000"/>
                </a:solidFill>
                <a:latin typeface="Comic Sans MS" panose="030F0902030302020204" pitchFamily="66" charset="0"/>
              </a:rPr>
            </a:br>
            <a:r>
              <a:rPr lang="en-US" altLang="en-US" sz="4000" b="1">
                <a:solidFill>
                  <a:srgbClr val="FF0000"/>
                </a:solidFill>
              </a:rPr>
              <a:t>(Social and Otherwise)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router">
            <a:extLst>
              <a:ext uri="{FF2B5EF4-FFF2-40B4-BE49-F238E27FC236}">
                <a16:creationId xmlns:a16="http://schemas.microsoft.com/office/drawing/2014/main" id="{A1838B89-7AC1-344C-8A9E-932CE7FD7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06863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Text Box 3">
            <a:extLst>
              <a:ext uri="{FF2B5EF4-FFF2-40B4-BE49-F238E27FC236}">
                <a16:creationId xmlns:a16="http://schemas.microsoft.com/office/drawing/2014/main" id="{00717404-81FA-3946-84C1-B00CDF95D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336550"/>
            <a:ext cx="554510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FF0000"/>
                </a:solidFill>
              </a:rPr>
              <a:t>The Internet, Router Level</a:t>
            </a:r>
          </a:p>
        </p:txBody>
      </p:sp>
      <p:sp>
        <p:nvSpPr>
          <p:cNvPr id="15363" name="Rectangle 4">
            <a:extLst>
              <a:ext uri="{FF2B5EF4-FFF2-40B4-BE49-F238E27FC236}">
                <a16:creationId xmlns:a16="http://schemas.microsoft.com/office/drawing/2014/main" id="{E922F514-FD9F-334C-8BE9-C75EABA321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1600200"/>
            <a:ext cx="5105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chemeClr val="accent2"/>
                </a:solidFill>
              </a:rPr>
              <a:t>“Vertices” are physical machines</a:t>
            </a:r>
          </a:p>
          <a:p>
            <a:pPr eaLnBrk="1" hangingPunct="1"/>
            <a:r>
              <a:rPr lang="en-US" altLang="en-US" sz="2400" dirty="0">
                <a:solidFill>
                  <a:schemeClr val="accent2"/>
                </a:solidFill>
              </a:rPr>
              <a:t>“Edges” are physical wires</a:t>
            </a:r>
          </a:p>
          <a:p>
            <a:pPr eaLnBrk="1" hangingPunct="1"/>
            <a:r>
              <a:rPr lang="en-US" altLang="en-US" sz="2400" dirty="0">
                <a:solidFill>
                  <a:schemeClr val="accent2"/>
                </a:solidFill>
              </a:rPr>
              <a:t>Interaction is electronic</a:t>
            </a:r>
          </a:p>
          <a:p>
            <a:pPr eaLnBrk="1" hangingPunct="1"/>
            <a:r>
              <a:rPr lang="en-US" altLang="en-US" sz="2400" dirty="0">
                <a:solidFill>
                  <a:schemeClr val="accent2"/>
                </a:solidFill>
              </a:rPr>
              <a:t>A purely technological network?</a:t>
            </a:r>
          </a:p>
        </p:txBody>
      </p:sp>
      <p:pic>
        <p:nvPicPr>
          <p:cNvPr id="15364" name="Picture 6" descr="The Internet, 1969.">
            <a:extLst>
              <a:ext uri="{FF2B5EF4-FFF2-40B4-BE49-F238E27FC236}">
                <a16:creationId xmlns:a16="http://schemas.microsoft.com/office/drawing/2014/main" id="{893C7B21-7844-2843-93C9-9F1AF5E9D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605213"/>
            <a:ext cx="2514600" cy="325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4804</TotalTime>
  <Words>2721</Words>
  <Application>Microsoft Macintosh PowerPoint</Application>
  <PresentationFormat>On-screen Show (4:3)</PresentationFormat>
  <Paragraphs>346</Paragraphs>
  <Slides>48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7" baseType="lpstr">
      <vt:lpstr>Arial</vt:lpstr>
      <vt:lpstr>Calibri</vt:lpstr>
      <vt:lpstr>Cambria</vt:lpstr>
      <vt:lpstr>Comic Sans MS</vt:lpstr>
      <vt:lpstr>Helvetica Neue</vt:lpstr>
      <vt:lpstr>Symbol</vt:lpstr>
      <vt:lpstr>Times New Roman</vt:lpstr>
      <vt:lpstr>Default Design</vt:lpstr>
      <vt:lpstr>Equation</vt:lpstr>
      <vt:lpstr>Network Structure</vt:lpstr>
      <vt:lpstr>Terminology</vt:lpstr>
      <vt:lpstr>The Degrees-of-Separation Experiment</vt:lpstr>
      <vt:lpstr>The Degrees-of-Separation Experiment</vt:lpstr>
      <vt:lpstr>The Degrees-of-Separation Experiment</vt:lpstr>
      <vt:lpstr>The Degrees-of-Separation Experiment</vt:lpstr>
      <vt:lpstr>Small Worlds </vt:lpstr>
      <vt:lpstr>Example Networks  (Social and Otherwise)</vt:lpstr>
      <vt:lpstr>PowerPoint Presentation</vt:lpstr>
      <vt:lpstr>PowerPoint Presentation</vt:lpstr>
      <vt:lpstr>A Small Social Network</vt:lpstr>
      <vt:lpstr>Another Small Social Network</vt:lpstr>
      <vt:lpstr>Protein-Protein Interaction Networks</vt:lpstr>
      <vt:lpstr>Who’s Doing All This?</vt:lpstr>
      <vt:lpstr>Structural Properties of Networks</vt:lpstr>
      <vt:lpstr>Networks: Basic Definitions</vt:lpstr>
      <vt:lpstr>Networks: Basic Definitions</vt:lpstr>
      <vt:lpstr>Networks: Basic Definitions</vt:lpstr>
      <vt:lpstr>Networks: Basic Definitions</vt:lpstr>
      <vt:lpstr>Networks: Basic Definitions</vt:lpstr>
      <vt:lpstr>Illustrating the Concepts</vt:lpstr>
      <vt:lpstr>PowerPoint Presentation</vt:lpstr>
      <vt:lpstr>PowerPoint Presentation</vt:lpstr>
      <vt:lpstr>The Kevin Bacon Game</vt:lpstr>
      <vt:lpstr>The Kevin Bacon Game</vt:lpstr>
      <vt:lpstr>Erdős-Bacon Numbers</vt:lpstr>
      <vt:lpstr>Network Structure</vt:lpstr>
      <vt:lpstr>Network Structure: 1. Power Law Degree Distributions</vt:lpstr>
      <vt:lpstr>Math Collaboration Degree Distribution</vt:lpstr>
      <vt:lpstr>What Do We Mean By Not “Heavy-Tailed”?</vt:lpstr>
      <vt:lpstr>PowerPoint Presentation</vt:lpstr>
      <vt:lpstr>What Do We Mean By “Heavy-Tailed”?</vt:lpstr>
      <vt:lpstr>PowerPoint Presentation</vt:lpstr>
      <vt:lpstr>PowerPoint Presentation</vt:lpstr>
      <vt:lpstr>PowerPoint Presentation</vt:lpstr>
      <vt:lpstr>PowerPoint Presentation</vt:lpstr>
      <vt:lpstr>Power Laws</vt:lpstr>
      <vt:lpstr>PowerPoint Presentation</vt:lpstr>
      <vt:lpstr>Power Laws</vt:lpstr>
      <vt:lpstr>Network Structure: 2. Small Diameter</vt:lpstr>
      <vt:lpstr>What Do We Mean By “Small Diameter”?</vt:lpstr>
      <vt:lpstr>Empirical Support for Small Diameter</vt:lpstr>
      <vt:lpstr>Network Structure: 3. Clustering of Connectivity</vt:lpstr>
      <vt:lpstr>The Clustering Coefficient of a Network</vt:lpstr>
      <vt:lpstr>What Do We Mean By “High” Clustering?</vt:lpstr>
      <vt:lpstr>Clustering Coefficient Example 1</vt:lpstr>
      <vt:lpstr>Clustering Coefficient Example 2</vt:lpstr>
      <vt:lpstr>Clustering Coefficient Example 3</vt:lpstr>
    </vt:vector>
  </TitlesOfParts>
  <Company>University of PA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Introductory Lecture</dc:title>
  <dc:creator>CIS</dc:creator>
  <cp:lastModifiedBy>Michael T Goodrich</cp:lastModifiedBy>
  <cp:revision>197</cp:revision>
  <cp:lastPrinted>2019-05-04T17:03:58Z</cp:lastPrinted>
  <dcterms:created xsi:type="dcterms:W3CDTF">2017-08-28T14:27:41Z</dcterms:created>
  <dcterms:modified xsi:type="dcterms:W3CDTF">2019-05-04T17:11:05Z</dcterms:modified>
</cp:coreProperties>
</file>