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72" r:id="rId2"/>
    <p:sldId id="448" r:id="rId3"/>
    <p:sldId id="451" r:id="rId4"/>
    <p:sldId id="358" r:id="rId5"/>
    <p:sldId id="422" r:id="rId6"/>
    <p:sldId id="351" r:id="rId7"/>
    <p:sldId id="450" r:id="rId8"/>
    <p:sldId id="453" r:id="rId9"/>
    <p:sldId id="452" r:id="rId10"/>
    <p:sldId id="353" r:id="rId11"/>
    <p:sldId id="354" r:id="rId12"/>
    <p:sldId id="356" r:id="rId13"/>
    <p:sldId id="355" r:id="rId14"/>
    <p:sldId id="368" r:id="rId15"/>
    <p:sldId id="369" r:id="rId16"/>
    <p:sldId id="466" r:id="rId17"/>
    <p:sldId id="468" r:id="rId18"/>
    <p:sldId id="46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7"/>
    <p:restoredTop sz="94703"/>
  </p:normalViewPr>
  <p:slideViewPr>
    <p:cSldViewPr>
      <p:cViewPr varScale="1">
        <p:scale>
          <a:sx n="184" d="100"/>
          <a:sy n="184" d="100"/>
        </p:scale>
        <p:origin x="5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8"/>
    </p:cViewPr>
  </p:sorterViewPr>
  <p:notesViewPr>
    <p:cSldViewPr>
      <p:cViewPr varScale="1">
        <p:scale>
          <a:sx n="57" d="100"/>
          <a:sy n="57" d="100"/>
        </p:scale>
        <p:origin x="-17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E6ACB4EC-4529-AD48-8D25-2D0FDC8A2A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08C5C51D-63CC-C94E-8E5C-35B1BC5E80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DDF79802-B243-634D-BDE2-FC4112AAF39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029DDD73-557A-7F43-AD17-627C307F291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0D0D3810-B5E7-AF4B-8D63-DD32D06132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33AB29FB-7FA9-8F48-8F5A-9F6C7026AC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anose="020B0604020202020204" pitchFamily="34" charset="0"/>
              </a:defRPr>
            </a:lvl1pPr>
          </a:lstStyle>
          <a:p>
            <a:fld id="{3D31AFDB-263C-2C43-B3FD-12FF65F0CD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D9DBF13-E852-0642-B1C4-5B4CB5248F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3738CC-771B-1443-B244-C34AC0F0AE1B}" type="slidenum">
              <a:rPr lang="en-US" altLang="en-US" sz="1200" i="0"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200" i="0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9DAC89D-DCD6-124D-8DE5-6CFECCF1EA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8259E3A-481A-6E44-BEDE-BF486DC96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DA1279D1-CF63-B94C-B10B-8161F5A7D8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27221B-5C56-CD4E-81D1-451FD5CA420F}" type="slidenum">
              <a:rPr lang="en-US" altLang="en-US" sz="1200" i="0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200" i="0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5D7A20A-FF2C-ED44-A39E-70FF6E1D71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BDE9E7E-FD33-EF49-A4AB-B1D17BE26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D3E8EB95-D9DD-BC48-948A-1D73C3A10A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AAD6B0-4E2A-FA4E-A8B1-7D987CFBDA5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1684DAA-5161-F246-B307-6E3EAEA8A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06B075B-71CF-B34D-A602-FFF1D5E70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449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D3E8EB95-D9DD-BC48-948A-1D73C3A10A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AAD6B0-4E2A-FA4E-A8B1-7D987CFBDA5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1684DAA-5161-F246-B307-6E3EAEA8A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06B075B-71CF-B34D-A602-FFF1D5E70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37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D3E8EB95-D9DD-BC48-948A-1D73C3A10A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AAD6B0-4E2A-FA4E-A8B1-7D987CFBDA5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1684DAA-5161-F246-B307-6E3EAEA8A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06B075B-71CF-B34D-A602-FFF1D5E70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56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D398D5-1CE6-9B40-A228-E177ECA4AA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45C601-67E4-6C4F-AA08-BC90C0B49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906C53-846E-C74E-AC43-087763F223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8541C-4DB3-9449-A6CF-FBC0DD000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09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F43C68-39DF-AA4C-A75E-43B16A33C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CD4BEC-911F-294A-A6F1-EC4322E2B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9324A1-2BD8-A445-AAE8-A24F141C5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75980-46CA-4C47-838A-FB5DCF7D87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86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177196-CAD6-3E4F-A348-9E62A3FEA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B8879E-100B-6F4D-AA05-A7CDE16E1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0D6FCC-FD2C-1E40-94EC-01EDE7FBF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460B5-A2F1-9D45-872B-D81BE4C6E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82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3C5583-1B23-854D-94BA-8DA97EC64C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85D55-33F7-214D-A37E-EF2D7D6228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EECEA-7949-7041-ABF6-836911F93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2D2F6-B8E0-A143-8491-27AF560AF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389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F9E9618-A200-A349-B32A-0C16394E7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0BF57B0-9C33-9540-BB5A-75F97C4EF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24CC674-7712-6C4F-8366-D8DFC9DF3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581C8-0B30-1E4A-877B-4ACC9B001F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01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831E88-AB61-AC4A-80A1-C617B03A36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F312D2-1746-B144-8E5F-97986BC1E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206C1E-2466-F047-8047-8DD0809E1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24760-30A9-8D45-B439-3E03A32CF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51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B853FB-AEC5-184A-8EF8-3DF1844E66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9E85B4-F8B1-5E4C-90E7-9A66485CF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147D1F-6C4D-7149-903F-2CD1B6045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E188F2-F21D-4740-944A-634CD1E3CB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54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754AC6-C0DF-1045-933B-0978B642E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D2D663-0B19-B442-B8A2-FFFCFDCB82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00746E-D265-A843-BD9C-A455920A4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C8FC4-2B47-A34E-AFFE-EDBBE3D45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86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793F10-28F9-7743-8018-91E8E4D43D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B26E216-62D7-5B4B-A389-AE1307C72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F245DCB-D7AE-804F-BADD-D86B09846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82FE7-60F6-1842-A28C-50A2FFD20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1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0B4420-6A9E-1D40-AB9D-F84A7E798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E972D8-A363-564A-916E-293FACEE30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F6D949-5D1B-C541-B01D-03D672987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591AC-42F9-5E4A-BD6B-E5E9B3484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19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5B7C80-ADF3-864D-944A-6CD5781A2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696C6A-1A0D-1C4A-B0E9-8CF82A8F6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802C30-5D1A-7941-AB7D-217D93FA7C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E2C85-1C20-C64B-9F9F-3924CFE06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92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F76743-83B6-E641-8730-1D7B29281B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93EC7D-E5B0-1145-9E21-DD3EE05B3C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78D0BC-5233-0745-8A0D-B5AE0E4EB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89AF3-C53A-0946-94B4-5AF7A42FD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75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E1CE46-F495-CA41-A473-9DB469DA4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EDA73-DDAE-6247-8E7C-45F4416893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8DD859-8264-224A-A0D8-737822053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B0BF9-6F7D-F144-8840-F8E9080C12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48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F6714C-F350-C044-A4FA-6D91541C9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BA078A-9EB5-1B41-B223-C9952E207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70B63B-58F7-8849-8C82-517F6AC8F4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80C5F5-EDF0-FC49-8F27-8DC26AE139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05B75B6-C61A-C440-9D82-23062C2C51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panose="020B0604020202020204" pitchFamily="34" charset="0"/>
              </a:defRPr>
            </a:lvl1pPr>
          </a:lstStyle>
          <a:p>
            <a:fld id="{E171749C-24D9-5D41-BAA0-9571AC2C85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rix.berkeley.edu/research/social-networks-history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F75F9C8C-819E-7747-8758-456AF54E8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8001000" cy="24384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</a:rPr>
              <a:t>Network Models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A73AF5F2-D2DD-624C-86ED-5088129758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Michael Goodrich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100" b="1" dirty="0">
                <a:solidFill>
                  <a:schemeClr val="accent2"/>
                </a:solidFill>
              </a:rPr>
              <a:t>Some slides adapted from: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100" b="1" dirty="0">
                <a:solidFill>
                  <a:schemeClr val="accent2"/>
                </a:solidFill>
              </a:rPr>
              <a:t>Networked Life (NETS) 112, Univ. of Penn., 2018, Prof. Michael Kearns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100" b="1" dirty="0">
                <a:solidFill>
                  <a:schemeClr val="accent2"/>
                </a:solidFill>
              </a:rPr>
              <a:t>Efficient generation of large random networks, by </a:t>
            </a:r>
            <a:r>
              <a:rPr lang="en-US" altLang="en-US" sz="1100" b="1" dirty="0" err="1">
                <a:solidFill>
                  <a:schemeClr val="accent2"/>
                </a:solidFill>
              </a:rPr>
              <a:t>Batagelj</a:t>
            </a:r>
            <a:r>
              <a:rPr lang="en-US" altLang="en-US" sz="1100" b="1" dirty="0">
                <a:solidFill>
                  <a:schemeClr val="accent2"/>
                </a:solidFill>
              </a:rPr>
              <a:t> and </a:t>
            </a:r>
            <a:r>
              <a:rPr lang="en-US" altLang="en-US" sz="1100" b="1" dirty="0" err="1">
                <a:solidFill>
                  <a:schemeClr val="accent2"/>
                </a:solidFill>
              </a:rPr>
              <a:t>Brandes</a:t>
            </a:r>
            <a:r>
              <a:rPr lang="en-US" altLang="en-US" sz="1100" b="1" dirty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11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b="1" dirty="0">
              <a:solidFill>
                <a:schemeClr val="accent2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9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>
            <a:extLst>
              <a:ext uri="{FF2B5EF4-FFF2-40B4-BE49-F238E27FC236}">
                <a16:creationId xmlns:a16="http://schemas.microsoft.com/office/drawing/2014/main" id="{B3A4C330-F2D9-5944-95B0-8A536CB7F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There Can’t Be Two Large Components?</a:t>
            </a:r>
          </a:p>
        </p:txBody>
      </p:sp>
      <p:sp>
        <p:nvSpPr>
          <p:cNvPr id="23559" name="Oval 3">
            <a:extLst>
              <a:ext uri="{FF2B5EF4-FFF2-40B4-BE49-F238E27FC236}">
                <a16:creationId xmlns:a16="http://schemas.microsoft.com/office/drawing/2014/main" id="{3E8365EB-26E5-0E4A-BE99-2D2DFD894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2362200" cy="388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3560" name="Oval 4">
            <a:extLst>
              <a:ext uri="{FF2B5EF4-FFF2-40B4-BE49-F238E27FC236}">
                <a16:creationId xmlns:a16="http://schemas.microsoft.com/office/drawing/2014/main" id="{F8AB6E66-A3DD-2740-B20C-81DB7ED3B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371600"/>
            <a:ext cx="2362200" cy="388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23554" name="Object 2">
            <a:extLst>
              <a:ext uri="{FF2B5EF4-FFF2-40B4-BE49-F238E27FC236}">
                <a16:creationId xmlns:a16="http://schemas.microsoft.com/office/drawing/2014/main" id="{2C3404C0-D061-3F49-8850-0B9C968E2B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3048000"/>
          <a:ext cx="9667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Equation" r:id="rId3" imgW="16941800" imgH="20447000" progId="Equation.3">
                  <p:embed/>
                </p:oleObj>
              </mc:Choice>
              <mc:Fallback>
                <p:oleObj name="Equation" r:id="rId3" imgW="16941800" imgH="20447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48000"/>
                        <a:ext cx="96678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C9E3E853-08B0-FD48-91E9-68FB22E77F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667000"/>
          <a:ext cx="76676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Equation" r:id="rId5" imgW="16357600" imgH="23469600" progId="Equation.3">
                  <p:embed/>
                </p:oleObj>
              </mc:Choice>
              <mc:Fallback>
                <p:oleObj name="Equation" r:id="rId5" imgW="16357600" imgH="23469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67000"/>
                        <a:ext cx="766763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AE4CD53B-C7B4-584A-B23A-428161CE18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2514600"/>
          <a:ext cx="76676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Equation" r:id="rId7" imgW="16357600" imgH="23469600" progId="Equation.3">
                  <p:embed/>
                </p:oleObj>
              </mc:Choice>
              <mc:Fallback>
                <p:oleObj name="Equation" r:id="rId7" imgW="16357600" imgH="2346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514600"/>
                        <a:ext cx="766763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TextBox 15">
            <a:extLst>
              <a:ext uri="{FF2B5EF4-FFF2-40B4-BE49-F238E27FC236}">
                <a16:creationId xmlns:a16="http://schemas.microsoft.com/office/drawing/2014/main" id="{D55425CE-62DB-AF45-AEBC-E72D96D4E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124200"/>
            <a:ext cx="173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missing edges</a:t>
            </a:r>
          </a:p>
        </p:txBody>
      </p:sp>
      <p:sp>
        <p:nvSpPr>
          <p:cNvPr id="23562" name="TextBox 16">
            <a:extLst>
              <a:ext uri="{FF2B5EF4-FFF2-40B4-BE49-F238E27FC236}">
                <a16:creationId xmlns:a16="http://schemas.microsoft.com/office/drawing/2014/main" id="{BB76DCFC-4122-2340-86B6-0FE9B109E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223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densely connected</a:t>
            </a:r>
          </a:p>
        </p:txBody>
      </p:sp>
      <p:sp>
        <p:nvSpPr>
          <p:cNvPr id="23563" name="TextBox 17">
            <a:extLst>
              <a:ext uri="{FF2B5EF4-FFF2-40B4-BE49-F238E27FC236}">
                <a16:creationId xmlns:a16="http://schemas.microsoft.com/office/drawing/2014/main" id="{8C662016-C4EF-B749-8297-E07F785AF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971800"/>
            <a:ext cx="223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densely connected</a:t>
            </a:r>
          </a:p>
        </p:txBody>
      </p:sp>
      <p:cxnSp>
        <p:nvCxnSpPr>
          <p:cNvPr id="23564" name="Straight Arrow Connector 20">
            <a:extLst>
              <a:ext uri="{FF2B5EF4-FFF2-40B4-BE49-F238E27FC236}">
                <a16:creationId xmlns:a16="http://schemas.microsoft.com/office/drawing/2014/main" id="{E6FF6735-B575-D049-92E0-D8F302FB544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9400" y="2895600"/>
            <a:ext cx="25908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D5D429A-1A30-9842-BA89-DBDD4D39F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Threshold Phenomena in Erdös-Renyi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8A47084-B8C7-4C42-B6A0-6BAD45C335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8686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Theorem: In </a:t>
            </a:r>
            <a:r>
              <a:rPr lang="en-US" altLang="en-US" sz="2400" dirty="0" err="1"/>
              <a:t>Erdös-Renyi</a:t>
            </a:r>
            <a:r>
              <a:rPr lang="en-US" altLang="en-US" sz="2400" dirty="0"/>
              <a:t>, as n becomes large: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If p &lt; 1/n, probability of a giant component (e.g. 50% of vertices) goes to 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If p &gt; 1/n, probability of a giant component goes to 1, and all other components will have size at most log(n)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Note: at edge density p, expected/average degree is p(N-1) ~ </a:t>
            </a:r>
            <a:r>
              <a:rPr lang="en-US" altLang="en-US" sz="2400" dirty="0" err="1"/>
              <a:t>pn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So at p ~ 1/n, average degree is ~ 1: incredibly sparse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So model “explains” giant components in real networks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General “tipping point” at edge density q (may depend on n):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If p &lt; q, probability of property goes to 0 as n becomes large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If p &gt; q, probability of property goes to 1 as n becomes large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For example, could examine property “diameter 6 or less”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D074DFA7-60D3-DC46-9B18-C6C887B57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Threshold Phenomena in Erdös-Renyi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822A060-27A3-7D43-999B-24F1D12E29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8686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Theorem: In </a:t>
            </a:r>
            <a:r>
              <a:rPr lang="en-US" altLang="en-US" sz="2400" dirty="0" err="1"/>
              <a:t>Erdös-Renyi</a:t>
            </a:r>
            <a:r>
              <a:rPr lang="en-US" altLang="en-US" sz="2400" dirty="0"/>
              <a:t>, as N becomes large:</a:t>
            </a: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 diameter is O(log (N) / log (Np).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Threshold at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for diameter 6.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Note: degrees growing (slightly) with 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If N = 300M (U.S. population) then average degree </a:t>
            </a:r>
            <a:r>
              <a:rPr lang="en-US" altLang="en-US" sz="1800" dirty="0" err="1"/>
              <a:t>pN</a:t>
            </a:r>
            <a:r>
              <a:rPr lang="en-US" altLang="en-US" sz="1800" dirty="0"/>
              <a:t> ~ 500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If N = 7BN (world population) then average degree </a:t>
            </a:r>
            <a:r>
              <a:rPr lang="en-US" altLang="en-US" sz="1800" dirty="0" err="1"/>
              <a:t>pN</a:t>
            </a:r>
            <a:r>
              <a:rPr lang="en-US" altLang="en-US" sz="1800" dirty="0"/>
              <a:t> ~ 1000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Not unreasonable figures…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At p not too far from 1/N, get strong connectivity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Very efficient use of edges</a:t>
            </a:r>
          </a:p>
        </p:txBody>
      </p:sp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291364E6-A96C-5D47-A0DA-3B941B5BF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708511"/>
              </p:ext>
            </p:extLst>
          </p:nvPr>
        </p:nvGraphicFramePr>
        <p:xfrm>
          <a:off x="2362200" y="2092569"/>
          <a:ext cx="27336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3" imgW="16662400" imgH="3251200" progId="Equation.3">
                  <p:embed/>
                </p:oleObj>
              </mc:Choice>
              <mc:Fallback>
                <p:oleObj name="Equation" r:id="rId3" imgW="16662400" imgH="325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092569"/>
                        <a:ext cx="27336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38378A0-8CFC-6D4B-BE8A-50B2C65C2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What Doesn’t the Model Explain?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8EB6D65-9AB2-6F43-B47B-0700F7EA4F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8686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Erdös-Renyi</a:t>
            </a:r>
            <a:r>
              <a:rPr lang="en-US" altLang="en-US" sz="2400" dirty="0"/>
              <a:t> explains giant component and small diameter</a:t>
            </a:r>
            <a:endParaRPr lang="en-US" altLang="en-US" sz="9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But: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degree distribution not heavy-tailed; exponential decay from mean (Poisson)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clustering coefficient is *exactly* p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To model these real-world phenomena, we’ll need </a:t>
            </a:r>
            <a:r>
              <a:rPr lang="en-US" altLang="en-US" sz="2400" b="1" dirty="0"/>
              <a:t>richer</a:t>
            </a:r>
            <a:r>
              <a:rPr lang="en-US" altLang="en-US" sz="2400" dirty="0"/>
              <a:t> models with greater realism…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5" name="Picture 7" descr="degree_random">
            <a:extLst>
              <a:ext uri="{FF2B5EF4-FFF2-40B4-BE49-F238E27FC236}">
                <a16:creationId xmlns:a16="http://schemas.microsoft.com/office/drawing/2014/main" id="{D92C5407-7BA4-5948-BBFE-78B0A7881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" y="2527301"/>
            <a:ext cx="3321822" cy="260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oglog_random">
            <a:extLst>
              <a:ext uri="{FF2B5EF4-FFF2-40B4-BE49-F238E27FC236}">
                <a16:creationId xmlns:a16="http://schemas.microsoft.com/office/drawing/2014/main" id="{6B2E0BD2-D4D1-C740-AB81-1CAFF5C07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259614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84D18D4-9B6F-814D-9183-AC06C10E8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Rich-Get-Richer Processes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C5EF214-2BB0-BB43-9937-7D6CB159B4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9144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Processes in which the more someone has of something, the more likely they are to get more of 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 more friends you have, the easier it is to make more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 more business a firm has, the easier it is to win more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 more people there are at a nightclub, the more who want to go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Such processes will amplify inequality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One simple and general model: if you have amount x of something, the probability you get more is proportional to 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so if you have twice as much as me, you’re twice as likely to get more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Generally leads to heavy-tailed distributions (power laws)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E54CF8A-41D2-7B44-9086-0F8314CA1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Preferential Attachment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532F01E4-DF0D-CC45-B90A-B66B74EC2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ym typeface="Wingdings" pitchFamily="2" charset="2"/>
              </a:rPr>
              <a:t>Start with two vertices connected by an edge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ym typeface="Wingdings" pitchFamily="2" charset="2"/>
              </a:rPr>
              <a:t>At each step, add one </a:t>
            </a:r>
            <a:r>
              <a:rPr lang="en-US" altLang="en-US" sz="2400" i="1" dirty="0">
                <a:sym typeface="Wingdings" pitchFamily="2" charset="2"/>
              </a:rPr>
              <a:t>new</a:t>
            </a:r>
            <a:r>
              <a:rPr lang="en-US" altLang="en-US" sz="2400" dirty="0">
                <a:sym typeface="Wingdings" pitchFamily="2" charset="2"/>
              </a:rPr>
              <a:t> vertex v with one edge back to </a:t>
            </a:r>
            <a:r>
              <a:rPr lang="en-US" altLang="en-US" sz="2400" i="1" dirty="0">
                <a:sym typeface="Wingdings" pitchFamily="2" charset="2"/>
              </a:rPr>
              <a:t>previous</a:t>
            </a:r>
            <a:r>
              <a:rPr lang="en-US" altLang="en-US" sz="2400" dirty="0">
                <a:sym typeface="Wingdings" pitchFamily="2" charset="2"/>
              </a:rPr>
              <a:t> vertices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ym typeface="Wingdings" pitchFamily="2" charset="2"/>
              </a:rPr>
              <a:t>Probability a previously added vertex u receives the new edge from v is </a:t>
            </a:r>
            <a:r>
              <a:rPr lang="en-US" altLang="en-US" sz="2400" i="1" dirty="0">
                <a:sym typeface="Wingdings" pitchFamily="2" charset="2"/>
              </a:rPr>
              <a:t>proportional to the (current) degree of u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sym typeface="Wingdings" pitchFamily="2" charset="2"/>
              </a:rPr>
              <a:t>more precisely, probability u gets the edge is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altLang="en-US" dirty="0">
                <a:sym typeface="Wingdings" pitchFamily="2" charset="2"/>
              </a:rPr>
              <a:t>     </a:t>
            </a:r>
            <a:r>
              <a:rPr lang="en-US" altLang="en-US" sz="2000" dirty="0">
                <a:sym typeface="Wingdings" pitchFamily="2" charset="2"/>
              </a:rPr>
              <a:t>(current degree of u)/(sum of all current degrees)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ym typeface="Wingdings" pitchFamily="2" charset="2"/>
              </a:rPr>
              <a:t>Vertices with high degree are likely to get </a:t>
            </a:r>
            <a:r>
              <a:rPr lang="en-US" altLang="en-US" sz="2400" i="1" dirty="0">
                <a:sym typeface="Wingdings" pitchFamily="2" charset="2"/>
              </a:rPr>
              <a:t>even more</a:t>
            </a:r>
            <a:r>
              <a:rPr lang="en-US" altLang="en-US" sz="2400" dirty="0">
                <a:sym typeface="Wingdings" pitchFamily="2" charset="2"/>
              </a:rPr>
              <a:t> links!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ym typeface="Wingdings" pitchFamily="2" charset="2"/>
              </a:rPr>
              <a:t>just like Instagram, Twitter, …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i="1" dirty="0">
                <a:sym typeface="Wingdings" pitchFamily="2" charset="2"/>
              </a:rPr>
              <a:t>Generates a power law distribution of degrees</a:t>
            </a:r>
            <a:endParaRPr lang="en-US" altLang="en-US" sz="1800" dirty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ym typeface="Wingdings" pitchFamily="2" charset="2"/>
              </a:rPr>
              <a:t>Variation: each new vertex initially gets d edges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5D932879-49DF-7646-A813-BEF85ACE7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Barabasi</a:t>
            </a:r>
            <a:r>
              <a:rPr lang="en-US" altLang="en-US" dirty="0"/>
              <a:t>-Albert (BA) model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DAC229B-6FDD-7448-A5AA-8E93A081E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0538" y="1524000"/>
            <a:ext cx="8229600" cy="4983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 BA model for preferential attachment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CC0000"/>
                </a:solidFill>
              </a:rPr>
              <a:t>input</a:t>
            </a:r>
            <a:r>
              <a:rPr lang="en-US" altLang="en-US" sz="2400" dirty="0"/>
              <a:t>: some initial subgraph </a:t>
            </a:r>
            <a:r>
              <a:rPr lang="en-US" altLang="en-US" sz="2400" dirty="0">
                <a:solidFill>
                  <a:srgbClr val="00CC00"/>
                </a:solidFill>
              </a:rPr>
              <a:t>G</a:t>
            </a:r>
            <a:r>
              <a:rPr lang="en-US" altLang="en-US" sz="2400" baseline="-25000" dirty="0">
                <a:solidFill>
                  <a:srgbClr val="00CC00"/>
                </a:solidFill>
              </a:rPr>
              <a:t>0</a:t>
            </a:r>
            <a:r>
              <a:rPr lang="en-US" altLang="en-US" sz="2400" dirty="0"/>
              <a:t>, and </a:t>
            </a:r>
            <a:r>
              <a:rPr lang="en-US" altLang="en-US" sz="2400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the number of edges per new node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CC0000"/>
                </a:solidFill>
              </a:rPr>
              <a:t>the process</a:t>
            </a:r>
            <a:r>
              <a:rPr lang="en-US" altLang="en-US" sz="2400" dirty="0"/>
              <a:t>: 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nodes arrive one at the time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each node connects to </a:t>
            </a:r>
            <a:r>
              <a:rPr lang="en-US" altLang="en-US" sz="2000" dirty="0">
                <a:solidFill>
                  <a:srgbClr val="00CC00"/>
                </a:solidFill>
              </a:rPr>
              <a:t>d</a:t>
            </a:r>
            <a:r>
              <a:rPr lang="en-US" altLang="en-US" sz="2000" dirty="0"/>
              <a:t> other nodes selecting them with probability proportional to their degree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if </a:t>
            </a:r>
            <a:r>
              <a:rPr lang="en-US" altLang="en-US" sz="2000" dirty="0">
                <a:solidFill>
                  <a:srgbClr val="00CC00"/>
                </a:solidFill>
              </a:rPr>
              <a:t>[d</a:t>
            </a:r>
            <a:r>
              <a:rPr lang="en-US" altLang="en-US" sz="2000" baseline="-25000" dirty="0">
                <a:solidFill>
                  <a:srgbClr val="00CC00"/>
                </a:solidFill>
              </a:rPr>
              <a:t>1</a:t>
            </a:r>
            <a:r>
              <a:rPr lang="en-US" altLang="en-US" sz="2000" dirty="0">
                <a:solidFill>
                  <a:srgbClr val="00CC00"/>
                </a:solidFill>
              </a:rPr>
              <a:t>,…,</a:t>
            </a:r>
            <a:r>
              <a:rPr lang="en-US" altLang="en-US" sz="2000" dirty="0" err="1">
                <a:solidFill>
                  <a:srgbClr val="00CC00"/>
                </a:solidFill>
              </a:rPr>
              <a:t>d</a:t>
            </a:r>
            <a:r>
              <a:rPr lang="en-US" altLang="en-US" sz="2000" baseline="-25000" dirty="0" err="1">
                <a:solidFill>
                  <a:srgbClr val="00CC00"/>
                </a:solidFill>
              </a:rPr>
              <a:t>t</a:t>
            </a:r>
            <a:r>
              <a:rPr lang="en-US" altLang="en-US" sz="2000" dirty="0">
                <a:solidFill>
                  <a:srgbClr val="00CC00"/>
                </a:solidFill>
              </a:rPr>
              <a:t>]</a:t>
            </a:r>
            <a:r>
              <a:rPr lang="en-US" altLang="en-US" sz="2000" dirty="0"/>
              <a:t> is the degree sequence at time </a:t>
            </a:r>
            <a:r>
              <a:rPr lang="en-US" altLang="en-US" sz="2000" dirty="0">
                <a:solidFill>
                  <a:srgbClr val="00CC00"/>
                </a:solidFill>
              </a:rPr>
              <a:t>t</a:t>
            </a:r>
            <a:r>
              <a:rPr lang="en-US" altLang="en-US" sz="2000" dirty="0"/>
              <a:t>, the node </a:t>
            </a:r>
            <a:r>
              <a:rPr lang="en-US" altLang="en-US" sz="2000" dirty="0">
                <a:solidFill>
                  <a:srgbClr val="00CC00"/>
                </a:solidFill>
              </a:rPr>
              <a:t>t+1</a:t>
            </a:r>
            <a:r>
              <a:rPr lang="en-US" altLang="en-US" sz="2000" dirty="0"/>
              <a:t> links to node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with probability equal to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dirty="0"/>
              <a:t>Guarantees a degeneracy of d. Why?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B</a:t>
            </a:r>
            <a:r>
              <a:rPr lang="en-US" altLang="en-US" dirty="0"/>
              <a:t>rute-force algorithm runs in O(n</a:t>
            </a:r>
            <a:r>
              <a:rPr lang="en-US" altLang="en-US" baseline="30000" dirty="0"/>
              <a:t>2</a:t>
            </a:r>
            <a:r>
              <a:rPr lang="en-US" altLang="en-US" dirty="0"/>
              <a:t>) time. </a:t>
            </a:r>
            <a:r>
              <a:rPr lang="en-US" altLang="en-US" dirty="0">
                <a:solidFill>
                  <a:srgbClr val="FF0000"/>
                </a:solidFill>
              </a:rPr>
              <a:t>(Bad.)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EF2ED-EF9F-0A4F-86C1-DF0F6A89E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1" y="4688244"/>
            <a:ext cx="762000" cy="85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25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5D932879-49DF-7646-A813-BEF85ACE7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Faster </a:t>
            </a:r>
            <a:r>
              <a:rPr lang="en-US" altLang="en-US" sz="3600" dirty="0" err="1"/>
              <a:t>Barabasi</a:t>
            </a:r>
            <a:r>
              <a:rPr lang="en-US" altLang="en-US" sz="3600" dirty="0"/>
              <a:t>-Albert (BA) Algorithm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DAC229B-6FDD-7448-A5AA-8E93A081E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84577"/>
            <a:ext cx="8229600" cy="4983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Let d be the parameter for the BA algorithm </a:t>
            </a:r>
            <a:endParaRPr lang="en-US" altLang="en-US" sz="28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7162E90-84D4-B24D-9D0D-C594EFE72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6299977"/>
            <a:ext cx="153195" cy="37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2155A7-C33F-954B-8E3F-5DF41E0B4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707" y="1970088"/>
            <a:ext cx="6088585" cy="46132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4F8494-034F-D54D-B7C6-5BABB391B54D}"/>
              </a:ext>
            </a:extLst>
          </p:cNvPr>
          <p:cNvSpPr txBox="1"/>
          <p:nvPr/>
        </p:nvSpPr>
        <p:spPr>
          <a:xfrm>
            <a:off x="4800600" y="35052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M is an array of edges chosen so far.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2F397-61AC-4F47-A85F-EE381E53E4FC}"/>
              </a:ext>
            </a:extLst>
          </p:cNvPr>
          <p:cNvSpPr txBox="1"/>
          <p:nvPr/>
        </p:nvSpPr>
        <p:spPr>
          <a:xfrm>
            <a:off x="4724400" y="44196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Each vertex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appears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times in M.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7BFD9A4-B308-AD4D-8403-EAAF039AF7ED}"/>
              </a:ext>
            </a:extLst>
          </p:cNvPr>
          <p:cNvCxnSpPr>
            <a:cxnSpLocks/>
          </p:cNvCxnSpPr>
          <p:nvPr/>
        </p:nvCxnSpPr>
        <p:spPr bwMode="auto">
          <a:xfrm flipH="1">
            <a:off x="5715000" y="4758387"/>
            <a:ext cx="762000" cy="1568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30871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5D932879-49DF-7646-A813-BEF85ACE7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Barabasi</a:t>
            </a:r>
            <a:r>
              <a:rPr lang="en-US" altLang="en-US" dirty="0"/>
              <a:t>-Albert (BA) algorithm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DAC229B-6FDD-7448-A5AA-8E93A081E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3577" y="1363307"/>
            <a:ext cx="8229600" cy="4983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Faster algorithm runs in O(</a:t>
            </a:r>
            <a:r>
              <a:rPr lang="en-US" altLang="en-US" sz="2800" dirty="0" err="1"/>
              <a:t>nd</a:t>
            </a:r>
            <a:r>
              <a:rPr lang="en-US" altLang="en-US" sz="2800" dirty="0"/>
              <a:t>) = O(</a:t>
            </a:r>
            <a:r>
              <a:rPr lang="en-US" altLang="en-US" sz="2800" dirty="0" err="1"/>
              <a:t>n+m</a:t>
            </a:r>
            <a:r>
              <a:rPr lang="en-US" altLang="en-US" sz="2800" dirty="0"/>
              <a:t>) time.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BA model should result in power-law degree distribution with exponent </a:t>
            </a:r>
            <a:r>
              <a:rPr lang="en-US" altLang="en-US" sz="2800" dirty="0">
                <a:solidFill>
                  <a:srgbClr val="00CC00"/>
                </a:solidFill>
                <a:latin typeface="Arial" panose="020B0604020202020204" pitchFamily="34" charset="0"/>
              </a:rPr>
              <a:t>c</a:t>
            </a:r>
            <a:r>
              <a:rPr lang="fi-FI" altLang="en-US" sz="2800" dirty="0">
                <a:solidFill>
                  <a:srgbClr val="00CC00"/>
                </a:solidFill>
                <a:latin typeface="Arial" panose="020B0604020202020204" pitchFamily="34" charset="0"/>
              </a:rPr>
              <a:t> = -</a:t>
            </a:r>
            <a:r>
              <a:rPr lang="en-US" altLang="en-US" sz="2800" dirty="0">
                <a:solidFill>
                  <a:srgbClr val="00CC00"/>
                </a:solidFill>
              </a:rPr>
              <a:t>3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A87CD8C-9D07-A945-A4E7-4357E4C16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56" y="2615469"/>
            <a:ext cx="6465887" cy="342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D7162E90-84D4-B24D-9D0D-C594EFE72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6299977"/>
            <a:ext cx="153195" cy="37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93E4846-E922-E04E-9E81-D9222613D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653919"/>
            <a:ext cx="54896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_tradnl" altLang="en-US" sz="3200" i="0" dirty="0">
                <a:latin typeface="Arial Narrow" panose="020B0604020202020204" pitchFamily="34" charset="0"/>
                <a:sym typeface="Symbol" pitchFamily="2" charset="2"/>
              </a:rPr>
              <a:t>c = -3.  </a:t>
            </a:r>
            <a:r>
              <a:rPr lang="es-ES_tradnl" altLang="en-US" sz="3200" i="0" dirty="0" err="1">
                <a:latin typeface="Arial Narrow" panose="020B0604020202020204" pitchFamily="34" charset="0"/>
                <a:sym typeface="Symbol" pitchFamily="2" charset="2"/>
              </a:rPr>
              <a:t>different</a:t>
            </a:r>
            <a:r>
              <a:rPr lang="es-ES_tradnl" altLang="en-US" sz="3200" i="0" dirty="0">
                <a:latin typeface="Arial Narrow" panose="020B0604020202020204" pitchFamily="34" charset="0"/>
                <a:sym typeface="Symbol" pitchFamily="2" charset="2"/>
              </a:rPr>
              <a:t> </a:t>
            </a:r>
            <a:r>
              <a:rPr lang="es-ES_tradnl" altLang="en-US" sz="3200" i="0" dirty="0" err="1">
                <a:latin typeface="Arial Narrow" panose="020B0604020202020204" pitchFamily="34" charset="0"/>
                <a:sym typeface="Symbol" pitchFamily="2" charset="2"/>
              </a:rPr>
              <a:t>d’s</a:t>
            </a:r>
            <a:r>
              <a:rPr lang="es-ES_tradnl" altLang="en-US" sz="3200" i="0" dirty="0">
                <a:latin typeface="Arial Narrow" panose="020B0604020202020204" pitchFamily="34" charset="0"/>
                <a:sym typeface="Symbol" pitchFamily="2" charset="2"/>
              </a:rPr>
              <a:t>. P(k) </a:t>
            </a:r>
            <a:r>
              <a:rPr lang="es-ES_tradnl" altLang="en-US" sz="3200" i="0" dirty="0" err="1">
                <a:latin typeface="Arial Narrow" panose="020B0604020202020204" pitchFamily="34" charset="0"/>
                <a:sym typeface="Symbol" pitchFamily="2" charset="2"/>
              </a:rPr>
              <a:t>changes</a:t>
            </a:r>
            <a:r>
              <a:rPr lang="es-ES_tradnl" altLang="en-US" sz="3200" i="0" dirty="0">
                <a:latin typeface="Arial Narrow" panose="020B0604020202020204" pitchFamily="34" charset="0"/>
                <a:sym typeface="Symbol" pitchFamily="2" charset="2"/>
              </a:rPr>
              <a:t>. c </a:t>
            </a:r>
            <a:r>
              <a:rPr lang="es-ES_tradnl" altLang="en-US" sz="3200" i="0" dirty="0" err="1">
                <a:latin typeface="Arial Narrow" panose="020B0604020202020204" pitchFamily="34" charset="0"/>
                <a:sym typeface="Symbol" pitchFamily="2" charset="2"/>
              </a:rPr>
              <a:t>does</a:t>
            </a:r>
            <a:r>
              <a:rPr lang="es-ES_tradnl" altLang="en-US" sz="3200" i="0" dirty="0">
                <a:latin typeface="Arial Narrow" panose="020B0604020202020204" pitchFamily="34" charset="0"/>
                <a:sym typeface="Symbol" pitchFamily="2" charset="2"/>
              </a:rPr>
              <a:t> </a:t>
            </a:r>
            <a:r>
              <a:rPr lang="es-ES_tradnl" altLang="en-US" sz="3200" i="0" dirty="0" err="1">
                <a:latin typeface="Arial Narrow" panose="020B0604020202020204" pitchFamily="34" charset="0"/>
                <a:sym typeface="Symbol" pitchFamily="2" charset="2"/>
              </a:rPr>
              <a:t>not</a:t>
            </a:r>
            <a:endParaRPr lang="en-US" altLang="en-US" sz="3200" i="0" dirty="0">
              <a:latin typeface="Arial Narrow" panose="020B0604020202020204" pitchFamily="34" charset="0"/>
              <a:sym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1601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0AA53-5DCB-6D42-B1CC-6DA3E04A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r>
              <a:rPr lang="en-US" dirty="0"/>
              <a:t>Database of Real-World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BA18-F998-BA47-9AFD-D90F4C19F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40362"/>
          </a:xfrm>
        </p:spPr>
        <p:txBody>
          <a:bodyPr/>
          <a:lstStyle/>
          <a:p>
            <a:r>
              <a:rPr lang="en-US" sz="2000" b="1" dirty="0"/>
              <a:t>SNAP</a:t>
            </a:r>
            <a:r>
              <a:rPr lang="en-US" sz="2000" dirty="0"/>
              <a:t>: Stanford Network Analysis Project’s Large Network Dataset Collection</a:t>
            </a:r>
          </a:p>
          <a:p>
            <a:r>
              <a:rPr lang="en-US" sz="2000" b="1" dirty="0"/>
              <a:t>http://snap.stanford.edu/data/index.html</a:t>
            </a:r>
          </a:p>
          <a:p>
            <a:r>
              <a:rPr lang="en-US" sz="2000" dirty="0"/>
              <a:t>Many real-world networks:</a:t>
            </a:r>
          </a:p>
          <a:p>
            <a:pPr lvl="1"/>
            <a:r>
              <a:rPr lang="en-US" sz="1800" dirty="0"/>
              <a:t>Social networks : online social networks, edges represent interactions between people</a:t>
            </a:r>
          </a:p>
          <a:p>
            <a:pPr lvl="1"/>
            <a:r>
              <a:rPr lang="en-US" sz="1800" dirty="0"/>
              <a:t>Communication networks : email communication networks with edges representing communication</a:t>
            </a:r>
          </a:p>
          <a:p>
            <a:pPr lvl="1"/>
            <a:r>
              <a:rPr lang="en-US" sz="1800" dirty="0"/>
              <a:t>Citation networks : nodes represent papers, edges represent citations</a:t>
            </a:r>
          </a:p>
          <a:p>
            <a:pPr lvl="1"/>
            <a:r>
              <a:rPr lang="en-US" sz="1800" dirty="0"/>
              <a:t>Collaboration networks : nodes represent scientists, edges represent collaborations (co-authoring a paper)</a:t>
            </a:r>
          </a:p>
          <a:p>
            <a:pPr lvl="1"/>
            <a:r>
              <a:rPr lang="en-US" sz="1800" dirty="0"/>
              <a:t>Web graphs : nodes represent webpages and edges are hyperlinks</a:t>
            </a:r>
          </a:p>
          <a:p>
            <a:pPr lvl="1"/>
            <a:r>
              <a:rPr lang="en-US" sz="1800" dirty="0"/>
              <a:t>Amazon networks : nodes represent products and edges link commonly co-purchased products</a:t>
            </a:r>
          </a:p>
          <a:p>
            <a:pPr lvl="1"/>
            <a:r>
              <a:rPr lang="en-US" sz="1800" dirty="0"/>
              <a:t>Internet networks : nodes represent computers and edges communication</a:t>
            </a:r>
          </a:p>
          <a:p>
            <a:pPr lvl="1"/>
            <a:r>
              <a:rPr lang="en-US" sz="1800" dirty="0"/>
              <a:t>… many more</a:t>
            </a:r>
          </a:p>
        </p:txBody>
      </p:sp>
    </p:spTree>
    <p:extLst>
      <p:ext uri="{BB962C8B-B14F-4D97-AF65-F5344CB8AC3E}">
        <p14:creationId xmlns:p14="http://schemas.microsoft.com/office/powerpoint/2010/main" val="303157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D768-2460-004B-96EB-B2DBEB118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7A8FA-8652-7042-9480-F8EF2CB4F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 studies of complex systems such as the Internet, biological networks, or social networks, have significantly increased the interest in modeling networks.</a:t>
            </a:r>
          </a:p>
          <a:p>
            <a:r>
              <a:rPr lang="en-US" dirty="0"/>
              <a:t>Network models are desired that match real-world graph structures and properties, including:</a:t>
            </a:r>
          </a:p>
          <a:p>
            <a:pPr lvl="1"/>
            <a:r>
              <a:rPr lang="en-US" dirty="0"/>
              <a:t>Degree distributions</a:t>
            </a:r>
          </a:p>
          <a:p>
            <a:pPr lvl="1"/>
            <a:r>
              <a:rPr lang="en-US" dirty="0"/>
              <a:t>Small-world property </a:t>
            </a:r>
          </a:p>
          <a:p>
            <a:pPr lvl="1"/>
            <a:r>
              <a:rPr lang="en-US" dirty="0"/>
              <a:t>Clustering coefficients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A63A2-D321-BB43-878B-72849DF83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25" r="19574"/>
          <a:stretch/>
        </p:blipFill>
        <p:spPr>
          <a:xfrm>
            <a:off x="4876800" y="4419600"/>
            <a:ext cx="3581400" cy="20272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8ABF10-E948-DD4D-9AFF-843327A70A72}"/>
              </a:ext>
            </a:extLst>
          </p:cNvPr>
          <p:cNvSpPr/>
          <p:nvPr/>
        </p:nvSpPr>
        <p:spPr>
          <a:xfrm>
            <a:off x="4737100" y="651683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 from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https://matrix.berkeley.edu/research/social-networks-history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2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FC72AB2-2166-0549-A0FB-71FDD006F5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24384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Network Models</a:t>
            </a:r>
            <a:br>
              <a:rPr lang="en-US" altLang="en-US" sz="3200" b="1" dirty="0">
                <a:solidFill>
                  <a:srgbClr val="FF0000"/>
                </a:solidFill>
              </a:rPr>
            </a:br>
            <a:r>
              <a:rPr lang="en-US" altLang="en-US" sz="3200" b="1" dirty="0">
                <a:solidFill>
                  <a:srgbClr val="FF0000"/>
                </a:solidFill>
              </a:rPr>
              <a:t>I. The </a:t>
            </a:r>
            <a:r>
              <a:rPr lang="en-US" altLang="en-US" sz="3200" b="1" dirty="0" err="1">
                <a:solidFill>
                  <a:srgbClr val="FF0000"/>
                </a:solidFill>
              </a:rPr>
              <a:t>Erdös-Rényi</a:t>
            </a:r>
            <a:r>
              <a:rPr lang="en-US" altLang="en-US" sz="3200" b="1" dirty="0">
                <a:solidFill>
                  <a:srgbClr val="FF0000"/>
                </a:solidFill>
              </a:rPr>
              <a:t> (Random Graph) Model</a:t>
            </a:r>
          </a:p>
        </p:txBody>
      </p:sp>
      <p:pic>
        <p:nvPicPr>
          <p:cNvPr id="4" name="Picture 6" descr="pq0125829002">
            <a:extLst>
              <a:ext uri="{FF2B5EF4-FFF2-40B4-BE49-F238E27FC236}">
                <a16:creationId xmlns:a16="http://schemas.microsoft.com/office/drawing/2014/main" id="{4C7A3092-12B9-014D-B052-ABBCF39B5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37" y="3320913"/>
            <a:ext cx="2649763" cy="263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lfred_Renyi.jpg">
            <a:extLst>
              <a:ext uri="{FF2B5EF4-FFF2-40B4-BE49-F238E27FC236}">
                <a16:creationId xmlns:a16="http://schemas.microsoft.com/office/drawing/2014/main" id="{E528EC84-5304-DF4E-AFC4-71F76FB9C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269" y="3122644"/>
            <a:ext cx="1793088" cy="289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images-erdos.jpg">
            <a:extLst>
              <a:ext uri="{FF2B5EF4-FFF2-40B4-BE49-F238E27FC236}">
                <a16:creationId xmlns:a16="http://schemas.microsoft.com/office/drawing/2014/main" id="{7CC80ADB-AEDC-DB49-B19F-3C91ECB10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2644"/>
            <a:ext cx="2386012" cy="289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AFA36A2-6E3D-ED48-9AE0-A58076322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7305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Random Graphs (</a:t>
            </a:r>
            <a:r>
              <a:rPr lang="en-US" altLang="en-US" dirty="0" err="1"/>
              <a:t>Erdös</a:t>
            </a:r>
            <a:r>
              <a:rPr lang="en-US" altLang="en-US" dirty="0"/>
              <a:t>/</a:t>
            </a:r>
            <a:r>
              <a:rPr lang="en-US" altLang="en-US" dirty="0" err="1"/>
              <a:t>Rényi</a:t>
            </a:r>
            <a:r>
              <a:rPr lang="en-US" altLang="en-US" dirty="0"/>
              <a:t>)</a:t>
            </a:r>
          </a:p>
        </p:txBody>
      </p:sp>
      <p:pic>
        <p:nvPicPr>
          <p:cNvPr id="36867" name="Picture 6" descr="pq0125829002">
            <a:extLst>
              <a:ext uri="{FF2B5EF4-FFF2-40B4-BE49-F238E27FC236}">
                <a16:creationId xmlns:a16="http://schemas.microsoft.com/office/drawing/2014/main" id="{072AE27D-477A-0C46-AFDA-176F5288F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47700"/>
            <a:ext cx="20574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Content Placeholder 2">
            <a:extLst>
              <a:ext uri="{FF2B5EF4-FFF2-40B4-BE49-F238E27FC236}">
                <a16:creationId xmlns:a16="http://schemas.microsoft.com/office/drawing/2014/main" id="{DDB2CE55-5FDE-7C4C-89F2-72B14061E36C}"/>
              </a:ext>
            </a:extLst>
          </p:cNvPr>
          <p:cNvSpPr txBox="1">
            <a:spLocks/>
          </p:cNvSpPr>
          <p:nvPr/>
        </p:nvSpPr>
        <p:spPr bwMode="auto">
          <a:xfrm>
            <a:off x="457200" y="1371600"/>
            <a:ext cx="83058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altLang="en-US" sz="3200" b="1" i="0" dirty="0">
                <a:latin typeface="Calibri" panose="020F0502020204030204" pitchFamily="34" charset="0"/>
              </a:rPr>
              <a:t>G(</a:t>
            </a:r>
            <a:r>
              <a:rPr lang="en-US" altLang="en-US" sz="3200" b="1" i="0" dirty="0" err="1">
                <a:latin typeface="Calibri" panose="020F0502020204030204" pitchFamily="34" charset="0"/>
              </a:rPr>
              <a:t>n,p</a:t>
            </a:r>
            <a:r>
              <a:rPr lang="en-US" altLang="en-US" sz="3200" b="1" i="0" dirty="0">
                <a:latin typeface="Calibri" panose="020F0502020204030204" pitchFamily="34" charset="0"/>
              </a:rPr>
              <a:t>)</a:t>
            </a:r>
            <a:r>
              <a:rPr lang="en-US" altLang="en-US" sz="3200" i="0" dirty="0">
                <a:latin typeface="Calibri" panose="020F0502020204030204" pitchFamily="34" charset="0"/>
              </a:rPr>
              <a:t>:</a:t>
            </a:r>
          </a:p>
          <a:p>
            <a:pPr lvl="1" eaLnBrk="1" hangingPunct="1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altLang="en-US" sz="3200" i="0" dirty="0">
                <a:latin typeface="Calibri" panose="020F0502020204030204" pitchFamily="34" charset="0"/>
              </a:rPr>
              <a:t>n nodes </a:t>
            </a:r>
          </a:p>
          <a:p>
            <a:pPr lvl="1" eaLnBrk="1" hangingPunct="1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altLang="en-US" sz="3200" i="0" dirty="0">
                <a:latin typeface="Calibri" panose="020F0502020204030204" pitchFamily="34" charset="0"/>
              </a:rPr>
              <a:t>Every pair of nodes is connected independently with probability p</a:t>
            </a:r>
          </a:p>
          <a:p>
            <a:pPr lvl="1" eaLnBrk="1" hangingPunct="1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altLang="en-US" sz="3200" i="0" dirty="0">
                <a:latin typeface="Calibri" panose="020F0502020204030204" pitchFamily="34" charset="0"/>
              </a:rPr>
              <a:t>Average degree: d = (n-1)p ~ np</a:t>
            </a:r>
          </a:p>
        </p:txBody>
      </p:sp>
      <p:pic>
        <p:nvPicPr>
          <p:cNvPr id="36870" name="Picture 8" descr="Alfred_Renyi.jpg">
            <a:extLst>
              <a:ext uri="{FF2B5EF4-FFF2-40B4-BE49-F238E27FC236}">
                <a16:creationId xmlns:a16="http://schemas.microsoft.com/office/drawing/2014/main" id="{31C8DDD4-02F6-5547-B7E4-F1F507EE4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4305300"/>
            <a:ext cx="1392238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9" descr="images-erdos.jpg">
            <a:extLst>
              <a:ext uri="{FF2B5EF4-FFF2-40B4-BE49-F238E27FC236}">
                <a16:creationId xmlns:a16="http://schemas.microsoft.com/office/drawing/2014/main" id="{6E275320-6A99-8446-937A-32AFED6F3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305300"/>
            <a:ext cx="1852612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85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3D743B5-21C2-DE47-9521-A92D2A33C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Erdös-Rényi</a:t>
            </a:r>
            <a:r>
              <a:rPr lang="en-US" altLang="en-US" sz="3200" b="1" dirty="0">
                <a:solidFill>
                  <a:srgbClr val="FF0000"/>
                </a:solidFill>
              </a:rPr>
              <a:t> G(</a:t>
            </a:r>
            <a:r>
              <a:rPr lang="en-US" altLang="en-US" sz="3200" b="1" dirty="0" err="1">
                <a:solidFill>
                  <a:srgbClr val="FF0000"/>
                </a:solidFill>
              </a:rPr>
              <a:t>n,p</a:t>
            </a:r>
            <a:r>
              <a:rPr lang="en-US" altLang="en-US" sz="3200" b="1" dirty="0">
                <a:solidFill>
                  <a:srgbClr val="FF0000"/>
                </a:solidFill>
              </a:rPr>
              <a:t>) Generation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0F2FDD2-2ED3-B245-A2C7-104E30DA99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686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Begin with n isolated vertices, no edges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Consider (unordered) vertex pairs, {</a:t>
            </a:r>
            <a:r>
              <a:rPr lang="en-US" altLang="en-US" sz="2800" dirty="0" err="1"/>
              <a:t>v,w</a:t>
            </a:r>
            <a:r>
              <a:rPr lang="en-US" altLang="en-US" sz="2800" dirty="0"/>
              <a:t>}, according to some ordering.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For each such pair, {</a:t>
            </a:r>
            <a:r>
              <a:rPr lang="en-US" altLang="en-US" sz="2800" dirty="0" err="1"/>
              <a:t>v,w</a:t>
            </a:r>
            <a:r>
              <a:rPr lang="en-US" altLang="en-US" sz="2800" dirty="0"/>
              <a:t>}: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Randomly generate a bit, b, that is 1 with probability p.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If b = 1, then add the edge (</a:t>
            </a:r>
            <a:r>
              <a:rPr lang="en-US" altLang="en-US" sz="2400" dirty="0" err="1"/>
              <a:t>v,w</a:t>
            </a:r>
            <a:r>
              <a:rPr lang="en-US" altLang="en-US" sz="2400" dirty="0"/>
              <a:t>) to the graph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This algorithm runs in O(n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) time, however.</a:t>
            </a:r>
          </a:p>
        </p:txBody>
      </p:sp>
      <p:pic>
        <p:nvPicPr>
          <p:cNvPr id="5" name="Picture 6" descr="pq0125829002">
            <a:extLst>
              <a:ext uri="{FF2B5EF4-FFF2-40B4-BE49-F238E27FC236}">
                <a16:creationId xmlns:a16="http://schemas.microsoft.com/office/drawing/2014/main" id="{3A0B9792-ECA2-7B47-BC4B-53D577F69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65455"/>
            <a:ext cx="1912370" cy="189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3D743B5-21C2-DE47-9521-A92D2A33C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Faster </a:t>
            </a:r>
            <a:r>
              <a:rPr lang="en-US" altLang="en-US" sz="3200" b="1" dirty="0" err="1">
                <a:solidFill>
                  <a:srgbClr val="FF0000"/>
                </a:solidFill>
              </a:rPr>
              <a:t>Erdös-Rényi</a:t>
            </a:r>
            <a:r>
              <a:rPr lang="en-US" altLang="en-US" sz="3200" b="1" dirty="0">
                <a:solidFill>
                  <a:srgbClr val="FF0000"/>
                </a:solidFill>
              </a:rPr>
              <a:t> G(</a:t>
            </a:r>
            <a:r>
              <a:rPr lang="en-US" altLang="en-US" sz="3200" b="1" dirty="0" err="1">
                <a:solidFill>
                  <a:srgbClr val="FF0000"/>
                </a:solidFill>
              </a:rPr>
              <a:t>n,p</a:t>
            </a:r>
            <a:r>
              <a:rPr lang="en-US" altLang="en-US" sz="3200" b="1" dirty="0">
                <a:solidFill>
                  <a:srgbClr val="FF0000"/>
                </a:solidFill>
              </a:rPr>
              <a:t>) Generation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0F2FDD2-2ED3-B245-A2C7-104E30DA99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763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above algorithm for generating G(</a:t>
            </a:r>
            <a:r>
              <a:rPr lang="en-US" altLang="en-US" sz="2800" dirty="0" err="1"/>
              <a:t>n,p</a:t>
            </a:r>
            <a:r>
              <a:rPr lang="en-US" altLang="en-US" sz="2800" dirty="0"/>
              <a:t>) is slow if p is small, because most of the bits are 0.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Probability of having k-1 0’s then a 1 is q</a:t>
            </a:r>
            <a:r>
              <a:rPr lang="en-US" altLang="en-US" sz="2800" baseline="30000" dirty="0"/>
              <a:t>k-1</a:t>
            </a:r>
            <a:r>
              <a:rPr lang="en-US" altLang="en-US" sz="2800" dirty="0"/>
              <a:t>p, where q = 1-p.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Waiting times are geometrically distributed.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Divide the interval [0,1) according to the waiting times: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E0016-780D-9043-82C5-3D3B1A100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97400"/>
            <a:ext cx="75565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6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3D743B5-21C2-DE47-9521-A92D2A33C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Faster </a:t>
            </a:r>
            <a:r>
              <a:rPr lang="en-US" altLang="en-US" sz="3200" b="1" dirty="0" err="1">
                <a:solidFill>
                  <a:srgbClr val="FF0000"/>
                </a:solidFill>
              </a:rPr>
              <a:t>Erdös-Rényi</a:t>
            </a:r>
            <a:r>
              <a:rPr lang="en-US" altLang="en-US" sz="3200" b="1" dirty="0">
                <a:solidFill>
                  <a:srgbClr val="FF0000"/>
                </a:solidFill>
              </a:rPr>
              <a:t> G(</a:t>
            </a:r>
            <a:r>
              <a:rPr lang="en-US" altLang="en-US" sz="3200" b="1" dirty="0" err="1">
                <a:solidFill>
                  <a:srgbClr val="FF0000"/>
                </a:solidFill>
              </a:rPr>
              <a:t>n,p</a:t>
            </a:r>
            <a:r>
              <a:rPr lang="en-US" altLang="en-US" sz="3200" b="1" dirty="0">
                <a:solidFill>
                  <a:srgbClr val="FF0000"/>
                </a:solidFill>
              </a:rPr>
              <a:t>) Generation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0F2FDD2-2ED3-B245-A2C7-104E30DA99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143000"/>
            <a:ext cx="9067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Pick r uniformly at random in the interval [0,1)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Divide the interval [0,1) according to the waiting times.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subinterval in which r falls will sample a waiting time: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9E415-AE55-734E-A28C-A230E481A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68407"/>
            <a:ext cx="6019800" cy="40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7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3D743B5-21C2-DE47-9521-A92D2A33C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Faster </a:t>
            </a:r>
            <a:r>
              <a:rPr lang="en-US" altLang="en-US" sz="3200" b="1" dirty="0" err="1">
                <a:solidFill>
                  <a:srgbClr val="FF0000"/>
                </a:solidFill>
              </a:rPr>
              <a:t>Erdös-Rényi</a:t>
            </a:r>
            <a:r>
              <a:rPr lang="en-US" altLang="en-US" sz="3200" b="1" dirty="0">
                <a:solidFill>
                  <a:srgbClr val="FF0000"/>
                </a:solidFill>
              </a:rPr>
              <a:t> G(</a:t>
            </a:r>
            <a:r>
              <a:rPr lang="en-US" altLang="en-US" sz="3200" b="1" dirty="0" err="1">
                <a:solidFill>
                  <a:srgbClr val="FF0000"/>
                </a:solidFill>
              </a:rPr>
              <a:t>n,p</a:t>
            </a:r>
            <a:r>
              <a:rPr lang="en-US" altLang="en-US" sz="3200" b="1" dirty="0">
                <a:solidFill>
                  <a:srgbClr val="FF0000"/>
                </a:solidFill>
              </a:rPr>
              <a:t>) Generation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0F2FDD2-2ED3-B245-A2C7-104E30DA99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763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above algorithm for generating G(</a:t>
            </a:r>
            <a:r>
              <a:rPr lang="en-US" altLang="en-US" sz="2800" dirty="0" err="1"/>
              <a:t>n,p</a:t>
            </a:r>
            <a:r>
              <a:rPr lang="en-US" altLang="en-US" sz="2800" dirty="0"/>
              <a:t>) is slow if p is small, because most of the bits are 0.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Probability of having k-1 0’s then a 1 is (1-p)</a:t>
            </a:r>
            <a:r>
              <a:rPr lang="en-US" altLang="en-US" sz="2800" baseline="30000" dirty="0"/>
              <a:t>k-1</a:t>
            </a:r>
            <a:r>
              <a:rPr lang="en-US" altLang="en-US" sz="2800" dirty="0"/>
              <a:t>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Faster O(</a:t>
            </a:r>
            <a:r>
              <a:rPr lang="en-US" altLang="en-US" sz="2800" dirty="0" err="1"/>
              <a:t>n+m</a:t>
            </a:r>
            <a:r>
              <a:rPr lang="en-US" altLang="en-US" sz="2800" dirty="0"/>
              <a:t>)-time algorithm skips over runs of 0’s: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B06439-9386-1649-AAC5-B53FA5C7C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124200"/>
            <a:ext cx="6553200" cy="35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301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7399</TotalTime>
  <Words>1257</Words>
  <Application>Microsoft Macintosh PowerPoint</Application>
  <PresentationFormat>On-screen Show (4:3)</PresentationFormat>
  <Paragraphs>146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Calibri</vt:lpstr>
      <vt:lpstr>Comic Sans MS</vt:lpstr>
      <vt:lpstr>Times New Roman</vt:lpstr>
      <vt:lpstr>Wingdings</vt:lpstr>
      <vt:lpstr>Default Design</vt:lpstr>
      <vt:lpstr>Equation</vt:lpstr>
      <vt:lpstr>Network Models</vt:lpstr>
      <vt:lpstr>Database of Real-World Graphs</vt:lpstr>
      <vt:lpstr>Network Models</vt:lpstr>
      <vt:lpstr>Network Models I. The Erdös-Rényi (Random Graph) Model</vt:lpstr>
      <vt:lpstr>Random Graphs (Erdös/Rényi)</vt:lpstr>
      <vt:lpstr>Erdös-Rényi G(n,p) Generation</vt:lpstr>
      <vt:lpstr>Faster Erdös-Rényi G(n,p) Generation</vt:lpstr>
      <vt:lpstr>Faster Erdös-Rényi G(n,p) Generation</vt:lpstr>
      <vt:lpstr>Faster Erdös-Rényi G(n,p) Generation</vt:lpstr>
      <vt:lpstr>There Can’t Be Two Large Components?</vt:lpstr>
      <vt:lpstr>Threshold Phenomena in Erdös-Renyi</vt:lpstr>
      <vt:lpstr>Threshold Phenomena in Erdös-Renyi</vt:lpstr>
      <vt:lpstr>What Doesn’t the Model Explain?</vt:lpstr>
      <vt:lpstr>Rich-Get-Richer Processes</vt:lpstr>
      <vt:lpstr>Preferential Attachment</vt:lpstr>
      <vt:lpstr>Barabasi-Albert (BA) model</vt:lpstr>
      <vt:lpstr>Faster Barabasi-Albert (BA) Algorithm</vt:lpstr>
      <vt:lpstr>Barabasi-Albert (BA) algorithm</vt:lpstr>
    </vt:vector>
  </TitlesOfParts>
  <Company>University of 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Networked Nature of Society</dc:title>
  <dc:creator>CIS</dc:creator>
  <cp:lastModifiedBy>Michael Goodrich</cp:lastModifiedBy>
  <cp:revision>266</cp:revision>
  <cp:lastPrinted>2019-05-04T23:04:36Z</cp:lastPrinted>
  <dcterms:created xsi:type="dcterms:W3CDTF">2015-10-06T11:06:30Z</dcterms:created>
  <dcterms:modified xsi:type="dcterms:W3CDTF">2019-05-20T23:41:39Z</dcterms:modified>
</cp:coreProperties>
</file>