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5" r:id="rId1"/>
  </p:sldMasterIdLst>
  <p:sldIdLst>
    <p:sldId id="256" r:id="rId2"/>
    <p:sldId id="384" r:id="rId3"/>
    <p:sldId id="385" r:id="rId4"/>
    <p:sldId id="386" r:id="rId5"/>
    <p:sldId id="387" r:id="rId6"/>
    <p:sldId id="388" r:id="rId7"/>
    <p:sldId id="389" r:id="rId8"/>
    <p:sldId id="369" r:id="rId9"/>
    <p:sldId id="390" r:id="rId10"/>
    <p:sldId id="391" r:id="rId11"/>
    <p:sldId id="394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97851A-72A1-E241-8A2E-1C6D3A7335A5}" type="datetime1">
              <a:rPr lang="en-US" smtClean="0"/>
              <a:pPr>
                <a:defRPr/>
              </a:pPr>
              <a:t>4/16/20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421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225D3A-A465-D84C-98CA-F4881A7C2DAA}" type="datetime1">
              <a:rPr lang="en-US" smtClean="0"/>
              <a:pPr>
                <a:defRPr/>
              </a:pPr>
              <a:t>4/16/20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B2182-B8C6-1D43-8368-7C29F062FAE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393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C9AA7A-F173-F34E-88B5-08EEBB53416A}" type="datetime1">
              <a:rPr lang="en-US" smtClean="0"/>
              <a:pPr>
                <a:defRPr/>
              </a:pPr>
              <a:t>4/16/20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6D523F-340E-134B-AA17-F6A2B98ECF6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112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9EA718-D89F-D649-9BC4-9F51226FC0C7}" type="datetime1">
              <a:rPr lang="en-US" smtClean="0"/>
              <a:pPr>
                <a:defRPr/>
              </a:pPr>
              <a:t>4/16/20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65671D-61D3-4049-A377-EBABC4C9AED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386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DA73A2-6082-A842-AE4E-B9D99696542A}" type="datetime1">
              <a:rPr lang="en-US" smtClean="0"/>
              <a:pPr>
                <a:defRPr/>
              </a:pPr>
              <a:t>4/16/20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C1F610-EE86-0D4A-8AD2-46EA77E9422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876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541ABA-40CC-4040-9ED6-65691792163E}" type="datetime1">
              <a:rPr lang="en-US" smtClean="0"/>
              <a:pPr>
                <a:defRPr/>
              </a:pPr>
              <a:t>4/16/20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C29F8-FC11-BA4B-B1F8-EF7422AB92B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77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091CC8-7CFF-AA4C-A1AF-E1FE999DAF12}" type="datetime1">
              <a:rPr lang="en-US" smtClean="0"/>
              <a:pPr>
                <a:defRPr/>
              </a:pPr>
              <a:t>4/16/20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698C02-E6E8-1142-BBF2-19EACE59B6B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627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C0A369-14EA-7148-BF23-AB6CA1B6AAF3}" type="datetime1">
              <a:rPr lang="en-US" smtClean="0"/>
              <a:pPr>
                <a:defRPr/>
              </a:pPr>
              <a:t>4/16/20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EDC344-66E6-F24A-A9E0-B1C4C83F9F1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967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A54F79-40C2-9B4D-8577-AACA780C5CA1}" type="datetime1">
              <a:rPr lang="en-US" smtClean="0"/>
              <a:pPr>
                <a:defRPr/>
              </a:pPr>
              <a:t>4/16/20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8AE432-7D25-384D-8613-C9A90204A5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905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7239CF-E526-FD46-8139-CEDF03B32C98}" type="datetime1">
              <a:rPr lang="en-US" smtClean="0"/>
              <a:pPr>
                <a:defRPr/>
              </a:pPr>
              <a:t>4/16/20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189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A77ACE-FF56-6848-B218-60F5037B7111}" type="datetime1">
              <a:rPr lang="en-US" smtClean="0"/>
              <a:pPr>
                <a:defRPr/>
              </a:pPr>
              <a:t>4/16/20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767CF7-C95C-2B4E-85FB-E820E19CAE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522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C548478-F474-0D4B-8B39-F647B0F8E54E}" type="datetime1">
              <a:rPr lang="en-US" smtClean="0"/>
              <a:pPr>
                <a:defRPr/>
              </a:pPr>
              <a:t>4/16/20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2702B19-BE98-F440-AABE-4073F4BBCF3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70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nap.stanford.edu/" TargetMode="External"/><Relationship Id="rId2" Type="http://schemas.openxmlformats.org/officeDocument/2006/relationships/hyperlink" Target="http://dimacs.rutgers.edu/programs/challenge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228600" y="0"/>
            <a:ext cx="8763000" cy="3505200"/>
          </a:xfrm>
        </p:spPr>
        <p:txBody>
          <a:bodyPr/>
          <a:lstStyle/>
          <a:p>
            <a:pPr eaLnBrk="1" hangingPunct="1"/>
            <a:r>
              <a:rPr lang="en-US" sz="4000" b="1" dirty="0"/>
              <a:t> Principles for Experimental Algorithmics</a:t>
            </a: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152400" y="2819400"/>
            <a:ext cx="8839200" cy="3505200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Michael T. Goodrich</a:t>
            </a:r>
          </a:p>
          <a:p>
            <a:pPr eaLnBrk="1" hangingPunct="1"/>
            <a:r>
              <a:rPr lang="en-US" dirty="0">
                <a:solidFill>
                  <a:srgbClr val="800000"/>
                </a:solidFill>
              </a:rPr>
              <a:t>Dept. of Computer Science</a:t>
            </a:r>
          </a:p>
          <a:p>
            <a:pPr eaLnBrk="1" hangingPunct="1"/>
            <a:endParaRPr lang="en-US" dirty="0">
              <a:solidFill>
                <a:srgbClr val="800000"/>
              </a:solidFill>
            </a:endParaRPr>
          </a:p>
          <a:p>
            <a:pPr eaLnBrk="1" hangingPunct="1"/>
            <a:endParaRPr lang="en-US" dirty="0">
              <a:solidFill>
                <a:srgbClr val="800000"/>
              </a:solidFill>
            </a:endParaRPr>
          </a:p>
          <a:p>
            <a:pPr eaLnBrk="1" hangingPunct="1"/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based, in part, on the following papers:</a:t>
            </a:r>
          </a:p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Towards a Discipline of Experimental Algorithmics, by Bernard M.E.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</a:rPr>
              <a:t>Moret</a:t>
            </a: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A Theoretician’s Guide to the Experimental Analysis of Algorithms, by David S. Johnson</a:t>
            </a:r>
          </a:p>
          <a:p>
            <a:pPr eaLnBrk="1" hangingPunct="1"/>
            <a:endParaRPr lang="en-US" sz="2400" dirty="0">
              <a:solidFill>
                <a:srgbClr val="800000"/>
              </a:solidFill>
            </a:endParaRPr>
          </a:p>
          <a:p>
            <a:pPr eaLnBrk="1" hangingPunct="1"/>
            <a:endParaRPr lang="en-US" sz="2400" dirty="0">
              <a:solidFill>
                <a:srgbClr val="800000"/>
              </a:solidFill>
            </a:endParaRPr>
          </a:p>
          <a:p>
            <a:pPr eaLnBrk="1" hangingPunct="1"/>
            <a:endParaRPr lang="en-US" dirty="0">
              <a:solidFill>
                <a:srgbClr val="800000"/>
              </a:solidFill>
            </a:endParaRPr>
          </a:p>
          <a:p>
            <a:pPr eaLnBrk="1" hangingPunct="1"/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3429000"/>
            <a:ext cx="6172200" cy="681038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EC79A-609C-7441-9135-1606B97C4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Ensure Comparability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E5A29-03CF-4041-9F40-55487B69B7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Perform all experiments on the same hardware</a:t>
            </a:r>
          </a:p>
          <a:p>
            <a:r>
              <a:rPr lang="en-US" dirty="0"/>
              <a:t>Report the type of hardware used</a:t>
            </a:r>
          </a:p>
          <a:p>
            <a:r>
              <a:rPr lang="en-US" dirty="0"/>
              <a:t>Code all algorithms with the same level of code optimizations and tuning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B46C7D-369C-C149-85E9-2196FD0BD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8950" y="4335462"/>
            <a:ext cx="30861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500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619EF-87AB-CF48-9808-8E6B00206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Present your Data in Meaningful 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1A916-DF0F-A64A-8221-95852AD522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tables only for small data sets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C7A5F5-7104-6343-B4A8-1FEE0A2520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1114097"/>
            <a:ext cx="2234210" cy="5715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AE31941-DC0F-114E-B4F1-B98B6E0DB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" y="3280527"/>
            <a:ext cx="6324600" cy="138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252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452B4-217C-8A41-A252-A03302DA6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/>
              <a:t>Experimental Algorithmics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F8F6FE-13E8-2C44-BCE4-6C35179CA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20574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Experimental Algorithmics studies algorithms and data structures by joining experimental studies with the traditional theoretical analyses. </a:t>
            </a:r>
          </a:p>
          <a:p>
            <a:pPr lvl="1"/>
            <a:r>
              <a:rPr lang="en-US" dirty="0"/>
              <a:t>Scientists do experiments because they have no choice</a:t>
            </a:r>
          </a:p>
          <a:p>
            <a:pPr lvl="1"/>
            <a:r>
              <a:rPr lang="en-US" dirty="0"/>
              <a:t>In experimental algorithmics we combine theoretical analysis with experimentation.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AEF8CB-35EE-8C47-8030-CF1703678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3276600"/>
            <a:ext cx="4404137" cy="346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704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452B4-217C-8A41-A252-A03302DA6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/>
              <a:t>Experimental Algorithmics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F8F6FE-13E8-2C44-BCE4-6C35179CA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Experimentation with algorithms and data structures can prove to be indispensable for the following tasks:</a:t>
            </a:r>
          </a:p>
          <a:p>
            <a:pPr lvl="1"/>
            <a:r>
              <a:rPr lang="en-US" dirty="0"/>
              <a:t>The assessment of heuristics for hard problems</a:t>
            </a:r>
          </a:p>
          <a:p>
            <a:pPr lvl="1"/>
            <a:r>
              <a:rPr lang="en-US" dirty="0"/>
              <a:t>The characterization of asymptotic behavior of complex algorithms</a:t>
            </a:r>
          </a:p>
          <a:p>
            <a:pPr lvl="1"/>
            <a:r>
              <a:rPr lang="en-US" dirty="0"/>
              <a:t>The comparison of competing designs for tractable problems</a:t>
            </a:r>
          </a:p>
          <a:p>
            <a:pPr lvl="1"/>
            <a:r>
              <a:rPr lang="en-US" dirty="0"/>
              <a:t>The formulation of new combinatorial conjectures</a:t>
            </a:r>
          </a:p>
          <a:p>
            <a:pPr lvl="1"/>
            <a:r>
              <a:rPr lang="en-US" dirty="0"/>
              <a:t>The evaluation of optimization criteria </a:t>
            </a:r>
          </a:p>
          <a:p>
            <a:pPr lvl="1"/>
            <a:r>
              <a:rPr lang="en-US" dirty="0"/>
              <a:t>The transfer of research results from paper to production code</a:t>
            </a:r>
          </a:p>
        </p:txBody>
      </p:sp>
    </p:spTree>
    <p:extLst>
      <p:ext uri="{BB962C8B-B14F-4D97-AF65-F5344CB8AC3E}">
        <p14:creationId xmlns:p14="http://schemas.microsoft.com/office/powerpoint/2010/main" val="3358765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3B482-C28F-BB40-87FB-B3DE969B6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 Worthwhile Experiments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3A04D-3B19-6F4C-8B6C-53D229866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Ask questions worth asking</a:t>
            </a:r>
          </a:p>
          <a:p>
            <a:pPr lvl="1"/>
            <a:r>
              <a:rPr lang="en-US" dirty="0"/>
              <a:t>New problems</a:t>
            </a:r>
          </a:p>
          <a:p>
            <a:pPr lvl="1"/>
            <a:r>
              <a:rPr lang="en-US" dirty="0"/>
              <a:t>New algorithms</a:t>
            </a:r>
          </a:p>
          <a:p>
            <a:pPr lvl="1"/>
            <a:r>
              <a:rPr lang="en-US" dirty="0"/>
              <a:t>New types of input distributions</a:t>
            </a:r>
          </a:p>
          <a:p>
            <a:pPr lvl="1"/>
            <a:r>
              <a:rPr lang="en-US" dirty="0"/>
              <a:t>New types of computer hardware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C93BD3-A3B9-4544-81CA-55E642A745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0" y="4291888"/>
            <a:ext cx="3556000" cy="231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610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0FE19-6101-7B48-9B78-E68C57C1A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Actual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3F818-6110-F244-AAAF-B3E11F34D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/>
          </a:bodyPr>
          <a:lstStyle/>
          <a:p>
            <a:r>
              <a:rPr lang="en-US" sz="2400" dirty="0"/>
              <a:t>Random instances should be motivated from real-world data</a:t>
            </a:r>
          </a:p>
          <a:p>
            <a:r>
              <a:rPr lang="en-US" sz="2400" dirty="0"/>
              <a:t>Also use real-world data when possible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>
                <a:hlinkClick r:id="rId2"/>
              </a:rPr>
              <a:t>http://dimacs.rutgers.edu/programs/challenge/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>
                <a:hlinkClick r:id="rId3"/>
              </a:rPr>
              <a:t>http://snap.stanford.edu/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2ECA17-4484-FD4C-AF94-80DB754DB0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966" y="4515326"/>
            <a:ext cx="6705600" cy="12806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01A573-60AB-0948-9C5C-5F4F572408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2514600"/>
            <a:ext cx="8473966" cy="132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656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A2215-0AE6-FE4C-ADAA-17EC9A111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the Quality of 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7AE2FC-7123-2F45-BD2B-C17CE31E1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a parameter that can be effectively tested experimentally</a:t>
            </a:r>
          </a:p>
          <a:p>
            <a:pPr lvl="1"/>
            <a:r>
              <a:rPr lang="en-US" dirty="0"/>
              <a:t>Waste in bin packing</a:t>
            </a:r>
          </a:p>
          <a:p>
            <a:pPr lvl="1"/>
            <a:r>
              <a:rPr lang="en-US" dirty="0"/>
              <a:t>Closeness to a known lower bound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9349F4-44A3-9045-9065-3CB983D341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3651972"/>
            <a:ext cx="5397500" cy="268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047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B1840-ED91-E946-BACF-090200EF6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Setup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2904D-0CEE-2645-B506-3F0B8E3D9D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Have clear objectives</a:t>
            </a:r>
          </a:p>
          <a:p>
            <a:r>
              <a:rPr lang="en-US" dirty="0"/>
              <a:t>Gather data to answer the questions posed</a:t>
            </a:r>
          </a:p>
          <a:p>
            <a:r>
              <a:rPr lang="en-US" dirty="0"/>
              <a:t>Choose hardware appropriately</a:t>
            </a:r>
          </a:p>
          <a:p>
            <a:r>
              <a:rPr lang="en-US" dirty="0"/>
              <a:t>Code solutions consistently to allow for good conclusions</a:t>
            </a:r>
          </a:p>
          <a:p>
            <a:r>
              <a:rPr lang="en-US" dirty="0"/>
              <a:t>Generate useful problem instances</a:t>
            </a:r>
          </a:p>
          <a:p>
            <a:r>
              <a:rPr lang="en-US" dirty="0"/>
              <a:t>Analyze your data</a:t>
            </a:r>
          </a:p>
        </p:txBody>
      </p:sp>
    </p:spTree>
    <p:extLst>
      <p:ext uri="{BB962C8B-B14F-4D97-AF65-F5344CB8AC3E}">
        <p14:creationId xmlns:p14="http://schemas.microsoft.com/office/powerpoint/2010/main" val="2985060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179" y="10983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Understand Your Hardware:</a:t>
            </a:r>
            <a:br>
              <a:rPr lang="en-US" dirty="0"/>
            </a:br>
            <a:r>
              <a:rPr lang="en-US" dirty="0"/>
              <a:t>The Memory Hierarchy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458200" cy="5181600"/>
          </a:xfrm>
        </p:spPr>
        <p:txBody>
          <a:bodyPr/>
          <a:lstStyle/>
          <a:p>
            <a:r>
              <a:rPr lang="en-US" dirty="0"/>
              <a:t>The trade-off of size and speed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133600"/>
            <a:ext cx="7264400" cy="4076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7727" y="2205335"/>
            <a:ext cx="829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TB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0770" y="2814935"/>
            <a:ext cx="886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 GB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01000" y="2133600"/>
            <a:ext cx="10227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 </a:t>
            </a:r>
            <a:r>
              <a:rPr lang="en-US" dirty="0" err="1"/>
              <a:t>ms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001000" y="2738735"/>
            <a:ext cx="1108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100 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01394" y="4191000"/>
            <a:ext cx="766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 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120913" y="4796135"/>
            <a:ext cx="1023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0.5 ns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E8CC1-F8AF-0746-87E8-6373589EB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Ensure Reproducibility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85D4B-A1CA-A44A-B211-3281EFCF0A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Unless it is truly confidential, post your code for others to use.</a:t>
            </a:r>
          </a:p>
          <a:p>
            <a:r>
              <a:rPr lang="en-US" dirty="0"/>
              <a:t>For random data, post how you generated it</a:t>
            </a:r>
          </a:p>
          <a:p>
            <a:r>
              <a:rPr lang="en-US" dirty="0"/>
              <a:t>For real-world data, post how to get it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611DC9-1644-C148-B1D1-2A4E12C2EA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3922980"/>
            <a:ext cx="6477000" cy="293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0760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6290</TotalTime>
  <Words>364</Words>
  <Application>Microsoft Macintosh PowerPoint</Application>
  <PresentationFormat>On-screen Show (4:3)</PresentationFormat>
  <Paragraphs>69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 Principles for Experimental Algorithmics</vt:lpstr>
      <vt:lpstr>Experimental Algorithmics</vt:lpstr>
      <vt:lpstr>Experimental Algorithmics</vt:lpstr>
      <vt:lpstr>Perform Worthwhile Experiments</vt:lpstr>
      <vt:lpstr>Measuring Actual Performance</vt:lpstr>
      <vt:lpstr>Testing the Quality of Solutions</vt:lpstr>
      <vt:lpstr>Experimental Setup</vt:lpstr>
      <vt:lpstr>Understand Your Hardware: The Memory Hierarchy</vt:lpstr>
      <vt:lpstr>Ensure Reproducibility</vt:lpstr>
      <vt:lpstr>Ensure Comparability</vt:lpstr>
      <vt:lpstr>Present your Data in Meaningful Ways</vt:lpstr>
    </vt:vector>
  </TitlesOfParts>
  <Company>Bren School of Information and Computer Sciences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Mastermind Attack on Genomic Data</dc:title>
  <dc:creator>Michael T. Goodrich</dc:creator>
  <cp:lastModifiedBy>Michael T Goodrich</cp:lastModifiedBy>
  <cp:revision>133</cp:revision>
  <dcterms:created xsi:type="dcterms:W3CDTF">2011-01-22T05:02:59Z</dcterms:created>
  <dcterms:modified xsi:type="dcterms:W3CDTF">2020-04-16T20:15:21Z</dcterms:modified>
</cp:coreProperties>
</file>