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95" r:id="rId4"/>
    <p:sldId id="311" r:id="rId5"/>
    <p:sldId id="284" r:id="rId6"/>
    <p:sldId id="294" r:id="rId7"/>
    <p:sldId id="285" r:id="rId8"/>
    <p:sldId id="288" r:id="rId9"/>
    <p:sldId id="286" r:id="rId10"/>
    <p:sldId id="287" r:id="rId11"/>
    <p:sldId id="309" r:id="rId12"/>
    <p:sldId id="310" r:id="rId13"/>
    <p:sldId id="304" r:id="rId14"/>
    <p:sldId id="291" r:id="rId15"/>
    <p:sldId id="306" r:id="rId16"/>
    <p:sldId id="292" r:id="rId17"/>
    <p:sldId id="305" r:id="rId18"/>
    <p:sldId id="293" r:id="rId19"/>
    <p:sldId id="307" r:id="rId20"/>
    <p:sldId id="300" r:id="rId21"/>
    <p:sldId id="308" r:id="rId22"/>
    <p:sldId id="298" r:id="rId23"/>
    <p:sldId id="302" r:id="rId24"/>
    <p:sldId id="303" r:id="rId25"/>
    <p:sldId id="299" r:id="rId26"/>
    <p:sldId id="312" r:id="rId27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2592">
          <p15:clr>
            <a:srgbClr val="A4A3A4"/>
          </p15:clr>
        </p15:guide>
        <p15:guide id="5" orient="horz" pos="2736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024">
          <p15:clr>
            <a:srgbClr val="A4A3A4"/>
          </p15:clr>
        </p15:guide>
        <p15:guide id="8" orient="horz" pos="3168">
          <p15:clr>
            <a:srgbClr val="A4A3A4"/>
          </p15:clr>
        </p15:guide>
        <p15:guide id="9" pos="1008">
          <p15:clr>
            <a:srgbClr val="A4A3A4"/>
          </p15:clr>
        </p15:guide>
        <p15:guide id="10" pos="1440">
          <p15:clr>
            <a:srgbClr val="A4A3A4"/>
          </p15:clr>
        </p15:guide>
        <p15:guide id="11" pos="1584">
          <p15:clr>
            <a:srgbClr val="A4A3A4"/>
          </p15:clr>
        </p15:guide>
        <p15:guide id="12" pos="1728">
          <p15:clr>
            <a:srgbClr val="A4A3A4"/>
          </p15:clr>
        </p15:guide>
        <p15:guide id="13" pos="1872">
          <p15:clr>
            <a:srgbClr val="A4A3A4"/>
          </p15:clr>
        </p15:guide>
        <p15:guide id="14" pos="2016">
          <p15:clr>
            <a:srgbClr val="A4A3A4"/>
          </p15:clr>
        </p15:guide>
        <p15:guide id="15" pos="1296">
          <p15:clr>
            <a:srgbClr val="A4A3A4"/>
          </p15:clr>
        </p15:guide>
        <p15:guide id="16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0"/>
    <p:restoredTop sz="94660" autoAdjust="0"/>
  </p:normalViewPr>
  <p:slideViewPr>
    <p:cSldViewPr>
      <p:cViewPr varScale="1">
        <p:scale>
          <a:sx n="113" d="100"/>
          <a:sy n="113" d="100"/>
        </p:scale>
        <p:origin x="1368" y="176"/>
      </p:cViewPr>
      <p:guideLst>
        <p:guide orient="horz" pos="2448"/>
        <p:guide orient="horz" pos="2160"/>
        <p:guide orient="horz" pos="2304"/>
        <p:guide orient="horz" pos="2592"/>
        <p:guide orient="horz" pos="2736"/>
        <p:guide orient="horz" pos="2880"/>
        <p:guide orient="horz" pos="3024"/>
        <p:guide orient="horz" pos="3168"/>
        <p:guide pos="1008"/>
        <p:guide pos="1440"/>
        <p:guide pos="1584"/>
        <p:guide pos="1728"/>
        <p:guide pos="1872"/>
        <p:guide pos="2016"/>
        <p:guide pos="1296"/>
        <p:guide pos="11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9F7DC8D-E51F-B24D-BB83-AC4C4B7EF7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81F2AFE-047E-B749-A9F8-AEC91D86DB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46DFFC14-08A2-3A40-8B71-1C5EEEB287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067C932-F9BC-4F4E-8CE0-399A7676DD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fld id="{BB1D5453-C1FB-7C4A-964F-DDFB663ED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256E62D-CF21-9645-81D6-D5363031C7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C220E23-E5D6-9843-9BEF-1AB1219360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55A22CB-0887-1344-B8BB-786AC0CFE6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EAC8043-CD79-1D44-8D7D-4532D4091E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537E378A-77C9-7A4C-B9E6-8F1576A8889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ymbol" pitchFamily="2" charset="2"/>
              </a:defRPr>
            </a:lvl1pPr>
          </a:lstStyle>
          <a:p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9D5AA7DB-CBA9-1840-AA03-2AA71CBCB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ymbol" pitchFamily="2" charset="2"/>
              </a:defRPr>
            </a:lvl1pPr>
          </a:lstStyle>
          <a:p>
            <a:fld id="{E574C2F1-663A-0C48-822F-CD861CEAE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732-884A-8448-B178-FFFEBEAF0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01A30-77EF-7547-9E53-E4CE0077B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8B63-868C-B14E-BAA3-12E6434F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</p:spTree>
    <p:extLst>
      <p:ext uri="{BB962C8B-B14F-4D97-AF65-F5344CB8AC3E}">
        <p14:creationId xmlns:p14="http://schemas.microsoft.com/office/powerpoint/2010/main" val="105444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C4A7-920F-444A-A659-B2A2A53A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3FD1F-4FBF-4546-B804-A106A577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977D8-0264-2446-8D57-AFC52232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2655A-1AC9-254D-AB12-5924D2D4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1DB26-9195-C643-89F2-2C8675A1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AE854DD5-A2EA-3F44-B13E-80EDD3DAA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9237D-9524-1F4F-A497-8B14B4CBA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7C0E9-9142-0847-90ED-43ACB0369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BE76-7DA9-434E-99D5-6DADEE4D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EFCD-9EBC-F84E-A469-940BA582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95F15-990E-AF47-9D56-3B043FF8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F89B24A1-AF8A-0D42-A7FC-6215B79ED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7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17E0-ED45-4047-9039-59FF60F7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0A72A-9AAE-7E4C-A3F7-1ECC438E6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98C13-D088-D142-9CFA-9A7669F9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72B52-74C2-3641-BB6C-871E2679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248D3-A278-B044-A6F6-9CC9A7C8C11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518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1326-EE06-5044-8E9E-372A30A4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DCC1-9517-B44F-B697-06EB0E35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9659A-3BC0-F745-9A85-849F3A5F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A446B-AD64-074C-9FA2-B781A3E4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1D1A0-6B57-4E4E-B06E-7F654F6DF53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76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61BD-676E-1249-920B-CC6EFB6B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3D80-F526-2B49-99C6-68DF33B99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5799E-A7AB-884E-A061-81CEAC0F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8940B-63C8-2B40-92B8-DB203CA0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DACF-C095-1C46-8281-5E77A39D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83187-14FE-E04F-A865-E92F2ACC8ED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05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0727-9605-F442-B853-D8083203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2271E-0BDB-EC48-B320-0945222D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D1DEC-3586-6142-8631-9DF98E41D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27815-E9C5-9B44-8F0A-66FF3712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88FF3-B2F8-8249-99AE-850E1DC2E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A8B2F-7555-EF4A-A428-76DF5F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9676B-56CA-474E-B80B-0C934F7E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5A3FB-2E2F-8B46-8843-0AA5C264BD3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10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63B1-34BD-A04B-8A7B-379471EF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D5044-DF47-9143-8B51-FB8ECB4A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E4C4B-C0F5-3F4C-8A09-18279F07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80EB7-ADA9-3644-9AE1-8D4AB99D71D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27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17A67-7EF1-EE48-BD76-EDADEB1F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518B4-5852-5D43-8361-539D3B96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1315-1EB2-D947-8325-D205CD41AC8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65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B7D06-9E62-B749-85F5-73A64F78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5CE4-F020-4E4E-AA99-B1CB0BA1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0DB82-8097-3E46-93D5-A9B55CAB6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F0B77-36DF-1E44-BC0B-41BCCFCD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DBB1D-53A8-9543-B20E-9073F799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457D0-8134-A64E-920C-28138995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7AE938A5-C6EF-4C45-ADAD-01298EECA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61C6-37D7-D844-BB28-94F541A4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9E64C-1724-9342-AE3C-AA47F7681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99A6B-BF9A-E044-99DD-6B8A37F66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D9D38-2DE4-0043-B394-CE73AE64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B9B7-685E-2746-A92A-EEC76583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15-853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B0C9A-022A-7045-A314-B6AD9920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</a:t>
            </a:r>
            <a:fld id="{A10DC6B0-B7C3-6A4E-BF1A-38D6117A2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44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BC8397-9E1C-2643-8631-BE8BAAE68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ADA198-7BD5-F548-8249-461A4D871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EC7F32-2AE2-8844-8D17-99EFF666C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US" dirty="0"/>
              <a:t>CS 165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917511-EA73-1246-9F8F-CC88EF0644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8247264D-EF92-EE42-A699-839B16726A5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omic Sans MS" panose="030F09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tah.edu/~alfeld/Random/Random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tforrandomness.files.wordpress.com/2010/11/dilbert-does-randomness.jpg" TargetMode="External"/><Relationship Id="rId4" Type="http://schemas.openxmlformats.org/officeDocument/2006/relationships/hyperlink" Target="https://xkcd.com/221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sci.hiroshima-u.ac.jp/~m-mat/MT/em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D5" TargetMode="External"/><Relationship Id="rId2" Type="http://schemas.openxmlformats.org/officeDocument/2006/relationships/hyperlink" Target="https://en.wikipedia.org/wiki/SHA-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random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dom.org/" TargetMode="External"/><Relationship Id="rId7" Type="http://schemas.openxmlformats.org/officeDocument/2006/relationships/hyperlink" Target="http://www.protego.se/" TargetMode="External"/><Relationship Id="rId2" Type="http://schemas.openxmlformats.org/officeDocument/2006/relationships/hyperlink" Target="http://www.fourmilab.ch/hotbi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lley.interact.nl/av/com/orion/home.html" TargetMode="External"/><Relationship Id="rId5" Type="http://schemas.openxmlformats.org/officeDocument/2006/relationships/hyperlink" Target="http://www.comscire.com/" TargetMode="External"/><Relationship Id="rId4" Type="http://schemas.openxmlformats.org/officeDocument/2006/relationships/hyperlink" Target="http://www.tundra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AFBDCB-D0AB-CC4C-BC31-3B11E7C4D3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4724400"/>
            <a:ext cx="8077200" cy="1143000"/>
          </a:xfrm>
        </p:spPr>
        <p:txBody>
          <a:bodyPr anchor="ctr"/>
          <a:lstStyle/>
          <a:p>
            <a:r>
              <a:rPr lang="en-US" altLang="en-US" sz="2000" dirty="0"/>
              <a:t>Some slides from CS 15-853:Algorithms in the Real World,</a:t>
            </a:r>
            <a:br>
              <a:rPr lang="en-US" altLang="en-US" sz="2000" dirty="0"/>
            </a:br>
            <a:r>
              <a:rPr lang="en-US" altLang="en-US" sz="2000" dirty="0"/>
              <a:t>Carnegie Mellon University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329F9D-E19C-1948-AC5F-6A137FAEEC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7848600" cy="3429000"/>
          </a:xfrm>
        </p:spPr>
        <p:txBody>
          <a:bodyPr/>
          <a:lstStyle/>
          <a:p>
            <a:r>
              <a:rPr lang="en-US" altLang="en-US" sz="4400" b="1" dirty="0"/>
              <a:t>Generating Random and Pseudorandom Numbers</a:t>
            </a:r>
          </a:p>
          <a:p>
            <a:endParaRPr lang="en-US" altLang="en-US" sz="4400" b="1" dirty="0"/>
          </a:p>
          <a:p>
            <a:r>
              <a:rPr lang="en-US" altLang="en-US" sz="2800" b="1" dirty="0"/>
              <a:t>Michael Goodrich</a:t>
            </a:r>
          </a:p>
          <a:p>
            <a:r>
              <a:rPr lang="en-US" altLang="en-US" sz="2800" b="1" dirty="0"/>
              <a:t>CS 165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EF678C77-779F-0B49-BC9F-EF40F686B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JPEG file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20CBC231-7C9A-414B-B523-F2BB37BAC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Entropy = 7.980627 bits per character.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Optimum compression would reduce the size of this 51768 character file by 0 percent.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Chi square distribution for 51768 samples is 1542.26, and randomly would exceed this value 0.01 percent of the times.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Arithmetic mean value of data bytes is 125.93 (127.5 = random).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Monte Carlo value for Pi is 3.169834647 (error 0.90 percent).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Serial correlation coefficient is 0.004249 (totally uncorrelated = 0.0).</a:t>
            </a:r>
            <a:r>
              <a:rPr lang="en-US" altLang="en-US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C5E7FD-7D5F-354B-969A-91EFA505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FDBA-3654-3F4F-8259-333A075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B094-D9EB-EA4D-A31F-C6F4D93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pseudorandom number generator (PRNG) is an algorithm for generating a sequence of numbers whose properties approximate the properties of sequences of random numbers.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PRNG-generated sequence is not truly random, because it is completely determined by an initial value, called the PRNG's seed (which may include truly random values).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Although sequences that are closer to truly random can be generated using hardware random number generators, pseudorandom number generators are important in practice for their speed and reproducibility.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C59D-0BA6-C240-A4EF-B9CDD82C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8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FDBA-3654-3F4F-8259-333A075D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4B094-D9EB-EA4D-A31F-C6F4D934D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PRNGs are central in applications such as simulations (e.g. for the Monte Carlo method), electronic games (e.g. for procedural generation), and cryptography.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Cryptographic applications require the output not to be predictable from earlier outputs.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C59D-0BA6-C240-A4EF-B9CDD82C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AB67E0-0A8B-3E41-A760-7DF244BD6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18" y="4131564"/>
            <a:ext cx="5638800" cy="240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/>
              <a:t>“Anyone who considers arithmetical methods of producing random digits is, of course, in a state of sin.”</a:t>
            </a:r>
          </a:p>
          <a:p>
            <a:endParaRPr lang="en-US" altLang="en-US" i="1" dirty="0"/>
          </a:p>
          <a:p>
            <a:r>
              <a:rPr lang="en-US" altLang="en-US" i="1" dirty="0"/>
              <a:t>                  - John Von Neumann, 1951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94F33-1ADC-3943-824E-6FFC9E2F2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282" y="3567271"/>
            <a:ext cx="2018236" cy="26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2496-DB87-4D48-94DD-1EC6AFBA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Visual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CAAD-8573-B34B-BF3A-6B4C04C96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 a visualization of the consecutive tuples of numbers it produces.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Humans are really good at spotting patterns.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4EEE0-1FBC-E046-809D-DFB2DBED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5BED-6796-3146-AB8E-64E3059B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2847893"/>
            <a:ext cx="6172200" cy="332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8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63017FA5-01F3-B24B-A3D3-5936AD4D0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r>
              <a:rPr lang="en-US" altLang="en-US" dirty="0"/>
              <a:t>Linear Congruential Generator (LCG)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82E220A7-9BA6-A748-B566-668F185C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0</a:t>
            </a:r>
            <a:r>
              <a:rPr lang="en-US" altLang="en-US" sz="1800"/>
              <a:t> = given,  x </a:t>
            </a:r>
            <a:r>
              <a:rPr lang="en-US" altLang="en-US" sz="1800" baseline="-25000"/>
              <a:t>n+1</a:t>
            </a:r>
            <a:r>
              <a:rPr lang="en-US" altLang="en-US" sz="1800"/>
              <a:t> = P</a:t>
            </a:r>
            <a:r>
              <a:rPr lang="en-US" altLang="en-US" sz="1800" baseline="-25000"/>
              <a:t>1</a:t>
            </a:r>
            <a:r>
              <a:rPr lang="en-US" altLang="en-US" sz="1800"/>
              <a:t> x</a:t>
            </a:r>
            <a:r>
              <a:rPr lang="en-US" altLang="en-US" sz="1800" baseline="-25000"/>
              <a:t>n</a:t>
            </a:r>
            <a:r>
              <a:rPr lang="en-US" altLang="en-US" sz="1800"/>
              <a:t> + P</a:t>
            </a:r>
            <a:r>
              <a:rPr lang="en-US" altLang="en-US" sz="1800" baseline="-25000"/>
              <a:t>2</a:t>
            </a:r>
            <a:r>
              <a:rPr lang="en-US" altLang="en-US" sz="1800"/>
              <a:t>   (mod N)    n = 0,1,2,...     (*) 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x </a:t>
            </a:r>
            <a:r>
              <a:rPr lang="en-US" altLang="en-US" sz="1800" baseline="-25000"/>
              <a:t>0</a:t>
            </a:r>
            <a:r>
              <a:rPr lang="en-US" altLang="en-US" sz="1800"/>
              <a:t> =79, N = 100, P </a:t>
            </a:r>
            <a:r>
              <a:rPr lang="en-US" altLang="en-US" sz="1800" baseline="-25000"/>
              <a:t>1</a:t>
            </a:r>
            <a:r>
              <a:rPr lang="en-US" altLang="en-US" sz="1800"/>
              <a:t> = 263, and P </a:t>
            </a:r>
            <a:r>
              <a:rPr lang="en-US" altLang="en-US" sz="1800" baseline="-25000"/>
              <a:t>2</a:t>
            </a:r>
            <a:r>
              <a:rPr lang="en-US" altLang="en-US" sz="1800"/>
              <a:t> = 71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r>
              <a:rPr lang="en-US" altLang="en-US" sz="1800"/>
              <a:t> = 79*263 + 71 (mod 100) = 20848 (mod 100) = 48,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r>
              <a:rPr lang="en-US" altLang="en-US" sz="1800"/>
              <a:t> = 48*263 + 71 (mod 100) = 12695 (mod 100) = 95,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r>
              <a:rPr lang="en-US" altLang="en-US" sz="1800"/>
              <a:t> = 95*263 + 71 (mod 100) = 25056 (mod 100) = 56, 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r>
              <a:rPr lang="en-US" altLang="en-US" sz="1800"/>
              <a:t> = 56*263 + 71 (mod 100) = 14799 (mod 100) = 99, 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Sequence: 79, 48, 95, 56, 99, 8, 75, 96, 68, 36, 39, 28, 35, 76, 59, 88, 15, 16, 79, 48, 95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Park and Miller: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 P</a:t>
            </a:r>
            <a:r>
              <a:rPr lang="en-US" altLang="en-US" sz="1800" baseline="-25000"/>
              <a:t>1</a:t>
            </a:r>
            <a:r>
              <a:rPr lang="en-US" altLang="en-US" sz="1800"/>
              <a:t> = 16807, P</a:t>
            </a:r>
            <a:r>
              <a:rPr lang="en-US" altLang="en-US" sz="1800" baseline="-25000"/>
              <a:t>2</a:t>
            </a:r>
            <a:r>
              <a:rPr lang="en-US" altLang="en-US" sz="1800"/>
              <a:t> = 0, N= 2</a:t>
            </a:r>
            <a:r>
              <a:rPr lang="en-US" altLang="en-US" sz="1800" baseline="30000"/>
              <a:t>31</a:t>
            </a:r>
            <a:r>
              <a:rPr lang="en-US" altLang="en-US" sz="1800"/>
              <a:t>-1 = 2147483647, x</a:t>
            </a:r>
            <a:r>
              <a:rPr lang="en-US" altLang="en-US" sz="1800" baseline="-25000"/>
              <a:t>0</a:t>
            </a:r>
            <a:r>
              <a:rPr lang="en-US" altLang="en-US" sz="1800"/>
              <a:t> = 1.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ANSI C rand():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P</a:t>
            </a:r>
            <a:r>
              <a:rPr lang="en-US" altLang="en-US" sz="1800" baseline="-25000"/>
              <a:t>1</a:t>
            </a:r>
            <a:r>
              <a:rPr lang="en-US" altLang="en-US" sz="1800"/>
              <a:t> = 1103515245, P</a:t>
            </a:r>
            <a:r>
              <a:rPr lang="en-US" altLang="en-US" sz="1800" baseline="-25000"/>
              <a:t>2 </a:t>
            </a:r>
            <a:r>
              <a:rPr lang="en-US" altLang="en-US" sz="1800"/>
              <a:t>= 12345, N = 2</a:t>
            </a:r>
            <a:r>
              <a:rPr lang="en-US" altLang="en-US" sz="1800" baseline="30000"/>
              <a:t>31</a:t>
            </a:r>
            <a:r>
              <a:rPr lang="en-US" altLang="en-US" sz="1800"/>
              <a:t>, x</a:t>
            </a:r>
            <a:r>
              <a:rPr lang="en-US" altLang="en-US" sz="1800" baseline="-25000"/>
              <a:t>0</a:t>
            </a:r>
            <a:r>
              <a:rPr lang="en-US" altLang="en-US" sz="1800"/>
              <a:t> = 12345</a:t>
            </a:r>
            <a:endParaRPr lang="en-US" altLang="en-US" sz="1800" baseline="30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EF43-1514-B346-8094-71E6C49C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72AE-5C70-2C44-A8AA-B474589F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2CC63-2F2E-2B44-B607-4A7FE6D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C999C-413E-7B4E-9E16-20166322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746250"/>
            <a:ext cx="8267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9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E388310-8EF4-424E-90FE-936BABEEB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Plot (x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i+1</a:t>
            </a:r>
            <a:r>
              <a:rPr lang="en-US" altLang="en-US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BFC35-94C9-FF4F-9476-DF06677D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B0B1-B070-6642-B1AC-5EE96198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80" y="1676400"/>
            <a:ext cx="3366239" cy="39560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E388310-8EF4-424E-90FE-936BABEEB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Plot (x</a:t>
            </a:r>
            <a:r>
              <a:rPr lang="en-US" altLang="en-US" baseline="-25000"/>
              <a:t>i</a:t>
            </a:r>
            <a:r>
              <a:rPr lang="en-US" altLang="en-US"/>
              <a:t>, x</a:t>
            </a:r>
            <a:r>
              <a:rPr lang="en-US" altLang="en-US" baseline="-25000"/>
              <a:t>i+1</a:t>
            </a:r>
            <a:r>
              <a:rPr lang="en-US" altLang="en-US"/>
              <a:t>)</a:t>
            </a:r>
          </a:p>
        </p:txBody>
      </p:sp>
      <p:pic>
        <p:nvPicPr>
          <p:cNvPr id="248837" name="Picture 5" descr="fig2">
            <a:extLst>
              <a:ext uri="{FF2B5EF4-FFF2-40B4-BE49-F238E27FC236}">
                <a16:creationId xmlns:a16="http://schemas.microsoft.com/office/drawing/2014/main" id="{97BCAA6D-8654-5042-8895-953431AA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524000"/>
            <a:ext cx="287496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8" name="Text Box 6">
            <a:extLst>
              <a:ext uri="{FF2B5EF4-FFF2-40B4-BE49-F238E27FC236}">
                <a16:creationId xmlns:a16="http://schemas.microsoft.com/office/drawing/2014/main" id="{93FC774B-7EBB-F042-9B96-AE8A13321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10200"/>
            <a:ext cx="232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Park and Miller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ABFC35-94C9-FF4F-9476-DF06677D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26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834B6FC-4527-9141-BF8E-D1C827959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u="none">
                <a:solidFill>
                  <a:schemeClr val="hlink"/>
                </a:solidFill>
              </a:rPr>
              <a:t>(x</a:t>
            </a:r>
            <a:r>
              <a:rPr lang="en-US" altLang="en-US" u="none" baseline="-25000">
                <a:solidFill>
                  <a:schemeClr val="hlink"/>
                </a:solidFill>
              </a:rPr>
              <a:t>i</a:t>
            </a:r>
            <a:r>
              <a:rPr lang="en-US" altLang="en-US" u="none">
                <a:solidFill>
                  <a:schemeClr val="hlink"/>
                </a:solidFill>
              </a:rPr>
              <a:t>, x</a:t>
            </a:r>
            <a:r>
              <a:rPr lang="en-US" altLang="en-US" u="none" baseline="-25000">
                <a:solidFill>
                  <a:schemeClr val="hlink"/>
                </a:solidFill>
              </a:rPr>
              <a:t>i+1</a:t>
            </a:r>
            <a:r>
              <a:rPr lang="en-US" altLang="en-US" u="none">
                <a:solidFill>
                  <a:schemeClr val="hlink"/>
                </a:solidFill>
              </a:rPr>
              <a:t>),</a:t>
            </a:r>
            <a:r>
              <a:rPr lang="en-US" altLang="en-US" u="none"/>
              <a:t>  </a:t>
            </a:r>
            <a:r>
              <a:rPr lang="en-US" altLang="en-US" u="none">
                <a:solidFill>
                  <a:schemeClr val="folHlink"/>
                </a:solidFill>
              </a:rPr>
              <a:t>(x</a:t>
            </a:r>
            <a:r>
              <a:rPr lang="en-US" altLang="en-US" u="none" baseline="-25000">
                <a:solidFill>
                  <a:schemeClr val="folHlink"/>
                </a:solidFill>
              </a:rPr>
              <a:t>i</a:t>
            </a:r>
            <a:r>
              <a:rPr lang="en-US" altLang="en-US" u="none">
                <a:solidFill>
                  <a:schemeClr val="folHlink"/>
                </a:solidFill>
              </a:rPr>
              <a:t>,x</a:t>
            </a:r>
            <a:r>
              <a:rPr lang="en-US" altLang="en-US" u="none" baseline="-25000">
                <a:solidFill>
                  <a:schemeClr val="folHlink"/>
                </a:solidFill>
              </a:rPr>
              <a:t>i+2</a:t>
            </a:r>
            <a:r>
              <a:rPr lang="en-US" altLang="en-US" u="none">
                <a:solidFill>
                  <a:schemeClr val="folHlink"/>
                </a:solidFill>
              </a:rPr>
              <a:t>),</a:t>
            </a:r>
            <a:r>
              <a:rPr lang="en-US" altLang="en-US" u="none"/>
              <a:t> (x</a:t>
            </a:r>
            <a:r>
              <a:rPr lang="en-US" altLang="en-US" u="none" baseline="-25000"/>
              <a:t>i</a:t>
            </a:r>
            <a:r>
              <a:rPr lang="en-US" altLang="en-US" u="none"/>
              <a:t>, x</a:t>
            </a:r>
            <a:r>
              <a:rPr lang="en-US" altLang="en-US" u="none" baseline="-25000"/>
              <a:t>i+2</a:t>
            </a:r>
            <a:r>
              <a:rPr lang="en-US" altLang="en-US" u="none"/>
              <a:t>)</a:t>
            </a:r>
          </a:p>
        </p:txBody>
      </p:sp>
      <p:pic>
        <p:nvPicPr>
          <p:cNvPr id="249861" name="Picture 5" descr="fig3">
            <a:extLst>
              <a:ext uri="{FF2B5EF4-FFF2-40B4-BE49-F238E27FC236}">
                <a16:creationId xmlns:a16="http://schemas.microsoft.com/office/drawing/2014/main" id="{248629C6-DCC9-5B44-BB7E-3C189B95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40481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2" name="Text Box 6">
            <a:extLst>
              <a:ext uri="{FF2B5EF4-FFF2-40B4-BE49-F238E27FC236}">
                <a16:creationId xmlns:a16="http://schemas.microsoft.com/office/drawing/2014/main" id="{C2718E03-6D3D-684F-B5C9-C8CDEFD8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625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hlinkClick r:id="rId3"/>
              </a:rPr>
              <a:t>http://www.math.utah.edu/~alfeld/Random/Random.html</a:t>
            </a:r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35F34-DB08-174C-BBA1-031BC9F9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4EC1-8D37-AA42-ABCC-C859B5D3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Test in 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8F8E-218F-BC47-BBBD-FE7080736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Three-dimensional plot of 100,000 values generated with IBM RANDU routine. Each point represents 3 consecutive pseudorandom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clearly seen that the points fall in 15 two-dimensional planes.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C404C-C438-5D42-BE47-031CE239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49262-A277-9A46-BF90-C9FDCA4F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5334000" cy="31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9B2ADF37-6900-BF4F-91FC-F1876A177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 dirty="0"/>
              <a:t>Random Numbers in the Real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F91C6-0B08-774E-8BF0-427D5ACEC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66799"/>
            <a:ext cx="7525441" cy="2433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EDAFB-5FAE-6745-9A1A-C62019C44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25" y="4038600"/>
            <a:ext cx="6203950" cy="235065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8F2D3-84FA-4549-89A7-737764A7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3DA41-92D0-DC4C-9B2A-465BD9520F13}"/>
              </a:ext>
            </a:extLst>
          </p:cNvPr>
          <p:cNvSpPr txBox="1"/>
          <p:nvPr/>
        </p:nvSpPr>
        <p:spPr>
          <a:xfrm>
            <a:off x="2613992" y="6237309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https://xkcd.com/221/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0A56E-8635-F141-B1FA-1F55604A1732}"/>
              </a:ext>
            </a:extLst>
          </p:cNvPr>
          <p:cNvSpPr/>
          <p:nvPr/>
        </p:nvSpPr>
        <p:spPr>
          <a:xfrm>
            <a:off x="508344" y="3476470"/>
            <a:ext cx="8337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https://fitforrandomness.files.wordpress.com/2010/11/dilbert-does-randomness.jpg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F0033DE-00D4-C44C-B342-6AB1D11B7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Matsumoto’s Marsenne Twister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8CCEDF9-F89F-4C4F-A82E-390BAF04C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8229600" cy="4648200"/>
          </a:xfrm>
        </p:spPr>
        <p:txBody>
          <a:bodyPr/>
          <a:lstStyle/>
          <a:p>
            <a:r>
              <a:rPr lang="en-US" altLang="en-US" sz="2000">
                <a:hlinkClick r:id="rId2"/>
              </a:rPr>
              <a:t>http://www.math.sci.hiroshima-u.ac.jp/~m-mat/MT/emt.html</a:t>
            </a:r>
            <a:endParaRPr lang="en-US" altLang="en-US" sz="2000"/>
          </a:p>
          <a:p>
            <a:endParaRPr lang="en-US" altLang="en-US" sz="2000"/>
          </a:p>
        </p:txBody>
      </p:sp>
      <p:sp>
        <p:nvSpPr>
          <p:cNvPr id="257028" name="Text Box 4">
            <a:extLst>
              <a:ext uri="{FF2B5EF4-FFF2-40B4-BE49-F238E27FC236}">
                <a16:creationId xmlns:a16="http://schemas.microsoft.com/office/drawing/2014/main" id="{DD94565E-F098-874E-862A-2056E5187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951038"/>
            <a:ext cx="6721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Considered one of the best linear congruential generators.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C7411-C6EC-CD4F-86C9-DBC6A442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A1EE-90BE-8546-A7FD-BAF29FA5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Visual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8BA26-ADBF-A34D-846F-106B1C59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814D7-32CF-CE4E-A7F4-49AACC76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305800" cy="30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1CF88FF-3A6A-704C-B9BC-C94C1519C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Cryptographically Strong Pseudorandom Number Generator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41A991E2-216E-F14B-BF15-F944D5641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648200"/>
          </a:xfrm>
        </p:spPr>
        <p:txBody>
          <a:bodyPr/>
          <a:lstStyle/>
          <a:p>
            <a:r>
              <a:rPr lang="en-US" altLang="en-US"/>
              <a:t>Next-bit test: Given a sequence of bits 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, there is no polynomial time algorithm to generate x</a:t>
            </a:r>
            <a:r>
              <a:rPr lang="en-US" altLang="en-US" baseline="-25000"/>
              <a:t>k+1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/>
              <a:t>Yao [1982]: A sequence that passes the next-bit test passes all other polynomial-time statistical tests for randomness.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F5808-3906-094A-A215-A57EC7FC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99C24D5E-D0C9-094B-AF74-86D7B83E4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Hash/Encryption Chains</a:t>
            </a: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id="{F2FC59A6-C913-244F-A0EF-C7A462B2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981200"/>
            <a:ext cx="4191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Hash or Encryption Function</a:t>
            </a:r>
          </a:p>
        </p:txBody>
      </p:sp>
      <p:sp>
        <p:nvSpPr>
          <p:cNvPr id="259077" name="Text Box 5">
            <a:extLst>
              <a:ext uri="{FF2B5EF4-FFF2-40B4-BE49-F238E27FC236}">
                <a16:creationId xmlns:a16="http://schemas.microsoft.com/office/drawing/2014/main" id="{887080B1-4E61-2947-ABB8-AEE76C37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60638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key</a:t>
            </a:r>
          </a:p>
        </p:txBody>
      </p:sp>
      <p:sp>
        <p:nvSpPr>
          <p:cNvPr id="259078" name="Text Box 6">
            <a:extLst>
              <a:ext uri="{FF2B5EF4-FFF2-40B4-BE49-F238E27FC236}">
                <a16:creationId xmlns:a16="http://schemas.microsoft.com/office/drawing/2014/main" id="{6E34F5D8-4AB5-4141-9C92-653E0CCA2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370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259079" name="Text Box 7">
            <a:extLst>
              <a:ext uri="{FF2B5EF4-FFF2-40B4-BE49-F238E27FC236}">
                <a16:creationId xmlns:a16="http://schemas.microsoft.com/office/drawing/2014/main" id="{0CF4E641-B276-5A41-88D9-57E5F2BE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75" y="2590800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  <a:r>
              <a:rPr lang="en-US" altLang="en-US" baseline="-25000"/>
              <a:t>i+1</a:t>
            </a:r>
            <a:endParaRPr lang="en-US" altLang="en-US"/>
          </a:p>
        </p:txBody>
      </p:sp>
      <p:sp>
        <p:nvSpPr>
          <p:cNvPr id="259080" name="Line 8">
            <a:extLst>
              <a:ext uri="{FF2B5EF4-FFF2-40B4-BE49-F238E27FC236}">
                <a16:creationId xmlns:a16="http://schemas.microsoft.com/office/drawing/2014/main" id="{C2079447-AD7E-C349-8CD5-09C9C54A2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675" y="2819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Line 9">
            <a:extLst>
              <a:ext uri="{FF2B5EF4-FFF2-40B4-BE49-F238E27FC236}">
                <a16:creationId xmlns:a16="http://schemas.microsoft.com/office/drawing/2014/main" id="{3B826B8B-FA0D-4240-92C3-A625A9FC5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2819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9082" name="AutoShape 10">
            <a:extLst>
              <a:ext uri="{FF2B5EF4-FFF2-40B4-BE49-F238E27FC236}">
                <a16:creationId xmlns:a16="http://schemas.microsoft.com/office/drawing/2014/main" id="{FC0750B5-9ABE-8F41-B502-EF0BEE36B007}"/>
              </a:ext>
            </a:extLst>
          </p:cNvPr>
          <p:cNvCxnSpPr>
            <a:cxnSpLocks noChangeShapeType="1"/>
            <a:stCxn id="259079" idx="3"/>
          </p:cNvCxnSpPr>
          <p:nvPr/>
        </p:nvCxnSpPr>
        <p:spPr bwMode="auto">
          <a:xfrm flipH="1">
            <a:off x="4054475" y="2819400"/>
            <a:ext cx="2744788" cy="1676400"/>
          </a:xfrm>
          <a:prstGeom prst="bentConnector3">
            <a:avLst>
              <a:gd name="adj1" fmla="val -8269"/>
            </a:avLst>
          </a:prstGeom>
          <a:noFill/>
          <a:ln w="57150" cap="rnd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9084" name="Line 12">
            <a:extLst>
              <a:ext uri="{FF2B5EF4-FFF2-40B4-BE49-F238E27FC236}">
                <a16:creationId xmlns:a16="http://schemas.microsoft.com/office/drawing/2014/main" id="{6ED822C5-441C-4248-B15B-2ACAD8A840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7275" y="3733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Line 13">
            <a:extLst>
              <a:ext uri="{FF2B5EF4-FFF2-40B4-BE49-F238E27FC236}">
                <a16:creationId xmlns:a16="http://schemas.microsoft.com/office/drawing/2014/main" id="{19DF8D05-8F0E-8E45-9C3B-1812BC08C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194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Text Box 14">
            <a:extLst>
              <a:ext uri="{FF2B5EF4-FFF2-40B4-BE49-F238E27FC236}">
                <a16:creationId xmlns:a16="http://schemas.microsoft.com/office/drawing/2014/main" id="{82B46D1A-397D-A249-B056-BA9FE9A37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828800"/>
            <a:ext cx="1298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Last bit of x</a:t>
            </a:r>
            <a:r>
              <a:rPr lang="en-US" altLang="en-US" baseline="-25000"/>
              <a:t>i+1</a:t>
            </a:r>
            <a:endParaRPr lang="en-US" altLang="en-US"/>
          </a:p>
        </p:txBody>
      </p:sp>
      <p:sp>
        <p:nvSpPr>
          <p:cNvPr id="259087" name="Text Box 15">
            <a:extLst>
              <a:ext uri="{FF2B5EF4-FFF2-40B4-BE49-F238E27FC236}">
                <a16:creationId xmlns:a16="http://schemas.microsoft.com/office/drawing/2014/main" id="{45CBE88A-B012-6147-8B42-8891FBF9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0"/>
            <a:ext cx="538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(need a random seed x</a:t>
            </a:r>
            <a:r>
              <a:rPr lang="en-US" altLang="en-US" baseline="-25000"/>
              <a:t>0</a:t>
            </a:r>
            <a:r>
              <a:rPr lang="en-US" altLang="en-US"/>
              <a:t> or key value)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56B4B-E3E9-7E4E-A328-B404177E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C276-0AC0-924F-9AFF-32A3B9D11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838200"/>
          </a:xfrm>
        </p:spPr>
        <p:txBody>
          <a:bodyPr/>
          <a:lstStyle/>
          <a:p>
            <a:r>
              <a:rPr lang="en-US" dirty="0"/>
              <a:t>Some Cryptographic Hash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816F-74A5-7241-9604-C11FAAEA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SHA-1 Hash function </a:t>
            </a:r>
            <a:r>
              <a:rPr lang="en-US" sz="2000" dirty="0">
                <a:hlinkClick r:id="rId2"/>
              </a:rPr>
              <a:t>https://en.wikipedia.org/wiki/SHA-1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MD5 Hash function </a:t>
            </a:r>
            <a:r>
              <a:rPr lang="en-US" sz="2000" dirty="0">
                <a:hlinkClick r:id="rId3"/>
              </a:rPr>
              <a:t>https://en.wikipedia.org/wiki/MD5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functions are good pseudo-random number generators and when seeded with a random number generator, they provide good sequences for use in algorithm experiments.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BC007-EC3A-354F-8461-D5180F0E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44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8EE84F57-8DAC-8844-8D7C-28DC5ACDB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BBS “secure” random bits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AFDF76E6-3404-B44C-A697-7FBDF42D1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129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u="sng"/>
              <a:t>BBS (Blum, Blum and Shub, 1984)</a:t>
            </a:r>
          </a:p>
          <a:p>
            <a:pPr lvl="1"/>
            <a:r>
              <a:rPr lang="en-US" altLang="en-US"/>
              <a:t>Based on difficulty of factoring, or finding square roots modulo n = pq.</a:t>
            </a: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2FC4EAFF-6E05-3D4B-B5C6-C56DFB9D7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3886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u="sng">
                <a:latin typeface="Comic Sans MS" panose="030F0902030302020204" pitchFamily="66" charset="0"/>
              </a:rPr>
              <a:t>Fixed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Comic Sans MS" panose="030F0902030302020204" pitchFamily="66" charset="0"/>
              </a:rPr>
              <a:t>p and q are primes such that p = q = 3 (mod 4)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Comic Sans MS" panose="030F0902030302020204" pitchFamily="66" charset="0"/>
              </a:rPr>
              <a:t>n = pq (is called a Blum integer)</a:t>
            </a:r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72741110-3542-3C4B-9960-0831979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3886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 u="sng">
                <a:latin typeface="Comic Sans MS" panose="030F0902030302020204" pitchFamily="66" charset="0"/>
              </a:rPr>
              <a:t>For a particular bit seq.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Seed: </a:t>
            </a:r>
            <a:r>
              <a:rPr lang="en-US" altLang="en-US">
                <a:latin typeface="Comic Sans MS" panose="030F0902030302020204" pitchFamily="66" charset="0"/>
              </a:rPr>
              <a:t>random x relatively prime to n.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Initial state: </a:t>
            </a:r>
            <a:r>
              <a:rPr lang="en-US" altLang="en-US">
                <a:latin typeface="Comic Sans MS" panose="030F0902030302020204" pitchFamily="66" charset="0"/>
              </a:rPr>
              <a:t>x</a:t>
            </a:r>
            <a:r>
              <a:rPr lang="en-US" altLang="en-US" baseline="-25000">
                <a:latin typeface="Comic Sans MS" panose="030F0902030302020204" pitchFamily="66" charset="0"/>
              </a:rPr>
              <a:t>0</a:t>
            </a:r>
            <a:r>
              <a:rPr lang="en-US" altLang="en-US">
                <a:latin typeface="Comic Sans MS" panose="030F0902030302020204" pitchFamily="66" charset="0"/>
              </a:rPr>
              <a:t> = x</a:t>
            </a:r>
            <a:r>
              <a:rPr lang="en-US" altLang="en-US" baseline="30000">
                <a:latin typeface="Comic Sans MS" panose="030F0902030302020204" pitchFamily="66" charset="0"/>
              </a:rPr>
              <a:t>2</a:t>
            </a:r>
            <a:endParaRPr lang="en-US" altLang="en-US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i</a:t>
            </a:r>
            <a:r>
              <a:rPr lang="en-US" altLang="en-US" b="1" baseline="30000">
                <a:latin typeface="Comic Sans MS" panose="030F0902030302020204" pitchFamily="66" charset="0"/>
              </a:rPr>
              <a:t>th</a:t>
            </a:r>
            <a:r>
              <a:rPr lang="en-US" altLang="en-US" b="1">
                <a:latin typeface="Comic Sans MS" panose="030F0902030302020204" pitchFamily="66" charset="0"/>
              </a:rPr>
              <a:t> state: </a:t>
            </a:r>
            <a:r>
              <a:rPr lang="en-US" altLang="en-US">
                <a:latin typeface="Comic Sans MS" panose="030F0902030302020204" pitchFamily="66" charset="0"/>
              </a:rPr>
              <a:t>x</a:t>
            </a:r>
            <a:r>
              <a:rPr lang="en-US" altLang="en-US" baseline="-25000">
                <a:latin typeface="Comic Sans MS" panose="030F0902030302020204" pitchFamily="66" charset="0"/>
              </a:rPr>
              <a:t>i</a:t>
            </a:r>
            <a:r>
              <a:rPr lang="en-US" altLang="en-US">
                <a:latin typeface="Comic Sans MS" panose="030F0902030302020204" pitchFamily="66" charset="0"/>
              </a:rPr>
              <a:t> = (x</a:t>
            </a:r>
            <a:r>
              <a:rPr lang="en-US" altLang="en-US" baseline="-25000">
                <a:latin typeface="Comic Sans MS" panose="030F0902030302020204" pitchFamily="66" charset="0"/>
              </a:rPr>
              <a:t>i-1</a:t>
            </a:r>
            <a:r>
              <a:rPr lang="en-US" altLang="en-US">
                <a:latin typeface="Comic Sans MS" panose="030F0902030302020204" pitchFamily="66" charset="0"/>
              </a:rPr>
              <a:t>)</a:t>
            </a:r>
            <a:r>
              <a:rPr lang="en-US" altLang="en-US" baseline="30000">
                <a:latin typeface="Comic Sans MS" panose="030F0902030302020204" pitchFamily="66" charset="0"/>
              </a:rPr>
              <a:t>2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1">
                <a:latin typeface="Comic Sans MS" panose="030F0902030302020204" pitchFamily="66" charset="0"/>
              </a:rPr>
              <a:t>i</a:t>
            </a:r>
            <a:r>
              <a:rPr lang="en-US" altLang="en-US" b="1" baseline="30000">
                <a:latin typeface="Comic Sans MS" panose="030F0902030302020204" pitchFamily="66" charset="0"/>
              </a:rPr>
              <a:t>th</a:t>
            </a:r>
            <a:r>
              <a:rPr lang="en-US" altLang="en-US" b="1">
                <a:latin typeface="Comic Sans MS" panose="030F0902030302020204" pitchFamily="66" charset="0"/>
              </a:rPr>
              <a:t> bit: </a:t>
            </a:r>
            <a:r>
              <a:rPr lang="en-US" altLang="en-US">
                <a:latin typeface="Comic Sans MS" panose="030F0902030302020204" pitchFamily="66" charset="0"/>
              </a:rPr>
              <a:t>lsb of x</a:t>
            </a:r>
            <a:r>
              <a:rPr lang="en-US" altLang="en-US" baseline="-25000">
                <a:latin typeface="Comic Sans MS" panose="030F0902030302020204" pitchFamily="66" charset="0"/>
              </a:rPr>
              <a:t>i</a:t>
            </a:r>
            <a:endParaRPr lang="en-US" altLang="en-US" b="1" baseline="30000">
              <a:latin typeface="Comic Sans MS" panose="030F0902030302020204" pitchFamily="66" charset="0"/>
            </a:endParaRPr>
          </a:p>
        </p:txBody>
      </p:sp>
      <p:sp>
        <p:nvSpPr>
          <p:cNvPr id="256006" name="Rectangle 6">
            <a:extLst>
              <a:ext uri="{FF2B5EF4-FFF2-40B4-BE49-F238E27FC236}">
                <a16:creationId xmlns:a16="http://schemas.microsoft.com/office/drawing/2014/main" id="{04DC6657-0B21-3849-85C9-BC0DAB32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7924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Comic Sans MS" panose="030F0902030302020204" pitchFamily="66" charset="0"/>
              </a:rPr>
              <a:t>Note that: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Comic Sans MS" panose="030F0902030302020204" pitchFamily="66" charset="0"/>
              </a:rPr>
              <a:t>Therefore knowing p and q allows us to find x</a:t>
            </a:r>
            <a:r>
              <a:rPr lang="en-US" altLang="en-US" baseline="-25000">
                <a:latin typeface="Comic Sans MS" panose="030F0902030302020204" pitchFamily="66" charset="0"/>
              </a:rPr>
              <a:t>0</a:t>
            </a:r>
            <a:r>
              <a:rPr lang="en-US" altLang="en-US">
                <a:latin typeface="Comic Sans MS" panose="030F0902030302020204" pitchFamily="66" charset="0"/>
              </a:rPr>
              <a:t> from x</a:t>
            </a:r>
            <a:r>
              <a:rPr lang="en-US" altLang="en-US" baseline="-25000">
                <a:latin typeface="Comic Sans MS" panose="030F0902030302020204" pitchFamily="66" charset="0"/>
              </a:rPr>
              <a:t>i</a:t>
            </a:r>
            <a:endParaRPr lang="en-US" altLang="en-US">
              <a:latin typeface="Comic Sans MS" panose="030F0902030302020204" pitchFamily="66" charset="0"/>
            </a:endParaRPr>
          </a:p>
        </p:txBody>
      </p:sp>
      <p:graphicFrame>
        <p:nvGraphicFramePr>
          <p:cNvPr id="256007" name="Object 7">
            <a:extLst>
              <a:ext uri="{FF2B5EF4-FFF2-40B4-BE49-F238E27FC236}">
                <a16:creationId xmlns:a16="http://schemas.microsoft.com/office/drawing/2014/main" id="{63743DD7-7A3B-9C42-B6F5-08C248DE5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197475"/>
          <a:ext cx="2971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66600" imgH="4978400" progId="Equation.3">
                  <p:embed/>
                </p:oleObj>
              </mc:Choice>
              <mc:Fallback>
                <p:oleObj name="Equation" r:id="rId2" imgW="24866600" imgH="4978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97475"/>
                        <a:ext cx="29718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07A3F-4A48-D543-9574-92E7353F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48D3-A278-B044-A6F6-9CC9A7C8C11C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8363-7595-BD96-104B-2624E237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Numbers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3AEB4-26A9-FCA7-88CE-1C8E314E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600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docs.python.org</a:t>
            </a:r>
            <a:r>
              <a:rPr lang="en-US" dirty="0">
                <a:hlinkClick r:id="rId2"/>
              </a:rPr>
              <a:t>/3/library/</a:t>
            </a:r>
            <a:r>
              <a:rPr lang="en-US" dirty="0" err="1">
                <a:hlinkClick r:id="rId2"/>
              </a:rPr>
              <a:t>random.html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[Review this website]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92322-AB8C-1B64-0D90-C143CDFC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48D3-A278-B044-A6F6-9CC9A7C8C11C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249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FC7E0F0E-D1AC-2C46-854A-666051C1B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Random number sequence definitions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9BB32CD4-0E37-064E-B6B1-519D95D4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791200" cy="4648200"/>
          </a:xfrm>
        </p:spPr>
        <p:txBody>
          <a:bodyPr/>
          <a:lstStyle/>
          <a:p>
            <a:r>
              <a:rPr lang="en-US" altLang="en-US" dirty="0"/>
              <a:t>Randomness of a sequence is the Kolmogorov complexity of the sequence (size of smallest Turing machine that generates the sequence) – infinite sequence should require infinite size Turing machine.</a:t>
            </a:r>
          </a:p>
          <a:p>
            <a:endParaRPr lang="en-US" altLang="en-US" dirty="0"/>
          </a:p>
          <a:p>
            <a:r>
              <a:rPr lang="en-US" altLang="en-US" dirty="0"/>
              <a:t>This definition is useful for proving computational complexity results, but it is not as useful for algorithm experiments.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D98DC-EECE-CF45-A04D-A69A0B2A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58050" name="Picture 2" descr="undefined">
            <a:extLst>
              <a:ext uri="{FF2B5EF4-FFF2-40B4-BE49-F238E27FC236}">
                <a16:creationId xmlns:a16="http://schemas.microsoft.com/office/drawing/2014/main" id="{21252881-1BBF-1F2E-7DC2-DF319112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342063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64DC3-8775-8825-F7E5-3E6E5E877AD9}"/>
              </a:ext>
            </a:extLst>
          </p:cNvPr>
          <p:cNvSpPr txBox="1"/>
          <p:nvPr/>
        </p:nvSpPr>
        <p:spPr>
          <a:xfrm>
            <a:off x="6654800" y="5027652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Andrey Kolmogorov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FC7E0F0E-D1AC-2C46-854A-666051C1B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Random number sequence definitions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9BB32CD4-0E37-064E-B6B1-519D95D4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5791200" cy="4648200"/>
          </a:xfrm>
        </p:spPr>
        <p:txBody>
          <a:bodyPr/>
          <a:lstStyle/>
          <a:p>
            <a:r>
              <a:rPr lang="en-US" altLang="en-US" dirty="0"/>
              <a:t>Each element is chosen independently from a probability distribution [Donald Knuth].</a:t>
            </a:r>
          </a:p>
          <a:p>
            <a:endParaRPr lang="en-US" altLang="en-US" dirty="0"/>
          </a:p>
          <a:p>
            <a:r>
              <a:rPr lang="en-US" altLang="en-US" dirty="0"/>
              <a:t>This definition is more usable for algorithm experiments. </a:t>
            </a:r>
          </a:p>
          <a:p>
            <a:endParaRPr lang="en-US" altLang="en-US" dirty="0"/>
          </a:p>
          <a:p>
            <a:r>
              <a:rPr lang="en-US" altLang="en-US" dirty="0"/>
              <a:t>A typical distribution is the </a:t>
            </a:r>
            <a:r>
              <a:rPr lang="en-US" altLang="en-US" b="1" dirty="0"/>
              <a:t>uniform</a:t>
            </a:r>
            <a:r>
              <a:rPr lang="en-US" altLang="en-US" dirty="0"/>
              <a:t> distribution, where every number in a range of numbers is equally likely.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9D98DC-EECE-CF45-A04D-A69A0B2A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57026" name="Picture 2" descr="undefined">
            <a:extLst>
              <a:ext uri="{FF2B5EF4-FFF2-40B4-BE49-F238E27FC236}">
                <a16:creationId xmlns:a16="http://schemas.microsoft.com/office/drawing/2014/main" id="{A3D6A5BE-D3A6-8398-483D-E379520B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13133"/>
            <a:ext cx="2474913" cy="37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87A44A-D6B9-4AE1-6F69-C5C8018886B2}"/>
              </a:ext>
            </a:extLst>
          </p:cNvPr>
          <p:cNvSpPr txBox="1"/>
          <p:nvPr/>
        </p:nvSpPr>
        <p:spPr>
          <a:xfrm>
            <a:off x="6912794" y="567866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Donald Knuth</a:t>
            </a:r>
          </a:p>
        </p:txBody>
      </p:sp>
    </p:spTree>
    <p:extLst>
      <p:ext uri="{BB962C8B-B14F-4D97-AF65-F5344CB8AC3E}">
        <p14:creationId xmlns:p14="http://schemas.microsoft.com/office/powerpoint/2010/main" val="166596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C9A653C7-4216-2742-8209-757E757F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Environmental Sources of Randomness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3B11A5E2-66CC-7C44-A57C-ED79F6FA6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Radioactive decay </a:t>
            </a:r>
            <a:r>
              <a:rPr lang="en-US" altLang="en-US" sz="1800">
                <a:hlinkClick r:id="rId2"/>
              </a:rPr>
              <a:t>http://www.fourmilab.ch/hotbits/</a:t>
            </a: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Radio frequency noise </a:t>
            </a:r>
            <a:r>
              <a:rPr lang="en-US" altLang="en-US" sz="1800">
                <a:hlinkClick r:id="rId3"/>
              </a:rPr>
              <a:t>http://www.random.org</a:t>
            </a: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Noise generated by a resistor or diode.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 lvl="1">
              <a:lnSpc>
                <a:spcPct val="80000"/>
              </a:lnSpc>
            </a:pPr>
            <a:r>
              <a:rPr lang="en-US" altLang="en-US" sz="1800"/>
              <a:t>Canada </a:t>
            </a:r>
            <a:r>
              <a:rPr lang="en-US" altLang="en-US" sz="1800">
                <a:hlinkClick r:id="rId4"/>
              </a:rPr>
              <a:t>http://www.tundra.com/</a:t>
            </a:r>
            <a:r>
              <a:rPr lang="en-US" altLang="en-US" sz="1800"/>
              <a:t> (find the data encryption section, then look under RBG1210. My device is an NM810 which is 2?8? RBG1210s on a PC card)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Colorado </a:t>
            </a:r>
            <a:r>
              <a:rPr lang="en-US" altLang="en-US" sz="1800">
                <a:hlinkClick r:id="rId5"/>
              </a:rPr>
              <a:t>http://www.comscire.com/</a:t>
            </a:r>
            <a:r>
              <a:rPr lang="en-US" altLang="en-US" sz="18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Holland </a:t>
            </a:r>
            <a:r>
              <a:rPr lang="en-US" altLang="en-US" sz="1800">
                <a:hlinkClick r:id="rId6"/>
              </a:rPr>
              <a:t>http://valley.interact.nl/av/com/orion/home.html</a:t>
            </a:r>
            <a:r>
              <a:rPr lang="en-US" altLang="en-US" sz="18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Sweden </a:t>
            </a:r>
            <a:r>
              <a:rPr lang="en-US" altLang="en-US" sz="1800">
                <a:hlinkClick r:id="rId7"/>
              </a:rPr>
              <a:t>http://www.protego.se</a:t>
            </a:r>
            <a:r>
              <a:rPr lang="en-US" altLang="en-US" sz="180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Inter-keyboard timings (watch out for buffering)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1800"/>
              <a:t>Inter-interrupt timings (for some interrupts)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BE685-37ED-D54F-83B7-27B765F7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602E5277-EBBD-E648-80DB-D100254C7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Combining Sources of Randomness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79D1909D-74EF-AB48-9520-77EBA1BEE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Suppose r</a:t>
            </a:r>
            <a:r>
              <a:rPr lang="en-US" altLang="en-US" baseline="-25000"/>
              <a:t>1</a:t>
            </a:r>
            <a:r>
              <a:rPr lang="en-US" altLang="en-US"/>
              <a:t>, r</a:t>
            </a:r>
            <a:r>
              <a:rPr lang="en-US" altLang="en-US" baseline="-25000"/>
              <a:t>2</a:t>
            </a:r>
            <a:r>
              <a:rPr lang="en-US" altLang="en-US"/>
              <a:t>, …, r</a:t>
            </a:r>
            <a:r>
              <a:rPr lang="en-US" altLang="en-US" baseline="-25000"/>
              <a:t>k</a:t>
            </a:r>
            <a:r>
              <a:rPr lang="en-US" altLang="en-US"/>
              <a:t> are random numbers from different sources.  E.g.,</a:t>
            </a:r>
          </a:p>
          <a:p>
            <a:endParaRPr lang="en-US" altLang="en-US"/>
          </a:p>
          <a:p>
            <a:r>
              <a:rPr lang="en-US" altLang="en-US"/>
              <a:t>r</a:t>
            </a:r>
            <a:r>
              <a:rPr lang="en-US" altLang="en-US" baseline="-25000"/>
              <a:t>1</a:t>
            </a:r>
            <a:r>
              <a:rPr lang="en-US" altLang="en-US"/>
              <a:t> = from JPEG file</a:t>
            </a:r>
          </a:p>
          <a:p>
            <a:r>
              <a:rPr lang="en-US" altLang="en-US"/>
              <a:t>r</a:t>
            </a:r>
            <a:r>
              <a:rPr lang="en-US" altLang="en-US" baseline="-25000"/>
              <a:t>2</a:t>
            </a:r>
            <a:r>
              <a:rPr lang="en-US" altLang="en-US"/>
              <a:t> = sample of hip-hop music on radio</a:t>
            </a:r>
          </a:p>
          <a:p>
            <a:r>
              <a:rPr lang="en-US" altLang="en-US"/>
              <a:t>r</a:t>
            </a:r>
            <a:r>
              <a:rPr lang="en-US" altLang="en-US" baseline="-25000"/>
              <a:t>3</a:t>
            </a:r>
            <a:r>
              <a:rPr lang="en-US" altLang="en-US"/>
              <a:t> = clock on computer</a:t>
            </a:r>
          </a:p>
          <a:p>
            <a:endParaRPr lang="en-US" altLang="en-US"/>
          </a:p>
          <a:p>
            <a:r>
              <a:rPr lang="en-US" altLang="en-US"/>
              <a:t>b = r</a:t>
            </a:r>
            <a:r>
              <a:rPr lang="en-US" altLang="en-US" baseline="-25000"/>
              <a:t>1 </a:t>
            </a:r>
            <a:r>
              <a:rPr lang="en-US" altLang="en-US">
                <a:sym typeface="Symbol" pitchFamily="2" charset="2"/>
              </a:rPr>
              <a:t></a:t>
            </a:r>
            <a:r>
              <a:rPr lang="en-US" altLang="en-US"/>
              <a:t> r</a:t>
            </a:r>
            <a:r>
              <a:rPr lang="en-US" altLang="en-US" baseline="-25000"/>
              <a:t>2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</a:t>
            </a:r>
            <a:r>
              <a:rPr lang="en-US" altLang="en-US"/>
              <a:t> </a:t>
            </a:r>
            <a:r>
              <a:rPr lang="en-US" altLang="en-US" baseline="30000"/>
              <a:t>…</a:t>
            </a:r>
            <a:r>
              <a:rPr lang="en-US" altLang="en-US"/>
              <a:t> </a:t>
            </a:r>
            <a:r>
              <a:rPr lang="en-US" altLang="en-US">
                <a:sym typeface="Symbol" pitchFamily="2" charset="2"/>
              </a:rPr>
              <a:t></a:t>
            </a:r>
            <a:r>
              <a:rPr lang="en-US" altLang="en-US"/>
              <a:t> r</a:t>
            </a:r>
            <a:r>
              <a:rPr lang="en-US" altLang="en-US" baseline="-25000"/>
              <a:t>k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If any one of r</a:t>
            </a:r>
            <a:r>
              <a:rPr lang="en-US" altLang="en-US" baseline="-25000"/>
              <a:t>1</a:t>
            </a:r>
            <a:r>
              <a:rPr lang="en-US" altLang="en-US"/>
              <a:t>, r</a:t>
            </a:r>
            <a:r>
              <a:rPr lang="en-US" altLang="en-US" baseline="-25000"/>
              <a:t>2</a:t>
            </a:r>
            <a:r>
              <a:rPr lang="en-US" altLang="en-US"/>
              <a:t>, …, r</a:t>
            </a:r>
            <a:r>
              <a:rPr lang="en-US" altLang="en-US" baseline="-25000"/>
              <a:t>k</a:t>
            </a:r>
            <a:r>
              <a:rPr lang="en-US" altLang="en-US"/>
              <a:t> is truly random, then so is b.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EF7937-46CB-7F4C-8D09-7B00CBF0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0413EE7E-F944-4647-B3A7-0E77CD669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Skew Correction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5D191161-64EB-8A4B-9D02-7957DD2FB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Von Neumann’s algorithm – converts biased random bits to unbiased random bits:</a:t>
            </a:r>
          </a:p>
          <a:p>
            <a:endParaRPr lang="en-US" altLang="en-US" dirty="0"/>
          </a:p>
          <a:p>
            <a:r>
              <a:rPr lang="en-US" altLang="en-US" dirty="0"/>
              <a:t>Collect two random bits.</a:t>
            </a:r>
          </a:p>
          <a:p>
            <a:endParaRPr lang="en-US" altLang="en-US" dirty="0"/>
          </a:p>
          <a:p>
            <a:r>
              <a:rPr lang="en-US" altLang="en-US" dirty="0"/>
              <a:t>Discard if they are identical.</a:t>
            </a:r>
          </a:p>
          <a:p>
            <a:endParaRPr lang="en-US" altLang="en-US" dirty="0"/>
          </a:p>
          <a:p>
            <a:r>
              <a:rPr lang="en-US" altLang="en-US" dirty="0"/>
              <a:t>Otherwise, use first bit.</a:t>
            </a:r>
          </a:p>
          <a:p>
            <a:endParaRPr lang="en-US" altLang="en-US" dirty="0"/>
          </a:p>
          <a:p>
            <a:r>
              <a:rPr lang="en-US" altLang="en-US" dirty="0"/>
              <a:t>Efficiency?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80E1F0-A2B5-5E42-A1F8-BD710952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259074" name="Picture 2" descr="undefined">
            <a:extLst>
              <a:ext uri="{FF2B5EF4-FFF2-40B4-BE49-F238E27FC236}">
                <a16:creationId xmlns:a16="http://schemas.microsoft.com/office/drawing/2014/main" id="{6E78BD2C-0252-90C6-B28C-0E1DAC14F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78710"/>
            <a:ext cx="280500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254F74-1907-1C5D-6C77-EE0ED7CC9807}"/>
              </a:ext>
            </a:extLst>
          </p:cNvPr>
          <p:cNvSpPr txBox="1"/>
          <p:nvPr/>
        </p:nvSpPr>
        <p:spPr>
          <a:xfrm>
            <a:off x="6182105" y="5681489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John von Neumann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2DB7E809-3134-0348-BB2A-DBB15802C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en-US"/>
              <a:t>Chi Square Test</a:t>
            </a:r>
          </a:p>
        </p:txBody>
      </p:sp>
      <p:pic>
        <p:nvPicPr>
          <p:cNvPr id="244741" name="Picture 5" descr="chisq">
            <a:extLst>
              <a:ext uri="{FF2B5EF4-FFF2-40B4-BE49-F238E27FC236}">
                <a16:creationId xmlns:a16="http://schemas.microsoft.com/office/drawing/2014/main" id="{DAF85D13-F419-6D44-815B-469B6192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06" y="2810216"/>
            <a:ext cx="3022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6" name="Text Box 10">
            <a:extLst>
              <a:ext uri="{FF2B5EF4-FFF2-40B4-BE49-F238E27FC236}">
                <a16:creationId xmlns:a16="http://schemas.microsoft.com/office/drawing/2014/main" id="{DDD8E4FF-3D0A-5342-9729-FC1A4C42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143000"/>
            <a:ext cx="6737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Experiment with k outcomes, performed n times.</a:t>
            </a:r>
          </a:p>
          <a:p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, …, p</a:t>
            </a:r>
            <a:r>
              <a:rPr lang="en-US" altLang="en-US" sz="2000" baseline="-25000"/>
              <a:t>k</a:t>
            </a:r>
            <a:r>
              <a:rPr lang="en-US" altLang="en-US" sz="2000"/>
              <a:t> denote probability of each outcome </a:t>
            </a:r>
          </a:p>
          <a:p>
            <a:r>
              <a:rPr lang="en-US" altLang="en-US" sz="2000"/>
              <a:t>Y</a:t>
            </a:r>
            <a:r>
              <a:rPr lang="en-US" altLang="en-US" sz="2000" baseline="-25000"/>
              <a:t>1</a:t>
            </a:r>
            <a:r>
              <a:rPr lang="en-US" altLang="en-US" sz="2000"/>
              <a:t>, …, Y</a:t>
            </a:r>
            <a:r>
              <a:rPr lang="en-US" altLang="en-US" sz="2000" baseline="-25000"/>
              <a:t>k</a:t>
            </a:r>
            <a:r>
              <a:rPr lang="en-US" altLang="en-US" sz="2000"/>
              <a:t> denote number of times each outcome occured</a:t>
            </a:r>
            <a:endParaRPr lang="en-US" altLang="en-US" sz="2000" baseline="-25000"/>
          </a:p>
        </p:txBody>
      </p:sp>
      <p:sp>
        <p:nvSpPr>
          <p:cNvPr id="244747" name="Text Box 11">
            <a:extLst>
              <a:ext uri="{FF2B5EF4-FFF2-40B4-BE49-F238E27FC236}">
                <a16:creationId xmlns:a16="http://schemas.microsoft.com/office/drawing/2014/main" id="{B141CB60-D392-974E-A2A8-A5F267EF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14599"/>
            <a:ext cx="535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Large X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 indicates deviance from random chance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B52A4-BEC9-BB47-8B2E-2FFD585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5C738030-A553-214C-8BF2-46D8C95E4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random.org numbers 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69C73CEB-3D46-3C4B-9CF0-A57388391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John Walker’s Ent program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Entropy = 7.999805 bits per character.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Optimum compression would reduce the size of this 1048576 character file by 0 percent.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Chi square distribution for 1048576 samples is 283.61, and randomly would exceed this value 25.00 percent of the times.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Arithmetic mean value of data bytes is 127.46 (127.5 = random).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Monte Carlo value for PI is 3.138961792 (error 0.08 percent).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Courier New" panose="02070309020205020404" pitchFamily="49" charset="0"/>
              </a:rPr>
              <a:t> Serial correlation coefficient is 0.000417 (totally uncorrelated = 0.0</a:t>
            </a:r>
            <a:r>
              <a:rPr lang="en-US" altLang="en-US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EFE97-481D-DD4F-97FA-9789E959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</a:t>
            </a:r>
            <a:fld id="{223248D3-A278-B044-A6F6-9CC9A7C8C11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9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11819</TotalTime>
  <Words>1423</Words>
  <Application>Microsoft Macintosh PowerPoint</Application>
  <PresentationFormat>On-screen Show (4:3)</PresentationFormat>
  <Paragraphs>181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Comic Sans MS</vt:lpstr>
      <vt:lpstr>Courier New</vt:lpstr>
      <vt:lpstr>Symbol</vt:lpstr>
      <vt:lpstr>Times New Roman</vt:lpstr>
      <vt:lpstr>Default Design</vt:lpstr>
      <vt:lpstr>Equation</vt:lpstr>
      <vt:lpstr>Some slides from CS 15-853:Algorithms in the Real World, Carnegie Mellon University</vt:lpstr>
      <vt:lpstr>Random Numbers in the Real World</vt:lpstr>
      <vt:lpstr>Random number sequence definitions</vt:lpstr>
      <vt:lpstr>Random number sequence definitions</vt:lpstr>
      <vt:lpstr>Environmental Sources of Randomness</vt:lpstr>
      <vt:lpstr>Combining Sources of Randomness</vt:lpstr>
      <vt:lpstr>Skew Correction</vt:lpstr>
      <vt:lpstr>Chi Square Test</vt:lpstr>
      <vt:lpstr>Analysis of random.org numbers </vt:lpstr>
      <vt:lpstr>Analysis of JPEG file</vt:lpstr>
      <vt:lpstr>Pseudorandom Number Generators</vt:lpstr>
      <vt:lpstr>Pseudorandom Number Generators</vt:lpstr>
      <vt:lpstr>Simple Visual Test</vt:lpstr>
      <vt:lpstr>Linear Congruential Generator (LCG)</vt:lpstr>
      <vt:lpstr>Example Comparison</vt:lpstr>
      <vt:lpstr>Plot (xi, xi+1)</vt:lpstr>
      <vt:lpstr>Plot (xi, xi+1)</vt:lpstr>
      <vt:lpstr>(xi, xi+1),  (xi,xi+2), (xi, xi+2)</vt:lpstr>
      <vt:lpstr>Visual Test in 3D</vt:lpstr>
      <vt:lpstr>Matsumoto’s Marsenne Twister</vt:lpstr>
      <vt:lpstr>Example Visual Test</vt:lpstr>
      <vt:lpstr>Cryptographically Strong Pseudorandom Number Generator</vt:lpstr>
      <vt:lpstr>Hash/Encryption Chains</vt:lpstr>
      <vt:lpstr>Some Cryptographic Hash Functions </vt:lpstr>
      <vt:lpstr>BBS “secure” random bits</vt:lpstr>
      <vt:lpstr>Random Numbers in Python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15-583:  Algorithms in the Real World</dc:title>
  <dc:creator>Guy Blelloch</dc:creator>
  <cp:lastModifiedBy>Michael T Goodrich</cp:lastModifiedBy>
  <cp:revision>163</cp:revision>
  <cp:lastPrinted>2019-04-09T17:36:54Z</cp:lastPrinted>
  <dcterms:created xsi:type="dcterms:W3CDTF">1999-09-08T05:39:44Z</dcterms:created>
  <dcterms:modified xsi:type="dcterms:W3CDTF">2024-04-09T11:28:39Z</dcterms:modified>
</cp:coreProperties>
</file>