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84" r:id="rId3"/>
    <p:sldId id="285" r:id="rId4"/>
    <p:sldId id="286" r:id="rId5"/>
    <p:sldId id="291" r:id="rId6"/>
    <p:sldId id="379" r:id="rId7"/>
    <p:sldId id="359" r:id="rId8"/>
    <p:sldId id="360" r:id="rId9"/>
    <p:sldId id="361" r:id="rId10"/>
    <p:sldId id="380" r:id="rId11"/>
    <p:sldId id="37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F9248-1C90-5A48-BA2C-7482CECCCBB4}" type="datetimeFigureOut">
              <a:rPr lang="en-US" smtClean="0"/>
              <a:t>4/9/19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EAEF3-5905-F44A-9896-92F3BCBA7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92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 bright="-14000" contrast="25000"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7851A-72A1-E241-8A2E-1C6D3A7335A5}" type="datetime1">
              <a:rPr lang="en-US"/>
              <a:pPr>
                <a:defRPr/>
              </a:pPr>
              <a:t>4/9/19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3C32F-09B1-9E47-8B6B-DC4242803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25D3A-A465-D84C-98CA-F4881A7C2DAA}" type="datetime1">
              <a:rPr lang="en-US"/>
              <a:pPr>
                <a:defRPr/>
              </a:pPr>
              <a:t>4/9/19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B2182-B8C6-1D43-8368-7C29F062FA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9AA7A-F173-F34E-88B5-08EEBB53416A}" type="datetime1">
              <a:rPr lang="en-US"/>
              <a:pPr>
                <a:defRPr/>
              </a:pPr>
              <a:t>4/9/19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D523F-340E-134B-AA17-F6A2B98EC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EA718-D89F-D649-9BC4-9F51226FC0C7}" type="datetime1">
              <a:rPr lang="en-US"/>
              <a:pPr>
                <a:defRPr/>
              </a:pPr>
              <a:t>4/9/19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671D-61D3-4049-A377-EBABC4C9A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A73A2-6082-A842-AE4E-B9D99696542A}" type="datetime1">
              <a:rPr lang="en-US"/>
              <a:pPr>
                <a:defRPr/>
              </a:pPr>
              <a:t>4/9/19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1F610-EE86-0D4A-8AD2-46EA77E94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41ABA-40CC-4040-9ED6-65691792163E}" type="datetime1">
              <a:rPr lang="en-US"/>
              <a:pPr>
                <a:defRPr/>
              </a:pPr>
              <a:t>4/9/19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C29F8-FC11-BA4B-B1F8-EF7422AB92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91CC8-7CFF-AA4C-A1AF-E1FE999DAF12}" type="datetime1">
              <a:rPr lang="en-US"/>
              <a:pPr>
                <a:defRPr/>
              </a:pPr>
              <a:t>4/9/19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98C02-E6E8-1142-BBF2-19EACE59B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0A369-14EA-7148-BF23-AB6CA1B6AAF3}" type="datetime1">
              <a:rPr lang="en-US"/>
              <a:pPr>
                <a:defRPr/>
              </a:pPr>
              <a:t>4/9/19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DC344-66E6-F24A-A9E0-B1C4C83F9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54F79-40C2-9B4D-8577-AACA780C5CA1}" type="datetime1">
              <a:rPr lang="en-US"/>
              <a:pPr>
                <a:defRPr/>
              </a:pPr>
              <a:t>4/9/19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AE432-7D25-384D-8613-C9A90204A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239CF-E526-FD46-8139-CEDF03B32C98}" type="datetime1">
              <a:rPr lang="en-US"/>
              <a:pPr>
                <a:defRPr/>
              </a:pPr>
              <a:t>4/9/19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F8AAA-B314-7446-8B84-651EC9095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77ACE-FF56-6848-B218-60F5037B7111}" type="datetime1">
              <a:rPr lang="en-US"/>
              <a:pPr>
                <a:defRPr/>
              </a:pPr>
              <a:t>4/9/19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67CF7-C95C-2B4E-85FB-E820E19CA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10000" contrast="-8000"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29" charset="0"/>
                <a:ea typeface="ＭＳ Ｐゴシック" pitchFamily="29" charset="-128"/>
                <a:cs typeface="ＭＳ Ｐゴシック" pitchFamily="29" charset="-128"/>
              </a:defRPr>
            </a:lvl1pPr>
          </a:lstStyle>
          <a:p>
            <a:pPr>
              <a:defRPr/>
            </a:pPr>
            <a:fld id="{DC548478-F474-0D4B-8B39-F647B0F8E54E}" type="datetime1">
              <a:rPr lang="en-US"/>
              <a:pPr>
                <a:defRPr/>
              </a:pPr>
              <a:t>4/9/19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pitchFamily="29" charset="0"/>
                <a:ea typeface="ＭＳ Ｐゴシック" pitchFamily="29" charset="-128"/>
                <a:cs typeface="ＭＳ Ｐゴシック" pitchFamily="29" charset="-128"/>
              </a:defRPr>
            </a:lvl1pPr>
          </a:lstStyle>
          <a:p>
            <a:pPr>
              <a:defRPr/>
            </a:pPr>
            <a:fld id="{92702B19-BE98-F440-AABE-4073F4BBC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8763000" cy="3505200"/>
          </a:xfrm>
        </p:spPr>
        <p:txBody>
          <a:bodyPr/>
          <a:lstStyle/>
          <a:p>
            <a:pPr eaLnBrk="1" hangingPunct="1"/>
            <a:r>
              <a:rPr lang="en-US" sz="4000" b="1" dirty="0"/>
              <a:t>Insertion Sort and Shell Sort</a:t>
            </a: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457200" y="3200400"/>
            <a:ext cx="8305800" cy="29718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CS 260P: Fundamentals of Algorithms </a:t>
            </a:r>
          </a:p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With Applications</a:t>
            </a:r>
            <a:endParaRPr lang="en-US" b="1" dirty="0">
              <a:solidFill>
                <a:srgbClr val="800000"/>
              </a:solidFill>
            </a:endParaRPr>
          </a:p>
          <a:p>
            <a:pPr eaLnBrk="1" hangingPunct="1"/>
            <a:r>
              <a:rPr lang="en-US" dirty="0">
                <a:solidFill>
                  <a:srgbClr val="800000"/>
                </a:solidFill>
              </a:rPr>
              <a:t>Michael T. Goodrich</a:t>
            </a:r>
          </a:p>
          <a:p>
            <a:pPr eaLnBrk="1" hangingPunct="1"/>
            <a:endParaRPr lang="en-US" sz="2400" dirty="0">
              <a:solidFill>
                <a:srgbClr val="800000"/>
              </a:solidFill>
            </a:endParaRPr>
          </a:p>
          <a:p>
            <a:pPr eaLnBrk="1" hangingPunct="1"/>
            <a:endParaRPr lang="en-US" sz="2400" dirty="0">
              <a:solidFill>
                <a:srgbClr val="800000"/>
              </a:solidFill>
            </a:endParaRPr>
          </a:p>
          <a:p>
            <a:pPr eaLnBrk="1" hangingPunct="1"/>
            <a:endParaRPr lang="en-US" dirty="0">
              <a:solidFill>
                <a:srgbClr val="800000"/>
              </a:solidFill>
            </a:endParaRPr>
          </a:p>
          <a:p>
            <a:pPr eaLnBrk="1" hangingPunct="1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5257800"/>
            <a:ext cx="6172200" cy="681038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CA9DDA6-82CD-3D44-8E8D-6CE399E907DE}"/>
              </a:ext>
            </a:extLst>
          </p:cNvPr>
          <p:cNvSpPr txBox="1"/>
          <p:nvPr/>
        </p:nvSpPr>
        <p:spPr>
          <a:xfrm>
            <a:off x="784206" y="6243935"/>
            <a:ext cx="7804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Some slides are from J. Miller, CSE 373, U. Washington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A1187-12A5-5F49-896B-AB80F4077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Shell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A4DCF-7280-7E4B-844E-6F3562E7B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worst-case running time depends on the gap sequence.</a:t>
            </a:r>
          </a:p>
          <a:p>
            <a:pPr lvl="1"/>
            <a:r>
              <a:rPr lang="en-US" dirty="0"/>
              <a:t>N/2</a:t>
            </a:r>
            <a:r>
              <a:rPr lang="en-US" baseline="30000" dirty="0"/>
              <a:t>k</a:t>
            </a:r>
            <a:r>
              <a:rPr lang="en-US" dirty="0"/>
              <a:t>: O(n</a:t>
            </a:r>
            <a:r>
              <a:rPr lang="en-US" baseline="30000" dirty="0"/>
              <a:t>2</a:t>
            </a:r>
            <a:r>
              <a:rPr lang="en-US" dirty="0"/>
              <a:t>) time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k</a:t>
            </a:r>
            <a:r>
              <a:rPr lang="en-US" dirty="0"/>
              <a:t>-1: O(n</a:t>
            </a:r>
            <a:r>
              <a:rPr lang="en-US" baseline="30000" dirty="0"/>
              <a:t>3/2</a:t>
            </a:r>
            <a:r>
              <a:rPr lang="en-US" dirty="0"/>
              <a:t>) time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j</a:t>
            </a:r>
            <a:r>
              <a:rPr lang="en-US" dirty="0"/>
              <a:t>3</a:t>
            </a:r>
            <a:r>
              <a:rPr lang="en-US" baseline="30000" dirty="0"/>
              <a:t>k</a:t>
            </a:r>
            <a:r>
              <a:rPr lang="en-US" dirty="0"/>
              <a:t>: O(n log</a:t>
            </a:r>
            <a:r>
              <a:rPr lang="en-US" baseline="30000" dirty="0"/>
              <a:t>2</a:t>
            </a:r>
            <a:r>
              <a:rPr lang="en-US" dirty="0"/>
              <a:t> n) time</a:t>
            </a:r>
          </a:p>
          <a:p>
            <a:endParaRPr lang="en-US" dirty="0"/>
          </a:p>
          <a:p>
            <a:r>
              <a:rPr lang="en-US" dirty="0"/>
              <a:t>Other gap sequences might be even better…</a:t>
            </a:r>
          </a:p>
        </p:txBody>
      </p:sp>
    </p:spTree>
    <p:extLst>
      <p:ext uri="{BB962C8B-B14F-4D97-AF65-F5344CB8AC3E}">
        <p14:creationId xmlns:p14="http://schemas.microsoft.com/office/powerpoint/2010/main" val="1289332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 never been done for all possible gap sequences.</a:t>
            </a:r>
          </a:p>
          <a:p>
            <a:r>
              <a:rPr lang="en-US" dirty="0"/>
              <a:t>Even known gap sequences might have different real-world performance.</a:t>
            </a:r>
          </a:p>
          <a:p>
            <a:endParaRPr lang="en-US" dirty="0"/>
          </a:p>
          <a:p>
            <a:r>
              <a:rPr lang="en-US" dirty="0"/>
              <a:t>That is where Project 1 comes in…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A734635A-D26F-174D-AC86-A33AE58F4A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3738" y="341313"/>
            <a:ext cx="7802562" cy="8382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Insertion sort</a:t>
            </a:r>
          </a:p>
        </p:txBody>
      </p:sp>
      <p:sp>
        <p:nvSpPr>
          <p:cNvPr id="1582083" name="Rectangle 3">
            <a:extLst>
              <a:ext uri="{FF2B5EF4-FFF2-40B4-BE49-F238E27FC236}">
                <a16:creationId xmlns:a16="http://schemas.microsoft.com/office/drawing/2014/main" id="{7395EE67-5053-4A49-8EF2-27E0AEFAD5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b="1">
                <a:ea typeface="+mn-ea"/>
                <a:cs typeface="+mn-cs"/>
              </a:rPr>
              <a:t>insertion sort</a:t>
            </a:r>
            <a:r>
              <a:rPr lang="en-US">
                <a:ea typeface="+mn-ea"/>
                <a:cs typeface="+mn-cs"/>
              </a:rPr>
              <a:t>:</a:t>
            </a:r>
            <a:r>
              <a:rPr lang="en-US" b="1">
                <a:ea typeface="+mn-ea"/>
                <a:cs typeface="+mn-cs"/>
              </a:rPr>
              <a:t> </a:t>
            </a:r>
            <a:r>
              <a:rPr lang="en-US">
                <a:ea typeface="+mn-ea"/>
                <a:cs typeface="+mn-cs"/>
              </a:rPr>
              <a:t>orders a list of values by repetitively inserting a particular value into a sorted subset of the list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>
                <a:ea typeface="+mn-ea"/>
                <a:cs typeface="+mn-cs"/>
              </a:rPr>
              <a:t>more specifically: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>
                <a:ea typeface="+mn-ea"/>
              </a:rPr>
              <a:t>consider the first item to be a sorted sublist of length 1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>
                <a:ea typeface="+mn-ea"/>
              </a:rPr>
              <a:t>insert the second item into the sorted sublist, shifting the first item if needed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>
                <a:ea typeface="+mn-ea"/>
              </a:rPr>
              <a:t>insert the third item into the sorted sublist, shifting the other items as needed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>
                <a:ea typeface="+mn-ea"/>
              </a:rPr>
              <a:t>repeat until all values have been inserted into their proper positions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F7CA42-B519-6849-8931-2323B9B4B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F161032-0F25-BB40-ACBF-F11147A4E2EB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25404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751EDF01-C5DF-2442-A328-60486C7382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Insertion sort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6647E6D4-5778-A44B-BEAA-5BC2DCB018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9038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Simple sorting algorithm.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n-1 passes over the array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At the end of pass </a:t>
            </a:r>
            <a:r>
              <a:rPr lang="en-US" altLang="en-US" i="1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, the elements that occupied A[0]…A[</a:t>
            </a:r>
            <a:r>
              <a:rPr lang="en-US" altLang="en-US" i="1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] originally are still in those spots and in sorted order.</a:t>
            </a:r>
          </a:p>
        </p:txBody>
      </p:sp>
      <p:graphicFrame>
        <p:nvGraphicFramePr>
          <p:cNvPr id="1583108" name="Group 4">
            <a:extLst>
              <a:ext uri="{FF2B5EF4-FFF2-40B4-BE49-F238E27FC236}">
                <a16:creationId xmlns:a16="http://schemas.microsoft.com/office/drawing/2014/main" id="{A0D6961B-4246-6F48-8C2C-03FF32713815}"/>
              </a:ext>
            </a:extLst>
          </p:cNvPr>
          <p:cNvGraphicFramePr>
            <a:graphicFrameLocks noGrp="1"/>
          </p:cNvGraphicFramePr>
          <p:nvPr/>
        </p:nvGraphicFramePr>
        <p:xfrm>
          <a:off x="2286000" y="4756150"/>
          <a:ext cx="6096000" cy="103505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83146" name="Group 42">
            <a:extLst>
              <a:ext uri="{FF2B5EF4-FFF2-40B4-BE49-F238E27FC236}">
                <a16:creationId xmlns:a16="http://schemas.microsoft.com/office/drawing/2014/main" id="{91BB6D03-2D2A-2248-BA0D-D73C6A659288}"/>
              </a:ext>
            </a:extLst>
          </p:cNvPr>
          <p:cNvGraphicFramePr>
            <a:graphicFrameLocks noGrp="1"/>
          </p:cNvGraphicFramePr>
          <p:nvPr/>
        </p:nvGraphicFramePr>
        <p:xfrm>
          <a:off x="2286000" y="5822950"/>
          <a:ext cx="6096000" cy="103505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17</a:t>
                      </a:r>
                    </a:p>
                  </a:txBody>
                  <a:tcPr anchor="ctr" anchorCtr="1" horzOverflow="overflow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7164" name="Text Box 80">
            <a:extLst>
              <a:ext uri="{FF2B5EF4-FFF2-40B4-BE49-F238E27FC236}">
                <a16:creationId xmlns:a16="http://schemas.microsoft.com/office/drawing/2014/main" id="{26B97B34-5B64-0A42-9F7B-030D65179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00" y="4724400"/>
            <a:ext cx="9382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after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pass 2</a:t>
            </a:r>
          </a:p>
        </p:txBody>
      </p:sp>
      <p:sp>
        <p:nvSpPr>
          <p:cNvPr id="47165" name="Text Box 81">
            <a:extLst>
              <a:ext uri="{FF2B5EF4-FFF2-40B4-BE49-F238E27FC236}">
                <a16:creationId xmlns:a16="http://schemas.microsoft.com/office/drawing/2014/main" id="{229B438B-4CBA-984E-88B3-61CAB56CD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00" y="5822950"/>
            <a:ext cx="9382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after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pass 3</a:t>
            </a:r>
          </a:p>
        </p:txBody>
      </p:sp>
      <p:graphicFrame>
        <p:nvGraphicFramePr>
          <p:cNvPr id="1583238" name="Group 134">
            <a:extLst>
              <a:ext uri="{FF2B5EF4-FFF2-40B4-BE49-F238E27FC236}">
                <a16:creationId xmlns:a16="http://schemas.microsoft.com/office/drawing/2014/main" id="{C600A40C-07CB-694A-BC9C-F25C5110B399}"/>
              </a:ext>
            </a:extLst>
          </p:cNvPr>
          <p:cNvGraphicFramePr>
            <a:graphicFrameLocks noGrp="1"/>
          </p:cNvGraphicFramePr>
          <p:nvPr/>
        </p:nvGraphicFramePr>
        <p:xfrm>
          <a:off x="2286000" y="3689350"/>
          <a:ext cx="6096000" cy="103505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FF6124B-748A-5A43-93B3-1BA972A26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30D1F00-B747-B54E-9977-463C2903372E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04005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7A05CE73-6FF2-F14B-A0AD-A27ADB9EBD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Insertion sort example</a:t>
            </a:r>
          </a:p>
        </p:txBody>
      </p:sp>
      <p:pic>
        <p:nvPicPr>
          <p:cNvPr id="48131" name="Picture 3" descr="art05_04">
            <a:extLst>
              <a:ext uri="{FF2B5EF4-FFF2-40B4-BE49-F238E27FC236}">
                <a16:creationId xmlns:a16="http://schemas.microsoft.com/office/drawing/2014/main" id="{DD2061BC-13F7-5E4C-8096-182B7AC88BCF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8275"/>
            <a:ext cx="9144000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F16DFF-D282-124D-9130-CE89F4CCD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691AEEC-A957-F548-8168-BB4B5883EF2D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50031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94FA8FD7-5AF8-404B-BFAB-5ACEE50662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Insertion sort code</a:t>
            </a:r>
          </a:p>
        </p:txBody>
      </p:sp>
      <p:sp>
        <p:nvSpPr>
          <p:cNvPr id="1592323" name="Rectangle 3">
            <a:extLst>
              <a:ext uri="{FF2B5EF4-FFF2-40B4-BE49-F238E27FC236}">
                <a16:creationId xmlns:a16="http://schemas.microsoft.com/office/drawing/2014/main" id="{9A1B5F5C-2116-1444-A643-E453E0202A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2"/>
              <a:buNone/>
              <a:defRPr/>
            </a:pPr>
            <a:r>
              <a:rPr lang="en-US" sz="2000" dirty="0">
                <a:latin typeface="Courier New" charset="0"/>
                <a:ea typeface="+mn-ea"/>
                <a:cs typeface="+mn-cs"/>
              </a:rPr>
              <a:t>public static void </a:t>
            </a:r>
            <a:r>
              <a:rPr lang="en-US" sz="2000" dirty="0" err="1">
                <a:latin typeface="Courier New" charset="0"/>
                <a:ea typeface="+mn-ea"/>
                <a:cs typeface="+mn-cs"/>
              </a:rPr>
              <a:t>insertionSort(int</a:t>
            </a:r>
            <a:r>
              <a:rPr lang="en-US" sz="2000" dirty="0">
                <a:latin typeface="Courier New" charset="0"/>
                <a:ea typeface="+mn-ea"/>
                <a:cs typeface="+mn-cs"/>
              </a:rPr>
              <a:t>[] a) {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2"/>
              <a:buNone/>
              <a:defRPr/>
            </a:pPr>
            <a:r>
              <a:rPr lang="en-US" sz="2000" dirty="0">
                <a:latin typeface="Courier New" charset="0"/>
                <a:ea typeface="+mn-ea"/>
                <a:cs typeface="+mn-cs"/>
              </a:rPr>
              <a:t>    for (</a:t>
            </a:r>
            <a:r>
              <a:rPr lang="en-US" sz="2000" dirty="0" err="1">
                <a:latin typeface="Courier New" charset="0"/>
                <a:ea typeface="+mn-ea"/>
                <a:cs typeface="+mn-cs"/>
              </a:rPr>
              <a:t>int</a:t>
            </a:r>
            <a:r>
              <a:rPr lang="en-US" sz="2000" dirty="0">
                <a:latin typeface="Courier New" charset="0"/>
                <a:ea typeface="+mn-ea"/>
                <a:cs typeface="+mn-cs"/>
              </a:rPr>
              <a:t> </a:t>
            </a:r>
            <a:r>
              <a:rPr lang="en-US" sz="2000" dirty="0" err="1">
                <a:latin typeface="Courier New" charset="0"/>
                <a:ea typeface="+mn-ea"/>
                <a:cs typeface="+mn-cs"/>
              </a:rPr>
              <a:t>i</a:t>
            </a:r>
            <a:r>
              <a:rPr lang="en-US" sz="2000" dirty="0">
                <a:latin typeface="Courier New" charset="0"/>
                <a:ea typeface="+mn-ea"/>
                <a:cs typeface="+mn-cs"/>
              </a:rPr>
              <a:t> = 1; </a:t>
            </a:r>
            <a:r>
              <a:rPr lang="en-US" sz="2000" dirty="0" err="1">
                <a:latin typeface="Courier New" charset="0"/>
                <a:ea typeface="+mn-ea"/>
                <a:cs typeface="+mn-cs"/>
              </a:rPr>
              <a:t>i</a:t>
            </a:r>
            <a:r>
              <a:rPr lang="en-US" sz="2000" dirty="0">
                <a:latin typeface="Courier New" charset="0"/>
                <a:ea typeface="+mn-ea"/>
                <a:cs typeface="+mn-cs"/>
              </a:rPr>
              <a:t> &lt; </a:t>
            </a:r>
            <a:r>
              <a:rPr lang="en-US" sz="2000" dirty="0" err="1">
                <a:latin typeface="Courier New" charset="0"/>
                <a:ea typeface="+mn-ea"/>
                <a:cs typeface="+mn-cs"/>
              </a:rPr>
              <a:t>a.length</a:t>
            </a:r>
            <a:r>
              <a:rPr lang="en-US" sz="2000" dirty="0">
                <a:latin typeface="Courier New" charset="0"/>
                <a:ea typeface="+mn-ea"/>
                <a:cs typeface="+mn-cs"/>
              </a:rPr>
              <a:t>; </a:t>
            </a:r>
            <a:r>
              <a:rPr lang="en-US" sz="2000" dirty="0" err="1">
                <a:latin typeface="Courier New" charset="0"/>
                <a:ea typeface="+mn-ea"/>
                <a:cs typeface="+mn-cs"/>
              </a:rPr>
              <a:t>i</a:t>
            </a:r>
            <a:r>
              <a:rPr lang="en-US" sz="2000" dirty="0">
                <a:latin typeface="Courier New" charset="0"/>
                <a:ea typeface="+mn-ea"/>
                <a:cs typeface="+mn-cs"/>
              </a:rPr>
              <a:t>++) {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2"/>
              <a:buNone/>
              <a:defRPr/>
            </a:pPr>
            <a:r>
              <a:rPr lang="en-US" sz="2000" dirty="0">
                <a:latin typeface="Courier New" charset="0"/>
                <a:ea typeface="+mn-ea"/>
                <a:cs typeface="+mn-cs"/>
              </a:rPr>
              <a:t>        </a:t>
            </a:r>
            <a:r>
              <a:rPr lang="en-US" sz="2000" dirty="0" err="1">
                <a:latin typeface="Courier New" charset="0"/>
                <a:ea typeface="+mn-ea"/>
                <a:cs typeface="+mn-cs"/>
              </a:rPr>
              <a:t>int</a:t>
            </a:r>
            <a:r>
              <a:rPr lang="en-US" sz="2000" dirty="0">
                <a:latin typeface="Courier New" charset="0"/>
                <a:ea typeface="+mn-ea"/>
                <a:cs typeface="+mn-cs"/>
              </a:rPr>
              <a:t> temp = </a:t>
            </a:r>
            <a:r>
              <a:rPr lang="en-US" sz="2000" dirty="0" err="1">
                <a:latin typeface="Courier New" charset="0"/>
                <a:ea typeface="+mn-ea"/>
                <a:cs typeface="+mn-cs"/>
              </a:rPr>
              <a:t>a[i</a:t>
            </a:r>
            <a:r>
              <a:rPr lang="en-US" sz="2000" dirty="0">
                <a:latin typeface="Courier New" charset="0"/>
                <a:ea typeface="+mn-ea"/>
                <a:cs typeface="+mn-cs"/>
              </a:rPr>
              <a:t>];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2"/>
              <a:buNone/>
              <a:defRPr/>
            </a:pPr>
            <a:endParaRPr lang="en-US" sz="2000" dirty="0">
              <a:latin typeface="Courier New" charset="0"/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2"/>
              <a:buNone/>
              <a:defRPr/>
            </a:pPr>
            <a:r>
              <a:rPr lang="en-US" sz="2000" dirty="0">
                <a:latin typeface="Courier New" charset="0"/>
                <a:ea typeface="+mn-ea"/>
                <a:cs typeface="+mn-cs"/>
              </a:rPr>
              <a:t>        // slide elements down to make room for </a:t>
            </a:r>
            <a:r>
              <a:rPr lang="en-US" sz="2000" dirty="0" err="1">
                <a:latin typeface="Courier New" charset="0"/>
                <a:ea typeface="+mn-ea"/>
                <a:cs typeface="+mn-cs"/>
              </a:rPr>
              <a:t>a[i</a:t>
            </a:r>
            <a:r>
              <a:rPr lang="en-US" sz="2000" dirty="0">
                <a:latin typeface="Courier New" charset="0"/>
                <a:ea typeface="+mn-ea"/>
                <a:cs typeface="+mn-cs"/>
              </a:rPr>
              <a:t>]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2"/>
              <a:buNone/>
              <a:defRPr/>
            </a:pPr>
            <a:r>
              <a:rPr lang="en-US" sz="2000" dirty="0">
                <a:latin typeface="Courier New" charset="0"/>
                <a:ea typeface="+mn-ea"/>
                <a:cs typeface="+mn-cs"/>
              </a:rPr>
              <a:t>        </a:t>
            </a:r>
            <a:r>
              <a:rPr lang="en-US" sz="2000" dirty="0" err="1">
                <a:latin typeface="Courier New" charset="0"/>
                <a:ea typeface="+mn-ea"/>
                <a:cs typeface="+mn-cs"/>
              </a:rPr>
              <a:t>int</a:t>
            </a:r>
            <a:r>
              <a:rPr lang="en-US" sz="2000" dirty="0">
                <a:latin typeface="Courier New" charset="0"/>
                <a:ea typeface="+mn-ea"/>
                <a:cs typeface="+mn-cs"/>
              </a:rPr>
              <a:t> </a:t>
            </a:r>
            <a:r>
              <a:rPr lang="en-US" sz="2000" dirty="0" err="1">
                <a:latin typeface="Courier New" charset="0"/>
                <a:ea typeface="+mn-ea"/>
                <a:cs typeface="+mn-cs"/>
              </a:rPr>
              <a:t>j</a:t>
            </a:r>
            <a:r>
              <a:rPr lang="en-US" sz="2000" dirty="0">
                <a:latin typeface="Courier New" charset="0"/>
                <a:ea typeface="+mn-ea"/>
                <a:cs typeface="+mn-cs"/>
              </a:rPr>
              <a:t> = </a:t>
            </a:r>
            <a:r>
              <a:rPr lang="en-US" sz="2000" dirty="0" err="1">
                <a:latin typeface="Courier New" charset="0"/>
                <a:ea typeface="+mn-ea"/>
                <a:cs typeface="+mn-cs"/>
              </a:rPr>
              <a:t>i</a:t>
            </a:r>
            <a:r>
              <a:rPr lang="en-US" sz="2000" dirty="0">
                <a:latin typeface="Courier New" charset="0"/>
                <a:ea typeface="+mn-ea"/>
                <a:cs typeface="+mn-cs"/>
              </a:rPr>
              <a:t>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2"/>
              <a:buNone/>
              <a:defRPr/>
            </a:pPr>
            <a:r>
              <a:rPr lang="en-US" sz="2000" dirty="0">
                <a:latin typeface="Courier New" charset="0"/>
                <a:ea typeface="+mn-ea"/>
                <a:cs typeface="+mn-cs"/>
              </a:rPr>
              <a:t>        while (</a:t>
            </a:r>
            <a:r>
              <a:rPr lang="en-US" sz="2000" dirty="0" err="1">
                <a:latin typeface="Courier New" charset="0"/>
                <a:ea typeface="+mn-ea"/>
                <a:cs typeface="+mn-cs"/>
              </a:rPr>
              <a:t>j</a:t>
            </a:r>
            <a:r>
              <a:rPr lang="en-US" sz="2000" dirty="0">
                <a:latin typeface="Courier New" charset="0"/>
                <a:ea typeface="+mn-ea"/>
                <a:cs typeface="+mn-cs"/>
              </a:rPr>
              <a:t> &gt; 0 &amp;&amp; </a:t>
            </a:r>
            <a:r>
              <a:rPr lang="en-US" sz="2000" dirty="0" err="1">
                <a:latin typeface="Courier New" charset="0"/>
                <a:ea typeface="+mn-ea"/>
                <a:cs typeface="+mn-cs"/>
              </a:rPr>
              <a:t>a[j</a:t>
            </a:r>
            <a:r>
              <a:rPr lang="en-US" sz="2000" dirty="0">
                <a:latin typeface="Courier New" charset="0"/>
                <a:ea typeface="+mn-ea"/>
                <a:cs typeface="+mn-cs"/>
              </a:rPr>
              <a:t> - 1] &gt; temp) {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2"/>
              <a:buNone/>
              <a:defRPr/>
            </a:pPr>
            <a:r>
              <a:rPr lang="en-US" sz="2000" dirty="0">
                <a:latin typeface="Courier New" charset="0"/>
                <a:ea typeface="+mn-ea"/>
                <a:cs typeface="+mn-cs"/>
              </a:rPr>
              <a:t>            </a:t>
            </a:r>
            <a:r>
              <a:rPr lang="en-US" sz="2000" dirty="0" err="1">
                <a:latin typeface="Courier New" charset="0"/>
                <a:ea typeface="+mn-ea"/>
                <a:cs typeface="+mn-cs"/>
              </a:rPr>
              <a:t>a[j</a:t>
            </a:r>
            <a:r>
              <a:rPr lang="en-US" sz="2000" dirty="0">
                <a:latin typeface="Courier New" charset="0"/>
                <a:ea typeface="+mn-ea"/>
                <a:cs typeface="+mn-cs"/>
              </a:rPr>
              <a:t>] = </a:t>
            </a:r>
            <a:r>
              <a:rPr lang="en-US" sz="2000" dirty="0" err="1">
                <a:latin typeface="Courier New" charset="0"/>
                <a:ea typeface="+mn-ea"/>
                <a:cs typeface="+mn-cs"/>
              </a:rPr>
              <a:t>a[j</a:t>
            </a:r>
            <a:r>
              <a:rPr lang="en-US" sz="2000" dirty="0">
                <a:latin typeface="Courier New" charset="0"/>
                <a:ea typeface="+mn-ea"/>
                <a:cs typeface="+mn-cs"/>
              </a:rPr>
              <a:t> - 1];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2"/>
              <a:buNone/>
              <a:defRPr/>
            </a:pPr>
            <a:r>
              <a:rPr lang="en-US" sz="2000" dirty="0">
                <a:latin typeface="Courier New" charset="0"/>
                <a:ea typeface="+mn-ea"/>
                <a:cs typeface="+mn-cs"/>
              </a:rPr>
              <a:t>            </a:t>
            </a:r>
            <a:r>
              <a:rPr lang="en-US" sz="2000" dirty="0" err="1">
                <a:latin typeface="Courier New" charset="0"/>
                <a:ea typeface="+mn-ea"/>
                <a:cs typeface="+mn-cs"/>
              </a:rPr>
              <a:t>j</a:t>
            </a:r>
            <a:r>
              <a:rPr lang="en-US" sz="2000" dirty="0">
                <a:latin typeface="Courier New" charset="0"/>
                <a:ea typeface="+mn-ea"/>
                <a:cs typeface="+mn-cs"/>
              </a:rPr>
              <a:t>--;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2"/>
              <a:buNone/>
              <a:defRPr/>
            </a:pPr>
            <a:r>
              <a:rPr lang="en-US" sz="2000" dirty="0">
                <a:latin typeface="Courier New" charset="0"/>
                <a:ea typeface="+mn-ea"/>
                <a:cs typeface="+mn-cs"/>
              </a:rPr>
              <a:t>        }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2"/>
              <a:buNone/>
              <a:defRPr/>
            </a:pPr>
            <a:endParaRPr lang="en-US" sz="2000" dirty="0">
              <a:latin typeface="Courier New" charset="0"/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2"/>
              <a:buNone/>
              <a:defRPr/>
            </a:pPr>
            <a:r>
              <a:rPr lang="en-US" sz="2000" dirty="0">
                <a:latin typeface="Courier New" charset="0"/>
                <a:ea typeface="+mn-ea"/>
                <a:cs typeface="+mn-cs"/>
              </a:rPr>
              <a:t>        </a:t>
            </a:r>
            <a:r>
              <a:rPr lang="en-US" sz="2000" dirty="0" err="1">
                <a:latin typeface="Courier New" charset="0"/>
                <a:ea typeface="+mn-ea"/>
                <a:cs typeface="+mn-cs"/>
              </a:rPr>
              <a:t>a[j</a:t>
            </a:r>
            <a:r>
              <a:rPr lang="en-US" sz="2000" dirty="0">
                <a:latin typeface="Courier New" charset="0"/>
                <a:ea typeface="+mn-ea"/>
                <a:cs typeface="+mn-cs"/>
              </a:rPr>
              <a:t>] = temp;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2"/>
              <a:buNone/>
              <a:defRPr/>
            </a:pPr>
            <a:r>
              <a:rPr lang="en-US" sz="2000" dirty="0">
                <a:latin typeface="Courier New" charset="0"/>
                <a:ea typeface="+mn-ea"/>
                <a:cs typeface="+mn-cs"/>
              </a:rPr>
              <a:t>    }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2"/>
              <a:buNone/>
              <a:defRPr/>
            </a:pPr>
            <a:r>
              <a:rPr lang="en-US" sz="2000" dirty="0">
                <a:latin typeface="Courier New" charset="0"/>
                <a:ea typeface="+mn-ea"/>
                <a:cs typeface="+mn-cs"/>
              </a:rPr>
              <a:t>}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311751-B41D-FD46-9108-44FACD202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D7D7CF9-6B28-154B-B261-5932E6B36E74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28729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D0F1A-C138-0B4F-B862-7F958B19E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Insertion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1FE18-A372-1342-96E1-8A2DE8C73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worst case, we spend O(n) in each iteration (to slide element to its place). So worst-case running time is O(n</a:t>
            </a:r>
            <a:r>
              <a:rPr lang="en-US" baseline="30000" dirty="0"/>
              <a:t>2</a:t>
            </a:r>
            <a:r>
              <a:rPr lang="en-US" dirty="0"/>
              <a:t>).</a:t>
            </a:r>
          </a:p>
          <a:p>
            <a:r>
              <a:rPr lang="en-US" dirty="0"/>
              <a:t>Each time we slide an element, we swap two elements that were out of order.</a:t>
            </a:r>
          </a:p>
          <a:p>
            <a:r>
              <a:rPr lang="en-US" dirty="0"/>
              <a:t>If K is the number of out-of-order pairs, then running time actually is O(</a:t>
            </a:r>
            <a:r>
              <a:rPr lang="en-US" dirty="0" err="1"/>
              <a:t>n+K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649651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986CB069-9F72-8748-8DC5-FB7F23BBA8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Shell sort description</a:t>
            </a:r>
          </a:p>
        </p:txBody>
      </p:sp>
      <p:sp>
        <p:nvSpPr>
          <p:cNvPr id="1681411" name="Rectangle 3">
            <a:extLst>
              <a:ext uri="{FF2B5EF4-FFF2-40B4-BE49-F238E27FC236}">
                <a16:creationId xmlns:a16="http://schemas.microsoft.com/office/drawing/2014/main" id="{CCE0B078-03E5-FE49-949D-5B301A0402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b="1">
                <a:ea typeface="+mn-ea"/>
                <a:cs typeface="+mn-cs"/>
              </a:rPr>
              <a:t>shell sort</a:t>
            </a:r>
            <a:r>
              <a:rPr lang="en-GB">
                <a:ea typeface="+mn-ea"/>
                <a:cs typeface="+mn-cs"/>
              </a:rPr>
              <a:t>: orders a list of values by comparing elements that are separated by a gap of &gt;1 indexes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GB">
                <a:ea typeface="+mn-ea"/>
              </a:rPr>
              <a:t>a generalization of insertion sort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GB">
                <a:ea typeface="+mn-ea"/>
              </a:rPr>
              <a:t>invented by computer scientist Donald Shell in 1959</a:t>
            </a:r>
          </a:p>
          <a:p>
            <a:pPr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endParaRPr lang="en-GB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>
                <a:ea typeface="+mn-ea"/>
                <a:cs typeface="+mn-cs"/>
              </a:rPr>
              <a:t>based on some observations about insertion sort: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GB">
                <a:ea typeface="+mn-ea"/>
              </a:rPr>
              <a:t>insertion sort runs fast if the input is almost sorted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GB">
                <a:ea typeface="+mn-ea"/>
              </a:rPr>
              <a:t>insertion sort's weakness is that it swaps each element just one step at a time, taking many swaps to get the element into its correct position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E56F81-25FA-C94C-8EFC-DB85BCE8B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5907300-ED5B-E743-906C-6E71C40361BA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5501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D0DEEB3B-F9A4-2B46-8C1D-7A35F48F59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Shell sort example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4A5A5918-CF37-2544-B3F5-F38C993A47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Idea: Sort all elements that are 5 indexes apart, then sort all elements that are 3 indexes apart, ...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54276" name="Picture 5">
            <a:extLst>
              <a:ext uri="{FF2B5EF4-FFF2-40B4-BE49-F238E27FC236}">
                <a16:creationId xmlns:a16="http://schemas.microsoft.com/office/drawing/2014/main" id="{16B6CD9B-470C-2C47-8117-F40FA088D5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3429000"/>
            <a:ext cx="8942387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F3172-9336-B543-B137-9379B7360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967EFCF-C0BA-3F48-B560-B46A8E564BF3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79776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306818D8-C5FF-7B4D-B1B6-64E896D2EC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Shell sort code</a:t>
            </a:r>
          </a:p>
        </p:txBody>
      </p:sp>
      <p:sp>
        <p:nvSpPr>
          <p:cNvPr id="1680387" name="Rectangle 3">
            <a:extLst>
              <a:ext uri="{FF2B5EF4-FFF2-40B4-BE49-F238E27FC236}">
                <a16:creationId xmlns:a16="http://schemas.microsoft.com/office/drawing/2014/main" id="{78BA4B50-7D7C-C343-BABF-723CD95DD3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static void </a:t>
            </a:r>
            <a:r>
              <a:rPr lang="en-GB" altLang="en-US" sz="19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shellSort</a:t>
            </a: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GB" altLang="en-US" sz="19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int</a:t>
            </a: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[] a)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for (</a:t>
            </a:r>
            <a:r>
              <a:rPr lang="en-GB" altLang="en-US" sz="19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int</a:t>
            </a: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gap = </a:t>
            </a:r>
            <a:r>
              <a:rPr lang="en-GB" altLang="en-US" sz="19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a.length</a:t>
            </a: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/ 2; gap &gt; 0; gap /= 2)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for (</a:t>
            </a:r>
            <a:r>
              <a:rPr lang="en-GB" altLang="en-US" sz="19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int</a:t>
            </a: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GB" altLang="en-US" sz="19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</a:t>
            </a: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= gap; </a:t>
            </a:r>
            <a:r>
              <a:rPr lang="en-GB" altLang="en-US" sz="19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</a:t>
            </a: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&lt; </a:t>
            </a:r>
            <a:r>
              <a:rPr lang="en-GB" altLang="en-US" sz="19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a.length</a:t>
            </a: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; </a:t>
            </a:r>
            <a:r>
              <a:rPr lang="en-GB" altLang="en-US" sz="19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</a:t>
            </a: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++)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// slide element </a:t>
            </a:r>
            <a:r>
              <a:rPr lang="en-GB" altLang="en-US" sz="19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</a:t>
            </a: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back by gap indexes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// until it's "in order"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</a:t>
            </a:r>
            <a:r>
              <a:rPr lang="en-GB" altLang="en-US" sz="19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int</a:t>
            </a: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temp = a[</a:t>
            </a:r>
            <a:r>
              <a:rPr lang="en-GB" altLang="en-US" sz="19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</a:t>
            </a: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];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</a:t>
            </a:r>
            <a:r>
              <a:rPr lang="en-GB" altLang="en-US" sz="19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int</a:t>
            </a: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j = </a:t>
            </a:r>
            <a:r>
              <a:rPr lang="en-GB" altLang="en-US" sz="19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</a:t>
            </a: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while (j &gt;= gap &amp;&amp; temp &lt; a[j - gap])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    a[j] = a[j – gap];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    j -= gap;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a[j] = temp;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0F9516-035A-E140-88A4-529B71EB2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5C310A6-3D9F-5641-96B0-9BB562B59E7B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9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7018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6074</TotalTime>
  <Words>703</Words>
  <Application>Microsoft Macintosh PowerPoint</Application>
  <PresentationFormat>On-screen Show (4:3)</PresentationFormat>
  <Paragraphs>136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Courier New</vt:lpstr>
      <vt:lpstr>Times New Roman</vt:lpstr>
      <vt:lpstr>Verdana</vt:lpstr>
      <vt:lpstr>Wingdings</vt:lpstr>
      <vt:lpstr>Office Theme</vt:lpstr>
      <vt:lpstr>Insertion Sort and Shell Sort</vt:lpstr>
      <vt:lpstr>Insertion sort</vt:lpstr>
      <vt:lpstr>Insertion sort</vt:lpstr>
      <vt:lpstr>Insertion sort example</vt:lpstr>
      <vt:lpstr>Insertion sort code</vt:lpstr>
      <vt:lpstr>Analysis of Insertion Sort</vt:lpstr>
      <vt:lpstr>Shell sort description</vt:lpstr>
      <vt:lpstr>Shell sort example</vt:lpstr>
      <vt:lpstr>Shell sort code</vt:lpstr>
      <vt:lpstr>Analysis of Shell sort</vt:lpstr>
      <vt:lpstr>Experimental Analysis</vt:lpstr>
    </vt:vector>
  </TitlesOfParts>
  <Company>Bren School of Information and Computer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Mastermind Attack on Genomic Data</dc:title>
  <dc:creator>Michael T. Goodrich</dc:creator>
  <cp:lastModifiedBy>Michael Goodrich</cp:lastModifiedBy>
  <cp:revision>122</cp:revision>
  <cp:lastPrinted>2019-04-09T23:27:29Z</cp:lastPrinted>
  <dcterms:created xsi:type="dcterms:W3CDTF">2011-01-22T05:02:59Z</dcterms:created>
  <dcterms:modified xsi:type="dcterms:W3CDTF">2019-04-09T23:27:39Z</dcterms:modified>
</cp:coreProperties>
</file>