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1"/>
  </p:notesMasterIdLst>
  <p:sldIdLst>
    <p:sldId id="256" r:id="rId2"/>
    <p:sldId id="263" r:id="rId3"/>
    <p:sldId id="265" r:id="rId4"/>
    <p:sldId id="267" r:id="rId5"/>
    <p:sldId id="280" r:id="rId6"/>
    <p:sldId id="281" r:id="rId7"/>
    <p:sldId id="282" r:id="rId8"/>
    <p:sldId id="283" r:id="rId9"/>
    <p:sldId id="285" r:id="rId10"/>
    <p:sldId id="284" r:id="rId11"/>
    <p:sldId id="286" r:id="rId12"/>
    <p:sldId id="287" r:id="rId13"/>
    <p:sldId id="264" r:id="rId14"/>
    <p:sldId id="266" r:id="rId15"/>
    <p:sldId id="277" r:id="rId16"/>
    <p:sldId id="288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5" r:id="rId26"/>
    <p:sldId id="278" r:id="rId27"/>
    <p:sldId id="279" r:id="rId28"/>
    <p:sldId id="289" r:id="rId29"/>
    <p:sldId id="290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94694"/>
  </p:normalViewPr>
  <p:slideViewPr>
    <p:cSldViewPr snapToGrid="0">
      <p:cViewPr varScale="1">
        <p:scale>
          <a:sx n="121" d="100"/>
          <a:sy n="121" d="100"/>
        </p:scale>
        <p:origin x="21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B797-135A-B645-BA1F-2FB8F3B1BA8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65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28675"/>
            <a:ext cx="86280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89163"/>
            <a:ext cx="82931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D4920ECA-4D5C-E449-A80C-622C3AB7C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41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defTabSz="803275">
              <a:defRPr sz="1300"/>
            </a:lvl1pPr>
          </a:lstStyle>
          <a:p>
            <a:endParaRPr lang="en-US" altLang="en-US"/>
          </a:p>
        </p:txBody>
      </p:sp>
      <p:sp>
        <p:nvSpPr>
          <p:cNvPr id="275461" name="Rectangle 5">
            <a:extLst>
              <a:ext uri="{FF2B5EF4-FFF2-40B4-BE49-F238E27FC236}">
                <a16:creationId xmlns:a16="http://schemas.microsoft.com/office/drawing/2014/main" id="{ED1969C8-73BE-F943-8AE6-2C1FF4303D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>
              <a:defRPr sz="1300"/>
            </a:lvl1pPr>
          </a:lstStyle>
          <a:p>
            <a:endParaRPr lang="en-US" altLang="en-US"/>
          </a:p>
        </p:txBody>
      </p:sp>
      <p:sp>
        <p:nvSpPr>
          <p:cNvPr id="275462" name="Rectangle 6">
            <a:extLst>
              <a:ext uri="{FF2B5EF4-FFF2-40B4-BE49-F238E27FC236}">
                <a16:creationId xmlns:a16="http://schemas.microsoft.com/office/drawing/2014/main" id="{6A509970-727C-5944-8D2A-1ABF4C2E31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1213" y="6245225"/>
            <a:ext cx="5889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r" defTabSz="803275">
              <a:defRPr sz="1300"/>
            </a:lvl1pPr>
          </a:lstStyle>
          <a:p>
            <a:fld id="{EC5D70DC-EB25-8B46-87C5-60BEE2F6A4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1161536"/>
            <a:ext cx="8574088" cy="2481778"/>
          </a:xfrm>
        </p:spPr>
        <p:txBody>
          <a:bodyPr/>
          <a:lstStyle/>
          <a:p>
            <a:r>
              <a:rPr lang="en-US" altLang="en-US" sz="5000" dirty="0"/>
              <a:t>CS 262P</a:t>
            </a:r>
            <a:br>
              <a:rPr lang="en-US" altLang="en-US" sz="5000" dirty="0"/>
            </a:br>
            <a:r>
              <a:rPr lang="en-US" altLang="en-US" sz="5000" dirty="0"/>
              <a:t>Text Processing and Pattern Matching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2056456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  <a:p>
            <a:endParaRPr lang="en-US" altLang="en-US" dirty="0"/>
          </a:p>
          <a:p>
            <a:r>
              <a:rPr lang="en-US" altLang="en-US" sz="4000" b="1" dirty="0"/>
              <a:t>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E1A-2D18-AE44-B62A-8159DC2B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534385"/>
            <a:ext cx="8628062" cy="1143000"/>
          </a:xfrm>
        </p:spPr>
        <p:txBody>
          <a:bodyPr/>
          <a:lstStyle/>
          <a:p>
            <a:r>
              <a:rPr lang="en-US" dirty="0"/>
              <a:t>Simple Java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DE05-7751-C24D-92D8-72EB65EE6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426" y="1418898"/>
            <a:ext cx="6398174" cy="3594536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public class Main {</a:t>
            </a:r>
          </a:p>
          <a:p>
            <a:pPr marL="0" indent="0">
              <a:buNone/>
            </a:pPr>
            <a:r>
              <a:rPr lang="en-US" sz="1600" dirty="0"/>
              <a:t>  public static void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marL="0" indent="0">
              <a:buNone/>
            </a:pPr>
            <a:r>
              <a:rPr lang="en-US" sz="1600" dirty="0"/>
              <a:t>    String a = "dogs", b = "cats", str = "horses";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System.out.println</a:t>
            </a:r>
            <a:r>
              <a:rPr lang="en-US" sz="1600" dirty="0"/>
              <a:t>("Initial str: " + str); 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System.out.println</a:t>
            </a:r>
            <a:r>
              <a:rPr lang="en-US" sz="1600" dirty="0"/>
              <a:t>("Starting at 3: " + </a:t>
            </a:r>
            <a:r>
              <a:rPr lang="en-US" sz="1600" dirty="0" err="1"/>
              <a:t>str.substring</a:t>
            </a:r>
            <a:r>
              <a:rPr lang="en-US" sz="1600" dirty="0"/>
              <a:t>(3));</a:t>
            </a:r>
          </a:p>
          <a:p>
            <a:pPr marL="0" indent="0">
              <a:buNone/>
            </a:pPr>
            <a:r>
              <a:rPr lang="en-US" sz="1600" dirty="0"/>
              <a:t>    str = a + " and " + b;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System.out.println</a:t>
            </a:r>
            <a:r>
              <a:rPr lang="en-US" sz="1600" dirty="0"/>
              <a:t>("New string: " + str);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System.out.println</a:t>
            </a:r>
            <a:r>
              <a:rPr lang="en-US" sz="1600" dirty="0"/>
              <a:t>("Char at 5: " + </a:t>
            </a:r>
            <a:r>
              <a:rPr lang="en-US" sz="1600" dirty="0" err="1"/>
              <a:t>str.charAt</a:t>
            </a:r>
            <a:r>
              <a:rPr lang="en-US" sz="1600" dirty="0"/>
              <a:t>(5));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System.out.println</a:t>
            </a:r>
            <a:r>
              <a:rPr lang="en-US" sz="1600" dirty="0"/>
              <a:t>("cat is at: " + </a:t>
            </a:r>
            <a:r>
              <a:rPr lang="en-US" sz="1600" dirty="0" err="1"/>
              <a:t>str.indexOf</a:t>
            </a:r>
            <a:r>
              <a:rPr lang="en-US" sz="1600" dirty="0"/>
              <a:t>("cat"));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System.out.println</a:t>
            </a:r>
            <a:r>
              <a:rPr lang="en-US" sz="1600" dirty="0"/>
              <a:t>("Substring from 5 to 7 is:" + </a:t>
            </a:r>
            <a:r>
              <a:rPr lang="en-US" sz="1600" dirty="0" err="1"/>
              <a:t>str.substring</a:t>
            </a:r>
            <a:r>
              <a:rPr lang="en-US" sz="1600" dirty="0"/>
              <a:t>(5,7));</a:t>
            </a:r>
          </a:p>
          <a:p>
            <a:pPr marL="0" indent="0">
              <a:buNone/>
            </a:pPr>
            <a:r>
              <a:rPr lang="en-US" sz="1600" dirty="0"/>
              <a:t>    }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09341-A939-564F-9DEC-F44FF3522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5239" y="4435366"/>
            <a:ext cx="3451335" cy="2322787"/>
          </a:xfr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/>
              <a:t>Output:</a:t>
            </a:r>
          </a:p>
          <a:p>
            <a:pPr marL="0" indent="0">
              <a:buNone/>
            </a:pPr>
            <a:r>
              <a:rPr lang="en-US" sz="1800" dirty="0"/>
              <a:t>Initial str: horses</a:t>
            </a:r>
          </a:p>
          <a:p>
            <a:pPr marL="0" indent="0">
              <a:buNone/>
            </a:pPr>
            <a:r>
              <a:rPr lang="en-US" sz="1800" dirty="0"/>
              <a:t>Starting at 3: </a:t>
            </a:r>
            <a:r>
              <a:rPr lang="en-US" sz="1800" dirty="0" err="1"/>
              <a:t>ses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New string: dogs and cats</a:t>
            </a:r>
          </a:p>
          <a:p>
            <a:pPr marL="0" indent="0">
              <a:buNone/>
            </a:pPr>
            <a:r>
              <a:rPr lang="en-US" sz="1800" dirty="0"/>
              <a:t>Char at 5: a</a:t>
            </a:r>
          </a:p>
          <a:p>
            <a:pPr marL="0" indent="0">
              <a:buNone/>
            </a:pPr>
            <a:r>
              <a:rPr lang="en-US" sz="1800" dirty="0"/>
              <a:t>cat is at: 9</a:t>
            </a:r>
          </a:p>
          <a:p>
            <a:pPr marL="0" indent="0">
              <a:buNone/>
            </a:pPr>
            <a:r>
              <a:rPr lang="en-US" sz="1800" dirty="0"/>
              <a:t>Substring from 5 to 7 </a:t>
            </a:r>
            <a:r>
              <a:rPr lang="en-US" sz="1800" dirty="0" err="1"/>
              <a:t>is:an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72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F9AC-4A21-9E44-A2DD-04DDBAC4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804041"/>
            <a:ext cx="8628062" cy="1143000"/>
          </a:xfrm>
        </p:spPr>
        <p:txBody>
          <a:bodyPr/>
          <a:lstStyle/>
          <a:p>
            <a:r>
              <a:rPr lang="en-US" dirty="0"/>
              <a:t>Strings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B732-4DA7-9642-A041-4FDEA1D0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81" y="2081048"/>
            <a:ext cx="8961437" cy="4277711"/>
          </a:xfrm>
        </p:spPr>
        <p:txBody>
          <a:bodyPr/>
          <a:lstStyle/>
          <a:p>
            <a:r>
              <a:rPr lang="en-US" sz="2400" dirty="0"/>
              <a:t>Strings in Python are arrays of Unicode characters.</a:t>
            </a:r>
          </a:p>
          <a:p>
            <a:r>
              <a:rPr lang="en-US" sz="2400" dirty="0"/>
              <a:t>The + operator performs concatenation.</a:t>
            </a:r>
          </a:p>
          <a:p>
            <a:r>
              <a:rPr lang="en-US" sz="2400" dirty="0"/>
              <a:t>Strings can be indexed from the front (using nonnegative numbers) or back (using negative numbers).</a:t>
            </a:r>
          </a:p>
          <a:p>
            <a:r>
              <a:rPr lang="en-US" sz="2400" dirty="0"/>
              <a:t>The “in” operator tests if a string is in another string.</a:t>
            </a:r>
          </a:p>
          <a:p>
            <a:r>
              <a:rPr lang="en-US" sz="2400" dirty="0"/>
              <a:t>Substrings can be indexed using the “:” operator.</a:t>
            </a:r>
          </a:p>
          <a:p>
            <a:r>
              <a:rPr lang="en-US" sz="2400" dirty="0" err="1"/>
              <a:t>len</a:t>
            </a:r>
            <a:r>
              <a:rPr lang="en-US" sz="2400" dirty="0"/>
              <a:t>(s) – returns length of string s.</a:t>
            </a:r>
          </a:p>
          <a:p>
            <a:r>
              <a:rPr lang="en-US" sz="2400" dirty="0" err="1"/>
              <a:t>t.find</a:t>
            </a:r>
            <a:r>
              <a:rPr lang="en-US" sz="2400" dirty="0"/>
              <a:t>(s) – finds the substring s in the string t</a:t>
            </a:r>
          </a:p>
          <a:p>
            <a:r>
              <a:rPr lang="en-US" sz="2400" dirty="0"/>
              <a:t>See also:</a:t>
            </a:r>
          </a:p>
          <a:p>
            <a:pPr marL="0" indent="0">
              <a:buNone/>
            </a:pPr>
            <a:r>
              <a:rPr lang="en-US" sz="1600" dirty="0"/>
              <a:t>	https://</a:t>
            </a:r>
            <a:r>
              <a:rPr lang="en-US" sz="1600" dirty="0" err="1"/>
              <a:t>en.wikipedia.org</a:t>
            </a:r>
            <a:r>
              <a:rPr lang="en-US" sz="1600" dirty="0"/>
              <a:t>/wiki/</a:t>
            </a:r>
            <a:r>
              <a:rPr lang="en-US" sz="1600" dirty="0" err="1"/>
              <a:t>Comparison_of_programming_languages</a:t>
            </a:r>
            <a:r>
              <a:rPr lang="en-US" sz="1600" dirty="0"/>
              <a:t>_(</a:t>
            </a:r>
            <a:r>
              <a:rPr lang="en-US" sz="1600" dirty="0" err="1"/>
              <a:t>string_functions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854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E1A-2D18-AE44-B62A-8159DC2B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891737"/>
            <a:ext cx="8628062" cy="1143000"/>
          </a:xfrm>
        </p:spPr>
        <p:txBody>
          <a:bodyPr/>
          <a:lstStyle/>
          <a:p>
            <a:r>
              <a:rPr lang="en-US" dirty="0"/>
              <a:t>Simple Python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DE05-7751-C24D-92D8-72EB65EE6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969" y="2354317"/>
            <a:ext cx="4085898" cy="2785240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str = "program" + "</a:t>
            </a:r>
            <a:r>
              <a:rPr lang="en-US" sz="1800" dirty="0" err="1"/>
              <a:t>mers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800" dirty="0"/>
              <a:t>print("str = ", str)</a:t>
            </a:r>
          </a:p>
          <a:p>
            <a:pPr marL="0" indent="0">
              <a:buNone/>
            </a:pPr>
            <a:r>
              <a:rPr lang="en-US" sz="1800" dirty="0"/>
              <a:t>print("str[0] = ", str[0])</a:t>
            </a:r>
          </a:p>
          <a:p>
            <a:pPr marL="0" indent="0">
              <a:buNone/>
            </a:pPr>
            <a:r>
              <a:rPr lang="en-US" sz="1800" dirty="0"/>
              <a:t>print("str[-1] = ", str[-1])</a:t>
            </a:r>
          </a:p>
          <a:p>
            <a:pPr marL="0" indent="0">
              <a:buNone/>
            </a:pPr>
            <a:r>
              <a:rPr lang="en-US" sz="1800" dirty="0"/>
              <a:t>print("str[1:5] = ", str[1:5])</a:t>
            </a:r>
          </a:p>
          <a:p>
            <a:pPr marL="0" indent="0">
              <a:buNone/>
            </a:pPr>
            <a:r>
              <a:rPr lang="en-US" sz="1800" dirty="0"/>
              <a:t>print("str[5:-2] = ", str[5:-2])</a:t>
            </a:r>
          </a:p>
          <a:p>
            <a:pPr marL="0" indent="0">
              <a:buNone/>
            </a:pPr>
            <a:r>
              <a:rPr lang="en-US" sz="1800" dirty="0"/>
              <a:t>print("Contains rog = ", "rog" in str)</a:t>
            </a:r>
          </a:p>
          <a:p>
            <a:pPr marL="0" indent="0">
              <a:buNone/>
            </a:pPr>
            <a:r>
              <a:rPr lang="en-US" sz="1800" dirty="0"/>
              <a:t>print("gram is at = ", </a:t>
            </a:r>
            <a:r>
              <a:rPr lang="en-US" sz="1800" dirty="0" err="1"/>
              <a:t>str.find</a:t>
            </a:r>
            <a:r>
              <a:rPr lang="en-US" sz="1800" dirty="0"/>
              <a:t>("gram"))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09341-A939-564F-9DEC-F44FF3522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010" y="2354317"/>
            <a:ext cx="3651921" cy="2785240"/>
          </a:xfr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/>
              <a:t>Output:</a:t>
            </a:r>
          </a:p>
          <a:p>
            <a:pPr marL="0" indent="0">
              <a:buNone/>
            </a:pPr>
            <a:r>
              <a:rPr lang="en-US" sz="1800" dirty="0"/>
              <a:t>str =  programmers</a:t>
            </a:r>
          </a:p>
          <a:p>
            <a:pPr marL="0" indent="0">
              <a:buNone/>
            </a:pPr>
            <a:r>
              <a:rPr lang="en-US" sz="1800" dirty="0"/>
              <a:t>str[0] =  p</a:t>
            </a:r>
          </a:p>
          <a:p>
            <a:pPr marL="0" indent="0">
              <a:buNone/>
            </a:pPr>
            <a:r>
              <a:rPr lang="en-US" sz="1800" dirty="0"/>
              <a:t>str[-1] =  s</a:t>
            </a:r>
          </a:p>
          <a:p>
            <a:pPr marL="0" indent="0">
              <a:buNone/>
            </a:pPr>
            <a:r>
              <a:rPr lang="en-US" sz="1800" dirty="0"/>
              <a:t>str[1:5] =  </a:t>
            </a:r>
            <a:r>
              <a:rPr lang="en-US" sz="1800" dirty="0" err="1"/>
              <a:t>rogr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str[5:-2] =  </a:t>
            </a:r>
            <a:r>
              <a:rPr lang="en-US" sz="1800" dirty="0" err="1"/>
              <a:t>amme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Contains rog =  True</a:t>
            </a:r>
          </a:p>
          <a:p>
            <a:pPr marL="0" indent="0">
              <a:buNone/>
            </a:pPr>
            <a:r>
              <a:rPr lang="en-US" sz="1800" dirty="0"/>
              <a:t>gram is at =  3</a:t>
            </a:r>
          </a:p>
        </p:txBody>
      </p:sp>
    </p:spTree>
    <p:extLst>
      <p:ext uri="{BB962C8B-B14F-4D97-AF65-F5344CB8AC3E}">
        <p14:creationId xmlns:p14="http://schemas.microsoft.com/office/powerpoint/2010/main" val="236844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01A6-65B7-AA42-9B78-DDB737BC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5973-82D1-2543-AA86-FD4EF5AA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matching involves finding exact matches of a pattern string in a text string.</a:t>
            </a:r>
          </a:p>
        </p:txBody>
      </p:sp>
      <p:pic>
        <p:nvPicPr>
          <p:cNvPr id="1442818" name="Picture 2" descr="Pattern Searching Algorithms">
            <a:extLst>
              <a:ext uri="{FF2B5EF4-FFF2-40B4-BE49-F238E27FC236}">
                <a16:creationId xmlns:a16="http://schemas.microsoft.com/office/drawing/2014/main" id="{E0232A1B-E0BD-574B-802E-23C83559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21" y="3054927"/>
            <a:ext cx="6311557" cy="34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DC831-F7FE-F446-9FC4-461F380760F2}"/>
              </a:ext>
            </a:extLst>
          </p:cNvPr>
          <p:cNvSpPr txBox="1"/>
          <p:nvPr/>
        </p:nvSpPr>
        <p:spPr>
          <a:xfrm>
            <a:off x="182563" y="6519446"/>
            <a:ext cx="4924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www.geeksforgeeks.org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/algorithms-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gq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/pattern-searching/</a:t>
            </a:r>
          </a:p>
        </p:txBody>
      </p:sp>
    </p:spTree>
    <p:extLst>
      <p:ext uri="{BB962C8B-B14F-4D97-AF65-F5344CB8AC3E}">
        <p14:creationId xmlns:p14="http://schemas.microsoft.com/office/powerpoint/2010/main" val="348878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BAA96-DAE7-714E-81C1-FF8C90AE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3" y="2920773"/>
            <a:ext cx="8180173" cy="3589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CD9C0-28CE-044F-ACB3-23E409E2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1542-B8CA-494D-B19F-C9490EEF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good matches between strings where some characters might not have matches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57891-84FF-1040-9520-037A3DAEA02F}"/>
              </a:ext>
            </a:extLst>
          </p:cNvPr>
          <p:cNvSpPr txBox="1"/>
          <p:nvPr/>
        </p:nvSpPr>
        <p:spPr>
          <a:xfrm>
            <a:off x="0" y="6510226"/>
            <a:ext cx="5399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algorist.com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/problems/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Approximate_String_Matching.html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331B-E87F-5E40-8E8C-68364B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4B9DC-DC3E-D04C-A3AB-B6B72EF3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49" y="1971675"/>
            <a:ext cx="8293100" cy="3248025"/>
          </a:xfrm>
        </p:spPr>
        <p:txBody>
          <a:bodyPr/>
          <a:lstStyle/>
          <a:p>
            <a:r>
              <a:rPr lang="en-US" dirty="0"/>
              <a:t>Matching text to an algebraic description of a pattern.</a:t>
            </a:r>
          </a:p>
        </p:txBody>
      </p:sp>
      <p:pic>
        <p:nvPicPr>
          <p:cNvPr id="1454082" name="Picture 2" descr="Regular expression">
            <a:extLst>
              <a:ext uri="{FF2B5EF4-FFF2-40B4-BE49-F238E27FC236}">
                <a16:creationId xmlns:a16="http://schemas.microsoft.com/office/drawing/2014/main" id="{10EFE95B-8FCE-FC42-BF0D-4011CF2D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56" y="3012306"/>
            <a:ext cx="5894687" cy="34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FB0EE-2EB7-C149-B146-97B646E116C1}"/>
              </a:ext>
            </a:extLst>
          </p:cNvPr>
          <p:cNvSpPr txBox="1"/>
          <p:nvPr/>
        </p:nvSpPr>
        <p:spPr>
          <a:xfrm>
            <a:off x="182563" y="6470179"/>
            <a:ext cx="4436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www.computerhope.com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/jargon/r/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regex.htm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036-EF64-FD45-BD47-DB71A8F6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737862"/>
            <a:ext cx="8628062" cy="889109"/>
          </a:xfrm>
        </p:spPr>
        <p:txBody>
          <a:bodyPr/>
          <a:lstStyle/>
          <a:p>
            <a:r>
              <a:rPr lang="en-US" dirty="0"/>
              <a:t>Multiple 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BA0A-2491-7D4B-98FF-66E8F1A7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66043"/>
            <a:ext cx="8293100" cy="3552497"/>
          </a:xfrm>
        </p:spPr>
        <p:txBody>
          <a:bodyPr/>
          <a:lstStyle/>
          <a:p>
            <a:r>
              <a:rPr lang="en-US" dirty="0"/>
              <a:t>Given multiple pattern strings or test strings, answer queries over the set of strings.</a:t>
            </a:r>
          </a:p>
          <a:p>
            <a:pPr lvl="1"/>
            <a:r>
              <a:rPr lang="en-US" dirty="0"/>
              <a:t>Longest prefix match.</a:t>
            </a:r>
          </a:p>
          <a:p>
            <a:pPr lvl="1"/>
            <a:r>
              <a:rPr lang="en-US" dirty="0"/>
              <a:t>Dictionary matching a set of patterns.</a:t>
            </a:r>
          </a:p>
          <a:p>
            <a:pPr lvl="1"/>
            <a:r>
              <a:rPr lang="en-US" dirty="0"/>
              <a:t>Longest common substring.</a:t>
            </a:r>
          </a:p>
          <a:p>
            <a:pPr lvl="1"/>
            <a:r>
              <a:rPr lang="en-US" dirty="0"/>
              <a:t>Most frequent substring.</a:t>
            </a:r>
          </a:p>
          <a:p>
            <a:pPr lvl="1"/>
            <a:r>
              <a:rPr lang="en-US" dirty="0"/>
              <a:t>Longest palindrome in a string.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F1E2A-4F2A-E94E-9F1D-5508EE56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44" y="4687128"/>
            <a:ext cx="4460409" cy="2128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F43CE-C9C7-BE44-829C-F8ADB49EB8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617" y="3429000"/>
            <a:ext cx="1978680" cy="3284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740A1-233F-014F-A738-C60092F10A3B}"/>
              </a:ext>
            </a:extLst>
          </p:cNvPr>
          <p:cNvSpPr txBox="1"/>
          <p:nvPr/>
        </p:nvSpPr>
        <p:spPr>
          <a:xfrm>
            <a:off x="95295" y="6099669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https://www.sciencedirect.com/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science/article/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pii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/S0743731519301984#fig1</a:t>
            </a:r>
          </a:p>
        </p:txBody>
      </p:sp>
    </p:spTree>
    <p:extLst>
      <p:ext uri="{BB962C8B-B14F-4D97-AF65-F5344CB8AC3E}">
        <p14:creationId xmlns:p14="http://schemas.microsoft.com/office/powerpoint/2010/main" val="400910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9BBB-9169-B840-AF55-3354A3ED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74D3-4137-724F-817F-6F0B0F619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engines process online documents and support searching them.</a:t>
            </a:r>
          </a:p>
        </p:txBody>
      </p:sp>
      <p:pic>
        <p:nvPicPr>
          <p:cNvPr id="1447938" name="Picture 2" descr="20 Great Search Engines You Can Use Instead of Google">
            <a:extLst>
              <a:ext uri="{FF2B5EF4-FFF2-40B4-BE49-F238E27FC236}">
                <a16:creationId xmlns:a16="http://schemas.microsoft.com/office/drawing/2014/main" id="{157017D4-C535-BA4D-B5E0-D103D36A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54" y="3138822"/>
            <a:ext cx="6030097" cy="31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E6614-911D-2D46-9EEF-55A2C663EAE5}"/>
              </a:ext>
            </a:extLst>
          </p:cNvPr>
          <p:cNvSpPr txBox="1"/>
          <p:nvPr/>
        </p:nvSpPr>
        <p:spPr>
          <a:xfrm>
            <a:off x="96066" y="6519446"/>
            <a:ext cx="5990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www.searchenginejournal.com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/alternative-search-engines/271409/</a:t>
            </a:r>
          </a:p>
        </p:txBody>
      </p:sp>
    </p:spTree>
    <p:extLst>
      <p:ext uri="{BB962C8B-B14F-4D97-AF65-F5344CB8AC3E}">
        <p14:creationId xmlns:p14="http://schemas.microsoft.com/office/powerpoint/2010/main" val="372228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33E3-3168-2D43-A5A9-43417672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Document 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13CF-5831-3D4E-AF17-B9D635EA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 documents from different authors</a:t>
            </a:r>
          </a:p>
        </p:txBody>
      </p:sp>
      <p:pic>
        <p:nvPicPr>
          <p:cNvPr id="1448962" name="Picture 2">
            <a:extLst>
              <a:ext uri="{FF2B5EF4-FFF2-40B4-BE49-F238E27FC236}">
                <a16:creationId xmlns:a16="http://schemas.microsoft.com/office/drawing/2014/main" id="{CD111151-C852-4048-A438-378BB54F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48" y="1894187"/>
            <a:ext cx="7112436" cy="41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40154B-4D33-0443-9612-71AC27DFD0E1}"/>
              </a:ext>
            </a:extLst>
          </p:cNvPr>
          <p:cNvSpPr txBox="1"/>
          <p:nvPr/>
        </p:nvSpPr>
        <p:spPr>
          <a:xfrm>
            <a:off x="182563" y="6450227"/>
            <a:ext cx="5509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www.brightcarbon.com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/blog/merge-two-versions-document/</a:t>
            </a:r>
          </a:p>
        </p:txBody>
      </p:sp>
    </p:spTree>
    <p:extLst>
      <p:ext uri="{BB962C8B-B14F-4D97-AF65-F5344CB8AC3E}">
        <p14:creationId xmlns:p14="http://schemas.microsoft.com/office/powerpoint/2010/main" val="229857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F367-A05F-FA42-B290-186AF1C4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716866"/>
            <a:ext cx="8628062" cy="1143000"/>
          </a:xfrm>
        </p:spPr>
        <p:txBody>
          <a:bodyPr/>
          <a:lstStyle/>
          <a:p>
            <a:r>
              <a:rPr lang="en-US" dirty="0"/>
              <a:t>Application: Source-code Differencing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5F1E-8EF5-A642-80CD-09FBF9B2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4" y="1804987"/>
            <a:ext cx="8293100" cy="3248025"/>
          </a:xfrm>
        </p:spPr>
        <p:txBody>
          <a:bodyPr/>
          <a:lstStyle/>
          <a:p>
            <a:r>
              <a:rPr lang="en-US" dirty="0"/>
              <a:t>Determining changes between source code files.</a:t>
            </a:r>
          </a:p>
          <a:p>
            <a:r>
              <a:rPr lang="en-US" dirty="0"/>
              <a:t>Used by code repositories, like git.</a:t>
            </a:r>
          </a:p>
        </p:txBody>
      </p:sp>
      <p:pic>
        <p:nvPicPr>
          <p:cNvPr id="1449986" name="Picture 2" descr="Code Diff Plugin">
            <a:extLst>
              <a:ext uri="{FF2B5EF4-FFF2-40B4-BE49-F238E27FC236}">
                <a16:creationId xmlns:a16="http://schemas.microsoft.com/office/drawing/2014/main" id="{CEDEA8F2-9CA9-8B49-9715-04A7BAF5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86" y="2725671"/>
            <a:ext cx="4750675" cy="24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4FE961-FECB-E245-8208-AF22E9814420}"/>
              </a:ext>
            </a:extLst>
          </p:cNvPr>
          <p:cNvSpPr txBox="1"/>
          <p:nvPr/>
        </p:nvSpPr>
        <p:spPr>
          <a:xfrm>
            <a:off x="182563" y="6586151"/>
            <a:ext cx="8147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https://www.vuescript.com/code-diff-plugin/,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www.synopsys.com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/glossary/what-is-code-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review.html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A836D-BC1B-5C49-BFBB-978A46846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71" y="5014933"/>
            <a:ext cx="4067503" cy="15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4866" name="Picture 2" descr="Diagram of String data in computing. Shows the sentence &quot;This is a string!&quot; with each letter in a separate box. The word &quot;String&quot; is above, referring to the entire sentence. The label &quot;Character&quot; is below and points to individual boxes.">
            <a:extLst>
              <a:ext uri="{FF2B5EF4-FFF2-40B4-BE49-F238E27FC236}">
                <a16:creationId xmlns:a16="http://schemas.microsoft.com/office/drawing/2014/main" id="{35FD0463-B36D-5343-AC2C-72AE9601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20" y="4010965"/>
            <a:ext cx="7083357" cy="271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Processing and 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processing and pattern deals with efficient methods for processing and searching text strings</a:t>
            </a:r>
          </a:p>
          <a:p>
            <a:r>
              <a:rPr lang="en-US" dirty="0"/>
              <a:t>A text </a:t>
            </a:r>
            <a:r>
              <a:rPr lang="en-US" b="1" dirty="0">
                <a:solidFill>
                  <a:srgbClr val="FF0000"/>
                </a:solidFill>
              </a:rPr>
              <a:t>string</a:t>
            </a:r>
            <a:r>
              <a:rPr lang="en-US" dirty="0"/>
              <a:t> is a sequence of characters from an alphabet,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CABAA-14B4-9A4D-A0E0-B5D2919A198E}"/>
              </a:ext>
            </a:extLst>
          </p:cNvPr>
          <p:cNvSpPr txBox="1"/>
          <p:nvPr/>
        </p:nvSpPr>
        <p:spPr>
          <a:xfrm>
            <a:off x="182563" y="6474941"/>
            <a:ext cx="4748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/wiki/String_(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computer_science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715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1D8A-A6D2-F142-85F6-2508CA8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DNA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3910-5554-2F44-AE9F-7CA7887B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Determining differences between DNA strings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9829C-DE25-8044-B5EC-75768F05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820988"/>
            <a:ext cx="8037590" cy="296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78912-8C1B-AF41-B90F-AC8FF8AF81CA}"/>
              </a:ext>
            </a:extLst>
          </p:cNvPr>
          <p:cNvSpPr txBox="1"/>
          <p:nvPr/>
        </p:nvSpPr>
        <p:spPr>
          <a:xfrm>
            <a:off x="170206" y="6524368"/>
            <a:ext cx="8977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www.researchgate.net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/figure/DNA-sequence-alignment-of-wild-type-and-mutant-mutation-site-A-sequence-alignment-of_fig2_337666946</a:t>
            </a:r>
          </a:p>
        </p:txBody>
      </p:sp>
    </p:spTree>
    <p:extLst>
      <p:ext uri="{BB962C8B-B14F-4D97-AF65-F5344CB8AC3E}">
        <p14:creationId xmlns:p14="http://schemas.microsoft.com/office/powerpoint/2010/main" val="147641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622F-F7DB-734F-9FFD-56968177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Computer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7000E-EB62-6447-82A9-89DCCA8C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70841"/>
            <a:ext cx="8293100" cy="3566347"/>
          </a:xfrm>
        </p:spPr>
        <p:txBody>
          <a:bodyPr/>
          <a:lstStyle/>
          <a:p>
            <a:r>
              <a:rPr lang="en-US" dirty="0"/>
              <a:t>Spam filters and firewalls</a:t>
            </a:r>
          </a:p>
          <a:p>
            <a:r>
              <a:rPr lang="en-US" dirty="0"/>
              <a:t>Detecting computer virus signatures</a:t>
            </a:r>
          </a:p>
        </p:txBody>
      </p:sp>
      <p:pic>
        <p:nvPicPr>
          <p:cNvPr id="1451010" name="Picture 2" descr="Examples of viruses string signature">
            <a:extLst>
              <a:ext uri="{FF2B5EF4-FFF2-40B4-BE49-F238E27FC236}">
                <a16:creationId xmlns:a16="http://schemas.microsoft.com/office/drawing/2014/main" id="{1826E1AF-668F-1448-BD76-F8F693F2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057525"/>
            <a:ext cx="8623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E4AB4-5259-964B-8D8B-272F967C1A73}"/>
              </a:ext>
            </a:extLst>
          </p:cNvPr>
          <p:cNvSpPr txBox="1"/>
          <p:nvPr/>
        </p:nvSpPr>
        <p:spPr>
          <a:xfrm>
            <a:off x="182563" y="6524368"/>
            <a:ext cx="7134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www.researchgate.net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/figure/Examples-of-viruses-string-signature_tbl1_235641042</a:t>
            </a:r>
          </a:p>
        </p:txBody>
      </p:sp>
    </p:spTree>
    <p:extLst>
      <p:ext uri="{BB962C8B-B14F-4D97-AF65-F5344CB8AC3E}">
        <p14:creationId xmlns:p14="http://schemas.microsoft.com/office/powerpoint/2010/main" val="2683433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F1DE-72C3-4146-B3D9-92DD5AFB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Plagiarism Checkers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A193-A3E7-214A-9574-D342F392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Detecting similarities between documents</a:t>
            </a:r>
          </a:p>
        </p:txBody>
      </p:sp>
      <p:pic>
        <p:nvPicPr>
          <p:cNvPr id="1452036" name="Picture 4" descr="free online plagiarism checker tool 9">
            <a:extLst>
              <a:ext uri="{FF2B5EF4-FFF2-40B4-BE49-F238E27FC236}">
                <a16:creationId xmlns:a16="http://schemas.microsoft.com/office/drawing/2014/main" id="{42AE4E8E-4E04-594E-8FA3-160B88733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9"/>
          <a:stretch/>
        </p:blipFill>
        <p:spPr bwMode="auto">
          <a:xfrm>
            <a:off x="182563" y="2959284"/>
            <a:ext cx="8810625" cy="31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FC254-486C-A540-ACE3-F19CBAB6971E}"/>
              </a:ext>
            </a:extLst>
          </p:cNvPr>
          <p:cNvSpPr txBox="1"/>
          <p:nvPr/>
        </p:nvSpPr>
        <p:spPr>
          <a:xfrm>
            <a:off x="182563" y="6504000"/>
            <a:ext cx="559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www.websiteplanet.com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/blog/best-plagiarism-checking-tools/</a:t>
            </a:r>
          </a:p>
        </p:txBody>
      </p:sp>
    </p:spTree>
    <p:extLst>
      <p:ext uri="{BB962C8B-B14F-4D97-AF65-F5344CB8AC3E}">
        <p14:creationId xmlns:p14="http://schemas.microsoft.com/office/powerpoint/2010/main" val="842478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ED9D-9CAA-D940-BE04-E7843213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Spelling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0228B-D672-E74E-B08A-00BB6044E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Autocorrection</a:t>
            </a:r>
          </a:p>
        </p:txBody>
      </p:sp>
      <p:pic>
        <p:nvPicPr>
          <p:cNvPr id="1453058" name="Picture 2" descr="10 Hilarious &amp;amp; Awkward &amp;#39;Mom&amp;#39; Autocorrect Fails for Mother&amp;#39;s Day (PHOTOS) |  CafeMom.com">
            <a:extLst>
              <a:ext uri="{FF2B5EF4-FFF2-40B4-BE49-F238E27FC236}">
                <a16:creationId xmlns:a16="http://schemas.microsoft.com/office/drawing/2014/main" id="{19BFC41B-F88B-1345-AA19-1E1F88B9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8727"/>
          <a:stretch/>
        </p:blipFill>
        <p:spPr bwMode="auto">
          <a:xfrm>
            <a:off x="3512364" y="1971675"/>
            <a:ext cx="3793524" cy="40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89BE9-30BD-8B41-9472-1B0C6817656F}"/>
              </a:ext>
            </a:extLst>
          </p:cNvPr>
          <p:cNvSpPr txBox="1"/>
          <p:nvPr/>
        </p:nvSpPr>
        <p:spPr>
          <a:xfrm>
            <a:off x="284205" y="6462584"/>
            <a:ext cx="6231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cafemom.com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/news/155278-10_hilarious_awkward_mom_autocorrect</a:t>
            </a:r>
          </a:p>
        </p:txBody>
      </p:sp>
    </p:spTree>
    <p:extLst>
      <p:ext uri="{BB962C8B-B14F-4D97-AF65-F5344CB8AC3E}">
        <p14:creationId xmlns:p14="http://schemas.microsoft.com/office/powerpoint/2010/main" val="4737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CDA3-170B-7E4C-AD1D-57C60A00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Computer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DC0A8-CBB5-984F-A891-02974F67E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Text-based computer games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29686-0013-9C46-9F80-3EE22137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10" y="2583915"/>
            <a:ext cx="3410122" cy="3766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186F1-F100-6145-BE32-6267627C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28" y="3429000"/>
            <a:ext cx="2844800" cy="292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33775-D45E-8B4D-9EED-8C5958849120}"/>
              </a:ext>
            </a:extLst>
          </p:cNvPr>
          <p:cNvSpPr txBox="1"/>
          <p:nvPr/>
        </p:nvSpPr>
        <p:spPr>
          <a:xfrm>
            <a:off x="182563" y="6524368"/>
            <a:ext cx="8753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www.istockphoto.com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/photos/word-game,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www.thrillist.com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/news/nation/what-is-wordle-how-to-play</a:t>
            </a:r>
          </a:p>
        </p:txBody>
      </p:sp>
    </p:spTree>
    <p:extLst>
      <p:ext uri="{BB962C8B-B14F-4D97-AF65-F5344CB8AC3E}">
        <p14:creationId xmlns:p14="http://schemas.microsoft.com/office/powerpoint/2010/main" val="368259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0B9-59E2-D248-A087-F5598FA7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Compilers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477C-CBA3-EF48-A307-978E6260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971675"/>
            <a:ext cx="8293100" cy="3248025"/>
          </a:xfrm>
        </p:spPr>
        <p:txBody>
          <a:bodyPr/>
          <a:lstStyle/>
          <a:p>
            <a:r>
              <a:rPr lang="en-US" dirty="0"/>
              <a:t>Breaking source code into language tokens</a:t>
            </a:r>
          </a:p>
        </p:txBody>
      </p:sp>
      <p:pic>
        <p:nvPicPr>
          <p:cNvPr id="1455106" name="Picture 2">
            <a:extLst>
              <a:ext uri="{FF2B5EF4-FFF2-40B4-BE49-F238E27FC236}">
                <a16:creationId xmlns:a16="http://schemas.microsoft.com/office/drawing/2014/main" id="{78EDCECC-AD76-8A4C-B0E9-EB76C67C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96" y="2712696"/>
            <a:ext cx="5968313" cy="35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E3C74-C132-1148-8541-80D64D74C6A2}"/>
              </a:ext>
            </a:extLst>
          </p:cNvPr>
          <p:cNvSpPr txBox="1"/>
          <p:nvPr/>
        </p:nvSpPr>
        <p:spPr>
          <a:xfrm>
            <a:off x="0" y="6519446"/>
            <a:ext cx="287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quex.sourceforge.net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4095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4FDD-D13F-8147-9C42-CE4FC36E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Database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599A-EACD-9741-8BC8-675B779B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31" y="2038910"/>
            <a:ext cx="8293100" cy="3248025"/>
          </a:xfrm>
        </p:spPr>
        <p:txBody>
          <a:bodyPr/>
          <a:lstStyle/>
          <a:p>
            <a:r>
              <a:rPr lang="en-US" dirty="0"/>
              <a:t>Queries that involve text strings.</a:t>
            </a:r>
          </a:p>
        </p:txBody>
      </p:sp>
      <p:pic>
        <p:nvPicPr>
          <p:cNvPr id="1456130" name="Picture 2" descr="Use of SUBSTRING and CHARINDEX functions together ">
            <a:extLst>
              <a:ext uri="{FF2B5EF4-FFF2-40B4-BE49-F238E27FC236}">
                <a16:creationId xmlns:a16="http://schemas.microsoft.com/office/drawing/2014/main" id="{9AFC655A-54CB-0D4E-9636-55D8872D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685755"/>
            <a:ext cx="6783860" cy="37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53800-C6B2-E944-BEC6-742CC2BC1BF9}"/>
              </a:ext>
            </a:extLst>
          </p:cNvPr>
          <p:cNvSpPr txBox="1"/>
          <p:nvPr/>
        </p:nvSpPr>
        <p:spPr>
          <a:xfrm>
            <a:off x="96066" y="6519446"/>
            <a:ext cx="7186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www.sqlshack.com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/substring-patindex-and-charindex-string-functions-in-sql-queries/</a:t>
            </a:r>
          </a:p>
        </p:txBody>
      </p:sp>
    </p:spTree>
    <p:extLst>
      <p:ext uri="{BB962C8B-B14F-4D97-AF65-F5344CB8AC3E}">
        <p14:creationId xmlns:p14="http://schemas.microsoft.com/office/powerpoint/2010/main" val="161976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ry syntax details">
            <a:extLst>
              <a:ext uri="{FF2B5EF4-FFF2-40B4-BE49-F238E27FC236}">
                <a16:creationId xmlns:a16="http://schemas.microsoft.com/office/drawing/2014/main" id="{94672EB9-93C8-8641-8EF4-91A93A51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8" y="2230985"/>
            <a:ext cx="5097516" cy="17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7258F-EA3C-8C4E-B3C1-686F02AE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884"/>
            <a:ext cx="9143999" cy="1143000"/>
          </a:xfrm>
        </p:spPr>
        <p:txBody>
          <a:bodyPr/>
          <a:lstStyle/>
          <a:p>
            <a:r>
              <a:rPr lang="en-US" dirty="0"/>
              <a:t>Application: Lawsuits and Criminal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83EF-5092-CA41-8904-3974BBC8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36" y="1510697"/>
            <a:ext cx="8293100" cy="3248025"/>
          </a:xfrm>
        </p:spPr>
        <p:txBody>
          <a:bodyPr/>
          <a:lstStyle/>
          <a:p>
            <a:r>
              <a:rPr lang="en-US" dirty="0"/>
              <a:t>Email and document keyword and pattern searching for civil and criminal cases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Source-code review in patent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896DC-8666-664D-B2F4-5EA6E9198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16"/>
          <a:stretch/>
        </p:blipFill>
        <p:spPr>
          <a:xfrm>
            <a:off x="1765738" y="4339248"/>
            <a:ext cx="5885793" cy="2527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A6C7B-6CBE-3746-B316-47DF82A1CEF5}"/>
              </a:ext>
            </a:extLst>
          </p:cNvPr>
          <p:cNvSpPr txBox="1"/>
          <p:nvPr/>
        </p:nvSpPr>
        <p:spPr>
          <a:xfrm>
            <a:off x="168168" y="6611006"/>
            <a:ext cx="789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www.copperpodip.com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/source-code-review, http://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help.mailarchiva.com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enteprise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-query-syntax</a:t>
            </a:r>
          </a:p>
        </p:txBody>
      </p:sp>
    </p:spTree>
    <p:extLst>
      <p:ext uri="{BB962C8B-B14F-4D97-AF65-F5344CB8AC3E}">
        <p14:creationId xmlns:p14="http://schemas.microsoft.com/office/powerpoint/2010/main" val="3049866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ghtbox">
            <a:extLst>
              <a:ext uri="{FF2B5EF4-FFF2-40B4-BE49-F238E27FC236}">
                <a16:creationId xmlns:a16="http://schemas.microsoft.com/office/drawing/2014/main" id="{0F28A15C-5EA6-E94C-B21A-2ED4FAD2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6" y="3221421"/>
            <a:ext cx="6600497" cy="34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36E71-1E3A-BD4C-A773-441F4AAE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Internet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CE0C-519C-E440-94EE-60CA21A2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central computation in IP routing involves computing the longest matching prefix of a set of network address patterns.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B8281-C00D-9C4F-8CD9-701492665552}"/>
              </a:ext>
            </a:extLst>
          </p:cNvPr>
          <p:cNvSpPr txBox="1"/>
          <p:nvPr/>
        </p:nvSpPr>
        <p:spPr>
          <a:xfrm>
            <a:off x="182563" y="6547945"/>
            <a:ext cx="547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www.geeksforgeeks.org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/longest-prefix-matching-in-routers/</a:t>
            </a:r>
          </a:p>
        </p:txBody>
      </p:sp>
    </p:spTree>
    <p:extLst>
      <p:ext uri="{BB962C8B-B14F-4D97-AF65-F5344CB8AC3E}">
        <p14:creationId xmlns:p14="http://schemas.microsoft.com/office/powerpoint/2010/main" val="1060241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95A3-6D1A-E140-B828-8759F0E8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639491"/>
            <a:ext cx="8628062" cy="1143000"/>
          </a:xfrm>
        </p:spPr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C761-33F6-654E-8FD1-606BF2095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5" y="1566047"/>
            <a:ext cx="8521372" cy="2627581"/>
          </a:xfrm>
        </p:spPr>
        <p:txBody>
          <a:bodyPr/>
          <a:lstStyle/>
          <a:p>
            <a:r>
              <a:rPr lang="en-US" dirty="0"/>
              <a:t>A survey of Stanford grads 5 years out asked which of their courses they used most in their jobs.</a:t>
            </a:r>
          </a:p>
          <a:p>
            <a:r>
              <a:rPr lang="en-US" dirty="0"/>
              <a:t>The course (CS154) covering topics overlapping topics in CS262P stood remarkably high.</a:t>
            </a:r>
          </a:p>
          <a:p>
            <a:pPr lvl="1"/>
            <a:r>
              <a:rPr lang="en-US" dirty="0"/>
              <a:t>3 times the score for the Stanford A.I. course.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68CC6-C46A-EF40-B994-2A69B34AD745}"/>
              </a:ext>
            </a:extLst>
          </p:cNvPr>
          <p:cNvSpPr txBox="1"/>
          <p:nvPr/>
        </p:nvSpPr>
        <p:spPr>
          <a:xfrm>
            <a:off x="182563" y="6581001"/>
            <a:ext cx="8645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Data from http://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infolab.stanford.edu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ullman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ialc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/spr10/slides/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intro.pdf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online.stanford.edu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bing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-programs</a:t>
            </a:r>
          </a:p>
        </p:txBody>
      </p:sp>
      <p:pic>
        <p:nvPicPr>
          <p:cNvPr id="1026" name="Picture 2" descr="Thumbnail">
            <a:extLst>
              <a:ext uri="{FF2B5EF4-FFF2-40B4-BE49-F238E27FC236}">
                <a16:creationId xmlns:a16="http://schemas.microsoft.com/office/drawing/2014/main" id="{85489CAA-3917-6242-B9F5-29732942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08" y="3830261"/>
            <a:ext cx="4804772" cy="2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9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890" name="Picture 2">
            <a:extLst>
              <a:ext uri="{FF2B5EF4-FFF2-40B4-BE49-F238E27FC236}">
                <a16:creationId xmlns:a16="http://schemas.microsoft.com/office/drawing/2014/main" id="{0F12C42B-67AF-654F-BD86-A66B1EA7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24" y="2292949"/>
            <a:ext cx="4212237" cy="30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F4FF1-8CBD-224B-8ED4-1801074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Alphabets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0256-4A8F-C24C-9B36-B01C9207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4" y="1971675"/>
            <a:ext cx="4444378" cy="4602120"/>
          </a:xfrm>
        </p:spPr>
        <p:txBody>
          <a:bodyPr/>
          <a:lstStyle/>
          <a:p>
            <a:r>
              <a:rPr lang="en-US" dirty="0"/>
              <a:t>ASCII – a 7-bit code for characters used since the 1960s</a:t>
            </a:r>
          </a:p>
          <a:p>
            <a:r>
              <a:rPr lang="en-US" dirty="0"/>
              <a:t>Unicode – an 8, 16, or 32 bit character encoding that includes non-Western characters</a:t>
            </a:r>
          </a:p>
          <a:p>
            <a:r>
              <a:rPr lang="en-US" dirty="0"/>
              <a:t>{A,C,G,T} – used in DNA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CEC6D-41D1-FD4A-9E1C-18DEB49B4C0D}"/>
              </a:ext>
            </a:extLst>
          </p:cNvPr>
          <p:cNvSpPr txBox="1"/>
          <p:nvPr/>
        </p:nvSpPr>
        <p:spPr>
          <a:xfrm>
            <a:off x="124884" y="6494733"/>
            <a:ext cx="3318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/wiki/ASCII</a:t>
            </a:r>
          </a:p>
        </p:txBody>
      </p:sp>
    </p:spTree>
    <p:extLst>
      <p:ext uri="{BB962C8B-B14F-4D97-AF65-F5344CB8AC3E}">
        <p14:creationId xmlns:p14="http://schemas.microsoft.com/office/powerpoint/2010/main" val="49265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916" name="Picture 4">
            <a:extLst>
              <a:ext uri="{FF2B5EF4-FFF2-40B4-BE49-F238E27FC236}">
                <a16:creationId xmlns:a16="http://schemas.microsoft.com/office/drawing/2014/main" id="{AFB3D71E-D771-DB42-9EE2-C056EE0F5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1947"/>
            <a:ext cx="5128054" cy="25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7C3C3-4DAC-9B48-9708-51BF10DE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8184-4BF4-F041-9E45-AA7FFEE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37296"/>
            <a:ext cx="8293100" cy="3248025"/>
          </a:xfrm>
        </p:spPr>
        <p:txBody>
          <a:bodyPr/>
          <a:lstStyle/>
          <a:p>
            <a:r>
              <a:rPr lang="en-US" dirty="0"/>
              <a:t>Documents</a:t>
            </a:r>
          </a:p>
          <a:p>
            <a:r>
              <a:rPr lang="en-US" dirty="0"/>
              <a:t>Web pages</a:t>
            </a:r>
          </a:p>
          <a:p>
            <a:r>
              <a:rPr lang="en-US" dirty="0"/>
              <a:t>DNA sequences</a:t>
            </a:r>
          </a:p>
          <a:p>
            <a:r>
              <a:rPr lang="en-US" dirty="0"/>
              <a:t>Source code</a:t>
            </a:r>
          </a:p>
          <a:p>
            <a:r>
              <a:rPr lang="en-US" dirty="0"/>
              <a:t>Social media</a:t>
            </a:r>
          </a:p>
        </p:txBody>
      </p:sp>
      <p:pic>
        <p:nvPicPr>
          <p:cNvPr id="1446914" name="Picture 2">
            <a:extLst>
              <a:ext uri="{FF2B5EF4-FFF2-40B4-BE49-F238E27FC236}">
                <a16:creationId xmlns:a16="http://schemas.microsoft.com/office/drawing/2014/main" id="{84CE8E9C-7E08-DE44-B378-46C43247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2" y="3955158"/>
            <a:ext cx="3218435" cy="25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4351E4-B068-5246-AFC1-094BCF3EB874}"/>
              </a:ext>
            </a:extLst>
          </p:cNvPr>
          <p:cNvSpPr txBox="1"/>
          <p:nvPr/>
        </p:nvSpPr>
        <p:spPr>
          <a:xfrm>
            <a:off x="-27176" y="6563198"/>
            <a:ext cx="9198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Syntax_highlighting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, https://www.genome.gov/genetics-glossary/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acgt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, https://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Web_page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B72FF-A525-6D40-BB94-EA25129DC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54" y="1918965"/>
            <a:ext cx="1625381" cy="2344812"/>
          </a:xfrm>
          <a:prstGeom prst="rect">
            <a:avLst/>
          </a:prstGeom>
        </p:spPr>
      </p:pic>
      <p:pic>
        <p:nvPicPr>
          <p:cNvPr id="1446918" name="Picture 6">
            <a:extLst>
              <a:ext uri="{FF2B5EF4-FFF2-40B4-BE49-F238E27FC236}">
                <a16:creationId xmlns:a16="http://schemas.microsoft.com/office/drawing/2014/main" id="{3D1DBDF8-E731-2E48-9AF0-65A5EA0F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13" y="1738910"/>
            <a:ext cx="279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5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D6E9-EB7C-B244-AC4E-64241837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" y="726692"/>
            <a:ext cx="8628062" cy="900443"/>
          </a:xfrm>
        </p:spPr>
        <p:txBody>
          <a:bodyPr/>
          <a:lstStyle/>
          <a:p>
            <a:r>
              <a:rPr lang="en-US" dirty="0"/>
              <a:t>C-style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E8D2-E317-4349-9E39-D6C873B5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80" y="1542285"/>
            <a:ext cx="8429625" cy="3555836"/>
          </a:xfrm>
        </p:spPr>
        <p:txBody>
          <a:bodyPr/>
          <a:lstStyle/>
          <a:p>
            <a:r>
              <a:rPr lang="en-US" dirty="0"/>
              <a:t>A string in C is an array of bytes (interpreted as ASCII characters) that ends in a null byte (0).</a:t>
            </a:r>
          </a:p>
          <a:p>
            <a:r>
              <a:rPr lang="en-US" dirty="0"/>
              <a:t>It does not explicitly store its length and can sometimes be exploited in buffer overflow attacks.</a:t>
            </a:r>
          </a:p>
        </p:txBody>
      </p:sp>
      <p:pic>
        <p:nvPicPr>
          <p:cNvPr id="1026" name="Picture 2" descr="String Presentation in C/C++">
            <a:extLst>
              <a:ext uri="{FF2B5EF4-FFF2-40B4-BE49-F238E27FC236}">
                <a16:creationId xmlns:a16="http://schemas.microsoft.com/office/drawing/2014/main" id="{B76DECE5-AAAA-4F4C-AF1B-4A7101A1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4" y="3529912"/>
            <a:ext cx="7277085" cy="24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1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E1A-2D18-AE44-B62A-8159DC2B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DE05-7751-C24D-92D8-72EB65EE6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427" y="1971675"/>
            <a:ext cx="4422228" cy="4754946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#include &lt;</a:t>
            </a:r>
            <a:r>
              <a:rPr lang="en-US" sz="2000" dirty="0" err="1"/>
              <a:t>stdio.h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#include &lt;</a:t>
            </a:r>
            <a:r>
              <a:rPr lang="en-US" sz="2000" dirty="0" err="1"/>
              <a:t>string.h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int main() {</a:t>
            </a:r>
          </a:p>
          <a:p>
            <a:pPr marL="0" indent="0">
              <a:buNone/>
            </a:pPr>
            <a:r>
              <a:rPr lang="en-US" sz="2000" dirty="0"/>
              <a:t>   char *str, </a:t>
            </a:r>
            <a:r>
              <a:rPr lang="en-US" sz="2000" dirty="0" err="1"/>
              <a:t>substr</a:t>
            </a:r>
            <a:r>
              <a:rPr lang="en-US" sz="2000" dirty="0"/>
              <a:t>[6];</a:t>
            </a:r>
          </a:p>
          <a:p>
            <a:pPr marL="0" indent="0">
              <a:buNone/>
            </a:pPr>
            <a:r>
              <a:rPr lang="en-US" sz="2000" dirty="0"/>
              <a:t>   str = "hello";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err="1"/>
              <a:t>printf</a:t>
            </a:r>
            <a:r>
              <a:rPr lang="en-US" sz="2000" dirty="0"/>
              <a:t>("The whole string: %s\n", str);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err="1"/>
              <a:t>printf</a:t>
            </a:r>
            <a:r>
              <a:rPr lang="en-US" sz="2000" dirty="0"/>
              <a:t>("The e: %c\n", str[1]);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err="1"/>
              <a:t>printf</a:t>
            </a:r>
            <a:r>
              <a:rPr lang="en-US" sz="2000" dirty="0"/>
              <a:t>("Skipping h: %s\n", &amp;str[1]);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err="1"/>
              <a:t>strncpy</a:t>
            </a:r>
            <a:r>
              <a:rPr lang="en-US" sz="2000" dirty="0"/>
              <a:t>(</a:t>
            </a:r>
            <a:r>
              <a:rPr lang="en-US" sz="2000" dirty="0" err="1"/>
              <a:t>substr</a:t>
            </a:r>
            <a:r>
              <a:rPr lang="en-US" sz="2000" dirty="0"/>
              <a:t>, &amp;str[2], 2);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err="1"/>
              <a:t>substr</a:t>
            </a:r>
            <a:r>
              <a:rPr lang="en-US" sz="2000" dirty="0"/>
              <a:t>[2] = '\0';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err="1"/>
              <a:t>printf</a:t>
            </a:r>
            <a:r>
              <a:rPr lang="en-US" sz="2000" dirty="0"/>
              <a:t>("Substring: %s\n", </a:t>
            </a:r>
            <a:r>
              <a:rPr lang="en-US" sz="2000" dirty="0" err="1"/>
              <a:t>substr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sz="2000" dirty="0"/>
              <a:t>   return 0;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09341-A939-564F-9DEC-F44FF3522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0373" y="2581275"/>
            <a:ext cx="4070350" cy="3248025"/>
          </a:xfrm>
        </p:spPr>
        <p:txBody>
          <a:bodyPr/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The whole string: hello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The e: e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Skipping h: </a:t>
            </a:r>
            <a:r>
              <a:rPr lang="en-US" sz="2000" dirty="0" err="1">
                <a:latin typeface="Lucida Console" panose="020B0609040504020204" pitchFamily="49" charset="0"/>
              </a:rPr>
              <a:t>ello</a:t>
            </a:r>
            <a:endParaRPr lang="en-US" sz="20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Substring: </a:t>
            </a:r>
            <a:r>
              <a:rPr lang="en-US" sz="2000" dirty="0" err="1">
                <a:latin typeface="Lucida Console" panose="020B0609040504020204" pitchFamily="49" charset="0"/>
              </a:rPr>
              <a:t>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944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F9AC-4A21-9E44-A2DD-04DDBAC4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664779"/>
            <a:ext cx="8628062" cy="1143000"/>
          </a:xfrm>
        </p:spPr>
        <p:txBody>
          <a:bodyPr/>
          <a:lstStyle/>
          <a:p>
            <a:r>
              <a:rPr lang="en-US" dirty="0"/>
              <a:t>C++-Style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B732-4DA7-9642-A041-4FDEA1D0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563" y="1524001"/>
            <a:ext cx="8961437" cy="5160578"/>
          </a:xfrm>
        </p:spPr>
        <p:txBody>
          <a:bodyPr/>
          <a:lstStyle/>
          <a:p>
            <a:r>
              <a:rPr lang="en-US" sz="2400" dirty="0"/>
              <a:t>C++ can use std::string objects, which may have different implementations.</a:t>
            </a:r>
          </a:p>
          <a:p>
            <a:r>
              <a:rPr lang="en-US" sz="2400" dirty="0"/>
              <a:t>See https://</a:t>
            </a:r>
            <a:r>
              <a:rPr lang="en-US" sz="2400" dirty="0" err="1"/>
              <a:t>www.cplusplus.com</a:t>
            </a:r>
            <a:r>
              <a:rPr lang="en-US" sz="2400" dirty="0"/>
              <a:t>/reference/string/string/</a:t>
            </a:r>
          </a:p>
          <a:p>
            <a:pPr lvl="1"/>
            <a:r>
              <a:rPr lang="en-US" sz="2100" dirty="0"/>
              <a:t>length() – return length of the string</a:t>
            </a:r>
          </a:p>
          <a:p>
            <a:pPr lvl="1"/>
            <a:r>
              <a:rPr lang="en-US" sz="2100" dirty="0"/>
              <a:t>assign() – assign content to part of a string</a:t>
            </a:r>
          </a:p>
          <a:p>
            <a:pPr lvl="1"/>
            <a:r>
              <a:rPr lang="en-US" sz="2100" dirty="0"/>
              <a:t>at() – return the character at a location in a string (starting at 0)</a:t>
            </a:r>
          </a:p>
          <a:p>
            <a:pPr lvl="1"/>
            <a:r>
              <a:rPr lang="en-US" sz="2100" dirty="0"/>
              <a:t>insert() – insert content into a string</a:t>
            </a:r>
          </a:p>
          <a:p>
            <a:pPr lvl="1"/>
            <a:r>
              <a:rPr lang="en-US" sz="2100" dirty="0"/>
              <a:t>append() – append content at the end of a string</a:t>
            </a:r>
          </a:p>
          <a:p>
            <a:pPr lvl="1"/>
            <a:r>
              <a:rPr lang="en-US" sz="2100" dirty="0"/>
              <a:t>copy() – copy a sequence of characters from a string</a:t>
            </a:r>
          </a:p>
          <a:p>
            <a:pPr lvl="1"/>
            <a:r>
              <a:rPr lang="en-US" sz="2100" dirty="0"/>
              <a:t>find() – find content in a string</a:t>
            </a:r>
          </a:p>
          <a:p>
            <a:pPr lvl="1"/>
            <a:r>
              <a:rPr lang="en-US" sz="2100" dirty="0" err="1"/>
              <a:t>substr</a:t>
            </a:r>
            <a:r>
              <a:rPr lang="en-US" sz="2100" dirty="0"/>
              <a:t>() – generate a substring</a:t>
            </a:r>
          </a:p>
          <a:p>
            <a:pPr lvl="1"/>
            <a:r>
              <a:rPr lang="en-US" sz="2100" dirty="0"/>
              <a:t>compare() – compare two strings</a:t>
            </a:r>
          </a:p>
          <a:p>
            <a:r>
              <a:rPr lang="en-US" sz="2400" dirty="0"/>
              <a:t>The + operator performs concatenation.</a:t>
            </a:r>
          </a:p>
        </p:txBody>
      </p:sp>
    </p:spTree>
    <p:extLst>
      <p:ext uri="{BB962C8B-B14F-4D97-AF65-F5344CB8AC3E}">
        <p14:creationId xmlns:p14="http://schemas.microsoft.com/office/powerpoint/2010/main" val="133579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E1A-2D18-AE44-B62A-8159DC2B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534385"/>
            <a:ext cx="8628062" cy="1143000"/>
          </a:xfrm>
        </p:spPr>
        <p:txBody>
          <a:bodyPr/>
          <a:lstStyle/>
          <a:p>
            <a:r>
              <a:rPr lang="en-US" dirty="0"/>
              <a:t>Simple C++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DE05-7751-C24D-92D8-72EB65EE6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426" y="1418898"/>
            <a:ext cx="4558863" cy="5307724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#include &lt;iostream&gt;</a:t>
            </a:r>
          </a:p>
          <a:p>
            <a:pPr marL="0" indent="0">
              <a:buNone/>
            </a:pPr>
            <a:r>
              <a:rPr lang="en-US" sz="1600" dirty="0"/>
              <a:t>#include &lt;string&gt; </a:t>
            </a:r>
          </a:p>
          <a:p>
            <a:pPr marL="0" indent="0">
              <a:buNone/>
            </a:pPr>
            <a:r>
              <a:rPr lang="en-US" sz="1600" dirty="0"/>
              <a:t>using namespace std;</a:t>
            </a:r>
          </a:p>
          <a:p>
            <a:pPr marL="0" indent="0">
              <a:buNone/>
            </a:pPr>
            <a:r>
              <a:rPr lang="en-US" sz="1600" dirty="0"/>
              <a:t>int main()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string a = "dogs", b = "cats", str = "horses";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"Initial str: " &lt;&lt; str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"Starting at 3: " &lt;&lt; &amp;str[3]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str = a + " and " + b;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"New string: " &lt;&lt; str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"Char at 5: " &lt;&lt; </a:t>
            </a:r>
            <a:r>
              <a:rPr lang="en-US" sz="1600" dirty="0" err="1"/>
              <a:t>str.at</a:t>
            </a:r>
            <a:r>
              <a:rPr lang="en-US" sz="1600" dirty="0"/>
              <a:t>(5)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"cat is at: " &lt;&lt; </a:t>
            </a:r>
            <a:r>
              <a:rPr lang="en-US" sz="1600" dirty="0" err="1"/>
              <a:t>str.find</a:t>
            </a:r>
            <a:r>
              <a:rPr lang="en-US" sz="1600" dirty="0"/>
              <a:t>("cat")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"Substring at 5 w/ length 3 is:";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</a:t>
            </a:r>
            <a:r>
              <a:rPr lang="en-US" sz="1600" dirty="0" err="1"/>
              <a:t>str.substr</a:t>
            </a:r>
            <a:r>
              <a:rPr lang="en-US" sz="1600" dirty="0"/>
              <a:t>(5,3)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str.insert</a:t>
            </a:r>
            <a:r>
              <a:rPr lang="en-US" sz="1600" dirty="0"/>
              <a:t>(8," pigs and");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cout</a:t>
            </a:r>
            <a:r>
              <a:rPr lang="en-US" sz="1600" dirty="0"/>
              <a:t> &lt;&lt; "Final str: " &lt;&lt; str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    return 0;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09341-A939-564F-9DEC-F44FF3522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3650" y="2556971"/>
            <a:ext cx="4070350" cy="3248025"/>
          </a:xfrm>
        </p:spPr>
        <p:txBody>
          <a:bodyPr/>
          <a:lstStyle/>
          <a:p>
            <a:r>
              <a:rPr lang="en-US" sz="1800" dirty="0"/>
              <a:t>Output: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Initial str: horses</a:t>
            </a: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Starting at 3: </a:t>
            </a:r>
            <a:r>
              <a:rPr lang="en-US" sz="1400" dirty="0" err="1">
                <a:latin typeface="Lucida Console" panose="020B0609040504020204" pitchFamily="49" charset="0"/>
              </a:rPr>
              <a:t>ses</a:t>
            </a: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New string: dogs and cats</a:t>
            </a: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Char at 5: a</a:t>
            </a: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cat is at: 9</a:t>
            </a: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Substring at 5 w/ length 3 </a:t>
            </a:r>
            <a:r>
              <a:rPr lang="en-US" sz="1400" dirty="0" err="1">
                <a:latin typeface="Lucida Console" panose="020B0609040504020204" pitchFamily="49" charset="0"/>
              </a:rPr>
              <a:t>is:and</a:t>
            </a: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Final str: dogs and pigs and cats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257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F9AC-4A21-9E44-A2DD-04DDBAC4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804041"/>
            <a:ext cx="8628062" cy="1143000"/>
          </a:xfrm>
        </p:spPr>
        <p:txBody>
          <a:bodyPr/>
          <a:lstStyle/>
          <a:p>
            <a:r>
              <a:rPr lang="en-US" dirty="0"/>
              <a:t>Strings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B732-4DA7-9642-A041-4FDEA1D0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81" y="2081049"/>
            <a:ext cx="8961437" cy="3972910"/>
          </a:xfrm>
        </p:spPr>
        <p:txBody>
          <a:bodyPr/>
          <a:lstStyle/>
          <a:p>
            <a:r>
              <a:rPr lang="en-US" sz="2400" dirty="0"/>
              <a:t>Java has a built-in String class, which is implemented as an array of 16-bit Unicode characters.</a:t>
            </a:r>
          </a:p>
          <a:p>
            <a:r>
              <a:rPr lang="en-US" sz="2400" dirty="0"/>
              <a:t>https://</a:t>
            </a:r>
            <a:r>
              <a:rPr lang="en-US" sz="2400" dirty="0" err="1"/>
              <a:t>docs.oracle.com</a:t>
            </a:r>
            <a:r>
              <a:rPr lang="en-US" sz="2400" dirty="0"/>
              <a:t>/</a:t>
            </a:r>
            <a:r>
              <a:rPr lang="en-US" sz="2400" dirty="0" err="1"/>
              <a:t>javase</a:t>
            </a:r>
            <a:r>
              <a:rPr lang="en-US" sz="2400" dirty="0"/>
              <a:t>/7/docs/</a:t>
            </a:r>
            <a:r>
              <a:rPr lang="en-US" sz="2400" dirty="0" err="1"/>
              <a:t>api</a:t>
            </a:r>
            <a:r>
              <a:rPr lang="en-US" sz="2400" dirty="0"/>
              <a:t>/java/lang/</a:t>
            </a:r>
            <a:r>
              <a:rPr lang="en-US" sz="2400" dirty="0" err="1"/>
              <a:t>String.html</a:t>
            </a:r>
            <a:endParaRPr lang="en-US" sz="2400" dirty="0"/>
          </a:p>
          <a:p>
            <a:pPr lvl="1"/>
            <a:r>
              <a:rPr lang="en-US" sz="2000" dirty="0"/>
              <a:t>length() – return length of the string</a:t>
            </a:r>
          </a:p>
          <a:p>
            <a:pPr lvl="1"/>
            <a:r>
              <a:rPr lang="en-US" sz="2000" dirty="0" err="1"/>
              <a:t>charAt</a:t>
            </a:r>
            <a:r>
              <a:rPr lang="en-US" sz="2000" dirty="0"/>
              <a:t>() – return the character at a location in a string (starting at 0)</a:t>
            </a:r>
          </a:p>
          <a:p>
            <a:pPr lvl="1"/>
            <a:r>
              <a:rPr lang="en-US" sz="2000" dirty="0" err="1"/>
              <a:t>concat</a:t>
            </a:r>
            <a:r>
              <a:rPr lang="en-US" sz="2000" dirty="0"/>
              <a:t>() – concatenate a string at the end of the string</a:t>
            </a:r>
          </a:p>
          <a:p>
            <a:pPr lvl="1"/>
            <a:r>
              <a:rPr lang="en-US" sz="2000" dirty="0" err="1"/>
              <a:t>indexOf</a:t>
            </a:r>
            <a:r>
              <a:rPr lang="en-US" sz="2000" dirty="0"/>
              <a:t>() – find content in a string</a:t>
            </a:r>
          </a:p>
          <a:p>
            <a:pPr lvl="1"/>
            <a:r>
              <a:rPr lang="en-US" sz="2000" dirty="0"/>
              <a:t>substring() – return a substring</a:t>
            </a:r>
          </a:p>
          <a:p>
            <a:pPr lvl="1"/>
            <a:r>
              <a:rPr lang="en-US" sz="2000" dirty="0"/>
              <a:t>matches() – tests if string matches a regular expression</a:t>
            </a:r>
          </a:p>
          <a:p>
            <a:r>
              <a:rPr lang="en-US" sz="2400" dirty="0"/>
              <a:t>The + operator performs concatenation.</a:t>
            </a:r>
          </a:p>
        </p:txBody>
      </p:sp>
    </p:spTree>
    <p:extLst>
      <p:ext uri="{BB962C8B-B14F-4D97-AF65-F5344CB8AC3E}">
        <p14:creationId xmlns:p14="http://schemas.microsoft.com/office/powerpoint/2010/main" val="3897173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1848</Words>
  <Application>Microsoft Macintosh PowerPoint</Application>
  <PresentationFormat>On-screen Show (4:3)</PresentationFormat>
  <Paragraphs>210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Lucida Console</vt:lpstr>
      <vt:lpstr>Symbol</vt:lpstr>
      <vt:lpstr>Times New Roman</vt:lpstr>
      <vt:lpstr>Wingdings</vt:lpstr>
      <vt:lpstr>UCI Master</vt:lpstr>
      <vt:lpstr>CS 262P Text Processing and Pattern Matching</vt:lpstr>
      <vt:lpstr>Text Processing and Pattern Matching</vt:lpstr>
      <vt:lpstr>Example Alphabets</vt:lpstr>
      <vt:lpstr>Example Strings</vt:lpstr>
      <vt:lpstr>C-style Strings</vt:lpstr>
      <vt:lpstr>Simple C Example</vt:lpstr>
      <vt:lpstr>C++-Style Strings</vt:lpstr>
      <vt:lpstr>Simple C++ Example</vt:lpstr>
      <vt:lpstr>Strings in Java</vt:lpstr>
      <vt:lpstr>Simple Java Example</vt:lpstr>
      <vt:lpstr>Strings in Python</vt:lpstr>
      <vt:lpstr>Simple Python Example</vt:lpstr>
      <vt:lpstr>Exact Matching</vt:lpstr>
      <vt:lpstr>Approximate Matching</vt:lpstr>
      <vt:lpstr>Regular Expression Matching</vt:lpstr>
      <vt:lpstr>Multiple Pattern Matching</vt:lpstr>
      <vt:lpstr>Application: Search Engines</vt:lpstr>
      <vt:lpstr>Application: Document Merging</vt:lpstr>
      <vt:lpstr>Application: Source-code Differencing</vt:lpstr>
      <vt:lpstr>Application: DNA Analysis</vt:lpstr>
      <vt:lpstr>Application: Computer Security</vt:lpstr>
      <vt:lpstr>Application: Plagiarism Checkers</vt:lpstr>
      <vt:lpstr>Application: Spelling Correction</vt:lpstr>
      <vt:lpstr>Application: Computer Games</vt:lpstr>
      <vt:lpstr>Application: Compilers</vt:lpstr>
      <vt:lpstr>Application: Database Queries</vt:lpstr>
      <vt:lpstr>Application: Lawsuits and Criminal Cases</vt:lpstr>
      <vt:lpstr>Application: Internet Routing</vt:lpstr>
      <vt:lpstr>Other Applications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Goodrich</cp:lastModifiedBy>
  <cp:revision>137</cp:revision>
  <dcterms:created xsi:type="dcterms:W3CDTF">2002-12-30T18:35:41Z</dcterms:created>
  <dcterms:modified xsi:type="dcterms:W3CDTF">2022-02-21T22:36:22Z</dcterms:modified>
</cp:coreProperties>
</file>