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7"/>
  </p:notesMasterIdLst>
  <p:sldIdLst>
    <p:sldId id="256" r:id="rId2"/>
    <p:sldId id="263" r:id="rId3"/>
    <p:sldId id="265" r:id="rId4"/>
    <p:sldId id="269" r:id="rId5"/>
    <p:sldId id="266" r:id="rId6"/>
    <p:sldId id="267" r:id="rId7"/>
    <p:sldId id="268" r:id="rId8"/>
    <p:sldId id="270" r:id="rId9"/>
    <p:sldId id="271" r:id="rId10"/>
    <p:sldId id="272" r:id="rId11"/>
    <p:sldId id="273" r:id="rId12"/>
    <p:sldId id="274" r:id="rId13"/>
    <p:sldId id="275" r:id="rId14"/>
    <p:sldId id="277" r:id="rId15"/>
    <p:sldId id="276" r:id="rId16"/>
    <p:sldId id="297" r:id="rId17"/>
    <p:sldId id="298" r:id="rId18"/>
    <p:sldId id="299" r:id="rId19"/>
    <p:sldId id="300" r:id="rId20"/>
    <p:sldId id="301" r:id="rId21"/>
    <p:sldId id="302" r:id="rId22"/>
    <p:sldId id="278" r:id="rId23"/>
    <p:sldId id="279" r:id="rId24"/>
    <p:sldId id="264" r:id="rId25"/>
    <p:sldId id="280" r:id="rId26"/>
    <p:sldId id="281" r:id="rId27"/>
    <p:sldId id="282" r:id="rId28"/>
    <p:sldId id="283" r:id="rId29"/>
    <p:sldId id="284" r:id="rId30"/>
    <p:sldId id="285" r:id="rId31"/>
    <p:sldId id="286" r:id="rId32"/>
    <p:sldId id="287" r:id="rId33"/>
    <p:sldId id="295" r:id="rId34"/>
    <p:sldId id="289" r:id="rId35"/>
    <p:sldId id="296"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2"/>
  </p:normalViewPr>
  <p:slideViewPr>
    <p:cSldViewPr snapToGrid="0">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CB797-135A-B645-BA1F-2FB8F3B1BA85}" type="slidenum">
              <a:rPr lang="en-US" altLang="en-US" smtClean="0"/>
              <a:pPr/>
              <a:t>23</a:t>
            </a:fld>
            <a:endParaRPr lang="en-US" altLang="en-US"/>
          </a:p>
        </p:txBody>
      </p:sp>
    </p:spTree>
    <p:extLst>
      <p:ext uri="{BB962C8B-B14F-4D97-AF65-F5344CB8AC3E}">
        <p14:creationId xmlns:p14="http://schemas.microsoft.com/office/powerpoint/2010/main" val="2766775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p:spPr>
        <p:txBody>
          <a:bodyPr/>
          <a:lstStyle>
            <a:lvl1pPr>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p:spPr>
        <p:txBody>
          <a:bodyPr/>
          <a:lstStyle>
            <a:lvl1pPr>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p:spPr>
        <p:txBody>
          <a:bodyPr/>
          <a:lstStyle>
            <a:lvl1pPr>
              <a:defRPr/>
            </a:lvl1pPr>
          </a:lstStyle>
          <a:p>
            <a:fld id="{A39BD475-42A0-B047-BB4B-3E80637FDA26}" type="slidenum">
              <a:rPr lang="en-US" altLang="en-US"/>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60E63-FF17-BB4E-B0E9-8E921DADF3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36BE0E-FDFD-184F-8292-0794BDF10F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125413" y="768661"/>
            <a:ext cx="8628062" cy="92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769165"/>
            <a:ext cx="8293100" cy="48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5460" name="Rectangle 4">
            <a:extLst>
              <a:ext uri="{FF2B5EF4-FFF2-40B4-BE49-F238E27FC236}">
                <a16:creationId xmlns:a16="http://schemas.microsoft.com/office/drawing/2014/main" id="{D4920ECA-4D5C-E449-A80C-622C3AB7CA01}"/>
              </a:ext>
            </a:extLst>
          </p:cNvPr>
          <p:cNvSpPr>
            <a:spLocks noGrp="1" noChangeArrowheads="1"/>
          </p:cNvSpPr>
          <p:nvPr>
            <p:ph type="dt" sz="half" idx="2"/>
          </p:nvPr>
        </p:nvSpPr>
        <p:spPr bwMode="auto">
          <a:xfrm>
            <a:off x="12541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00" tIns="40200" rIns="80400" bIns="40200" numCol="1" anchor="t" anchorCtr="0" compatLnSpc="1">
            <a:prstTxWarp prst="textNoShape">
              <a:avLst/>
            </a:prstTxWarp>
          </a:bodyPr>
          <a:lstStyle>
            <a:lvl1pPr defTabSz="803275">
              <a:defRPr sz="1300"/>
            </a:lvl1pPr>
          </a:lstStyle>
          <a:p>
            <a:endParaRPr lang="en-US" altLang="en-US"/>
          </a:p>
        </p:txBody>
      </p:sp>
      <p:sp>
        <p:nvSpPr>
          <p:cNvPr id="275461" name="Rectangle 5">
            <a:extLst>
              <a:ext uri="{FF2B5EF4-FFF2-40B4-BE49-F238E27FC236}">
                <a16:creationId xmlns:a16="http://schemas.microsoft.com/office/drawing/2014/main" id="{ED1969C8-73BE-F943-8AE6-2C1FF4303D1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00" tIns="40200" rIns="80400" bIns="40200" numCol="1" anchor="t" anchorCtr="0" compatLnSpc="1">
            <a:prstTxWarp prst="textNoShape">
              <a:avLst/>
            </a:prstTxWarp>
          </a:bodyPr>
          <a:lstStyle>
            <a:lvl1pPr algn="ctr" defTabSz="803275">
              <a:defRPr sz="1300"/>
            </a:lvl1pPr>
          </a:lstStyle>
          <a:p>
            <a:endParaRPr lang="en-US" altLang="en-US"/>
          </a:p>
        </p:txBody>
      </p:sp>
      <p:sp>
        <p:nvSpPr>
          <p:cNvPr id="275462" name="Rectangle 6">
            <a:extLst>
              <a:ext uri="{FF2B5EF4-FFF2-40B4-BE49-F238E27FC236}">
                <a16:creationId xmlns:a16="http://schemas.microsoft.com/office/drawing/2014/main" id="{6A509970-727C-5944-8D2A-1ABF4C2E3164}"/>
              </a:ext>
            </a:extLst>
          </p:cNvPr>
          <p:cNvSpPr>
            <a:spLocks noGrp="1" noChangeArrowheads="1"/>
          </p:cNvSpPr>
          <p:nvPr>
            <p:ph type="sldNum" sz="quarter" idx="4"/>
          </p:nvPr>
        </p:nvSpPr>
        <p:spPr bwMode="auto">
          <a:xfrm>
            <a:off x="8431213" y="6245225"/>
            <a:ext cx="5889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00" tIns="40200" rIns="80400" bIns="40200" numCol="1" anchor="t" anchorCtr="0" compatLnSpc="1">
            <a:prstTxWarp prst="textNoShape">
              <a:avLst/>
            </a:prstTxWarp>
          </a:bodyPr>
          <a:lstStyle>
            <a:lvl1pPr algn="r" defTabSz="803275">
              <a:defRPr sz="1300"/>
            </a:lvl1pPr>
          </a:lstStyle>
          <a:p>
            <a:fld id="{EC5D70DC-EB25-8B46-87C5-60BEE2F6A4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mj-lt"/>
          <a:ea typeface="+mj-ea"/>
          <a:cs typeface="+mj-cs"/>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p:txBody>
          <a:bodyPr/>
          <a:lstStyle/>
          <a:p>
            <a:r>
              <a:rPr lang="en-US" altLang="en-US" sz="5000" dirty="0"/>
              <a:t>Regular Expressions and Command-line</a:t>
            </a:r>
            <a:br>
              <a:rPr lang="en-US" altLang="en-US" sz="5000" dirty="0"/>
            </a:br>
            <a:r>
              <a:rPr lang="en-US" altLang="en-US" sz="5000" dirty="0"/>
              <a:t>Text Searching</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FF3B-84A5-AC42-96A9-290666A42426}"/>
              </a:ext>
            </a:extLst>
          </p:cNvPr>
          <p:cNvSpPr>
            <a:spLocks noGrp="1"/>
          </p:cNvSpPr>
          <p:nvPr>
            <p:ph type="title"/>
          </p:nvPr>
        </p:nvSpPr>
        <p:spPr/>
        <p:txBody>
          <a:bodyPr/>
          <a:lstStyle/>
          <a:p>
            <a:r>
              <a:rPr lang="en-US" dirty="0"/>
              <a:t>Character Classes (continued)</a:t>
            </a:r>
          </a:p>
        </p:txBody>
      </p:sp>
      <p:sp>
        <p:nvSpPr>
          <p:cNvPr id="3" name="Content Placeholder 2">
            <a:extLst>
              <a:ext uri="{FF2B5EF4-FFF2-40B4-BE49-F238E27FC236}">
                <a16:creationId xmlns:a16="http://schemas.microsoft.com/office/drawing/2014/main" id="{14AFCB4F-06C0-AB43-974B-E8B697F6F463}"/>
              </a:ext>
            </a:extLst>
          </p:cNvPr>
          <p:cNvSpPr>
            <a:spLocks noGrp="1"/>
          </p:cNvSpPr>
          <p:nvPr>
            <p:ph idx="1"/>
          </p:nvPr>
        </p:nvSpPr>
        <p:spPr>
          <a:xfrm>
            <a:off x="231228" y="1608083"/>
            <a:ext cx="8777833" cy="5139558"/>
          </a:xfrm>
        </p:spPr>
        <p:txBody>
          <a:bodyPr/>
          <a:lstStyle/>
          <a:p>
            <a:r>
              <a:rPr lang="en-US" dirty="0"/>
              <a:t>[:lower:] matches lower-case letters. </a:t>
            </a:r>
          </a:p>
          <a:p>
            <a:r>
              <a:rPr lang="en-US" dirty="0"/>
              <a:t>[:print:] matches printable characters: ‘[:</a:t>
            </a:r>
            <a:r>
              <a:rPr lang="en-US" dirty="0" err="1"/>
              <a:t>alnum</a:t>
            </a:r>
            <a:r>
              <a:rPr lang="en-US" dirty="0"/>
              <a:t>:]’, ‘[:</a:t>
            </a:r>
            <a:r>
              <a:rPr lang="en-US" dirty="0" err="1"/>
              <a:t>punct</a:t>
            </a:r>
            <a:r>
              <a:rPr lang="en-US" dirty="0"/>
              <a:t>:]’, and space.</a:t>
            </a:r>
          </a:p>
          <a:p>
            <a:r>
              <a:rPr lang="en-US" dirty="0"/>
              <a:t>[:</a:t>
            </a:r>
            <a:r>
              <a:rPr lang="en-US" dirty="0" err="1"/>
              <a:t>punct</a:t>
            </a:r>
            <a:r>
              <a:rPr lang="en-US" dirty="0"/>
              <a:t>:] matches punctuation characters; in the C locale, this is ! " # $ % &amp; ' ( ) * + , - . / : ; &lt; = &gt; ? @ [ \ ] ^ _ ` { | } ~.</a:t>
            </a:r>
          </a:p>
          <a:p>
            <a:r>
              <a:rPr lang="en-US" dirty="0"/>
              <a:t>[:space:] matches space characters: in the ‘C’ locale, this is tab, newline, vertical tab, form feed, carriage return, and space.</a:t>
            </a:r>
          </a:p>
          <a:p>
            <a:r>
              <a:rPr lang="en-US" dirty="0"/>
              <a:t>[:upper:] matches upper-case letters.</a:t>
            </a:r>
          </a:p>
          <a:p>
            <a:r>
              <a:rPr lang="en-US" dirty="0"/>
              <a:t>[:</a:t>
            </a:r>
            <a:r>
              <a:rPr lang="en-US" dirty="0" err="1"/>
              <a:t>xdigit</a:t>
            </a:r>
            <a:r>
              <a:rPr lang="en-US" dirty="0"/>
              <a:t>:] matches hexadecimal digits: 0 1 2 3 4 5 6 7 8 9 A B C D E F a b c d e f.</a:t>
            </a:r>
          </a:p>
        </p:txBody>
      </p:sp>
    </p:spTree>
    <p:extLst>
      <p:ext uri="{BB962C8B-B14F-4D97-AF65-F5344CB8AC3E}">
        <p14:creationId xmlns:p14="http://schemas.microsoft.com/office/powerpoint/2010/main" val="96098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DF33-41BD-D740-892D-8A12D2C31EA7}"/>
              </a:ext>
            </a:extLst>
          </p:cNvPr>
          <p:cNvSpPr>
            <a:spLocks noGrp="1"/>
          </p:cNvSpPr>
          <p:nvPr>
            <p:ph type="title"/>
          </p:nvPr>
        </p:nvSpPr>
        <p:spPr/>
        <p:txBody>
          <a:bodyPr/>
          <a:lstStyle/>
          <a:p>
            <a:r>
              <a:rPr lang="en-US" dirty="0"/>
              <a:t>Other Matching Symbols</a:t>
            </a:r>
          </a:p>
        </p:txBody>
      </p:sp>
      <p:sp>
        <p:nvSpPr>
          <p:cNvPr id="3" name="Content Placeholder 2">
            <a:extLst>
              <a:ext uri="{FF2B5EF4-FFF2-40B4-BE49-F238E27FC236}">
                <a16:creationId xmlns:a16="http://schemas.microsoft.com/office/drawing/2014/main" id="{D3097D00-B86C-4444-A296-4C9ACAA8350E}"/>
              </a:ext>
            </a:extLst>
          </p:cNvPr>
          <p:cNvSpPr>
            <a:spLocks noGrp="1"/>
          </p:cNvSpPr>
          <p:nvPr>
            <p:ph idx="1"/>
          </p:nvPr>
        </p:nvSpPr>
        <p:spPr>
          <a:xfrm>
            <a:off x="381000" y="1696727"/>
            <a:ext cx="8521262" cy="4952551"/>
          </a:xfrm>
        </p:spPr>
        <p:txBody>
          <a:bodyPr/>
          <a:lstStyle/>
          <a:p>
            <a:r>
              <a:rPr lang="en-US" dirty="0"/>
              <a:t>The dot </a:t>
            </a:r>
            <a:r>
              <a:rPr lang="en-US" b="1" dirty="0"/>
              <a:t>.</a:t>
            </a:r>
            <a:r>
              <a:rPr lang="en-US" dirty="0"/>
              <a:t> symbol matches any character.</a:t>
            </a:r>
          </a:p>
          <a:p>
            <a:r>
              <a:rPr lang="en-US" dirty="0"/>
              <a:t>The caret </a:t>
            </a:r>
            <a:r>
              <a:rPr lang="en-US" b="1" dirty="0"/>
              <a:t>^</a:t>
            </a:r>
            <a:r>
              <a:rPr lang="en-US" dirty="0"/>
              <a:t> and the dollar sign </a:t>
            </a:r>
            <a:r>
              <a:rPr lang="en-US" b="1" dirty="0"/>
              <a:t>$</a:t>
            </a:r>
            <a:r>
              <a:rPr lang="en-US" dirty="0"/>
              <a:t> are meta-characters that respectively match the empty string at the beginning and end of a line.</a:t>
            </a:r>
          </a:p>
          <a:p>
            <a:r>
              <a:rPr lang="en-US" dirty="0"/>
              <a:t>The symbols \&lt; and \&gt; respectively match the empty string at the beginning or end of a word.</a:t>
            </a:r>
          </a:p>
          <a:p>
            <a:r>
              <a:rPr lang="en-US" dirty="0"/>
              <a:t>The symbol </a:t>
            </a:r>
            <a:r>
              <a:rPr lang="en-US" b="1" dirty="0"/>
              <a:t>\w</a:t>
            </a:r>
            <a:r>
              <a:rPr lang="en-US" dirty="0"/>
              <a:t> is a synonym for [_[:</a:t>
            </a:r>
            <a:r>
              <a:rPr lang="en-US" dirty="0" err="1"/>
              <a:t>alnum</a:t>
            </a:r>
            <a:r>
              <a:rPr lang="en-US" dirty="0"/>
              <a:t>:]] and </a:t>
            </a:r>
            <a:r>
              <a:rPr lang="en-US" b="1" dirty="0"/>
              <a:t>\W</a:t>
            </a:r>
            <a:r>
              <a:rPr lang="en-US" dirty="0"/>
              <a:t> is a synonym for [^_[:</a:t>
            </a:r>
            <a:r>
              <a:rPr lang="en-US" dirty="0" err="1"/>
              <a:t>alnum</a:t>
            </a:r>
            <a:r>
              <a:rPr lang="en-US" dirty="0"/>
              <a:t>:]].</a:t>
            </a:r>
          </a:p>
          <a:p>
            <a:r>
              <a:rPr lang="en-US" dirty="0"/>
              <a:t>To match a special symbol as itself, you sometimes have to precede it with backslash </a:t>
            </a:r>
            <a:r>
              <a:rPr lang="en-US" b="1" dirty="0"/>
              <a:t>\</a:t>
            </a:r>
            <a:r>
              <a:rPr lang="en-US" dirty="0"/>
              <a:t>, e.g., \$ matches a dollar sign. \n matches a newline (if used with –z option in grep).</a:t>
            </a:r>
          </a:p>
          <a:p>
            <a:endParaRPr lang="en-US" dirty="0"/>
          </a:p>
        </p:txBody>
      </p:sp>
    </p:spTree>
    <p:extLst>
      <p:ext uri="{BB962C8B-B14F-4D97-AF65-F5344CB8AC3E}">
        <p14:creationId xmlns:p14="http://schemas.microsoft.com/office/powerpoint/2010/main" val="61592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145E-AC6F-EE4D-8807-5F13C3EEADD4}"/>
              </a:ext>
            </a:extLst>
          </p:cNvPr>
          <p:cNvSpPr>
            <a:spLocks noGrp="1"/>
          </p:cNvSpPr>
          <p:nvPr>
            <p:ph type="title"/>
          </p:nvPr>
        </p:nvSpPr>
        <p:spPr/>
        <p:txBody>
          <a:bodyPr/>
          <a:lstStyle/>
          <a:p>
            <a:r>
              <a:rPr lang="en-US" dirty="0"/>
              <a:t>Repetition</a:t>
            </a:r>
          </a:p>
        </p:txBody>
      </p:sp>
      <p:sp>
        <p:nvSpPr>
          <p:cNvPr id="3" name="Content Placeholder 2">
            <a:extLst>
              <a:ext uri="{FF2B5EF4-FFF2-40B4-BE49-F238E27FC236}">
                <a16:creationId xmlns:a16="http://schemas.microsoft.com/office/drawing/2014/main" id="{775BE55A-0453-0242-B42E-0294499BCAE9}"/>
              </a:ext>
            </a:extLst>
          </p:cNvPr>
          <p:cNvSpPr>
            <a:spLocks noGrp="1"/>
          </p:cNvSpPr>
          <p:nvPr>
            <p:ph idx="1"/>
          </p:nvPr>
        </p:nvSpPr>
        <p:spPr>
          <a:xfrm>
            <a:off x="380999" y="1608083"/>
            <a:ext cx="8628062" cy="5041195"/>
          </a:xfrm>
        </p:spPr>
        <p:txBody>
          <a:bodyPr/>
          <a:lstStyle/>
          <a:p>
            <a:r>
              <a:rPr lang="en-US" dirty="0"/>
              <a:t>An RE may be followed by a repetition operator:</a:t>
            </a:r>
          </a:p>
          <a:p>
            <a:pPr lvl="1"/>
            <a:r>
              <a:rPr lang="en-US" dirty="0"/>
              <a:t> ?     The preceding item is optional and matched at most once.</a:t>
            </a:r>
          </a:p>
          <a:p>
            <a:pPr lvl="1"/>
            <a:r>
              <a:rPr lang="en-US" dirty="0"/>
              <a:t>  *     The preceding item will be matched zero or more times.</a:t>
            </a:r>
          </a:p>
          <a:p>
            <a:pPr lvl="1"/>
            <a:r>
              <a:rPr lang="en-US" dirty="0"/>
              <a:t>  +     The preceding item will be matched one or more times.</a:t>
            </a:r>
          </a:p>
          <a:p>
            <a:pPr lvl="1"/>
            <a:r>
              <a:rPr lang="en-US" dirty="0"/>
              <a:t> {n}    The preceding item is matched exactly n times.</a:t>
            </a:r>
          </a:p>
          <a:p>
            <a:pPr lvl="1"/>
            <a:r>
              <a:rPr lang="en-US" dirty="0"/>
              <a:t> {n,}   The preceding item is matched n or more times.</a:t>
            </a:r>
          </a:p>
          <a:p>
            <a:pPr lvl="1"/>
            <a:r>
              <a:rPr lang="en-US" dirty="0"/>
              <a:t> {,m}  The preceding item is matched at most m times. </a:t>
            </a:r>
          </a:p>
          <a:p>
            <a:pPr lvl="1"/>
            <a:r>
              <a:rPr lang="en-US" dirty="0"/>
              <a:t>{</a:t>
            </a:r>
            <a:r>
              <a:rPr lang="en-US" dirty="0" err="1"/>
              <a:t>n,m</a:t>
            </a:r>
            <a:r>
              <a:rPr lang="en-US" dirty="0"/>
              <a:t>} The preceding item is matched at least n times,  but  not  more than m times.</a:t>
            </a:r>
          </a:p>
          <a:p>
            <a:endParaRPr lang="en-US" dirty="0"/>
          </a:p>
        </p:txBody>
      </p:sp>
    </p:spTree>
    <p:extLst>
      <p:ext uri="{BB962C8B-B14F-4D97-AF65-F5344CB8AC3E}">
        <p14:creationId xmlns:p14="http://schemas.microsoft.com/office/powerpoint/2010/main" val="162400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38E3-2E24-2949-B1F1-F927C4C579C1}"/>
              </a:ext>
            </a:extLst>
          </p:cNvPr>
          <p:cNvSpPr>
            <a:spLocks noGrp="1"/>
          </p:cNvSpPr>
          <p:nvPr>
            <p:ph type="title"/>
          </p:nvPr>
        </p:nvSpPr>
        <p:spPr/>
        <p:txBody>
          <a:bodyPr/>
          <a:lstStyle/>
          <a:p>
            <a:r>
              <a:rPr lang="en-US" dirty="0"/>
              <a:t>Some Examples</a:t>
            </a:r>
          </a:p>
        </p:txBody>
      </p:sp>
      <p:pic>
        <p:nvPicPr>
          <p:cNvPr id="4" name="Picture 3">
            <a:extLst>
              <a:ext uri="{FF2B5EF4-FFF2-40B4-BE49-F238E27FC236}">
                <a16:creationId xmlns:a16="http://schemas.microsoft.com/office/drawing/2014/main" id="{1AB639F0-0B72-024A-A520-97F90809F32D}"/>
              </a:ext>
            </a:extLst>
          </p:cNvPr>
          <p:cNvPicPr>
            <a:picLocks noChangeAspect="1"/>
          </p:cNvPicPr>
          <p:nvPr/>
        </p:nvPicPr>
        <p:blipFill rotWithShape="1">
          <a:blip r:embed="rId2"/>
          <a:srcRect b="23729"/>
          <a:stretch/>
        </p:blipFill>
        <p:spPr>
          <a:xfrm>
            <a:off x="376730" y="2195787"/>
            <a:ext cx="8376745" cy="3442832"/>
          </a:xfrm>
          <a:prstGeom prst="rect">
            <a:avLst/>
          </a:prstGeom>
          <a:ln>
            <a:solidFill>
              <a:schemeClr val="accent1"/>
            </a:solid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1730D1B-DE5F-9F43-88C1-27B828BE47AA}"/>
              </a:ext>
            </a:extLst>
          </p:cNvPr>
          <p:cNvSpPr txBox="1"/>
          <p:nvPr/>
        </p:nvSpPr>
        <p:spPr>
          <a:xfrm>
            <a:off x="125413" y="6519446"/>
            <a:ext cx="3727302" cy="276999"/>
          </a:xfrm>
          <a:prstGeom prst="rect">
            <a:avLst/>
          </a:prstGeom>
          <a:noFill/>
        </p:spPr>
        <p:txBody>
          <a:bodyPr wrap="none" rtlCol="0">
            <a:spAutoFit/>
          </a:bodyPr>
          <a:lstStyle/>
          <a:p>
            <a:r>
              <a:rPr lang="en-US" sz="1200" dirty="0">
                <a:solidFill>
                  <a:schemeClr val="bg1">
                    <a:lumMod val="65000"/>
                  </a:schemeClr>
                </a:solidFill>
              </a:rPr>
              <a:t>Image from https://algs4.cs.princeton.edu/54regexp/</a:t>
            </a:r>
          </a:p>
        </p:txBody>
      </p:sp>
    </p:spTree>
    <p:extLst>
      <p:ext uri="{BB962C8B-B14F-4D97-AF65-F5344CB8AC3E}">
        <p14:creationId xmlns:p14="http://schemas.microsoft.com/office/powerpoint/2010/main" val="125485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23B5-273F-2A48-B579-6484C210B8CE}"/>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E0805E64-4E41-E346-95B1-6CA0525365EA}"/>
              </a:ext>
            </a:extLst>
          </p:cNvPr>
          <p:cNvSpPr>
            <a:spLocks noGrp="1"/>
          </p:cNvSpPr>
          <p:nvPr>
            <p:ph idx="1"/>
          </p:nvPr>
        </p:nvSpPr>
        <p:spPr/>
        <p:txBody>
          <a:bodyPr/>
          <a:lstStyle/>
          <a:p>
            <a:r>
              <a:rPr lang="en-US" dirty="0"/>
              <a:t>Unix/Linux/MacOS has a list of words in /</a:t>
            </a:r>
            <a:r>
              <a:rPr lang="en-US" dirty="0" err="1"/>
              <a:t>usr</a:t>
            </a:r>
            <a:r>
              <a:rPr lang="en-US" dirty="0"/>
              <a:t>/share/</a:t>
            </a:r>
            <a:r>
              <a:rPr lang="en-US" dirty="0" err="1"/>
              <a:t>dict</a:t>
            </a:r>
            <a:r>
              <a:rPr lang="en-US" dirty="0"/>
              <a:t> or /</a:t>
            </a:r>
            <a:r>
              <a:rPr lang="en-US" dirty="0" err="1"/>
              <a:t>usr</a:t>
            </a:r>
            <a:r>
              <a:rPr lang="en-US" dirty="0"/>
              <a:t>/local/dict. It is useful for doing regular expression word searches.</a:t>
            </a:r>
          </a:p>
        </p:txBody>
      </p:sp>
      <p:pic>
        <p:nvPicPr>
          <p:cNvPr id="4" name="Picture 3">
            <a:extLst>
              <a:ext uri="{FF2B5EF4-FFF2-40B4-BE49-F238E27FC236}">
                <a16:creationId xmlns:a16="http://schemas.microsoft.com/office/drawing/2014/main" id="{E9ACF533-BD8F-7C41-B208-11799BAB80C7}"/>
              </a:ext>
            </a:extLst>
          </p:cNvPr>
          <p:cNvPicPr>
            <a:picLocks noChangeAspect="1"/>
          </p:cNvPicPr>
          <p:nvPr/>
        </p:nvPicPr>
        <p:blipFill>
          <a:blip r:embed="rId2"/>
          <a:stretch>
            <a:fillRect/>
          </a:stretch>
        </p:blipFill>
        <p:spPr>
          <a:xfrm>
            <a:off x="1166420" y="2975912"/>
            <a:ext cx="6884504" cy="3624189"/>
          </a:xfrm>
          <a:prstGeom prst="rect">
            <a:avLst/>
          </a:prstGeom>
          <a:ln>
            <a:solidFill>
              <a:schemeClr val="accent1"/>
            </a:solid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BB99FA1-7752-A94B-A14A-1607377FF9AA}"/>
              </a:ext>
            </a:extLst>
          </p:cNvPr>
          <p:cNvSpPr txBox="1"/>
          <p:nvPr/>
        </p:nvSpPr>
        <p:spPr>
          <a:xfrm>
            <a:off x="62353" y="6558461"/>
            <a:ext cx="2925801" cy="276999"/>
          </a:xfrm>
          <a:prstGeom prst="rect">
            <a:avLst/>
          </a:prstGeom>
          <a:noFill/>
        </p:spPr>
        <p:txBody>
          <a:bodyPr wrap="none" rtlCol="0">
            <a:spAutoFit/>
          </a:bodyPr>
          <a:lstStyle/>
          <a:p>
            <a:r>
              <a:rPr lang="en-US" sz="1200" dirty="0">
                <a:solidFill>
                  <a:schemeClr val="bg1">
                    <a:lumMod val="65000"/>
                  </a:schemeClr>
                </a:solidFill>
              </a:rPr>
              <a:t>Image from http://algs4.cs.princeton.edu</a:t>
            </a:r>
          </a:p>
        </p:txBody>
      </p:sp>
    </p:spTree>
    <p:extLst>
      <p:ext uri="{BB962C8B-B14F-4D97-AF65-F5344CB8AC3E}">
        <p14:creationId xmlns:p14="http://schemas.microsoft.com/office/powerpoint/2010/main" val="134030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7F36-4821-CF4D-ABFA-F11209A41348}"/>
              </a:ext>
            </a:extLst>
          </p:cNvPr>
          <p:cNvSpPr>
            <a:spLocks noGrp="1"/>
          </p:cNvSpPr>
          <p:nvPr>
            <p:ph type="title"/>
          </p:nvPr>
        </p:nvSpPr>
        <p:spPr/>
        <p:txBody>
          <a:bodyPr/>
          <a:lstStyle/>
          <a:p>
            <a:r>
              <a:rPr lang="en-US" dirty="0"/>
              <a:t>Difference Between grep and </a:t>
            </a:r>
            <a:r>
              <a:rPr lang="en-US" dirty="0" err="1"/>
              <a:t>egrep</a:t>
            </a:r>
            <a:endParaRPr lang="en-US" dirty="0"/>
          </a:p>
        </p:txBody>
      </p:sp>
      <p:sp>
        <p:nvSpPr>
          <p:cNvPr id="3" name="Content Placeholder 2">
            <a:extLst>
              <a:ext uri="{FF2B5EF4-FFF2-40B4-BE49-F238E27FC236}">
                <a16:creationId xmlns:a16="http://schemas.microsoft.com/office/drawing/2014/main" id="{4841DB01-0D21-DD47-99E1-E289D78C8932}"/>
              </a:ext>
            </a:extLst>
          </p:cNvPr>
          <p:cNvSpPr>
            <a:spLocks noGrp="1"/>
          </p:cNvSpPr>
          <p:nvPr>
            <p:ph idx="1"/>
          </p:nvPr>
        </p:nvSpPr>
        <p:spPr/>
        <p:txBody>
          <a:bodyPr/>
          <a:lstStyle/>
          <a:p>
            <a:r>
              <a:rPr lang="en-US" dirty="0"/>
              <a:t>The command grep requires all the meta characters to be escaped with a backslash \ to have their special meaning.</a:t>
            </a:r>
          </a:p>
          <a:p>
            <a:pPr lvl="1"/>
            <a:r>
              <a:rPr lang="en-US" dirty="0"/>
              <a:t>In </a:t>
            </a:r>
            <a:r>
              <a:rPr lang="en-US" dirty="0" err="1"/>
              <a:t>egrep</a:t>
            </a:r>
            <a:r>
              <a:rPr lang="en-US" dirty="0"/>
              <a:t>, +, ?, |, (, and ), treated as meta characters, whereas in grep, they are treated as a pattern instead of meta characters. </a:t>
            </a:r>
          </a:p>
          <a:p>
            <a:pPr lvl="1"/>
            <a:r>
              <a:rPr lang="en-US" dirty="0"/>
              <a:t>By including backslash </a:t>
            </a:r>
            <a:r>
              <a:rPr lang="en-US" b="1" dirty="0"/>
              <a:t>\</a:t>
            </a:r>
            <a:r>
              <a:rPr lang="en-US" dirty="0"/>
              <a:t> followed by meta character lets grep treat it as meta characters like \?, \+, \{, \|, \(, and \).</a:t>
            </a:r>
          </a:p>
          <a:p>
            <a:pPr lvl="1"/>
            <a:r>
              <a:rPr lang="en-US" dirty="0"/>
              <a:t>grep -E is the same as </a:t>
            </a:r>
            <a:r>
              <a:rPr lang="en-US" dirty="0" err="1"/>
              <a:t>egrep</a:t>
            </a:r>
            <a:endParaRPr lang="en-US" dirty="0"/>
          </a:p>
        </p:txBody>
      </p:sp>
    </p:spTree>
    <p:extLst>
      <p:ext uri="{BB962C8B-B14F-4D97-AF65-F5344CB8AC3E}">
        <p14:creationId xmlns:p14="http://schemas.microsoft.com/office/powerpoint/2010/main" val="191804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BD2C-3A0B-594E-A635-6D771DDD7651}"/>
              </a:ext>
            </a:extLst>
          </p:cNvPr>
          <p:cNvSpPr>
            <a:spLocks noGrp="1"/>
          </p:cNvSpPr>
          <p:nvPr>
            <p:ph type="title"/>
          </p:nvPr>
        </p:nvSpPr>
        <p:spPr/>
        <p:txBody>
          <a:bodyPr/>
          <a:lstStyle/>
          <a:p>
            <a:r>
              <a:rPr lang="en-US" dirty="0"/>
              <a:t>Extended Example: Wordle</a:t>
            </a:r>
          </a:p>
        </p:txBody>
      </p:sp>
      <p:sp>
        <p:nvSpPr>
          <p:cNvPr id="3" name="Content Placeholder 2">
            <a:extLst>
              <a:ext uri="{FF2B5EF4-FFF2-40B4-BE49-F238E27FC236}">
                <a16:creationId xmlns:a16="http://schemas.microsoft.com/office/drawing/2014/main" id="{747A16FD-EC8E-C14A-945D-5EE4F842D241}"/>
              </a:ext>
            </a:extLst>
          </p:cNvPr>
          <p:cNvSpPr>
            <a:spLocks noGrp="1"/>
          </p:cNvSpPr>
          <p:nvPr>
            <p:ph idx="1"/>
          </p:nvPr>
        </p:nvSpPr>
        <p:spPr>
          <a:xfrm>
            <a:off x="381000" y="1769165"/>
            <a:ext cx="5369034" cy="4880113"/>
          </a:xfrm>
        </p:spPr>
        <p:txBody>
          <a:bodyPr/>
          <a:lstStyle/>
          <a:p>
            <a:r>
              <a:rPr lang="en-US" dirty="0"/>
              <a:t>Every day, a five-letter word is chosen which players aim to guess within six tries. After every guess, each letter is marked as either green, yellow or gray: green indicates that letter is correct and in the correct position, yellow means it is in the answer but not in the right position, while gray indicates it is not in the answer at all</a:t>
            </a:r>
          </a:p>
        </p:txBody>
      </p:sp>
      <p:pic>
        <p:nvPicPr>
          <p:cNvPr id="1026" name="Picture 2" descr="A four-row grid of white letters in colored square tiles, with 5 letters in each row, reading ARISE, ROUTE, RULES, REBUS. The A, I, O, T, and L are in gray squares; the R, S, and E of ARISE, U and E of ROUTE, and U and E of RULES are in yellow squares, and the R of ROUTE, R and S of RULES, and all letters of REBUS are in green squares.">
            <a:extLst>
              <a:ext uri="{FF2B5EF4-FFF2-40B4-BE49-F238E27FC236}">
                <a16:creationId xmlns:a16="http://schemas.microsoft.com/office/drawing/2014/main" id="{EAF052E9-797C-AF4A-830F-6D2A4FF12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475" y="2654662"/>
            <a:ext cx="27940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1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043D-524C-6D46-81B5-298A6E2AECDB}"/>
              </a:ext>
            </a:extLst>
          </p:cNvPr>
          <p:cNvSpPr>
            <a:spLocks noGrp="1"/>
          </p:cNvSpPr>
          <p:nvPr>
            <p:ph type="title"/>
          </p:nvPr>
        </p:nvSpPr>
        <p:spPr/>
        <p:txBody>
          <a:bodyPr/>
          <a:lstStyle/>
          <a:p>
            <a:r>
              <a:rPr lang="en-US" dirty="0"/>
              <a:t>Game 285</a:t>
            </a:r>
          </a:p>
        </p:txBody>
      </p:sp>
      <p:sp>
        <p:nvSpPr>
          <p:cNvPr id="3" name="Content Placeholder 2">
            <a:extLst>
              <a:ext uri="{FF2B5EF4-FFF2-40B4-BE49-F238E27FC236}">
                <a16:creationId xmlns:a16="http://schemas.microsoft.com/office/drawing/2014/main" id="{688447FB-3551-1F43-8A1C-762A5FA3DF76}"/>
              </a:ext>
            </a:extLst>
          </p:cNvPr>
          <p:cNvSpPr>
            <a:spLocks noGrp="1"/>
          </p:cNvSpPr>
          <p:nvPr>
            <p:ph idx="1"/>
          </p:nvPr>
        </p:nvSpPr>
        <p:spPr>
          <a:xfrm>
            <a:off x="425450" y="5475889"/>
            <a:ext cx="8293100" cy="1236794"/>
          </a:xfrm>
        </p:spPr>
        <p:txBody>
          <a:bodyPr/>
          <a:lstStyle/>
          <a:p>
            <a:pPr marL="0" indent="0">
              <a:buNone/>
            </a:pPr>
            <a:r>
              <a:rPr lang="en-US" dirty="0">
                <a:latin typeface="Source Sans Pro" panose="020F0502020204030204" pitchFamily="34" charset="0"/>
                <a:ea typeface="Source Sans Pro" panose="020F0502020204030204" pitchFamily="34" charset="0"/>
                <a:cs typeface="Consolas" panose="020B0609020204030204" pitchFamily="49" charset="0"/>
              </a:rPr>
              <a:t>% </a:t>
            </a:r>
            <a:r>
              <a:rPr lang="en-US" dirty="0" err="1">
                <a:latin typeface="Source Sans Pro" panose="020F0502020204030204" pitchFamily="34" charset="0"/>
                <a:ea typeface="Source Sans Pro" panose="020F0502020204030204" pitchFamily="34" charset="0"/>
                <a:cs typeface="Consolas" panose="020B0609020204030204" pitchFamily="49" charset="0"/>
              </a:rPr>
              <a:t>egrep</a:t>
            </a:r>
            <a:r>
              <a:rPr lang="en-US" dirty="0">
                <a:latin typeface="Source Sans Pro" panose="020F0502020204030204" pitchFamily="34" charset="0"/>
                <a:ea typeface="Source Sans Pro" panose="020F0502020204030204" pitchFamily="34" charset="0"/>
                <a:cs typeface="Consolas" panose="020B0609020204030204" pitchFamily="49" charset="0"/>
              </a:rPr>
              <a:t> "^[^</a:t>
            </a:r>
            <a:r>
              <a:rPr lang="en-US" dirty="0" err="1">
                <a:latin typeface="Source Sans Pro" panose="020F0502020204030204" pitchFamily="34" charset="0"/>
                <a:ea typeface="Source Sans Pro" panose="020F0502020204030204" pitchFamily="34" charset="0"/>
                <a:cs typeface="Consolas" panose="020B0609020204030204" pitchFamily="49" charset="0"/>
              </a:rPr>
              <a:t>spet</a:t>
            </a:r>
            <a:r>
              <a:rPr lang="en-US" dirty="0">
                <a:latin typeface="Source Sans Pro" panose="020F0502020204030204" pitchFamily="34" charset="0"/>
                <a:ea typeface="Source Sans Pro" panose="020F0502020204030204" pitchFamily="34" charset="0"/>
                <a:cs typeface="Consolas" panose="020B0609020204030204" pitchFamily="49" charset="0"/>
              </a:rPr>
              <a:t>]{3}l[^</a:t>
            </a:r>
            <a:r>
              <a:rPr lang="en-US" dirty="0" err="1">
                <a:latin typeface="Source Sans Pro" panose="020F0502020204030204" pitchFamily="34" charset="0"/>
                <a:ea typeface="Source Sans Pro" panose="020F0502020204030204" pitchFamily="34" charset="0"/>
                <a:cs typeface="Consolas" panose="020B0609020204030204" pitchFamily="49" charset="0"/>
              </a:rPr>
              <a:t>spet</a:t>
            </a:r>
            <a:r>
              <a:rPr lang="en-US" dirty="0">
                <a:latin typeface="Source Sans Pro" panose="020F0502020204030204" pitchFamily="34" charset="0"/>
                <a:ea typeface="Source Sans Pro" panose="020F0502020204030204" pitchFamily="34" charset="0"/>
                <a:cs typeface="Consolas" panose="020B0609020204030204" pitchFamily="49" charset="0"/>
              </a:rPr>
              <a:t>]$" words | </a:t>
            </a:r>
            <a:r>
              <a:rPr lang="en-US" dirty="0" err="1">
                <a:latin typeface="Source Sans Pro" panose="020F0502020204030204" pitchFamily="34" charset="0"/>
                <a:ea typeface="Source Sans Pro" panose="020F0502020204030204" pitchFamily="34" charset="0"/>
                <a:cs typeface="Consolas" panose="020B0609020204030204" pitchFamily="49" charset="0"/>
              </a:rPr>
              <a:t>wc</a:t>
            </a:r>
            <a:endParaRPr lang="en-US" dirty="0">
              <a:latin typeface="Source Sans Pro" panose="020F0502020204030204" pitchFamily="34" charset="0"/>
              <a:ea typeface="Source Sans Pro" panose="020F0502020204030204" pitchFamily="34" charset="0"/>
              <a:cs typeface="Consolas" panose="020B0609020204030204" pitchFamily="49" charset="0"/>
            </a:endParaRPr>
          </a:p>
          <a:p>
            <a:pPr marL="0" indent="0">
              <a:buNone/>
            </a:pPr>
            <a:r>
              <a:rPr lang="en-US" dirty="0">
                <a:latin typeface="Source Sans Pro" panose="020F0502020204030204" pitchFamily="34" charset="0"/>
                <a:ea typeface="Source Sans Pro" panose="020F0502020204030204" pitchFamily="34" charset="0"/>
                <a:cs typeface="Consolas" panose="020B0609020204030204" pitchFamily="49" charset="0"/>
              </a:rPr>
              <a:t>     211     211    1266</a:t>
            </a:r>
          </a:p>
        </p:txBody>
      </p:sp>
      <p:pic>
        <p:nvPicPr>
          <p:cNvPr id="4" name="Picture 3">
            <a:extLst>
              <a:ext uri="{FF2B5EF4-FFF2-40B4-BE49-F238E27FC236}">
                <a16:creationId xmlns:a16="http://schemas.microsoft.com/office/drawing/2014/main" id="{3E97A177-1AED-3342-A8F1-0D86F1500E16}"/>
              </a:ext>
            </a:extLst>
          </p:cNvPr>
          <p:cNvPicPr>
            <a:picLocks noChangeAspect="1"/>
          </p:cNvPicPr>
          <p:nvPr/>
        </p:nvPicPr>
        <p:blipFill>
          <a:blip r:embed="rId2"/>
          <a:stretch>
            <a:fillRect/>
          </a:stretch>
        </p:blipFill>
        <p:spPr>
          <a:xfrm>
            <a:off x="683172" y="1424056"/>
            <a:ext cx="3487342" cy="4057997"/>
          </a:xfrm>
          <a:prstGeom prst="rect">
            <a:avLst/>
          </a:prstGeom>
        </p:spPr>
      </p:pic>
    </p:spTree>
    <p:extLst>
      <p:ext uri="{BB962C8B-B14F-4D97-AF65-F5344CB8AC3E}">
        <p14:creationId xmlns:p14="http://schemas.microsoft.com/office/powerpoint/2010/main" val="335304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043D-524C-6D46-81B5-298A6E2AECDB}"/>
              </a:ext>
            </a:extLst>
          </p:cNvPr>
          <p:cNvSpPr>
            <a:spLocks noGrp="1"/>
          </p:cNvSpPr>
          <p:nvPr>
            <p:ph type="title"/>
          </p:nvPr>
        </p:nvSpPr>
        <p:spPr/>
        <p:txBody>
          <a:bodyPr/>
          <a:lstStyle/>
          <a:p>
            <a:r>
              <a:rPr lang="en-US" dirty="0"/>
              <a:t>Game 285</a:t>
            </a:r>
          </a:p>
        </p:txBody>
      </p:sp>
      <p:sp>
        <p:nvSpPr>
          <p:cNvPr id="3" name="Content Placeholder 2">
            <a:extLst>
              <a:ext uri="{FF2B5EF4-FFF2-40B4-BE49-F238E27FC236}">
                <a16:creationId xmlns:a16="http://schemas.microsoft.com/office/drawing/2014/main" id="{688447FB-3551-1F43-8A1C-762A5FA3DF76}"/>
              </a:ext>
            </a:extLst>
          </p:cNvPr>
          <p:cNvSpPr>
            <a:spLocks noGrp="1"/>
          </p:cNvSpPr>
          <p:nvPr>
            <p:ph idx="1"/>
          </p:nvPr>
        </p:nvSpPr>
        <p:spPr>
          <a:xfrm>
            <a:off x="125413" y="5470942"/>
            <a:ext cx="8293100" cy="1236794"/>
          </a:xfrm>
        </p:spPr>
        <p:txBody>
          <a:bodyPr/>
          <a:lstStyle/>
          <a:p>
            <a:pPr marL="0" indent="0">
              <a:buNone/>
            </a:pPr>
            <a:r>
              <a:rPr lang="en-US" sz="2400" dirty="0">
                <a:latin typeface="Source Sans Pro" panose="020F0502020204030204" pitchFamily="34" charset="0"/>
                <a:ea typeface="Source Sans Pro" panose="020F0502020204030204" pitchFamily="34" charset="0"/>
                <a:cs typeface="Consolas" panose="020B0609020204030204" pitchFamily="49" charset="0"/>
              </a:rPr>
              <a:t>%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egrep</a:t>
            </a:r>
            <a:r>
              <a:rPr lang="en-US" sz="2400" dirty="0">
                <a:latin typeface="Source Sans Pro" panose="020F0502020204030204" pitchFamily="34" charset="0"/>
                <a:ea typeface="Source Sans Pro" panose="020F0502020204030204" pitchFamily="34" charset="0"/>
                <a:cs typeface="Consolas" panose="020B0609020204030204" pitchFamily="49" charset="0"/>
              </a:rPr>
              <a:t>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spetbuid</a:t>
            </a:r>
            <a:r>
              <a:rPr lang="en-US" sz="2400" dirty="0">
                <a:latin typeface="Source Sans Pro" panose="020F0502020204030204" pitchFamily="34" charset="0"/>
                <a:ea typeface="Source Sans Pro" panose="020F0502020204030204" pitchFamily="34" charset="0"/>
                <a:cs typeface="Consolas" panose="020B0609020204030204" pitchFamily="49" charset="0"/>
              </a:rPr>
              <a:t>]{3}l[^</a:t>
            </a:r>
            <a:r>
              <a:rPr lang="en-US" sz="2400" dirty="0" err="1">
                <a:latin typeface="Source Sans Pro" panose="020F0502020204030204" pitchFamily="34" charset="0"/>
                <a:ea typeface="Source Sans Pro" panose="020F0502020204030204" pitchFamily="34" charset="0"/>
                <a:cs typeface="Consolas" panose="020B0609020204030204" pitchFamily="49" charset="0"/>
              </a:rPr>
              <a:t>spetbuid</a:t>
            </a:r>
            <a:r>
              <a:rPr lang="en-US" sz="2400" dirty="0">
                <a:latin typeface="Source Sans Pro" panose="020F0502020204030204" pitchFamily="34" charset="0"/>
                <a:ea typeface="Source Sans Pro" panose="020F0502020204030204" pitchFamily="34" charset="0"/>
                <a:cs typeface="Consolas" panose="020B0609020204030204" pitchFamily="49" charset="0"/>
              </a:rPr>
              <a:t>]$" words |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wc</a:t>
            </a:r>
            <a:endParaRPr lang="en-US" sz="2400" dirty="0">
              <a:latin typeface="Source Sans Pro" panose="020F0502020204030204" pitchFamily="34" charset="0"/>
              <a:ea typeface="Source Sans Pro" panose="020F0502020204030204" pitchFamily="34" charset="0"/>
              <a:cs typeface="Consolas" panose="020B0609020204030204" pitchFamily="49" charset="0"/>
            </a:endParaRPr>
          </a:p>
          <a:p>
            <a:pPr marL="0" indent="0">
              <a:buNone/>
            </a:pPr>
            <a:r>
              <a:rPr lang="en-US" sz="2400" dirty="0">
                <a:latin typeface="Source Sans Pro" panose="020F0502020204030204" pitchFamily="34" charset="0"/>
                <a:ea typeface="Source Sans Pro" panose="020F0502020204030204" pitchFamily="34" charset="0"/>
                <a:cs typeface="Consolas" panose="020B0609020204030204" pitchFamily="49" charset="0"/>
              </a:rPr>
              <a:t>      64      64     384</a:t>
            </a:r>
          </a:p>
        </p:txBody>
      </p:sp>
      <p:pic>
        <p:nvPicPr>
          <p:cNvPr id="5" name="Picture 4">
            <a:extLst>
              <a:ext uri="{FF2B5EF4-FFF2-40B4-BE49-F238E27FC236}">
                <a16:creationId xmlns:a16="http://schemas.microsoft.com/office/drawing/2014/main" id="{26B27D05-6CEA-BC41-B974-A51C6DBE481F}"/>
              </a:ext>
            </a:extLst>
          </p:cNvPr>
          <p:cNvPicPr>
            <a:picLocks noChangeAspect="1"/>
          </p:cNvPicPr>
          <p:nvPr/>
        </p:nvPicPr>
        <p:blipFill>
          <a:blip r:embed="rId2"/>
          <a:stretch>
            <a:fillRect/>
          </a:stretch>
        </p:blipFill>
        <p:spPr>
          <a:xfrm>
            <a:off x="576139" y="1418896"/>
            <a:ext cx="3488882" cy="4102846"/>
          </a:xfrm>
          <a:prstGeom prst="rect">
            <a:avLst/>
          </a:prstGeom>
        </p:spPr>
      </p:pic>
      <p:sp>
        <p:nvSpPr>
          <p:cNvPr id="6" name="TextBox 5">
            <a:extLst>
              <a:ext uri="{FF2B5EF4-FFF2-40B4-BE49-F238E27FC236}">
                <a16:creationId xmlns:a16="http://schemas.microsoft.com/office/drawing/2014/main" id="{09A8C386-14E4-4E41-B8EE-4FB2A3BA059E}"/>
              </a:ext>
            </a:extLst>
          </p:cNvPr>
          <p:cNvSpPr txBox="1"/>
          <p:nvPr/>
        </p:nvSpPr>
        <p:spPr>
          <a:xfrm>
            <a:off x="6276488" y="1085386"/>
            <a:ext cx="651140" cy="3970318"/>
          </a:xfrm>
          <a:prstGeom prst="rect">
            <a:avLst/>
          </a:prstGeom>
          <a:noFill/>
        </p:spPr>
        <p:txBody>
          <a:bodyPr wrap="none" rtlCol="0">
            <a:spAutoFit/>
          </a:bodyPr>
          <a:lstStyle/>
          <a:p>
            <a:r>
              <a:rPr lang="en-US" sz="1400" dirty="0">
                <a:latin typeface="Source Sans Pro" panose="020B0503030403020204" pitchFamily="34" charset="0"/>
                <a:ea typeface="Source Sans Pro" panose="020B0503030403020204" pitchFamily="34" charset="0"/>
              </a:rPr>
              <a:t>akala</a:t>
            </a:r>
          </a:p>
          <a:p>
            <a:r>
              <a:rPr lang="en-US" sz="1400" dirty="0" err="1">
                <a:latin typeface="Source Sans Pro" panose="020B0503030403020204" pitchFamily="34" charset="0"/>
                <a:ea typeface="Source Sans Pro" panose="020B0503030403020204" pitchFamily="34" charset="0"/>
              </a:rPr>
              <a:t>Alala</a:t>
            </a:r>
            <a:endParaRPr lang="en-US" sz="1400" dirty="0">
              <a:latin typeface="Source Sans Pro" panose="020B0503030403020204" pitchFamily="34" charset="0"/>
              <a:ea typeface="Source Sans Pro" panose="020B0503030403020204" pitchFamily="34" charset="0"/>
            </a:endParaRPr>
          </a:p>
          <a:p>
            <a:r>
              <a:rPr lang="en-US" sz="1400" dirty="0" err="1">
                <a:latin typeface="Source Sans Pro" panose="020B0503030403020204" pitchFamily="34" charset="0"/>
                <a:ea typeface="Source Sans Pro" panose="020B0503030403020204" pitchFamily="34" charset="0"/>
              </a:rPr>
              <a:t>alala</a:t>
            </a:r>
            <a:endParaRPr lang="en-US" sz="1400" dirty="0">
              <a:latin typeface="Source Sans Pro" panose="020B0503030403020204" pitchFamily="34" charset="0"/>
              <a:ea typeface="Source Sans Pro" panose="020B0503030403020204" pitchFamily="34" charset="0"/>
            </a:endParaRPr>
          </a:p>
          <a:p>
            <a:r>
              <a:rPr lang="en-US" sz="1400" dirty="0" err="1">
                <a:latin typeface="Source Sans Pro" panose="020B0503030403020204" pitchFamily="34" charset="0"/>
                <a:ea typeface="Source Sans Pro" panose="020B0503030403020204" pitchFamily="34" charset="0"/>
              </a:rPr>
              <a:t>amala</a:t>
            </a:r>
            <a:endParaRPr lang="en-US" sz="1400" dirty="0">
              <a:latin typeface="Source Sans Pro" panose="020B0503030403020204" pitchFamily="34" charset="0"/>
              <a:ea typeface="Source Sans Pro" panose="020B0503030403020204" pitchFamily="34" charset="0"/>
            </a:endParaRPr>
          </a:p>
          <a:p>
            <a:r>
              <a:rPr lang="en-US" sz="1400" dirty="0" err="1">
                <a:latin typeface="Source Sans Pro" panose="020B0503030403020204" pitchFamily="34" charset="0"/>
                <a:ea typeface="Source Sans Pro" panose="020B0503030403020204" pitchFamily="34" charset="0"/>
              </a:rPr>
              <a:t>amylo</a:t>
            </a: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Calla</a:t>
            </a:r>
          </a:p>
          <a:p>
            <a:r>
              <a:rPr lang="en-US" sz="1400" dirty="0" err="1">
                <a:latin typeface="Source Sans Pro" panose="020B0503030403020204" pitchFamily="34" charset="0"/>
                <a:ea typeface="Source Sans Pro" panose="020B0503030403020204" pitchFamily="34" charset="0"/>
              </a:rPr>
              <a:t>callo</a:t>
            </a: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Carlo</a:t>
            </a:r>
          </a:p>
          <a:p>
            <a:r>
              <a:rPr lang="en-US" sz="1400" dirty="0">
                <a:latin typeface="Source Sans Pro" panose="020B0503030403020204" pitchFamily="34" charset="0"/>
                <a:ea typeface="Source Sans Pro" panose="020B0503030403020204" pitchFamily="34" charset="0"/>
              </a:rPr>
              <a:t>chalk</a:t>
            </a:r>
          </a:p>
          <a:p>
            <a:r>
              <a:rPr lang="en-US" sz="1400" dirty="0">
                <a:latin typeface="Source Sans Pro" panose="020B0503030403020204" pitchFamily="34" charset="0"/>
                <a:ea typeface="Source Sans Pro" panose="020B0503030403020204" pitchFamily="34" charset="0"/>
              </a:rPr>
              <a:t>Chola</a:t>
            </a:r>
          </a:p>
          <a:p>
            <a:r>
              <a:rPr lang="en-US" sz="1400" dirty="0">
                <a:latin typeface="Source Sans Pro" panose="020B0503030403020204" pitchFamily="34" charset="0"/>
                <a:ea typeface="Source Sans Pro" panose="020B0503030403020204" pitchFamily="34" charset="0"/>
              </a:rPr>
              <a:t>chola</a:t>
            </a:r>
          </a:p>
          <a:p>
            <a:r>
              <a:rPr lang="en-US" sz="1400" dirty="0">
                <a:latin typeface="Source Sans Pro" panose="020B0503030403020204" pitchFamily="34" charset="0"/>
                <a:ea typeface="Source Sans Pro" panose="020B0503030403020204" pitchFamily="34" charset="0"/>
              </a:rPr>
              <a:t>Cholo</a:t>
            </a:r>
          </a:p>
          <a:p>
            <a:r>
              <a:rPr lang="en-US" sz="1400" dirty="0">
                <a:latin typeface="Source Sans Pro" panose="020B0503030403020204" pitchFamily="34" charset="0"/>
                <a:ea typeface="Source Sans Pro" panose="020B0503030403020204" pitchFamily="34" charset="0"/>
              </a:rPr>
              <a:t>coaly</a:t>
            </a:r>
          </a:p>
          <a:p>
            <a:r>
              <a:rPr lang="en-US" sz="1400" dirty="0" err="1">
                <a:latin typeface="Source Sans Pro" panose="020B0503030403020204" pitchFamily="34" charset="0"/>
                <a:ea typeface="Source Sans Pro" panose="020B0503030403020204" pitchFamily="34" charset="0"/>
              </a:rPr>
              <a:t>Colla</a:t>
            </a: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colly</a:t>
            </a:r>
          </a:p>
          <a:p>
            <a:r>
              <a:rPr lang="en-US" sz="1400" dirty="0" err="1">
                <a:latin typeface="Source Sans Pro" panose="020B0503030403020204" pitchFamily="34" charset="0"/>
                <a:ea typeface="Source Sans Pro" panose="020B0503030403020204" pitchFamily="34" charset="0"/>
              </a:rPr>
              <a:t>cooly</a:t>
            </a: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coyly</a:t>
            </a:r>
          </a:p>
          <a:p>
            <a:endParaRPr lang="en-US" sz="1400"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63C2BEF3-BF34-1646-B627-A34B48EBBD04}"/>
              </a:ext>
            </a:extLst>
          </p:cNvPr>
          <p:cNvSpPr txBox="1"/>
          <p:nvPr/>
        </p:nvSpPr>
        <p:spPr>
          <a:xfrm>
            <a:off x="7072378" y="1043345"/>
            <a:ext cx="662361" cy="5478423"/>
          </a:xfrm>
          <a:prstGeom prst="rect">
            <a:avLst/>
          </a:prstGeom>
          <a:noFill/>
        </p:spPr>
        <p:txBody>
          <a:bodyPr wrap="none" rtlCol="0">
            <a:spAutoFit/>
          </a:bodyPr>
          <a:lstStyle/>
          <a:p>
            <a:r>
              <a:rPr lang="en-US" sz="1400" dirty="0" err="1"/>
              <a:t>Dafla</a:t>
            </a:r>
            <a:endParaRPr lang="en-US" sz="1400" dirty="0"/>
          </a:p>
          <a:p>
            <a:r>
              <a:rPr lang="en-US" sz="1400" dirty="0" err="1"/>
              <a:t>fally</a:t>
            </a:r>
            <a:endParaRPr lang="en-US" sz="1400" dirty="0"/>
          </a:p>
          <a:p>
            <a:r>
              <a:rPr lang="en-US" sz="1400" dirty="0" err="1"/>
              <a:t>foaly</a:t>
            </a:r>
            <a:endParaRPr lang="en-US" sz="1400" dirty="0"/>
          </a:p>
          <a:p>
            <a:r>
              <a:rPr lang="en-US" sz="1400" dirty="0"/>
              <a:t>folly</a:t>
            </a:r>
          </a:p>
          <a:p>
            <a:r>
              <a:rPr lang="en-US" sz="1400" dirty="0" err="1"/>
              <a:t>fonly</a:t>
            </a:r>
            <a:endParaRPr lang="en-US" sz="1400" dirty="0"/>
          </a:p>
          <a:p>
            <a:r>
              <a:rPr lang="en-US" sz="1400" dirty="0" err="1"/>
              <a:t>Galla</a:t>
            </a:r>
            <a:endParaRPr lang="en-US" sz="1400" dirty="0"/>
          </a:p>
          <a:p>
            <a:r>
              <a:rPr lang="en-US" sz="1400" dirty="0" err="1"/>
              <a:t>galla</a:t>
            </a:r>
            <a:endParaRPr lang="en-US" sz="1400" dirty="0"/>
          </a:p>
          <a:p>
            <a:r>
              <a:rPr lang="en-US" sz="1400" dirty="0"/>
              <a:t>gally</a:t>
            </a:r>
          </a:p>
          <a:p>
            <a:r>
              <a:rPr lang="en-US" sz="1400" dirty="0" err="1"/>
              <a:t>Goala</a:t>
            </a:r>
            <a:endParaRPr lang="en-US" sz="1400" dirty="0"/>
          </a:p>
          <a:p>
            <a:r>
              <a:rPr lang="en-US" sz="1400" dirty="0"/>
              <a:t>golly</a:t>
            </a:r>
          </a:p>
          <a:p>
            <a:r>
              <a:rPr lang="en-US" sz="1400" dirty="0"/>
              <a:t>holla</a:t>
            </a:r>
          </a:p>
          <a:p>
            <a:r>
              <a:rPr lang="en-US" sz="1400" dirty="0"/>
              <a:t>hollo</a:t>
            </a:r>
          </a:p>
          <a:p>
            <a:r>
              <a:rPr lang="en-US" sz="1400" dirty="0"/>
              <a:t>Holly</a:t>
            </a:r>
          </a:p>
          <a:p>
            <a:r>
              <a:rPr lang="en-US" sz="1400" dirty="0"/>
              <a:t>holly</a:t>
            </a:r>
          </a:p>
          <a:p>
            <a:r>
              <a:rPr lang="en-US" sz="1400" dirty="0" err="1"/>
              <a:t>hooly</a:t>
            </a:r>
            <a:endParaRPr lang="en-US" sz="1400" dirty="0"/>
          </a:p>
          <a:p>
            <a:r>
              <a:rPr lang="en-US" sz="1400" dirty="0" err="1"/>
              <a:t>jagla</a:t>
            </a:r>
            <a:endParaRPr lang="en-US" sz="1400" dirty="0"/>
          </a:p>
          <a:p>
            <a:r>
              <a:rPr lang="en-US" sz="1400" dirty="0"/>
              <a:t>jolly</a:t>
            </a:r>
          </a:p>
          <a:p>
            <a:r>
              <a:rPr lang="en-US" sz="1400" dirty="0" err="1"/>
              <a:t>joola</a:t>
            </a:r>
            <a:endParaRPr lang="en-US" sz="1400" dirty="0"/>
          </a:p>
          <a:p>
            <a:r>
              <a:rPr lang="en-US" sz="1400" dirty="0"/>
              <a:t>jowly</a:t>
            </a:r>
          </a:p>
          <a:p>
            <a:r>
              <a:rPr lang="en-US" sz="1400" dirty="0"/>
              <a:t>knoll</a:t>
            </a:r>
          </a:p>
          <a:p>
            <a:r>
              <a:rPr lang="en-US" sz="1400" dirty="0"/>
              <a:t>koala</a:t>
            </a:r>
          </a:p>
          <a:p>
            <a:r>
              <a:rPr lang="en-US" sz="1400" dirty="0"/>
              <a:t>laxly</a:t>
            </a:r>
          </a:p>
          <a:p>
            <a:r>
              <a:rPr lang="en-US" sz="1400" dirty="0" err="1"/>
              <a:t>lolly</a:t>
            </a:r>
            <a:endParaRPr lang="en-US" sz="1400" dirty="0"/>
          </a:p>
          <a:p>
            <a:r>
              <a:rPr lang="en-US" sz="1400" dirty="0"/>
              <a:t>lowly</a:t>
            </a:r>
          </a:p>
          <a:p>
            <a:endParaRPr lang="en-US" sz="1400" dirty="0"/>
          </a:p>
        </p:txBody>
      </p:sp>
      <p:sp>
        <p:nvSpPr>
          <p:cNvPr id="8" name="TextBox 7">
            <a:extLst>
              <a:ext uri="{FF2B5EF4-FFF2-40B4-BE49-F238E27FC236}">
                <a16:creationId xmlns:a16="http://schemas.microsoft.com/office/drawing/2014/main" id="{B752633F-E384-6747-B1E6-E9866FB33AA7}"/>
              </a:ext>
            </a:extLst>
          </p:cNvPr>
          <p:cNvSpPr txBox="1"/>
          <p:nvPr/>
        </p:nvSpPr>
        <p:spPr>
          <a:xfrm>
            <a:off x="7860616" y="1043345"/>
            <a:ext cx="707245" cy="5416868"/>
          </a:xfrm>
          <a:prstGeom prst="rect">
            <a:avLst/>
          </a:prstGeom>
          <a:noFill/>
        </p:spPr>
        <p:txBody>
          <a:bodyPr wrap="none" rtlCol="0">
            <a:spAutoFit/>
          </a:bodyPr>
          <a:lstStyle/>
          <a:p>
            <a:r>
              <a:rPr lang="en-US" sz="1400" dirty="0"/>
              <a:t>manly</a:t>
            </a:r>
          </a:p>
          <a:p>
            <a:r>
              <a:rPr lang="en-US" sz="1400" dirty="0"/>
              <a:t>Marla</a:t>
            </a:r>
          </a:p>
          <a:p>
            <a:r>
              <a:rPr lang="en-US" sz="1400" dirty="0"/>
              <a:t>marly</a:t>
            </a:r>
          </a:p>
          <a:p>
            <a:r>
              <a:rPr lang="en-US" sz="1400" dirty="0"/>
              <a:t>Molly</a:t>
            </a:r>
          </a:p>
          <a:p>
            <a:r>
              <a:rPr lang="en-US" sz="1400" dirty="0"/>
              <a:t>molly</a:t>
            </a:r>
          </a:p>
          <a:p>
            <a:r>
              <a:rPr lang="en-US" sz="1400" dirty="0"/>
              <a:t>myall</a:t>
            </a:r>
          </a:p>
          <a:p>
            <a:r>
              <a:rPr lang="en-US" sz="1400" dirty="0" err="1"/>
              <a:t>nonly</a:t>
            </a:r>
            <a:endParaRPr lang="en-US" sz="1400" dirty="0"/>
          </a:p>
          <a:p>
            <a:r>
              <a:rPr lang="en-US" sz="1400" dirty="0" err="1"/>
              <a:t>oolly</a:t>
            </a:r>
            <a:endParaRPr lang="en-US" sz="1400" dirty="0"/>
          </a:p>
          <a:p>
            <a:r>
              <a:rPr lang="en-US" sz="1400" dirty="0"/>
              <a:t>ovolo</a:t>
            </a:r>
          </a:p>
          <a:p>
            <a:r>
              <a:rPr lang="en-US" sz="1400" dirty="0" err="1"/>
              <a:t>oxfly</a:t>
            </a:r>
            <a:endParaRPr lang="en-US" sz="1400" dirty="0"/>
          </a:p>
          <a:p>
            <a:r>
              <a:rPr lang="en-US" sz="1400" dirty="0"/>
              <a:t>Paola</a:t>
            </a:r>
          </a:p>
          <a:p>
            <a:r>
              <a:rPr lang="en-US" sz="1400" dirty="0"/>
              <a:t>Polly</a:t>
            </a:r>
          </a:p>
          <a:p>
            <a:r>
              <a:rPr lang="en-US" sz="1400" dirty="0"/>
              <a:t>rally</a:t>
            </a:r>
          </a:p>
          <a:p>
            <a:r>
              <a:rPr lang="en-US" sz="1400" dirty="0"/>
              <a:t>Rollo</a:t>
            </a:r>
          </a:p>
          <a:p>
            <a:r>
              <a:rPr lang="en-US" sz="1400" dirty="0"/>
              <a:t>Sally</a:t>
            </a:r>
          </a:p>
          <a:p>
            <a:r>
              <a:rPr lang="en-US" sz="1400" dirty="0" err="1"/>
              <a:t>wally</a:t>
            </a:r>
            <a:endParaRPr lang="en-US" sz="1400" dirty="0"/>
          </a:p>
          <a:p>
            <a:r>
              <a:rPr lang="en-US" sz="1400" dirty="0"/>
              <a:t>wanly</a:t>
            </a:r>
          </a:p>
          <a:p>
            <a:r>
              <a:rPr lang="en-US" sz="1400" dirty="0" err="1"/>
              <a:t>warly</a:t>
            </a:r>
            <a:endParaRPr lang="en-US" sz="1400" dirty="0"/>
          </a:p>
          <a:p>
            <a:r>
              <a:rPr lang="en-US" sz="1400" dirty="0" err="1"/>
              <a:t>whalm</a:t>
            </a:r>
            <a:endParaRPr lang="en-US" sz="1400" dirty="0"/>
          </a:p>
          <a:p>
            <a:r>
              <a:rPr lang="en-US" sz="1400" dirty="0" err="1"/>
              <a:t>whaly</a:t>
            </a:r>
            <a:endParaRPr lang="en-US" sz="1400" dirty="0"/>
          </a:p>
          <a:p>
            <a:r>
              <a:rPr lang="en-US" sz="1400" dirty="0"/>
              <a:t>wryly</a:t>
            </a:r>
          </a:p>
          <a:p>
            <a:r>
              <a:rPr lang="en-US" sz="1400" dirty="0" err="1"/>
              <a:t>yalla</a:t>
            </a:r>
            <a:endParaRPr lang="en-US" sz="1400" dirty="0"/>
          </a:p>
          <a:p>
            <a:r>
              <a:rPr lang="en-US" sz="1400" dirty="0" err="1"/>
              <a:t>yarly</a:t>
            </a:r>
            <a:endParaRPr lang="en-US" sz="1400" dirty="0"/>
          </a:p>
          <a:p>
            <a:endParaRPr lang="en-US" sz="1400" dirty="0"/>
          </a:p>
        </p:txBody>
      </p:sp>
      <p:cxnSp>
        <p:nvCxnSpPr>
          <p:cNvPr id="10" name="Straight Arrow Connector 9">
            <a:extLst>
              <a:ext uri="{FF2B5EF4-FFF2-40B4-BE49-F238E27FC236}">
                <a16:creationId xmlns:a16="http://schemas.microsoft.com/office/drawing/2014/main" id="{2DAE00BB-B87D-6647-99F8-D141AF060A30}"/>
              </a:ext>
            </a:extLst>
          </p:cNvPr>
          <p:cNvCxnSpPr/>
          <p:nvPr/>
        </p:nvCxnSpPr>
        <p:spPr bwMode="auto">
          <a:xfrm>
            <a:off x="5675586" y="4445876"/>
            <a:ext cx="600902" cy="0"/>
          </a:xfrm>
          <a:prstGeom prst="straightConnector1">
            <a:avLst/>
          </a:prstGeom>
          <a:solidFill>
            <a:schemeClr val="accent1"/>
          </a:solidFill>
          <a:ln w="38100" cap="flat" cmpd="sng" algn="ctr">
            <a:solidFill>
              <a:schemeClr val="accent2">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077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043D-524C-6D46-81B5-298A6E2AECDB}"/>
              </a:ext>
            </a:extLst>
          </p:cNvPr>
          <p:cNvSpPr>
            <a:spLocks noGrp="1"/>
          </p:cNvSpPr>
          <p:nvPr>
            <p:ph type="title"/>
          </p:nvPr>
        </p:nvSpPr>
        <p:spPr/>
        <p:txBody>
          <a:bodyPr/>
          <a:lstStyle/>
          <a:p>
            <a:r>
              <a:rPr lang="en-US" dirty="0"/>
              <a:t>Game 285</a:t>
            </a:r>
          </a:p>
        </p:txBody>
      </p:sp>
      <p:sp>
        <p:nvSpPr>
          <p:cNvPr id="3" name="Content Placeholder 2">
            <a:extLst>
              <a:ext uri="{FF2B5EF4-FFF2-40B4-BE49-F238E27FC236}">
                <a16:creationId xmlns:a16="http://schemas.microsoft.com/office/drawing/2014/main" id="{688447FB-3551-1F43-8A1C-762A5FA3DF76}"/>
              </a:ext>
            </a:extLst>
          </p:cNvPr>
          <p:cNvSpPr>
            <a:spLocks noGrp="1"/>
          </p:cNvSpPr>
          <p:nvPr>
            <p:ph idx="1"/>
          </p:nvPr>
        </p:nvSpPr>
        <p:spPr>
          <a:xfrm>
            <a:off x="125413" y="5470942"/>
            <a:ext cx="8293100" cy="1236794"/>
          </a:xfrm>
        </p:spPr>
        <p:txBody>
          <a:bodyPr/>
          <a:lstStyle/>
          <a:p>
            <a:pPr marL="0" indent="0">
              <a:buNone/>
            </a:pPr>
            <a:r>
              <a:rPr lang="en-US" sz="2400" dirty="0">
                <a:latin typeface="Source Sans Pro" panose="020F0502020204030204" pitchFamily="34" charset="0"/>
                <a:ea typeface="Source Sans Pro" panose="020F0502020204030204" pitchFamily="34" charset="0"/>
                <a:cs typeface="Consolas" panose="020B0609020204030204" pitchFamily="49" charset="0"/>
              </a:rPr>
              <a:t>%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egrep</a:t>
            </a:r>
            <a:r>
              <a:rPr lang="en-US" sz="2400" dirty="0">
                <a:latin typeface="Source Sans Pro" panose="020F0502020204030204" pitchFamily="34" charset="0"/>
                <a:ea typeface="Source Sans Pro" panose="020F0502020204030204" pitchFamily="34" charset="0"/>
                <a:cs typeface="Consolas" panose="020B0609020204030204" pitchFamily="49" charset="0"/>
              </a:rPr>
              <a:t>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spetbuidco</a:t>
            </a:r>
            <a:r>
              <a:rPr lang="en-US" sz="2400" dirty="0">
                <a:latin typeface="Source Sans Pro" panose="020F0502020204030204" pitchFamily="34" charset="0"/>
                <a:ea typeface="Source Sans Pro" panose="020F0502020204030204" pitchFamily="34" charset="0"/>
                <a:cs typeface="Consolas" panose="020B0609020204030204" pitchFamily="49" charset="0"/>
              </a:rPr>
              <a:t>]o[^[</a:t>
            </a:r>
            <a:r>
              <a:rPr lang="en-US" sz="2400" dirty="0" err="1">
                <a:latin typeface="Source Sans Pro" panose="020F0502020204030204" pitchFamily="34" charset="0"/>
                <a:ea typeface="Source Sans Pro" panose="020F0502020204030204" pitchFamily="34" charset="0"/>
                <a:cs typeface="Consolas" panose="020B0609020204030204" pitchFamily="49" charset="0"/>
              </a:rPr>
              <a:t>spetbuidco</a:t>
            </a:r>
            <a:r>
              <a:rPr lang="en-US" sz="2400" dirty="0">
                <a:latin typeface="Source Sans Pro" panose="020F0502020204030204" pitchFamily="34" charset="0"/>
                <a:ea typeface="Source Sans Pro" panose="020F0502020204030204" pitchFamily="34" charset="0"/>
                <a:cs typeface="Consolas" panose="020B0609020204030204" pitchFamily="49" charset="0"/>
              </a:rPr>
              <a:t>]</a:t>
            </a:r>
            <a:r>
              <a:rPr lang="en-US" sz="2400" dirty="0" err="1">
                <a:latin typeface="Source Sans Pro" panose="020F0502020204030204" pitchFamily="34" charset="0"/>
                <a:ea typeface="Source Sans Pro" panose="020F0502020204030204" pitchFamily="34" charset="0"/>
                <a:cs typeface="Consolas" panose="020B0609020204030204" pitchFamily="49" charset="0"/>
              </a:rPr>
              <a:t>ly</a:t>
            </a:r>
            <a:r>
              <a:rPr lang="en-US" sz="2400" dirty="0">
                <a:latin typeface="Source Sans Pro" panose="020F0502020204030204" pitchFamily="34" charset="0"/>
                <a:ea typeface="Source Sans Pro" panose="020F0502020204030204" pitchFamily="34" charset="0"/>
                <a:cs typeface="Consolas" panose="020B0609020204030204" pitchFamily="49" charset="0"/>
              </a:rPr>
              <a:t>$" words |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wc</a:t>
            </a:r>
            <a:endParaRPr lang="en-US" sz="2400" dirty="0">
              <a:latin typeface="Source Sans Pro" panose="020F0502020204030204" pitchFamily="34" charset="0"/>
              <a:ea typeface="Source Sans Pro" panose="020F0502020204030204" pitchFamily="34" charset="0"/>
              <a:cs typeface="Consolas" panose="020B0609020204030204" pitchFamily="49" charset="0"/>
            </a:endParaRPr>
          </a:p>
          <a:p>
            <a:pPr marL="0" indent="0">
              <a:buNone/>
            </a:pPr>
            <a:r>
              <a:rPr lang="en-US" sz="2400" dirty="0">
                <a:latin typeface="Source Sans Pro" panose="020F0502020204030204" pitchFamily="34" charset="0"/>
                <a:ea typeface="Source Sans Pro" panose="020F0502020204030204" pitchFamily="34" charset="0"/>
                <a:cs typeface="Consolas" panose="020B0609020204030204" pitchFamily="49" charset="0"/>
              </a:rPr>
              <a:t>      14      14      84</a:t>
            </a:r>
          </a:p>
        </p:txBody>
      </p:sp>
      <p:pic>
        <p:nvPicPr>
          <p:cNvPr id="4" name="Picture 3">
            <a:extLst>
              <a:ext uri="{FF2B5EF4-FFF2-40B4-BE49-F238E27FC236}">
                <a16:creationId xmlns:a16="http://schemas.microsoft.com/office/drawing/2014/main" id="{10AB12DC-E77F-9440-8763-2C04D5363B9A}"/>
              </a:ext>
            </a:extLst>
          </p:cNvPr>
          <p:cNvPicPr>
            <a:picLocks noChangeAspect="1"/>
          </p:cNvPicPr>
          <p:nvPr/>
        </p:nvPicPr>
        <p:blipFill>
          <a:blip r:embed="rId2"/>
          <a:stretch>
            <a:fillRect/>
          </a:stretch>
        </p:blipFill>
        <p:spPr>
          <a:xfrm>
            <a:off x="556051" y="1500623"/>
            <a:ext cx="3316495" cy="3970319"/>
          </a:xfrm>
          <a:prstGeom prst="rect">
            <a:avLst/>
          </a:prstGeom>
        </p:spPr>
      </p:pic>
      <p:sp>
        <p:nvSpPr>
          <p:cNvPr id="9" name="TextBox 8">
            <a:extLst>
              <a:ext uri="{FF2B5EF4-FFF2-40B4-BE49-F238E27FC236}">
                <a16:creationId xmlns:a16="http://schemas.microsoft.com/office/drawing/2014/main" id="{A73C2369-CFEC-584A-A64F-5931EACEFDE4}"/>
              </a:ext>
            </a:extLst>
          </p:cNvPr>
          <p:cNvSpPr txBox="1"/>
          <p:nvPr/>
        </p:nvSpPr>
        <p:spPr>
          <a:xfrm>
            <a:off x="6842234" y="1232694"/>
            <a:ext cx="736099" cy="4247317"/>
          </a:xfrm>
          <a:prstGeom prst="rect">
            <a:avLst/>
          </a:prstGeom>
          <a:noFill/>
        </p:spPr>
        <p:txBody>
          <a:bodyPr wrap="none" rtlCol="0">
            <a:spAutoFit/>
          </a:bodyPr>
          <a:lstStyle/>
          <a:p>
            <a:r>
              <a:rPr lang="en-US" sz="1800" dirty="0" err="1"/>
              <a:t>foaly</a:t>
            </a:r>
            <a:endParaRPr lang="en-US" sz="1800" dirty="0"/>
          </a:p>
          <a:p>
            <a:r>
              <a:rPr lang="en-US" sz="1800" dirty="0"/>
              <a:t>folly</a:t>
            </a:r>
          </a:p>
          <a:p>
            <a:r>
              <a:rPr lang="en-US" sz="1800" dirty="0" err="1"/>
              <a:t>fonly</a:t>
            </a:r>
            <a:endParaRPr lang="en-US" sz="1800" dirty="0"/>
          </a:p>
          <a:p>
            <a:r>
              <a:rPr lang="en-US" sz="1800" dirty="0"/>
              <a:t>golly</a:t>
            </a:r>
          </a:p>
          <a:p>
            <a:r>
              <a:rPr lang="en-US" sz="1800" dirty="0"/>
              <a:t>Holly</a:t>
            </a:r>
          </a:p>
          <a:p>
            <a:r>
              <a:rPr lang="en-US" sz="1800" dirty="0"/>
              <a:t>holly</a:t>
            </a:r>
          </a:p>
          <a:p>
            <a:r>
              <a:rPr lang="en-US" sz="1800" dirty="0"/>
              <a:t>jolly</a:t>
            </a:r>
          </a:p>
          <a:p>
            <a:r>
              <a:rPr lang="en-US" sz="1800" dirty="0"/>
              <a:t>jowly</a:t>
            </a:r>
          </a:p>
          <a:p>
            <a:r>
              <a:rPr lang="en-US" sz="1800" dirty="0" err="1"/>
              <a:t>lolly</a:t>
            </a:r>
            <a:endParaRPr lang="en-US" sz="1800" dirty="0"/>
          </a:p>
          <a:p>
            <a:r>
              <a:rPr lang="en-US" sz="1800" dirty="0"/>
              <a:t>lowly</a:t>
            </a:r>
          </a:p>
          <a:p>
            <a:r>
              <a:rPr lang="en-US" sz="1800" dirty="0"/>
              <a:t>Molly</a:t>
            </a:r>
          </a:p>
          <a:p>
            <a:r>
              <a:rPr lang="en-US" sz="1800" dirty="0"/>
              <a:t>molly</a:t>
            </a:r>
          </a:p>
          <a:p>
            <a:r>
              <a:rPr lang="en-US" sz="1800" dirty="0" err="1"/>
              <a:t>nonly</a:t>
            </a:r>
            <a:endParaRPr lang="en-US" sz="1800" dirty="0"/>
          </a:p>
          <a:p>
            <a:r>
              <a:rPr lang="en-US" sz="1800" dirty="0"/>
              <a:t>Polly</a:t>
            </a:r>
          </a:p>
          <a:p>
            <a:endParaRPr lang="en-US" sz="1800" dirty="0"/>
          </a:p>
        </p:txBody>
      </p:sp>
      <p:cxnSp>
        <p:nvCxnSpPr>
          <p:cNvPr id="10" name="Straight Arrow Connector 9">
            <a:extLst>
              <a:ext uri="{FF2B5EF4-FFF2-40B4-BE49-F238E27FC236}">
                <a16:creationId xmlns:a16="http://schemas.microsoft.com/office/drawing/2014/main" id="{670B720E-C5B5-B147-A622-19A7AEF07BDA}"/>
              </a:ext>
            </a:extLst>
          </p:cNvPr>
          <p:cNvCxnSpPr/>
          <p:nvPr/>
        </p:nvCxnSpPr>
        <p:spPr bwMode="auto">
          <a:xfrm>
            <a:off x="6159062" y="2806262"/>
            <a:ext cx="600902" cy="0"/>
          </a:xfrm>
          <a:prstGeom prst="straightConnector1">
            <a:avLst/>
          </a:prstGeom>
          <a:solidFill>
            <a:schemeClr val="accent1"/>
          </a:solidFill>
          <a:ln w="38100" cap="flat" cmpd="sng" algn="ctr">
            <a:solidFill>
              <a:schemeClr val="accent2">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27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7C7-3490-D947-881F-01EA32AFDDDD}"/>
              </a:ext>
            </a:extLst>
          </p:cNvPr>
          <p:cNvSpPr>
            <a:spLocks noGrp="1"/>
          </p:cNvSpPr>
          <p:nvPr>
            <p:ph type="title"/>
          </p:nvPr>
        </p:nvSpPr>
        <p:spPr>
          <a:xfrm>
            <a:off x="257969" y="661987"/>
            <a:ext cx="8628062" cy="1143000"/>
          </a:xfrm>
        </p:spPr>
        <p:txBody>
          <a:bodyPr/>
          <a:lstStyle/>
          <a:p>
            <a:r>
              <a:rPr lang="en-US" dirty="0"/>
              <a:t>Regular Expressions</a:t>
            </a:r>
          </a:p>
        </p:txBody>
      </p:sp>
      <p:sp>
        <p:nvSpPr>
          <p:cNvPr id="3" name="Content Placeholder 2">
            <a:extLst>
              <a:ext uri="{FF2B5EF4-FFF2-40B4-BE49-F238E27FC236}">
                <a16:creationId xmlns:a16="http://schemas.microsoft.com/office/drawing/2014/main" id="{05004FDE-54E7-4445-8251-46622D41274C}"/>
              </a:ext>
            </a:extLst>
          </p:cNvPr>
          <p:cNvSpPr>
            <a:spLocks noGrp="1"/>
          </p:cNvSpPr>
          <p:nvPr>
            <p:ph idx="1"/>
          </p:nvPr>
        </p:nvSpPr>
        <p:spPr>
          <a:xfrm>
            <a:off x="425450" y="1727420"/>
            <a:ext cx="8293100" cy="3248025"/>
          </a:xfrm>
        </p:spPr>
        <p:txBody>
          <a:bodyPr/>
          <a:lstStyle/>
          <a:p>
            <a:r>
              <a:rPr lang="en-US" dirty="0"/>
              <a:t>Regular expressions are an algebraic way of describing text patterns.</a:t>
            </a:r>
          </a:p>
          <a:p>
            <a:r>
              <a:rPr lang="en-US" dirty="0"/>
              <a:t>Regular expressions support powerful searches.</a:t>
            </a:r>
          </a:p>
        </p:txBody>
      </p:sp>
      <p:pic>
        <p:nvPicPr>
          <p:cNvPr id="1026" name="Picture 2">
            <a:extLst>
              <a:ext uri="{FF2B5EF4-FFF2-40B4-BE49-F238E27FC236}">
                <a16:creationId xmlns:a16="http://schemas.microsoft.com/office/drawing/2014/main" id="{273EAC4D-5029-3948-8986-D127EF6FB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17" y="3184034"/>
            <a:ext cx="8092966" cy="358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5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043D-524C-6D46-81B5-298A6E2AECDB}"/>
              </a:ext>
            </a:extLst>
          </p:cNvPr>
          <p:cNvSpPr>
            <a:spLocks noGrp="1"/>
          </p:cNvSpPr>
          <p:nvPr>
            <p:ph type="title"/>
          </p:nvPr>
        </p:nvSpPr>
        <p:spPr/>
        <p:txBody>
          <a:bodyPr/>
          <a:lstStyle/>
          <a:p>
            <a:r>
              <a:rPr lang="en-US" dirty="0"/>
              <a:t>Game 285</a:t>
            </a:r>
          </a:p>
        </p:txBody>
      </p:sp>
      <p:sp>
        <p:nvSpPr>
          <p:cNvPr id="3" name="Content Placeholder 2">
            <a:extLst>
              <a:ext uri="{FF2B5EF4-FFF2-40B4-BE49-F238E27FC236}">
                <a16:creationId xmlns:a16="http://schemas.microsoft.com/office/drawing/2014/main" id="{688447FB-3551-1F43-8A1C-762A5FA3DF76}"/>
              </a:ext>
            </a:extLst>
          </p:cNvPr>
          <p:cNvSpPr>
            <a:spLocks noGrp="1"/>
          </p:cNvSpPr>
          <p:nvPr>
            <p:ph idx="1"/>
          </p:nvPr>
        </p:nvSpPr>
        <p:spPr>
          <a:xfrm>
            <a:off x="390525" y="5493518"/>
            <a:ext cx="8293100" cy="1236794"/>
          </a:xfrm>
        </p:spPr>
        <p:txBody>
          <a:bodyPr/>
          <a:lstStyle/>
          <a:p>
            <a:pPr marL="0" indent="0">
              <a:buNone/>
            </a:pPr>
            <a:r>
              <a:rPr lang="en-US" sz="2400" dirty="0">
                <a:latin typeface="Source Sans Pro" panose="020F0502020204030204" pitchFamily="34" charset="0"/>
                <a:ea typeface="Source Sans Pro" panose="020F0502020204030204" pitchFamily="34" charset="0"/>
                <a:cs typeface="Consolas" panose="020B0609020204030204" pitchFamily="49" charset="0"/>
              </a:rPr>
              <a:t>% </a:t>
            </a:r>
            <a:r>
              <a:rPr lang="en-US" sz="2400" dirty="0" err="1">
                <a:latin typeface="Source Sans Pro" panose="020F0502020204030204" pitchFamily="34" charset="0"/>
                <a:ea typeface="Source Sans Pro" panose="020F0502020204030204" pitchFamily="34" charset="0"/>
                <a:cs typeface="Consolas" panose="020B0609020204030204" pitchFamily="49" charset="0"/>
              </a:rPr>
              <a:t>egrep</a:t>
            </a:r>
            <a:r>
              <a:rPr lang="en-US" sz="2400" dirty="0">
                <a:latin typeface="Source Sans Pro" panose="020F0502020204030204" pitchFamily="34" charset="0"/>
                <a:ea typeface="Source Sans Pro" panose="020F0502020204030204" pitchFamily="34" charset="0"/>
                <a:cs typeface="Consolas" panose="020B0609020204030204" pitchFamily="49" charset="0"/>
              </a:rPr>
              <a:t> "^lo[^</a:t>
            </a:r>
            <a:r>
              <a:rPr lang="en-US" sz="2400" dirty="0" err="1">
                <a:latin typeface="Source Sans Pro" panose="020F0502020204030204" pitchFamily="34" charset="0"/>
                <a:ea typeface="Source Sans Pro" panose="020F0502020204030204" pitchFamily="34" charset="0"/>
                <a:cs typeface="Consolas" panose="020B0609020204030204" pitchFamily="49" charset="0"/>
              </a:rPr>
              <a:t>spetbuidcohl</a:t>
            </a:r>
            <a:r>
              <a:rPr lang="en-US" sz="2400" dirty="0">
                <a:latin typeface="Source Sans Pro" panose="020F0502020204030204" pitchFamily="34" charset="0"/>
                <a:ea typeface="Source Sans Pro" panose="020F0502020204030204" pitchFamily="34" charset="0"/>
                <a:cs typeface="Consolas" panose="020B0609020204030204" pitchFamily="49" charset="0"/>
              </a:rPr>
              <a:t>]</a:t>
            </a:r>
            <a:r>
              <a:rPr lang="en-US" sz="2400" dirty="0" err="1">
                <a:latin typeface="Source Sans Pro" panose="020F0502020204030204" pitchFamily="34" charset="0"/>
                <a:ea typeface="Source Sans Pro" panose="020F0502020204030204" pitchFamily="34" charset="0"/>
                <a:cs typeface="Consolas" panose="020B0609020204030204" pitchFamily="49" charset="0"/>
              </a:rPr>
              <a:t>ly</a:t>
            </a:r>
            <a:r>
              <a:rPr lang="en-US" sz="2400" dirty="0">
                <a:latin typeface="Source Sans Pro" panose="020F0502020204030204" pitchFamily="34" charset="0"/>
                <a:ea typeface="Source Sans Pro" panose="020F0502020204030204" pitchFamily="34" charset="0"/>
                <a:cs typeface="Consolas" panose="020B0609020204030204" pitchFamily="49" charset="0"/>
              </a:rPr>
              <a:t>$" words     </a:t>
            </a:r>
          </a:p>
          <a:p>
            <a:pPr marL="0" indent="0">
              <a:buNone/>
            </a:pPr>
            <a:r>
              <a:rPr lang="en-US" sz="2400" dirty="0">
                <a:latin typeface="Source Sans Pro" panose="020F0502020204030204" pitchFamily="34" charset="0"/>
                <a:ea typeface="Source Sans Pro" panose="020F0502020204030204" pitchFamily="34" charset="0"/>
                <a:cs typeface="Consolas" panose="020B0609020204030204" pitchFamily="49" charset="0"/>
              </a:rPr>
              <a:t>lowly</a:t>
            </a:r>
          </a:p>
        </p:txBody>
      </p:sp>
      <p:pic>
        <p:nvPicPr>
          <p:cNvPr id="5" name="Picture 4">
            <a:extLst>
              <a:ext uri="{FF2B5EF4-FFF2-40B4-BE49-F238E27FC236}">
                <a16:creationId xmlns:a16="http://schemas.microsoft.com/office/drawing/2014/main" id="{224E2D20-A504-F846-B1D3-36A0672FBF94}"/>
              </a:ext>
            </a:extLst>
          </p:cNvPr>
          <p:cNvPicPr>
            <a:picLocks noChangeAspect="1"/>
          </p:cNvPicPr>
          <p:nvPr/>
        </p:nvPicPr>
        <p:blipFill>
          <a:blip r:embed="rId2"/>
          <a:stretch>
            <a:fillRect/>
          </a:stretch>
        </p:blipFill>
        <p:spPr>
          <a:xfrm>
            <a:off x="485118" y="1437130"/>
            <a:ext cx="3307255" cy="3983739"/>
          </a:xfrm>
          <a:prstGeom prst="rect">
            <a:avLst/>
          </a:prstGeom>
        </p:spPr>
      </p:pic>
    </p:spTree>
    <p:extLst>
      <p:ext uri="{BB962C8B-B14F-4D97-AF65-F5344CB8AC3E}">
        <p14:creationId xmlns:p14="http://schemas.microsoft.com/office/powerpoint/2010/main" val="37146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043D-524C-6D46-81B5-298A6E2AECDB}"/>
              </a:ext>
            </a:extLst>
          </p:cNvPr>
          <p:cNvSpPr>
            <a:spLocks noGrp="1"/>
          </p:cNvSpPr>
          <p:nvPr>
            <p:ph type="title"/>
          </p:nvPr>
        </p:nvSpPr>
        <p:spPr/>
        <p:txBody>
          <a:bodyPr/>
          <a:lstStyle/>
          <a:p>
            <a:r>
              <a:rPr lang="en-US" dirty="0"/>
              <a:t>Game 285</a:t>
            </a:r>
          </a:p>
        </p:txBody>
      </p:sp>
      <p:pic>
        <p:nvPicPr>
          <p:cNvPr id="7" name="Picture 6">
            <a:extLst>
              <a:ext uri="{FF2B5EF4-FFF2-40B4-BE49-F238E27FC236}">
                <a16:creationId xmlns:a16="http://schemas.microsoft.com/office/drawing/2014/main" id="{A27A9A0A-5237-D44D-B459-F48F68B2A61C}"/>
              </a:ext>
            </a:extLst>
          </p:cNvPr>
          <p:cNvPicPr>
            <a:picLocks noChangeAspect="1"/>
          </p:cNvPicPr>
          <p:nvPr/>
        </p:nvPicPr>
        <p:blipFill>
          <a:blip r:embed="rId2"/>
          <a:stretch>
            <a:fillRect/>
          </a:stretch>
        </p:blipFill>
        <p:spPr>
          <a:xfrm>
            <a:off x="2281000" y="1696727"/>
            <a:ext cx="3887114" cy="4556562"/>
          </a:xfrm>
          <a:prstGeom prst="rect">
            <a:avLst/>
          </a:prstGeom>
        </p:spPr>
      </p:pic>
    </p:spTree>
    <p:extLst>
      <p:ext uri="{BB962C8B-B14F-4D97-AF65-F5344CB8AC3E}">
        <p14:creationId xmlns:p14="http://schemas.microsoft.com/office/powerpoint/2010/main" val="142801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7F36-4821-CF4D-ABFA-F11209A41348}"/>
              </a:ext>
            </a:extLst>
          </p:cNvPr>
          <p:cNvSpPr>
            <a:spLocks noGrp="1"/>
          </p:cNvSpPr>
          <p:nvPr>
            <p:ph type="title"/>
          </p:nvPr>
        </p:nvSpPr>
        <p:spPr/>
        <p:txBody>
          <a:bodyPr/>
          <a:lstStyle/>
          <a:p>
            <a:r>
              <a:rPr lang="en-US" dirty="0"/>
              <a:t>Difference Between grep and </a:t>
            </a:r>
            <a:r>
              <a:rPr lang="en-US" dirty="0" err="1"/>
              <a:t>fgrep</a:t>
            </a:r>
            <a:endParaRPr lang="en-US" dirty="0"/>
          </a:p>
        </p:txBody>
      </p:sp>
      <p:sp>
        <p:nvSpPr>
          <p:cNvPr id="3" name="Content Placeholder 2">
            <a:extLst>
              <a:ext uri="{FF2B5EF4-FFF2-40B4-BE49-F238E27FC236}">
                <a16:creationId xmlns:a16="http://schemas.microsoft.com/office/drawing/2014/main" id="{4841DB01-0D21-DD47-99E1-E289D78C8932}"/>
              </a:ext>
            </a:extLst>
          </p:cNvPr>
          <p:cNvSpPr>
            <a:spLocks noGrp="1"/>
          </p:cNvSpPr>
          <p:nvPr>
            <p:ph idx="1"/>
          </p:nvPr>
        </p:nvSpPr>
        <p:spPr>
          <a:xfrm>
            <a:off x="380999" y="1769165"/>
            <a:ext cx="8628061" cy="4880113"/>
          </a:xfrm>
        </p:spPr>
        <p:txBody>
          <a:bodyPr/>
          <a:lstStyle/>
          <a:p>
            <a:r>
              <a:rPr lang="en-US" dirty="0" err="1"/>
              <a:t>fgrep</a:t>
            </a:r>
            <a:r>
              <a:rPr lang="en-US" dirty="0"/>
              <a:t> only does exact matching (same as grep -F):</a:t>
            </a:r>
          </a:p>
          <a:p>
            <a:pPr marL="0" indent="0">
              <a:buNone/>
            </a:pPr>
            <a:endParaRPr lang="en-US" dirty="0"/>
          </a:p>
          <a:p>
            <a:pPr marL="460375" lvl="1" indent="0">
              <a:buNone/>
            </a:pPr>
            <a:r>
              <a:rPr lang="en-US" dirty="0"/>
              <a:t>% </a:t>
            </a:r>
            <a:r>
              <a:rPr lang="en-US" dirty="0" err="1"/>
              <a:t>fgrep</a:t>
            </a:r>
            <a:r>
              <a:rPr lang="en-US" dirty="0"/>
              <a:t> shaken /</a:t>
            </a:r>
            <a:r>
              <a:rPr lang="en-US" dirty="0" err="1"/>
              <a:t>usr</a:t>
            </a:r>
            <a:r>
              <a:rPr lang="en-US" dirty="0"/>
              <a:t>/share/</a:t>
            </a:r>
            <a:r>
              <a:rPr lang="en-US" dirty="0" err="1"/>
              <a:t>dict</a:t>
            </a:r>
            <a:r>
              <a:rPr lang="en-US" dirty="0"/>
              <a:t>/words</a:t>
            </a:r>
          </a:p>
          <a:p>
            <a:pPr marL="460375" lvl="1" indent="0">
              <a:buNone/>
            </a:pPr>
            <a:r>
              <a:rPr lang="en-US" dirty="0"/>
              <a:t>shaken</a:t>
            </a:r>
          </a:p>
          <a:p>
            <a:pPr marL="460375" lvl="1" indent="0">
              <a:buNone/>
            </a:pPr>
            <a:r>
              <a:rPr lang="en-US" dirty="0"/>
              <a:t>shakenly</a:t>
            </a:r>
          </a:p>
          <a:p>
            <a:pPr marL="460375" lvl="1" indent="0">
              <a:buNone/>
            </a:pPr>
            <a:r>
              <a:rPr lang="en-US" dirty="0"/>
              <a:t>unshaken</a:t>
            </a:r>
          </a:p>
          <a:p>
            <a:pPr marL="460375" lvl="1" indent="0">
              <a:buNone/>
            </a:pPr>
            <a:r>
              <a:rPr lang="en-US" dirty="0" err="1"/>
              <a:t>unshakenly</a:t>
            </a:r>
            <a:endParaRPr lang="en-US" dirty="0"/>
          </a:p>
          <a:p>
            <a:pPr marL="460375" lvl="1" indent="0">
              <a:buNone/>
            </a:pPr>
            <a:r>
              <a:rPr lang="en-US" dirty="0" err="1"/>
              <a:t>unshakenness</a:t>
            </a:r>
            <a:endParaRPr lang="en-US" dirty="0"/>
          </a:p>
        </p:txBody>
      </p:sp>
    </p:spTree>
    <p:extLst>
      <p:ext uri="{BB962C8B-B14F-4D97-AF65-F5344CB8AC3E}">
        <p14:creationId xmlns:p14="http://schemas.microsoft.com/office/powerpoint/2010/main" val="428385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DC17-98CD-3A44-9CE8-C8A89DA6FC2D}"/>
              </a:ext>
            </a:extLst>
          </p:cNvPr>
          <p:cNvSpPr>
            <a:spLocks noGrp="1"/>
          </p:cNvSpPr>
          <p:nvPr>
            <p:ph type="title"/>
          </p:nvPr>
        </p:nvSpPr>
        <p:spPr/>
        <p:txBody>
          <a:bodyPr/>
          <a:lstStyle/>
          <a:p>
            <a:r>
              <a:rPr lang="en-US" dirty="0"/>
              <a:t>Useful grep Options</a:t>
            </a:r>
          </a:p>
        </p:txBody>
      </p:sp>
      <p:pic>
        <p:nvPicPr>
          <p:cNvPr id="1026" name="Picture 2">
            <a:extLst>
              <a:ext uri="{FF2B5EF4-FFF2-40B4-BE49-F238E27FC236}">
                <a16:creationId xmlns:a16="http://schemas.microsoft.com/office/drawing/2014/main" id="{7A15E78A-4C5A-FB46-8D74-7ABCC3E16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61" y="1580585"/>
            <a:ext cx="7839032" cy="4938862"/>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1FBC0F-50FE-7447-AD0C-75FE0134D9A1}"/>
              </a:ext>
            </a:extLst>
          </p:cNvPr>
          <p:cNvSpPr txBox="1"/>
          <p:nvPr/>
        </p:nvSpPr>
        <p:spPr>
          <a:xfrm>
            <a:off x="125413" y="6519446"/>
            <a:ext cx="3704860"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drt.sh</a:t>
            </a:r>
            <a:r>
              <a:rPr lang="en-US" sz="1200" dirty="0">
                <a:solidFill>
                  <a:schemeClr val="bg1">
                    <a:lumMod val="65000"/>
                  </a:schemeClr>
                </a:solidFill>
              </a:rPr>
              <a:t>/command-of-the-day/grep/</a:t>
            </a:r>
          </a:p>
        </p:txBody>
      </p:sp>
    </p:spTree>
    <p:extLst>
      <p:ext uri="{BB962C8B-B14F-4D97-AF65-F5344CB8AC3E}">
        <p14:creationId xmlns:p14="http://schemas.microsoft.com/office/powerpoint/2010/main" val="260857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CA2B-9C8B-624F-8B1C-7C1ADB15AA6F}"/>
              </a:ext>
            </a:extLst>
          </p:cNvPr>
          <p:cNvSpPr>
            <a:spLocks noGrp="1"/>
          </p:cNvSpPr>
          <p:nvPr>
            <p:ph type="title"/>
          </p:nvPr>
        </p:nvSpPr>
        <p:spPr/>
        <p:txBody>
          <a:bodyPr/>
          <a:lstStyle/>
          <a:p>
            <a:r>
              <a:rPr lang="en-US" dirty="0"/>
              <a:t>Useful Linux/Unix/Cygwin Commands</a:t>
            </a:r>
          </a:p>
        </p:txBody>
      </p:sp>
      <p:sp>
        <p:nvSpPr>
          <p:cNvPr id="3" name="Content Placeholder 2">
            <a:extLst>
              <a:ext uri="{FF2B5EF4-FFF2-40B4-BE49-F238E27FC236}">
                <a16:creationId xmlns:a16="http://schemas.microsoft.com/office/drawing/2014/main" id="{5D24ED79-406C-7746-8DCA-7867E6F7A7E7}"/>
              </a:ext>
            </a:extLst>
          </p:cNvPr>
          <p:cNvSpPr>
            <a:spLocks noGrp="1"/>
          </p:cNvSpPr>
          <p:nvPr>
            <p:ph sz="half" idx="1"/>
          </p:nvPr>
        </p:nvSpPr>
        <p:spPr>
          <a:xfrm>
            <a:off x="426244" y="1818291"/>
            <a:ext cx="4070350" cy="4498426"/>
          </a:xfrm>
        </p:spPr>
        <p:txBody>
          <a:bodyPr/>
          <a:lstStyle/>
          <a:p>
            <a:r>
              <a:rPr lang="en-US" dirty="0" err="1"/>
              <a:t>wc</a:t>
            </a:r>
            <a:endParaRPr lang="en-US" dirty="0"/>
          </a:p>
          <a:p>
            <a:r>
              <a:rPr lang="en-US" dirty="0"/>
              <a:t>cat</a:t>
            </a:r>
          </a:p>
          <a:p>
            <a:r>
              <a:rPr lang="en-US" dirty="0"/>
              <a:t>diff</a:t>
            </a:r>
          </a:p>
          <a:p>
            <a:r>
              <a:rPr lang="en-US" dirty="0"/>
              <a:t>find</a:t>
            </a:r>
          </a:p>
          <a:p>
            <a:r>
              <a:rPr lang="en-US" dirty="0" err="1"/>
              <a:t>xargs</a:t>
            </a:r>
            <a:endParaRPr lang="en-US" dirty="0"/>
          </a:p>
          <a:p>
            <a:r>
              <a:rPr lang="en-US" dirty="0"/>
              <a:t>grep</a:t>
            </a:r>
            <a:endParaRPr lang="en-US" dirty="0">
              <a:solidFill>
                <a:schemeClr val="bg1">
                  <a:lumMod val="50000"/>
                </a:schemeClr>
              </a:solidFill>
            </a:endParaRPr>
          </a:p>
          <a:p>
            <a:r>
              <a:rPr lang="en-US" dirty="0"/>
              <a:t>sort</a:t>
            </a:r>
          </a:p>
          <a:p>
            <a:r>
              <a:rPr lang="en-US" dirty="0" err="1"/>
              <a:t>uniq</a:t>
            </a:r>
            <a:endParaRPr lang="en-US" dirty="0"/>
          </a:p>
          <a:p>
            <a:r>
              <a:rPr lang="en-US" dirty="0" err="1"/>
              <a:t>shasum</a:t>
            </a:r>
            <a:endParaRPr lang="en-US" dirty="0"/>
          </a:p>
        </p:txBody>
      </p:sp>
      <p:sp>
        <p:nvSpPr>
          <p:cNvPr id="4" name="Content Placeholder 3">
            <a:extLst>
              <a:ext uri="{FF2B5EF4-FFF2-40B4-BE49-F238E27FC236}">
                <a16:creationId xmlns:a16="http://schemas.microsoft.com/office/drawing/2014/main" id="{4E073691-F27D-6545-8EF2-0D78B895EB61}"/>
              </a:ext>
            </a:extLst>
          </p:cNvPr>
          <p:cNvSpPr>
            <a:spLocks noGrp="1"/>
          </p:cNvSpPr>
          <p:nvPr>
            <p:ph sz="half" idx="2"/>
          </p:nvPr>
        </p:nvSpPr>
        <p:spPr>
          <a:xfrm>
            <a:off x="2743419" y="1855773"/>
            <a:ext cx="4070350" cy="4593020"/>
          </a:xfrm>
        </p:spPr>
        <p:txBody>
          <a:bodyPr/>
          <a:lstStyle/>
          <a:p>
            <a:r>
              <a:rPr lang="en-US" dirty="0"/>
              <a:t>sed</a:t>
            </a:r>
          </a:p>
          <a:p>
            <a:r>
              <a:rPr lang="en-US" dirty="0"/>
              <a:t>strings</a:t>
            </a:r>
          </a:p>
          <a:p>
            <a:r>
              <a:rPr lang="en-US" dirty="0"/>
              <a:t>join</a:t>
            </a:r>
          </a:p>
          <a:p>
            <a:r>
              <a:rPr lang="en-US" dirty="0"/>
              <a:t>cut</a:t>
            </a:r>
          </a:p>
          <a:p>
            <a:r>
              <a:rPr lang="en-US" dirty="0"/>
              <a:t>comm</a:t>
            </a:r>
          </a:p>
          <a:p>
            <a:r>
              <a:rPr lang="en-US" dirty="0"/>
              <a:t>split</a:t>
            </a:r>
          </a:p>
          <a:p>
            <a:r>
              <a:rPr lang="en-US" dirty="0"/>
              <a:t>paste</a:t>
            </a:r>
          </a:p>
          <a:p>
            <a:r>
              <a:rPr lang="en-US" dirty="0"/>
              <a:t>tr</a:t>
            </a:r>
          </a:p>
        </p:txBody>
      </p:sp>
      <p:pic>
        <p:nvPicPr>
          <p:cNvPr id="5" name="Picture 4">
            <a:extLst>
              <a:ext uri="{FF2B5EF4-FFF2-40B4-BE49-F238E27FC236}">
                <a16:creationId xmlns:a16="http://schemas.microsoft.com/office/drawing/2014/main" id="{49BA21AF-61D9-2A40-B762-5B652A3EBC31}"/>
              </a:ext>
            </a:extLst>
          </p:cNvPr>
          <p:cNvPicPr>
            <a:picLocks noChangeAspect="1"/>
          </p:cNvPicPr>
          <p:nvPr/>
        </p:nvPicPr>
        <p:blipFill>
          <a:blip r:embed="rId2"/>
          <a:stretch>
            <a:fillRect/>
          </a:stretch>
        </p:blipFill>
        <p:spPr>
          <a:xfrm>
            <a:off x="4897183" y="1935296"/>
            <a:ext cx="4059819" cy="4593021"/>
          </a:xfrm>
          <a:prstGeom prst="rect">
            <a:avLst/>
          </a:prstGeom>
        </p:spPr>
      </p:pic>
    </p:spTree>
    <p:extLst>
      <p:ext uri="{BB962C8B-B14F-4D97-AF65-F5344CB8AC3E}">
        <p14:creationId xmlns:p14="http://schemas.microsoft.com/office/powerpoint/2010/main" val="2085142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7524-059D-634C-A00D-E4358DBD346C}"/>
              </a:ext>
            </a:extLst>
          </p:cNvPr>
          <p:cNvSpPr>
            <a:spLocks noGrp="1"/>
          </p:cNvSpPr>
          <p:nvPr>
            <p:ph type="title"/>
          </p:nvPr>
        </p:nvSpPr>
        <p:spPr/>
        <p:txBody>
          <a:bodyPr/>
          <a:lstStyle/>
          <a:p>
            <a:r>
              <a:rPr lang="en-US" dirty="0" err="1"/>
              <a:t>wc</a:t>
            </a:r>
            <a:endParaRPr lang="en-US" dirty="0"/>
          </a:p>
        </p:txBody>
      </p:sp>
      <p:sp>
        <p:nvSpPr>
          <p:cNvPr id="3" name="Content Placeholder 2">
            <a:extLst>
              <a:ext uri="{FF2B5EF4-FFF2-40B4-BE49-F238E27FC236}">
                <a16:creationId xmlns:a16="http://schemas.microsoft.com/office/drawing/2014/main" id="{CACE7923-B753-F343-947A-0B24967AE2F5}"/>
              </a:ext>
            </a:extLst>
          </p:cNvPr>
          <p:cNvSpPr>
            <a:spLocks noGrp="1"/>
          </p:cNvSpPr>
          <p:nvPr>
            <p:ph idx="1"/>
          </p:nvPr>
        </p:nvSpPr>
        <p:spPr>
          <a:xfrm>
            <a:off x="381000" y="1534511"/>
            <a:ext cx="8293100" cy="5114768"/>
          </a:xfrm>
        </p:spPr>
        <p:txBody>
          <a:bodyPr/>
          <a:lstStyle/>
          <a:p>
            <a:r>
              <a:rPr lang="en-US" sz="2400" dirty="0"/>
              <a:t>Word count – prints number of lines, words, and bytes in a file (or from standard input).</a:t>
            </a:r>
          </a:p>
          <a:p>
            <a:r>
              <a:rPr lang="en-US" sz="2400" dirty="0"/>
              <a:t>Useful options:</a:t>
            </a:r>
          </a:p>
          <a:p>
            <a:pPr marL="395288" lvl="1" indent="0">
              <a:buNone/>
            </a:pPr>
            <a:r>
              <a:rPr lang="en-US" dirty="0"/>
              <a:t> </a:t>
            </a:r>
            <a:r>
              <a:rPr lang="en-US" sz="2000" dirty="0"/>
              <a:t>-c      The number of bytes in each input file is written to the         		    standard output. </a:t>
            </a:r>
          </a:p>
          <a:p>
            <a:pPr marL="395288" lvl="1" indent="0">
              <a:buNone/>
            </a:pPr>
            <a:r>
              <a:rPr lang="en-US" sz="2000" dirty="0"/>
              <a:t>-l        The number of lines in each input file is written to the standard</a:t>
            </a:r>
          </a:p>
          <a:p>
            <a:pPr marL="395288" lvl="1" indent="0">
              <a:buNone/>
            </a:pPr>
            <a:r>
              <a:rPr lang="en-US" sz="2000" dirty="0"/>
              <a:t>          output.</a:t>
            </a:r>
          </a:p>
          <a:p>
            <a:pPr marL="395288" lvl="1" indent="0">
              <a:buNone/>
            </a:pPr>
            <a:r>
              <a:rPr lang="en-US" sz="2000" dirty="0"/>
              <a:t>-m      The number of characters in each input file is written to the</a:t>
            </a:r>
          </a:p>
          <a:p>
            <a:pPr marL="395288" lvl="1" indent="0">
              <a:buNone/>
            </a:pPr>
            <a:r>
              <a:rPr lang="en-US" sz="2000" dirty="0"/>
              <a:t>           standard output.</a:t>
            </a:r>
          </a:p>
          <a:p>
            <a:pPr marL="395288" lvl="1" indent="0">
              <a:buNone/>
            </a:pPr>
            <a:r>
              <a:rPr lang="en-US" sz="2000" dirty="0"/>
              <a:t>-w      The number of words in each input file is written to the 	  	  	    standard output.</a:t>
            </a:r>
          </a:p>
          <a:p>
            <a:pPr marL="342900" indent="-342900"/>
            <a:r>
              <a:rPr lang="en-US" sz="2400" dirty="0"/>
              <a:t>Example:</a:t>
            </a:r>
          </a:p>
          <a:p>
            <a:pPr marL="395288" lvl="1" indent="0">
              <a:buNone/>
            </a:pPr>
            <a:r>
              <a:rPr lang="en-US" sz="2000" dirty="0"/>
              <a:t>% </a:t>
            </a:r>
            <a:r>
              <a:rPr lang="en-US" sz="2000" dirty="0" err="1"/>
              <a:t>wc</a:t>
            </a:r>
            <a:r>
              <a:rPr lang="en-US" sz="2000" dirty="0"/>
              <a:t> /</a:t>
            </a:r>
            <a:r>
              <a:rPr lang="en-US" sz="2000" dirty="0" err="1"/>
              <a:t>usr</a:t>
            </a:r>
            <a:r>
              <a:rPr lang="en-US" sz="2000" dirty="0"/>
              <a:t>/share/</a:t>
            </a:r>
            <a:r>
              <a:rPr lang="en-US" sz="2000" dirty="0" err="1"/>
              <a:t>dict</a:t>
            </a:r>
            <a:r>
              <a:rPr lang="en-US" sz="2000" dirty="0"/>
              <a:t>/words</a:t>
            </a:r>
          </a:p>
          <a:p>
            <a:pPr marL="395288" lvl="1" indent="0">
              <a:buNone/>
            </a:pPr>
            <a:r>
              <a:rPr lang="en-US" sz="2000" dirty="0"/>
              <a:t>  235886  235886 2493109 /</a:t>
            </a:r>
            <a:r>
              <a:rPr lang="en-US" sz="2000" dirty="0" err="1"/>
              <a:t>usr</a:t>
            </a:r>
            <a:r>
              <a:rPr lang="en-US" sz="2000" dirty="0"/>
              <a:t>/share/</a:t>
            </a:r>
            <a:r>
              <a:rPr lang="en-US" sz="2000" dirty="0" err="1"/>
              <a:t>dict</a:t>
            </a:r>
            <a:r>
              <a:rPr lang="en-US" sz="2000" dirty="0"/>
              <a:t>/words</a:t>
            </a:r>
          </a:p>
        </p:txBody>
      </p:sp>
      <p:grpSp>
        <p:nvGrpSpPr>
          <p:cNvPr id="7" name="Group 6">
            <a:extLst>
              <a:ext uri="{FF2B5EF4-FFF2-40B4-BE49-F238E27FC236}">
                <a16:creationId xmlns:a16="http://schemas.microsoft.com/office/drawing/2014/main" id="{0C7A331F-C39A-6A42-9764-3E1893BB9021}"/>
              </a:ext>
            </a:extLst>
          </p:cNvPr>
          <p:cNvGrpSpPr/>
          <p:nvPr/>
        </p:nvGrpSpPr>
        <p:grpSpPr>
          <a:xfrm>
            <a:off x="4046483" y="5399460"/>
            <a:ext cx="5008808" cy="863101"/>
            <a:chOff x="3983421" y="5504564"/>
            <a:chExt cx="5008808" cy="863101"/>
          </a:xfrm>
        </p:grpSpPr>
        <p:sp>
          <p:nvSpPr>
            <p:cNvPr id="4" name="TextBox 3">
              <a:extLst>
                <a:ext uri="{FF2B5EF4-FFF2-40B4-BE49-F238E27FC236}">
                  <a16:creationId xmlns:a16="http://schemas.microsoft.com/office/drawing/2014/main" id="{761E563D-2EE0-5F4B-BDFA-BEFE1715E730}"/>
                </a:ext>
              </a:extLst>
            </p:cNvPr>
            <p:cNvSpPr txBox="1"/>
            <p:nvPr/>
          </p:nvSpPr>
          <p:spPr>
            <a:xfrm>
              <a:off x="5531025" y="5504564"/>
              <a:ext cx="3461204" cy="830997"/>
            </a:xfrm>
            <a:prstGeom prst="rect">
              <a:avLst/>
            </a:prstGeom>
            <a:noFill/>
            <a:ln>
              <a:solidFill>
                <a:srgbClr val="FF0000"/>
              </a:solidFill>
            </a:ln>
          </p:spPr>
          <p:txBody>
            <a:bodyPr wrap="none" rtlCol="0">
              <a:spAutoFit/>
            </a:bodyPr>
            <a:lstStyle/>
            <a:p>
              <a:r>
                <a:rPr lang="en-US" b="1" dirty="0">
                  <a:solidFill>
                    <a:srgbClr val="FF0000"/>
                  </a:solidFill>
                </a:rPr>
                <a:t>Implies average number of letters</a:t>
              </a:r>
            </a:p>
            <a:p>
              <a:r>
                <a:rPr lang="en-US" b="1" dirty="0">
                  <a:solidFill>
                    <a:srgbClr val="FF0000"/>
                  </a:solidFill>
                </a:rPr>
                <a:t>in an English word is over 9 </a:t>
              </a:r>
            </a:p>
            <a:p>
              <a:r>
                <a:rPr lang="en-US" b="1" dirty="0">
                  <a:solidFill>
                    <a:srgbClr val="FF0000"/>
                  </a:solidFill>
                </a:rPr>
                <a:t>(</a:t>
              </a:r>
              <a:r>
                <a:rPr lang="en-US" b="1" dirty="0" err="1">
                  <a:solidFill>
                    <a:srgbClr val="FF0000"/>
                  </a:solidFill>
                </a:rPr>
                <a:t>wc</a:t>
              </a:r>
              <a:r>
                <a:rPr lang="en-US" b="1" dirty="0">
                  <a:solidFill>
                    <a:srgbClr val="FF0000"/>
                  </a:solidFill>
                </a:rPr>
                <a:t> counts newline characters)</a:t>
              </a:r>
            </a:p>
          </p:txBody>
        </p:sp>
        <p:cxnSp>
          <p:nvCxnSpPr>
            <p:cNvPr id="6" name="Straight Arrow Connector 5">
              <a:extLst>
                <a:ext uri="{FF2B5EF4-FFF2-40B4-BE49-F238E27FC236}">
                  <a16:creationId xmlns:a16="http://schemas.microsoft.com/office/drawing/2014/main" id="{27C7398A-3582-344C-9A5A-E7AF70119DD1}"/>
                </a:ext>
              </a:extLst>
            </p:cNvPr>
            <p:cNvCxnSpPr>
              <a:stCxn id="4" idx="1"/>
            </p:cNvCxnSpPr>
            <p:nvPr/>
          </p:nvCxnSpPr>
          <p:spPr bwMode="auto">
            <a:xfrm flipH="1">
              <a:off x="3983421" y="5920063"/>
              <a:ext cx="1547604" cy="44760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9115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B59A-7C8A-C84B-9185-ED7352DEE06E}"/>
              </a:ext>
            </a:extLst>
          </p:cNvPr>
          <p:cNvSpPr>
            <a:spLocks noGrp="1"/>
          </p:cNvSpPr>
          <p:nvPr>
            <p:ph type="title"/>
          </p:nvPr>
        </p:nvSpPr>
        <p:spPr>
          <a:xfrm>
            <a:off x="125413" y="737131"/>
            <a:ext cx="8628062" cy="629215"/>
          </a:xfrm>
        </p:spPr>
        <p:txBody>
          <a:bodyPr/>
          <a:lstStyle/>
          <a:p>
            <a:r>
              <a:rPr lang="en-US" dirty="0"/>
              <a:t>cat</a:t>
            </a:r>
          </a:p>
        </p:txBody>
      </p:sp>
      <p:sp>
        <p:nvSpPr>
          <p:cNvPr id="3" name="Content Placeholder 2">
            <a:extLst>
              <a:ext uri="{FF2B5EF4-FFF2-40B4-BE49-F238E27FC236}">
                <a16:creationId xmlns:a16="http://schemas.microsoft.com/office/drawing/2014/main" id="{63460EF1-E186-D445-B09F-BA6BC5F69371}"/>
              </a:ext>
            </a:extLst>
          </p:cNvPr>
          <p:cNvSpPr>
            <a:spLocks noGrp="1"/>
          </p:cNvSpPr>
          <p:nvPr>
            <p:ph idx="1"/>
          </p:nvPr>
        </p:nvSpPr>
        <p:spPr>
          <a:xfrm>
            <a:off x="390525" y="1303283"/>
            <a:ext cx="8293100" cy="5370786"/>
          </a:xfrm>
        </p:spPr>
        <p:txBody>
          <a:bodyPr/>
          <a:lstStyle/>
          <a:p>
            <a:r>
              <a:rPr lang="en-US" sz="2000" dirty="0"/>
              <a:t>Concatenate files and print to standard output.</a:t>
            </a:r>
          </a:p>
          <a:p>
            <a:r>
              <a:rPr lang="en-US" sz="2000" dirty="0"/>
              <a:t>Example:</a:t>
            </a:r>
          </a:p>
          <a:p>
            <a:pPr marL="395288" lvl="1" indent="0">
              <a:buNone/>
            </a:pPr>
            <a:r>
              <a:rPr lang="en-US" sz="1600" dirty="0"/>
              <a:t>% </a:t>
            </a:r>
            <a:r>
              <a:rPr lang="en-US" sz="1600" dirty="0" err="1"/>
              <a:t>fgrep</a:t>
            </a:r>
            <a:r>
              <a:rPr lang="en-US" sz="1600" dirty="0"/>
              <a:t> dogs /</a:t>
            </a:r>
            <a:r>
              <a:rPr lang="en-US" sz="1600" dirty="0" err="1"/>
              <a:t>usr</a:t>
            </a:r>
            <a:r>
              <a:rPr lang="en-US" sz="1600" dirty="0"/>
              <a:t>/share/</a:t>
            </a:r>
            <a:r>
              <a:rPr lang="en-US" sz="1600" dirty="0" err="1"/>
              <a:t>dict</a:t>
            </a:r>
            <a:r>
              <a:rPr lang="en-US" sz="1600" dirty="0"/>
              <a:t>/words &gt; dog-</a:t>
            </a:r>
            <a:r>
              <a:rPr lang="en-US" sz="1600" dirty="0" err="1"/>
              <a:t>words.txt</a:t>
            </a:r>
            <a:endParaRPr lang="en-US" sz="1600" dirty="0"/>
          </a:p>
          <a:p>
            <a:pPr marL="395288" lvl="1" indent="0">
              <a:buNone/>
            </a:pPr>
            <a:r>
              <a:rPr lang="en-US" sz="1600" dirty="0"/>
              <a:t>% </a:t>
            </a:r>
            <a:r>
              <a:rPr lang="en-US" sz="1600" dirty="0" err="1"/>
              <a:t>fgrep</a:t>
            </a:r>
            <a:r>
              <a:rPr lang="en-US" sz="1600" dirty="0"/>
              <a:t> cats /</a:t>
            </a:r>
            <a:r>
              <a:rPr lang="en-US" sz="1600" dirty="0" err="1"/>
              <a:t>usr</a:t>
            </a:r>
            <a:r>
              <a:rPr lang="en-US" sz="1600" dirty="0"/>
              <a:t>/share/</a:t>
            </a:r>
            <a:r>
              <a:rPr lang="en-US" sz="1600" dirty="0" err="1"/>
              <a:t>dict</a:t>
            </a:r>
            <a:r>
              <a:rPr lang="en-US" sz="1600" dirty="0"/>
              <a:t>/words &gt; cat-</a:t>
            </a:r>
            <a:r>
              <a:rPr lang="en-US" sz="1600" dirty="0" err="1"/>
              <a:t>words.txt</a:t>
            </a:r>
            <a:endParaRPr lang="en-US" sz="1600" dirty="0"/>
          </a:p>
          <a:p>
            <a:pPr marL="395288" lvl="1" indent="0">
              <a:buNone/>
            </a:pPr>
            <a:r>
              <a:rPr lang="en-US" sz="1600" dirty="0"/>
              <a:t>% cat dog-</a:t>
            </a:r>
            <a:r>
              <a:rPr lang="en-US" sz="1600" dirty="0" err="1"/>
              <a:t>words.txt</a:t>
            </a:r>
            <a:r>
              <a:rPr lang="en-US" sz="1600" dirty="0"/>
              <a:t> cat-</a:t>
            </a:r>
            <a:r>
              <a:rPr lang="en-US" sz="1600" dirty="0" err="1"/>
              <a:t>words.txt</a:t>
            </a:r>
            <a:r>
              <a:rPr lang="en-US" sz="1600" dirty="0"/>
              <a:t> </a:t>
            </a:r>
          </a:p>
          <a:p>
            <a:pPr marL="395288" lvl="1" indent="0">
              <a:buNone/>
            </a:pPr>
            <a:r>
              <a:rPr lang="en-US" sz="1600" dirty="0"/>
              <a:t>dogs</a:t>
            </a:r>
          </a:p>
          <a:p>
            <a:pPr marL="395288" lvl="1" indent="0">
              <a:buNone/>
            </a:pPr>
            <a:r>
              <a:rPr lang="en-US" sz="1600" dirty="0" err="1"/>
              <a:t>dogship</a:t>
            </a:r>
            <a:endParaRPr lang="en-US" sz="1600" dirty="0"/>
          </a:p>
          <a:p>
            <a:pPr marL="395288" lvl="1" indent="0">
              <a:buNone/>
            </a:pPr>
            <a:r>
              <a:rPr lang="en-US" sz="1600" dirty="0"/>
              <a:t>dogshore</a:t>
            </a:r>
          </a:p>
          <a:p>
            <a:pPr marL="395288" lvl="1" indent="0">
              <a:buNone/>
            </a:pPr>
            <a:r>
              <a:rPr lang="en-US" sz="1600" dirty="0" err="1"/>
              <a:t>dogskin</a:t>
            </a:r>
            <a:endParaRPr lang="en-US" sz="1600" dirty="0"/>
          </a:p>
          <a:p>
            <a:pPr marL="395288" lvl="1" indent="0">
              <a:buNone/>
            </a:pPr>
            <a:r>
              <a:rPr lang="en-US" sz="1600" dirty="0" err="1"/>
              <a:t>dogsleep</a:t>
            </a:r>
            <a:endParaRPr lang="en-US" sz="1600" dirty="0"/>
          </a:p>
          <a:p>
            <a:pPr marL="395288" lvl="1" indent="0">
              <a:buNone/>
            </a:pPr>
            <a:r>
              <a:rPr lang="en-US" sz="1600" dirty="0" err="1"/>
              <a:t>dogstone</a:t>
            </a:r>
            <a:endParaRPr lang="en-US" sz="1600" dirty="0"/>
          </a:p>
          <a:p>
            <a:pPr marL="395288" lvl="1" indent="0">
              <a:buNone/>
            </a:pPr>
            <a:r>
              <a:rPr lang="en-US" sz="1600" dirty="0"/>
              <a:t>catskin</a:t>
            </a:r>
          </a:p>
          <a:p>
            <a:pPr marL="395288" lvl="1" indent="0">
              <a:buNone/>
            </a:pPr>
            <a:r>
              <a:rPr lang="en-US" sz="1600" dirty="0" err="1"/>
              <a:t>catstep</a:t>
            </a:r>
            <a:endParaRPr lang="en-US" sz="1600" dirty="0"/>
          </a:p>
          <a:p>
            <a:pPr marL="395288" lvl="1" indent="0">
              <a:buNone/>
            </a:pPr>
            <a:r>
              <a:rPr lang="en-US" sz="1600" dirty="0"/>
              <a:t>catstick</a:t>
            </a:r>
          </a:p>
          <a:p>
            <a:pPr marL="395288" lvl="1" indent="0">
              <a:buNone/>
            </a:pPr>
            <a:r>
              <a:rPr lang="en-US" sz="1600" dirty="0" err="1"/>
              <a:t>catstitch</a:t>
            </a:r>
            <a:endParaRPr lang="en-US" sz="1600" dirty="0"/>
          </a:p>
          <a:p>
            <a:pPr marL="395288" lvl="1" indent="0">
              <a:buNone/>
            </a:pPr>
            <a:r>
              <a:rPr lang="en-US" sz="1600" dirty="0" err="1"/>
              <a:t>catstitcher</a:t>
            </a:r>
            <a:endParaRPr lang="en-US" sz="1600" dirty="0"/>
          </a:p>
          <a:p>
            <a:pPr marL="395288" lvl="1" indent="0">
              <a:buNone/>
            </a:pPr>
            <a:r>
              <a:rPr lang="en-US" sz="1600" dirty="0" err="1"/>
              <a:t>catstone</a:t>
            </a:r>
            <a:endParaRPr lang="en-US" sz="1600" dirty="0"/>
          </a:p>
          <a:p>
            <a:pPr marL="395288" lvl="1" indent="0">
              <a:buNone/>
            </a:pPr>
            <a:r>
              <a:rPr lang="en-US" sz="1600" dirty="0"/>
              <a:t>catsup</a:t>
            </a:r>
          </a:p>
          <a:p>
            <a:pPr marL="0" indent="0">
              <a:buNone/>
            </a:pPr>
            <a:endParaRPr lang="en-US" sz="2400" dirty="0"/>
          </a:p>
        </p:txBody>
      </p:sp>
    </p:spTree>
    <p:extLst>
      <p:ext uri="{BB962C8B-B14F-4D97-AF65-F5344CB8AC3E}">
        <p14:creationId xmlns:p14="http://schemas.microsoft.com/office/powerpoint/2010/main" val="24273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683C-1863-6542-BF35-08DD86709548}"/>
              </a:ext>
            </a:extLst>
          </p:cNvPr>
          <p:cNvSpPr>
            <a:spLocks noGrp="1"/>
          </p:cNvSpPr>
          <p:nvPr>
            <p:ph type="title"/>
          </p:nvPr>
        </p:nvSpPr>
        <p:spPr>
          <a:xfrm>
            <a:off x="134938" y="657450"/>
            <a:ext cx="8628062" cy="928066"/>
          </a:xfrm>
        </p:spPr>
        <p:txBody>
          <a:bodyPr/>
          <a:lstStyle/>
          <a:p>
            <a:r>
              <a:rPr lang="en-US" dirty="0"/>
              <a:t>diff</a:t>
            </a:r>
          </a:p>
        </p:txBody>
      </p:sp>
      <p:sp>
        <p:nvSpPr>
          <p:cNvPr id="3" name="Content Placeholder 2">
            <a:extLst>
              <a:ext uri="{FF2B5EF4-FFF2-40B4-BE49-F238E27FC236}">
                <a16:creationId xmlns:a16="http://schemas.microsoft.com/office/drawing/2014/main" id="{E844F24E-BD3D-374E-8F1C-1C462BCC8456}"/>
              </a:ext>
            </a:extLst>
          </p:cNvPr>
          <p:cNvSpPr>
            <a:spLocks noGrp="1"/>
          </p:cNvSpPr>
          <p:nvPr>
            <p:ph idx="1"/>
          </p:nvPr>
        </p:nvSpPr>
        <p:spPr>
          <a:xfrm>
            <a:off x="381000" y="1334530"/>
            <a:ext cx="8293100" cy="5314749"/>
          </a:xfrm>
        </p:spPr>
        <p:txBody>
          <a:bodyPr/>
          <a:lstStyle/>
          <a:p>
            <a:r>
              <a:rPr lang="en-US" dirty="0"/>
              <a:t>Compare the differences between files.</a:t>
            </a:r>
          </a:p>
          <a:p>
            <a:r>
              <a:rPr lang="en-US" dirty="0"/>
              <a:t>Options:</a:t>
            </a:r>
          </a:p>
          <a:p>
            <a:pPr marL="395288" lvl="1" indent="0">
              <a:buNone/>
            </a:pPr>
            <a:r>
              <a:rPr lang="en-US" dirty="0"/>
              <a:t>-</a:t>
            </a:r>
            <a:r>
              <a:rPr lang="en-US" dirty="0" err="1"/>
              <a:t>i</a:t>
            </a:r>
            <a:r>
              <a:rPr lang="en-US" dirty="0"/>
              <a:t>    Ignore case differences in file contents.</a:t>
            </a:r>
          </a:p>
          <a:p>
            <a:pPr marL="395288" lvl="1" indent="0">
              <a:buNone/>
            </a:pPr>
            <a:r>
              <a:rPr lang="en-US" dirty="0"/>
              <a:t>-q   Output only whether files differ.</a:t>
            </a:r>
          </a:p>
          <a:p>
            <a:pPr marL="395288" lvl="1" indent="0">
              <a:buNone/>
            </a:pPr>
            <a:r>
              <a:rPr lang="en-US" dirty="0"/>
              <a:t>-y   Output in two columns.</a:t>
            </a:r>
          </a:p>
          <a:p>
            <a:pPr marL="395288" lvl="1" indent="0">
              <a:buNone/>
            </a:pPr>
            <a:r>
              <a:rPr lang="en-US" dirty="0"/>
              <a:t>-w  Ignore all white space.</a:t>
            </a:r>
          </a:p>
          <a:p>
            <a:r>
              <a:rPr lang="en-US" sz="2400" dirty="0"/>
              <a:t>Example:</a:t>
            </a:r>
          </a:p>
          <a:p>
            <a:pPr marL="804863" lvl="2" indent="0">
              <a:buNone/>
            </a:pPr>
            <a:r>
              <a:rPr lang="en-US" dirty="0"/>
              <a:t>% diff </a:t>
            </a:r>
            <a:r>
              <a:rPr lang="en-US" dirty="0" err="1"/>
              <a:t>dogs.txt</a:t>
            </a:r>
            <a:r>
              <a:rPr lang="en-US" dirty="0"/>
              <a:t> </a:t>
            </a:r>
            <a:r>
              <a:rPr lang="en-US" dirty="0" err="1"/>
              <a:t>cats.txt</a:t>
            </a:r>
            <a:r>
              <a:rPr lang="en-US" dirty="0"/>
              <a:t> </a:t>
            </a:r>
          </a:p>
          <a:p>
            <a:pPr marL="804863" lvl="2" indent="0">
              <a:buNone/>
            </a:pPr>
            <a:r>
              <a:rPr lang="en-US" dirty="0"/>
              <a:t>3c3</a:t>
            </a:r>
          </a:p>
          <a:p>
            <a:pPr marL="804863" lvl="2" indent="0">
              <a:buNone/>
            </a:pPr>
            <a:r>
              <a:rPr lang="en-US" dirty="0"/>
              <a:t>&lt; dogs are great</a:t>
            </a:r>
          </a:p>
          <a:p>
            <a:pPr marL="804863" lvl="2" indent="0">
              <a:buNone/>
            </a:pPr>
            <a:r>
              <a:rPr lang="en-US" dirty="0"/>
              <a:t>---</a:t>
            </a:r>
          </a:p>
          <a:p>
            <a:pPr marL="804863" lvl="2" indent="0">
              <a:buNone/>
            </a:pPr>
            <a:r>
              <a:rPr lang="en-US" dirty="0"/>
              <a:t>&gt; cats are fine</a:t>
            </a:r>
          </a:p>
        </p:txBody>
      </p:sp>
    </p:spTree>
    <p:extLst>
      <p:ext uri="{BB962C8B-B14F-4D97-AF65-F5344CB8AC3E}">
        <p14:creationId xmlns:p14="http://schemas.microsoft.com/office/powerpoint/2010/main" val="222437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8801-E179-0840-B3AF-1AE04917264D}"/>
              </a:ext>
            </a:extLst>
          </p:cNvPr>
          <p:cNvSpPr>
            <a:spLocks noGrp="1"/>
          </p:cNvSpPr>
          <p:nvPr>
            <p:ph type="title"/>
          </p:nvPr>
        </p:nvSpPr>
        <p:spPr>
          <a:xfrm>
            <a:off x="134938" y="682164"/>
            <a:ext cx="8628062" cy="928066"/>
          </a:xfrm>
        </p:spPr>
        <p:txBody>
          <a:bodyPr/>
          <a:lstStyle/>
          <a:p>
            <a:r>
              <a:rPr lang="en-US" dirty="0"/>
              <a:t>find</a:t>
            </a:r>
          </a:p>
        </p:txBody>
      </p:sp>
      <p:sp>
        <p:nvSpPr>
          <p:cNvPr id="3" name="Content Placeholder 2">
            <a:extLst>
              <a:ext uri="{FF2B5EF4-FFF2-40B4-BE49-F238E27FC236}">
                <a16:creationId xmlns:a16="http://schemas.microsoft.com/office/drawing/2014/main" id="{5523196C-B70C-BE4E-A860-1464BC23843C}"/>
              </a:ext>
            </a:extLst>
          </p:cNvPr>
          <p:cNvSpPr>
            <a:spLocks noGrp="1"/>
          </p:cNvSpPr>
          <p:nvPr>
            <p:ph idx="1"/>
          </p:nvPr>
        </p:nvSpPr>
        <p:spPr>
          <a:xfrm>
            <a:off x="381000" y="1421027"/>
            <a:ext cx="8628062" cy="5338119"/>
          </a:xfrm>
        </p:spPr>
        <p:txBody>
          <a:bodyPr/>
          <a:lstStyle/>
          <a:p>
            <a:r>
              <a:rPr lang="en-US" sz="2400" dirty="0"/>
              <a:t>The find utility recursively descends the directory tree for each path listed, evaluating an expression.</a:t>
            </a:r>
          </a:p>
          <a:p>
            <a:r>
              <a:rPr lang="en-US" sz="2400" dirty="0"/>
              <a:t>Options (too many to list – see “man find”)</a:t>
            </a:r>
          </a:p>
          <a:p>
            <a:r>
              <a:rPr lang="en-US" sz="2400" dirty="0"/>
              <a:t>Example:</a:t>
            </a:r>
          </a:p>
          <a:p>
            <a:pPr marL="395288" lvl="1" indent="0">
              <a:buNone/>
            </a:pPr>
            <a:r>
              <a:rPr lang="en-US" sz="1600" dirty="0"/>
              <a:t>% find . -name "*txt"</a:t>
            </a:r>
          </a:p>
          <a:p>
            <a:pPr marL="395288" lvl="1" indent="0">
              <a:buNone/>
            </a:pPr>
            <a:r>
              <a:rPr lang="en-US" sz="1600" dirty="0"/>
              <a:t>./</a:t>
            </a:r>
            <a:r>
              <a:rPr lang="en-US" sz="1600" dirty="0" err="1"/>
              <a:t>cats.txt</a:t>
            </a:r>
            <a:endParaRPr lang="en-US" sz="1600" dirty="0"/>
          </a:p>
          <a:p>
            <a:pPr marL="395288" lvl="1" indent="0">
              <a:buNone/>
            </a:pPr>
            <a:r>
              <a:rPr lang="en-US" sz="1600" dirty="0"/>
              <a:t>./dir2/Time </a:t>
            </a:r>
            <a:r>
              <a:rPr lang="en-US" sz="1600" dirty="0" err="1"/>
              <a:t>fish.txt</a:t>
            </a:r>
            <a:endParaRPr lang="en-US" sz="1600" dirty="0"/>
          </a:p>
          <a:p>
            <a:pPr marL="395288" lvl="1" indent="0">
              <a:buNone/>
            </a:pPr>
            <a:r>
              <a:rPr lang="en-US" sz="1600" dirty="0"/>
              <a:t>./dir2/Horse </a:t>
            </a:r>
            <a:r>
              <a:rPr lang="en-US" sz="1600" dirty="0" err="1"/>
              <a:t>fire.txt</a:t>
            </a:r>
            <a:endParaRPr lang="en-US" sz="1600" dirty="0"/>
          </a:p>
          <a:p>
            <a:pPr marL="395288" lvl="1" indent="0">
              <a:buNone/>
            </a:pPr>
            <a:r>
              <a:rPr lang="en-US" sz="1600" dirty="0"/>
              <a:t>./dir2/Dog </a:t>
            </a:r>
            <a:r>
              <a:rPr lang="en-US" sz="1600" dirty="0" err="1"/>
              <a:t>breath.txt</a:t>
            </a:r>
            <a:endParaRPr lang="en-US" sz="1600" dirty="0"/>
          </a:p>
          <a:p>
            <a:pPr marL="395288" lvl="1" indent="0">
              <a:buNone/>
            </a:pPr>
            <a:r>
              <a:rPr lang="en-US" sz="1600" dirty="0"/>
              <a:t>./dir2/Pig </a:t>
            </a:r>
            <a:r>
              <a:rPr lang="en-US" sz="1600" dirty="0" err="1"/>
              <a:t>breath.txt</a:t>
            </a:r>
            <a:endParaRPr lang="en-US" sz="1600" dirty="0"/>
          </a:p>
          <a:p>
            <a:pPr marL="395288" lvl="1" indent="0">
              <a:buNone/>
            </a:pPr>
            <a:r>
              <a:rPr lang="en-US" sz="1600" dirty="0"/>
              <a:t>./</a:t>
            </a:r>
            <a:r>
              <a:rPr lang="en-US" sz="1600" dirty="0" err="1"/>
              <a:t>dogs.txt</a:t>
            </a:r>
            <a:endParaRPr lang="en-US" sz="1600" dirty="0"/>
          </a:p>
          <a:p>
            <a:pPr marL="395288" lvl="1" indent="0">
              <a:buNone/>
            </a:pPr>
            <a:r>
              <a:rPr lang="en-US" sz="1600" dirty="0"/>
              <a:t>./files2.txt</a:t>
            </a:r>
          </a:p>
          <a:p>
            <a:pPr marL="395288" lvl="1" indent="0">
              <a:buNone/>
            </a:pPr>
            <a:r>
              <a:rPr lang="en-US" sz="1600" dirty="0"/>
              <a:t>./dir1/Time </a:t>
            </a:r>
            <a:r>
              <a:rPr lang="en-US" sz="1600" dirty="0" err="1"/>
              <a:t>fish.txt</a:t>
            </a:r>
            <a:endParaRPr lang="en-US" sz="1600" dirty="0"/>
          </a:p>
          <a:p>
            <a:pPr marL="395288" lvl="1" indent="0">
              <a:buNone/>
            </a:pPr>
            <a:r>
              <a:rPr lang="en-US" sz="1600" dirty="0"/>
              <a:t>./dir1/Horse </a:t>
            </a:r>
            <a:r>
              <a:rPr lang="en-US" sz="1600" dirty="0" err="1"/>
              <a:t>fire.txt</a:t>
            </a:r>
            <a:endParaRPr lang="en-US" sz="1600" dirty="0"/>
          </a:p>
          <a:p>
            <a:pPr marL="395288" lvl="1" indent="0">
              <a:buNone/>
            </a:pPr>
            <a:r>
              <a:rPr lang="en-US" sz="1600" dirty="0"/>
              <a:t>./dir1/Dog </a:t>
            </a:r>
            <a:r>
              <a:rPr lang="en-US" sz="1600" dirty="0" err="1"/>
              <a:t>breath.txt</a:t>
            </a:r>
            <a:endParaRPr lang="en-US" sz="1600" dirty="0"/>
          </a:p>
          <a:p>
            <a:pPr marL="395288" lvl="1" indent="0">
              <a:buNone/>
            </a:pPr>
            <a:r>
              <a:rPr lang="en-US" sz="1600" dirty="0"/>
              <a:t>./dir1/Pig </a:t>
            </a:r>
            <a:r>
              <a:rPr lang="en-US" sz="1600" dirty="0" err="1"/>
              <a:t>breath.txt</a:t>
            </a:r>
            <a:endParaRPr lang="en-US" sz="1600" dirty="0"/>
          </a:p>
          <a:p>
            <a:pPr marL="395288" lvl="1" indent="0">
              <a:buNone/>
            </a:pPr>
            <a:r>
              <a:rPr lang="en-US" sz="1600" dirty="0"/>
              <a:t>./files1.txt</a:t>
            </a:r>
          </a:p>
          <a:p>
            <a:pPr marL="0" indent="0">
              <a:buNone/>
            </a:pPr>
            <a:endParaRPr lang="en-US" dirty="0"/>
          </a:p>
        </p:txBody>
      </p:sp>
    </p:spTree>
    <p:extLst>
      <p:ext uri="{BB962C8B-B14F-4D97-AF65-F5344CB8AC3E}">
        <p14:creationId xmlns:p14="http://schemas.microsoft.com/office/powerpoint/2010/main" val="71996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B69A-868F-034F-855D-19A6E738B591}"/>
              </a:ext>
            </a:extLst>
          </p:cNvPr>
          <p:cNvSpPr>
            <a:spLocks noGrp="1"/>
          </p:cNvSpPr>
          <p:nvPr>
            <p:ph type="title"/>
          </p:nvPr>
        </p:nvSpPr>
        <p:spPr>
          <a:xfrm>
            <a:off x="134938" y="604173"/>
            <a:ext cx="8628062" cy="928066"/>
          </a:xfrm>
        </p:spPr>
        <p:txBody>
          <a:bodyPr/>
          <a:lstStyle/>
          <a:p>
            <a:r>
              <a:rPr lang="en-US" dirty="0" err="1"/>
              <a:t>xargs</a:t>
            </a:r>
            <a:r>
              <a:rPr lang="en-US" dirty="0"/>
              <a:t> [utility [arguments]]</a:t>
            </a:r>
          </a:p>
        </p:txBody>
      </p:sp>
      <p:sp>
        <p:nvSpPr>
          <p:cNvPr id="3" name="Content Placeholder 2">
            <a:extLst>
              <a:ext uri="{FF2B5EF4-FFF2-40B4-BE49-F238E27FC236}">
                <a16:creationId xmlns:a16="http://schemas.microsoft.com/office/drawing/2014/main" id="{A61C7CB7-87B1-B44A-BEC3-62EEEC341145}"/>
              </a:ext>
            </a:extLst>
          </p:cNvPr>
          <p:cNvSpPr>
            <a:spLocks noGrp="1"/>
          </p:cNvSpPr>
          <p:nvPr>
            <p:ph idx="1"/>
          </p:nvPr>
        </p:nvSpPr>
        <p:spPr>
          <a:xfrm>
            <a:off x="381000" y="1532239"/>
            <a:ext cx="8293100" cy="5117040"/>
          </a:xfrm>
        </p:spPr>
        <p:txBody>
          <a:bodyPr/>
          <a:lstStyle/>
          <a:p>
            <a:r>
              <a:rPr lang="en-US" sz="2000" dirty="0" err="1"/>
              <a:t>xargs</a:t>
            </a:r>
            <a:r>
              <a:rPr lang="en-US" sz="2000" dirty="0"/>
              <a:t> takes any arguments specified on the command line and gives them to utility upon each invocation. Example:</a:t>
            </a:r>
          </a:p>
          <a:p>
            <a:pPr marL="0" indent="0">
              <a:buNone/>
            </a:pPr>
            <a:r>
              <a:rPr lang="en-US" sz="1600" dirty="0">
                <a:latin typeface="Lucida Console" panose="020B0609040504020204" pitchFamily="49" charset="0"/>
              </a:rPr>
              <a:t>% find . -type f -print0 | </a:t>
            </a:r>
            <a:r>
              <a:rPr lang="en-US" sz="1600" dirty="0" err="1">
                <a:latin typeface="Lucida Console" panose="020B0609040504020204" pitchFamily="49" charset="0"/>
              </a:rPr>
              <a:t>xargs</a:t>
            </a:r>
            <a:r>
              <a:rPr lang="en-US" sz="1600" dirty="0">
                <a:latin typeface="Lucida Console" panose="020B0609040504020204" pitchFamily="49" charset="0"/>
              </a:rPr>
              <a:t> -0 </a:t>
            </a:r>
            <a:r>
              <a:rPr lang="en-US" sz="1600" dirty="0" err="1">
                <a:latin typeface="Lucida Console" panose="020B0609040504020204" pitchFamily="49" charset="0"/>
              </a:rPr>
              <a:t>wc</a:t>
            </a:r>
            <a:r>
              <a:rPr lang="en-US" sz="1600" dirty="0">
                <a:latin typeface="Lucida Console" panose="020B0609040504020204" pitchFamily="49" charset="0"/>
              </a:rPr>
              <a:t> </a:t>
            </a:r>
          </a:p>
          <a:p>
            <a:pPr marL="0" indent="0">
              <a:buNone/>
            </a:pPr>
            <a:r>
              <a:rPr lang="en-US" sz="1600" dirty="0">
                <a:latin typeface="Lucida Console" panose="020B0609040504020204" pitchFamily="49" charset="0"/>
              </a:rPr>
              <a:t>       3       9      44 ./</a:t>
            </a:r>
            <a:r>
              <a:rPr lang="en-US" sz="1600" dirty="0" err="1">
                <a:latin typeface="Lucida Console" panose="020B0609040504020204" pitchFamily="49" charset="0"/>
              </a:rPr>
              <a:t>cats.txt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0      10    6148 ./.</a:t>
            </a:r>
            <a:r>
              <a:rPr lang="en-US" sz="1600" dirty="0" err="1">
                <a:latin typeface="Lucida Console" panose="020B0609040504020204" pitchFamily="49" charset="0"/>
              </a:rPr>
              <a:t>DS_Store</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1       2       9 ./dir2/Time </a:t>
            </a:r>
            <a:r>
              <a:rPr lang="en-US" sz="1600" dirty="0" err="1">
                <a:latin typeface="Lucida Console" panose="020B0609040504020204" pitchFamily="49" charset="0"/>
              </a:rPr>
              <a:t>fish.txt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1       2       9 ./dir2/Horse </a:t>
            </a:r>
            <a:r>
              <a:rPr lang="en-US" sz="1600" dirty="0" err="1">
                <a:latin typeface="Lucida Console" panose="020B0609040504020204" pitchFamily="49" charset="0"/>
              </a:rPr>
              <a:t>fire.txt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2       3      15 ./dir2/Dog </a:t>
            </a:r>
            <a:r>
              <a:rPr lang="en-US" sz="1600" dirty="0" err="1">
                <a:latin typeface="Lucida Console" panose="020B0609040504020204" pitchFamily="49" charset="0"/>
              </a:rPr>
              <a:t>breath.txt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2       3      14 ./dir2/Pig </a:t>
            </a:r>
            <a:r>
              <a:rPr lang="en-US" sz="1600" dirty="0" err="1">
                <a:latin typeface="Lucida Console" panose="020B0609040504020204" pitchFamily="49" charset="0"/>
              </a:rPr>
              <a:t>breath.txt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3       9      45 ./</a:t>
            </a:r>
            <a:r>
              <a:rPr lang="en-US" sz="1600" dirty="0" err="1">
                <a:latin typeface="Lucida Console" panose="020B0609040504020204" pitchFamily="49" charset="0"/>
              </a:rPr>
              <a:t>dogs.txt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4      12     263 ./files2.txt</a:t>
            </a:r>
          </a:p>
          <a:p>
            <a:pPr marL="0" indent="0">
              <a:buNone/>
            </a:pPr>
            <a:r>
              <a:rPr lang="en-US" sz="1600" dirty="0">
                <a:latin typeface="Lucida Console" panose="020B0609040504020204" pitchFamily="49" charset="0"/>
              </a:rPr>
              <a:t>       1       2       9 ./dir1/Time </a:t>
            </a:r>
            <a:r>
              <a:rPr lang="en-US" sz="1600" dirty="0" err="1">
                <a:latin typeface="Lucida Console" panose="020B0609040504020204" pitchFamily="49" charset="0"/>
              </a:rPr>
              <a:t>fish.txt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1       2       9 ./dir1/Horse </a:t>
            </a:r>
            <a:r>
              <a:rPr lang="en-US" sz="1600" dirty="0" err="1">
                <a:latin typeface="Lucida Console" panose="020B0609040504020204" pitchFamily="49" charset="0"/>
              </a:rPr>
              <a:t>fire.txt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1       1       6 ./dir1/Dog </a:t>
            </a:r>
            <a:r>
              <a:rPr lang="en-US" sz="1600" dirty="0" err="1">
                <a:latin typeface="Lucida Console" panose="020B0609040504020204" pitchFamily="49" charset="0"/>
              </a:rPr>
              <a:t>breath.txt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1       1       5 ./dir1/Pig </a:t>
            </a:r>
            <a:r>
              <a:rPr lang="en-US" sz="1600" dirty="0" err="1">
                <a:latin typeface="Lucida Console" panose="020B0609040504020204" pitchFamily="49" charset="0"/>
              </a:rPr>
              <a:t>breath.txt</a:t>
            </a:r>
            <a:endParaRPr lang="en-US" sz="1600" dirty="0">
              <a:latin typeface="Lucida Console" panose="020B0609040504020204" pitchFamily="49" charset="0"/>
            </a:endParaRPr>
          </a:p>
          <a:p>
            <a:pPr marL="0" indent="0">
              <a:buNone/>
            </a:pPr>
            <a:r>
              <a:rPr lang="en-US" sz="1600" dirty="0">
                <a:latin typeface="Lucida Console" panose="020B0609040504020204" pitchFamily="49" charset="0"/>
              </a:rPr>
              <a:t>       4      14     257 ./files1.txt</a:t>
            </a:r>
          </a:p>
          <a:p>
            <a:pPr marL="0" indent="0">
              <a:buNone/>
            </a:pPr>
            <a:r>
              <a:rPr lang="en-US" sz="1600" dirty="0">
                <a:latin typeface="Lucida Console" panose="020B0609040504020204" pitchFamily="49" charset="0"/>
              </a:rPr>
              <a:t>      24      70    6833 total</a:t>
            </a:r>
          </a:p>
          <a:p>
            <a:endParaRPr lang="en-US" dirty="0"/>
          </a:p>
        </p:txBody>
      </p:sp>
    </p:spTree>
    <p:extLst>
      <p:ext uri="{BB962C8B-B14F-4D97-AF65-F5344CB8AC3E}">
        <p14:creationId xmlns:p14="http://schemas.microsoft.com/office/powerpoint/2010/main" val="178226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C94C-15A3-0F48-A525-1AC245D446CD}"/>
              </a:ext>
            </a:extLst>
          </p:cNvPr>
          <p:cNvSpPr>
            <a:spLocks noGrp="1"/>
          </p:cNvSpPr>
          <p:nvPr>
            <p:ph type="title"/>
          </p:nvPr>
        </p:nvSpPr>
        <p:spPr>
          <a:xfrm>
            <a:off x="125413" y="657448"/>
            <a:ext cx="8628062" cy="928066"/>
          </a:xfrm>
        </p:spPr>
        <p:txBody>
          <a:bodyPr/>
          <a:lstStyle/>
          <a:p>
            <a:r>
              <a:rPr lang="en-US" dirty="0"/>
              <a:t>Basic Definition of Regular Expressions</a:t>
            </a:r>
          </a:p>
        </p:txBody>
      </p:sp>
      <p:sp>
        <p:nvSpPr>
          <p:cNvPr id="3" name="Content Placeholder 2">
            <a:extLst>
              <a:ext uri="{FF2B5EF4-FFF2-40B4-BE49-F238E27FC236}">
                <a16:creationId xmlns:a16="http://schemas.microsoft.com/office/drawing/2014/main" id="{32D178E7-18D5-024C-B6B9-FE8DCDECE6FA}"/>
              </a:ext>
            </a:extLst>
          </p:cNvPr>
          <p:cNvSpPr>
            <a:spLocks noGrp="1"/>
          </p:cNvSpPr>
          <p:nvPr>
            <p:ph idx="1"/>
          </p:nvPr>
        </p:nvSpPr>
        <p:spPr>
          <a:xfrm>
            <a:off x="381000" y="1469032"/>
            <a:ext cx="8521262" cy="5213131"/>
          </a:xfrm>
        </p:spPr>
        <p:txBody>
          <a:bodyPr/>
          <a:lstStyle/>
          <a:p>
            <a:r>
              <a:rPr lang="en-US" dirty="0"/>
              <a:t>A </a:t>
            </a:r>
            <a:r>
              <a:rPr lang="en-US" b="1" dirty="0"/>
              <a:t>regular expression </a:t>
            </a:r>
            <a:r>
              <a:rPr lang="en-US" dirty="0"/>
              <a:t>(RE) defines a </a:t>
            </a:r>
            <a:r>
              <a:rPr lang="en-US" b="1" dirty="0"/>
              <a:t>language</a:t>
            </a:r>
            <a:r>
              <a:rPr lang="en-US" dirty="0"/>
              <a:t>, that is, a set of character strings</a:t>
            </a:r>
          </a:p>
          <a:p>
            <a:r>
              <a:rPr lang="en-US" dirty="0"/>
              <a:t>A </a:t>
            </a:r>
            <a:r>
              <a:rPr lang="en-US" b="1" dirty="0"/>
              <a:t>single character </a:t>
            </a:r>
            <a:r>
              <a:rPr lang="en-US" dirty="0"/>
              <a:t>matches just that character.</a:t>
            </a:r>
          </a:p>
          <a:p>
            <a:pPr lvl="1"/>
            <a:r>
              <a:rPr lang="en-US" dirty="0"/>
              <a:t>RE a matches the string “a”</a:t>
            </a:r>
          </a:p>
          <a:p>
            <a:r>
              <a:rPr lang="en-US" b="1" dirty="0"/>
              <a:t>Concatenation</a:t>
            </a:r>
            <a:r>
              <a:rPr lang="en-US" dirty="0"/>
              <a:t>: concatenating two RE’s x and y as </a:t>
            </a:r>
            <a:r>
              <a:rPr lang="en-US" dirty="0" err="1"/>
              <a:t>xy</a:t>
            </a:r>
            <a:r>
              <a:rPr lang="en-US" dirty="0"/>
              <a:t> matches any string </a:t>
            </a:r>
            <a:r>
              <a:rPr lang="en-US" dirty="0">
                <a:latin typeface="Symbol" pitchFamily="2" charset="2"/>
              </a:rPr>
              <a:t>ab</a:t>
            </a:r>
            <a:r>
              <a:rPr lang="en-US" dirty="0"/>
              <a:t>, where x matches </a:t>
            </a:r>
            <a:r>
              <a:rPr lang="en-US" dirty="0">
                <a:latin typeface="Symbol" pitchFamily="2" charset="2"/>
              </a:rPr>
              <a:t>a</a:t>
            </a:r>
            <a:r>
              <a:rPr lang="en-US" dirty="0"/>
              <a:t> and y matches </a:t>
            </a:r>
            <a:r>
              <a:rPr lang="en-US" dirty="0">
                <a:latin typeface="Symbol" pitchFamily="2" charset="2"/>
              </a:rPr>
              <a:t>b</a:t>
            </a:r>
            <a:r>
              <a:rPr lang="en-US" dirty="0"/>
              <a:t>.</a:t>
            </a:r>
          </a:p>
          <a:p>
            <a:pPr lvl="1"/>
            <a:r>
              <a:rPr lang="en-US" dirty="0"/>
              <a:t>RE ab matches the string “ab”</a:t>
            </a:r>
          </a:p>
          <a:p>
            <a:r>
              <a:rPr lang="en-US" b="1" dirty="0"/>
              <a:t>Or</a:t>
            </a:r>
            <a:r>
              <a:rPr lang="en-US" dirty="0"/>
              <a:t>: joining two RE’s x and y with the symbol | as </a:t>
            </a:r>
            <a:r>
              <a:rPr lang="en-US" dirty="0" err="1"/>
              <a:t>x|y</a:t>
            </a:r>
            <a:r>
              <a:rPr lang="en-US" dirty="0"/>
              <a:t> matches any string that matches x or y.</a:t>
            </a:r>
          </a:p>
          <a:p>
            <a:pPr lvl="1"/>
            <a:r>
              <a:rPr lang="en-US" dirty="0"/>
              <a:t>RE </a:t>
            </a:r>
            <a:r>
              <a:rPr lang="en-US" dirty="0" err="1"/>
              <a:t>ab|cd</a:t>
            </a:r>
            <a:r>
              <a:rPr lang="en-US" dirty="0"/>
              <a:t> matches the string “ab” or the string “cd”</a:t>
            </a:r>
          </a:p>
          <a:p>
            <a:pPr lvl="1"/>
            <a:r>
              <a:rPr lang="en-US" dirty="0"/>
              <a:t>Order: first Concatenation then Or</a:t>
            </a:r>
            <a:br>
              <a:rPr lang="en-US" dirty="0"/>
            </a:br>
            <a:endParaRPr lang="en-US" dirty="0"/>
          </a:p>
        </p:txBody>
      </p:sp>
    </p:spTree>
    <p:extLst>
      <p:ext uri="{BB962C8B-B14F-4D97-AF65-F5344CB8AC3E}">
        <p14:creationId xmlns:p14="http://schemas.microsoft.com/office/powerpoint/2010/main" val="1194615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B20D-900F-004C-8C4B-E4E5033CE9A2}"/>
              </a:ext>
            </a:extLst>
          </p:cNvPr>
          <p:cNvSpPr>
            <a:spLocks noGrp="1"/>
          </p:cNvSpPr>
          <p:nvPr>
            <p:ph type="title"/>
          </p:nvPr>
        </p:nvSpPr>
        <p:spPr>
          <a:xfrm>
            <a:off x="125413" y="768661"/>
            <a:ext cx="8628062" cy="564559"/>
          </a:xfrm>
        </p:spPr>
        <p:txBody>
          <a:bodyPr/>
          <a:lstStyle/>
          <a:p>
            <a:r>
              <a:rPr lang="en-US" dirty="0"/>
              <a:t>sort</a:t>
            </a:r>
          </a:p>
        </p:txBody>
      </p:sp>
      <p:sp>
        <p:nvSpPr>
          <p:cNvPr id="3" name="Content Placeholder 2">
            <a:extLst>
              <a:ext uri="{FF2B5EF4-FFF2-40B4-BE49-F238E27FC236}">
                <a16:creationId xmlns:a16="http://schemas.microsoft.com/office/drawing/2014/main" id="{7523EC4F-FED2-EA42-B4FD-4E14916C319B}"/>
              </a:ext>
            </a:extLst>
          </p:cNvPr>
          <p:cNvSpPr>
            <a:spLocks noGrp="1"/>
          </p:cNvSpPr>
          <p:nvPr>
            <p:ph idx="1"/>
          </p:nvPr>
        </p:nvSpPr>
        <p:spPr>
          <a:xfrm>
            <a:off x="257969" y="1333220"/>
            <a:ext cx="8628062" cy="564559"/>
          </a:xfrm>
        </p:spPr>
        <p:txBody>
          <a:bodyPr/>
          <a:lstStyle/>
          <a:p>
            <a:r>
              <a:rPr lang="en-US" sz="2400" dirty="0"/>
              <a:t>sort sorts lines in a file by a specified column (1</a:t>
            </a:r>
            <a:r>
              <a:rPr lang="en-US" sz="2400" baseline="30000" dirty="0"/>
              <a:t>st</a:t>
            </a:r>
            <a:r>
              <a:rPr lang="en-US" sz="2400" dirty="0"/>
              <a:t> by default)</a:t>
            </a:r>
          </a:p>
        </p:txBody>
      </p:sp>
      <p:sp>
        <p:nvSpPr>
          <p:cNvPr id="4" name="Content Placeholder 2">
            <a:extLst>
              <a:ext uri="{FF2B5EF4-FFF2-40B4-BE49-F238E27FC236}">
                <a16:creationId xmlns:a16="http://schemas.microsoft.com/office/drawing/2014/main" id="{15F381F9-D2C8-2841-8216-33AC55B390FC}"/>
              </a:ext>
            </a:extLst>
          </p:cNvPr>
          <p:cNvSpPr txBox="1">
            <a:spLocks/>
          </p:cNvSpPr>
          <p:nvPr/>
        </p:nvSpPr>
        <p:spPr bwMode="auto">
          <a:xfrm>
            <a:off x="356286" y="1783226"/>
            <a:ext cx="4070350" cy="5012992"/>
          </a:xfrm>
          <a:prstGeom prst="rect">
            <a:avLst/>
          </a:prstGeom>
          <a:noFill/>
          <a:ln w="3810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600" dirty="0">
                <a:latin typeface="Lucida Sans Typewriter" panose="020B0509030504030204" pitchFamily="49" charset="77"/>
              </a:rPr>
              <a:t>% cat </a:t>
            </a:r>
            <a:r>
              <a:rPr lang="en-US" sz="1600" dirty="0" err="1">
                <a:latin typeface="Lucida Sans Typewriter" panose="020B0509030504030204" pitchFamily="49" charset="77"/>
              </a:rPr>
              <a:t>cats.txt</a:t>
            </a:r>
            <a:r>
              <a:rPr lang="en-US" sz="1600" dirty="0">
                <a:latin typeface="Lucida Sans Typewriter" panose="020B0509030504030204" pitchFamily="49" charset="77"/>
              </a:rPr>
              <a:t> </a:t>
            </a:r>
          </a:p>
          <a:p>
            <a:pPr marL="0" indent="0">
              <a:buFont typeface="Wingdings" pitchFamily="2" charset="2"/>
              <a:buNone/>
            </a:pPr>
            <a:r>
              <a:rPr lang="en-US" sz="1600" dirty="0">
                <a:latin typeface="Lucida Sans Typewriter" panose="020B0509030504030204" pitchFamily="49" charset="77"/>
              </a:rPr>
              <a:t>Linux Tutorials</a:t>
            </a:r>
          </a:p>
          <a:p>
            <a:pPr marL="0" indent="0">
              <a:buFont typeface="Wingdings" pitchFamily="2" charset="2"/>
              <a:buNone/>
            </a:pPr>
            <a:r>
              <a:rPr lang="en-US" sz="1600" dirty="0">
                <a:latin typeface="Lucida Sans Typewriter" panose="020B0509030504030204" pitchFamily="49" charset="77"/>
              </a:rPr>
              <a:t>Vim Editor</a:t>
            </a:r>
          </a:p>
          <a:p>
            <a:pPr marL="0" indent="0">
              <a:buFont typeface="Wingdings" pitchFamily="2" charset="2"/>
              <a:buNone/>
            </a:pPr>
            <a:r>
              <a:rPr lang="en-US" sz="1600" dirty="0">
                <a:latin typeface="Lucida Sans Typewriter" panose="020B0509030504030204" pitchFamily="49" charset="77"/>
              </a:rPr>
              <a:t>Sed Scripting</a:t>
            </a:r>
          </a:p>
          <a:p>
            <a:pPr marL="0" indent="0">
              <a:buFont typeface="Wingdings" pitchFamily="2" charset="2"/>
              <a:buNone/>
            </a:pPr>
            <a:r>
              <a:rPr lang="en-US" sz="1600" dirty="0">
                <a:latin typeface="Lucida Sans Typewriter" panose="020B0509030504030204" pitchFamily="49" charset="77"/>
              </a:rPr>
              <a:t>Awk Scripting</a:t>
            </a:r>
          </a:p>
          <a:p>
            <a:pPr marL="0" indent="0">
              <a:buFont typeface="Wingdings" pitchFamily="2" charset="2"/>
              <a:buNone/>
            </a:pPr>
            <a:r>
              <a:rPr lang="en-US" sz="1600" dirty="0">
                <a:latin typeface="Lucida Sans Typewriter" panose="020B0509030504030204" pitchFamily="49" charset="77"/>
              </a:rPr>
              <a:t>Bash Shell Scripting</a:t>
            </a:r>
          </a:p>
          <a:p>
            <a:pPr marL="0" indent="0">
              <a:buFont typeface="Wingdings" pitchFamily="2" charset="2"/>
              <a:buNone/>
            </a:pPr>
            <a:r>
              <a:rPr lang="en-US" sz="1600" dirty="0">
                <a:latin typeface="Lucida Sans Typewriter" panose="020B0509030504030204" pitchFamily="49" charset="77"/>
              </a:rPr>
              <a:t>Nagios Monitoring</a:t>
            </a:r>
          </a:p>
          <a:p>
            <a:pPr marL="0" indent="0">
              <a:buFont typeface="Wingdings" pitchFamily="2" charset="2"/>
              <a:buNone/>
            </a:pPr>
            <a:r>
              <a:rPr lang="en-US" sz="1600" dirty="0">
                <a:latin typeface="Lucida Sans Typewriter" panose="020B0509030504030204" pitchFamily="49" charset="77"/>
              </a:rPr>
              <a:t>OpenSSH</a:t>
            </a:r>
          </a:p>
          <a:p>
            <a:pPr marL="0" indent="0">
              <a:buFont typeface="Wingdings" pitchFamily="2" charset="2"/>
              <a:buNone/>
            </a:pPr>
            <a:r>
              <a:rPr lang="en-US" sz="1600" dirty="0" err="1">
                <a:latin typeface="Lucida Sans Typewriter" panose="020B0509030504030204" pitchFamily="49" charset="77"/>
              </a:rPr>
              <a:t>IPTables</a:t>
            </a:r>
            <a:r>
              <a:rPr lang="en-US" sz="1600" dirty="0">
                <a:latin typeface="Lucida Sans Typewriter" panose="020B0509030504030204" pitchFamily="49" charset="77"/>
              </a:rPr>
              <a:t> Firewall</a:t>
            </a:r>
          </a:p>
          <a:p>
            <a:pPr marL="0" indent="0">
              <a:buFont typeface="Wingdings" pitchFamily="2" charset="2"/>
              <a:buNone/>
            </a:pPr>
            <a:r>
              <a:rPr lang="en-US" sz="1600" dirty="0">
                <a:latin typeface="Lucida Sans Typewriter" panose="020B0509030504030204" pitchFamily="49" charset="77"/>
              </a:rPr>
              <a:t>Apache Web Server</a:t>
            </a:r>
          </a:p>
          <a:p>
            <a:pPr marL="0" indent="0">
              <a:buFont typeface="Wingdings" pitchFamily="2" charset="2"/>
              <a:buNone/>
            </a:pPr>
            <a:r>
              <a:rPr lang="en-US" sz="1600" dirty="0">
                <a:latin typeface="Lucida Sans Typewriter" panose="020B0509030504030204" pitchFamily="49" charset="77"/>
              </a:rPr>
              <a:t>MySQL Database</a:t>
            </a:r>
          </a:p>
          <a:p>
            <a:pPr marL="0" indent="0">
              <a:buFont typeface="Wingdings" pitchFamily="2" charset="2"/>
              <a:buNone/>
            </a:pPr>
            <a:r>
              <a:rPr lang="en-US" sz="1600" dirty="0">
                <a:latin typeface="Lucida Sans Typewriter" panose="020B0509030504030204" pitchFamily="49" charset="77"/>
              </a:rPr>
              <a:t>Perl Programming</a:t>
            </a:r>
          </a:p>
          <a:p>
            <a:pPr marL="0" indent="0">
              <a:buFont typeface="Wingdings" pitchFamily="2" charset="2"/>
              <a:buNone/>
            </a:pPr>
            <a:r>
              <a:rPr lang="en-US" sz="1600" dirty="0">
                <a:latin typeface="Lucida Sans Typewriter" panose="020B0509030504030204" pitchFamily="49" charset="77"/>
              </a:rPr>
              <a:t>Google Tutorials</a:t>
            </a:r>
          </a:p>
          <a:p>
            <a:pPr marL="0" indent="0">
              <a:buFont typeface="Wingdings" pitchFamily="2" charset="2"/>
              <a:buNone/>
            </a:pPr>
            <a:r>
              <a:rPr lang="en-US" sz="1600" dirty="0">
                <a:latin typeface="Lucida Sans Typewriter" panose="020B0509030504030204" pitchFamily="49" charset="77"/>
              </a:rPr>
              <a:t>Ubuntu Tutorials</a:t>
            </a:r>
          </a:p>
          <a:p>
            <a:pPr marL="0" indent="0">
              <a:buFont typeface="Wingdings" pitchFamily="2" charset="2"/>
              <a:buNone/>
            </a:pPr>
            <a:r>
              <a:rPr lang="en-US" sz="1600" dirty="0">
                <a:latin typeface="Lucida Sans Typewriter" panose="020B0509030504030204" pitchFamily="49" charset="77"/>
              </a:rPr>
              <a:t>PostgreSQL DB</a:t>
            </a:r>
          </a:p>
          <a:p>
            <a:pPr marL="0" indent="0">
              <a:buFont typeface="Wingdings" pitchFamily="2" charset="2"/>
              <a:buNone/>
            </a:pPr>
            <a:r>
              <a:rPr lang="en-US" sz="1600" dirty="0">
                <a:latin typeface="Lucida Sans Typewriter" panose="020B0509030504030204" pitchFamily="49" charset="77"/>
              </a:rPr>
              <a:t>Hello World Examples</a:t>
            </a:r>
          </a:p>
          <a:p>
            <a:pPr marL="0" indent="0">
              <a:buFont typeface="Wingdings" pitchFamily="2" charset="2"/>
              <a:buNone/>
            </a:pPr>
            <a:r>
              <a:rPr lang="en-US" sz="1600" dirty="0">
                <a:latin typeface="Lucida Sans Typewriter" panose="020B0509030504030204" pitchFamily="49" charset="77"/>
              </a:rPr>
              <a:t>C Programming</a:t>
            </a:r>
          </a:p>
          <a:p>
            <a:pPr marL="0" indent="0">
              <a:buFont typeface="Wingdings" pitchFamily="2" charset="2"/>
              <a:buNone/>
            </a:pPr>
            <a:endParaRPr lang="en-US" sz="1600" dirty="0">
              <a:latin typeface="Lucida Sans Typewriter" panose="020B0509030504030204" pitchFamily="49" charset="77"/>
            </a:endParaRPr>
          </a:p>
        </p:txBody>
      </p:sp>
      <p:sp>
        <p:nvSpPr>
          <p:cNvPr id="5" name="Content Placeholder 3">
            <a:extLst>
              <a:ext uri="{FF2B5EF4-FFF2-40B4-BE49-F238E27FC236}">
                <a16:creationId xmlns:a16="http://schemas.microsoft.com/office/drawing/2014/main" id="{5053D0FB-BE8B-E841-B074-48D6AF0BB02B}"/>
              </a:ext>
            </a:extLst>
          </p:cNvPr>
          <p:cNvSpPr txBox="1">
            <a:spLocks/>
          </p:cNvSpPr>
          <p:nvPr/>
        </p:nvSpPr>
        <p:spPr>
          <a:xfrm>
            <a:off x="4579036" y="1783226"/>
            <a:ext cx="4070350" cy="5012992"/>
          </a:xfrm>
          <a:prstGeom prst="rect">
            <a:avLst/>
          </a:prstGeom>
          <a:ln w="38100">
            <a:solidFill>
              <a:schemeClr val="accent2">
                <a:lumMod val="50000"/>
              </a:schemeClr>
            </a:solidFill>
          </a:ln>
        </p:spPr>
        <p:txBody>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600" dirty="0">
                <a:latin typeface="Lucida Sans Typewriter" panose="020B0509030504030204" pitchFamily="49" charset="77"/>
              </a:rPr>
              <a:t>% sort </a:t>
            </a:r>
            <a:r>
              <a:rPr lang="en-US" sz="1600" dirty="0" err="1">
                <a:latin typeface="Lucida Sans Typewriter" panose="020B0509030504030204" pitchFamily="49" charset="77"/>
              </a:rPr>
              <a:t>cats.txt</a:t>
            </a:r>
            <a:r>
              <a:rPr lang="en-US" sz="1600" dirty="0">
                <a:latin typeface="Lucida Sans Typewriter" panose="020B0509030504030204" pitchFamily="49" charset="77"/>
              </a:rPr>
              <a:t> </a:t>
            </a:r>
          </a:p>
          <a:p>
            <a:pPr marL="0" indent="0">
              <a:buFont typeface="Wingdings" pitchFamily="2" charset="2"/>
              <a:buNone/>
            </a:pPr>
            <a:r>
              <a:rPr lang="en-US" sz="1600" dirty="0">
                <a:latin typeface="Lucida Sans Typewriter" panose="020B0509030504030204" pitchFamily="49" charset="77"/>
              </a:rPr>
              <a:t>Apache Web Server</a:t>
            </a:r>
          </a:p>
          <a:p>
            <a:pPr marL="0" indent="0">
              <a:buFont typeface="Wingdings" pitchFamily="2" charset="2"/>
              <a:buNone/>
            </a:pPr>
            <a:r>
              <a:rPr lang="en-US" sz="1600" dirty="0">
                <a:latin typeface="Lucida Sans Typewriter" panose="020B0509030504030204" pitchFamily="49" charset="77"/>
              </a:rPr>
              <a:t>Awk Scripting</a:t>
            </a:r>
          </a:p>
          <a:p>
            <a:pPr marL="0" indent="0">
              <a:buFont typeface="Wingdings" pitchFamily="2" charset="2"/>
              <a:buNone/>
            </a:pPr>
            <a:r>
              <a:rPr lang="en-US" sz="1600" dirty="0">
                <a:latin typeface="Lucida Sans Typewriter" panose="020B0509030504030204" pitchFamily="49" charset="77"/>
              </a:rPr>
              <a:t>Bash Shell Scripting</a:t>
            </a:r>
          </a:p>
          <a:p>
            <a:pPr marL="0" indent="0">
              <a:buFont typeface="Wingdings" pitchFamily="2" charset="2"/>
              <a:buNone/>
            </a:pPr>
            <a:r>
              <a:rPr lang="en-US" sz="1600" dirty="0">
                <a:latin typeface="Lucida Sans Typewriter" panose="020B0509030504030204" pitchFamily="49" charset="77"/>
              </a:rPr>
              <a:t>C Programming</a:t>
            </a:r>
          </a:p>
          <a:p>
            <a:pPr marL="0" indent="0">
              <a:buFont typeface="Wingdings" pitchFamily="2" charset="2"/>
              <a:buNone/>
            </a:pPr>
            <a:r>
              <a:rPr lang="en-US" sz="1600" dirty="0">
                <a:latin typeface="Lucida Sans Typewriter" panose="020B0509030504030204" pitchFamily="49" charset="77"/>
              </a:rPr>
              <a:t>Google Tutorials</a:t>
            </a:r>
          </a:p>
          <a:p>
            <a:pPr marL="0" indent="0">
              <a:buFont typeface="Wingdings" pitchFamily="2" charset="2"/>
              <a:buNone/>
            </a:pPr>
            <a:r>
              <a:rPr lang="en-US" sz="1600" dirty="0">
                <a:latin typeface="Lucida Sans Typewriter" panose="020B0509030504030204" pitchFamily="49" charset="77"/>
              </a:rPr>
              <a:t>Hello World Examples</a:t>
            </a:r>
          </a:p>
          <a:p>
            <a:pPr marL="0" indent="0">
              <a:buFont typeface="Wingdings" pitchFamily="2" charset="2"/>
              <a:buNone/>
            </a:pPr>
            <a:r>
              <a:rPr lang="en-US" sz="1600" dirty="0" err="1">
                <a:latin typeface="Lucida Sans Typewriter" panose="020B0509030504030204" pitchFamily="49" charset="77"/>
              </a:rPr>
              <a:t>IPTables</a:t>
            </a:r>
            <a:r>
              <a:rPr lang="en-US" sz="1600" dirty="0">
                <a:latin typeface="Lucida Sans Typewriter" panose="020B0509030504030204" pitchFamily="49" charset="77"/>
              </a:rPr>
              <a:t> Firewall</a:t>
            </a:r>
          </a:p>
          <a:p>
            <a:pPr marL="0" indent="0">
              <a:buFont typeface="Wingdings" pitchFamily="2" charset="2"/>
              <a:buNone/>
            </a:pPr>
            <a:r>
              <a:rPr lang="en-US" sz="1600" dirty="0">
                <a:latin typeface="Lucida Sans Typewriter" panose="020B0509030504030204" pitchFamily="49" charset="77"/>
              </a:rPr>
              <a:t>Linux Tutorials</a:t>
            </a:r>
          </a:p>
          <a:p>
            <a:pPr marL="0" indent="0">
              <a:buFont typeface="Wingdings" pitchFamily="2" charset="2"/>
              <a:buNone/>
            </a:pPr>
            <a:r>
              <a:rPr lang="en-US" sz="1600" dirty="0">
                <a:latin typeface="Lucida Sans Typewriter" panose="020B0509030504030204" pitchFamily="49" charset="77"/>
              </a:rPr>
              <a:t>MySQL Database</a:t>
            </a:r>
          </a:p>
          <a:p>
            <a:pPr marL="0" indent="0">
              <a:buFont typeface="Wingdings" pitchFamily="2" charset="2"/>
              <a:buNone/>
            </a:pPr>
            <a:r>
              <a:rPr lang="en-US" sz="1600" dirty="0">
                <a:latin typeface="Lucida Sans Typewriter" panose="020B0509030504030204" pitchFamily="49" charset="77"/>
              </a:rPr>
              <a:t>Nagios Monitoring</a:t>
            </a:r>
          </a:p>
          <a:p>
            <a:pPr marL="0" indent="0">
              <a:buFont typeface="Wingdings" pitchFamily="2" charset="2"/>
              <a:buNone/>
            </a:pPr>
            <a:r>
              <a:rPr lang="en-US" sz="1600" dirty="0">
                <a:latin typeface="Lucida Sans Typewriter" panose="020B0509030504030204" pitchFamily="49" charset="77"/>
              </a:rPr>
              <a:t>OpenSSH</a:t>
            </a:r>
          </a:p>
          <a:p>
            <a:pPr marL="0" indent="0">
              <a:buFont typeface="Wingdings" pitchFamily="2" charset="2"/>
              <a:buNone/>
            </a:pPr>
            <a:r>
              <a:rPr lang="en-US" sz="1600" dirty="0">
                <a:latin typeface="Lucida Sans Typewriter" panose="020B0509030504030204" pitchFamily="49" charset="77"/>
              </a:rPr>
              <a:t>Perl Programming</a:t>
            </a:r>
          </a:p>
          <a:p>
            <a:pPr marL="0" indent="0">
              <a:buFont typeface="Wingdings" pitchFamily="2" charset="2"/>
              <a:buNone/>
            </a:pPr>
            <a:r>
              <a:rPr lang="en-US" sz="1600" dirty="0">
                <a:latin typeface="Lucida Sans Typewriter" panose="020B0509030504030204" pitchFamily="49" charset="77"/>
              </a:rPr>
              <a:t>PostgreSQL DB</a:t>
            </a:r>
          </a:p>
          <a:p>
            <a:pPr marL="0" indent="0">
              <a:buFont typeface="Wingdings" pitchFamily="2" charset="2"/>
              <a:buNone/>
            </a:pPr>
            <a:r>
              <a:rPr lang="en-US" sz="1600" dirty="0">
                <a:latin typeface="Lucida Sans Typewriter" panose="020B0509030504030204" pitchFamily="49" charset="77"/>
              </a:rPr>
              <a:t>Sed Scripting</a:t>
            </a:r>
          </a:p>
          <a:p>
            <a:pPr marL="0" indent="0">
              <a:buFont typeface="Wingdings" pitchFamily="2" charset="2"/>
              <a:buNone/>
            </a:pPr>
            <a:r>
              <a:rPr lang="en-US" sz="1600" dirty="0">
                <a:latin typeface="Lucida Sans Typewriter" panose="020B0509030504030204" pitchFamily="49" charset="77"/>
              </a:rPr>
              <a:t>Ubuntu Tutorials</a:t>
            </a:r>
          </a:p>
          <a:p>
            <a:pPr marL="0" indent="0">
              <a:buFont typeface="Wingdings" pitchFamily="2" charset="2"/>
              <a:buNone/>
            </a:pPr>
            <a:r>
              <a:rPr lang="en-US" sz="1600" dirty="0">
                <a:latin typeface="Lucida Sans Typewriter" panose="020B0509030504030204" pitchFamily="49" charset="77"/>
              </a:rPr>
              <a:t>Vim Editor</a:t>
            </a:r>
          </a:p>
        </p:txBody>
      </p:sp>
    </p:spTree>
    <p:extLst>
      <p:ext uri="{BB962C8B-B14F-4D97-AF65-F5344CB8AC3E}">
        <p14:creationId xmlns:p14="http://schemas.microsoft.com/office/powerpoint/2010/main" val="1982688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3B56-9C22-6C40-9A68-555DA5D35874}"/>
              </a:ext>
            </a:extLst>
          </p:cNvPr>
          <p:cNvSpPr>
            <a:spLocks noGrp="1"/>
          </p:cNvSpPr>
          <p:nvPr>
            <p:ph type="title"/>
          </p:nvPr>
        </p:nvSpPr>
        <p:spPr>
          <a:xfrm>
            <a:off x="125413" y="768661"/>
            <a:ext cx="8628062" cy="689436"/>
          </a:xfrm>
        </p:spPr>
        <p:txBody>
          <a:bodyPr/>
          <a:lstStyle/>
          <a:p>
            <a:r>
              <a:rPr lang="en-US" dirty="0" err="1"/>
              <a:t>uniq</a:t>
            </a:r>
            <a:endParaRPr lang="en-US" dirty="0"/>
          </a:p>
        </p:txBody>
      </p:sp>
      <p:sp>
        <p:nvSpPr>
          <p:cNvPr id="3" name="Content Placeholder 2">
            <a:extLst>
              <a:ext uri="{FF2B5EF4-FFF2-40B4-BE49-F238E27FC236}">
                <a16:creationId xmlns:a16="http://schemas.microsoft.com/office/drawing/2014/main" id="{B2BB6287-F841-1743-9E8A-D2816C47D94B}"/>
              </a:ext>
            </a:extLst>
          </p:cNvPr>
          <p:cNvSpPr>
            <a:spLocks noGrp="1"/>
          </p:cNvSpPr>
          <p:nvPr>
            <p:ph idx="1"/>
          </p:nvPr>
        </p:nvSpPr>
        <p:spPr>
          <a:xfrm>
            <a:off x="381000" y="1458097"/>
            <a:ext cx="8293100" cy="2125362"/>
          </a:xfrm>
        </p:spPr>
        <p:txBody>
          <a:bodyPr/>
          <a:lstStyle/>
          <a:p>
            <a:r>
              <a:rPr lang="en-US" dirty="0"/>
              <a:t>The </a:t>
            </a:r>
            <a:r>
              <a:rPr lang="en-US" dirty="0" err="1"/>
              <a:t>uniq</a:t>
            </a:r>
            <a:r>
              <a:rPr lang="en-US" dirty="0"/>
              <a:t> utility reads a specified </a:t>
            </a:r>
            <a:r>
              <a:rPr lang="en-US" dirty="0" err="1"/>
              <a:t>input_file</a:t>
            </a:r>
            <a:r>
              <a:rPr lang="en-US" dirty="0"/>
              <a:t> comparing adjacent lines, and writes a copy of each unique input line to the </a:t>
            </a:r>
            <a:r>
              <a:rPr lang="en-US" dirty="0" err="1"/>
              <a:t>output_file</a:t>
            </a:r>
            <a:r>
              <a:rPr lang="en-US" dirty="0"/>
              <a:t>.</a:t>
            </a:r>
          </a:p>
          <a:p>
            <a:pPr marL="395288" lvl="1" indent="0">
              <a:buNone/>
            </a:pPr>
            <a:r>
              <a:rPr lang="en-US" dirty="0"/>
              <a:t>-d Only output lines that are repeated in the input.</a:t>
            </a:r>
          </a:p>
          <a:p>
            <a:pPr marL="395288" lvl="1" indent="0">
              <a:buNone/>
            </a:pPr>
            <a:r>
              <a:rPr lang="en-US" dirty="0"/>
              <a:t>-u Only output lines that are not repeated in the input.</a:t>
            </a:r>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17F504F6-4F2C-4944-B564-72F2FF76915A}"/>
              </a:ext>
            </a:extLst>
          </p:cNvPr>
          <p:cNvSpPr txBox="1">
            <a:spLocks/>
          </p:cNvSpPr>
          <p:nvPr/>
        </p:nvSpPr>
        <p:spPr bwMode="auto">
          <a:xfrm>
            <a:off x="603421" y="3609975"/>
            <a:ext cx="4070350" cy="2729041"/>
          </a:xfrm>
          <a:prstGeom prst="rect">
            <a:avLst/>
          </a:prstGeom>
          <a:noFill/>
          <a:ln w="3810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800" dirty="0">
                <a:latin typeface="Lucida Sans Typewriter" panose="020B0509030504030204" pitchFamily="49" charset="77"/>
              </a:rPr>
              <a:t>% cat </a:t>
            </a:r>
            <a:r>
              <a:rPr lang="en-US" sz="1800" dirty="0" err="1">
                <a:latin typeface="Lucida Sans Typewriter" panose="020B0509030504030204" pitchFamily="49" charset="77"/>
              </a:rPr>
              <a:t>example.txt</a:t>
            </a:r>
            <a:r>
              <a:rPr lang="en-US" sz="1800" dirty="0">
                <a:latin typeface="Lucida Sans Typewriter" panose="020B0509030504030204" pitchFamily="49" charset="77"/>
              </a:rPr>
              <a:t> </a:t>
            </a:r>
          </a:p>
          <a:p>
            <a:pPr marL="0" indent="0">
              <a:buFont typeface="Wingdings" pitchFamily="2" charset="2"/>
              <a:buNone/>
            </a:pPr>
            <a:r>
              <a:rPr lang="en-US" sz="1800" dirty="0">
                <a:latin typeface="Lucida Sans Typewriter" panose="020B0509030504030204" pitchFamily="49" charset="77"/>
              </a:rPr>
              <a:t>cats</a:t>
            </a:r>
          </a:p>
          <a:p>
            <a:pPr marL="0" indent="0">
              <a:buFont typeface="Wingdings" pitchFamily="2" charset="2"/>
              <a:buNone/>
            </a:pPr>
            <a:r>
              <a:rPr lang="en-US" sz="1800" dirty="0">
                <a:latin typeface="Lucida Sans Typewriter" panose="020B0509030504030204" pitchFamily="49" charset="77"/>
              </a:rPr>
              <a:t>cats</a:t>
            </a:r>
          </a:p>
          <a:p>
            <a:pPr marL="0" indent="0">
              <a:buFont typeface="Wingdings" pitchFamily="2" charset="2"/>
              <a:buNone/>
            </a:pPr>
            <a:r>
              <a:rPr lang="en-US" sz="1800" dirty="0">
                <a:latin typeface="Lucida Sans Typewriter" panose="020B0509030504030204" pitchFamily="49" charset="77"/>
              </a:rPr>
              <a:t>dogs</a:t>
            </a:r>
          </a:p>
          <a:p>
            <a:pPr marL="0" indent="0">
              <a:buFont typeface="Wingdings" pitchFamily="2" charset="2"/>
              <a:buNone/>
            </a:pPr>
            <a:r>
              <a:rPr lang="en-US" sz="1800" dirty="0">
                <a:latin typeface="Lucida Sans Typewriter" panose="020B0509030504030204" pitchFamily="49" charset="77"/>
              </a:rPr>
              <a:t>pigs</a:t>
            </a:r>
          </a:p>
          <a:p>
            <a:pPr marL="0" indent="0">
              <a:buFont typeface="Wingdings" pitchFamily="2" charset="2"/>
              <a:buNone/>
            </a:pPr>
            <a:r>
              <a:rPr lang="en-US" sz="1800" dirty="0">
                <a:latin typeface="Lucida Sans Typewriter" panose="020B0509030504030204" pitchFamily="49" charset="77"/>
              </a:rPr>
              <a:t>rats</a:t>
            </a:r>
          </a:p>
          <a:p>
            <a:pPr marL="0" indent="0">
              <a:buNone/>
            </a:pPr>
            <a:r>
              <a:rPr lang="en-US" sz="1800" dirty="0">
                <a:latin typeface="Lucida Sans Typewriter" panose="020B0509030504030204" pitchFamily="49" charset="77"/>
              </a:rPr>
              <a:t>% </a:t>
            </a:r>
            <a:r>
              <a:rPr lang="en-US" sz="1800" dirty="0" err="1">
                <a:latin typeface="Lucida Sans Typewriter" panose="020B0509030504030204" pitchFamily="49" charset="77"/>
              </a:rPr>
              <a:t>uniq</a:t>
            </a:r>
            <a:r>
              <a:rPr lang="en-US" sz="1800" dirty="0">
                <a:latin typeface="Lucida Sans Typewriter" panose="020B0509030504030204" pitchFamily="49" charset="77"/>
              </a:rPr>
              <a:t> -d </a:t>
            </a:r>
            <a:r>
              <a:rPr lang="en-US" sz="1800" dirty="0" err="1">
                <a:latin typeface="Lucida Sans Typewriter" panose="020B0509030504030204" pitchFamily="49" charset="77"/>
              </a:rPr>
              <a:t>example.txt</a:t>
            </a:r>
            <a:r>
              <a:rPr lang="en-US" sz="1800" dirty="0">
                <a:latin typeface="Lucida Sans Typewriter" panose="020B0509030504030204" pitchFamily="49" charset="77"/>
              </a:rPr>
              <a:t> </a:t>
            </a:r>
          </a:p>
          <a:p>
            <a:pPr marL="0" indent="0">
              <a:buNone/>
            </a:pPr>
            <a:r>
              <a:rPr lang="en-US" sz="1800" dirty="0">
                <a:latin typeface="Lucida Sans Typewriter" panose="020B0509030504030204" pitchFamily="49" charset="77"/>
              </a:rPr>
              <a:t>cats</a:t>
            </a:r>
          </a:p>
          <a:p>
            <a:pPr marL="0" indent="0">
              <a:buFont typeface="Wingdings" pitchFamily="2" charset="2"/>
              <a:buNone/>
            </a:pPr>
            <a:endParaRPr lang="en-US" sz="1800" dirty="0">
              <a:latin typeface="Lucida Sans Typewriter" panose="020B0509030504030204" pitchFamily="49" charset="77"/>
            </a:endParaRPr>
          </a:p>
          <a:p>
            <a:pPr marL="0" indent="0">
              <a:buFont typeface="Wingdings" pitchFamily="2" charset="2"/>
              <a:buNone/>
            </a:pPr>
            <a:endParaRPr lang="en-US" sz="1800" dirty="0">
              <a:latin typeface="Lucida Sans Typewriter" panose="020B0509030504030204" pitchFamily="49" charset="77"/>
            </a:endParaRPr>
          </a:p>
        </p:txBody>
      </p:sp>
      <p:sp>
        <p:nvSpPr>
          <p:cNvPr id="5" name="Content Placeholder 3">
            <a:extLst>
              <a:ext uri="{FF2B5EF4-FFF2-40B4-BE49-F238E27FC236}">
                <a16:creationId xmlns:a16="http://schemas.microsoft.com/office/drawing/2014/main" id="{40488046-DFFE-C443-AAAC-3DFBD9478D9B}"/>
              </a:ext>
            </a:extLst>
          </p:cNvPr>
          <p:cNvSpPr txBox="1">
            <a:spLocks/>
          </p:cNvSpPr>
          <p:nvPr/>
        </p:nvSpPr>
        <p:spPr>
          <a:xfrm>
            <a:off x="4826171" y="3609975"/>
            <a:ext cx="4070350" cy="3025603"/>
          </a:xfrm>
          <a:prstGeom prst="rect">
            <a:avLst/>
          </a:prstGeom>
          <a:ln w="38100">
            <a:solidFill>
              <a:schemeClr val="accent2">
                <a:lumMod val="50000"/>
              </a:schemeClr>
            </a:solidFill>
          </a:ln>
        </p:spPr>
        <p:txBody>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Lucida Sans Typewriter" panose="020B0509030504030204" pitchFamily="49" charset="77"/>
              </a:rPr>
              <a:t>% </a:t>
            </a:r>
            <a:r>
              <a:rPr lang="en-US" sz="1800" dirty="0" err="1">
                <a:latin typeface="Lucida Sans Typewriter" panose="020B0509030504030204" pitchFamily="49" charset="77"/>
              </a:rPr>
              <a:t>uniq</a:t>
            </a:r>
            <a:r>
              <a:rPr lang="en-US" sz="1800" dirty="0">
                <a:latin typeface="Lucida Sans Typewriter" panose="020B0509030504030204" pitchFamily="49" charset="77"/>
              </a:rPr>
              <a:t> </a:t>
            </a:r>
            <a:r>
              <a:rPr lang="en-US" sz="1800" dirty="0" err="1">
                <a:latin typeface="Lucida Sans Typewriter" panose="020B0509030504030204" pitchFamily="49" charset="77"/>
              </a:rPr>
              <a:t>example.txt</a:t>
            </a:r>
            <a:r>
              <a:rPr lang="en-US" sz="1800" dirty="0">
                <a:latin typeface="Lucida Sans Typewriter" panose="020B0509030504030204" pitchFamily="49" charset="77"/>
              </a:rPr>
              <a:t> </a:t>
            </a:r>
          </a:p>
          <a:p>
            <a:pPr marL="0" indent="0">
              <a:buNone/>
            </a:pPr>
            <a:r>
              <a:rPr lang="en-US" sz="1800" dirty="0">
                <a:latin typeface="Lucida Sans Typewriter" panose="020B0509030504030204" pitchFamily="49" charset="77"/>
              </a:rPr>
              <a:t>cats</a:t>
            </a:r>
          </a:p>
          <a:p>
            <a:pPr marL="0" indent="0">
              <a:buNone/>
            </a:pPr>
            <a:r>
              <a:rPr lang="en-US" sz="1800" dirty="0">
                <a:latin typeface="Lucida Sans Typewriter" panose="020B0509030504030204" pitchFamily="49" charset="77"/>
              </a:rPr>
              <a:t>dogs</a:t>
            </a:r>
          </a:p>
          <a:p>
            <a:pPr marL="0" indent="0">
              <a:buNone/>
            </a:pPr>
            <a:r>
              <a:rPr lang="en-US" sz="1800" dirty="0">
                <a:latin typeface="Lucida Sans Typewriter" panose="020B0509030504030204" pitchFamily="49" charset="77"/>
              </a:rPr>
              <a:t>pigs</a:t>
            </a:r>
          </a:p>
          <a:p>
            <a:pPr marL="0" indent="0">
              <a:buNone/>
            </a:pPr>
            <a:r>
              <a:rPr lang="en-US" sz="1800" dirty="0">
                <a:latin typeface="Lucida Sans Typewriter" panose="020B0509030504030204" pitchFamily="49" charset="77"/>
              </a:rPr>
              <a:t>rats </a:t>
            </a:r>
          </a:p>
          <a:p>
            <a:pPr marL="0" indent="0">
              <a:buFont typeface="Wingdings" pitchFamily="2" charset="2"/>
              <a:buNone/>
            </a:pPr>
            <a:r>
              <a:rPr lang="en-US" sz="1800" dirty="0">
                <a:latin typeface="Lucida Sans Typewriter" panose="020B0509030504030204" pitchFamily="49" charset="77"/>
              </a:rPr>
              <a:t>% </a:t>
            </a:r>
            <a:r>
              <a:rPr lang="en-US" sz="1800" dirty="0" err="1">
                <a:latin typeface="Lucida Sans Typewriter" panose="020B0509030504030204" pitchFamily="49" charset="77"/>
              </a:rPr>
              <a:t>uniq</a:t>
            </a:r>
            <a:r>
              <a:rPr lang="en-US" sz="1800" dirty="0">
                <a:latin typeface="Lucida Sans Typewriter" panose="020B0509030504030204" pitchFamily="49" charset="77"/>
              </a:rPr>
              <a:t> -u </a:t>
            </a:r>
            <a:r>
              <a:rPr lang="en-US" sz="1800" dirty="0" err="1">
                <a:latin typeface="Lucida Sans Typewriter" panose="020B0509030504030204" pitchFamily="49" charset="77"/>
              </a:rPr>
              <a:t>example.txt</a:t>
            </a:r>
            <a:r>
              <a:rPr lang="en-US" sz="1800" dirty="0">
                <a:latin typeface="Lucida Sans Typewriter" panose="020B0509030504030204" pitchFamily="49" charset="77"/>
              </a:rPr>
              <a:t> </a:t>
            </a:r>
          </a:p>
          <a:p>
            <a:pPr marL="0" indent="0">
              <a:buFont typeface="Wingdings" pitchFamily="2" charset="2"/>
              <a:buNone/>
            </a:pPr>
            <a:r>
              <a:rPr lang="en-US" sz="1800" dirty="0">
                <a:latin typeface="Lucida Sans Typewriter" panose="020B0509030504030204" pitchFamily="49" charset="77"/>
              </a:rPr>
              <a:t>dogs</a:t>
            </a:r>
          </a:p>
          <a:p>
            <a:pPr marL="0" indent="0">
              <a:buFont typeface="Wingdings" pitchFamily="2" charset="2"/>
              <a:buNone/>
            </a:pPr>
            <a:r>
              <a:rPr lang="en-US" sz="1800" dirty="0">
                <a:latin typeface="Lucida Sans Typewriter" panose="020B0509030504030204" pitchFamily="49" charset="77"/>
              </a:rPr>
              <a:t>pigs</a:t>
            </a:r>
          </a:p>
          <a:p>
            <a:pPr marL="0" indent="0">
              <a:buFont typeface="Wingdings" pitchFamily="2" charset="2"/>
              <a:buNone/>
            </a:pPr>
            <a:r>
              <a:rPr lang="en-US" sz="1800" dirty="0">
                <a:latin typeface="Lucida Sans Typewriter" panose="020B0509030504030204" pitchFamily="49" charset="77"/>
              </a:rPr>
              <a:t>rats</a:t>
            </a:r>
          </a:p>
          <a:p>
            <a:pPr marL="0" indent="0">
              <a:buFont typeface="Wingdings" pitchFamily="2" charset="2"/>
              <a:buNone/>
            </a:pPr>
            <a:endParaRPr lang="en-US" sz="1800" dirty="0">
              <a:latin typeface="Lucida Sans Typewriter" panose="020B0509030504030204" pitchFamily="49" charset="77"/>
            </a:endParaRPr>
          </a:p>
        </p:txBody>
      </p:sp>
    </p:spTree>
    <p:extLst>
      <p:ext uri="{BB962C8B-B14F-4D97-AF65-F5344CB8AC3E}">
        <p14:creationId xmlns:p14="http://schemas.microsoft.com/office/powerpoint/2010/main" val="186273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AFBB-23D9-F343-95E4-2364F8E4DB17}"/>
              </a:ext>
            </a:extLst>
          </p:cNvPr>
          <p:cNvSpPr>
            <a:spLocks noGrp="1"/>
          </p:cNvSpPr>
          <p:nvPr>
            <p:ph type="title"/>
          </p:nvPr>
        </p:nvSpPr>
        <p:spPr/>
        <p:txBody>
          <a:bodyPr/>
          <a:lstStyle/>
          <a:p>
            <a:r>
              <a:rPr lang="en-US" dirty="0"/>
              <a:t>sed</a:t>
            </a:r>
          </a:p>
        </p:txBody>
      </p:sp>
      <p:sp>
        <p:nvSpPr>
          <p:cNvPr id="3" name="Content Placeholder 2">
            <a:extLst>
              <a:ext uri="{FF2B5EF4-FFF2-40B4-BE49-F238E27FC236}">
                <a16:creationId xmlns:a16="http://schemas.microsoft.com/office/drawing/2014/main" id="{C9ECCFEE-C00A-2D4B-8BC3-843280102131}"/>
              </a:ext>
            </a:extLst>
          </p:cNvPr>
          <p:cNvSpPr>
            <a:spLocks noGrp="1"/>
          </p:cNvSpPr>
          <p:nvPr>
            <p:ph idx="1"/>
          </p:nvPr>
        </p:nvSpPr>
        <p:spPr/>
        <p:txBody>
          <a:bodyPr/>
          <a:lstStyle/>
          <a:p>
            <a:r>
              <a:rPr lang="en-US" dirty="0"/>
              <a:t>The sed utility reads the specified files, or the standard input if no files are specified, modifying the input as specified by a list of commands.  The input is then written to the standard output.</a:t>
            </a:r>
          </a:p>
          <a:p>
            <a:r>
              <a:rPr lang="en-US" dirty="0"/>
              <a:t>Example:</a:t>
            </a:r>
          </a:p>
          <a:p>
            <a:pPr marL="395288" lvl="1" indent="0">
              <a:buNone/>
            </a:pPr>
            <a:r>
              <a:rPr lang="en-US" dirty="0">
                <a:latin typeface="Lucida Sans Typewriter" panose="020B0509030504030204" pitchFamily="49" charset="77"/>
              </a:rPr>
              <a:t>% sed "s/a/o/" </a:t>
            </a:r>
            <a:r>
              <a:rPr lang="en-US" dirty="0" err="1">
                <a:latin typeface="Lucida Sans Typewriter" panose="020B0509030504030204" pitchFamily="49" charset="77"/>
              </a:rPr>
              <a:t>example.txt</a:t>
            </a:r>
            <a:r>
              <a:rPr lang="en-US" dirty="0">
                <a:latin typeface="Lucida Sans Typewriter" panose="020B0509030504030204" pitchFamily="49" charset="77"/>
              </a:rPr>
              <a:t> </a:t>
            </a:r>
          </a:p>
          <a:p>
            <a:pPr marL="395288" lvl="1" indent="0">
              <a:buNone/>
            </a:pPr>
            <a:r>
              <a:rPr lang="en-US" dirty="0">
                <a:latin typeface="Lucida Sans Typewriter" panose="020B0509030504030204" pitchFamily="49" charset="77"/>
              </a:rPr>
              <a:t>cots</a:t>
            </a:r>
          </a:p>
          <a:p>
            <a:pPr marL="395288" lvl="1" indent="0">
              <a:buNone/>
            </a:pPr>
            <a:r>
              <a:rPr lang="en-US" dirty="0">
                <a:latin typeface="Lucida Sans Typewriter" panose="020B0509030504030204" pitchFamily="49" charset="77"/>
              </a:rPr>
              <a:t>cots</a:t>
            </a:r>
          </a:p>
          <a:p>
            <a:pPr marL="395288" lvl="1" indent="0">
              <a:buNone/>
            </a:pPr>
            <a:r>
              <a:rPr lang="en-US" dirty="0">
                <a:latin typeface="Lucida Sans Typewriter" panose="020B0509030504030204" pitchFamily="49" charset="77"/>
              </a:rPr>
              <a:t>dogs</a:t>
            </a:r>
          </a:p>
          <a:p>
            <a:pPr marL="395288" lvl="1" indent="0">
              <a:buNone/>
            </a:pPr>
            <a:r>
              <a:rPr lang="en-US" dirty="0">
                <a:latin typeface="Lucida Sans Typewriter" panose="020B0509030504030204" pitchFamily="49" charset="77"/>
              </a:rPr>
              <a:t>pigs</a:t>
            </a:r>
          </a:p>
          <a:p>
            <a:pPr marL="395288" lvl="1" indent="0">
              <a:buNone/>
            </a:pPr>
            <a:r>
              <a:rPr lang="en-US" dirty="0">
                <a:latin typeface="Lucida Sans Typewriter" panose="020B0509030504030204" pitchFamily="49" charset="77"/>
              </a:rPr>
              <a:t>rots</a:t>
            </a:r>
          </a:p>
          <a:p>
            <a:pPr marL="0" indent="0">
              <a:buNone/>
            </a:pPr>
            <a:endParaRPr lang="en-US" dirty="0"/>
          </a:p>
        </p:txBody>
      </p:sp>
    </p:spTree>
    <p:extLst>
      <p:ext uri="{BB962C8B-B14F-4D97-AF65-F5344CB8AC3E}">
        <p14:creationId xmlns:p14="http://schemas.microsoft.com/office/powerpoint/2010/main" val="1032771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A23B-99B9-A843-8732-9428E1FCC7C9}"/>
              </a:ext>
            </a:extLst>
          </p:cNvPr>
          <p:cNvSpPr>
            <a:spLocks noGrp="1"/>
          </p:cNvSpPr>
          <p:nvPr>
            <p:ph type="title"/>
          </p:nvPr>
        </p:nvSpPr>
        <p:spPr>
          <a:xfrm>
            <a:off x="137770" y="892228"/>
            <a:ext cx="8628062" cy="664723"/>
          </a:xfrm>
        </p:spPr>
        <p:txBody>
          <a:bodyPr/>
          <a:lstStyle/>
          <a:p>
            <a:r>
              <a:rPr lang="en-US" dirty="0" err="1"/>
              <a:t>shasum</a:t>
            </a:r>
            <a:endParaRPr lang="en-US" dirty="0"/>
          </a:p>
        </p:txBody>
      </p:sp>
      <p:sp>
        <p:nvSpPr>
          <p:cNvPr id="3" name="Content Placeholder 2">
            <a:extLst>
              <a:ext uri="{FF2B5EF4-FFF2-40B4-BE49-F238E27FC236}">
                <a16:creationId xmlns:a16="http://schemas.microsoft.com/office/drawing/2014/main" id="{67A87E06-75C1-8C43-97CB-DE5A6A217B84}"/>
              </a:ext>
            </a:extLst>
          </p:cNvPr>
          <p:cNvSpPr>
            <a:spLocks noGrp="1"/>
          </p:cNvSpPr>
          <p:nvPr>
            <p:ph idx="1"/>
          </p:nvPr>
        </p:nvSpPr>
        <p:spPr>
          <a:xfrm>
            <a:off x="381000" y="2014151"/>
            <a:ext cx="8293100" cy="4112260"/>
          </a:xfrm>
        </p:spPr>
        <p:txBody>
          <a:bodyPr/>
          <a:lstStyle/>
          <a:p>
            <a:r>
              <a:rPr lang="en-US" dirty="0"/>
              <a:t>Print or check SHA checksums</a:t>
            </a:r>
          </a:p>
          <a:p>
            <a:r>
              <a:rPr lang="en-US" dirty="0"/>
              <a:t>Example:</a:t>
            </a:r>
          </a:p>
          <a:p>
            <a:pPr marL="0" indent="0">
              <a:buNone/>
            </a:pPr>
            <a:r>
              <a:rPr lang="en-US" sz="1600" dirty="0">
                <a:latin typeface="Lucida Sans Typewriter" panose="020B0509030504030204" pitchFamily="49" charset="77"/>
              </a:rPr>
              <a:t>% find . -type f -print0 | </a:t>
            </a:r>
            <a:r>
              <a:rPr lang="en-US" sz="1600" dirty="0" err="1">
                <a:latin typeface="Lucida Sans Typewriter" panose="020B0509030504030204" pitchFamily="49" charset="77"/>
              </a:rPr>
              <a:t>xargs</a:t>
            </a:r>
            <a:r>
              <a:rPr lang="en-US" sz="1600" dirty="0">
                <a:latin typeface="Lucida Sans Typewriter" panose="020B0509030504030204" pitchFamily="49" charset="77"/>
              </a:rPr>
              <a:t> -0 </a:t>
            </a:r>
            <a:r>
              <a:rPr lang="en-US" sz="1600" dirty="0" err="1">
                <a:latin typeface="Lucida Sans Typewriter" panose="020B0509030504030204" pitchFamily="49" charset="77"/>
              </a:rPr>
              <a:t>shasum</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d62bc08671a4fc867fbb31e9d70cd0adc59e3cb9  ./dir2/Time </a:t>
            </a:r>
            <a:r>
              <a:rPr lang="en-US" sz="1600" dirty="0" err="1">
                <a:latin typeface="Lucida Sans Typewriter" panose="020B0509030504030204" pitchFamily="49" charset="77"/>
              </a:rPr>
              <a:t>fish.txt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55999560dc4321dc4650d2db7cc8a2c3eca1d7e4  ./dir2/Horse </a:t>
            </a:r>
            <a:r>
              <a:rPr lang="en-US" sz="1600" dirty="0" err="1">
                <a:latin typeface="Lucida Sans Typewriter" panose="020B0509030504030204" pitchFamily="49" charset="77"/>
              </a:rPr>
              <a:t>fire.txt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64d8b7e11ec7a7d7104de99d78b0c7054e93200a  ./dir2/Dog </a:t>
            </a:r>
            <a:r>
              <a:rPr lang="en-US" sz="1600" dirty="0" err="1">
                <a:latin typeface="Lucida Sans Typewriter" panose="020B0509030504030204" pitchFamily="49" charset="77"/>
              </a:rPr>
              <a:t>breath.txt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775a42427b9062ea53595d25412eca93c48716f3  ./dir2/Pig </a:t>
            </a:r>
            <a:r>
              <a:rPr lang="en-US" sz="1600" dirty="0" err="1">
                <a:latin typeface="Lucida Sans Typewriter" panose="020B0509030504030204" pitchFamily="49" charset="77"/>
              </a:rPr>
              <a:t>breath.txt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d62bc08671a4fc867fbb31e9d70cd0adc59e3cb9  ./dir1/Time </a:t>
            </a:r>
            <a:r>
              <a:rPr lang="en-US" sz="1600" dirty="0" err="1">
                <a:latin typeface="Lucida Sans Typewriter" panose="020B0509030504030204" pitchFamily="49" charset="77"/>
              </a:rPr>
              <a:t>fish.txt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55999560dc4321dc4650d2db7cc8a2c3eca1d7e4  ./dir1/Horse </a:t>
            </a:r>
            <a:r>
              <a:rPr lang="en-US" sz="1600" dirty="0" err="1">
                <a:latin typeface="Lucida Sans Typewriter" panose="020B0509030504030204" pitchFamily="49" charset="77"/>
              </a:rPr>
              <a:t>fire.txt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b32f0990e2d7c9103a877f90677b88ab3dd03098  ./dir1/Dog </a:t>
            </a:r>
            <a:r>
              <a:rPr lang="en-US" sz="1600" dirty="0" err="1">
                <a:latin typeface="Lucida Sans Typewriter" panose="020B0509030504030204" pitchFamily="49" charset="77"/>
              </a:rPr>
              <a:t>breath.txt</a:t>
            </a:r>
            <a:endParaRPr lang="en-US" sz="1600" dirty="0">
              <a:latin typeface="Lucida Sans Typewriter" panose="020B0509030504030204" pitchFamily="49" charset="77"/>
            </a:endParaRPr>
          </a:p>
          <a:p>
            <a:pPr marL="0" indent="0">
              <a:buNone/>
            </a:pPr>
            <a:r>
              <a:rPr lang="en-US" sz="1600" dirty="0">
                <a:latin typeface="Lucida Sans Typewriter" panose="020B0509030504030204" pitchFamily="49" charset="77"/>
              </a:rPr>
              <a:t>cbcee2e6d3319eef25eff9325f8ece5674c1f154  ./dir1/Pig </a:t>
            </a:r>
            <a:r>
              <a:rPr lang="en-US" sz="1600" dirty="0" err="1">
                <a:latin typeface="Lucida Sans Typewriter" panose="020B0509030504030204" pitchFamily="49" charset="77"/>
              </a:rPr>
              <a:t>breath.txt</a:t>
            </a:r>
            <a:endParaRPr lang="en-US" sz="1600" dirty="0">
              <a:latin typeface="Lucida Sans Typewriter" panose="020B0509030504030204" pitchFamily="49" charset="77"/>
            </a:endParaRPr>
          </a:p>
        </p:txBody>
      </p:sp>
    </p:spTree>
    <p:extLst>
      <p:ext uri="{BB962C8B-B14F-4D97-AF65-F5344CB8AC3E}">
        <p14:creationId xmlns:p14="http://schemas.microsoft.com/office/powerpoint/2010/main" val="3398998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BC10-0207-7347-BAFD-DAE6F7541709}"/>
              </a:ext>
            </a:extLst>
          </p:cNvPr>
          <p:cNvSpPr>
            <a:spLocks noGrp="1"/>
          </p:cNvSpPr>
          <p:nvPr>
            <p:ph type="title"/>
          </p:nvPr>
        </p:nvSpPr>
        <p:spPr/>
        <p:txBody>
          <a:bodyPr/>
          <a:lstStyle/>
          <a:p>
            <a:r>
              <a:rPr lang="en-US" dirty="0"/>
              <a:t>join</a:t>
            </a:r>
          </a:p>
        </p:txBody>
      </p:sp>
      <p:sp>
        <p:nvSpPr>
          <p:cNvPr id="3" name="Content Placeholder 2">
            <a:extLst>
              <a:ext uri="{FF2B5EF4-FFF2-40B4-BE49-F238E27FC236}">
                <a16:creationId xmlns:a16="http://schemas.microsoft.com/office/drawing/2014/main" id="{3E34F60A-04E1-684D-938B-1BB3F82C2D81}"/>
              </a:ext>
            </a:extLst>
          </p:cNvPr>
          <p:cNvSpPr>
            <a:spLocks noGrp="1"/>
          </p:cNvSpPr>
          <p:nvPr>
            <p:ph idx="1"/>
          </p:nvPr>
        </p:nvSpPr>
        <p:spPr>
          <a:xfrm>
            <a:off x="381000" y="1692879"/>
            <a:ext cx="8540578" cy="4831489"/>
          </a:xfrm>
        </p:spPr>
        <p:txBody>
          <a:bodyPr/>
          <a:lstStyle/>
          <a:p>
            <a:r>
              <a:rPr lang="en-US" dirty="0"/>
              <a:t>The join utility performs an “equality join” on the specified files and writes the result to the standard output.  </a:t>
            </a:r>
          </a:p>
          <a:p>
            <a:r>
              <a:rPr lang="en-US" dirty="0"/>
              <a:t>The “join field” is the field in each file by which the files are compared.  </a:t>
            </a:r>
          </a:p>
          <a:p>
            <a:r>
              <a:rPr lang="en-US" dirty="0"/>
              <a:t>The first field in each line is used by default.  </a:t>
            </a:r>
          </a:p>
          <a:p>
            <a:r>
              <a:rPr lang="en-US" dirty="0"/>
              <a:t>There is one line in the output for each pair of lines in file1 and file2 which have identical join fields.</a:t>
            </a:r>
          </a:p>
          <a:p>
            <a:r>
              <a:rPr lang="en-US" dirty="0"/>
              <a:t>Each output line consists of the join field, the remaining fields from file1 and then the remaining fields from file2.</a:t>
            </a:r>
          </a:p>
        </p:txBody>
      </p:sp>
    </p:spTree>
    <p:extLst>
      <p:ext uri="{BB962C8B-B14F-4D97-AF65-F5344CB8AC3E}">
        <p14:creationId xmlns:p14="http://schemas.microsoft.com/office/powerpoint/2010/main" val="2098884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1150-86A0-F048-B607-5EE273247FB3}"/>
              </a:ext>
            </a:extLst>
          </p:cNvPr>
          <p:cNvSpPr>
            <a:spLocks noGrp="1"/>
          </p:cNvSpPr>
          <p:nvPr>
            <p:ph type="title"/>
          </p:nvPr>
        </p:nvSpPr>
        <p:spPr/>
        <p:txBody>
          <a:bodyPr/>
          <a:lstStyle/>
          <a:p>
            <a:r>
              <a:rPr lang="en-US" dirty="0"/>
              <a:t>Extended Example - Deduplication</a:t>
            </a:r>
          </a:p>
        </p:txBody>
      </p:sp>
      <p:sp>
        <p:nvSpPr>
          <p:cNvPr id="3" name="Content Placeholder 2">
            <a:extLst>
              <a:ext uri="{FF2B5EF4-FFF2-40B4-BE49-F238E27FC236}">
                <a16:creationId xmlns:a16="http://schemas.microsoft.com/office/drawing/2014/main" id="{B6041B0C-48B6-B84A-ABD0-B0699A568A8B}"/>
              </a:ext>
            </a:extLst>
          </p:cNvPr>
          <p:cNvSpPr>
            <a:spLocks noGrp="1"/>
          </p:cNvSpPr>
          <p:nvPr>
            <p:ph idx="1"/>
          </p:nvPr>
        </p:nvSpPr>
        <p:spPr>
          <a:xfrm>
            <a:off x="88341" y="1769165"/>
            <a:ext cx="9018587" cy="4880113"/>
          </a:xfrm>
        </p:spPr>
        <p:txBody>
          <a:bodyPr/>
          <a:lstStyle/>
          <a:p>
            <a:pPr marL="0" indent="0">
              <a:buNone/>
            </a:pPr>
            <a:r>
              <a:rPr lang="en-US" sz="1400" dirty="0">
                <a:latin typeface="Lucida Sans Typewriter" panose="020B0509030504030204" pitchFamily="49" charset="77"/>
              </a:rPr>
              <a:t>% find ./dir1 -type f -print0 | </a:t>
            </a:r>
            <a:r>
              <a:rPr lang="en-US" sz="1400" dirty="0" err="1">
                <a:latin typeface="Lucida Sans Typewriter" panose="020B0509030504030204" pitchFamily="49" charset="77"/>
              </a:rPr>
              <a:t>xargs</a:t>
            </a:r>
            <a:r>
              <a:rPr lang="en-US" sz="1400" dirty="0">
                <a:latin typeface="Lucida Sans Typewriter" panose="020B0509030504030204" pitchFamily="49" charset="77"/>
              </a:rPr>
              <a:t> -0 </a:t>
            </a:r>
            <a:r>
              <a:rPr lang="en-US" sz="1400" dirty="0" err="1">
                <a:latin typeface="Lucida Sans Typewriter" panose="020B0509030504030204" pitchFamily="49" charset="77"/>
              </a:rPr>
              <a:t>shasum</a:t>
            </a:r>
            <a:r>
              <a:rPr lang="en-US" sz="1400" dirty="0">
                <a:latin typeface="Lucida Sans Typewriter" panose="020B0509030504030204" pitchFamily="49" charset="77"/>
              </a:rPr>
              <a:t> | sed "s/  /:/" | sort &gt; files1.txt</a:t>
            </a:r>
          </a:p>
          <a:p>
            <a:pPr marL="0" indent="0">
              <a:buNone/>
            </a:pPr>
            <a:r>
              <a:rPr lang="en-US" sz="1400" dirty="0">
                <a:latin typeface="Lucida Sans Typewriter" panose="020B0509030504030204" pitchFamily="49" charset="77"/>
              </a:rPr>
              <a:t>% cat files1.txt </a:t>
            </a:r>
          </a:p>
          <a:p>
            <a:pPr marL="0" indent="0">
              <a:buNone/>
            </a:pPr>
            <a:r>
              <a:rPr lang="en-US" sz="1400" dirty="0">
                <a:latin typeface="Lucida Sans Typewriter" panose="020B0509030504030204" pitchFamily="49" charset="77"/>
              </a:rPr>
              <a:t>55999560dc4321dc4650d2db7cc8a2c3eca1d7e4:./dir1/Horse </a:t>
            </a:r>
            <a:r>
              <a:rPr lang="en-US" sz="1400" dirty="0" err="1">
                <a:latin typeface="Lucida Sans Typewriter" panose="020B0509030504030204" pitchFamily="49" charset="77"/>
              </a:rPr>
              <a:t>fire.txt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b32f0990e2d7c9103a877f90677b88ab3dd03098:./dir1/Dog </a:t>
            </a:r>
            <a:r>
              <a:rPr lang="en-US" sz="1400" dirty="0" err="1">
                <a:latin typeface="Lucida Sans Typewriter" panose="020B0509030504030204" pitchFamily="49" charset="77"/>
              </a:rPr>
              <a:t>breath.txt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cbcee2e6d3319eef25eff9325f8ece5674c1f154:./dir1/Pig </a:t>
            </a:r>
            <a:r>
              <a:rPr lang="en-US" sz="1400" dirty="0" err="1">
                <a:latin typeface="Lucida Sans Typewriter" panose="020B0509030504030204" pitchFamily="49" charset="77"/>
              </a:rPr>
              <a:t>breath.txt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d62bc08671a4fc867fbb31e9d70cd0adc59e3cb9:./dir1/Time </a:t>
            </a:r>
            <a:r>
              <a:rPr lang="en-US" sz="1400" dirty="0" err="1">
                <a:latin typeface="Lucida Sans Typewriter" panose="020B0509030504030204" pitchFamily="49" charset="77"/>
              </a:rPr>
              <a:t>fish.txt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 find ./dir2 -type f -print0 | </a:t>
            </a:r>
            <a:r>
              <a:rPr lang="en-US" sz="1400" dirty="0" err="1">
                <a:latin typeface="Lucida Sans Typewriter" panose="020B0509030504030204" pitchFamily="49" charset="77"/>
              </a:rPr>
              <a:t>xargs</a:t>
            </a:r>
            <a:r>
              <a:rPr lang="en-US" sz="1400" dirty="0">
                <a:latin typeface="Lucida Sans Typewriter" panose="020B0509030504030204" pitchFamily="49" charset="77"/>
              </a:rPr>
              <a:t> -0 </a:t>
            </a:r>
            <a:r>
              <a:rPr lang="en-US" sz="1400" dirty="0" err="1">
                <a:latin typeface="Lucida Sans Typewriter" panose="020B0509030504030204" pitchFamily="49" charset="77"/>
              </a:rPr>
              <a:t>shasum</a:t>
            </a:r>
            <a:r>
              <a:rPr lang="en-US" sz="1400" dirty="0">
                <a:latin typeface="Lucida Sans Typewriter" panose="020B0509030504030204" pitchFamily="49" charset="77"/>
              </a:rPr>
              <a:t> | sed "s/  /:/" | sort &gt; files2.txt</a:t>
            </a:r>
          </a:p>
          <a:p>
            <a:pPr marL="0" indent="0">
              <a:buNone/>
            </a:pPr>
            <a:r>
              <a:rPr lang="en-US" sz="1400" dirty="0">
                <a:latin typeface="Lucida Sans Typewriter" panose="020B0509030504030204" pitchFamily="49" charset="77"/>
              </a:rPr>
              <a:t>% cat files2.txt </a:t>
            </a:r>
          </a:p>
          <a:p>
            <a:pPr marL="0" indent="0">
              <a:buNone/>
            </a:pPr>
            <a:r>
              <a:rPr lang="en-US" sz="1400" dirty="0">
                <a:latin typeface="Lucida Sans Typewriter" panose="020B0509030504030204" pitchFamily="49" charset="77"/>
              </a:rPr>
              <a:t>55999560dc4321dc4650d2db7cc8a2c3eca1d7e4:./dir2/Horse </a:t>
            </a:r>
            <a:r>
              <a:rPr lang="en-US" sz="1400" dirty="0" err="1">
                <a:latin typeface="Lucida Sans Typewriter" panose="020B0509030504030204" pitchFamily="49" charset="77"/>
              </a:rPr>
              <a:t>fire.txt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64d8b7e11ec7a7d7104de99d78b0c7054e93200a:./dir2/Dog </a:t>
            </a:r>
            <a:r>
              <a:rPr lang="en-US" sz="1400" dirty="0" err="1">
                <a:latin typeface="Lucida Sans Typewriter" panose="020B0509030504030204" pitchFamily="49" charset="77"/>
              </a:rPr>
              <a:t>breath.txt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775a42427b9062ea53595d25412eca93c48716f3:./dir2/Pig </a:t>
            </a:r>
            <a:r>
              <a:rPr lang="en-US" sz="1400" dirty="0" err="1">
                <a:latin typeface="Lucida Sans Typewriter" panose="020B0509030504030204" pitchFamily="49" charset="77"/>
              </a:rPr>
              <a:t>breath.txt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d62bc08671a4fc867fbb31e9d70cd0adc59e3cb9:./dir2/Time </a:t>
            </a:r>
            <a:r>
              <a:rPr lang="en-US" sz="1400" dirty="0" err="1">
                <a:latin typeface="Lucida Sans Typewriter" panose="020B0509030504030204" pitchFamily="49" charset="77"/>
              </a:rPr>
              <a:t>fish.txt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 join -t : -o 1.2 files1.txt files2.txt &gt; </a:t>
            </a:r>
            <a:r>
              <a:rPr lang="en-US" sz="1400" dirty="0" err="1">
                <a:latin typeface="Lucida Sans Typewriter" panose="020B0509030504030204" pitchFamily="49" charset="77"/>
              </a:rPr>
              <a:t>duplicates.txt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 cat </a:t>
            </a:r>
            <a:r>
              <a:rPr lang="en-US" sz="1400" dirty="0" err="1">
                <a:latin typeface="Lucida Sans Typewriter" panose="020B0509030504030204" pitchFamily="49" charset="77"/>
              </a:rPr>
              <a:t>duplicates.txt</a:t>
            </a:r>
            <a:r>
              <a:rPr lang="en-US" sz="1400" dirty="0">
                <a:latin typeface="Lucida Sans Typewriter" panose="020B0509030504030204" pitchFamily="49" charset="77"/>
              </a:rPr>
              <a:t> </a:t>
            </a:r>
          </a:p>
          <a:p>
            <a:pPr marL="0" indent="0">
              <a:buNone/>
            </a:pPr>
            <a:r>
              <a:rPr lang="en-US" sz="1400" dirty="0">
                <a:latin typeface="Lucida Sans Typewriter" panose="020B0509030504030204" pitchFamily="49" charset="77"/>
              </a:rPr>
              <a:t>./dir1/Horse </a:t>
            </a:r>
            <a:r>
              <a:rPr lang="en-US" sz="1400" dirty="0" err="1">
                <a:latin typeface="Lucida Sans Typewriter" panose="020B0509030504030204" pitchFamily="49" charset="77"/>
              </a:rPr>
              <a:t>fire.txt</a:t>
            </a:r>
            <a:endParaRPr lang="en-US" sz="1400" dirty="0">
              <a:latin typeface="Lucida Sans Typewriter" panose="020B0509030504030204" pitchFamily="49" charset="77"/>
            </a:endParaRPr>
          </a:p>
          <a:p>
            <a:pPr marL="0" indent="0">
              <a:buNone/>
            </a:pPr>
            <a:r>
              <a:rPr lang="en-US" sz="1400" dirty="0">
                <a:latin typeface="Lucida Sans Typewriter" panose="020B0509030504030204" pitchFamily="49" charset="77"/>
              </a:rPr>
              <a:t>./dir1/Time </a:t>
            </a:r>
            <a:r>
              <a:rPr lang="en-US" sz="1400" dirty="0" err="1">
                <a:latin typeface="Lucida Sans Typewriter" panose="020B0509030504030204" pitchFamily="49" charset="77"/>
              </a:rPr>
              <a:t>fish.txt</a:t>
            </a:r>
            <a:endParaRPr lang="en-US" sz="1400" dirty="0">
              <a:latin typeface="Lucida Sans Typewriter" panose="020B0509030504030204" pitchFamily="49" charset="77"/>
            </a:endParaRPr>
          </a:p>
          <a:p>
            <a:pPr marL="0" indent="0">
              <a:buNone/>
            </a:pPr>
            <a:endParaRPr lang="en-US" sz="1400" dirty="0">
              <a:latin typeface="Lucida Sans Typewriter" panose="020B0509030504030204" pitchFamily="49" charset="77"/>
            </a:endParaRPr>
          </a:p>
        </p:txBody>
      </p:sp>
    </p:spTree>
    <p:extLst>
      <p:ext uri="{BB962C8B-B14F-4D97-AF65-F5344CB8AC3E}">
        <p14:creationId xmlns:p14="http://schemas.microsoft.com/office/powerpoint/2010/main" val="355427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C94C-15A3-0F48-A525-1AC245D446CD}"/>
              </a:ext>
            </a:extLst>
          </p:cNvPr>
          <p:cNvSpPr>
            <a:spLocks noGrp="1"/>
          </p:cNvSpPr>
          <p:nvPr>
            <p:ph type="title"/>
          </p:nvPr>
        </p:nvSpPr>
        <p:spPr/>
        <p:txBody>
          <a:bodyPr/>
          <a:lstStyle/>
          <a:p>
            <a:r>
              <a:rPr lang="en-US" dirty="0"/>
              <a:t>Basic Definition of Regular Expressions</a:t>
            </a:r>
          </a:p>
        </p:txBody>
      </p:sp>
      <p:sp>
        <p:nvSpPr>
          <p:cNvPr id="3" name="Content Placeholder 2">
            <a:extLst>
              <a:ext uri="{FF2B5EF4-FFF2-40B4-BE49-F238E27FC236}">
                <a16:creationId xmlns:a16="http://schemas.microsoft.com/office/drawing/2014/main" id="{32D178E7-18D5-024C-B6B9-FE8DCDECE6FA}"/>
              </a:ext>
            </a:extLst>
          </p:cNvPr>
          <p:cNvSpPr>
            <a:spLocks noGrp="1"/>
          </p:cNvSpPr>
          <p:nvPr>
            <p:ph idx="1"/>
          </p:nvPr>
        </p:nvSpPr>
        <p:spPr>
          <a:xfrm>
            <a:off x="381000" y="1927654"/>
            <a:ext cx="8628062" cy="4721624"/>
          </a:xfrm>
        </p:spPr>
        <p:txBody>
          <a:bodyPr/>
          <a:lstStyle/>
          <a:p>
            <a:r>
              <a:rPr lang="en-US" b="1" dirty="0"/>
              <a:t>Parentheses</a:t>
            </a:r>
            <a:r>
              <a:rPr lang="en-US" dirty="0"/>
              <a:t>: joining an RE with parentheses matches the RE inside the parentheses and allows for grouping in the usual way.</a:t>
            </a:r>
          </a:p>
          <a:p>
            <a:pPr lvl="1"/>
            <a:r>
              <a:rPr lang="en-US" dirty="0"/>
              <a:t>RE a(</a:t>
            </a:r>
            <a:r>
              <a:rPr lang="en-US" dirty="0" err="1"/>
              <a:t>a|bc</a:t>
            </a:r>
            <a:r>
              <a:rPr lang="en-US" dirty="0"/>
              <a:t>) matches the strings “aa” and “</a:t>
            </a:r>
            <a:r>
              <a:rPr lang="en-US" dirty="0" err="1"/>
              <a:t>abc</a:t>
            </a:r>
            <a:r>
              <a:rPr lang="en-US" dirty="0"/>
              <a:t>”.</a:t>
            </a:r>
          </a:p>
          <a:p>
            <a:r>
              <a:rPr lang="en-US" b="1" dirty="0"/>
              <a:t>Closure</a:t>
            </a:r>
            <a:r>
              <a:rPr lang="en-US" dirty="0"/>
              <a:t>: given RE x, the RE x* matches 0 or more repetitions of strings that match the RE x.</a:t>
            </a:r>
          </a:p>
          <a:p>
            <a:pPr lvl="1"/>
            <a:r>
              <a:rPr lang="en-US" dirty="0"/>
              <a:t>RE “ab*” matches strings “a”, “ab”, “abb”, “</a:t>
            </a:r>
            <a:r>
              <a:rPr lang="en-US" dirty="0" err="1"/>
              <a:t>abbb</a:t>
            </a:r>
            <a:r>
              <a:rPr lang="en-US" dirty="0"/>
              <a:t>”, …</a:t>
            </a:r>
          </a:p>
          <a:p>
            <a:pPr lvl="1"/>
            <a:r>
              <a:rPr lang="en-US" dirty="0"/>
              <a:t>RE “a(</a:t>
            </a:r>
            <a:r>
              <a:rPr lang="en-US" dirty="0" err="1"/>
              <a:t>a|b</a:t>
            </a:r>
            <a:r>
              <a:rPr lang="en-US" dirty="0"/>
              <a:t>)*” matches any string of a’s and b’s that begins with an a.</a:t>
            </a:r>
          </a:p>
        </p:txBody>
      </p:sp>
    </p:spTree>
    <p:extLst>
      <p:ext uri="{BB962C8B-B14F-4D97-AF65-F5344CB8AC3E}">
        <p14:creationId xmlns:p14="http://schemas.microsoft.com/office/powerpoint/2010/main" val="82349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DE29-5419-EC4F-AED5-484D9C0A06D8}"/>
              </a:ext>
            </a:extLst>
          </p:cNvPr>
          <p:cNvSpPr>
            <a:spLocks noGrp="1"/>
          </p:cNvSpPr>
          <p:nvPr>
            <p:ph type="title"/>
          </p:nvPr>
        </p:nvSpPr>
        <p:spPr/>
        <p:txBody>
          <a:bodyPr/>
          <a:lstStyle/>
          <a:p>
            <a:r>
              <a:rPr lang="en-US" dirty="0"/>
              <a:t>Some More Examples</a:t>
            </a:r>
          </a:p>
        </p:txBody>
      </p:sp>
      <p:sp>
        <p:nvSpPr>
          <p:cNvPr id="3" name="Content Placeholder 2">
            <a:extLst>
              <a:ext uri="{FF2B5EF4-FFF2-40B4-BE49-F238E27FC236}">
                <a16:creationId xmlns:a16="http://schemas.microsoft.com/office/drawing/2014/main" id="{EA7D3C78-68EC-9B4B-9586-B3203BB3119E}"/>
              </a:ext>
            </a:extLst>
          </p:cNvPr>
          <p:cNvSpPr>
            <a:spLocks noGrp="1"/>
          </p:cNvSpPr>
          <p:nvPr>
            <p:ph idx="1"/>
          </p:nvPr>
        </p:nvSpPr>
        <p:spPr/>
        <p:txBody>
          <a:bodyPr/>
          <a:lstStyle/>
          <a:p>
            <a:r>
              <a:rPr lang="en-US" dirty="0"/>
              <a:t>(aa)* matches any string consisting of an even number of a’s.</a:t>
            </a:r>
          </a:p>
          <a:p>
            <a:r>
              <a:rPr lang="en-US" dirty="0"/>
              <a:t>(</a:t>
            </a:r>
            <a:r>
              <a:rPr lang="en-US" dirty="0" err="1"/>
              <a:t>a|b</a:t>
            </a:r>
            <a:r>
              <a:rPr lang="en-US" dirty="0"/>
              <a:t>)* matches all strings of a’s and b’s (including the null string).</a:t>
            </a:r>
          </a:p>
          <a:p>
            <a:r>
              <a:rPr lang="en-US" dirty="0"/>
              <a:t>(</a:t>
            </a:r>
            <a:r>
              <a:rPr lang="en-US" dirty="0" err="1"/>
              <a:t>a|b</a:t>
            </a:r>
            <a:r>
              <a:rPr lang="en-US" dirty="0"/>
              <a:t>)*</a:t>
            </a:r>
            <a:r>
              <a:rPr lang="en-US" dirty="0" err="1"/>
              <a:t>aaa</a:t>
            </a:r>
            <a:r>
              <a:rPr lang="en-US" dirty="0"/>
              <a:t>(</a:t>
            </a:r>
            <a:r>
              <a:rPr lang="en-US" dirty="0" err="1"/>
              <a:t>a|b</a:t>
            </a:r>
            <a:r>
              <a:rPr lang="en-US" dirty="0"/>
              <a:t>)* matches any string of a’s and b’s containing three a’s in a row.</a:t>
            </a:r>
          </a:p>
          <a:p>
            <a:r>
              <a:rPr lang="en-US" dirty="0"/>
              <a:t>(</a:t>
            </a:r>
            <a:r>
              <a:rPr lang="en-US" dirty="0" err="1"/>
              <a:t>g|G</a:t>
            </a:r>
            <a:r>
              <a:rPr lang="en-US" dirty="0"/>
              <a:t>)</a:t>
            </a:r>
            <a:r>
              <a:rPr lang="en-US" dirty="0" err="1"/>
              <a:t>oodrich</a:t>
            </a:r>
            <a:r>
              <a:rPr lang="en-US" dirty="0"/>
              <a:t> matches my last name with the first letter capitalized or not.</a:t>
            </a:r>
          </a:p>
          <a:p>
            <a:r>
              <a:rPr lang="en-US" dirty="0"/>
              <a:t>(</a:t>
            </a:r>
            <a:r>
              <a:rPr lang="en-US" dirty="0" err="1"/>
              <a:t>g|G</a:t>
            </a:r>
            <a:r>
              <a:rPr lang="en-US" dirty="0"/>
              <a:t>)(</a:t>
            </a:r>
            <a:r>
              <a:rPr lang="en-US" dirty="0" err="1"/>
              <a:t>o|O</a:t>
            </a:r>
            <a:r>
              <a:rPr lang="en-US" dirty="0"/>
              <a:t>)(</a:t>
            </a:r>
            <a:r>
              <a:rPr lang="en-US" dirty="0" err="1"/>
              <a:t>o|O</a:t>
            </a:r>
            <a:r>
              <a:rPr lang="en-US" dirty="0"/>
              <a:t>)(</a:t>
            </a:r>
            <a:r>
              <a:rPr lang="en-US" dirty="0" err="1"/>
              <a:t>d|D</a:t>
            </a:r>
            <a:r>
              <a:rPr lang="en-US" dirty="0"/>
              <a:t>)(</a:t>
            </a:r>
            <a:r>
              <a:rPr lang="en-US" dirty="0" err="1"/>
              <a:t>r|R</a:t>
            </a:r>
            <a:r>
              <a:rPr lang="en-US" dirty="0"/>
              <a:t>)(</a:t>
            </a:r>
            <a:r>
              <a:rPr lang="en-US" dirty="0" err="1"/>
              <a:t>i|I</a:t>
            </a:r>
            <a:r>
              <a:rPr lang="en-US" dirty="0"/>
              <a:t>)(</a:t>
            </a:r>
            <a:r>
              <a:rPr lang="en-US" dirty="0" err="1"/>
              <a:t>c|C</a:t>
            </a:r>
            <a:r>
              <a:rPr lang="en-US" dirty="0"/>
              <a:t>)(</a:t>
            </a:r>
            <a:r>
              <a:rPr lang="en-US" dirty="0" err="1"/>
              <a:t>h|H</a:t>
            </a:r>
            <a:r>
              <a:rPr lang="en-US" dirty="0"/>
              <a:t>) matches my last name ignoring case</a:t>
            </a:r>
          </a:p>
          <a:p>
            <a:endParaRPr lang="en-US" dirty="0"/>
          </a:p>
          <a:p>
            <a:endParaRPr lang="en-US" dirty="0"/>
          </a:p>
        </p:txBody>
      </p:sp>
    </p:spTree>
    <p:extLst>
      <p:ext uri="{BB962C8B-B14F-4D97-AF65-F5344CB8AC3E}">
        <p14:creationId xmlns:p14="http://schemas.microsoft.com/office/powerpoint/2010/main" val="398007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9F5F-07B4-F245-ACAA-C120F1BD3B61}"/>
              </a:ext>
            </a:extLst>
          </p:cNvPr>
          <p:cNvSpPr>
            <a:spLocks noGrp="1"/>
          </p:cNvSpPr>
          <p:nvPr>
            <p:ph type="title"/>
          </p:nvPr>
        </p:nvSpPr>
        <p:spPr/>
        <p:txBody>
          <a:bodyPr/>
          <a:lstStyle/>
          <a:p>
            <a:r>
              <a:rPr lang="en-US" dirty="0"/>
              <a:t>RE’s are Surprisingly Powerful</a:t>
            </a:r>
          </a:p>
        </p:txBody>
      </p:sp>
      <p:sp>
        <p:nvSpPr>
          <p:cNvPr id="3" name="Content Placeholder 2">
            <a:extLst>
              <a:ext uri="{FF2B5EF4-FFF2-40B4-BE49-F238E27FC236}">
                <a16:creationId xmlns:a16="http://schemas.microsoft.com/office/drawing/2014/main" id="{8F553E1A-4FB6-8540-AF9D-2A17FAFB6BE8}"/>
              </a:ext>
            </a:extLst>
          </p:cNvPr>
          <p:cNvSpPr>
            <a:spLocks noGrp="1"/>
          </p:cNvSpPr>
          <p:nvPr>
            <p:ph idx="1"/>
          </p:nvPr>
        </p:nvSpPr>
        <p:spPr/>
        <p:txBody>
          <a:bodyPr/>
          <a:lstStyle/>
          <a:p>
            <a:r>
              <a:rPr lang="en-US" dirty="0"/>
              <a:t>The tokens of every programming language are defined as regular expressions.</a:t>
            </a:r>
          </a:p>
        </p:txBody>
      </p:sp>
      <p:pic>
        <p:nvPicPr>
          <p:cNvPr id="1026" name="Picture 2" descr="Tokens in C">
            <a:extLst>
              <a:ext uri="{FF2B5EF4-FFF2-40B4-BE49-F238E27FC236}">
                <a16:creationId xmlns:a16="http://schemas.microsoft.com/office/drawing/2014/main" id="{A5EF8C4E-040F-4A4B-A65B-CE92C6654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57"/>
          <a:stretch/>
        </p:blipFill>
        <p:spPr bwMode="auto">
          <a:xfrm>
            <a:off x="491841" y="2814145"/>
            <a:ext cx="8097754" cy="3413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B172BC-D214-DD4E-8871-18484D534AF1}"/>
              </a:ext>
            </a:extLst>
          </p:cNvPr>
          <p:cNvSpPr txBox="1"/>
          <p:nvPr/>
        </p:nvSpPr>
        <p:spPr>
          <a:xfrm>
            <a:off x="125413" y="6519446"/>
            <a:ext cx="4124206"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www.journaldev.com</a:t>
            </a:r>
            <a:r>
              <a:rPr lang="en-US" sz="1200" dirty="0">
                <a:solidFill>
                  <a:schemeClr val="bg1">
                    <a:lumMod val="65000"/>
                  </a:schemeClr>
                </a:solidFill>
              </a:rPr>
              <a:t>/26353/tokens-in-c</a:t>
            </a:r>
          </a:p>
        </p:txBody>
      </p:sp>
    </p:spTree>
    <p:extLst>
      <p:ext uri="{BB962C8B-B14F-4D97-AF65-F5344CB8AC3E}">
        <p14:creationId xmlns:p14="http://schemas.microsoft.com/office/powerpoint/2010/main" val="335462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C467-49B7-B74C-8FB7-0BF583157A8B}"/>
              </a:ext>
            </a:extLst>
          </p:cNvPr>
          <p:cNvSpPr>
            <a:spLocks noGrp="1"/>
          </p:cNvSpPr>
          <p:nvPr>
            <p:ph type="title"/>
          </p:nvPr>
        </p:nvSpPr>
        <p:spPr/>
        <p:txBody>
          <a:bodyPr/>
          <a:lstStyle/>
          <a:p>
            <a:r>
              <a:rPr lang="en-US" dirty="0"/>
              <a:t>Extended Regular Expressions</a:t>
            </a:r>
          </a:p>
        </p:txBody>
      </p:sp>
      <p:sp>
        <p:nvSpPr>
          <p:cNvPr id="3" name="Content Placeholder 2">
            <a:extLst>
              <a:ext uri="{FF2B5EF4-FFF2-40B4-BE49-F238E27FC236}">
                <a16:creationId xmlns:a16="http://schemas.microsoft.com/office/drawing/2014/main" id="{740ED63F-AAAF-454C-96E7-5C935356C5BF}"/>
              </a:ext>
            </a:extLst>
          </p:cNvPr>
          <p:cNvSpPr>
            <a:spLocks noGrp="1"/>
          </p:cNvSpPr>
          <p:nvPr>
            <p:ph idx="1"/>
          </p:nvPr>
        </p:nvSpPr>
        <p:spPr>
          <a:xfrm>
            <a:off x="380999" y="1769165"/>
            <a:ext cx="8500241" cy="4880113"/>
          </a:xfrm>
        </p:spPr>
        <p:txBody>
          <a:bodyPr/>
          <a:lstStyle/>
          <a:p>
            <a:r>
              <a:rPr lang="en-US" b="1" dirty="0"/>
              <a:t>Extended regular expressions </a:t>
            </a:r>
            <a:r>
              <a:rPr lang="en-US" dirty="0"/>
              <a:t>provide additional syntax for defining regular expressions.</a:t>
            </a:r>
          </a:p>
          <a:p>
            <a:pPr lvl="1"/>
            <a:r>
              <a:rPr lang="en-US" dirty="0"/>
              <a:t>Every extended regular expression has an equivalent basic regular expression that defines the same language.</a:t>
            </a:r>
          </a:p>
          <a:p>
            <a:pPr lvl="1"/>
            <a:r>
              <a:rPr lang="en-US" dirty="0"/>
              <a:t>Extended regular expressions just give us a shorter way of defining regular expressions, for the sake of convenience.</a:t>
            </a:r>
          </a:p>
        </p:txBody>
      </p:sp>
      <p:pic>
        <p:nvPicPr>
          <p:cNvPr id="4" name="Picture 3">
            <a:extLst>
              <a:ext uri="{FF2B5EF4-FFF2-40B4-BE49-F238E27FC236}">
                <a16:creationId xmlns:a16="http://schemas.microsoft.com/office/drawing/2014/main" id="{1D57E916-0834-314F-8887-6980B48B8BAE}"/>
              </a:ext>
            </a:extLst>
          </p:cNvPr>
          <p:cNvPicPr>
            <a:picLocks noChangeAspect="1"/>
          </p:cNvPicPr>
          <p:nvPr/>
        </p:nvPicPr>
        <p:blipFill>
          <a:blip r:embed="rId2"/>
          <a:stretch>
            <a:fillRect/>
          </a:stretch>
        </p:blipFill>
        <p:spPr>
          <a:xfrm>
            <a:off x="2509999" y="4831913"/>
            <a:ext cx="4643655" cy="1712262"/>
          </a:xfrm>
          <a:prstGeom prst="rect">
            <a:avLst/>
          </a:prstGeom>
          <a:ln>
            <a:solidFill>
              <a:schemeClr val="accent1"/>
            </a:solid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4A15C7B-D604-C941-8C98-0F13419D6BEE}"/>
              </a:ext>
            </a:extLst>
          </p:cNvPr>
          <p:cNvSpPr txBox="1"/>
          <p:nvPr/>
        </p:nvSpPr>
        <p:spPr>
          <a:xfrm>
            <a:off x="71599" y="6563330"/>
            <a:ext cx="6239913"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www.html</a:t>
            </a:r>
            <a:r>
              <a:rPr lang="en-US" sz="1200" dirty="0">
                <a:solidFill>
                  <a:schemeClr val="bg1">
                    <a:lumMod val="65000"/>
                  </a:schemeClr>
                </a:solidFill>
              </a:rPr>
              <a:t>-code-</a:t>
            </a:r>
            <a:r>
              <a:rPr lang="en-US" sz="1200" dirty="0" err="1">
                <a:solidFill>
                  <a:schemeClr val="bg1">
                    <a:lumMod val="65000"/>
                  </a:schemeClr>
                </a:solidFill>
              </a:rPr>
              <a:t>generator.com</a:t>
            </a:r>
            <a:r>
              <a:rPr lang="en-US" sz="1200" dirty="0">
                <a:solidFill>
                  <a:schemeClr val="bg1">
                    <a:lumMod val="65000"/>
                  </a:schemeClr>
                </a:solidFill>
              </a:rPr>
              <a:t>/</a:t>
            </a:r>
            <a:r>
              <a:rPr lang="en-US" sz="1200" dirty="0" err="1">
                <a:solidFill>
                  <a:schemeClr val="bg1">
                    <a:lumMod val="65000"/>
                  </a:schemeClr>
                </a:solidFill>
              </a:rPr>
              <a:t>javascript</a:t>
            </a:r>
            <a:r>
              <a:rPr lang="en-US" sz="1200" dirty="0">
                <a:solidFill>
                  <a:schemeClr val="bg1">
                    <a:lumMod val="65000"/>
                  </a:schemeClr>
                </a:solidFill>
              </a:rPr>
              <a:t>/regular-expression-validation</a:t>
            </a:r>
          </a:p>
        </p:txBody>
      </p:sp>
    </p:spTree>
    <p:extLst>
      <p:ext uri="{BB962C8B-B14F-4D97-AF65-F5344CB8AC3E}">
        <p14:creationId xmlns:p14="http://schemas.microsoft.com/office/powerpoint/2010/main" val="322321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FF3B-84A5-AC42-96A9-290666A42426}"/>
              </a:ext>
            </a:extLst>
          </p:cNvPr>
          <p:cNvSpPr>
            <a:spLocks noGrp="1"/>
          </p:cNvSpPr>
          <p:nvPr>
            <p:ph type="title"/>
          </p:nvPr>
        </p:nvSpPr>
        <p:spPr/>
        <p:txBody>
          <a:bodyPr/>
          <a:lstStyle/>
          <a:p>
            <a:r>
              <a:rPr lang="en-US" dirty="0"/>
              <a:t>Extended Regular Expressions (</a:t>
            </a:r>
            <a:r>
              <a:rPr lang="en-US" dirty="0" err="1"/>
              <a:t>egrep</a:t>
            </a:r>
            <a:r>
              <a:rPr lang="en-US" dirty="0"/>
              <a:t>)</a:t>
            </a:r>
          </a:p>
        </p:txBody>
      </p:sp>
      <p:sp>
        <p:nvSpPr>
          <p:cNvPr id="3" name="Content Placeholder 2">
            <a:extLst>
              <a:ext uri="{FF2B5EF4-FFF2-40B4-BE49-F238E27FC236}">
                <a16:creationId xmlns:a16="http://schemas.microsoft.com/office/drawing/2014/main" id="{14AFCB4F-06C0-AB43-974B-E8B697F6F463}"/>
              </a:ext>
            </a:extLst>
          </p:cNvPr>
          <p:cNvSpPr>
            <a:spLocks noGrp="1"/>
          </p:cNvSpPr>
          <p:nvPr>
            <p:ph idx="1"/>
          </p:nvPr>
        </p:nvSpPr>
        <p:spPr/>
        <p:txBody>
          <a:bodyPr/>
          <a:lstStyle/>
          <a:p>
            <a:r>
              <a:rPr lang="en-US" dirty="0"/>
              <a:t>A </a:t>
            </a:r>
            <a:r>
              <a:rPr lang="en-US" b="1" dirty="0"/>
              <a:t>bracket expression </a:t>
            </a:r>
            <a:r>
              <a:rPr lang="en-US" dirty="0"/>
              <a:t>is a list of characters enclosed by [ and ].</a:t>
            </a:r>
          </a:p>
          <a:p>
            <a:pPr lvl="1"/>
            <a:r>
              <a:rPr lang="en-US" dirty="0"/>
              <a:t>It matches any single character in that list</a:t>
            </a:r>
          </a:p>
          <a:p>
            <a:pPr lvl="1"/>
            <a:r>
              <a:rPr lang="en-US" dirty="0"/>
              <a:t>If the first character of the list is the caret ^ then it matches any character not in the list.</a:t>
            </a:r>
          </a:p>
          <a:p>
            <a:pPr lvl="1"/>
            <a:r>
              <a:rPr lang="en-US" dirty="0"/>
              <a:t>For  example, the regular expression [0123456789] matches any single digit and [^0123456789] matches any single character that is not a digit.</a:t>
            </a:r>
          </a:p>
          <a:p>
            <a:pPr lvl="1"/>
            <a:r>
              <a:rPr lang="en-US" dirty="0"/>
              <a:t>Within a bracket expression, a </a:t>
            </a:r>
            <a:r>
              <a:rPr lang="en-US" b="1" dirty="0"/>
              <a:t>range</a:t>
            </a:r>
            <a:r>
              <a:rPr lang="en-US" dirty="0"/>
              <a:t> consists of  two characters separated by a hyphen. It matches any single character between the two characters, inclusive, using the character set.  For example, in the default C locale, [a-d] is equivalent to [</a:t>
            </a:r>
            <a:r>
              <a:rPr lang="en-US" dirty="0" err="1"/>
              <a:t>abcd</a:t>
            </a:r>
            <a:r>
              <a:rPr lang="en-US" dirty="0"/>
              <a:t>].</a:t>
            </a:r>
          </a:p>
        </p:txBody>
      </p:sp>
    </p:spTree>
    <p:extLst>
      <p:ext uri="{BB962C8B-B14F-4D97-AF65-F5344CB8AC3E}">
        <p14:creationId xmlns:p14="http://schemas.microsoft.com/office/powerpoint/2010/main" val="77281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FF3B-84A5-AC42-96A9-290666A42426}"/>
              </a:ext>
            </a:extLst>
          </p:cNvPr>
          <p:cNvSpPr>
            <a:spLocks noGrp="1"/>
          </p:cNvSpPr>
          <p:nvPr>
            <p:ph type="title"/>
          </p:nvPr>
        </p:nvSpPr>
        <p:spPr/>
        <p:txBody>
          <a:bodyPr/>
          <a:lstStyle/>
          <a:p>
            <a:r>
              <a:rPr lang="en-US" dirty="0"/>
              <a:t>Character Classes</a:t>
            </a:r>
          </a:p>
        </p:txBody>
      </p:sp>
      <p:sp>
        <p:nvSpPr>
          <p:cNvPr id="3" name="Content Placeholder 2">
            <a:extLst>
              <a:ext uri="{FF2B5EF4-FFF2-40B4-BE49-F238E27FC236}">
                <a16:creationId xmlns:a16="http://schemas.microsoft.com/office/drawing/2014/main" id="{14AFCB4F-06C0-AB43-974B-E8B697F6F463}"/>
              </a:ext>
            </a:extLst>
          </p:cNvPr>
          <p:cNvSpPr>
            <a:spLocks noGrp="1"/>
          </p:cNvSpPr>
          <p:nvPr>
            <p:ph idx="1"/>
          </p:nvPr>
        </p:nvSpPr>
        <p:spPr>
          <a:xfrm>
            <a:off x="380999" y="1769165"/>
            <a:ext cx="8479221" cy="4880113"/>
          </a:xfrm>
        </p:spPr>
        <p:txBody>
          <a:bodyPr/>
          <a:lstStyle/>
          <a:p>
            <a:r>
              <a:rPr lang="en-US" dirty="0"/>
              <a:t>[:</a:t>
            </a:r>
            <a:r>
              <a:rPr lang="en-US" dirty="0" err="1"/>
              <a:t>alnum</a:t>
            </a:r>
            <a:r>
              <a:rPr lang="en-US" dirty="0"/>
              <a:t>:] matches alphanumeric characters. In the C locale, this is the same as ‘[0-9A-Za-z]’.</a:t>
            </a:r>
          </a:p>
          <a:p>
            <a:r>
              <a:rPr lang="en-US" dirty="0"/>
              <a:t>[:alpha:] matches alphabet characters. In the C locale, this is the same as ‘[A-Za-z]’.</a:t>
            </a:r>
          </a:p>
          <a:p>
            <a:r>
              <a:rPr lang="en-US" dirty="0"/>
              <a:t>[:blank:] matches blank characters space and tab.</a:t>
            </a:r>
          </a:p>
          <a:p>
            <a:r>
              <a:rPr lang="en-US" dirty="0"/>
              <a:t>[:</a:t>
            </a:r>
            <a:r>
              <a:rPr lang="en-US" dirty="0" err="1"/>
              <a:t>cntrl</a:t>
            </a:r>
            <a:r>
              <a:rPr lang="en-US" dirty="0"/>
              <a:t>:] matches control characters.</a:t>
            </a:r>
          </a:p>
          <a:p>
            <a:r>
              <a:rPr lang="en-US" dirty="0"/>
              <a:t>[:digit:] matches digits: 0 1 2 3 4 5 6 7 8 9.</a:t>
            </a:r>
          </a:p>
          <a:p>
            <a:r>
              <a:rPr lang="en-US" dirty="0"/>
              <a:t>[:graph:] matches graphical characters: ‘[:</a:t>
            </a:r>
            <a:r>
              <a:rPr lang="en-US" dirty="0" err="1"/>
              <a:t>alnum</a:t>
            </a:r>
            <a:r>
              <a:rPr lang="en-US" dirty="0"/>
              <a:t>:]’ and ‘[:</a:t>
            </a:r>
            <a:r>
              <a:rPr lang="en-US" dirty="0" err="1"/>
              <a:t>punct</a:t>
            </a:r>
            <a:r>
              <a:rPr lang="en-US" dirty="0"/>
              <a:t>:]’.</a:t>
            </a:r>
          </a:p>
        </p:txBody>
      </p:sp>
    </p:spTree>
    <p:extLst>
      <p:ext uri="{BB962C8B-B14F-4D97-AF65-F5344CB8AC3E}">
        <p14:creationId xmlns:p14="http://schemas.microsoft.com/office/powerpoint/2010/main" val="1179139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3265</TotalTime>
  <Words>2656</Words>
  <Application>Microsoft Macintosh PowerPoint</Application>
  <PresentationFormat>On-screen Show (4:3)</PresentationFormat>
  <Paragraphs>386</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Lucida Console</vt:lpstr>
      <vt:lpstr>Lucida Sans Typewriter</vt:lpstr>
      <vt:lpstr>Source Sans Pro</vt:lpstr>
      <vt:lpstr>Symbol</vt:lpstr>
      <vt:lpstr>Times New Roman</vt:lpstr>
      <vt:lpstr>Wingdings</vt:lpstr>
      <vt:lpstr>UCI Master</vt:lpstr>
      <vt:lpstr>Regular Expressions and Command-line Text Searching</vt:lpstr>
      <vt:lpstr>Regular Expressions</vt:lpstr>
      <vt:lpstr>Basic Definition of Regular Expressions</vt:lpstr>
      <vt:lpstr>Basic Definition of Regular Expressions</vt:lpstr>
      <vt:lpstr>Some More Examples</vt:lpstr>
      <vt:lpstr>RE’s are Surprisingly Powerful</vt:lpstr>
      <vt:lpstr>Extended Regular Expressions</vt:lpstr>
      <vt:lpstr>Extended Regular Expressions (egrep)</vt:lpstr>
      <vt:lpstr>Character Classes</vt:lpstr>
      <vt:lpstr>Character Classes (continued)</vt:lpstr>
      <vt:lpstr>Other Matching Symbols</vt:lpstr>
      <vt:lpstr>Repetition</vt:lpstr>
      <vt:lpstr>Some Examples</vt:lpstr>
      <vt:lpstr>Another Example</vt:lpstr>
      <vt:lpstr>Difference Between grep and egrep</vt:lpstr>
      <vt:lpstr>Extended Example: Wordle</vt:lpstr>
      <vt:lpstr>Game 285</vt:lpstr>
      <vt:lpstr>Game 285</vt:lpstr>
      <vt:lpstr>Game 285</vt:lpstr>
      <vt:lpstr>Game 285</vt:lpstr>
      <vt:lpstr>Game 285</vt:lpstr>
      <vt:lpstr>Difference Between grep and fgrep</vt:lpstr>
      <vt:lpstr>Useful grep Options</vt:lpstr>
      <vt:lpstr>Useful Linux/Unix/Cygwin Commands</vt:lpstr>
      <vt:lpstr>wc</vt:lpstr>
      <vt:lpstr>cat</vt:lpstr>
      <vt:lpstr>diff</vt:lpstr>
      <vt:lpstr>find</vt:lpstr>
      <vt:lpstr>xargs [utility [arguments]]</vt:lpstr>
      <vt:lpstr>sort</vt:lpstr>
      <vt:lpstr>uniq</vt:lpstr>
      <vt:lpstr>sed</vt:lpstr>
      <vt:lpstr>shasum</vt:lpstr>
      <vt:lpstr>join</vt:lpstr>
      <vt:lpstr>Extended Example - Deduplication</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Goodrich</cp:lastModifiedBy>
  <cp:revision>140</cp:revision>
  <dcterms:created xsi:type="dcterms:W3CDTF">2002-12-30T18:35:41Z</dcterms:created>
  <dcterms:modified xsi:type="dcterms:W3CDTF">2022-03-31T18:43:00Z</dcterms:modified>
</cp:coreProperties>
</file>