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61"/>
  </p:notesMasterIdLst>
  <p:sldIdLst>
    <p:sldId id="256" r:id="rId2"/>
    <p:sldId id="257" r:id="rId3"/>
    <p:sldId id="325" r:id="rId4"/>
    <p:sldId id="324" r:id="rId5"/>
    <p:sldId id="258" r:id="rId6"/>
    <p:sldId id="278" r:id="rId7"/>
    <p:sldId id="270" r:id="rId8"/>
    <p:sldId id="271" r:id="rId9"/>
    <p:sldId id="272" r:id="rId10"/>
    <p:sldId id="260" r:id="rId11"/>
    <p:sldId id="279" r:id="rId12"/>
    <p:sldId id="261" r:id="rId13"/>
    <p:sldId id="262" r:id="rId14"/>
    <p:sldId id="280" r:id="rId15"/>
    <p:sldId id="281" r:id="rId16"/>
    <p:sldId id="282" r:id="rId17"/>
    <p:sldId id="283" r:id="rId18"/>
    <p:sldId id="284" r:id="rId19"/>
    <p:sldId id="285" r:id="rId20"/>
    <p:sldId id="264" r:id="rId21"/>
    <p:sldId id="286" r:id="rId22"/>
    <p:sldId id="287" r:id="rId23"/>
    <p:sldId id="288" r:id="rId24"/>
    <p:sldId id="273" r:id="rId25"/>
    <p:sldId id="274" r:id="rId26"/>
    <p:sldId id="275" r:id="rId27"/>
    <p:sldId id="263" r:id="rId28"/>
    <p:sldId id="290" r:id="rId29"/>
    <p:sldId id="292" r:id="rId30"/>
    <p:sldId id="259" r:id="rId31"/>
    <p:sldId id="293" r:id="rId32"/>
    <p:sldId id="295" r:id="rId33"/>
    <p:sldId id="296" r:id="rId34"/>
    <p:sldId id="322" r:id="rId35"/>
    <p:sldId id="265" r:id="rId36"/>
    <p:sldId id="266" r:id="rId37"/>
    <p:sldId id="328" r:id="rId38"/>
    <p:sldId id="267" r:id="rId39"/>
    <p:sldId id="268" r:id="rId40"/>
    <p:sldId id="269" r:id="rId41"/>
    <p:sldId id="298" r:id="rId42"/>
    <p:sldId id="299" r:id="rId43"/>
    <p:sldId id="300" r:id="rId44"/>
    <p:sldId id="301" r:id="rId45"/>
    <p:sldId id="302" r:id="rId46"/>
    <p:sldId id="303" r:id="rId47"/>
    <p:sldId id="277" r:id="rId48"/>
    <p:sldId id="306" r:id="rId49"/>
    <p:sldId id="307" r:id="rId50"/>
    <p:sldId id="308" r:id="rId51"/>
    <p:sldId id="311" r:id="rId52"/>
    <p:sldId id="312" r:id="rId53"/>
    <p:sldId id="315" r:id="rId54"/>
    <p:sldId id="316" r:id="rId55"/>
    <p:sldId id="318" r:id="rId56"/>
    <p:sldId id="321" r:id="rId57"/>
    <p:sldId id="323" r:id="rId58"/>
    <p:sldId id="320" r:id="rId59"/>
    <p:sldId id="319" r:id="rId60"/>
  </p:sldIdLst>
  <p:sldSz cx="9144000" cy="6858000" type="screen4x3"/>
  <p:notesSz cx="6858000" cy="9144000"/>
  <p:custDataLst>
    <p:tags r:id="rId62"/>
  </p:custDataLst>
  <p:defaultTextStyle>
    <a:defPPr>
      <a:defRPr lang="en-US"/>
    </a:defPPr>
    <a:lvl1pPr algn="l"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21" d="100"/>
          <a:sy n="121" d="100"/>
        </p:scale>
        <p:origin x="190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5468529-623D-774E-8C94-AEBAA54A5ABF}"/>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7171" name="Rectangle 3">
            <a:extLst>
              <a:ext uri="{FF2B5EF4-FFF2-40B4-BE49-F238E27FC236}">
                <a16:creationId xmlns:a16="http://schemas.microsoft.com/office/drawing/2014/main" id="{8A6B6FAC-02EE-E54A-94F0-174D35BBF4CF}"/>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7172" name="Rectangle 4">
            <a:extLst>
              <a:ext uri="{FF2B5EF4-FFF2-40B4-BE49-F238E27FC236}">
                <a16:creationId xmlns:a16="http://schemas.microsoft.com/office/drawing/2014/main" id="{AED2FCA3-D04E-384D-A102-EEEA3AB2F47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a:extLst>
              <a:ext uri="{FF2B5EF4-FFF2-40B4-BE49-F238E27FC236}">
                <a16:creationId xmlns:a16="http://schemas.microsoft.com/office/drawing/2014/main" id="{00977F41-4A6D-8547-84F6-4ED2DFF8EEFF}"/>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74" name="Rectangle 6">
            <a:extLst>
              <a:ext uri="{FF2B5EF4-FFF2-40B4-BE49-F238E27FC236}">
                <a16:creationId xmlns:a16="http://schemas.microsoft.com/office/drawing/2014/main" id="{BAF15641-4CA0-5844-B746-F8464C2F0779}"/>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175" name="Rectangle 7">
            <a:extLst>
              <a:ext uri="{FF2B5EF4-FFF2-40B4-BE49-F238E27FC236}">
                <a16:creationId xmlns:a16="http://schemas.microsoft.com/office/drawing/2014/main" id="{064D596C-057A-7949-B6C3-084F77894F29}"/>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2ECB797-135A-B645-BA1F-2FB8F3B1BA8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14FDCFB-E8EC-A64E-BB7B-737E930B964C}"/>
              </a:ext>
            </a:extLst>
          </p:cNvPr>
          <p:cNvSpPr>
            <a:spLocks noGrp="1" noChangeArrowheads="1"/>
          </p:cNvSpPr>
          <p:nvPr>
            <p:ph type="sldNum" sz="quarter" idx="5"/>
          </p:nvPr>
        </p:nvSpPr>
        <p:spPr>
          <a:ln/>
        </p:spPr>
        <p:txBody>
          <a:bodyPr/>
          <a:lstStyle/>
          <a:p>
            <a:fld id="{BC611F23-A958-B542-9B83-C7083E876BA9}" type="slidenum">
              <a:rPr lang="en-US" altLang="en-US"/>
              <a:pPr/>
              <a:t>1</a:t>
            </a:fld>
            <a:endParaRPr lang="en-US" altLang="en-US"/>
          </a:p>
        </p:txBody>
      </p:sp>
      <p:sp>
        <p:nvSpPr>
          <p:cNvPr id="8194" name="Rectangle 2">
            <a:extLst>
              <a:ext uri="{FF2B5EF4-FFF2-40B4-BE49-F238E27FC236}">
                <a16:creationId xmlns:a16="http://schemas.microsoft.com/office/drawing/2014/main" id="{DB2780BD-8694-3D47-9738-517A4DD2F600}"/>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1BE57E19-9754-9043-9D06-53870FF8131D}"/>
              </a:ext>
            </a:extLst>
          </p:cNvPr>
          <p:cNvSpPr>
            <a:spLocks noGrp="1" noChangeArrowheads="1"/>
          </p:cNvSpPr>
          <p:nvPr>
            <p:ph type="body" idx="1"/>
          </p:nvPr>
        </p:nvSpPr>
        <p:spPr>
          <a:xfrm>
            <a:off x="914400" y="4343400"/>
            <a:ext cx="5029200" cy="4114800"/>
          </a:xfrm>
        </p:spPr>
        <p:txBody>
          <a:bodyPr/>
          <a:lstStyle/>
          <a:p>
            <a:pPr>
              <a:spcBef>
                <a:spcPct val="0"/>
              </a:spcBef>
            </a:pPr>
            <a:endParaRPr lang="en-US" altLang="en-US" sz="18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B737023-E5BF-4946-A74F-90FBF75D65F9}"/>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08A7366E-9652-714A-979E-94C9F90D34F2}" type="slidenum">
              <a:rPr lang="en-US" altLang="en-US" sz="1200">
                <a:latin typeface="Times New Roman" panose="02020603050405020304" pitchFamily="18" charset="0"/>
              </a:rPr>
              <a:pPr/>
              <a:t>12</a:t>
            </a:fld>
            <a:endParaRPr lang="en-US" altLang="en-US" sz="1200">
              <a:latin typeface="Times New Roman" panose="02020603050405020304" pitchFamily="18" charset="0"/>
            </a:endParaRPr>
          </a:p>
        </p:txBody>
      </p:sp>
      <p:sp>
        <p:nvSpPr>
          <p:cNvPr id="19458" name="Rectangle 2">
            <a:extLst>
              <a:ext uri="{FF2B5EF4-FFF2-40B4-BE49-F238E27FC236}">
                <a16:creationId xmlns:a16="http://schemas.microsoft.com/office/drawing/2014/main" id="{5DEB9FB4-F946-AE40-8AF5-08DB23ABA60C}"/>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459" name="Rectangle 3">
            <a:extLst>
              <a:ext uri="{FF2B5EF4-FFF2-40B4-BE49-F238E27FC236}">
                <a16:creationId xmlns:a16="http://schemas.microsoft.com/office/drawing/2014/main" id="{1612E924-4433-754D-BD77-E009AC41B635}"/>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A195C68-23ED-F248-98FE-7A4D981E0CD1}"/>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8CC58274-5F17-CB44-A9BD-D2ADD0BED664}" type="slidenum">
              <a:rPr lang="en-US" altLang="en-US" sz="1200">
                <a:latin typeface="Times New Roman" panose="02020603050405020304" pitchFamily="18" charset="0"/>
              </a:rPr>
              <a:pPr/>
              <a:t>13</a:t>
            </a:fld>
            <a:endParaRPr lang="en-US" altLang="en-US" sz="1200">
              <a:latin typeface="Times New Roman" panose="02020603050405020304" pitchFamily="18" charset="0"/>
            </a:endParaRPr>
          </a:p>
        </p:txBody>
      </p:sp>
      <p:sp>
        <p:nvSpPr>
          <p:cNvPr id="20482" name="Rectangle 2">
            <a:extLst>
              <a:ext uri="{FF2B5EF4-FFF2-40B4-BE49-F238E27FC236}">
                <a16:creationId xmlns:a16="http://schemas.microsoft.com/office/drawing/2014/main" id="{C97B2D5F-6D56-A248-89EB-9EE681D3BB36}"/>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483" name="Rectangle 3">
            <a:extLst>
              <a:ext uri="{FF2B5EF4-FFF2-40B4-BE49-F238E27FC236}">
                <a16:creationId xmlns:a16="http://schemas.microsoft.com/office/drawing/2014/main" id="{5DAFB25B-C596-804C-89E7-663C7358D53C}"/>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B0518DE-8AA6-5E40-9791-901DC1C318C2}"/>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FD439452-F8D1-2446-86E0-B66E539E9363}" type="slidenum">
              <a:rPr lang="en-US" altLang="en-US" sz="1200">
                <a:latin typeface="Times New Roman" panose="02020603050405020304" pitchFamily="18" charset="0"/>
              </a:rPr>
              <a:pPr/>
              <a:t>14</a:t>
            </a:fld>
            <a:endParaRPr lang="en-US" altLang="en-US" sz="1200">
              <a:latin typeface="Times New Roman" panose="02020603050405020304" pitchFamily="18" charset="0"/>
            </a:endParaRPr>
          </a:p>
        </p:txBody>
      </p:sp>
      <p:sp>
        <p:nvSpPr>
          <p:cNvPr id="23554" name="Rectangle 2">
            <a:extLst>
              <a:ext uri="{FF2B5EF4-FFF2-40B4-BE49-F238E27FC236}">
                <a16:creationId xmlns:a16="http://schemas.microsoft.com/office/drawing/2014/main" id="{65DDCA32-20BC-4D4D-8FC9-330EABC775B2}"/>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555" name="Rectangle 3">
            <a:extLst>
              <a:ext uri="{FF2B5EF4-FFF2-40B4-BE49-F238E27FC236}">
                <a16:creationId xmlns:a16="http://schemas.microsoft.com/office/drawing/2014/main" id="{F1689B7C-3269-CF4E-B8FC-610250AC05C6}"/>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75CAA6D-21AE-594F-B675-FFEA76480B51}"/>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0E0B43B6-0B9B-4F4E-90BB-A6C0D0624DC2}" type="slidenum">
              <a:rPr lang="en-US" altLang="en-US" sz="1200">
                <a:latin typeface="Times New Roman" panose="02020603050405020304" pitchFamily="18" charset="0"/>
              </a:rPr>
              <a:pPr/>
              <a:t>17</a:t>
            </a:fld>
            <a:endParaRPr lang="en-US" altLang="en-US" sz="1200">
              <a:latin typeface="Times New Roman" panose="02020603050405020304" pitchFamily="18" charset="0"/>
            </a:endParaRPr>
          </a:p>
        </p:txBody>
      </p:sp>
      <p:sp>
        <p:nvSpPr>
          <p:cNvPr id="18434" name="Rectangle 2">
            <a:extLst>
              <a:ext uri="{FF2B5EF4-FFF2-40B4-BE49-F238E27FC236}">
                <a16:creationId xmlns:a16="http://schemas.microsoft.com/office/drawing/2014/main" id="{F9F96AB0-3E1B-2546-9254-EFEF9A6D19A6}"/>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435" name="Rectangle 3">
            <a:extLst>
              <a:ext uri="{FF2B5EF4-FFF2-40B4-BE49-F238E27FC236}">
                <a16:creationId xmlns:a16="http://schemas.microsoft.com/office/drawing/2014/main" id="{32E03B79-3AF6-1C40-A0B6-C175EF50E1B0}"/>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B43F432-EFEA-4947-BD96-57D3EBB8CF56}"/>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1075230C-E37E-CE40-A9CB-E215FA9D5D3D}" type="slidenum">
              <a:rPr lang="en-US" altLang="en-US" sz="1200">
                <a:latin typeface="Times New Roman" panose="02020603050405020304" pitchFamily="18" charset="0"/>
              </a:rPr>
              <a:pPr/>
              <a:t>18</a:t>
            </a:fld>
            <a:endParaRPr lang="en-US" altLang="en-US" sz="1200">
              <a:latin typeface="Times New Roman" panose="02020603050405020304" pitchFamily="18" charset="0"/>
            </a:endParaRPr>
          </a:p>
        </p:txBody>
      </p:sp>
      <p:sp>
        <p:nvSpPr>
          <p:cNvPr id="21506" name="Rectangle 1026">
            <a:extLst>
              <a:ext uri="{FF2B5EF4-FFF2-40B4-BE49-F238E27FC236}">
                <a16:creationId xmlns:a16="http://schemas.microsoft.com/office/drawing/2014/main" id="{3BA04C05-1FE5-B449-9A71-3AD48D030628}"/>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7" name="Rectangle 1027">
            <a:extLst>
              <a:ext uri="{FF2B5EF4-FFF2-40B4-BE49-F238E27FC236}">
                <a16:creationId xmlns:a16="http://schemas.microsoft.com/office/drawing/2014/main" id="{BC003B32-0980-B646-891F-DA684B7FA416}"/>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B332C63-1EC7-6941-AC3A-C4AED9F6819B}"/>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75C6D410-9F14-DC4D-8B72-D88BD1A6C127}" type="slidenum">
              <a:rPr lang="en-US" altLang="en-US" sz="1200">
                <a:latin typeface="Times New Roman" panose="02020603050405020304" pitchFamily="18" charset="0"/>
              </a:rPr>
              <a:pPr/>
              <a:t>19</a:t>
            </a:fld>
            <a:endParaRPr lang="en-US" altLang="en-US" sz="1200">
              <a:latin typeface="Times New Roman" panose="02020603050405020304" pitchFamily="18" charset="0"/>
            </a:endParaRPr>
          </a:p>
        </p:txBody>
      </p:sp>
      <p:sp>
        <p:nvSpPr>
          <p:cNvPr id="22530" name="Rectangle 2">
            <a:extLst>
              <a:ext uri="{FF2B5EF4-FFF2-40B4-BE49-F238E27FC236}">
                <a16:creationId xmlns:a16="http://schemas.microsoft.com/office/drawing/2014/main" id="{669DC1AB-F9FC-2148-8238-731D238C35B6}"/>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2531" name="Rectangle 3">
            <a:extLst>
              <a:ext uri="{FF2B5EF4-FFF2-40B4-BE49-F238E27FC236}">
                <a16:creationId xmlns:a16="http://schemas.microsoft.com/office/drawing/2014/main" id="{32D1D04A-9AFA-2F49-A057-B4A0F3335D52}"/>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CA1F902-4058-D345-A19A-85C69E3FB7A9}"/>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3A3C2199-F74C-F940-9760-7D3CD5D9DFF7}" type="slidenum">
              <a:rPr lang="en-US" altLang="en-US" sz="1200">
                <a:latin typeface="Times New Roman" panose="02020603050405020304" pitchFamily="18" charset="0"/>
              </a:rPr>
              <a:pPr/>
              <a:t>20</a:t>
            </a:fld>
            <a:endParaRPr lang="en-US" altLang="en-US" sz="1200">
              <a:latin typeface="Times New Roman" panose="02020603050405020304" pitchFamily="18" charset="0"/>
            </a:endParaRPr>
          </a:p>
        </p:txBody>
      </p:sp>
      <p:sp>
        <p:nvSpPr>
          <p:cNvPr id="25602" name="Rectangle 2">
            <a:extLst>
              <a:ext uri="{FF2B5EF4-FFF2-40B4-BE49-F238E27FC236}">
                <a16:creationId xmlns:a16="http://schemas.microsoft.com/office/drawing/2014/main" id="{961433D3-5B44-1D47-8E7D-474DEC6D621A}"/>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5603" name="Rectangle 3">
            <a:extLst>
              <a:ext uri="{FF2B5EF4-FFF2-40B4-BE49-F238E27FC236}">
                <a16:creationId xmlns:a16="http://schemas.microsoft.com/office/drawing/2014/main" id="{25BED9B6-190F-154B-A4AB-4AE1C822E886}"/>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D89F1EF-9E83-874D-9A61-D8E01809233C}"/>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8E8D9F7D-DFEC-AE4A-89E5-063F5B43E847}" type="slidenum">
              <a:rPr lang="en-US" altLang="en-US" sz="1200">
                <a:latin typeface="Times New Roman" panose="02020603050405020304" pitchFamily="18" charset="0"/>
              </a:rPr>
              <a:pPr/>
              <a:t>21</a:t>
            </a:fld>
            <a:endParaRPr lang="en-US" altLang="en-US" sz="1200">
              <a:latin typeface="Times New Roman" panose="02020603050405020304" pitchFamily="18" charset="0"/>
            </a:endParaRPr>
          </a:p>
        </p:txBody>
      </p:sp>
      <p:sp>
        <p:nvSpPr>
          <p:cNvPr id="38914" name="Rectangle 2">
            <a:extLst>
              <a:ext uri="{FF2B5EF4-FFF2-40B4-BE49-F238E27FC236}">
                <a16:creationId xmlns:a16="http://schemas.microsoft.com/office/drawing/2014/main" id="{24CF3862-FAD5-7D46-A4B8-734B354D8F78}"/>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8915" name="Rectangle 3">
            <a:extLst>
              <a:ext uri="{FF2B5EF4-FFF2-40B4-BE49-F238E27FC236}">
                <a16:creationId xmlns:a16="http://schemas.microsoft.com/office/drawing/2014/main" id="{759D89F2-3037-3E40-AA5D-5AF0C329B7AC}"/>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7BD008E-E887-2848-93F9-53B0F4A56270}"/>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1FF61514-BA4D-224E-B393-86422D727876}" type="slidenum">
              <a:rPr lang="en-US" altLang="en-US" sz="1200">
                <a:latin typeface="Times New Roman" panose="02020603050405020304" pitchFamily="18" charset="0"/>
              </a:rPr>
              <a:pPr/>
              <a:t>22</a:t>
            </a:fld>
            <a:endParaRPr lang="en-US" altLang="en-US" sz="1200">
              <a:latin typeface="Times New Roman" panose="02020603050405020304" pitchFamily="18" charset="0"/>
            </a:endParaRPr>
          </a:p>
        </p:txBody>
      </p:sp>
      <p:sp>
        <p:nvSpPr>
          <p:cNvPr id="41986" name="Rectangle 2">
            <a:extLst>
              <a:ext uri="{FF2B5EF4-FFF2-40B4-BE49-F238E27FC236}">
                <a16:creationId xmlns:a16="http://schemas.microsoft.com/office/drawing/2014/main" id="{6CAAFDEC-F1BA-F64E-B845-FEC2C2C19576}"/>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1987" name="Rectangle 3">
            <a:extLst>
              <a:ext uri="{FF2B5EF4-FFF2-40B4-BE49-F238E27FC236}">
                <a16:creationId xmlns:a16="http://schemas.microsoft.com/office/drawing/2014/main" id="{B2D18C6F-549A-1C41-8A86-E53BAB261176}"/>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A5DA24-22EE-E349-8418-C69D7F38A786}"/>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CB797EA3-C33C-4649-815D-CB80F6FC1C7E}" type="slidenum">
              <a:rPr lang="en-US" altLang="en-US" sz="1200">
                <a:latin typeface="Times New Roman" panose="02020603050405020304" pitchFamily="18" charset="0"/>
              </a:rPr>
              <a:pPr/>
              <a:t>23</a:t>
            </a:fld>
            <a:endParaRPr lang="en-US" altLang="en-US" sz="1200">
              <a:latin typeface="Times New Roman" panose="02020603050405020304" pitchFamily="18" charset="0"/>
            </a:endParaRPr>
          </a:p>
        </p:txBody>
      </p:sp>
      <p:sp>
        <p:nvSpPr>
          <p:cNvPr id="43010" name="Rectangle 2">
            <a:extLst>
              <a:ext uri="{FF2B5EF4-FFF2-40B4-BE49-F238E27FC236}">
                <a16:creationId xmlns:a16="http://schemas.microsoft.com/office/drawing/2014/main" id="{C57A6DB2-481C-4A48-AD36-D1A7C2045882}"/>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3011" name="Rectangle 3">
            <a:extLst>
              <a:ext uri="{FF2B5EF4-FFF2-40B4-BE49-F238E27FC236}">
                <a16:creationId xmlns:a16="http://schemas.microsoft.com/office/drawing/2014/main" id="{5F7ADA1B-0206-6E41-A732-B21B3C58EE44}"/>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EDE2DFA-A344-1644-8FDC-D45940CF9AA9}"/>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CA396CD9-B613-4244-AF00-07BCF396DFDA}" type="slidenum">
              <a:rPr lang="en-US" altLang="en-US" sz="1200">
                <a:latin typeface="Times New Roman" panose="02020603050405020304" pitchFamily="18" charset="0"/>
              </a:rPr>
              <a:pPr/>
              <a:t>2</a:t>
            </a:fld>
            <a:endParaRPr lang="en-US" altLang="en-US" sz="1200">
              <a:latin typeface="Times New Roman" panose="02020603050405020304" pitchFamily="18" charset="0"/>
            </a:endParaRPr>
          </a:p>
        </p:txBody>
      </p:sp>
      <p:sp>
        <p:nvSpPr>
          <p:cNvPr id="10242" name="Rectangle 2">
            <a:extLst>
              <a:ext uri="{FF2B5EF4-FFF2-40B4-BE49-F238E27FC236}">
                <a16:creationId xmlns:a16="http://schemas.microsoft.com/office/drawing/2014/main" id="{60AFE92D-B760-8341-9332-A579CD341324}"/>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a:extLst>
              <a:ext uri="{FF2B5EF4-FFF2-40B4-BE49-F238E27FC236}">
                <a16:creationId xmlns:a16="http://schemas.microsoft.com/office/drawing/2014/main" id="{96B0A8FF-E31C-0643-9E7A-40BB30F2E096}"/>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01D9BCD-9811-2846-8298-09EC0FB63366}"/>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1BC09D92-57EE-1D44-869B-208E84A2FF9C}" type="slidenum">
              <a:rPr lang="en-US" altLang="en-US" sz="1200">
                <a:latin typeface="Times New Roman" panose="02020603050405020304" pitchFamily="18" charset="0"/>
              </a:rPr>
              <a:pPr/>
              <a:t>24</a:t>
            </a:fld>
            <a:endParaRPr lang="en-US" altLang="en-US" sz="1200">
              <a:latin typeface="Times New Roman" panose="02020603050405020304" pitchFamily="18" charset="0"/>
            </a:endParaRPr>
          </a:p>
        </p:txBody>
      </p:sp>
      <p:sp>
        <p:nvSpPr>
          <p:cNvPr id="45058" name="Rectangle 2">
            <a:extLst>
              <a:ext uri="{FF2B5EF4-FFF2-40B4-BE49-F238E27FC236}">
                <a16:creationId xmlns:a16="http://schemas.microsoft.com/office/drawing/2014/main" id="{EEE496C4-DE51-5B4D-B926-C53631936A55}"/>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5059" name="Rectangle 3">
            <a:extLst>
              <a:ext uri="{FF2B5EF4-FFF2-40B4-BE49-F238E27FC236}">
                <a16:creationId xmlns:a16="http://schemas.microsoft.com/office/drawing/2014/main" id="{AD6CA8B4-C5CF-6B45-B70E-6BC919FCEF2F}"/>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B1A6ED7-C074-E949-92BC-C72F3BAAF057}"/>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D00569B6-EFDD-254A-8866-2F3CD8FCA93B}" type="slidenum">
              <a:rPr lang="en-US" altLang="en-US" sz="1200">
                <a:latin typeface="Times New Roman" panose="02020603050405020304" pitchFamily="18" charset="0"/>
              </a:rPr>
              <a:pPr/>
              <a:t>25</a:t>
            </a:fld>
            <a:endParaRPr lang="en-US" altLang="en-US" sz="1200">
              <a:latin typeface="Times New Roman" panose="02020603050405020304" pitchFamily="18" charset="0"/>
            </a:endParaRPr>
          </a:p>
        </p:txBody>
      </p:sp>
      <p:sp>
        <p:nvSpPr>
          <p:cNvPr id="47106" name="Rectangle 2">
            <a:extLst>
              <a:ext uri="{FF2B5EF4-FFF2-40B4-BE49-F238E27FC236}">
                <a16:creationId xmlns:a16="http://schemas.microsoft.com/office/drawing/2014/main" id="{A49F24F7-C878-1244-A249-A01C83FDFB54}"/>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7107" name="Rectangle 3">
            <a:extLst>
              <a:ext uri="{FF2B5EF4-FFF2-40B4-BE49-F238E27FC236}">
                <a16:creationId xmlns:a16="http://schemas.microsoft.com/office/drawing/2014/main" id="{2A8157EF-7307-F247-89F4-5A15EDE8DC0F}"/>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7873887-C789-C149-8F57-DED631F49C80}"/>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CFAA2F26-D1FC-D844-A8F1-4EEE604EBD3A}" type="slidenum">
              <a:rPr lang="en-US" altLang="en-US" sz="1200">
                <a:latin typeface="Times New Roman" panose="02020603050405020304" pitchFamily="18" charset="0"/>
              </a:rPr>
              <a:pPr/>
              <a:t>26</a:t>
            </a:fld>
            <a:endParaRPr lang="en-US" altLang="en-US" sz="1200">
              <a:latin typeface="Times New Roman" panose="02020603050405020304" pitchFamily="18" charset="0"/>
            </a:endParaRPr>
          </a:p>
        </p:txBody>
      </p:sp>
      <p:sp>
        <p:nvSpPr>
          <p:cNvPr id="51202" name="Rectangle 2">
            <a:extLst>
              <a:ext uri="{FF2B5EF4-FFF2-40B4-BE49-F238E27FC236}">
                <a16:creationId xmlns:a16="http://schemas.microsoft.com/office/drawing/2014/main" id="{B193E926-FD31-4141-85C3-45D2EF8C9D1A}"/>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1203" name="Rectangle 3">
            <a:extLst>
              <a:ext uri="{FF2B5EF4-FFF2-40B4-BE49-F238E27FC236}">
                <a16:creationId xmlns:a16="http://schemas.microsoft.com/office/drawing/2014/main" id="{D6E4E382-4E06-C94E-8245-A21E1DD4BDF5}"/>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D7586E5-C55A-2740-9608-7F274A03C62E}"/>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219F6AFE-9058-6145-B1AA-7ECDBAA6AF69}" type="slidenum">
              <a:rPr lang="en-US" altLang="en-US" sz="1200">
                <a:latin typeface="Times New Roman" panose="02020603050405020304" pitchFamily="18" charset="0"/>
              </a:rPr>
              <a:pPr/>
              <a:t>28</a:t>
            </a:fld>
            <a:endParaRPr lang="en-US" altLang="en-US" sz="1200">
              <a:latin typeface="Times New Roman" panose="02020603050405020304" pitchFamily="18" charset="0"/>
            </a:endParaRPr>
          </a:p>
        </p:txBody>
      </p:sp>
      <p:sp>
        <p:nvSpPr>
          <p:cNvPr id="10242" name="Rectangle 2">
            <a:extLst>
              <a:ext uri="{FF2B5EF4-FFF2-40B4-BE49-F238E27FC236}">
                <a16:creationId xmlns:a16="http://schemas.microsoft.com/office/drawing/2014/main" id="{AADEE623-134B-BE4F-807B-876A9A5B6CE6}"/>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a:extLst>
              <a:ext uri="{FF2B5EF4-FFF2-40B4-BE49-F238E27FC236}">
                <a16:creationId xmlns:a16="http://schemas.microsoft.com/office/drawing/2014/main" id="{5EA2BA3F-899C-1C4F-8C3B-4D64F38DB9E2}"/>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B0F1C07-1EC2-6C4E-B384-C37E000E0B7D}"/>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D978F581-03F9-AA43-A722-8BF669CBB436}" type="slidenum">
              <a:rPr lang="en-US" altLang="en-US" sz="1200">
                <a:latin typeface="Times New Roman" panose="02020603050405020304" pitchFamily="18" charset="0"/>
              </a:rPr>
              <a:pPr/>
              <a:t>29</a:t>
            </a:fld>
            <a:endParaRPr lang="en-US" altLang="en-US" sz="1200">
              <a:latin typeface="Times New Roman" panose="02020603050405020304" pitchFamily="18" charset="0"/>
            </a:endParaRPr>
          </a:p>
        </p:txBody>
      </p:sp>
      <p:sp>
        <p:nvSpPr>
          <p:cNvPr id="12290" name="Rectangle 2">
            <a:extLst>
              <a:ext uri="{FF2B5EF4-FFF2-40B4-BE49-F238E27FC236}">
                <a16:creationId xmlns:a16="http://schemas.microsoft.com/office/drawing/2014/main" id="{B99147AE-EDF2-9846-A6E7-EAE7DA379C39}"/>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291" name="Rectangle 3">
            <a:extLst>
              <a:ext uri="{FF2B5EF4-FFF2-40B4-BE49-F238E27FC236}">
                <a16:creationId xmlns:a16="http://schemas.microsoft.com/office/drawing/2014/main" id="{F5D41297-EF85-8B4D-A261-94BB18669D91}"/>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705DE84-9A70-C04B-95F5-374C1C327943}"/>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4A65AE67-6505-B24E-96E9-ABF5C87B48B6}" type="slidenum">
              <a:rPr lang="en-US" altLang="en-US" sz="1200">
                <a:latin typeface="Times New Roman" panose="02020603050405020304" pitchFamily="18" charset="0"/>
              </a:rPr>
              <a:pPr/>
              <a:t>30</a:t>
            </a:fld>
            <a:endParaRPr lang="en-US" altLang="en-US" sz="1200">
              <a:latin typeface="Times New Roman" panose="02020603050405020304" pitchFamily="18" charset="0"/>
            </a:endParaRPr>
          </a:p>
        </p:txBody>
      </p:sp>
      <p:sp>
        <p:nvSpPr>
          <p:cNvPr id="14338" name="Rectangle 2">
            <a:extLst>
              <a:ext uri="{FF2B5EF4-FFF2-40B4-BE49-F238E27FC236}">
                <a16:creationId xmlns:a16="http://schemas.microsoft.com/office/drawing/2014/main" id="{5AB5F7C7-4BAD-8A4C-996D-8B0A91120EB8}"/>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339" name="Rectangle 3">
            <a:extLst>
              <a:ext uri="{FF2B5EF4-FFF2-40B4-BE49-F238E27FC236}">
                <a16:creationId xmlns:a16="http://schemas.microsoft.com/office/drawing/2014/main" id="{DB76FBAA-887B-0248-A186-7A7378C5A672}"/>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DF09A4-3A24-564F-B093-F0FF790188D3}"/>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4972E180-05BF-6548-8816-11F7FDDD000F}" type="slidenum">
              <a:rPr lang="en-US" altLang="en-US" sz="1200">
                <a:latin typeface="Times New Roman" panose="02020603050405020304" pitchFamily="18" charset="0"/>
              </a:rPr>
              <a:pPr/>
              <a:t>31</a:t>
            </a:fld>
            <a:endParaRPr lang="en-US" altLang="en-US" sz="1200">
              <a:latin typeface="Times New Roman" panose="02020603050405020304" pitchFamily="18" charset="0"/>
            </a:endParaRPr>
          </a:p>
        </p:txBody>
      </p:sp>
      <p:sp>
        <p:nvSpPr>
          <p:cNvPr id="18434" name="Rectangle 2">
            <a:extLst>
              <a:ext uri="{FF2B5EF4-FFF2-40B4-BE49-F238E27FC236}">
                <a16:creationId xmlns:a16="http://schemas.microsoft.com/office/drawing/2014/main" id="{73D8F9E0-6524-C440-B5B6-3E721E8ACC02}"/>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435" name="Rectangle 3">
            <a:extLst>
              <a:ext uri="{FF2B5EF4-FFF2-40B4-BE49-F238E27FC236}">
                <a16:creationId xmlns:a16="http://schemas.microsoft.com/office/drawing/2014/main" id="{42A3527F-B2EF-F24A-96E1-991A5B716C34}"/>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E0113DA-1AD1-764A-B079-07CE33A5B648}"/>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FBDC9AEA-F797-CA44-8464-A651F041E48E}" type="slidenum">
              <a:rPr lang="en-US" altLang="en-US" sz="1200">
                <a:latin typeface="Times New Roman" panose="02020603050405020304" pitchFamily="18" charset="0"/>
              </a:rPr>
              <a:pPr/>
              <a:t>32</a:t>
            </a:fld>
            <a:endParaRPr lang="en-US" altLang="en-US" sz="1200">
              <a:latin typeface="Times New Roman" panose="02020603050405020304" pitchFamily="18" charset="0"/>
            </a:endParaRPr>
          </a:p>
        </p:txBody>
      </p:sp>
      <p:sp>
        <p:nvSpPr>
          <p:cNvPr id="23554" name="Rectangle 2">
            <a:extLst>
              <a:ext uri="{FF2B5EF4-FFF2-40B4-BE49-F238E27FC236}">
                <a16:creationId xmlns:a16="http://schemas.microsoft.com/office/drawing/2014/main" id="{84902F00-5479-AA46-A115-7BC28FA56E50}"/>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555" name="Rectangle 3">
            <a:extLst>
              <a:ext uri="{FF2B5EF4-FFF2-40B4-BE49-F238E27FC236}">
                <a16:creationId xmlns:a16="http://schemas.microsoft.com/office/drawing/2014/main" id="{26F08C43-47D9-E847-873B-E5CB76BF55ED}"/>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FDB75BC-DA84-D04D-982D-D8BF32A8EC9A}"/>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FF3F2AD9-91EB-E847-9939-C0EFC8C06DF2}" type="slidenum">
              <a:rPr lang="en-US" altLang="en-US" sz="1200">
                <a:latin typeface="Times New Roman" panose="02020603050405020304" pitchFamily="18" charset="0"/>
              </a:rPr>
              <a:pPr/>
              <a:t>35</a:t>
            </a:fld>
            <a:endParaRPr lang="en-US" altLang="en-US" sz="1200">
              <a:latin typeface="Times New Roman" panose="02020603050405020304" pitchFamily="18" charset="0"/>
            </a:endParaRPr>
          </a:p>
        </p:txBody>
      </p:sp>
      <p:sp>
        <p:nvSpPr>
          <p:cNvPr id="26626" name="Rectangle 2">
            <a:extLst>
              <a:ext uri="{FF2B5EF4-FFF2-40B4-BE49-F238E27FC236}">
                <a16:creationId xmlns:a16="http://schemas.microsoft.com/office/drawing/2014/main" id="{426C3F16-C277-4A42-8D4E-B0D06F2A8295}"/>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6627" name="Rectangle 3">
            <a:extLst>
              <a:ext uri="{FF2B5EF4-FFF2-40B4-BE49-F238E27FC236}">
                <a16:creationId xmlns:a16="http://schemas.microsoft.com/office/drawing/2014/main" id="{3E684371-9E47-2641-AD95-96FBE36E33ED}"/>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63DB5F7-834E-8C4B-B2CF-3046AB4B6B87}"/>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A278FCA3-3ED8-574F-BBAD-62162CBACE62}" type="slidenum">
              <a:rPr lang="en-US" altLang="en-US" sz="1200">
                <a:latin typeface="Times New Roman" panose="02020603050405020304" pitchFamily="18" charset="0"/>
              </a:rPr>
              <a:pPr/>
              <a:t>36</a:t>
            </a:fld>
            <a:endParaRPr lang="en-US" altLang="en-US" sz="1200">
              <a:latin typeface="Times New Roman" panose="02020603050405020304" pitchFamily="18" charset="0"/>
            </a:endParaRPr>
          </a:p>
        </p:txBody>
      </p:sp>
      <p:sp>
        <p:nvSpPr>
          <p:cNvPr id="28674" name="Rectangle 2">
            <a:extLst>
              <a:ext uri="{FF2B5EF4-FFF2-40B4-BE49-F238E27FC236}">
                <a16:creationId xmlns:a16="http://schemas.microsoft.com/office/drawing/2014/main" id="{05B2382A-4426-4842-A3EB-D10D7A999839}"/>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8675" name="Rectangle 3">
            <a:extLst>
              <a:ext uri="{FF2B5EF4-FFF2-40B4-BE49-F238E27FC236}">
                <a16:creationId xmlns:a16="http://schemas.microsoft.com/office/drawing/2014/main" id="{7413ED10-8268-D340-953A-61CF695A224D}"/>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99A1243-A4C8-C242-A876-CF34C8F673B0}"/>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92E6BC85-18CF-DD4E-BF45-7D9BBCAC5D4D}" type="slidenum">
              <a:rPr lang="en-US" altLang="en-US" sz="1200">
                <a:latin typeface="Times New Roman" panose="02020603050405020304" pitchFamily="18" charset="0"/>
              </a:rPr>
              <a:pPr/>
              <a:t>3</a:t>
            </a:fld>
            <a:endParaRPr lang="en-US" altLang="en-US" sz="1200">
              <a:latin typeface="Times New Roman" panose="02020603050405020304" pitchFamily="18" charset="0"/>
            </a:endParaRPr>
          </a:p>
        </p:txBody>
      </p:sp>
      <p:sp>
        <p:nvSpPr>
          <p:cNvPr id="12290" name="Rectangle 2">
            <a:extLst>
              <a:ext uri="{FF2B5EF4-FFF2-40B4-BE49-F238E27FC236}">
                <a16:creationId xmlns:a16="http://schemas.microsoft.com/office/drawing/2014/main" id="{8EA5664B-FD9E-5542-B813-A2262C9540FA}"/>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291" name="Rectangle 3">
            <a:extLst>
              <a:ext uri="{FF2B5EF4-FFF2-40B4-BE49-F238E27FC236}">
                <a16:creationId xmlns:a16="http://schemas.microsoft.com/office/drawing/2014/main" id="{1EA86411-F6D7-AB41-9FBF-3F68A9499A42}"/>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2265400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FC70B16-F38A-774B-AD55-7016A513E000}"/>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648ADE32-00AF-3E4B-B3B0-52BD67154553}" type="slidenum">
              <a:rPr lang="en-US" altLang="en-US" sz="1200">
                <a:latin typeface="Times New Roman" panose="02020603050405020304" pitchFamily="18" charset="0"/>
              </a:rPr>
              <a:pPr/>
              <a:t>38</a:t>
            </a:fld>
            <a:endParaRPr lang="en-US" altLang="en-US" sz="1200">
              <a:latin typeface="Times New Roman" panose="02020603050405020304" pitchFamily="18" charset="0"/>
            </a:endParaRPr>
          </a:p>
        </p:txBody>
      </p:sp>
      <p:sp>
        <p:nvSpPr>
          <p:cNvPr id="30722" name="Rectangle 2">
            <a:extLst>
              <a:ext uri="{FF2B5EF4-FFF2-40B4-BE49-F238E27FC236}">
                <a16:creationId xmlns:a16="http://schemas.microsoft.com/office/drawing/2014/main" id="{22D5CB66-EAC8-F24F-8E3B-DB51D097BA5E}"/>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0723" name="Rectangle 3">
            <a:extLst>
              <a:ext uri="{FF2B5EF4-FFF2-40B4-BE49-F238E27FC236}">
                <a16:creationId xmlns:a16="http://schemas.microsoft.com/office/drawing/2014/main" id="{4A413DEC-CECE-8A4B-AF0A-D4CFE7248F89}"/>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741FB46-9F63-D849-9F01-2BCF7A4C54B9}"/>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D9AF942B-74D8-C64B-BC8C-95E4CAB7FFF4}" type="slidenum">
              <a:rPr lang="en-US" altLang="en-US" sz="1200">
                <a:latin typeface="Times New Roman" panose="02020603050405020304" pitchFamily="18" charset="0"/>
              </a:rPr>
              <a:pPr/>
              <a:t>39</a:t>
            </a:fld>
            <a:endParaRPr lang="en-US" altLang="en-US" sz="1200">
              <a:latin typeface="Times New Roman" panose="02020603050405020304" pitchFamily="18" charset="0"/>
            </a:endParaRPr>
          </a:p>
        </p:txBody>
      </p:sp>
      <p:sp>
        <p:nvSpPr>
          <p:cNvPr id="32770" name="Rectangle 2">
            <a:extLst>
              <a:ext uri="{FF2B5EF4-FFF2-40B4-BE49-F238E27FC236}">
                <a16:creationId xmlns:a16="http://schemas.microsoft.com/office/drawing/2014/main" id="{5BF91539-3E85-4C49-A48E-D3873F90B213}"/>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771" name="Rectangle 3">
            <a:extLst>
              <a:ext uri="{FF2B5EF4-FFF2-40B4-BE49-F238E27FC236}">
                <a16:creationId xmlns:a16="http://schemas.microsoft.com/office/drawing/2014/main" id="{2BEBD786-5ED1-C34A-BC59-5A0339076810}"/>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DEED77B-2695-4E4D-93C0-DD9A24A0F16E}"/>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A7453DF5-2A6F-AF47-84F6-1AFBA79BF12B}" type="slidenum">
              <a:rPr lang="en-US" altLang="en-US" sz="1200">
                <a:latin typeface="Times New Roman" panose="02020603050405020304" pitchFamily="18" charset="0"/>
              </a:rPr>
              <a:pPr/>
              <a:t>40</a:t>
            </a:fld>
            <a:endParaRPr lang="en-US" altLang="en-US" sz="1200">
              <a:latin typeface="Times New Roman" panose="02020603050405020304" pitchFamily="18" charset="0"/>
            </a:endParaRPr>
          </a:p>
        </p:txBody>
      </p:sp>
      <p:sp>
        <p:nvSpPr>
          <p:cNvPr id="35842" name="Rectangle 2">
            <a:extLst>
              <a:ext uri="{FF2B5EF4-FFF2-40B4-BE49-F238E27FC236}">
                <a16:creationId xmlns:a16="http://schemas.microsoft.com/office/drawing/2014/main" id="{15EB5F17-596F-414D-94CF-F8F39B68D336}"/>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5843" name="Rectangle 3">
            <a:extLst>
              <a:ext uri="{FF2B5EF4-FFF2-40B4-BE49-F238E27FC236}">
                <a16:creationId xmlns:a16="http://schemas.microsoft.com/office/drawing/2014/main" id="{0EC04375-0DDC-E144-AAAB-E76309A60816}"/>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47CCB96-B1CA-0F45-B65F-8EFD4A1E027B}"/>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50BC32B8-8B07-3D4F-8E7F-74DC3315A94A}" type="slidenum">
              <a:rPr lang="en-US" altLang="en-US" sz="1200">
                <a:latin typeface="Times New Roman" panose="02020603050405020304" pitchFamily="18" charset="0"/>
              </a:rPr>
              <a:pPr/>
              <a:t>41</a:t>
            </a:fld>
            <a:endParaRPr lang="en-US" altLang="en-US" sz="1200">
              <a:latin typeface="Times New Roman" panose="02020603050405020304" pitchFamily="18" charset="0"/>
            </a:endParaRPr>
          </a:p>
        </p:txBody>
      </p:sp>
      <p:sp>
        <p:nvSpPr>
          <p:cNvPr id="36866" name="Rectangle 2">
            <a:extLst>
              <a:ext uri="{FF2B5EF4-FFF2-40B4-BE49-F238E27FC236}">
                <a16:creationId xmlns:a16="http://schemas.microsoft.com/office/drawing/2014/main" id="{46B9B398-3E0F-7246-BFCD-F13567315ADE}"/>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6867" name="Rectangle 3">
            <a:extLst>
              <a:ext uri="{FF2B5EF4-FFF2-40B4-BE49-F238E27FC236}">
                <a16:creationId xmlns:a16="http://schemas.microsoft.com/office/drawing/2014/main" id="{D8404D53-5959-8348-BF86-6CC95ABF870B}"/>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42B32BB-CAB1-5F49-AC16-276A5949A3AD}"/>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DDC37561-4BB4-4543-B86B-D1A9E31FCC41}" type="slidenum">
              <a:rPr lang="en-US" altLang="en-US" sz="1200">
                <a:latin typeface="Times New Roman" panose="02020603050405020304" pitchFamily="18" charset="0"/>
              </a:rPr>
              <a:pPr/>
              <a:t>42</a:t>
            </a:fld>
            <a:endParaRPr lang="en-US" altLang="en-US" sz="1200">
              <a:latin typeface="Times New Roman" panose="02020603050405020304" pitchFamily="18" charset="0"/>
            </a:endParaRPr>
          </a:p>
        </p:txBody>
      </p:sp>
      <p:sp>
        <p:nvSpPr>
          <p:cNvPr id="38914" name="Rectangle 2">
            <a:extLst>
              <a:ext uri="{FF2B5EF4-FFF2-40B4-BE49-F238E27FC236}">
                <a16:creationId xmlns:a16="http://schemas.microsoft.com/office/drawing/2014/main" id="{869385AD-4B7C-EE45-93AA-4B73DE0ACD26}"/>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8915" name="Rectangle 3">
            <a:extLst>
              <a:ext uri="{FF2B5EF4-FFF2-40B4-BE49-F238E27FC236}">
                <a16:creationId xmlns:a16="http://schemas.microsoft.com/office/drawing/2014/main" id="{2EAA7D2D-F828-A947-B68B-B010186BA131}"/>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A85DED0-FFBF-B24C-A9D6-559B7FA6EA9A}"/>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2E4081BB-1E97-8B49-BC71-56CD344D1972}" type="slidenum">
              <a:rPr lang="en-US" altLang="en-US" sz="1200">
                <a:latin typeface="Times New Roman" panose="02020603050405020304" pitchFamily="18" charset="0"/>
              </a:rPr>
              <a:pPr/>
              <a:t>43</a:t>
            </a:fld>
            <a:endParaRPr lang="en-US" altLang="en-US" sz="1200">
              <a:latin typeface="Times New Roman" panose="02020603050405020304" pitchFamily="18" charset="0"/>
            </a:endParaRPr>
          </a:p>
        </p:txBody>
      </p:sp>
      <p:sp>
        <p:nvSpPr>
          <p:cNvPr id="40962" name="Rectangle 2">
            <a:extLst>
              <a:ext uri="{FF2B5EF4-FFF2-40B4-BE49-F238E27FC236}">
                <a16:creationId xmlns:a16="http://schemas.microsoft.com/office/drawing/2014/main" id="{F507636B-F383-1E40-B042-328F6D6F8E33}"/>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0963" name="Rectangle 3">
            <a:extLst>
              <a:ext uri="{FF2B5EF4-FFF2-40B4-BE49-F238E27FC236}">
                <a16:creationId xmlns:a16="http://schemas.microsoft.com/office/drawing/2014/main" id="{7B39E00D-47AF-7042-8F4F-D1456DFDC351}"/>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6A9D290-C7E1-3845-800D-8483494A511B}"/>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FEAA0056-7DFD-2447-8A51-047D83B521B1}" type="slidenum">
              <a:rPr lang="en-US" altLang="en-US" sz="1200">
                <a:latin typeface="Times New Roman" panose="02020603050405020304" pitchFamily="18" charset="0"/>
              </a:rPr>
              <a:pPr/>
              <a:t>44</a:t>
            </a:fld>
            <a:endParaRPr lang="en-US" altLang="en-US" sz="1200">
              <a:latin typeface="Times New Roman" panose="02020603050405020304" pitchFamily="18" charset="0"/>
            </a:endParaRPr>
          </a:p>
        </p:txBody>
      </p:sp>
      <p:sp>
        <p:nvSpPr>
          <p:cNvPr id="43010" name="Rectangle 2">
            <a:extLst>
              <a:ext uri="{FF2B5EF4-FFF2-40B4-BE49-F238E27FC236}">
                <a16:creationId xmlns:a16="http://schemas.microsoft.com/office/drawing/2014/main" id="{5F89FF0E-6907-DD41-BF40-125C26F9CC9E}"/>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3011" name="Rectangle 3">
            <a:extLst>
              <a:ext uri="{FF2B5EF4-FFF2-40B4-BE49-F238E27FC236}">
                <a16:creationId xmlns:a16="http://schemas.microsoft.com/office/drawing/2014/main" id="{791DAA8B-D9D4-5949-9BF8-5762CADC912D}"/>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5932441-B6DC-A644-8950-2FD5C3315558}"/>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967D84B0-DDD9-F747-888C-BE48F93DBB77}" type="slidenum">
              <a:rPr lang="en-US" altLang="en-US" sz="1200">
                <a:latin typeface="Times New Roman" panose="02020603050405020304" pitchFamily="18" charset="0"/>
              </a:rPr>
              <a:pPr/>
              <a:t>45</a:t>
            </a:fld>
            <a:endParaRPr lang="en-US" altLang="en-US" sz="1200">
              <a:latin typeface="Times New Roman" panose="02020603050405020304" pitchFamily="18" charset="0"/>
            </a:endParaRPr>
          </a:p>
        </p:txBody>
      </p:sp>
      <p:sp>
        <p:nvSpPr>
          <p:cNvPr id="45058" name="Rectangle 2">
            <a:extLst>
              <a:ext uri="{FF2B5EF4-FFF2-40B4-BE49-F238E27FC236}">
                <a16:creationId xmlns:a16="http://schemas.microsoft.com/office/drawing/2014/main" id="{7061A1B8-FA61-3740-9A15-541BCAF81497}"/>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5059" name="Rectangle 3">
            <a:extLst>
              <a:ext uri="{FF2B5EF4-FFF2-40B4-BE49-F238E27FC236}">
                <a16:creationId xmlns:a16="http://schemas.microsoft.com/office/drawing/2014/main" id="{8FB53DD8-D22E-514E-8003-C9FF50EA017E}"/>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04BA17D-DCCC-A842-8FA6-2D5C90596D3D}"/>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B3611171-38A8-F247-AFB1-D99DEF34F021}" type="slidenum">
              <a:rPr lang="en-US" altLang="en-US" sz="1200">
                <a:latin typeface="Times New Roman" panose="02020603050405020304" pitchFamily="18" charset="0"/>
              </a:rPr>
              <a:pPr/>
              <a:t>46</a:t>
            </a:fld>
            <a:endParaRPr lang="en-US" altLang="en-US" sz="1200">
              <a:latin typeface="Times New Roman" panose="02020603050405020304" pitchFamily="18" charset="0"/>
            </a:endParaRPr>
          </a:p>
        </p:txBody>
      </p:sp>
      <p:sp>
        <p:nvSpPr>
          <p:cNvPr id="47106" name="Rectangle 2">
            <a:extLst>
              <a:ext uri="{FF2B5EF4-FFF2-40B4-BE49-F238E27FC236}">
                <a16:creationId xmlns:a16="http://schemas.microsoft.com/office/drawing/2014/main" id="{50EBE06C-7B16-4843-A2E2-158EE869E8FE}"/>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7107" name="Rectangle 3">
            <a:extLst>
              <a:ext uri="{FF2B5EF4-FFF2-40B4-BE49-F238E27FC236}">
                <a16:creationId xmlns:a16="http://schemas.microsoft.com/office/drawing/2014/main" id="{CC579541-6B4D-924B-B81B-78BDC9FE99AD}"/>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4BD458C-DA16-3F4C-87FE-E9147EBBB07A}"/>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5B6B8E58-D67C-7446-B663-06B1E8CF09D5}" type="slidenum">
              <a:rPr lang="en-US" altLang="en-US" sz="1200">
                <a:latin typeface="Times New Roman" panose="02020603050405020304" pitchFamily="18" charset="0"/>
              </a:rPr>
              <a:pPr/>
              <a:t>47</a:t>
            </a:fld>
            <a:endParaRPr lang="en-US" altLang="en-US" sz="1200">
              <a:latin typeface="Times New Roman" panose="02020603050405020304" pitchFamily="18" charset="0"/>
            </a:endParaRPr>
          </a:p>
        </p:txBody>
      </p:sp>
      <p:sp>
        <p:nvSpPr>
          <p:cNvPr id="51202" name="Rectangle 2">
            <a:extLst>
              <a:ext uri="{FF2B5EF4-FFF2-40B4-BE49-F238E27FC236}">
                <a16:creationId xmlns:a16="http://schemas.microsoft.com/office/drawing/2014/main" id="{5F5918B2-662F-2340-A787-A3802D7BFA30}"/>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1203" name="Rectangle 3">
            <a:extLst>
              <a:ext uri="{FF2B5EF4-FFF2-40B4-BE49-F238E27FC236}">
                <a16:creationId xmlns:a16="http://schemas.microsoft.com/office/drawing/2014/main" id="{90829F60-AEEC-4948-819E-A1E95BEA8831}"/>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99A1243-A4C8-C242-A876-CF34C8F673B0}"/>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92E6BC85-18CF-DD4E-BF45-7D9BBCAC5D4D}" type="slidenum">
              <a:rPr lang="en-US" altLang="en-US" sz="1200">
                <a:latin typeface="Times New Roman" panose="02020603050405020304" pitchFamily="18" charset="0"/>
              </a:rPr>
              <a:pPr/>
              <a:t>5</a:t>
            </a:fld>
            <a:endParaRPr lang="en-US" altLang="en-US" sz="1200">
              <a:latin typeface="Times New Roman" panose="02020603050405020304" pitchFamily="18" charset="0"/>
            </a:endParaRPr>
          </a:p>
        </p:txBody>
      </p:sp>
      <p:sp>
        <p:nvSpPr>
          <p:cNvPr id="12290" name="Rectangle 2">
            <a:extLst>
              <a:ext uri="{FF2B5EF4-FFF2-40B4-BE49-F238E27FC236}">
                <a16:creationId xmlns:a16="http://schemas.microsoft.com/office/drawing/2014/main" id="{8EA5664B-FD9E-5542-B813-A2262C9540FA}"/>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291" name="Rectangle 3">
            <a:extLst>
              <a:ext uri="{FF2B5EF4-FFF2-40B4-BE49-F238E27FC236}">
                <a16:creationId xmlns:a16="http://schemas.microsoft.com/office/drawing/2014/main" id="{1EA86411-F6D7-AB41-9FBF-3F68A9499A42}"/>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F64ADDB-A4A1-2F4E-8448-032708975638}"/>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B4DC5429-83D6-B94E-A796-8048C08680E8}" type="slidenum">
              <a:rPr lang="en-US" altLang="en-US" sz="1200">
                <a:latin typeface="Times New Roman" panose="02020603050405020304" pitchFamily="18" charset="0"/>
              </a:rPr>
              <a:pPr/>
              <a:t>48</a:t>
            </a:fld>
            <a:endParaRPr lang="en-US" altLang="en-US" sz="1200">
              <a:latin typeface="Times New Roman" panose="02020603050405020304" pitchFamily="18" charset="0"/>
            </a:endParaRPr>
          </a:p>
        </p:txBody>
      </p:sp>
      <p:sp>
        <p:nvSpPr>
          <p:cNvPr id="60418" name="Rectangle 2">
            <a:extLst>
              <a:ext uri="{FF2B5EF4-FFF2-40B4-BE49-F238E27FC236}">
                <a16:creationId xmlns:a16="http://schemas.microsoft.com/office/drawing/2014/main" id="{2F44D2B9-88DB-2F46-A73B-A08DD0D06C4E}"/>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0419" name="Rectangle 3">
            <a:extLst>
              <a:ext uri="{FF2B5EF4-FFF2-40B4-BE49-F238E27FC236}">
                <a16:creationId xmlns:a16="http://schemas.microsoft.com/office/drawing/2014/main" id="{78ACCEE5-3FC7-4F43-B4AE-061CE58EDB77}"/>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31ECDE5-CB58-9641-95B8-AC4622EDC525}"/>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D99163AB-A81D-4A44-A43C-B8DDCF955B17}" type="slidenum">
              <a:rPr lang="en-US" altLang="en-US" sz="1200">
                <a:latin typeface="Times New Roman" panose="02020603050405020304" pitchFamily="18" charset="0"/>
              </a:rPr>
              <a:pPr/>
              <a:t>49</a:t>
            </a:fld>
            <a:endParaRPr lang="en-US" altLang="en-US" sz="1200">
              <a:latin typeface="Times New Roman" panose="02020603050405020304" pitchFamily="18" charset="0"/>
            </a:endParaRPr>
          </a:p>
        </p:txBody>
      </p:sp>
      <p:sp>
        <p:nvSpPr>
          <p:cNvPr id="61442" name="Rectangle 2">
            <a:extLst>
              <a:ext uri="{FF2B5EF4-FFF2-40B4-BE49-F238E27FC236}">
                <a16:creationId xmlns:a16="http://schemas.microsoft.com/office/drawing/2014/main" id="{B081DE59-5F1B-2349-8DC5-7CD4592011B2}"/>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1443" name="Rectangle 3">
            <a:extLst>
              <a:ext uri="{FF2B5EF4-FFF2-40B4-BE49-F238E27FC236}">
                <a16:creationId xmlns:a16="http://schemas.microsoft.com/office/drawing/2014/main" id="{699D0A6D-64B2-3148-924A-E6773B935379}"/>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F3D250E-EE83-234A-8CFD-0D2801EF3E76}"/>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B3F12AE5-9125-694E-AFB5-B0501531D554}" type="slidenum">
              <a:rPr lang="en-US" altLang="en-US" sz="1200">
                <a:latin typeface="Times New Roman" panose="02020603050405020304" pitchFamily="18" charset="0"/>
              </a:rPr>
              <a:pPr/>
              <a:t>50</a:t>
            </a:fld>
            <a:endParaRPr lang="en-US" altLang="en-US" sz="1200">
              <a:latin typeface="Times New Roman" panose="02020603050405020304" pitchFamily="18" charset="0"/>
            </a:endParaRPr>
          </a:p>
        </p:txBody>
      </p:sp>
      <p:sp>
        <p:nvSpPr>
          <p:cNvPr id="63490" name="Rectangle 2">
            <a:extLst>
              <a:ext uri="{FF2B5EF4-FFF2-40B4-BE49-F238E27FC236}">
                <a16:creationId xmlns:a16="http://schemas.microsoft.com/office/drawing/2014/main" id="{CBB9CEE2-F03F-9644-8FED-ABDA9CD3D34A}"/>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3491" name="Rectangle 3">
            <a:extLst>
              <a:ext uri="{FF2B5EF4-FFF2-40B4-BE49-F238E27FC236}">
                <a16:creationId xmlns:a16="http://schemas.microsoft.com/office/drawing/2014/main" id="{1E122439-4676-9649-9CBD-9D9375FFE473}"/>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42F88E3-D50F-054E-B4E3-F9F57AF4755C}"/>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479784E8-A70B-B049-98BE-EE4DA0C4C94C}" type="slidenum">
              <a:rPr lang="en-US" altLang="en-US" sz="1200">
                <a:latin typeface="Times New Roman" panose="02020603050405020304" pitchFamily="18" charset="0"/>
              </a:rPr>
              <a:pPr/>
              <a:t>51</a:t>
            </a:fld>
            <a:endParaRPr lang="en-US" altLang="en-US" sz="1200">
              <a:latin typeface="Times New Roman" panose="02020603050405020304" pitchFamily="18" charset="0"/>
            </a:endParaRPr>
          </a:p>
        </p:txBody>
      </p:sp>
      <p:sp>
        <p:nvSpPr>
          <p:cNvPr id="69634" name="Rectangle 2">
            <a:extLst>
              <a:ext uri="{FF2B5EF4-FFF2-40B4-BE49-F238E27FC236}">
                <a16:creationId xmlns:a16="http://schemas.microsoft.com/office/drawing/2014/main" id="{5B55C00A-C311-9848-A956-D6E4CD74FE00}"/>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9635" name="Rectangle 3">
            <a:extLst>
              <a:ext uri="{FF2B5EF4-FFF2-40B4-BE49-F238E27FC236}">
                <a16:creationId xmlns:a16="http://schemas.microsoft.com/office/drawing/2014/main" id="{0EBD7453-D296-F24B-B18A-1AA5082325B4}"/>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467776C-A437-DB4E-8A08-CB11708FC268}"/>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62DC4563-8266-FA47-9987-64CF35497612}" type="slidenum">
              <a:rPr lang="en-US" altLang="en-US" sz="1200">
                <a:latin typeface="Times New Roman" panose="02020603050405020304" pitchFamily="18" charset="0"/>
              </a:rPr>
              <a:pPr/>
              <a:t>52</a:t>
            </a:fld>
            <a:endParaRPr lang="en-US" altLang="en-US" sz="1200">
              <a:latin typeface="Times New Roman" panose="02020603050405020304" pitchFamily="18" charset="0"/>
            </a:endParaRPr>
          </a:p>
        </p:txBody>
      </p:sp>
      <p:sp>
        <p:nvSpPr>
          <p:cNvPr id="81922" name="Rectangle 2">
            <a:extLst>
              <a:ext uri="{FF2B5EF4-FFF2-40B4-BE49-F238E27FC236}">
                <a16:creationId xmlns:a16="http://schemas.microsoft.com/office/drawing/2014/main" id="{117D70D0-1DE2-834D-9FDD-0A247A9F7089}"/>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1923" name="Rectangle 3">
            <a:extLst>
              <a:ext uri="{FF2B5EF4-FFF2-40B4-BE49-F238E27FC236}">
                <a16:creationId xmlns:a16="http://schemas.microsoft.com/office/drawing/2014/main" id="{70C96DFB-FD4D-F94C-AE2B-FF3917B6E906}"/>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3E8687F-678D-6346-90A1-6FDE7EE300B3}"/>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897E326F-2461-184E-B231-091D7585FFE4}" type="slidenum">
              <a:rPr lang="en-US" altLang="en-US" sz="1200">
                <a:latin typeface="Times New Roman" panose="02020603050405020304" pitchFamily="18" charset="0"/>
              </a:rPr>
              <a:pPr/>
              <a:t>53</a:t>
            </a:fld>
            <a:endParaRPr lang="en-US" altLang="en-US" sz="1200">
              <a:latin typeface="Times New Roman" panose="02020603050405020304" pitchFamily="18" charset="0"/>
            </a:endParaRPr>
          </a:p>
        </p:txBody>
      </p:sp>
      <p:sp>
        <p:nvSpPr>
          <p:cNvPr id="71682" name="Rectangle 2">
            <a:extLst>
              <a:ext uri="{FF2B5EF4-FFF2-40B4-BE49-F238E27FC236}">
                <a16:creationId xmlns:a16="http://schemas.microsoft.com/office/drawing/2014/main" id="{4030115E-2622-9743-9147-7DC2ED1D8138}"/>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1683" name="Rectangle 3">
            <a:extLst>
              <a:ext uri="{FF2B5EF4-FFF2-40B4-BE49-F238E27FC236}">
                <a16:creationId xmlns:a16="http://schemas.microsoft.com/office/drawing/2014/main" id="{4D062497-755A-A34E-9C75-A7F1DD9F41DA}"/>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E3E9223-2E24-8A4E-9599-027CBBAAB8BF}"/>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B4FB9CDE-1B98-884B-B5A2-A90F5529E86C}" type="slidenum">
              <a:rPr lang="en-US" altLang="en-US" sz="1200">
                <a:latin typeface="Times New Roman" panose="02020603050405020304" pitchFamily="18" charset="0"/>
              </a:rPr>
              <a:pPr/>
              <a:t>54</a:t>
            </a:fld>
            <a:endParaRPr lang="en-US" altLang="en-US" sz="1200">
              <a:latin typeface="Times New Roman" panose="02020603050405020304" pitchFamily="18" charset="0"/>
            </a:endParaRPr>
          </a:p>
        </p:txBody>
      </p:sp>
      <p:sp>
        <p:nvSpPr>
          <p:cNvPr id="74754" name="Rectangle 2">
            <a:extLst>
              <a:ext uri="{FF2B5EF4-FFF2-40B4-BE49-F238E27FC236}">
                <a16:creationId xmlns:a16="http://schemas.microsoft.com/office/drawing/2014/main" id="{2C6D30E3-C220-1E4C-AE58-9FFBF5BC8AC3}"/>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4755" name="Rectangle 3">
            <a:extLst>
              <a:ext uri="{FF2B5EF4-FFF2-40B4-BE49-F238E27FC236}">
                <a16:creationId xmlns:a16="http://schemas.microsoft.com/office/drawing/2014/main" id="{C93ECCE3-5E99-C740-A358-C15C9EA55ABB}"/>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63D7363-DA45-CA4D-99DA-DC763F2EC718}"/>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BF585BAB-A8F9-D346-8780-BBF8CF1D1176}" type="slidenum">
              <a:rPr lang="en-US" altLang="en-US" sz="1200">
                <a:latin typeface="Times New Roman" panose="02020603050405020304" pitchFamily="18" charset="0"/>
              </a:rPr>
              <a:pPr/>
              <a:t>55</a:t>
            </a:fld>
            <a:endParaRPr lang="en-US" altLang="en-US" sz="1200">
              <a:latin typeface="Times New Roman" panose="02020603050405020304" pitchFamily="18" charset="0"/>
            </a:endParaRPr>
          </a:p>
        </p:txBody>
      </p:sp>
      <p:sp>
        <p:nvSpPr>
          <p:cNvPr id="77826" name="Rectangle 2">
            <a:extLst>
              <a:ext uri="{FF2B5EF4-FFF2-40B4-BE49-F238E27FC236}">
                <a16:creationId xmlns:a16="http://schemas.microsoft.com/office/drawing/2014/main" id="{A979280A-9BB8-3E44-854E-274460922AC3}"/>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7827" name="Rectangle 3">
            <a:extLst>
              <a:ext uri="{FF2B5EF4-FFF2-40B4-BE49-F238E27FC236}">
                <a16:creationId xmlns:a16="http://schemas.microsoft.com/office/drawing/2014/main" id="{213BC2DF-430D-5845-8C17-B7FA16FA3863}"/>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9045597-10A0-DE43-A65F-D1E1C4342198}"/>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9CE09139-F225-E346-928A-E784E6F2A8E8}" type="slidenum">
              <a:rPr lang="en-US" altLang="en-US" sz="1200">
                <a:latin typeface="Times New Roman" panose="02020603050405020304" pitchFamily="18" charset="0"/>
              </a:rPr>
              <a:pPr/>
              <a:t>59</a:t>
            </a:fld>
            <a:endParaRPr lang="en-US" altLang="en-US" sz="1200">
              <a:latin typeface="Times New Roman" panose="02020603050405020304" pitchFamily="18" charset="0"/>
            </a:endParaRPr>
          </a:p>
        </p:txBody>
      </p:sp>
      <p:sp>
        <p:nvSpPr>
          <p:cNvPr id="79874" name="Rectangle 2">
            <a:extLst>
              <a:ext uri="{FF2B5EF4-FFF2-40B4-BE49-F238E27FC236}">
                <a16:creationId xmlns:a16="http://schemas.microsoft.com/office/drawing/2014/main" id="{58F4E225-B32C-7741-A182-3AA376F0E4F4}"/>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9875" name="Rectangle 3">
            <a:extLst>
              <a:ext uri="{FF2B5EF4-FFF2-40B4-BE49-F238E27FC236}">
                <a16:creationId xmlns:a16="http://schemas.microsoft.com/office/drawing/2014/main" id="{4D25015D-A19C-6D4A-B34C-C73A5EDD526A}"/>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9052E64-B781-F64C-803F-D2B2E8669696}"/>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46A75D85-AA8E-A543-83A6-909376CE0B3A}" type="slidenum">
              <a:rPr lang="en-US" altLang="en-US" sz="1200">
                <a:latin typeface="Times New Roman" panose="02020603050405020304" pitchFamily="18" charset="0"/>
              </a:rPr>
              <a:pPr/>
              <a:t>6</a:t>
            </a:fld>
            <a:endParaRPr lang="en-US" altLang="en-US" sz="1200">
              <a:latin typeface="Times New Roman" panose="02020603050405020304" pitchFamily="18" charset="0"/>
            </a:endParaRPr>
          </a:p>
        </p:txBody>
      </p:sp>
      <p:sp>
        <p:nvSpPr>
          <p:cNvPr id="14338" name="Rectangle 2">
            <a:extLst>
              <a:ext uri="{FF2B5EF4-FFF2-40B4-BE49-F238E27FC236}">
                <a16:creationId xmlns:a16="http://schemas.microsoft.com/office/drawing/2014/main" id="{00539E84-0ADF-9544-B246-16BC0B618609}"/>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339" name="Rectangle 3">
            <a:extLst>
              <a:ext uri="{FF2B5EF4-FFF2-40B4-BE49-F238E27FC236}">
                <a16:creationId xmlns:a16="http://schemas.microsoft.com/office/drawing/2014/main" id="{347E660B-BEC0-E24E-B90E-DFA20B939854}"/>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4603398-F01E-0B49-A378-B04F412E0E5F}"/>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153CC73F-48DA-AD41-952F-68B68C85BD39}" type="slidenum">
              <a:rPr lang="en-US" altLang="en-US" sz="1200">
                <a:latin typeface="Times New Roman" panose="02020603050405020304" pitchFamily="18" charset="0"/>
              </a:rPr>
              <a:pPr/>
              <a:t>7</a:t>
            </a:fld>
            <a:endParaRPr lang="en-US" altLang="en-US" sz="1200">
              <a:latin typeface="Times New Roman" panose="02020603050405020304" pitchFamily="18" charset="0"/>
            </a:endParaRPr>
          </a:p>
        </p:txBody>
      </p:sp>
      <p:sp>
        <p:nvSpPr>
          <p:cNvPr id="36866" name="Rectangle 2">
            <a:extLst>
              <a:ext uri="{FF2B5EF4-FFF2-40B4-BE49-F238E27FC236}">
                <a16:creationId xmlns:a16="http://schemas.microsoft.com/office/drawing/2014/main" id="{1B80D47C-A98A-5C4B-8E21-650A98E90D7E}"/>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6867" name="Rectangle 3">
            <a:extLst>
              <a:ext uri="{FF2B5EF4-FFF2-40B4-BE49-F238E27FC236}">
                <a16:creationId xmlns:a16="http://schemas.microsoft.com/office/drawing/2014/main" id="{991D6A6E-FE03-D141-9812-739BF98FEC96}"/>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367C74B-5E3B-C341-AA57-F4B069861CE9}"/>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C873C78B-ABEE-D142-8BC0-8DF535E8775D}" type="slidenum">
              <a:rPr lang="en-US" altLang="en-US" sz="1200">
                <a:latin typeface="Times New Roman" panose="02020603050405020304" pitchFamily="18" charset="0"/>
              </a:rPr>
              <a:pPr/>
              <a:t>8</a:t>
            </a:fld>
            <a:endParaRPr lang="en-US" altLang="en-US" sz="1200">
              <a:latin typeface="Times New Roman" panose="02020603050405020304" pitchFamily="18" charset="0"/>
            </a:endParaRPr>
          </a:p>
        </p:txBody>
      </p:sp>
      <p:sp>
        <p:nvSpPr>
          <p:cNvPr id="38914" name="Rectangle 2">
            <a:extLst>
              <a:ext uri="{FF2B5EF4-FFF2-40B4-BE49-F238E27FC236}">
                <a16:creationId xmlns:a16="http://schemas.microsoft.com/office/drawing/2014/main" id="{B9B19EC4-71DE-3246-8DA3-3E3EB94E87C2}"/>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8915" name="Rectangle 3">
            <a:extLst>
              <a:ext uri="{FF2B5EF4-FFF2-40B4-BE49-F238E27FC236}">
                <a16:creationId xmlns:a16="http://schemas.microsoft.com/office/drawing/2014/main" id="{3FEBFFFB-E21A-2F48-B9FD-6BFDEDEB8FF0}"/>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D9266AE-C886-204F-9B5F-98ADFC376E0F}"/>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C3F7FABE-5C19-4940-9985-32063CCAD701}" type="slidenum">
              <a:rPr lang="en-US" altLang="en-US" sz="1200">
                <a:latin typeface="Times New Roman" panose="02020603050405020304" pitchFamily="18" charset="0"/>
              </a:rPr>
              <a:pPr/>
              <a:t>9</a:t>
            </a:fld>
            <a:endParaRPr lang="en-US" altLang="en-US" sz="1200">
              <a:latin typeface="Times New Roman" panose="02020603050405020304" pitchFamily="18" charset="0"/>
            </a:endParaRPr>
          </a:p>
        </p:txBody>
      </p:sp>
      <p:sp>
        <p:nvSpPr>
          <p:cNvPr id="40962" name="Rectangle 2">
            <a:extLst>
              <a:ext uri="{FF2B5EF4-FFF2-40B4-BE49-F238E27FC236}">
                <a16:creationId xmlns:a16="http://schemas.microsoft.com/office/drawing/2014/main" id="{2A2A212E-CCB9-814F-83E2-4A31D7EC0D20}"/>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0963" name="Rectangle 3">
            <a:extLst>
              <a:ext uri="{FF2B5EF4-FFF2-40B4-BE49-F238E27FC236}">
                <a16:creationId xmlns:a16="http://schemas.microsoft.com/office/drawing/2014/main" id="{1DFF6EDF-7CC0-5243-82A5-804A711D864D}"/>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ED7C94D-33C1-2747-87D1-E979A9207281}"/>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C588B0EE-504A-6B49-B835-7596831D009B}" type="slidenum">
              <a:rPr lang="en-US" altLang="en-US" sz="1200">
                <a:latin typeface="Times New Roman" panose="02020603050405020304" pitchFamily="18" charset="0"/>
              </a:rPr>
              <a:pPr/>
              <a:t>10</a:t>
            </a:fld>
            <a:endParaRPr lang="en-US" altLang="en-US" sz="1200">
              <a:latin typeface="Times New Roman" panose="02020603050405020304" pitchFamily="18" charset="0"/>
            </a:endParaRPr>
          </a:p>
        </p:txBody>
      </p:sp>
      <p:sp>
        <p:nvSpPr>
          <p:cNvPr id="18434" name="Rectangle 2">
            <a:extLst>
              <a:ext uri="{FF2B5EF4-FFF2-40B4-BE49-F238E27FC236}">
                <a16:creationId xmlns:a16="http://schemas.microsoft.com/office/drawing/2014/main" id="{34998757-FDB6-B94A-9D43-59E9570D2357}"/>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435" name="Rectangle 3">
            <a:extLst>
              <a:ext uri="{FF2B5EF4-FFF2-40B4-BE49-F238E27FC236}">
                <a16:creationId xmlns:a16="http://schemas.microsoft.com/office/drawing/2014/main" id="{504815DC-A0FD-E743-92F9-5D0093A3621C}"/>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76482" name="Rectangle 2">
            <a:extLst>
              <a:ext uri="{FF2B5EF4-FFF2-40B4-BE49-F238E27FC236}">
                <a16:creationId xmlns:a16="http://schemas.microsoft.com/office/drawing/2014/main" id="{C5EA430B-A23C-654A-9017-8877A907905B}"/>
              </a:ext>
            </a:extLst>
          </p:cNvPr>
          <p:cNvSpPr>
            <a:spLocks noGrp="1" noChangeArrowheads="1"/>
          </p:cNvSpPr>
          <p:nvPr>
            <p:ph type="ctrTitle"/>
          </p:nvPr>
        </p:nvSpPr>
        <p:spPr>
          <a:xfrm>
            <a:off x="231775" y="2089150"/>
            <a:ext cx="8574088" cy="1554163"/>
          </a:xfrm>
          <a:extLst>
            <a:ext uri="{AF507438-7753-43E0-B8FC-AC1667EBCBE1}">
              <a14:hiddenEffects xmlns:a14="http://schemas.microsoft.com/office/drawing/2010/main">
                <a:effectLst>
                  <a:outerShdw dist="63500" dir="2212194" algn="ctr" rotWithShape="0">
                    <a:schemeClr val="tx1"/>
                  </a:outerShdw>
                </a:effectLst>
              </a14:hiddenEffects>
            </a:ext>
          </a:extLst>
        </p:spPr>
        <p:txBody>
          <a:bodyPr anchor="b"/>
          <a:lstStyle>
            <a:lvl1pPr>
              <a:lnSpc>
                <a:spcPct val="90000"/>
              </a:lnSpc>
              <a:defRPr sz="4600" b="1"/>
            </a:lvl1pPr>
          </a:lstStyle>
          <a:p>
            <a:pPr lvl="0"/>
            <a:r>
              <a:rPr lang="en-US" altLang="en-US" noProof="0"/>
              <a:t>Click to edit Master title style</a:t>
            </a:r>
          </a:p>
        </p:txBody>
      </p:sp>
      <p:sp>
        <p:nvSpPr>
          <p:cNvPr id="276483" name="Rectangle 3">
            <a:extLst>
              <a:ext uri="{FF2B5EF4-FFF2-40B4-BE49-F238E27FC236}">
                <a16:creationId xmlns:a16="http://schemas.microsoft.com/office/drawing/2014/main" id="{4E6056C4-BBE0-EE49-84C0-4785ABA0328F}"/>
              </a:ext>
            </a:extLst>
          </p:cNvPr>
          <p:cNvSpPr>
            <a:spLocks noGrp="1" noChangeArrowheads="1"/>
          </p:cNvSpPr>
          <p:nvPr>
            <p:ph type="subTitle" idx="1"/>
          </p:nvPr>
        </p:nvSpPr>
        <p:spPr>
          <a:xfrm>
            <a:off x="231775" y="4035425"/>
            <a:ext cx="8574088" cy="1377950"/>
          </a:xfrm>
          <a:extLst>
            <a:ext uri="{AF507438-7753-43E0-B8FC-AC1667EBCBE1}">
              <a14:hiddenEffects xmlns:a14="http://schemas.microsoft.com/office/drawing/2010/main">
                <a:effectLst>
                  <a:outerShdw dist="35921" dir="2700000" algn="ctr" rotWithShape="0">
                    <a:srgbClr val="4D4D4D"/>
                  </a:outerShdw>
                </a:effectLst>
              </a14:hiddenEffects>
            </a:ext>
          </a:extLst>
        </p:spPr>
        <p:txBody>
          <a:bodyPr/>
          <a:lstStyle>
            <a:lvl1pPr marL="0" indent="0" algn="ctr">
              <a:spcBef>
                <a:spcPct val="30000"/>
              </a:spcBef>
              <a:buFont typeface="Wingdings" pitchFamily="2" charset="2"/>
              <a:buNone/>
              <a:defRPr/>
            </a:lvl1pPr>
          </a:lstStyle>
          <a:p>
            <a:pPr lvl="0"/>
            <a:r>
              <a:rPr lang="en-US" altLang="en-US" noProof="0"/>
              <a:t>Click to edit Master subtitle style</a:t>
            </a:r>
          </a:p>
        </p:txBody>
      </p:sp>
      <p:sp>
        <p:nvSpPr>
          <p:cNvPr id="276484" name="Rectangle 4">
            <a:extLst>
              <a:ext uri="{FF2B5EF4-FFF2-40B4-BE49-F238E27FC236}">
                <a16:creationId xmlns:a16="http://schemas.microsoft.com/office/drawing/2014/main" id="{53A6680A-44D4-784D-9BED-FCD0AFCA2980}"/>
              </a:ext>
            </a:extLst>
          </p:cNvPr>
          <p:cNvSpPr>
            <a:spLocks noGrp="1" noChangeArrowheads="1"/>
          </p:cNvSpPr>
          <p:nvPr>
            <p:ph type="dt" sz="half" idx="2"/>
          </p:nvPr>
        </p:nvSpPr>
        <p:spPr>
          <a:xfrm>
            <a:off x="3505200" y="6216650"/>
            <a:ext cx="2133600" cy="477838"/>
          </a:xfrm>
          <a:prstGeom prst="rect">
            <a:avLst/>
          </a:prstGeom>
        </p:spPr>
        <p:txBody>
          <a:bodyPr/>
          <a:lstStyle>
            <a:lvl1pPr>
              <a:defRPr/>
            </a:lvl1pPr>
          </a:lstStyle>
          <a:p>
            <a:endParaRPr lang="en-US" altLang="en-US"/>
          </a:p>
        </p:txBody>
      </p:sp>
      <p:sp>
        <p:nvSpPr>
          <p:cNvPr id="276485" name="Rectangle 5">
            <a:extLst>
              <a:ext uri="{FF2B5EF4-FFF2-40B4-BE49-F238E27FC236}">
                <a16:creationId xmlns:a16="http://schemas.microsoft.com/office/drawing/2014/main" id="{7730C9A1-9743-0442-AC9B-A553B02271B7}"/>
              </a:ext>
            </a:extLst>
          </p:cNvPr>
          <p:cNvSpPr>
            <a:spLocks noGrp="1" noChangeArrowheads="1"/>
          </p:cNvSpPr>
          <p:nvPr>
            <p:ph type="ftr" sz="quarter" idx="3"/>
          </p:nvPr>
        </p:nvSpPr>
        <p:spPr>
          <a:xfrm>
            <a:off x="125413" y="6223000"/>
            <a:ext cx="2143125" cy="476250"/>
          </a:xfrm>
          <a:prstGeom prst="rect">
            <a:avLst/>
          </a:prstGeom>
        </p:spPr>
        <p:txBody>
          <a:bodyPr/>
          <a:lstStyle>
            <a:lvl1pPr>
              <a:defRPr/>
            </a:lvl1pPr>
          </a:lstStyle>
          <a:p>
            <a:endParaRPr lang="en-US" altLang="en-US"/>
          </a:p>
        </p:txBody>
      </p:sp>
      <p:sp>
        <p:nvSpPr>
          <p:cNvPr id="276486" name="Rectangle 6">
            <a:extLst>
              <a:ext uri="{FF2B5EF4-FFF2-40B4-BE49-F238E27FC236}">
                <a16:creationId xmlns:a16="http://schemas.microsoft.com/office/drawing/2014/main" id="{662610D4-07B6-AB4C-898B-69863F851A51}"/>
              </a:ext>
            </a:extLst>
          </p:cNvPr>
          <p:cNvSpPr>
            <a:spLocks noGrp="1" noChangeArrowheads="1"/>
          </p:cNvSpPr>
          <p:nvPr>
            <p:ph type="sldNum" sz="quarter" idx="4"/>
          </p:nvPr>
        </p:nvSpPr>
        <p:spPr>
          <a:xfrm>
            <a:off x="8175625" y="6329363"/>
            <a:ext cx="844550" cy="477837"/>
          </a:xfrm>
          <a:prstGeom prst="rect">
            <a:avLst/>
          </a:prstGeom>
        </p:spPr>
        <p:txBody>
          <a:bodyPr/>
          <a:lstStyle>
            <a:lvl1pPr>
              <a:defRPr/>
            </a:lvl1pPr>
          </a:lstStyle>
          <a:p>
            <a:fld id="{A39BD475-42A0-B047-BB4B-3E80637FDA26}" type="slidenum">
              <a:rPr lang="en-US" altLang="en-US"/>
              <a:pPr/>
              <a:t>‹#›</a:t>
            </a:fld>
            <a:endParaRPr lang="en-US" altLang="en-US"/>
          </a:p>
        </p:txBody>
      </p:sp>
      <p:pic>
        <p:nvPicPr>
          <p:cNvPr id="9" name="Picture 13">
            <a:extLst>
              <a:ext uri="{FF2B5EF4-FFF2-40B4-BE49-F238E27FC236}">
                <a16:creationId xmlns:a16="http://schemas.microsoft.com/office/drawing/2014/main" id="{984F57BE-DD12-3143-8358-96282ABC094B}"/>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917"/>
          <a:stretch/>
        </p:blipFill>
        <p:spPr bwMode="auto">
          <a:xfrm>
            <a:off x="0" y="0"/>
            <a:ext cx="9144000"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46B57-7AD2-9F4E-9B07-E57C3A62AE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0767E9-E7A9-2746-83DD-012ABF0FE3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905AE-718F-0842-A2DE-0DD675D162E2}"/>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2A2715E-4066-4C4B-84EC-C6D410C07AE2}"/>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A8DB70F-3E45-694D-9BAF-1764AD6325B7}"/>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7E570EA2-3E0E-D643-9853-B9E68D8F737A}" type="slidenum">
              <a:rPr lang="en-US" altLang="en-US"/>
              <a:pPr/>
              <a:t>‹#›</a:t>
            </a:fld>
            <a:endParaRPr lang="en-US" altLang="en-US"/>
          </a:p>
        </p:txBody>
      </p:sp>
    </p:spTree>
    <p:extLst>
      <p:ext uri="{BB962C8B-B14F-4D97-AF65-F5344CB8AC3E}">
        <p14:creationId xmlns:p14="http://schemas.microsoft.com/office/powerpoint/2010/main" val="1334656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DE783C-00AF-1441-9CCE-3D48FD071889}"/>
              </a:ext>
            </a:extLst>
          </p:cNvPr>
          <p:cNvSpPr>
            <a:spLocks noGrp="1"/>
          </p:cNvSpPr>
          <p:nvPr>
            <p:ph type="title" orient="vert"/>
          </p:nvPr>
        </p:nvSpPr>
        <p:spPr>
          <a:xfrm>
            <a:off x="6654800" y="828675"/>
            <a:ext cx="2155825" cy="46085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081B2C-CDFC-5F46-96E6-EB67C8D4D652}"/>
              </a:ext>
            </a:extLst>
          </p:cNvPr>
          <p:cNvSpPr>
            <a:spLocks noGrp="1"/>
          </p:cNvSpPr>
          <p:nvPr>
            <p:ph type="body" orient="vert" idx="1"/>
          </p:nvPr>
        </p:nvSpPr>
        <p:spPr>
          <a:xfrm>
            <a:off x="182563" y="828675"/>
            <a:ext cx="6319837" cy="46085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24EC27-BE5C-7149-9AD5-C3574B60EEA1}"/>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D6ACBFB-7145-1D4A-ADB0-0E6E5833966C}"/>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1F40486-9D88-A94C-89E2-BA9B9214B50E}"/>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D6C8E93A-BE18-F44D-99BA-E3CD60E769C9}" type="slidenum">
              <a:rPr lang="en-US" altLang="en-US"/>
              <a:pPr/>
              <a:t>‹#›</a:t>
            </a:fld>
            <a:endParaRPr lang="en-US" altLang="en-US"/>
          </a:p>
        </p:txBody>
      </p:sp>
    </p:spTree>
    <p:extLst>
      <p:ext uri="{BB962C8B-B14F-4D97-AF65-F5344CB8AC3E}">
        <p14:creationId xmlns:p14="http://schemas.microsoft.com/office/powerpoint/2010/main" val="2715896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F3877-B09C-634E-B282-99CAEB15B3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28A096-D484-CE46-B649-8087385556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60E63-FF17-BB4E-B0E9-8E921DADF365}"/>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A36BE0E-FDFD-184F-8292-0794BDF10F70}"/>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483EB63-C8AA-5548-BC21-D76D531C98F2}"/>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CAD0E2FB-4BD6-D04C-8788-6E6E545732D2}" type="slidenum">
              <a:rPr lang="en-US" altLang="en-US"/>
              <a:pPr/>
              <a:t>‹#›</a:t>
            </a:fld>
            <a:endParaRPr lang="en-US" altLang="en-US"/>
          </a:p>
        </p:txBody>
      </p:sp>
    </p:spTree>
    <p:extLst>
      <p:ext uri="{BB962C8B-B14F-4D97-AF65-F5344CB8AC3E}">
        <p14:creationId xmlns:p14="http://schemas.microsoft.com/office/powerpoint/2010/main" val="1917100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6F126-141D-7143-B910-01E0DC14586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DB4DEF-436B-0941-938E-0FBA1CD1E8F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85915FC0-6DC4-E241-BD16-E052EEF2E09D}"/>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0353B08-5386-7E4E-B514-057CAB4E629E}"/>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0F7D636-4746-494A-B6B3-E87FC2C59A55}"/>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FF09FAAF-8198-654D-B057-0FEDDFD1B43A}" type="slidenum">
              <a:rPr lang="en-US" altLang="en-US"/>
              <a:pPr/>
              <a:t>‹#›</a:t>
            </a:fld>
            <a:endParaRPr lang="en-US" altLang="en-US"/>
          </a:p>
        </p:txBody>
      </p:sp>
    </p:spTree>
    <p:extLst>
      <p:ext uri="{BB962C8B-B14F-4D97-AF65-F5344CB8AC3E}">
        <p14:creationId xmlns:p14="http://schemas.microsoft.com/office/powerpoint/2010/main" val="2310409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1C5AF-C8E8-D649-AC10-858CE67671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610C06-DAC1-3943-89E8-92FE8B122799}"/>
              </a:ext>
            </a:extLst>
          </p:cNvPr>
          <p:cNvSpPr>
            <a:spLocks noGrp="1"/>
          </p:cNvSpPr>
          <p:nvPr>
            <p:ph sz="half" idx="1"/>
          </p:nvPr>
        </p:nvSpPr>
        <p:spPr>
          <a:xfrm>
            <a:off x="381000" y="2189163"/>
            <a:ext cx="4070350" cy="3248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F23228-1F02-4040-A415-67A82BC7B66A}"/>
              </a:ext>
            </a:extLst>
          </p:cNvPr>
          <p:cNvSpPr>
            <a:spLocks noGrp="1"/>
          </p:cNvSpPr>
          <p:nvPr>
            <p:ph sz="half" idx="2"/>
          </p:nvPr>
        </p:nvSpPr>
        <p:spPr>
          <a:xfrm>
            <a:off x="4603750" y="2189163"/>
            <a:ext cx="4070350" cy="3248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94FE66-1994-9643-B419-0CE1210C9D34}"/>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923882F-2037-B94C-AA2D-02ACA4E86B72}"/>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C8CB84A-E874-164B-84DF-D76543E98C43}"/>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F07DBE27-472C-D245-BFBD-66B721222B98}" type="slidenum">
              <a:rPr lang="en-US" altLang="en-US"/>
              <a:pPr/>
              <a:t>‹#›</a:t>
            </a:fld>
            <a:endParaRPr lang="en-US" altLang="en-US"/>
          </a:p>
        </p:txBody>
      </p:sp>
    </p:spTree>
    <p:extLst>
      <p:ext uri="{BB962C8B-B14F-4D97-AF65-F5344CB8AC3E}">
        <p14:creationId xmlns:p14="http://schemas.microsoft.com/office/powerpoint/2010/main" val="4261564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73269-8405-D944-B5E1-007EEDEBFA6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78970B-264C-CF4E-B109-41616066354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345FB5-5FBF-4A4F-A703-FB3453EFD8A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897C3E-1BF4-4B48-A913-B44E92E378F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2020AD-CD2C-DE49-A833-6F39BE34C4B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B21536-18DA-1845-B460-DE7D1D9CBB2D}"/>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4711BB82-C304-9644-8829-29B02E27B557}"/>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833DB1E9-C764-3149-B90E-7A31CD988161}"/>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E7BFCA45-A96D-154E-94E5-31BEFCD90017}" type="slidenum">
              <a:rPr lang="en-US" altLang="en-US"/>
              <a:pPr/>
              <a:t>‹#›</a:t>
            </a:fld>
            <a:endParaRPr lang="en-US" altLang="en-US"/>
          </a:p>
        </p:txBody>
      </p:sp>
    </p:spTree>
    <p:extLst>
      <p:ext uri="{BB962C8B-B14F-4D97-AF65-F5344CB8AC3E}">
        <p14:creationId xmlns:p14="http://schemas.microsoft.com/office/powerpoint/2010/main" val="2827760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0525-4E50-A341-A1A2-98A781C4C8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E6D01A-EA0B-D24C-94CE-78E9FFB47BD6}"/>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20FF9A5-8A05-8A4B-AAA8-F31D45F6F7B8}"/>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B121B49-BBA3-C244-A06B-9DB8613A41D6}"/>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916F6FF6-D854-804B-BE3C-88B0DE1D2930}" type="slidenum">
              <a:rPr lang="en-US" altLang="en-US"/>
              <a:pPr/>
              <a:t>‹#›</a:t>
            </a:fld>
            <a:endParaRPr lang="en-US" altLang="en-US"/>
          </a:p>
        </p:txBody>
      </p:sp>
    </p:spTree>
    <p:extLst>
      <p:ext uri="{BB962C8B-B14F-4D97-AF65-F5344CB8AC3E}">
        <p14:creationId xmlns:p14="http://schemas.microsoft.com/office/powerpoint/2010/main" val="3960112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BD7E4B-3F89-3249-B301-66D3772FE9F1}"/>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77CDC236-885A-8341-A199-9F203FF8DD00}"/>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741B2BB-5A6B-6F4A-B973-FDCDEA8CD410}"/>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3B7EC12F-0B5D-1743-AA59-B04720612F82}" type="slidenum">
              <a:rPr lang="en-US" altLang="en-US"/>
              <a:pPr/>
              <a:t>‹#›</a:t>
            </a:fld>
            <a:endParaRPr lang="en-US" altLang="en-US"/>
          </a:p>
        </p:txBody>
      </p:sp>
    </p:spTree>
    <p:extLst>
      <p:ext uri="{BB962C8B-B14F-4D97-AF65-F5344CB8AC3E}">
        <p14:creationId xmlns:p14="http://schemas.microsoft.com/office/powerpoint/2010/main" val="3481518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F0461-BA43-8245-B4AD-D3B95D5CE5A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09C137-925C-0448-92F0-DEFF69E1672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278220-608C-564D-8451-CC496F99393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62AA24-B55A-454B-8613-3CEBF27AB695}"/>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B414F91-05CC-AD42-9327-CE9D743FD5DD}"/>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F2F482B-16B0-9245-9119-97E8640FF9DB}"/>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77DE07BE-A102-1145-9B3C-33C4280BF551}" type="slidenum">
              <a:rPr lang="en-US" altLang="en-US"/>
              <a:pPr/>
              <a:t>‹#›</a:t>
            </a:fld>
            <a:endParaRPr lang="en-US" altLang="en-US"/>
          </a:p>
        </p:txBody>
      </p:sp>
    </p:spTree>
    <p:extLst>
      <p:ext uri="{BB962C8B-B14F-4D97-AF65-F5344CB8AC3E}">
        <p14:creationId xmlns:p14="http://schemas.microsoft.com/office/powerpoint/2010/main" val="2570078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630EA-EF7E-BD4A-97FA-F10C80F4FA6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F6B317-BB57-D249-B0DD-2E1D4B66974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0045A8-D207-5D49-B335-EAC6A11E9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92BCB5-C9B2-DC41-8A22-F39F01D9F077}"/>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3B44263-6D27-084D-99B3-6AE26B2CA01D}"/>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7EC2FDB-BBAD-E44A-8251-5E4944BD71EB}"/>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DC81A3F4-2594-204E-8E09-4A0AEB6AC73D}" type="slidenum">
              <a:rPr lang="en-US" altLang="en-US"/>
              <a:pPr/>
              <a:t>‹#›</a:t>
            </a:fld>
            <a:endParaRPr lang="en-US" altLang="en-US"/>
          </a:p>
        </p:txBody>
      </p:sp>
    </p:spTree>
    <p:extLst>
      <p:ext uri="{BB962C8B-B14F-4D97-AF65-F5344CB8AC3E}">
        <p14:creationId xmlns:p14="http://schemas.microsoft.com/office/powerpoint/2010/main" val="2641511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75469" name="Picture 13">
            <a:extLst>
              <a:ext uri="{FF2B5EF4-FFF2-40B4-BE49-F238E27FC236}">
                <a16:creationId xmlns:a16="http://schemas.microsoft.com/office/drawing/2014/main" id="{631473C5-AADA-BE4A-A54F-6BA9F99669D6}"/>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b="87917"/>
          <a:stretch/>
        </p:blipFill>
        <p:spPr bwMode="auto">
          <a:xfrm>
            <a:off x="0" y="0"/>
            <a:ext cx="9144000" cy="828675"/>
          </a:xfrm>
          <a:prstGeom prst="rect">
            <a:avLst/>
          </a:prstGeom>
          <a:noFill/>
          <a:extLst>
            <a:ext uri="{909E8E84-426E-40DD-AFC4-6F175D3DCCD1}">
              <a14:hiddenFill xmlns:a14="http://schemas.microsoft.com/office/drawing/2010/main">
                <a:solidFill>
                  <a:srgbClr val="FFFFFF"/>
                </a:solidFill>
              </a14:hiddenFill>
            </a:ext>
          </a:extLst>
        </p:spPr>
      </p:pic>
      <p:sp>
        <p:nvSpPr>
          <p:cNvPr id="275458" name="Rectangle 2">
            <a:extLst>
              <a:ext uri="{FF2B5EF4-FFF2-40B4-BE49-F238E27FC236}">
                <a16:creationId xmlns:a16="http://schemas.microsoft.com/office/drawing/2014/main" id="{3DDDC3D2-CABD-414D-BAF3-6C3945626C37}"/>
              </a:ext>
            </a:extLst>
          </p:cNvPr>
          <p:cNvSpPr>
            <a:spLocks noGrp="1" noChangeArrowheads="1"/>
          </p:cNvSpPr>
          <p:nvPr>
            <p:ph type="title"/>
          </p:nvPr>
        </p:nvSpPr>
        <p:spPr bwMode="auto">
          <a:xfrm>
            <a:off x="213519" y="642145"/>
            <a:ext cx="8628062" cy="994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rgbClr val="000066"/>
                  </a:outerShdw>
                </a:effectLst>
              </a14:hiddenEffects>
            </a:ext>
          </a:extLst>
        </p:spPr>
        <p:txBody>
          <a:bodyPr vert="horz" wrap="square" lIns="80400" tIns="40200" rIns="80400" bIns="40200" numCol="1" anchor="ctr" anchorCtr="0" compatLnSpc="1">
            <a:prstTxWarp prst="textNoShape">
              <a:avLst/>
            </a:prstTxWarp>
          </a:bodyPr>
          <a:lstStyle/>
          <a:p>
            <a:pPr lvl="0"/>
            <a:r>
              <a:rPr lang="en-US" altLang="en-US"/>
              <a:t>Click to edit Master title style</a:t>
            </a:r>
          </a:p>
        </p:txBody>
      </p:sp>
      <p:sp>
        <p:nvSpPr>
          <p:cNvPr id="275459" name="Rectangle 3">
            <a:extLst>
              <a:ext uri="{FF2B5EF4-FFF2-40B4-BE49-F238E27FC236}">
                <a16:creationId xmlns:a16="http://schemas.microsoft.com/office/drawing/2014/main" id="{F5A74A2D-18EB-EE4C-8A74-73B30EDF2E08}"/>
              </a:ext>
            </a:extLst>
          </p:cNvPr>
          <p:cNvSpPr>
            <a:spLocks noGrp="1" noChangeArrowheads="1"/>
          </p:cNvSpPr>
          <p:nvPr>
            <p:ph type="body" idx="1"/>
          </p:nvPr>
        </p:nvSpPr>
        <p:spPr bwMode="auto">
          <a:xfrm>
            <a:off x="381000" y="1729409"/>
            <a:ext cx="8293100" cy="470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vert="horz" wrap="square" lIns="80400" tIns="40200" rIns="80400" bIns="402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803275" rtl="0" fontAlgn="base">
        <a:lnSpc>
          <a:spcPct val="85000"/>
        </a:lnSpc>
        <a:spcBef>
          <a:spcPct val="20000"/>
        </a:spcBef>
        <a:spcAft>
          <a:spcPct val="0"/>
        </a:spcAft>
        <a:defRPr sz="3800" kern="1200">
          <a:solidFill>
            <a:schemeClr val="tx1"/>
          </a:solidFill>
          <a:latin typeface="+mj-lt"/>
          <a:ea typeface="+mj-ea"/>
          <a:cs typeface="+mj-cs"/>
        </a:defRPr>
      </a:lvl1pPr>
      <a:lvl2pPr algn="ctr" defTabSz="803275" rtl="0" fontAlgn="base">
        <a:lnSpc>
          <a:spcPct val="85000"/>
        </a:lnSpc>
        <a:spcBef>
          <a:spcPct val="20000"/>
        </a:spcBef>
        <a:spcAft>
          <a:spcPct val="0"/>
        </a:spcAft>
        <a:defRPr sz="3800">
          <a:solidFill>
            <a:schemeClr val="tx1"/>
          </a:solidFill>
          <a:latin typeface="Arial" panose="020B0604020202020204" pitchFamily="34" charset="0"/>
        </a:defRPr>
      </a:lvl2pPr>
      <a:lvl3pPr algn="ctr" defTabSz="803275" rtl="0" fontAlgn="base">
        <a:lnSpc>
          <a:spcPct val="85000"/>
        </a:lnSpc>
        <a:spcBef>
          <a:spcPct val="20000"/>
        </a:spcBef>
        <a:spcAft>
          <a:spcPct val="0"/>
        </a:spcAft>
        <a:defRPr sz="3800">
          <a:solidFill>
            <a:schemeClr val="tx1"/>
          </a:solidFill>
          <a:latin typeface="Arial" panose="020B0604020202020204" pitchFamily="34" charset="0"/>
        </a:defRPr>
      </a:lvl3pPr>
      <a:lvl4pPr algn="ctr" defTabSz="803275" rtl="0" fontAlgn="base">
        <a:lnSpc>
          <a:spcPct val="85000"/>
        </a:lnSpc>
        <a:spcBef>
          <a:spcPct val="20000"/>
        </a:spcBef>
        <a:spcAft>
          <a:spcPct val="0"/>
        </a:spcAft>
        <a:defRPr sz="3800">
          <a:solidFill>
            <a:schemeClr val="tx1"/>
          </a:solidFill>
          <a:latin typeface="Arial" panose="020B0604020202020204" pitchFamily="34" charset="0"/>
        </a:defRPr>
      </a:lvl4pPr>
      <a:lvl5pPr algn="ctr" defTabSz="803275" rtl="0" fontAlgn="base">
        <a:lnSpc>
          <a:spcPct val="85000"/>
        </a:lnSpc>
        <a:spcBef>
          <a:spcPct val="20000"/>
        </a:spcBef>
        <a:spcAft>
          <a:spcPct val="0"/>
        </a:spcAft>
        <a:defRPr sz="3800">
          <a:solidFill>
            <a:schemeClr val="tx1"/>
          </a:solidFill>
          <a:latin typeface="Arial" panose="020B0604020202020204" pitchFamily="34" charset="0"/>
        </a:defRPr>
      </a:lvl5pPr>
      <a:lvl6pPr marL="457200" algn="ctr" defTabSz="803275" rtl="0" fontAlgn="base">
        <a:lnSpc>
          <a:spcPct val="85000"/>
        </a:lnSpc>
        <a:spcBef>
          <a:spcPct val="20000"/>
        </a:spcBef>
        <a:spcAft>
          <a:spcPct val="0"/>
        </a:spcAft>
        <a:defRPr sz="3800">
          <a:solidFill>
            <a:schemeClr val="tx1"/>
          </a:solidFill>
          <a:latin typeface="Arial" panose="020B0604020202020204" pitchFamily="34" charset="0"/>
        </a:defRPr>
      </a:lvl6pPr>
      <a:lvl7pPr marL="914400" algn="ctr" defTabSz="803275" rtl="0" fontAlgn="base">
        <a:lnSpc>
          <a:spcPct val="85000"/>
        </a:lnSpc>
        <a:spcBef>
          <a:spcPct val="20000"/>
        </a:spcBef>
        <a:spcAft>
          <a:spcPct val="0"/>
        </a:spcAft>
        <a:defRPr sz="3800">
          <a:solidFill>
            <a:schemeClr val="tx1"/>
          </a:solidFill>
          <a:latin typeface="Arial" panose="020B0604020202020204" pitchFamily="34" charset="0"/>
        </a:defRPr>
      </a:lvl7pPr>
      <a:lvl8pPr marL="1371600" algn="ctr" defTabSz="803275" rtl="0" fontAlgn="base">
        <a:lnSpc>
          <a:spcPct val="85000"/>
        </a:lnSpc>
        <a:spcBef>
          <a:spcPct val="20000"/>
        </a:spcBef>
        <a:spcAft>
          <a:spcPct val="0"/>
        </a:spcAft>
        <a:defRPr sz="3800">
          <a:solidFill>
            <a:schemeClr val="tx1"/>
          </a:solidFill>
          <a:latin typeface="Arial" panose="020B0604020202020204" pitchFamily="34" charset="0"/>
        </a:defRPr>
      </a:lvl8pPr>
      <a:lvl9pPr marL="1828800" algn="ctr" defTabSz="803275" rtl="0" fontAlgn="base">
        <a:lnSpc>
          <a:spcPct val="85000"/>
        </a:lnSpc>
        <a:spcBef>
          <a:spcPct val="20000"/>
        </a:spcBef>
        <a:spcAft>
          <a:spcPct val="0"/>
        </a:spcAft>
        <a:defRPr sz="3800">
          <a:solidFill>
            <a:schemeClr val="tx1"/>
          </a:solidFill>
          <a:latin typeface="Arial" panose="020B0604020202020204" pitchFamily="34" charset="0"/>
        </a:defRPr>
      </a:lvl9pPr>
    </p:titleStyle>
    <p:bodyStyle>
      <a:lvl1pPr marL="346075" indent="-346075" algn="l" defTabSz="803275" rtl="0" fontAlgn="base">
        <a:lnSpc>
          <a:spcPct val="85000"/>
        </a:lnSpc>
        <a:spcBef>
          <a:spcPct val="35000"/>
        </a:spcBef>
        <a:spcAft>
          <a:spcPct val="0"/>
        </a:spcAft>
        <a:buClr>
          <a:srgbClr val="000066"/>
        </a:buClr>
        <a:buSzPct val="70000"/>
        <a:buFont typeface="Wingdings" pitchFamily="2" charset="2"/>
        <a:buChar char="m"/>
        <a:defRPr sz="2800" kern="1200">
          <a:solidFill>
            <a:schemeClr val="tx1"/>
          </a:solidFill>
          <a:latin typeface="+mn-lt"/>
          <a:ea typeface="+mn-ea"/>
          <a:cs typeface="+mn-cs"/>
        </a:defRPr>
      </a:lvl1pPr>
      <a:lvl2pPr marL="741363" indent="-280988" algn="l" defTabSz="803275" rtl="0" fontAlgn="base">
        <a:lnSpc>
          <a:spcPct val="85000"/>
        </a:lnSpc>
        <a:spcBef>
          <a:spcPct val="35000"/>
        </a:spcBef>
        <a:spcAft>
          <a:spcPct val="0"/>
        </a:spcAft>
        <a:buClr>
          <a:srgbClr val="000066"/>
        </a:buClr>
        <a:buSzPct val="70000"/>
        <a:buFont typeface="Wingdings" pitchFamily="2" charset="2"/>
        <a:buChar char="m"/>
        <a:defRPr sz="2500" kern="1200">
          <a:solidFill>
            <a:schemeClr val="tx1"/>
          </a:solidFill>
          <a:latin typeface="+mn-lt"/>
          <a:ea typeface="+mn-ea"/>
          <a:cs typeface="+mn-cs"/>
        </a:defRPr>
      </a:lvl2pPr>
      <a:lvl3pPr marL="1150938" indent="-295275" algn="l" defTabSz="803275" rtl="0" fontAlgn="base">
        <a:lnSpc>
          <a:spcPct val="85000"/>
        </a:lnSpc>
        <a:spcBef>
          <a:spcPct val="35000"/>
        </a:spcBef>
        <a:spcAft>
          <a:spcPct val="0"/>
        </a:spcAft>
        <a:buClr>
          <a:srgbClr val="000066"/>
        </a:buClr>
        <a:buSzPct val="70000"/>
        <a:buFont typeface="Wingdings" pitchFamily="2" charset="2"/>
        <a:buChar char="m"/>
        <a:defRPr sz="2300" kern="1200">
          <a:solidFill>
            <a:schemeClr val="tx1"/>
          </a:solidFill>
          <a:latin typeface="+mn-lt"/>
          <a:ea typeface="+mn-ea"/>
          <a:cs typeface="+mn-cs"/>
        </a:defRPr>
      </a:lvl3pPr>
      <a:lvl4pPr marL="1608138" indent="-342900" algn="l" defTabSz="803275" rtl="0" fontAlgn="base">
        <a:lnSpc>
          <a:spcPct val="85000"/>
        </a:lnSpc>
        <a:spcBef>
          <a:spcPct val="35000"/>
        </a:spcBef>
        <a:spcAft>
          <a:spcPct val="0"/>
        </a:spcAft>
        <a:buClr>
          <a:srgbClr val="000066"/>
        </a:buClr>
        <a:buSzPct val="70000"/>
        <a:buFont typeface="Wingdings" pitchFamily="2" charset="2"/>
        <a:buChar char="m"/>
        <a:defRPr sz="2000" kern="1200">
          <a:solidFill>
            <a:schemeClr val="tx1"/>
          </a:solidFill>
          <a:latin typeface="+mn-lt"/>
          <a:ea typeface="+mn-ea"/>
          <a:cs typeface="+mn-cs"/>
        </a:defRPr>
      </a:lvl4pPr>
      <a:lvl5pPr marL="2001838" indent="-279400" algn="l" defTabSz="803275" rtl="0" fontAlgn="base">
        <a:lnSpc>
          <a:spcPct val="85000"/>
        </a:lnSpc>
        <a:spcBef>
          <a:spcPct val="35000"/>
        </a:spcBef>
        <a:spcAft>
          <a:spcPct val="0"/>
        </a:spcAft>
        <a:buClr>
          <a:srgbClr val="000066"/>
        </a:buClr>
        <a:buSzPct val="70000"/>
        <a:buFont typeface="Wingdings" pitchFamily="2" charset="2"/>
        <a:buChar char="m"/>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8" name="Rectangle 14">
            <a:extLst>
              <a:ext uri="{FF2B5EF4-FFF2-40B4-BE49-F238E27FC236}">
                <a16:creationId xmlns:a16="http://schemas.microsoft.com/office/drawing/2014/main" id="{898B42E1-8805-4648-A5B4-2C2E98B7D0B3}"/>
              </a:ext>
            </a:extLst>
          </p:cNvPr>
          <p:cNvSpPr>
            <a:spLocks noGrp="1" noChangeArrowheads="1"/>
          </p:cNvSpPr>
          <p:nvPr>
            <p:ph type="ctrTitle"/>
          </p:nvPr>
        </p:nvSpPr>
        <p:spPr>
          <a:xfrm>
            <a:off x="231775" y="1626695"/>
            <a:ext cx="8574088" cy="1554163"/>
          </a:xfrm>
        </p:spPr>
        <p:txBody>
          <a:bodyPr/>
          <a:lstStyle/>
          <a:p>
            <a:r>
              <a:rPr lang="en-US" altLang="en-US" sz="5000" dirty="0"/>
              <a:t>Finite-State Machines</a:t>
            </a:r>
          </a:p>
        </p:txBody>
      </p:sp>
      <p:sp>
        <p:nvSpPr>
          <p:cNvPr id="6159" name="Rectangle 15">
            <a:extLst>
              <a:ext uri="{FF2B5EF4-FFF2-40B4-BE49-F238E27FC236}">
                <a16:creationId xmlns:a16="http://schemas.microsoft.com/office/drawing/2014/main" id="{D829BBBC-DE0A-7E45-A9E7-5BC79B60C124}"/>
              </a:ext>
            </a:extLst>
          </p:cNvPr>
          <p:cNvSpPr>
            <a:spLocks noGrp="1" noChangeArrowheads="1"/>
          </p:cNvSpPr>
          <p:nvPr>
            <p:ph type="subTitle" idx="1"/>
          </p:nvPr>
        </p:nvSpPr>
        <p:spPr/>
        <p:txBody>
          <a:bodyPr/>
          <a:lstStyle/>
          <a:p>
            <a:r>
              <a:rPr lang="en-US" altLang="en-US" dirty="0">
                <a:latin typeface="Times New Roman" panose="02020603050405020304" pitchFamily="18" charset="0"/>
                <a:cs typeface="Times New Roman" panose="02020603050405020304" pitchFamily="18" charset="0"/>
              </a:rPr>
              <a:t>Michael T. Goodrich</a:t>
            </a:r>
          </a:p>
          <a:p>
            <a:r>
              <a:rPr lang="en-US" altLang="en-US" dirty="0">
                <a:latin typeface="Times New Roman" panose="02020603050405020304" pitchFamily="18" charset="0"/>
                <a:cs typeface="Times New Roman" panose="02020603050405020304" pitchFamily="18" charset="0"/>
              </a:rPr>
              <a:t>University of California, Irvine</a:t>
            </a:r>
          </a:p>
        </p:txBody>
      </p:sp>
      <p:sp>
        <p:nvSpPr>
          <p:cNvPr id="2" name="TextBox 1">
            <a:extLst>
              <a:ext uri="{FF2B5EF4-FFF2-40B4-BE49-F238E27FC236}">
                <a16:creationId xmlns:a16="http://schemas.microsoft.com/office/drawing/2014/main" id="{5270E840-24CA-BE48-A329-486CFB5E838D}"/>
              </a:ext>
            </a:extLst>
          </p:cNvPr>
          <p:cNvSpPr txBox="1"/>
          <p:nvPr/>
        </p:nvSpPr>
        <p:spPr>
          <a:xfrm>
            <a:off x="231775" y="6421820"/>
            <a:ext cx="7609776" cy="338554"/>
          </a:xfrm>
          <a:prstGeom prst="rect">
            <a:avLst/>
          </a:prstGeom>
          <a:noFill/>
        </p:spPr>
        <p:txBody>
          <a:bodyPr wrap="none" rtlCol="0">
            <a:spAutoFit/>
          </a:bodyPr>
          <a:lstStyle/>
          <a:p>
            <a:r>
              <a:rPr lang="en-US" dirty="0">
                <a:solidFill>
                  <a:schemeClr val="bg1">
                    <a:lumMod val="65000"/>
                  </a:schemeClr>
                </a:solidFill>
              </a:rPr>
              <a:t>Some of the slides below are adapted from slides for CS154 at Stanford University</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a:extLst>
              <a:ext uri="{FF2B5EF4-FFF2-40B4-BE49-F238E27FC236}">
                <a16:creationId xmlns:a16="http://schemas.microsoft.com/office/drawing/2014/main" id="{3D0B632D-0E50-ED49-8401-DF6E573BD134}"/>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3FE7210B-BBB4-6843-9741-486A4F39DEED}" type="slidenum">
              <a:rPr lang="en-US" altLang="en-US" sz="1400">
                <a:latin typeface="Times New Roman" panose="02020603050405020304" pitchFamily="18" charset="0"/>
              </a:rPr>
              <a:pPr/>
              <a:t>10</a:t>
            </a:fld>
            <a:endParaRPr lang="en-US" altLang="en-US" sz="1400">
              <a:latin typeface="Times New Roman" panose="02020603050405020304" pitchFamily="18" charset="0"/>
            </a:endParaRPr>
          </a:p>
        </p:txBody>
      </p:sp>
      <p:sp>
        <p:nvSpPr>
          <p:cNvPr id="15362" name="Rectangle 2">
            <a:extLst>
              <a:ext uri="{FF2B5EF4-FFF2-40B4-BE49-F238E27FC236}">
                <a16:creationId xmlns:a16="http://schemas.microsoft.com/office/drawing/2014/main" id="{C730DA94-F40E-3945-96EA-D4C1055859F2}"/>
              </a:ext>
            </a:extLst>
          </p:cNvPr>
          <p:cNvSpPr>
            <a:spLocks noGrp="1" noChangeArrowheads="1"/>
          </p:cNvSpPr>
          <p:nvPr>
            <p:ph type="title"/>
          </p:nvPr>
        </p:nvSpPr>
        <p:spPr>
          <a:xfrm>
            <a:off x="366712" y="800100"/>
            <a:ext cx="8458200" cy="1143000"/>
          </a:xfrm>
        </p:spPr>
        <p:txBody>
          <a:bodyPr/>
          <a:lstStyle/>
          <a:p>
            <a:r>
              <a:rPr lang="en-US" altLang="en-US" dirty="0">
                <a:solidFill>
                  <a:srgbClr val="33CC33"/>
                </a:solidFill>
              </a:rPr>
              <a:t>Another Finite Automaton Example</a:t>
            </a:r>
            <a:r>
              <a:rPr lang="en-US" altLang="en-US" dirty="0"/>
              <a:t>: </a:t>
            </a:r>
            <a:br>
              <a:rPr lang="en-US" altLang="en-US" dirty="0"/>
            </a:br>
            <a:r>
              <a:rPr lang="en-US" altLang="en-US" dirty="0"/>
              <a:t>Matching An Even Number of 1’s</a:t>
            </a:r>
          </a:p>
        </p:txBody>
      </p:sp>
      <p:grpSp>
        <p:nvGrpSpPr>
          <p:cNvPr id="2" name="Group 1">
            <a:extLst>
              <a:ext uri="{FF2B5EF4-FFF2-40B4-BE49-F238E27FC236}">
                <a16:creationId xmlns:a16="http://schemas.microsoft.com/office/drawing/2014/main" id="{124F2F65-F87A-3F4E-8963-D37733B11E99}"/>
              </a:ext>
            </a:extLst>
          </p:cNvPr>
          <p:cNvGrpSpPr/>
          <p:nvPr/>
        </p:nvGrpSpPr>
        <p:grpSpPr>
          <a:xfrm>
            <a:off x="2009994" y="2495960"/>
            <a:ext cx="4178300" cy="2014538"/>
            <a:chOff x="2041525" y="2209800"/>
            <a:chExt cx="4178300" cy="2014538"/>
          </a:xfrm>
        </p:grpSpPr>
        <p:sp>
          <p:nvSpPr>
            <p:cNvPr id="15363" name="Oval 3">
              <a:extLst>
                <a:ext uri="{FF2B5EF4-FFF2-40B4-BE49-F238E27FC236}">
                  <a16:creationId xmlns:a16="http://schemas.microsoft.com/office/drawing/2014/main" id="{03736CB0-035C-FF4D-9062-45389112B426}"/>
                </a:ext>
              </a:extLst>
            </p:cNvPr>
            <p:cNvSpPr>
              <a:spLocks noChangeArrowheads="1"/>
            </p:cNvSpPr>
            <p:nvPr/>
          </p:nvSpPr>
          <p:spPr bwMode="auto">
            <a:xfrm>
              <a:off x="3048000" y="2895600"/>
              <a:ext cx="1066800" cy="609600"/>
            </a:xfrm>
            <a:prstGeom prst="ellipse">
              <a:avLst/>
            </a:prstGeom>
            <a:solidFill>
              <a:srgbClr val="FFFF99">
                <a:alpha val="50000"/>
              </a:srgb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dirty="0">
                  <a:latin typeface="Tahoma" charset="0"/>
                  <a:ea typeface="ＭＳ Ｐゴシック" charset="0"/>
                </a:rPr>
                <a:t>even</a:t>
              </a:r>
            </a:p>
          </p:txBody>
        </p:sp>
        <p:sp>
          <p:nvSpPr>
            <p:cNvPr id="15364" name="Oval 4">
              <a:extLst>
                <a:ext uri="{FF2B5EF4-FFF2-40B4-BE49-F238E27FC236}">
                  <a16:creationId xmlns:a16="http://schemas.microsoft.com/office/drawing/2014/main" id="{C5F8417A-452B-8E44-90A1-2C2245B4FFA4}"/>
                </a:ext>
              </a:extLst>
            </p:cNvPr>
            <p:cNvSpPr>
              <a:spLocks noChangeArrowheads="1"/>
            </p:cNvSpPr>
            <p:nvPr/>
          </p:nvSpPr>
          <p:spPr bwMode="auto">
            <a:xfrm>
              <a:off x="4876800" y="2895600"/>
              <a:ext cx="1219200" cy="609600"/>
            </a:xfrm>
            <a:prstGeom prst="ellipse">
              <a:avLst/>
            </a:prstGeom>
            <a:solidFill>
              <a:srgbClr val="FFFF99">
                <a:alpha val="50000"/>
              </a:srgb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dirty="0">
                  <a:latin typeface="Tahoma" charset="0"/>
                  <a:ea typeface="ＭＳ Ｐゴシック" charset="0"/>
                </a:rPr>
                <a:t>odd</a:t>
              </a:r>
            </a:p>
          </p:txBody>
        </p:sp>
        <p:sp>
          <p:nvSpPr>
            <p:cNvPr id="15365" name="Line 5">
              <a:extLst>
                <a:ext uri="{FF2B5EF4-FFF2-40B4-BE49-F238E27FC236}">
                  <a16:creationId xmlns:a16="http://schemas.microsoft.com/office/drawing/2014/main" id="{2B6DC706-F744-3442-B229-5EB93E9AC246}"/>
                </a:ext>
              </a:extLst>
            </p:cNvPr>
            <p:cNvSpPr>
              <a:spLocks noChangeShapeType="1"/>
            </p:cNvSpPr>
            <p:nvPr/>
          </p:nvSpPr>
          <p:spPr bwMode="auto">
            <a:xfrm>
              <a:off x="4114800" y="32004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15366" name="Text Box 6">
              <a:extLst>
                <a:ext uri="{FF2B5EF4-FFF2-40B4-BE49-F238E27FC236}">
                  <a16:creationId xmlns:a16="http://schemas.microsoft.com/office/drawing/2014/main" id="{C27C458F-E3B2-B946-A576-9916F0E2E7AC}"/>
                </a:ext>
              </a:extLst>
            </p:cNvPr>
            <p:cNvSpPr txBox="1">
              <a:spLocks noChangeArrowheads="1"/>
            </p:cNvSpPr>
            <p:nvPr/>
          </p:nvSpPr>
          <p:spPr bwMode="auto">
            <a:xfrm>
              <a:off x="4343400" y="2743200"/>
              <a:ext cx="352425"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latin typeface="Tahoma" charset="0"/>
                  <a:ea typeface="ＭＳ Ｐゴシック" charset="0"/>
                </a:rPr>
                <a:t>1</a:t>
              </a:r>
            </a:p>
          </p:txBody>
        </p:sp>
        <p:cxnSp>
          <p:nvCxnSpPr>
            <p:cNvPr id="15367" name="AutoShape 7">
              <a:extLst>
                <a:ext uri="{FF2B5EF4-FFF2-40B4-BE49-F238E27FC236}">
                  <a16:creationId xmlns:a16="http://schemas.microsoft.com/office/drawing/2014/main" id="{3797FEDE-8251-7745-9625-F233D00B1BE2}"/>
                </a:ext>
              </a:extLst>
            </p:cNvPr>
            <p:cNvCxnSpPr>
              <a:cxnSpLocks noChangeShapeType="1"/>
              <a:stCxn id="15364" idx="4"/>
              <a:endCxn id="15363" idx="4"/>
            </p:cNvCxnSpPr>
            <p:nvPr/>
          </p:nvCxnSpPr>
          <p:spPr bwMode="auto">
            <a:xfrm rot="5400000">
              <a:off x="4533106" y="2553494"/>
              <a:ext cx="1588" cy="1905000"/>
            </a:xfrm>
            <a:prstGeom prst="curvedConnector3">
              <a:avLst>
                <a:gd name="adj1" fmla="val 1440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369" name="AutoShape 9">
              <a:extLst>
                <a:ext uri="{FF2B5EF4-FFF2-40B4-BE49-F238E27FC236}">
                  <a16:creationId xmlns:a16="http://schemas.microsoft.com/office/drawing/2014/main" id="{C5605E7A-1789-0642-BD84-BF68B02E4DA8}"/>
                </a:ext>
              </a:extLst>
            </p:cNvPr>
            <p:cNvCxnSpPr>
              <a:cxnSpLocks noChangeShapeType="1"/>
              <a:stCxn id="15364" idx="7"/>
              <a:endCxn id="15364" idx="0"/>
            </p:cNvCxnSpPr>
            <p:nvPr/>
          </p:nvCxnSpPr>
          <p:spPr bwMode="auto">
            <a:xfrm rot="16200000" flipV="1">
              <a:off x="5657850" y="2724150"/>
              <a:ext cx="88900" cy="431800"/>
            </a:xfrm>
            <a:prstGeom prst="curvedConnector3">
              <a:avLst>
                <a:gd name="adj1" fmla="val 883928"/>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5370" name="Text Box 10">
              <a:extLst>
                <a:ext uri="{FF2B5EF4-FFF2-40B4-BE49-F238E27FC236}">
                  <a16:creationId xmlns:a16="http://schemas.microsoft.com/office/drawing/2014/main" id="{EAB3CACE-F7BA-0344-8870-CEB273A516D7}"/>
                </a:ext>
              </a:extLst>
            </p:cNvPr>
            <p:cNvSpPr txBox="1">
              <a:spLocks noChangeArrowheads="1"/>
            </p:cNvSpPr>
            <p:nvPr/>
          </p:nvSpPr>
          <p:spPr bwMode="auto">
            <a:xfrm>
              <a:off x="5867400" y="2209800"/>
              <a:ext cx="352425"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latin typeface="Tahoma" charset="0"/>
                  <a:ea typeface="ＭＳ Ｐゴシック" charset="0"/>
                </a:rPr>
                <a:t>0</a:t>
              </a:r>
            </a:p>
          </p:txBody>
        </p:sp>
        <p:sp>
          <p:nvSpPr>
            <p:cNvPr id="15371" name="Line 11">
              <a:extLst>
                <a:ext uri="{FF2B5EF4-FFF2-40B4-BE49-F238E27FC236}">
                  <a16:creationId xmlns:a16="http://schemas.microsoft.com/office/drawing/2014/main" id="{F690E9AA-3C78-5F4D-9E6D-5D95BF6E0167}"/>
                </a:ext>
              </a:extLst>
            </p:cNvPr>
            <p:cNvSpPr>
              <a:spLocks noChangeShapeType="1"/>
            </p:cNvSpPr>
            <p:nvPr/>
          </p:nvSpPr>
          <p:spPr bwMode="auto">
            <a:xfrm flipV="1">
              <a:off x="2667000" y="3352800"/>
              <a:ext cx="4572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15372" name="Text Box 12">
              <a:extLst>
                <a:ext uri="{FF2B5EF4-FFF2-40B4-BE49-F238E27FC236}">
                  <a16:creationId xmlns:a16="http://schemas.microsoft.com/office/drawing/2014/main" id="{24C70D3B-67B1-274F-8FBE-C830EBEAEC70}"/>
                </a:ext>
              </a:extLst>
            </p:cNvPr>
            <p:cNvSpPr txBox="1">
              <a:spLocks noChangeArrowheads="1"/>
            </p:cNvSpPr>
            <p:nvPr/>
          </p:nvSpPr>
          <p:spPr bwMode="auto">
            <a:xfrm>
              <a:off x="2041525" y="3767138"/>
              <a:ext cx="8270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Start</a:t>
              </a:r>
            </a:p>
          </p:txBody>
        </p:sp>
        <p:sp>
          <p:nvSpPr>
            <p:cNvPr id="28684" name="Oval 3">
              <a:extLst>
                <a:ext uri="{FF2B5EF4-FFF2-40B4-BE49-F238E27FC236}">
                  <a16:creationId xmlns:a16="http://schemas.microsoft.com/office/drawing/2014/main" id="{E78812A9-0743-424C-B125-24FD2655FDFD}"/>
                </a:ext>
              </a:extLst>
            </p:cNvPr>
            <p:cNvSpPr>
              <a:spLocks noChangeArrowheads="1"/>
            </p:cNvSpPr>
            <p:nvPr/>
          </p:nvSpPr>
          <p:spPr bwMode="auto">
            <a:xfrm>
              <a:off x="3124200" y="2971800"/>
              <a:ext cx="914400" cy="457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endParaRPr lang="en-US" altLang="en-US"/>
            </a:p>
          </p:txBody>
        </p:sp>
        <p:cxnSp>
          <p:nvCxnSpPr>
            <p:cNvPr id="17" name="AutoShape 9">
              <a:extLst>
                <a:ext uri="{FF2B5EF4-FFF2-40B4-BE49-F238E27FC236}">
                  <a16:creationId xmlns:a16="http://schemas.microsoft.com/office/drawing/2014/main" id="{6F327BA6-699F-AA44-A252-3254F416947D}"/>
                </a:ext>
              </a:extLst>
            </p:cNvPr>
            <p:cNvCxnSpPr>
              <a:cxnSpLocks noChangeShapeType="1"/>
            </p:cNvCxnSpPr>
            <p:nvPr/>
          </p:nvCxnSpPr>
          <p:spPr bwMode="auto">
            <a:xfrm rot="16200000" flipV="1">
              <a:off x="3676650" y="2724150"/>
              <a:ext cx="88900" cy="431800"/>
            </a:xfrm>
            <a:prstGeom prst="curvedConnector3">
              <a:avLst>
                <a:gd name="adj1" fmla="val 883928"/>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8" name="Text Box 10">
              <a:extLst>
                <a:ext uri="{FF2B5EF4-FFF2-40B4-BE49-F238E27FC236}">
                  <a16:creationId xmlns:a16="http://schemas.microsoft.com/office/drawing/2014/main" id="{D517D48D-7BA2-0C48-9BCF-52A5E5B0B6BD}"/>
                </a:ext>
              </a:extLst>
            </p:cNvPr>
            <p:cNvSpPr txBox="1">
              <a:spLocks noChangeArrowheads="1"/>
            </p:cNvSpPr>
            <p:nvPr/>
          </p:nvSpPr>
          <p:spPr bwMode="auto">
            <a:xfrm>
              <a:off x="3886200" y="2209800"/>
              <a:ext cx="352425"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latin typeface="Tahoma" charset="0"/>
                  <a:ea typeface="ＭＳ Ｐゴシック" charset="0"/>
                </a:rPr>
                <a:t>0</a:t>
              </a:r>
            </a:p>
          </p:txBody>
        </p:sp>
        <p:sp>
          <p:nvSpPr>
            <p:cNvPr id="19" name="Text Box 6">
              <a:extLst>
                <a:ext uri="{FF2B5EF4-FFF2-40B4-BE49-F238E27FC236}">
                  <a16:creationId xmlns:a16="http://schemas.microsoft.com/office/drawing/2014/main" id="{48172C0B-9839-674E-8AE6-A937178C651C}"/>
                </a:ext>
              </a:extLst>
            </p:cNvPr>
            <p:cNvSpPr txBox="1">
              <a:spLocks noChangeArrowheads="1"/>
            </p:cNvSpPr>
            <p:nvPr/>
          </p:nvSpPr>
          <p:spPr bwMode="auto">
            <a:xfrm>
              <a:off x="4419600" y="3657600"/>
              <a:ext cx="352425"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latin typeface="Tahoma" charset="0"/>
                  <a:ea typeface="ＭＳ Ｐゴシック" charset="0"/>
                </a:rPr>
                <a:t>1</a:t>
              </a:r>
            </a:p>
          </p:txBody>
        </p:sp>
      </p:grpSp>
      <p:sp>
        <p:nvSpPr>
          <p:cNvPr id="20" name="Rectangle 3">
            <a:extLst>
              <a:ext uri="{FF2B5EF4-FFF2-40B4-BE49-F238E27FC236}">
                <a16:creationId xmlns:a16="http://schemas.microsoft.com/office/drawing/2014/main" id="{D1E761A3-931F-964E-ADDB-CB79766FC782}"/>
              </a:ext>
            </a:extLst>
          </p:cNvPr>
          <p:cNvSpPr txBox="1">
            <a:spLocks noChangeArrowheads="1"/>
          </p:cNvSpPr>
          <p:nvPr/>
        </p:nvSpPr>
        <p:spPr bwMode="auto">
          <a:xfrm>
            <a:off x="609600" y="4953000"/>
            <a:ext cx="7772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spcBef>
                <a:spcPct val="20000"/>
              </a:spcBef>
              <a:buClr>
                <a:srgbClr val="CC00CC"/>
              </a:buClr>
              <a:buFont typeface="Arial" panose="020B0604020202020204" pitchFamily="34" charset="0"/>
              <a:buChar char="•"/>
            </a:pPr>
            <a:r>
              <a:rPr lang="en-US" altLang="en-US" sz="3200"/>
              <a:t>How would it look to accept a number of 1’s that is a multiple of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3CA45-D6E2-8F44-8253-78521EDD35D9}"/>
              </a:ext>
            </a:extLst>
          </p:cNvPr>
          <p:cNvSpPr>
            <a:spLocks noGrp="1"/>
          </p:cNvSpPr>
          <p:nvPr>
            <p:ph type="title"/>
          </p:nvPr>
        </p:nvSpPr>
        <p:spPr/>
        <p:txBody>
          <a:bodyPr/>
          <a:lstStyle/>
          <a:p>
            <a:pPr>
              <a:defRPr/>
            </a:pPr>
            <a:r>
              <a:rPr lang="en-US" dirty="0">
                <a:cs typeface="+mj-cs"/>
              </a:rPr>
              <a:t>Password/Keyword Example</a:t>
            </a:r>
          </a:p>
        </p:txBody>
      </p:sp>
      <p:sp>
        <p:nvSpPr>
          <p:cNvPr id="3" name="Slide Number Placeholder 2">
            <a:extLst>
              <a:ext uri="{FF2B5EF4-FFF2-40B4-BE49-F238E27FC236}">
                <a16:creationId xmlns:a16="http://schemas.microsoft.com/office/drawing/2014/main" id="{5BAA8A32-65A4-AA4C-9C5E-1BB45C50A468}"/>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88EE2168-EF96-794B-AD67-835AFE99A9D1}" type="slidenum">
              <a:rPr lang="en-US" altLang="en-US" sz="1400">
                <a:latin typeface="Times New Roman" panose="02020603050405020304" pitchFamily="18" charset="0"/>
              </a:rPr>
              <a:pPr/>
              <a:t>11</a:t>
            </a:fld>
            <a:endParaRPr lang="en-US" altLang="en-US" sz="1400">
              <a:latin typeface="Times New Roman" panose="02020603050405020304" pitchFamily="18" charset="0"/>
            </a:endParaRPr>
          </a:p>
        </p:txBody>
      </p:sp>
      <p:pic>
        <p:nvPicPr>
          <p:cNvPr id="30723" name="Picture 3">
            <a:extLst>
              <a:ext uri="{FF2B5EF4-FFF2-40B4-BE49-F238E27FC236}">
                <a16:creationId xmlns:a16="http://schemas.microsoft.com/office/drawing/2014/main" id="{40ABEAE6-A040-4A4D-A131-01F14D706D6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 y="2057400"/>
            <a:ext cx="83820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B7120A5-777C-BF44-B484-4D2005EC911C}"/>
              </a:ext>
            </a:extLst>
          </p:cNvPr>
          <p:cNvSpPr txBox="1">
            <a:spLocks noChangeArrowheads="1"/>
          </p:cNvSpPr>
          <p:nvPr/>
        </p:nvSpPr>
        <p:spPr bwMode="auto">
          <a:xfrm>
            <a:off x="5791200" y="4648200"/>
            <a:ext cx="2971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r>
              <a:rPr lang="en-US" altLang="en-US">
                <a:solidFill>
                  <a:srgbClr val="0000FF"/>
                </a:solidFill>
              </a:rPr>
              <a:t>This is sometimes called a </a:t>
            </a:r>
            <a:r>
              <a:rPr lang="en-US" altLang="en-US" b="1">
                <a:solidFill>
                  <a:srgbClr val="0000FF"/>
                </a:solidFill>
              </a:rPr>
              <a:t>dead</a:t>
            </a:r>
            <a:r>
              <a:rPr lang="en-US" altLang="en-US">
                <a:solidFill>
                  <a:srgbClr val="0000FF"/>
                </a:solidFill>
              </a:rPr>
              <a:t> state.</a:t>
            </a:r>
          </a:p>
        </p:txBody>
      </p:sp>
      <p:cxnSp>
        <p:nvCxnSpPr>
          <p:cNvPr id="7" name="Straight Arrow Connector 6">
            <a:extLst>
              <a:ext uri="{FF2B5EF4-FFF2-40B4-BE49-F238E27FC236}">
                <a16:creationId xmlns:a16="http://schemas.microsoft.com/office/drawing/2014/main" id="{3B538F70-7E28-0849-A9B3-9BD4BEC0D3EE}"/>
              </a:ext>
            </a:extLst>
          </p:cNvPr>
          <p:cNvCxnSpPr/>
          <p:nvPr/>
        </p:nvCxnSpPr>
        <p:spPr bwMode="auto">
          <a:xfrm flipH="1" flipV="1">
            <a:off x="3200400" y="4419600"/>
            <a:ext cx="2590800" cy="533400"/>
          </a:xfrm>
          <a:prstGeom prst="straightConnector1">
            <a:avLst/>
          </a:prstGeom>
          <a:solidFill>
            <a:schemeClr val="accent1"/>
          </a:solidFill>
          <a:ln w="28575" cap="flat" cmpd="sng" algn="ctr">
            <a:solidFill>
              <a:srgbClr val="0000FF"/>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TextBox 7">
            <a:extLst>
              <a:ext uri="{FF2B5EF4-FFF2-40B4-BE49-F238E27FC236}">
                <a16:creationId xmlns:a16="http://schemas.microsoft.com/office/drawing/2014/main" id="{3A976536-0125-2B4F-ABE8-6A0EB1C91B40}"/>
              </a:ext>
            </a:extLst>
          </p:cNvPr>
          <p:cNvSpPr txBox="1">
            <a:spLocks noChangeArrowheads="1"/>
          </p:cNvSpPr>
          <p:nvPr/>
        </p:nvSpPr>
        <p:spPr bwMode="auto">
          <a:xfrm>
            <a:off x="609600" y="5791200"/>
            <a:ext cx="792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r>
              <a:rPr lang="en-US" altLang="en-US" sz="2000"/>
              <a:t>BTW, there is a potential security risk on the password application if this finite automaton reports failure too quickly.</a:t>
            </a:r>
          </a:p>
        </p:txBody>
      </p:sp>
      <p:sp>
        <p:nvSpPr>
          <p:cNvPr id="30727" name="Freeform 13">
            <a:extLst>
              <a:ext uri="{FF2B5EF4-FFF2-40B4-BE49-F238E27FC236}">
                <a16:creationId xmlns:a16="http://schemas.microsoft.com/office/drawing/2014/main" id="{9E76BDC9-556F-6C47-9D2E-FA5B19242D94}"/>
              </a:ext>
            </a:extLst>
          </p:cNvPr>
          <p:cNvSpPr>
            <a:spLocks/>
          </p:cNvSpPr>
          <p:nvPr/>
        </p:nvSpPr>
        <p:spPr bwMode="auto">
          <a:xfrm>
            <a:off x="3167063" y="3244850"/>
            <a:ext cx="4778375" cy="1241425"/>
          </a:xfrm>
          <a:custGeom>
            <a:avLst/>
            <a:gdLst>
              <a:gd name="T0" fmla="*/ 4778190 w 4778190"/>
              <a:gd name="T1" fmla="*/ 0 h 1242335"/>
              <a:gd name="T2" fmla="*/ 4042488 w 4778190"/>
              <a:gd name="T3" fmla="*/ 789855 h 1242335"/>
              <a:gd name="T4" fmla="*/ 1757941 w 4778190"/>
              <a:gd name="T5" fmla="*/ 1238989 h 1242335"/>
              <a:gd name="T6" fmla="*/ 0 w 4778190"/>
              <a:gd name="T7" fmla="*/ 1006678 h 12423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78190" h="1242335">
                <a:moveTo>
                  <a:pt x="4778190" y="0"/>
                </a:moveTo>
                <a:cubicBezTo>
                  <a:pt x="4662026" y="291678"/>
                  <a:pt x="4545863" y="583357"/>
                  <a:pt x="4042488" y="789855"/>
                </a:cubicBezTo>
                <a:cubicBezTo>
                  <a:pt x="3539113" y="996353"/>
                  <a:pt x="2431689" y="1202852"/>
                  <a:pt x="1757941" y="1238989"/>
                </a:cubicBezTo>
                <a:cubicBezTo>
                  <a:pt x="1084193" y="1275126"/>
                  <a:pt x="0" y="1006678"/>
                  <a:pt x="0" y="1006678"/>
                </a:cubicBezTo>
              </a:path>
            </a:pathLst>
          </a:custGeom>
          <a:noFill/>
          <a:ln w="12700" cmpd="sng">
            <a:solidFill>
              <a:schemeClr val="tx1"/>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8" name="TextBox 15">
            <a:extLst>
              <a:ext uri="{FF2B5EF4-FFF2-40B4-BE49-F238E27FC236}">
                <a16:creationId xmlns:a16="http://schemas.microsoft.com/office/drawing/2014/main" id="{3A521D6D-8587-6048-AFF9-E5A9605FDBDB}"/>
              </a:ext>
            </a:extLst>
          </p:cNvPr>
          <p:cNvSpPr txBox="1">
            <a:spLocks noChangeArrowheads="1"/>
          </p:cNvSpPr>
          <p:nvPr/>
        </p:nvSpPr>
        <p:spPr bwMode="auto">
          <a:xfrm>
            <a:off x="7086600" y="3962400"/>
            <a:ext cx="158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r>
              <a:rPr lang="en-US" altLang="en-US" sz="1800">
                <a:latin typeface="Arial" panose="020B0604020202020204" pitchFamily="34" charset="0"/>
                <a:cs typeface="Arial" panose="020B0604020202020204" pitchFamily="34" charset="0"/>
              </a:rPr>
              <a:t>any character</a:t>
            </a:r>
          </a:p>
        </p:txBody>
      </p:sp>
      <p:sp>
        <p:nvSpPr>
          <p:cNvPr id="30729" name="TextBox 17">
            <a:extLst>
              <a:ext uri="{FF2B5EF4-FFF2-40B4-BE49-F238E27FC236}">
                <a16:creationId xmlns:a16="http://schemas.microsoft.com/office/drawing/2014/main" id="{37544236-29D4-E244-8622-47665DD2C338}"/>
              </a:ext>
            </a:extLst>
          </p:cNvPr>
          <p:cNvSpPr txBox="1">
            <a:spLocks noChangeArrowheads="1"/>
          </p:cNvSpPr>
          <p:nvPr/>
        </p:nvSpPr>
        <p:spPr bwMode="auto">
          <a:xfrm>
            <a:off x="1084263" y="4430713"/>
            <a:ext cx="158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r>
              <a:rPr lang="en-US" altLang="en-US" sz="1800">
                <a:latin typeface="Arial" panose="020B0604020202020204" pitchFamily="34" charset="0"/>
                <a:cs typeface="Arial" panose="020B0604020202020204" pitchFamily="34" charset="0"/>
              </a:rPr>
              <a:t>any character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3207151A-548B-3E44-B09E-987F212CBF4E}"/>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7AF9F3FA-E393-2C40-9553-BC92DBAF1802}" type="slidenum">
              <a:rPr lang="en-US" altLang="en-US" sz="1400">
                <a:latin typeface="Times New Roman" panose="02020603050405020304" pitchFamily="18" charset="0"/>
              </a:rPr>
              <a:pPr/>
              <a:t>12</a:t>
            </a:fld>
            <a:endParaRPr lang="en-US" altLang="en-US" sz="1400">
              <a:latin typeface="Times New Roman" panose="02020603050405020304" pitchFamily="18" charset="0"/>
            </a:endParaRPr>
          </a:p>
        </p:txBody>
      </p:sp>
      <p:sp>
        <p:nvSpPr>
          <p:cNvPr id="16386" name="Rectangle 2">
            <a:extLst>
              <a:ext uri="{FF2B5EF4-FFF2-40B4-BE49-F238E27FC236}">
                <a16:creationId xmlns:a16="http://schemas.microsoft.com/office/drawing/2014/main" id="{F7A3B0A6-4786-AA48-B1CA-BC7879197682}"/>
              </a:ext>
            </a:extLst>
          </p:cNvPr>
          <p:cNvSpPr>
            <a:spLocks noGrp="1" noChangeArrowheads="1"/>
          </p:cNvSpPr>
          <p:nvPr>
            <p:ph type="title"/>
          </p:nvPr>
        </p:nvSpPr>
        <p:spPr/>
        <p:txBody>
          <a:bodyPr/>
          <a:lstStyle/>
          <a:p>
            <a:r>
              <a:rPr lang="en-US" altLang="en-US"/>
              <a:t>Exactly Two a’s</a:t>
            </a:r>
            <a:endParaRPr lang="en-US" altLang="en-US">
              <a:solidFill>
                <a:srgbClr val="33CC33"/>
              </a:solidFill>
            </a:endParaRPr>
          </a:p>
        </p:txBody>
      </p:sp>
      <p:pic>
        <p:nvPicPr>
          <p:cNvPr id="31747" name="Picture 2">
            <a:extLst>
              <a:ext uri="{FF2B5EF4-FFF2-40B4-BE49-F238E27FC236}">
                <a16:creationId xmlns:a16="http://schemas.microsoft.com/office/drawing/2014/main" id="{D09F7AEE-E989-4245-B471-BFF2C0023FE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044700"/>
            <a:ext cx="91440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CEE8FF7F-2427-F449-A877-C513D4C6ECCE}"/>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B62C0A65-58E7-C44E-929E-D1387C9A1D20}" type="slidenum">
              <a:rPr lang="en-US" altLang="en-US" sz="1400">
                <a:latin typeface="Times New Roman" panose="02020603050405020304" pitchFamily="18" charset="0"/>
              </a:rPr>
              <a:pPr/>
              <a:t>13</a:t>
            </a:fld>
            <a:endParaRPr lang="en-US" altLang="en-US" sz="1400">
              <a:latin typeface="Times New Roman" panose="02020603050405020304" pitchFamily="18" charset="0"/>
            </a:endParaRPr>
          </a:p>
        </p:txBody>
      </p:sp>
      <p:sp>
        <p:nvSpPr>
          <p:cNvPr id="17410" name="Rectangle 2">
            <a:extLst>
              <a:ext uri="{FF2B5EF4-FFF2-40B4-BE49-F238E27FC236}">
                <a16:creationId xmlns:a16="http://schemas.microsoft.com/office/drawing/2014/main" id="{4075368E-3DAE-BE47-B022-4E365FD58A15}"/>
              </a:ext>
            </a:extLst>
          </p:cNvPr>
          <p:cNvSpPr>
            <a:spLocks noGrp="1" noChangeArrowheads="1"/>
          </p:cNvSpPr>
          <p:nvPr>
            <p:ph type="title"/>
          </p:nvPr>
        </p:nvSpPr>
        <p:spPr/>
        <p:txBody>
          <a:bodyPr/>
          <a:lstStyle/>
          <a:p>
            <a:r>
              <a:rPr lang="en-US" altLang="en-US">
                <a:solidFill>
                  <a:schemeClr val="tx1"/>
                </a:solidFill>
              </a:rPr>
              <a:t>At Least Two b’s</a:t>
            </a:r>
          </a:p>
        </p:txBody>
      </p:sp>
      <p:pic>
        <p:nvPicPr>
          <p:cNvPr id="33795" name="Picture 2">
            <a:extLst>
              <a:ext uri="{FF2B5EF4-FFF2-40B4-BE49-F238E27FC236}">
                <a16:creationId xmlns:a16="http://schemas.microsoft.com/office/drawing/2014/main" id="{DDE64A01-A8D2-DA46-B4F2-E4450FB798E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727200"/>
            <a:ext cx="9144000" cy="3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C297D43-2DF4-0F4D-B6E5-3CA761AA9418}"/>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0CF716E9-2292-6C41-96C9-81211CC4DFDD}" type="slidenum">
              <a:rPr lang="en-US" altLang="en-US" sz="1400">
                <a:latin typeface="Times New Roman" panose="02020603050405020304" pitchFamily="18" charset="0"/>
              </a:rPr>
              <a:pPr/>
              <a:t>14</a:t>
            </a:fld>
            <a:endParaRPr lang="en-US" altLang="en-US" sz="1400">
              <a:latin typeface="Times New Roman" panose="02020603050405020304" pitchFamily="18" charset="0"/>
            </a:endParaRPr>
          </a:p>
        </p:txBody>
      </p:sp>
      <p:sp>
        <p:nvSpPr>
          <p:cNvPr id="21506" name="Rectangle 2">
            <a:extLst>
              <a:ext uri="{FF2B5EF4-FFF2-40B4-BE49-F238E27FC236}">
                <a16:creationId xmlns:a16="http://schemas.microsoft.com/office/drawing/2014/main" id="{D3D570EC-5791-9648-9D76-0C9F52541FE5}"/>
              </a:ext>
            </a:extLst>
          </p:cNvPr>
          <p:cNvSpPr>
            <a:spLocks noGrp="1" noChangeArrowheads="1"/>
          </p:cNvSpPr>
          <p:nvPr>
            <p:ph type="title"/>
          </p:nvPr>
        </p:nvSpPr>
        <p:spPr>
          <a:xfrm>
            <a:off x="180975" y="554421"/>
            <a:ext cx="8839200" cy="1143000"/>
          </a:xfrm>
        </p:spPr>
        <p:txBody>
          <a:bodyPr/>
          <a:lstStyle/>
          <a:p>
            <a:r>
              <a:rPr lang="en-US" altLang="en-US" dirty="0"/>
              <a:t>Exactly two a’s and at least two b’s</a:t>
            </a:r>
          </a:p>
        </p:txBody>
      </p:sp>
      <p:pic>
        <p:nvPicPr>
          <p:cNvPr id="35843" name="Picture 2">
            <a:extLst>
              <a:ext uri="{FF2B5EF4-FFF2-40B4-BE49-F238E27FC236}">
                <a16:creationId xmlns:a16="http://schemas.microsoft.com/office/drawing/2014/main" id="{901F552A-1F6D-CE4F-8C29-CB9E88F0A6B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 y="1447800"/>
            <a:ext cx="8153400" cy="528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426E3-DCD8-C743-AC79-1C3D75EBE694}"/>
              </a:ext>
            </a:extLst>
          </p:cNvPr>
          <p:cNvSpPr>
            <a:spLocks noGrp="1"/>
          </p:cNvSpPr>
          <p:nvPr>
            <p:ph type="title"/>
          </p:nvPr>
        </p:nvSpPr>
        <p:spPr/>
        <p:txBody>
          <a:bodyPr/>
          <a:lstStyle/>
          <a:p>
            <a:pPr>
              <a:defRPr/>
            </a:pPr>
            <a:r>
              <a:rPr lang="en-US" dirty="0">
                <a:cs typeface="+mj-cs"/>
              </a:rPr>
              <a:t>Containing a Substrings or Not</a:t>
            </a:r>
          </a:p>
        </p:txBody>
      </p:sp>
      <p:sp>
        <p:nvSpPr>
          <p:cNvPr id="3" name="Content Placeholder 2">
            <a:extLst>
              <a:ext uri="{FF2B5EF4-FFF2-40B4-BE49-F238E27FC236}">
                <a16:creationId xmlns:a16="http://schemas.microsoft.com/office/drawing/2014/main" id="{9DCF6D69-95AF-6546-BC63-A67DD6233D20}"/>
              </a:ext>
            </a:extLst>
          </p:cNvPr>
          <p:cNvSpPr>
            <a:spLocks noGrp="1"/>
          </p:cNvSpPr>
          <p:nvPr>
            <p:ph idx="1"/>
          </p:nvPr>
        </p:nvSpPr>
        <p:spPr/>
        <p:txBody>
          <a:bodyPr/>
          <a:lstStyle/>
          <a:p>
            <a:pPr>
              <a:buFont typeface="Arial"/>
              <a:buChar char="•"/>
              <a:defRPr/>
            </a:pPr>
            <a:r>
              <a:rPr lang="en-US" dirty="0">
                <a:cs typeface="+mn-cs"/>
              </a:rPr>
              <a:t>Contains baba:</a:t>
            </a:r>
          </a:p>
          <a:p>
            <a:pPr>
              <a:buFont typeface="Arial"/>
              <a:buChar char="•"/>
              <a:defRPr/>
            </a:pPr>
            <a:endParaRPr lang="en-US" dirty="0">
              <a:cs typeface="+mn-cs"/>
            </a:endParaRPr>
          </a:p>
          <a:p>
            <a:pPr>
              <a:buFont typeface="Arial"/>
              <a:buChar char="•"/>
              <a:defRPr/>
            </a:pPr>
            <a:endParaRPr lang="en-US" dirty="0">
              <a:cs typeface="+mn-cs"/>
            </a:endParaRPr>
          </a:p>
          <a:p>
            <a:pPr>
              <a:buFont typeface="Arial"/>
              <a:buChar char="•"/>
              <a:defRPr/>
            </a:pPr>
            <a:endParaRPr lang="en-US" dirty="0">
              <a:cs typeface="+mn-cs"/>
            </a:endParaRPr>
          </a:p>
          <a:p>
            <a:pPr>
              <a:buFont typeface="Arial"/>
              <a:buChar char="•"/>
              <a:defRPr/>
            </a:pPr>
            <a:endParaRPr lang="en-US" dirty="0">
              <a:cs typeface="+mn-cs"/>
            </a:endParaRPr>
          </a:p>
          <a:p>
            <a:pPr>
              <a:buFont typeface="Arial"/>
              <a:buChar char="•"/>
              <a:defRPr/>
            </a:pPr>
            <a:r>
              <a:rPr lang="en-US" dirty="0">
                <a:cs typeface="+mn-cs"/>
              </a:rPr>
              <a:t>Does not contain baba:</a:t>
            </a:r>
          </a:p>
        </p:txBody>
      </p:sp>
      <p:sp>
        <p:nvSpPr>
          <p:cNvPr id="4" name="Slide Number Placeholder 3">
            <a:extLst>
              <a:ext uri="{FF2B5EF4-FFF2-40B4-BE49-F238E27FC236}">
                <a16:creationId xmlns:a16="http://schemas.microsoft.com/office/drawing/2014/main" id="{BAC0C37F-7628-DE43-B76C-FD06D43D8E4F}"/>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47C07DA4-3D1A-EF4D-B574-54609D2A2999}" type="slidenum">
              <a:rPr lang="en-US" altLang="en-US" sz="1400">
                <a:latin typeface="Times New Roman" panose="02020603050405020304" pitchFamily="18" charset="0"/>
              </a:rPr>
              <a:pPr/>
              <a:t>15</a:t>
            </a:fld>
            <a:endParaRPr lang="en-US" altLang="en-US" sz="1400">
              <a:latin typeface="Times New Roman" panose="02020603050405020304" pitchFamily="18" charset="0"/>
            </a:endParaRPr>
          </a:p>
        </p:txBody>
      </p:sp>
      <p:pic>
        <p:nvPicPr>
          <p:cNvPr id="37892" name="Picture 4">
            <a:extLst>
              <a:ext uri="{FF2B5EF4-FFF2-40B4-BE49-F238E27FC236}">
                <a16:creationId xmlns:a16="http://schemas.microsoft.com/office/drawing/2014/main" id="{C61CAA78-7727-754B-9988-8F1D1EB7D7E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8137" y="2098813"/>
            <a:ext cx="71786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a:extLst>
              <a:ext uri="{FF2B5EF4-FFF2-40B4-BE49-F238E27FC236}">
                <a16:creationId xmlns:a16="http://schemas.microsoft.com/office/drawing/2014/main" id="{C82545D4-B4F5-BA49-8271-FFF7D3589A7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6400" y="4800600"/>
            <a:ext cx="72231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C9092-FEAE-8242-BBC4-8301D3AA5B46}"/>
              </a:ext>
            </a:extLst>
          </p:cNvPr>
          <p:cNvSpPr>
            <a:spLocks noGrp="1"/>
          </p:cNvSpPr>
          <p:nvPr>
            <p:ph type="title"/>
          </p:nvPr>
        </p:nvSpPr>
        <p:spPr>
          <a:xfrm>
            <a:off x="658813" y="578069"/>
            <a:ext cx="7772400" cy="1143000"/>
          </a:xfrm>
        </p:spPr>
        <p:txBody>
          <a:bodyPr/>
          <a:lstStyle/>
          <a:p>
            <a:pPr>
              <a:defRPr/>
            </a:pPr>
            <a:r>
              <a:rPr lang="en-US" dirty="0">
                <a:cs typeface="+mj-cs"/>
              </a:rPr>
              <a:t>General Comments</a:t>
            </a:r>
          </a:p>
        </p:txBody>
      </p:sp>
      <p:sp>
        <p:nvSpPr>
          <p:cNvPr id="3" name="Content Placeholder 2">
            <a:extLst>
              <a:ext uri="{FF2B5EF4-FFF2-40B4-BE49-F238E27FC236}">
                <a16:creationId xmlns:a16="http://schemas.microsoft.com/office/drawing/2014/main" id="{C6307BEF-BD71-BC48-9A2E-8DB0B8CF551F}"/>
              </a:ext>
            </a:extLst>
          </p:cNvPr>
          <p:cNvSpPr>
            <a:spLocks noGrp="1"/>
          </p:cNvSpPr>
          <p:nvPr>
            <p:ph idx="1"/>
          </p:nvPr>
        </p:nvSpPr>
        <p:spPr>
          <a:xfrm>
            <a:off x="457200" y="1600200"/>
            <a:ext cx="8329448" cy="4876800"/>
          </a:xfrm>
        </p:spPr>
        <p:txBody>
          <a:bodyPr/>
          <a:lstStyle/>
          <a:p>
            <a:r>
              <a:rPr lang="en-US" altLang="en-US" dirty="0"/>
              <a:t>Some things are easy with finite automata:</a:t>
            </a:r>
          </a:p>
          <a:p>
            <a:pPr lvl="1"/>
            <a:r>
              <a:rPr lang="en-US" altLang="en-US" dirty="0"/>
              <a:t>Substrings (</a:t>
            </a:r>
            <a:r>
              <a:rPr lang="mr-IN" altLang="en-US" dirty="0"/>
              <a:t>…</a:t>
            </a:r>
            <a:r>
              <a:rPr lang="en-US" altLang="en-US" dirty="0" err="1"/>
              <a:t>abcabc</a:t>
            </a:r>
            <a:r>
              <a:rPr lang="mr-IN" altLang="en-US" dirty="0"/>
              <a:t>…</a:t>
            </a:r>
            <a:r>
              <a:rPr lang="en-US" altLang="en-US" dirty="0"/>
              <a:t>)</a:t>
            </a:r>
          </a:p>
          <a:p>
            <a:pPr lvl="1"/>
            <a:r>
              <a:rPr lang="en-US" altLang="en-US" dirty="0"/>
              <a:t>Subsequences (</a:t>
            </a:r>
            <a:r>
              <a:rPr lang="mr-IN" altLang="en-US" dirty="0"/>
              <a:t>…</a:t>
            </a:r>
            <a:r>
              <a:rPr lang="en-US" altLang="en-US" dirty="0"/>
              <a:t>a</a:t>
            </a:r>
            <a:r>
              <a:rPr lang="mr-IN" altLang="en-US" dirty="0"/>
              <a:t>…</a:t>
            </a:r>
            <a:r>
              <a:rPr lang="en-US" altLang="en-US" dirty="0"/>
              <a:t>b</a:t>
            </a:r>
            <a:r>
              <a:rPr lang="mr-IN" altLang="en-US" dirty="0"/>
              <a:t>…</a:t>
            </a:r>
            <a:r>
              <a:rPr lang="en-US" altLang="en-US" dirty="0"/>
              <a:t>c</a:t>
            </a:r>
            <a:r>
              <a:rPr lang="mr-IN" altLang="en-US" dirty="0"/>
              <a:t>…</a:t>
            </a:r>
            <a:r>
              <a:rPr lang="en-US" altLang="en-US" dirty="0"/>
              <a:t>b</a:t>
            </a:r>
            <a:r>
              <a:rPr lang="mr-IN" altLang="en-US" dirty="0"/>
              <a:t>…</a:t>
            </a:r>
            <a:r>
              <a:rPr lang="en-US" altLang="en-US" dirty="0"/>
              <a:t>a</a:t>
            </a:r>
            <a:r>
              <a:rPr lang="mr-IN" altLang="en-US" dirty="0"/>
              <a:t>…</a:t>
            </a:r>
            <a:r>
              <a:rPr lang="en-US" altLang="en-US" dirty="0"/>
              <a:t>)</a:t>
            </a:r>
          </a:p>
          <a:p>
            <a:pPr lvl="1"/>
            <a:r>
              <a:rPr lang="en-US" altLang="en-US" dirty="0"/>
              <a:t>Modular counting (odd number of 1’s)</a:t>
            </a:r>
          </a:p>
          <a:p>
            <a:r>
              <a:rPr lang="en-US" altLang="en-US" dirty="0"/>
              <a:t>Some things are impossible with finite automata:</a:t>
            </a:r>
          </a:p>
          <a:p>
            <a:pPr lvl="1"/>
            <a:r>
              <a:rPr lang="en-US" altLang="en-US" dirty="0"/>
              <a:t>An equal number of a’s and b’s</a:t>
            </a:r>
          </a:p>
          <a:p>
            <a:pPr lvl="1"/>
            <a:r>
              <a:rPr lang="en-US" altLang="en-US" dirty="0"/>
              <a:t>More 0’s than 1’s</a:t>
            </a:r>
          </a:p>
          <a:p>
            <a:r>
              <a:rPr lang="en-US" altLang="en-US" dirty="0"/>
              <a:t>But when they </a:t>
            </a:r>
            <a:r>
              <a:rPr lang="en-US" altLang="en-US" b="1" dirty="0"/>
              <a:t>can</a:t>
            </a:r>
            <a:r>
              <a:rPr lang="en-US" altLang="en-US" dirty="0"/>
              <a:t> be used, they are generally fast.</a:t>
            </a:r>
          </a:p>
          <a:p>
            <a:pPr lvl="1"/>
            <a:endParaRPr lang="en-US" altLang="en-US" dirty="0"/>
          </a:p>
        </p:txBody>
      </p:sp>
      <p:sp>
        <p:nvSpPr>
          <p:cNvPr id="4" name="Slide Number Placeholder 3">
            <a:extLst>
              <a:ext uri="{FF2B5EF4-FFF2-40B4-BE49-F238E27FC236}">
                <a16:creationId xmlns:a16="http://schemas.microsoft.com/office/drawing/2014/main" id="{F35E0381-788E-C74A-A609-6DF8104552A0}"/>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7BCBEC3F-F5ED-BB48-9609-97E415488038}" type="slidenum">
              <a:rPr lang="en-US" altLang="en-US" sz="1400">
                <a:latin typeface="Times New Roman" panose="02020603050405020304" pitchFamily="18" charset="0"/>
              </a:rPr>
              <a:pPr/>
              <a:t>16</a:t>
            </a:fld>
            <a:endParaRPr lang="en-US" altLang="en-US" sz="1400">
              <a:latin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3771508-16D9-C44E-9BF6-54B6D4C71B7E}"/>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243D731B-B14B-FC42-B875-292E956297B2}" type="slidenum">
              <a:rPr lang="en-US" altLang="en-US" sz="1400">
                <a:latin typeface="Times New Roman" panose="02020603050405020304" pitchFamily="18" charset="0"/>
              </a:rPr>
              <a:pPr/>
              <a:t>17</a:t>
            </a:fld>
            <a:endParaRPr lang="en-US" altLang="en-US" sz="1400">
              <a:latin typeface="Times New Roman" panose="02020603050405020304" pitchFamily="18" charset="0"/>
            </a:endParaRPr>
          </a:p>
        </p:txBody>
      </p:sp>
      <p:sp>
        <p:nvSpPr>
          <p:cNvPr id="17410" name="Rectangle 2">
            <a:extLst>
              <a:ext uri="{FF2B5EF4-FFF2-40B4-BE49-F238E27FC236}">
                <a16:creationId xmlns:a16="http://schemas.microsoft.com/office/drawing/2014/main" id="{6C16A478-9A66-624D-9DF7-D1AA2D0B3A69}"/>
              </a:ext>
            </a:extLst>
          </p:cNvPr>
          <p:cNvSpPr>
            <a:spLocks noGrp="1" noChangeArrowheads="1"/>
          </p:cNvSpPr>
          <p:nvPr>
            <p:ph type="title"/>
          </p:nvPr>
        </p:nvSpPr>
        <p:spPr/>
        <p:txBody>
          <a:bodyPr/>
          <a:lstStyle/>
          <a:p>
            <a:pPr>
              <a:defRPr/>
            </a:pPr>
            <a:r>
              <a:rPr lang="en-US" dirty="0">
                <a:cs typeface="+mj-cs"/>
              </a:rPr>
              <a:t>Deterministic Finite Automata (DFA)</a:t>
            </a:r>
          </a:p>
        </p:txBody>
      </p:sp>
      <p:sp>
        <p:nvSpPr>
          <p:cNvPr id="17411" name="Rectangle 3">
            <a:extLst>
              <a:ext uri="{FF2B5EF4-FFF2-40B4-BE49-F238E27FC236}">
                <a16:creationId xmlns:a16="http://schemas.microsoft.com/office/drawing/2014/main" id="{53F22880-D726-E443-A275-8D6E1389BEDB}"/>
              </a:ext>
            </a:extLst>
          </p:cNvPr>
          <p:cNvSpPr>
            <a:spLocks noGrp="1" noChangeArrowheads="1"/>
          </p:cNvSpPr>
          <p:nvPr>
            <p:ph type="body" idx="1"/>
          </p:nvPr>
        </p:nvSpPr>
        <p:spPr>
          <a:xfrm>
            <a:off x="257969" y="2020267"/>
            <a:ext cx="8628061" cy="4701208"/>
          </a:xfrm>
        </p:spPr>
        <p:txBody>
          <a:bodyPr/>
          <a:lstStyle/>
          <a:p>
            <a:pPr marL="609600" indent="-609600"/>
            <a:r>
              <a:rPr lang="en-US" altLang="en-US" sz="3200" dirty="0"/>
              <a:t>A formalism for defining languages, consisting of:</a:t>
            </a:r>
          </a:p>
          <a:p>
            <a:pPr marL="990600" lvl="1" indent="-533400">
              <a:buFont typeface="Monotype Sorts" pitchFamily="2" charset="2"/>
              <a:buAutoNum type="arabicPeriod"/>
            </a:pPr>
            <a:r>
              <a:rPr lang="en-US" altLang="en-US" sz="2800" dirty="0"/>
              <a:t>A finite set of </a:t>
            </a:r>
            <a:r>
              <a:rPr lang="en-US" altLang="en-US" sz="2800" i="1" dirty="0">
                <a:solidFill>
                  <a:srgbClr val="FF0066"/>
                </a:solidFill>
              </a:rPr>
              <a:t>states </a:t>
            </a:r>
            <a:r>
              <a:rPr lang="en-US" altLang="en-US" sz="2800" dirty="0"/>
              <a:t> (Q, typically).</a:t>
            </a:r>
          </a:p>
          <a:p>
            <a:pPr marL="990600" lvl="1" indent="-533400">
              <a:buFont typeface="Monotype Sorts" pitchFamily="2" charset="2"/>
              <a:buAutoNum type="arabicPeriod"/>
            </a:pPr>
            <a:r>
              <a:rPr lang="en-US" altLang="en-US" sz="2800" dirty="0"/>
              <a:t>An </a:t>
            </a:r>
            <a:r>
              <a:rPr lang="en-US" altLang="en-US" sz="2800" i="1" dirty="0">
                <a:solidFill>
                  <a:srgbClr val="FF0066"/>
                </a:solidFill>
              </a:rPr>
              <a:t>input alphabet</a:t>
            </a:r>
            <a:r>
              <a:rPr lang="en-US" altLang="en-US" sz="2800" dirty="0"/>
              <a:t>  (</a:t>
            </a:r>
            <a:r>
              <a:rPr lang="en-US" altLang="en-US" sz="2800" dirty="0" err="1">
                <a:latin typeface="Lucida Sans Unicode" panose="020B0602030504020204" pitchFamily="34" charset="0"/>
              </a:rPr>
              <a:t>Σ</a:t>
            </a:r>
            <a:r>
              <a:rPr lang="en-US" altLang="en-US" sz="2800" dirty="0"/>
              <a:t>, typically).</a:t>
            </a:r>
          </a:p>
          <a:p>
            <a:pPr marL="990600" lvl="1" indent="-533400">
              <a:buFont typeface="Monotype Sorts" pitchFamily="2" charset="2"/>
              <a:buAutoNum type="arabicPeriod"/>
            </a:pPr>
            <a:r>
              <a:rPr lang="en-US" altLang="en-US" sz="2800" dirty="0"/>
              <a:t>A </a:t>
            </a:r>
            <a:r>
              <a:rPr lang="en-US" altLang="en-US" sz="2800" i="1" dirty="0">
                <a:solidFill>
                  <a:srgbClr val="FF0066"/>
                </a:solidFill>
              </a:rPr>
              <a:t>transition function</a:t>
            </a:r>
            <a:r>
              <a:rPr lang="en-US" altLang="en-US" sz="2800" dirty="0"/>
              <a:t>  (</a:t>
            </a:r>
            <a:r>
              <a:rPr lang="en-US" altLang="en-US" sz="2800" dirty="0" err="1">
                <a:latin typeface="Lucida Sans Unicode" panose="020B0602030504020204" pitchFamily="34" charset="0"/>
              </a:rPr>
              <a:t>δ</a:t>
            </a:r>
            <a:r>
              <a:rPr lang="en-US" altLang="en-US" sz="2800" dirty="0"/>
              <a:t>, typically).</a:t>
            </a:r>
          </a:p>
          <a:p>
            <a:pPr marL="990600" lvl="1" indent="-533400">
              <a:buFont typeface="Monotype Sorts" pitchFamily="2" charset="2"/>
              <a:buAutoNum type="arabicPeriod"/>
            </a:pPr>
            <a:r>
              <a:rPr lang="en-US" altLang="en-US" sz="2800" dirty="0"/>
              <a:t>A </a:t>
            </a:r>
            <a:r>
              <a:rPr lang="en-US" altLang="en-US" sz="2800" i="1" dirty="0">
                <a:solidFill>
                  <a:srgbClr val="FF0066"/>
                </a:solidFill>
              </a:rPr>
              <a:t>start state</a:t>
            </a:r>
            <a:r>
              <a:rPr lang="en-US" altLang="en-US" sz="2800" dirty="0"/>
              <a:t>  (q</a:t>
            </a:r>
            <a:r>
              <a:rPr lang="en-US" altLang="en-US" sz="2800" baseline="-25000" dirty="0"/>
              <a:t>0</a:t>
            </a:r>
            <a:r>
              <a:rPr lang="en-US" altLang="en-US" sz="2800" dirty="0"/>
              <a:t>, in Q, typically).</a:t>
            </a:r>
          </a:p>
          <a:p>
            <a:pPr marL="990600" lvl="1" indent="-533400">
              <a:buFont typeface="Monotype Sorts" pitchFamily="2" charset="2"/>
              <a:buAutoNum type="arabicPeriod"/>
            </a:pPr>
            <a:r>
              <a:rPr lang="en-US" altLang="en-US" sz="2800" dirty="0"/>
              <a:t>A set of </a:t>
            </a:r>
            <a:r>
              <a:rPr lang="en-US" altLang="en-US" sz="2800" i="1" dirty="0">
                <a:solidFill>
                  <a:srgbClr val="FF0066"/>
                </a:solidFill>
              </a:rPr>
              <a:t>final states</a:t>
            </a:r>
            <a:r>
              <a:rPr lang="en-US" altLang="en-US" sz="2800" dirty="0"/>
              <a:t>  (F </a:t>
            </a:r>
            <a:r>
              <a:rPr lang="en-US" altLang="en-US" sz="2800" dirty="0">
                <a:latin typeface="Lucida Sans Unicode" panose="020B0602030504020204" pitchFamily="34" charset="0"/>
              </a:rPr>
              <a:t>⊆ </a:t>
            </a:r>
            <a:r>
              <a:rPr lang="en-US" altLang="en-US" sz="2800" dirty="0"/>
              <a:t>Q, typically).</a:t>
            </a:r>
          </a:p>
          <a:p>
            <a:pPr lvl="2"/>
            <a:r>
              <a:rPr lang="ja-JP" altLang="en-US" sz="2400">
                <a:latin typeface="Arial" panose="020B0604020202020204" pitchFamily="34" charset="0"/>
              </a:rPr>
              <a:t>“</a:t>
            </a:r>
            <a:r>
              <a:rPr lang="en-US" altLang="ja-JP" sz="2400" dirty="0"/>
              <a:t>Final</a:t>
            </a:r>
            <a:r>
              <a:rPr lang="ja-JP" altLang="en-US" sz="2400">
                <a:latin typeface="Arial" panose="020B0604020202020204" pitchFamily="34" charset="0"/>
              </a:rPr>
              <a:t>”</a:t>
            </a:r>
            <a:r>
              <a:rPr lang="en-US" altLang="ja-JP" sz="2400" dirty="0"/>
              <a:t> and </a:t>
            </a:r>
            <a:r>
              <a:rPr lang="ja-JP" altLang="en-US" sz="2400">
                <a:latin typeface="Arial" panose="020B0604020202020204" pitchFamily="34" charset="0"/>
              </a:rPr>
              <a:t>“</a:t>
            </a:r>
            <a:r>
              <a:rPr lang="en-US" altLang="ja-JP" sz="2400" dirty="0"/>
              <a:t>accepting</a:t>
            </a:r>
            <a:r>
              <a:rPr lang="ja-JP" altLang="en-US" sz="2400">
                <a:latin typeface="Arial" panose="020B0604020202020204" pitchFamily="34" charset="0"/>
              </a:rPr>
              <a:t>”</a:t>
            </a:r>
            <a:r>
              <a:rPr lang="en-US" altLang="ja-JP" sz="2400" dirty="0"/>
              <a:t> are synonyms.</a:t>
            </a:r>
            <a:endParaRPr lang="en-US" alt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42DE2FF-C7C7-D843-8E2E-896740D8202D}"/>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61F6047D-8E24-A543-8AFB-244A039FEDC8}" type="slidenum">
              <a:rPr lang="en-US" altLang="en-US" sz="1400">
                <a:latin typeface="Times New Roman" panose="02020603050405020304" pitchFamily="18" charset="0"/>
              </a:rPr>
              <a:pPr/>
              <a:t>18</a:t>
            </a:fld>
            <a:endParaRPr lang="en-US" altLang="en-US" sz="1400">
              <a:latin typeface="Times New Roman" panose="02020603050405020304" pitchFamily="18" charset="0"/>
            </a:endParaRPr>
          </a:p>
        </p:txBody>
      </p:sp>
      <p:sp>
        <p:nvSpPr>
          <p:cNvPr id="19458" name="Rectangle 2">
            <a:extLst>
              <a:ext uri="{FF2B5EF4-FFF2-40B4-BE49-F238E27FC236}">
                <a16:creationId xmlns:a16="http://schemas.microsoft.com/office/drawing/2014/main" id="{164E901E-3C97-4F4B-8E40-AA60D9028D03}"/>
              </a:ext>
            </a:extLst>
          </p:cNvPr>
          <p:cNvSpPr>
            <a:spLocks noGrp="1" noChangeArrowheads="1"/>
          </p:cNvSpPr>
          <p:nvPr>
            <p:ph type="title"/>
          </p:nvPr>
        </p:nvSpPr>
        <p:spPr/>
        <p:txBody>
          <a:bodyPr/>
          <a:lstStyle/>
          <a:p>
            <a:pPr>
              <a:defRPr/>
            </a:pPr>
            <a:r>
              <a:rPr lang="en-US">
                <a:cs typeface="+mj-cs"/>
              </a:rPr>
              <a:t>The Transition Function</a:t>
            </a:r>
          </a:p>
        </p:txBody>
      </p:sp>
      <p:sp>
        <p:nvSpPr>
          <p:cNvPr id="19459" name="Rectangle 3">
            <a:extLst>
              <a:ext uri="{FF2B5EF4-FFF2-40B4-BE49-F238E27FC236}">
                <a16:creationId xmlns:a16="http://schemas.microsoft.com/office/drawing/2014/main" id="{C89B0499-C506-1748-B2E8-56BBDD9C2EC0}"/>
              </a:ext>
            </a:extLst>
          </p:cNvPr>
          <p:cNvSpPr>
            <a:spLocks noGrp="1" noChangeArrowheads="1"/>
          </p:cNvSpPr>
          <p:nvPr>
            <p:ph type="body" idx="1"/>
          </p:nvPr>
        </p:nvSpPr>
        <p:spPr/>
        <p:txBody>
          <a:bodyPr/>
          <a:lstStyle/>
          <a:p>
            <a:r>
              <a:rPr lang="en-US" altLang="en-US"/>
              <a:t>Takes two arguments: a state and an input symbol.</a:t>
            </a:r>
          </a:p>
          <a:p>
            <a:r>
              <a:rPr lang="en-US" altLang="en-US">
                <a:latin typeface="Lucida Sans Unicode" panose="020B0602030504020204" pitchFamily="34" charset="0"/>
              </a:rPr>
              <a:t>δ</a:t>
            </a:r>
            <a:r>
              <a:rPr lang="en-US" altLang="en-US"/>
              <a:t>(q, a) = the state that the DFA goes to when it is in state </a:t>
            </a:r>
            <a:r>
              <a:rPr lang="en-US" altLang="en-US" i="1"/>
              <a:t>q</a:t>
            </a:r>
            <a:r>
              <a:rPr lang="en-US" altLang="en-US"/>
              <a:t>  and input </a:t>
            </a:r>
            <a:r>
              <a:rPr lang="en-US" altLang="en-US" i="1"/>
              <a:t>a</a:t>
            </a:r>
            <a:r>
              <a:rPr lang="en-US" altLang="en-US"/>
              <a:t>  is received.</a:t>
            </a:r>
          </a:p>
        </p:txBody>
      </p:sp>
      <p:sp>
        <p:nvSpPr>
          <p:cNvPr id="5" name="Rectangle 3">
            <a:extLst>
              <a:ext uri="{FF2B5EF4-FFF2-40B4-BE49-F238E27FC236}">
                <a16:creationId xmlns:a16="http://schemas.microsoft.com/office/drawing/2014/main" id="{6F5F11B9-890B-BA4A-90A7-EE87D6EDA5E5}"/>
              </a:ext>
            </a:extLst>
          </p:cNvPr>
          <p:cNvSpPr>
            <a:spLocks noChangeArrowheads="1"/>
          </p:cNvSpPr>
          <p:nvPr/>
        </p:nvSpPr>
        <p:spPr bwMode="auto">
          <a:xfrm>
            <a:off x="3904456" y="4008714"/>
            <a:ext cx="1676400" cy="1676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 name="Line 4">
            <a:extLst>
              <a:ext uri="{FF2B5EF4-FFF2-40B4-BE49-F238E27FC236}">
                <a16:creationId xmlns:a16="http://schemas.microsoft.com/office/drawing/2014/main" id="{53EDCFCA-36C9-1F45-B264-FF4A1AA9D203}"/>
              </a:ext>
            </a:extLst>
          </p:cNvPr>
          <p:cNvSpPr>
            <a:spLocks noChangeShapeType="1"/>
          </p:cNvSpPr>
          <p:nvPr/>
        </p:nvSpPr>
        <p:spPr bwMode="auto">
          <a:xfrm>
            <a:off x="3904456" y="4465914"/>
            <a:ext cx="1676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7" name="Line 5">
            <a:extLst>
              <a:ext uri="{FF2B5EF4-FFF2-40B4-BE49-F238E27FC236}">
                <a16:creationId xmlns:a16="http://schemas.microsoft.com/office/drawing/2014/main" id="{928812B6-73E8-1E41-BD50-2A28989F3CF7}"/>
              </a:ext>
            </a:extLst>
          </p:cNvPr>
          <p:cNvSpPr>
            <a:spLocks noChangeShapeType="1"/>
          </p:cNvSpPr>
          <p:nvPr/>
        </p:nvSpPr>
        <p:spPr bwMode="auto">
          <a:xfrm>
            <a:off x="4742656" y="4008714"/>
            <a:ext cx="0" cy="1676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8" name="Text Box 6">
            <a:extLst>
              <a:ext uri="{FF2B5EF4-FFF2-40B4-BE49-F238E27FC236}">
                <a16:creationId xmlns:a16="http://schemas.microsoft.com/office/drawing/2014/main" id="{40E9C8C6-FC7F-EA45-9044-E5BDBE53BFA5}"/>
              </a:ext>
            </a:extLst>
          </p:cNvPr>
          <p:cNvSpPr txBox="1">
            <a:spLocks noChangeArrowheads="1"/>
          </p:cNvSpPr>
          <p:nvPr/>
        </p:nvSpPr>
        <p:spPr bwMode="auto">
          <a:xfrm>
            <a:off x="4133056" y="4008714"/>
            <a:ext cx="3508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0</a:t>
            </a:r>
          </a:p>
        </p:txBody>
      </p:sp>
      <p:sp>
        <p:nvSpPr>
          <p:cNvPr id="9" name="Text Box 7">
            <a:extLst>
              <a:ext uri="{FF2B5EF4-FFF2-40B4-BE49-F238E27FC236}">
                <a16:creationId xmlns:a16="http://schemas.microsoft.com/office/drawing/2014/main" id="{F68F4538-6C85-4C48-927F-0F0C11E3CB1F}"/>
              </a:ext>
            </a:extLst>
          </p:cNvPr>
          <p:cNvSpPr txBox="1">
            <a:spLocks noChangeArrowheads="1"/>
          </p:cNvSpPr>
          <p:nvPr/>
        </p:nvSpPr>
        <p:spPr bwMode="auto">
          <a:xfrm>
            <a:off x="5047456" y="4008714"/>
            <a:ext cx="3508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1</a:t>
            </a:r>
          </a:p>
        </p:txBody>
      </p:sp>
      <p:sp>
        <p:nvSpPr>
          <p:cNvPr id="10" name="Text Box 8">
            <a:extLst>
              <a:ext uri="{FF2B5EF4-FFF2-40B4-BE49-F238E27FC236}">
                <a16:creationId xmlns:a16="http://schemas.microsoft.com/office/drawing/2014/main" id="{681F683D-A167-5B49-9FC0-185A9C669A77}"/>
              </a:ext>
            </a:extLst>
          </p:cNvPr>
          <p:cNvSpPr txBox="1">
            <a:spLocks noChangeArrowheads="1"/>
          </p:cNvSpPr>
          <p:nvPr/>
        </p:nvSpPr>
        <p:spPr bwMode="auto">
          <a:xfrm>
            <a:off x="3202781" y="4499252"/>
            <a:ext cx="2195513"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A	A	B</a:t>
            </a:r>
          </a:p>
          <a:p>
            <a:pPr>
              <a:defRPr/>
            </a:pPr>
            <a:r>
              <a:rPr lang="en-US">
                <a:latin typeface="Tahoma" charset="0"/>
                <a:ea typeface="ＭＳ Ｐゴシック" charset="0"/>
              </a:rPr>
              <a:t>B	A	C</a:t>
            </a:r>
          </a:p>
          <a:p>
            <a:pPr>
              <a:defRPr/>
            </a:pPr>
            <a:r>
              <a:rPr lang="en-US">
                <a:latin typeface="Tahoma" charset="0"/>
                <a:ea typeface="ＭＳ Ｐゴシック" charset="0"/>
              </a:rPr>
              <a:t>C	C	C</a:t>
            </a:r>
          </a:p>
        </p:txBody>
      </p:sp>
      <p:grpSp>
        <p:nvGrpSpPr>
          <p:cNvPr id="11" name="Group 11">
            <a:extLst>
              <a:ext uri="{FF2B5EF4-FFF2-40B4-BE49-F238E27FC236}">
                <a16:creationId xmlns:a16="http://schemas.microsoft.com/office/drawing/2014/main" id="{745E10E0-7F87-6241-8ED7-25FF0888D824}"/>
              </a:ext>
            </a:extLst>
          </p:cNvPr>
          <p:cNvGrpSpPr>
            <a:grpSpLocks/>
          </p:cNvGrpSpPr>
          <p:nvPr/>
        </p:nvGrpSpPr>
        <p:grpSpPr bwMode="auto">
          <a:xfrm>
            <a:off x="2380456" y="5651777"/>
            <a:ext cx="2111375" cy="871537"/>
            <a:chOff x="1152" y="2667"/>
            <a:chExt cx="1330" cy="549"/>
          </a:xfrm>
        </p:grpSpPr>
        <p:sp>
          <p:nvSpPr>
            <p:cNvPr id="12" name="Text Box 9">
              <a:extLst>
                <a:ext uri="{FF2B5EF4-FFF2-40B4-BE49-F238E27FC236}">
                  <a16:creationId xmlns:a16="http://schemas.microsoft.com/office/drawing/2014/main" id="{6AA35A78-E902-3D44-8C77-A76CA6AD7D5F}"/>
                </a:ext>
              </a:extLst>
            </p:cNvPr>
            <p:cNvSpPr txBox="1">
              <a:spLocks noChangeArrowheads="1"/>
            </p:cNvSpPr>
            <p:nvPr/>
          </p:nvSpPr>
          <p:spPr bwMode="auto">
            <a:xfrm>
              <a:off x="1152" y="2928"/>
              <a:ext cx="133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Rows = states</a:t>
              </a:r>
            </a:p>
          </p:txBody>
        </p:sp>
        <p:sp>
          <p:nvSpPr>
            <p:cNvPr id="13" name="Line 10">
              <a:extLst>
                <a:ext uri="{FF2B5EF4-FFF2-40B4-BE49-F238E27FC236}">
                  <a16:creationId xmlns:a16="http://schemas.microsoft.com/office/drawing/2014/main" id="{2FA71642-53EC-EA47-B221-3E43298405B6}"/>
                </a:ext>
              </a:extLst>
            </p:cNvPr>
            <p:cNvSpPr>
              <a:spLocks noChangeShapeType="1"/>
            </p:cNvSpPr>
            <p:nvPr/>
          </p:nvSpPr>
          <p:spPr bwMode="auto">
            <a:xfrm flipV="1">
              <a:off x="1776" y="2667"/>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14" name="Group 14">
            <a:extLst>
              <a:ext uri="{FF2B5EF4-FFF2-40B4-BE49-F238E27FC236}">
                <a16:creationId xmlns:a16="http://schemas.microsoft.com/office/drawing/2014/main" id="{34E6CE18-8C56-C242-864E-CA84EDA61730}"/>
              </a:ext>
            </a:extLst>
          </p:cNvPr>
          <p:cNvGrpSpPr>
            <a:grpSpLocks/>
          </p:cNvGrpSpPr>
          <p:nvPr/>
        </p:nvGrpSpPr>
        <p:grpSpPr bwMode="auto">
          <a:xfrm>
            <a:off x="5657056" y="3780114"/>
            <a:ext cx="2652713" cy="822325"/>
            <a:chOff x="3216" y="1488"/>
            <a:chExt cx="1671" cy="518"/>
          </a:xfrm>
        </p:grpSpPr>
        <p:sp>
          <p:nvSpPr>
            <p:cNvPr id="15" name="Text Box 12">
              <a:extLst>
                <a:ext uri="{FF2B5EF4-FFF2-40B4-BE49-F238E27FC236}">
                  <a16:creationId xmlns:a16="http://schemas.microsoft.com/office/drawing/2014/main" id="{4ABADE3D-6922-BB41-BD3E-E1E5FE6D24FF}"/>
                </a:ext>
              </a:extLst>
            </p:cNvPr>
            <p:cNvSpPr txBox="1">
              <a:spLocks noChangeArrowheads="1"/>
            </p:cNvSpPr>
            <p:nvPr/>
          </p:nvSpPr>
          <p:spPr bwMode="auto">
            <a:xfrm>
              <a:off x="3600" y="1488"/>
              <a:ext cx="1287"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Columns =</a:t>
              </a:r>
            </a:p>
            <a:p>
              <a:pPr>
                <a:defRPr/>
              </a:pPr>
              <a:r>
                <a:rPr lang="en-US">
                  <a:latin typeface="Tahoma" charset="0"/>
                  <a:ea typeface="ＭＳ Ｐゴシック" charset="0"/>
                </a:rPr>
                <a:t>input symbols</a:t>
              </a:r>
            </a:p>
          </p:txBody>
        </p:sp>
        <p:sp>
          <p:nvSpPr>
            <p:cNvPr id="16" name="Line 13">
              <a:extLst>
                <a:ext uri="{FF2B5EF4-FFF2-40B4-BE49-F238E27FC236}">
                  <a16:creationId xmlns:a16="http://schemas.microsoft.com/office/drawing/2014/main" id="{E6143F24-F280-6B4B-AE3C-C4F245DF3509}"/>
                </a:ext>
              </a:extLst>
            </p:cNvPr>
            <p:cNvSpPr>
              <a:spLocks noChangeShapeType="1"/>
            </p:cNvSpPr>
            <p:nvPr/>
          </p:nvSpPr>
          <p:spPr bwMode="auto">
            <a:xfrm flipH="1">
              <a:off x="3216" y="1728"/>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17" name="Group 18">
            <a:extLst>
              <a:ext uri="{FF2B5EF4-FFF2-40B4-BE49-F238E27FC236}">
                <a16:creationId xmlns:a16="http://schemas.microsoft.com/office/drawing/2014/main" id="{631EA25E-D5BF-E74A-83A1-B52A5600F3E2}"/>
              </a:ext>
            </a:extLst>
          </p:cNvPr>
          <p:cNvGrpSpPr>
            <a:grpSpLocks/>
          </p:cNvGrpSpPr>
          <p:nvPr/>
        </p:nvGrpSpPr>
        <p:grpSpPr bwMode="auto">
          <a:xfrm>
            <a:off x="1770856" y="3551514"/>
            <a:ext cx="1493838" cy="1828800"/>
            <a:chOff x="768" y="1344"/>
            <a:chExt cx="941" cy="1152"/>
          </a:xfrm>
        </p:grpSpPr>
        <p:sp>
          <p:nvSpPr>
            <p:cNvPr id="18" name="Text Box 15">
              <a:extLst>
                <a:ext uri="{FF2B5EF4-FFF2-40B4-BE49-F238E27FC236}">
                  <a16:creationId xmlns:a16="http://schemas.microsoft.com/office/drawing/2014/main" id="{2C1AF96E-523A-254F-8B21-B868C38DD38B}"/>
                </a:ext>
              </a:extLst>
            </p:cNvPr>
            <p:cNvSpPr txBox="1">
              <a:spLocks noChangeArrowheads="1"/>
            </p:cNvSpPr>
            <p:nvPr/>
          </p:nvSpPr>
          <p:spPr bwMode="auto">
            <a:xfrm>
              <a:off x="768" y="1344"/>
              <a:ext cx="760"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latin typeface="Tahoma" charset="0"/>
                  <a:ea typeface="ＭＳ Ｐゴシック" charset="0"/>
                </a:rPr>
                <a:t>Final states</a:t>
              </a:r>
            </a:p>
            <a:p>
              <a:pPr>
                <a:defRPr/>
              </a:pPr>
              <a:r>
                <a:rPr lang="en-US" dirty="0">
                  <a:latin typeface="Tahoma" charset="0"/>
                  <a:ea typeface="ＭＳ Ｐゴシック" charset="0"/>
                </a:rPr>
                <a:t>starred *</a:t>
              </a:r>
            </a:p>
          </p:txBody>
        </p:sp>
        <p:sp>
          <p:nvSpPr>
            <p:cNvPr id="19" name="Text Box 16">
              <a:extLst>
                <a:ext uri="{FF2B5EF4-FFF2-40B4-BE49-F238E27FC236}">
                  <a16:creationId xmlns:a16="http://schemas.microsoft.com/office/drawing/2014/main" id="{741EDCF9-F254-A44C-82F1-BE851384A5B0}"/>
                </a:ext>
              </a:extLst>
            </p:cNvPr>
            <p:cNvSpPr txBox="1">
              <a:spLocks noChangeArrowheads="1"/>
            </p:cNvSpPr>
            <p:nvPr/>
          </p:nvSpPr>
          <p:spPr bwMode="auto">
            <a:xfrm>
              <a:off x="1488" y="1968"/>
              <a:ext cx="22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a:t>
              </a:r>
            </a:p>
          </p:txBody>
        </p:sp>
        <p:sp>
          <p:nvSpPr>
            <p:cNvPr id="20" name="Text Box 17">
              <a:extLst>
                <a:ext uri="{FF2B5EF4-FFF2-40B4-BE49-F238E27FC236}">
                  <a16:creationId xmlns:a16="http://schemas.microsoft.com/office/drawing/2014/main" id="{36F2A6DD-B91B-3848-90C2-7B8D428A670B}"/>
                </a:ext>
              </a:extLst>
            </p:cNvPr>
            <p:cNvSpPr txBox="1">
              <a:spLocks noChangeArrowheads="1"/>
            </p:cNvSpPr>
            <p:nvPr/>
          </p:nvSpPr>
          <p:spPr bwMode="auto">
            <a:xfrm>
              <a:off x="1488" y="2208"/>
              <a:ext cx="22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a:t>
              </a:r>
            </a:p>
          </p:txBody>
        </p:sp>
      </p:grpSp>
      <p:grpSp>
        <p:nvGrpSpPr>
          <p:cNvPr id="21" name="Group 21">
            <a:extLst>
              <a:ext uri="{FF2B5EF4-FFF2-40B4-BE49-F238E27FC236}">
                <a16:creationId xmlns:a16="http://schemas.microsoft.com/office/drawing/2014/main" id="{9FE24EE8-47EA-FD41-8AD6-851DDD2B43CA}"/>
              </a:ext>
            </a:extLst>
          </p:cNvPr>
          <p:cNvGrpSpPr>
            <a:grpSpLocks/>
          </p:cNvGrpSpPr>
          <p:nvPr/>
        </p:nvGrpSpPr>
        <p:grpSpPr bwMode="auto">
          <a:xfrm>
            <a:off x="1085056" y="4661177"/>
            <a:ext cx="1828800" cy="1008062"/>
            <a:chOff x="336" y="2043"/>
            <a:chExt cx="1152" cy="635"/>
          </a:xfrm>
        </p:grpSpPr>
        <p:sp>
          <p:nvSpPr>
            <p:cNvPr id="22" name="Line 19">
              <a:extLst>
                <a:ext uri="{FF2B5EF4-FFF2-40B4-BE49-F238E27FC236}">
                  <a16:creationId xmlns:a16="http://schemas.microsoft.com/office/drawing/2014/main" id="{0DB3F907-E73C-114E-895D-C5F3E43418CA}"/>
                </a:ext>
              </a:extLst>
            </p:cNvPr>
            <p:cNvSpPr>
              <a:spLocks noChangeShapeType="1"/>
            </p:cNvSpPr>
            <p:nvPr/>
          </p:nvSpPr>
          <p:spPr bwMode="auto">
            <a:xfrm>
              <a:off x="1344" y="2043"/>
              <a:ext cx="14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23" name="Text Box 20">
              <a:extLst>
                <a:ext uri="{FF2B5EF4-FFF2-40B4-BE49-F238E27FC236}">
                  <a16:creationId xmlns:a16="http://schemas.microsoft.com/office/drawing/2014/main" id="{FC81CD06-9F3B-F044-AF90-0ACB0D3C6CAB}"/>
                </a:ext>
              </a:extLst>
            </p:cNvPr>
            <p:cNvSpPr txBox="1">
              <a:spLocks noChangeArrowheads="1"/>
            </p:cNvSpPr>
            <p:nvPr/>
          </p:nvSpPr>
          <p:spPr bwMode="auto">
            <a:xfrm>
              <a:off x="336" y="2160"/>
              <a:ext cx="976"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Arrow for</a:t>
              </a:r>
            </a:p>
            <a:p>
              <a:pPr>
                <a:defRPr/>
              </a:pPr>
              <a:r>
                <a:rPr lang="en-US">
                  <a:latin typeface="Tahoma" charset="0"/>
                  <a:ea typeface="ＭＳ Ｐゴシック" charset="0"/>
                </a:rPr>
                <a:t>start state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4F90808-9E51-904A-9C10-9CD169F3D854}"/>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657B997E-6444-9C46-8769-6D815E3C758A}" type="slidenum">
              <a:rPr lang="en-US" altLang="en-US" sz="1400">
                <a:latin typeface="Times New Roman" panose="02020603050405020304" pitchFamily="18" charset="0"/>
              </a:rPr>
              <a:pPr/>
              <a:t>19</a:t>
            </a:fld>
            <a:endParaRPr lang="en-US" altLang="en-US" sz="1400">
              <a:latin typeface="Times New Roman" panose="02020603050405020304" pitchFamily="18" charset="0"/>
            </a:endParaRPr>
          </a:p>
        </p:txBody>
      </p:sp>
      <p:sp>
        <p:nvSpPr>
          <p:cNvPr id="20482" name="Rectangle 2">
            <a:extLst>
              <a:ext uri="{FF2B5EF4-FFF2-40B4-BE49-F238E27FC236}">
                <a16:creationId xmlns:a16="http://schemas.microsoft.com/office/drawing/2014/main" id="{BEE6F9EC-30A0-1E4A-8D22-E6E6C75D03BA}"/>
              </a:ext>
            </a:extLst>
          </p:cNvPr>
          <p:cNvSpPr>
            <a:spLocks noGrp="1" noChangeArrowheads="1"/>
          </p:cNvSpPr>
          <p:nvPr>
            <p:ph type="title"/>
          </p:nvPr>
        </p:nvSpPr>
        <p:spPr/>
        <p:txBody>
          <a:bodyPr/>
          <a:lstStyle/>
          <a:p>
            <a:r>
              <a:rPr lang="en-US" altLang="en-US"/>
              <a:t>Graph Representation of DFA</a:t>
            </a:r>
            <a:r>
              <a:rPr lang="ja-JP" altLang="en-US">
                <a:latin typeface="Arial" panose="020B0604020202020204" pitchFamily="34" charset="0"/>
              </a:rPr>
              <a:t>’</a:t>
            </a:r>
            <a:r>
              <a:rPr lang="en-US" altLang="ja-JP"/>
              <a:t>s </a:t>
            </a:r>
            <a:endParaRPr lang="en-US" altLang="en-US"/>
          </a:p>
        </p:txBody>
      </p:sp>
      <p:sp>
        <p:nvSpPr>
          <p:cNvPr id="20483" name="Rectangle 3">
            <a:extLst>
              <a:ext uri="{FF2B5EF4-FFF2-40B4-BE49-F238E27FC236}">
                <a16:creationId xmlns:a16="http://schemas.microsoft.com/office/drawing/2014/main" id="{173F1280-7980-4541-A28E-ED9D5E05F6E3}"/>
              </a:ext>
            </a:extLst>
          </p:cNvPr>
          <p:cNvSpPr>
            <a:spLocks noGrp="1" noChangeArrowheads="1"/>
          </p:cNvSpPr>
          <p:nvPr>
            <p:ph type="body" idx="1"/>
          </p:nvPr>
        </p:nvSpPr>
        <p:spPr>
          <a:xfrm>
            <a:off x="381000" y="2123089"/>
            <a:ext cx="8293100" cy="4307527"/>
          </a:xfrm>
        </p:spPr>
        <p:txBody>
          <a:bodyPr/>
          <a:lstStyle/>
          <a:p>
            <a:r>
              <a:rPr lang="en-US" altLang="en-US" dirty="0"/>
              <a:t>Nodes = states.</a:t>
            </a:r>
          </a:p>
          <a:p>
            <a:r>
              <a:rPr lang="en-US" altLang="en-US" dirty="0"/>
              <a:t>Arcs represent transition function.</a:t>
            </a:r>
          </a:p>
          <a:p>
            <a:pPr lvl="1"/>
            <a:r>
              <a:rPr lang="en-US" altLang="en-US" dirty="0"/>
              <a:t>Arc from state p to state q labeled by all those input symbols that have transitions from p to q.</a:t>
            </a:r>
          </a:p>
          <a:p>
            <a:r>
              <a:rPr lang="en-US" altLang="en-US" dirty="0"/>
              <a:t>Arrow labeled </a:t>
            </a:r>
            <a:r>
              <a:rPr lang="ja-JP" altLang="en-US">
                <a:latin typeface="Arial" panose="020B0604020202020204" pitchFamily="34" charset="0"/>
              </a:rPr>
              <a:t>“</a:t>
            </a:r>
            <a:r>
              <a:rPr lang="en-US" altLang="ja-JP" dirty="0"/>
              <a:t>Start</a:t>
            </a:r>
            <a:r>
              <a:rPr lang="ja-JP" altLang="en-US">
                <a:latin typeface="Arial" panose="020B0604020202020204" pitchFamily="34" charset="0"/>
              </a:rPr>
              <a:t>”</a:t>
            </a:r>
            <a:r>
              <a:rPr lang="en-US" altLang="ja-JP" dirty="0"/>
              <a:t> to the start state.</a:t>
            </a:r>
          </a:p>
          <a:p>
            <a:r>
              <a:rPr lang="en-US" altLang="en-US" dirty="0"/>
              <a:t>Final states indicated by double circles.</a:t>
            </a:r>
          </a:p>
          <a:p>
            <a:r>
              <a:rPr lang="en-US" altLang="en-US" dirty="0"/>
              <a:t>Recall that the </a:t>
            </a:r>
            <a:r>
              <a:rPr lang="en-US" altLang="en-US" b="1" dirty="0"/>
              <a:t>size</a:t>
            </a:r>
            <a:r>
              <a:rPr lang="en-US" altLang="en-US" dirty="0"/>
              <a:t> of a DFA is the total number of nodes and edges in its graph representation. Note that this is also proportional to the size of the transition table representation.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04E5BE0-7C0F-D24D-BAE2-A36F2E4C2822}"/>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98CDAA45-76F1-3247-B2CC-C434C52564C7}" type="slidenum">
              <a:rPr lang="en-US" altLang="en-US" sz="1400">
                <a:latin typeface="Times New Roman" panose="02020603050405020304" pitchFamily="18" charset="0"/>
              </a:rPr>
              <a:pPr/>
              <a:t>2</a:t>
            </a:fld>
            <a:endParaRPr lang="en-US" altLang="en-US" sz="1400">
              <a:latin typeface="Times New Roman" panose="02020603050405020304" pitchFamily="18" charset="0"/>
            </a:endParaRPr>
          </a:p>
        </p:txBody>
      </p:sp>
      <p:sp>
        <p:nvSpPr>
          <p:cNvPr id="8194" name="Rectangle 2">
            <a:extLst>
              <a:ext uri="{FF2B5EF4-FFF2-40B4-BE49-F238E27FC236}">
                <a16:creationId xmlns:a16="http://schemas.microsoft.com/office/drawing/2014/main" id="{424B59B8-76E2-8C4D-B7BB-E4032F17AD53}"/>
              </a:ext>
            </a:extLst>
          </p:cNvPr>
          <p:cNvSpPr>
            <a:spLocks noGrp="1" noChangeArrowheads="1"/>
          </p:cNvSpPr>
          <p:nvPr>
            <p:ph type="title"/>
          </p:nvPr>
        </p:nvSpPr>
        <p:spPr>
          <a:xfrm>
            <a:off x="257969" y="862862"/>
            <a:ext cx="8628062" cy="994567"/>
          </a:xfrm>
        </p:spPr>
        <p:txBody>
          <a:bodyPr/>
          <a:lstStyle/>
          <a:p>
            <a:pPr>
              <a:defRPr/>
            </a:pPr>
            <a:r>
              <a:rPr lang="en-US" dirty="0">
                <a:cs typeface="+mj-cs"/>
              </a:rPr>
              <a:t>Introduction</a:t>
            </a:r>
          </a:p>
        </p:txBody>
      </p:sp>
      <p:sp>
        <p:nvSpPr>
          <p:cNvPr id="8195" name="Rectangle 3">
            <a:extLst>
              <a:ext uri="{FF2B5EF4-FFF2-40B4-BE49-F238E27FC236}">
                <a16:creationId xmlns:a16="http://schemas.microsoft.com/office/drawing/2014/main" id="{5A3AD2AC-4C16-A34D-AEB5-63F0CAB53B78}"/>
              </a:ext>
            </a:extLst>
          </p:cNvPr>
          <p:cNvSpPr>
            <a:spLocks noGrp="1" noChangeArrowheads="1"/>
          </p:cNvSpPr>
          <p:nvPr>
            <p:ph type="body" idx="1"/>
          </p:nvPr>
        </p:nvSpPr>
        <p:spPr>
          <a:xfrm>
            <a:off x="685800" y="2280744"/>
            <a:ext cx="7745413" cy="4120055"/>
          </a:xfrm>
        </p:spPr>
        <p:txBody>
          <a:bodyPr/>
          <a:lstStyle/>
          <a:p>
            <a:r>
              <a:rPr lang="en-US" altLang="en-US" dirty="0"/>
              <a:t>To understand how to match regular expressions we first need to understand </a:t>
            </a:r>
            <a:r>
              <a:rPr lang="en-US" altLang="en-US" b="1" dirty="0"/>
              <a:t>finite-state machines,</a:t>
            </a:r>
            <a:r>
              <a:rPr lang="en-US" altLang="en-US" dirty="0"/>
              <a:t> which are are finite collections of states with transition rules that take you from one state to another.</a:t>
            </a:r>
          </a:p>
          <a:p>
            <a:r>
              <a:rPr lang="en-US" altLang="en-US" dirty="0"/>
              <a:t>Today, several kinds of software can be modeled by finite automata.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4">
            <a:extLst>
              <a:ext uri="{FF2B5EF4-FFF2-40B4-BE49-F238E27FC236}">
                <a16:creationId xmlns:a16="http://schemas.microsoft.com/office/drawing/2014/main" id="{A91000D8-96CA-C847-B7D8-726955AD0CFC}"/>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0BF63CD0-EB6A-F54A-8992-1EFF2E358976}" type="slidenum">
              <a:rPr lang="en-US" altLang="en-US" sz="1400">
                <a:latin typeface="Times New Roman" panose="02020603050405020304" pitchFamily="18" charset="0"/>
              </a:rPr>
              <a:pPr/>
              <a:t>20</a:t>
            </a:fld>
            <a:endParaRPr lang="en-US" altLang="en-US" sz="1400">
              <a:latin typeface="Times New Roman" panose="02020603050405020304" pitchFamily="18" charset="0"/>
            </a:endParaRPr>
          </a:p>
        </p:txBody>
      </p:sp>
      <p:sp>
        <p:nvSpPr>
          <p:cNvPr id="24578" name="Rectangle 2">
            <a:extLst>
              <a:ext uri="{FF2B5EF4-FFF2-40B4-BE49-F238E27FC236}">
                <a16:creationId xmlns:a16="http://schemas.microsoft.com/office/drawing/2014/main" id="{4D1B4CD1-181F-F048-9B14-7A104B08B40D}"/>
              </a:ext>
            </a:extLst>
          </p:cNvPr>
          <p:cNvSpPr>
            <a:spLocks noGrp="1" noChangeArrowheads="1"/>
          </p:cNvSpPr>
          <p:nvPr>
            <p:ph type="title"/>
          </p:nvPr>
        </p:nvSpPr>
        <p:spPr/>
        <p:txBody>
          <a:bodyPr/>
          <a:lstStyle/>
          <a:p>
            <a:pPr>
              <a:defRPr/>
            </a:pPr>
            <a:r>
              <a:rPr lang="en-US">
                <a:solidFill>
                  <a:srgbClr val="33CC33"/>
                </a:solidFill>
                <a:cs typeface="+mj-cs"/>
              </a:rPr>
              <a:t>Example</a:t>
            </a:r>
            <a:r>
              <a:rPr lang="en-US">
                <a:cs typeface="+mj-cs"/>
              </a:rPr>
              <a:t>: Graph of a DFA</a:t>
            </a:r>
          </a:p>
        </p:txBody>
      </p:sp>
      <p:grpSp>
        <p:nvGrpSpPr>
          <p:cNvPr id="30723" name="Group 33">
            <a:extLst>
              <a:ext uri="{FF2B5EF4-FFF2-40B4-BE49-F238E27FC236}">
                <a16:creationId xmlns:a16="http://schemas.microsoft.com/office/drawing/2014/main" id="{526235EF-018C-C14D-8B77-380D43EE31B1}"/>
              </a:ext>
            </a:extLst>
          </p:cNvPr>
          <p:cNvGrpSpPr>
            <a:grpSpLocks/>
          </p:cNvGrpSpPr>
          <p:nvPr/>
        </p:nvGrpSpPr>
        <p:grpSpPr bwMode="auto">
          <a:xfrm>
            <a:off x="990600" y="2514600"/>
            <a:ext cx="5387975" cy="2090738"/>
            <a:chOff x="624" y="1563"/>
            <a:chExt cx="3394" cy="1317"/>
          </a:xfrm>
        </p:grpSpPr>
        <p:sp>
          <p:nvSpPr>
            <p:cNvPr id="24585" name="Text Box 9">
              <a:extLst>
                <a:ext uri="{FF2B5EF4-FFF2-40B4-BE49-F238E27FC236}">
                  <a16:creationId xmlns:a16="http://schemas.microsoft.com/office/drawing/2014/main" id="{C9035E10-55A2-9E43-B22A-41DFAD43EB20}"/>
                </a:ext>
              </a:extLst>
            </p:cNvPr>
            <p:cNvSpPr txBox="1">
              <a:spLocks noChangeArrowheads="1"/>
            </p:cNvSpPr>
            <p:nvPr/>
          </p:nvSpPr>
          <p:spPr bwMode="auto">
            <a:xfrm>
              <a:off x="624" y="2592"/>
              <a:ext cx="52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Start</a:t>
              </a:r>
            </a:p>
          </p:txBody>
        </p:sp>
        <p:grpSp>
          <p:nvGrpSpPr>
            <p:cNvPr id="30735" name="Group 32">
              <a:extLst>
                <a:ext uri="{FF2B5EF4-FFF2-40B4-BE49-F238E27FC236}">
                  <a16:creationId xmlns:a16="http://schemas.microsoft.com/office/drawing/2014/main" id="{5B2B436A-5508-A647-8FCC-08D4213E1153}"/>
                </a:ext>
              </a:extLst>
            </p:cNvPr>
            <p:cNvGrpSpPr>
              <a:grpSpLocks/>
            </p:cNvGrpSpPr>
            <p:nvPr/>
          </p:nvGrpSpPr>
          <p:grpSpPr bwMode="auto">
            <a:xfrm>
              <a:off x="960" y="1563"/>
              <a:ext cx="3058" cy="1317"/>
              <a:chOff x="960" y="1563"/>
              <a:chExt cx="3058" cy="1317"/>
            </a:xfrm>
          </p:grpSpPr>
          <p:sp>
            <p:nvSpPr>
              <p:cNvPr id="24588" name="Text Box 12">
                <a:extLst>
                  <a:ext uri="{FF2B5EF4-FFF2-40B4-BE49-F238E27FC236}">
                    <a16:creationId xmlns:a16="http://schemas.microsoft.com/office/drawing/2014/main" id="{9678B33C-8965-8A4A-B819-2F90F16113D1}"/>
                  </a:ext>
                </a:extLst>
              </p:cNvPr>
              <p:cNvSpPr txBox="1">
                <a:spLocks noChangeArrowheads="1"/>
              </p:cNvSpPr>
              <p:nvPr/>
            </p:nvSpPr>
            <p:spPr bwMode="auto">
              <a:xfrm>
                <a:off x="1824" y="1968"/>
                <a:ext cx="22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1</a:t>
                </a:r>
              </a:p>
            </p:txBody>
          </p:sp>
          <p:sp>
            <p:nvSpPr>
              <p:cNvPr id="24589" name="Text Box 13">
                <a:extLst>
                  <a:ext uri="{FF2B5EF4-FFF2-40B4-BE49-F238E27FC236}">
                    <a16:creationId xmlns:a16="http://schemas.microsoft.com/office/drawing/2014/main" id="{A7F324EE-83DE-FB4F-B08C-4C176A8BDB59}"/>
                  </a:ext>
                </a:extLst>
              </p:cNvPr>
              <p:cNvSpPr txBox="1">
                <a:spLocks noChangeArrowheads="1"/>
              </p:cNvSpPr>
              <p:nvPr/>
            </p:nvSpPr>
            <p:spPr bwMode="auto">
              <a:xfrm>
                <a:off x="1872" y="2592"/>
                <a:ext cx="22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0</a:t>
                </a:r>
              </a:p>
            </p:txBody>
          </p:sp>
          <p:grpSp>
            <p:nvGrpSpPr>
              <p:cNvPr id="30738" name="Group 31">
                <a:extLst>
                  <a:ext uri="{FF2B5EF4-FFF2-40B4-BE49-F238E27FC236}">
                    <a16:creationId xmlns:a16="http://schemas.microsoft.com/office/drawing/2014/main" id="{BAFFA0D2-50F1-2248-A3E6-1B02F3BE369A}"/>
                  </a:ext>
                </a:extLst>
              </p:cNvPr>
              <p:cNvGrpSpPr>
                <a:grpSpLocks/>
              </p:cNvGrpSpPr>
              <p:nvPr/>
            </p:nvGrpSpPr>
            <p:grpSpPr bwMode="auto">
              <a:xfrm>
                <a:off x="960" y="1563"/>
                <a:ext cx="3058" cy="1056"/>
                <a:chOff x="960" y="1584"/>
                <a:chExt cx="3058" cy="1056"/>
              </a:xfrm>
            </p:grpSpPr>
            <p:cxnSp>
              <p:nvCxnSpPr>
                <p:cNvPr id="24591" name="AutoShape 15">
                  <a:extLst>
                    <a:ext uri="{FF2B5EF4-FFF2-40B4-BE49-F238E27FC236}">
                      <a16:creationId xmlns:a16="http://schemas.microsoft.com/office/drawing/2014/main" id="{CD54F532-0033-8744-9F82-9FC576AEFCBC}"/>
                    </a:ext>
                  </a:extLst>
                </p:cNvPr>
                <p:cNvCxnSpPr>
                  <a:cxnSpLocks noChangeShapeType="1"/>
                </p:cNvCxnSpPr>
                <p:nvPr/>
              </p:nvCxnSpPr>
              <p:spPr bwMode="auto">
                <a:xfrm rot="16200000" flipH="1" flipV="1">
                  <a:off x="1431" y="1977"/>
                  <a:ext cx="1" cy="272"/>
                </a:xfrm>
                <a:prstGeom prst="curvedConnector3">
                  <a:avLst>
                    <a:gd name="adj1" fmla="val -42700005"/>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30740" name="Group 30">
                  <a:extLst>
                    <a:ext uri="{FF2B5EF4-FFF2-40B4-BE49-F238E27FC236}">
                      <a16:creationId xmlns:a16="http://schemas.microsoft.com/office/drawing/2014/main" id="{7DE42353-4226-934B-A009-F9BA8ABB46BA}"/>
                    </a:ext>
                  </a:extLst>
                </p:cNvPr>
                <p:cNvGrpSpPr>
                  <a:grpSpLocks/>
                </p:cNvGrpSpPr>
                <p:nvPr/>
              </p:nvGrpSpPr>
              <p:grpSpPr bwMode="auto">
                <a:xfrm>
                  <a:off x="960" y="1584"/>
                  <a:ext cx="3058" cy="1056"/>
                  <a:chOff x="974" y="1584"/>
                  <a:chExt cx="3058" cy="1056"/>
                </a:xfrm>
              </p:grpSpPr>
              <p:sp>
                <p:nvSpPr>
                  <p:cNvPr id="24579" name="Oval 3">
                    <a:extLst>
                      <a:ext uri="{FF2B5EF4-FFF2-40B4-BE49-F238E27FC236}">
                        <a16:creationId xmlns:a16="http://schemas.microsoft.com/office/drawing/2014/main" id="{02844F2C-B0DF-FB46-A768-F8E8E293C99A}"/>
                      </a:ext>
                    </a:extLst>
                  </p:cNvPr>
                  <p:cNvSpPr>
                    <a:spLocks noChangeArrowheads="1"/>
                  </p:cNvSpPr>
                  <p:nvPr/>
                </p:nvSpPr>
                <p:spPr bwMode="auto">
                  <a:xfrm>
                    <a:off x="1310" y="2112"/>
                    <a:ext cx="288" cy="288"/>
                  </a:xfrm>
                  <a:prstGeom prst="ellipse">
                    <a:avLst/>
                  </a:prstGeom>
                  <a:solidFill>
                    <a:schemeClr val="accent1">
                      <a:alpha val="50000"/>
                    </a:scheme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A</a:t>
                    </a:r>
                  </a:p>
                </p:txBody>
              </p:sp>
              <p:sp>
                <p:nvSpPr>
                  <p:cNvPr id="24580" name="Oval 4">
                    <a:extLst>
                      <a:ext uri="{FF2B5EF4-FFF2-40B4-BE49-F238E27FC236}">
                        <a16:creationId xmlns:a16="http://schemas.microsoft.com/office/drawing/2014/main" id="{D264D857-038E-5745-9545-31124D251C11}"/>
                      </a:ext>
                    </a:extLst>
                  </p:cNvPr>
                  <p:cNvSpPr>
                    <a:spLocks noChangeArrowheads="1"/>
                  </p:cNvSpPr>
                  <p:nvPr/>
                </p:nvSpPr>
                <p:spPr bwMode="auto">
                  <a:xfrm>
                    <a:off x="3462" y="2112"/>
                    <a:ext cx="288" cy="288"/>
                  </a:xfrm>
                  <a:prstGeom prst="ellipse">
                    <a:avLst/>
                  </a:prstGeom>
                  <a:solidFill>
                    <a:schemeClr val="accent1">
                      <a:alpha val="50000"/>
                    </a:scheme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C</a:t>
                    </a:r>
                  </a:p>
                </p:txBody>
              </p:sp>
              <p:sp>
                <p:nvSpPr>
                  <p:cNvPr id="24581" name="Oval 5">
                    <a:extLst>
                      <a:ext uri="{FF2B5EF4-FFF2-40B4-BE49-F238E27FC236}">
                        <a16:creationId xmlns:a16="http://schemas.microsoft.com/office/drawing/2014/main" id="{826B5068-C952-B34B-912E-8848BEDBE9AD}"/>
                      </a:ext>
                    </a:extLst>
                  </p:cNvPr>
                  <p:cNvSpPr>
                    <a:spLocks noChangeArrowheads="1"/>
                  </p:cNvSpPr>
                  <p:nvPr/>
                </p:nvSpPr>
                <p:spPr bwMode="auto">
                  <a:xfrm>
                    <a:off x="2406" y="2112"/>
                    <a:ext cx="288" cy="288"/>
                  </a:xfrm>
                  <a:prstGeom prst="ellipse">
                    <a:avLst/>
                  </a:prstGeom>
                  <a:solidFill>
                    <a:schemeClr val="accent1">
                      <a:alpha val="50000"/>
                    </a:scheme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B</a:t>
                    </a:r>
                  </a:p>
                </p:txBody>
              </p:sp>
              <p:sp>
                <p:nvSpPr>
                  <p:cNvPr id="24582" name="Oval 6">
                    <a:extLst>
                      <a:ext uri="{FF2B5EF4-FFF2-40B4-BE49-F238E27FC236}">
                        <a16:creationId xmlns:a16="http://schemas.microsoft.com/office/drawing/2014/main" id="{CDCD547C-661E-244C-B2F7-A09556ADED73}"/>
                      </a:ext>
                    </a:extLst>
                  </p:cNvPr>
                  <p:cNvSpPr>
                    <a:spLocks noChangeArrowheads="1"/>
                  </p:cNvSpPr>
                  <p:nvPr/>
                </p:nvSpPr>
                <p:spPr bwMode="auto">
                  <a:xfrm>
                    <a:off x="1262" y="2064"/>
                    <a:ext cx="384" cy="384"/>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4583" name="Oval 7">
                    <a:extLst>
                      <a:ext uri="{FF2B5EF4-FFF2-40B4-BE49-F238E27FC236}">
                        <a16:creationId xmlns:a16="http://schemas.microsoft.com/office/drawing/2014/main" id="{266DED17-39C6-6343-96AE-D4CEC2C7F069}"/>
                      </a:ext>
                    </a:extLst>
                  </p:cNvPr>
                  <p:cNvSpPr>
                    <a:spLocks noChangeArrowheads="1"/>
                  </p:cNvSpPr>
                  <p:nvPr/>
                </p:nvSpPr>
                <p:spPr bwMode="auto">
                  <a:xfrm>
                    <a:off x="2358" y="2064"/>
                    <a:ext cx="384" cy="384"/>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24584" name="Line 8">
                    <a:extLst>
                      <a:ext uri="{FF2B5EF4-FFF2-40B4-BE49-F238E27FC236}">
                        <a16:creationId xmlns:a16="http://schemas.microsoft.com/office/drawing/2014/main" id="{B1817A92-8805-C647-9927-BD1B74A4E6BB}"/>
                      </a:ext>
                    </a:extLst>
                  </p:cNvPr>
                  <p:cNvSpPr>
                    <a:spLocks noChangeShapeType="1"/>
                  </p:cNvSpPr>
                  <p:nvPr/>
                </p:nvSpPr>
                <p:spPr bwMode="auto">
                  <a:xfrm flipV="1">
                    <a:off x="974" y="2352"/>
                    <a:ext cx="336"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24586" name="Line 10">
                    <a:extLst>
                      <a:ext uri="{FF2B5EF4-FFF2-40B4-BE49-F238E27FC236}">
                        <a16:creationId xmlns:a16="http://schemas.microsoft.com/office/drawing/2014/main" id="{94546E46-8519-634A-9435-8CEBB6571CA0}"/>
                      </a:ext>
                    </a:extLst>
                  </p:cNvPr>
                  <p:cNvSpPr>
                    <a:spLocks noChangeShapeType="1"/>
                  </p:cNvSpPr>
                  <p:nvPr/>
                </p:nvSpPr>
                <p:spPr bwMode="auto">
                  <a:xfrm>
                    <a:off x="1638" y="2256"/>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24587" name="Line 11">
                    <a:extLst>
                      <a:ext uri="{FF2B5EF4-FFF2-40B4-BE49-F238E27FC236}">
                        <a16:creationId xmlns:a16="http://schemas.microsoft.com/office/drawing/2014/main" id="{07A086F6-EAFF-4644-814A-F49B7B48612C}"/>
                      </a:ext>
                    </a:extLst>
                  </p:cNvPr>
                  <p:cNvSpPr>
                    <a:spLocks noChangeShapeType="1"/>
                  </p:cNvSpPr>
                  <p:nvPr/>
                </p:nvSpPr>
                <p:spPr bwMode="auto">
                  <a:xfrm>
                    <a:off x="2742" y="2256"/>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24590" name="Text Box 14">
                    <a:extLst>
                      <a:ext uri="{FF2B5EF4-FFF2-40B4-BE49-F238E27FC236}">
                        <a16:creationId xmlns:a16="http://schemas.microsoft.com/office/drawing/2014/main" id="{C8FEFA58-B56C-F34E-8A31-D30D5E906209}"/>
                      </a:ext>
                    </a:extLst>
                  </p:cNvPr>
                  <p:cNvSpPr txBox="1">
                    <a:spLocks noChangeArrowheads="1"/>
                  </p:cNvSpPr>
                  <p:nvPr/>
                </p:nvSpPr>
                <p:spPr bwMode="auto">
                  <a:xfrm>
                    <a:off x="2976" y="1968"/>
                    <a:ext cx="22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1</a:t>
                    </a:r>
                  </a:p>
                </p:txBody>
              </p:sp>
              <p:sp>
                <p:nvSpPr>
                  <p:cNvPr id="24592" name="Text Box 16">
                    <a:extLst>
                      <a:ext uri="{FF2B5EF4-FFF2-40B4-BE49-F238E27FC236}">
                        <a16:creationId xmlns:a16="http://schemas.microsoft.com/office/drawing/2014/main" id="{949B8576-3E93-6047-9B1A-872ABBD9C0B6}"/>
                      </a:ext>
                    </a:extLst>
                  </p:cNvPr>
                  <p:cNvSpPr txBox="1">
                    <a:spLocks noChangeArrowheads="1"/>
                  </p:cNvSpPr>
                  <p:nvPr/>
                </p:nvSpPr>
                <p:spPr bwMode="auto">
                  <a:xfrm>
                    <a:off x="1536" y="1584"/>
                    <a:ext cx="22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0</a:t>
                    </a:r>
                  </a:p>
                </p:txBody>
              </p:sp>
              <p:cxnSp>
                <p:nvCxnSpPr>
                  <p:cNvPr id="24593" name="AutoShape 17">
                    <a:extLst>
                      <a:ext uri="{FF2B5EF4-FFF2-40B4-BE49-F238E27FC236}">
                        <a16:creationId xmlns:a16="http://schemas.microsoft.com/office/drawing/2014/main" id="{55893660-CBE5-824A-8860-E0120A0F6535}"/>
                      </a:ext>
                    </a:extLst>
                  </p:cNvPr>
                  <p:cNvCxnSpPr>
                    <a:cxnSpLocks noChangeShapeType="1"/>
                    <a:stCxn id="24583" idx="3"/>
                    <a:endCxn id="24582" idx="5"/>
                  </p:cNvCxnSpPr>
                  <p:nvPr/>
                </p:nvCxnSpPr>
                <p:spPr bwMode="auto">
                  <a:xfrm rot="5400000">
                    <a:off x="2001" y="1981"/>
                    <a:ext cx="1" cy="824"/>
                  </a:xfrm>
                  <a:prstGeom prst="curvedConnector3">
                    <a:avLst>
                      <a:gd name="adj1" fmla="val 2000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4594" name="Text Box 18">
                    <a:extLst>
                      <a:ext uri="{FF2B5EF4-FFF2-40B4-BE49-F238E27FC236}">
                        <a16:creationId xmlns:a16="http://schemas.microsoft.com/office/drawing/2014/main" id="{675F8524-4518-3D4A-AA67-453E226B6151}"/>
                      </a:ext>
                    </a:extLst>
                  </p:cNvPr>
                  <p:cNvSpPr txBox="1">
                    <a:spLocks noChangeArrowheads="1"/>
                  </p:cNvSpPr>
                  <p:nvPr/>
                </p:nvSpPr>
                <p:spPr bwMode="auto">
                  <a:xfrm>
                    <a:off x="3648" y="1632"/>
                    <a:ext cx="38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0,1</a:t>
                    </a:r>
                  </a:p>
                </p:txBody>
              </p:sp>
              <p:cxnSp>
                <p:nvCxnSpPr>
                  <p:cNvPr id="24596" name="AutoShape 20">
                    <a:extLst>
                      <a:ext uri="{FF2B5EF4-FFF2-40B4-BE49-F238E27FC236}">
                        <a16:creationId xmlns:a16="http://schemas.microsoft.com/office/drawing/2014/main" id="{03F24300-4ADD-754F-8BAA-34BDDEDFD93D}"/>
                      </a:ext>
                    </a:extLst>
                  </p:cNvPr>
                  <p:cNvCxnSpPr>
                    <a:cxnSpLocks noChangeShapeType="1"/>
                    <a:stCxn id="24580" idx="7"/>
                    <a:endCxn id="24580" idx="1"/>
                  </p:cNvCxnSpPr>
                  <p:nvPr/>
                </p:nvCxnSpPr>
                <p:spPr bwMode="auto">
                  <a:xfrm rot="16200000" flipH="1" flipV="1">
                    <a:off x="3605" y="2053"/>
                    <a:ext cx="1" cy="204"/>
                  </a:xfrm>
                  <a:prstGeom prst="curvedConnector3">
                    <a:avLst>
                      <a:gd name="adj1" fmla="val -1860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grpSp>
      </p:grpSp>
      <p:grpSp>
        <p:nvGrpSpPr>
          <p:cNvPr id="24599" name="Group 23">
            <a:extLst>
              <a:ext uri="{FF2B5EF4-FFF2-40B4-BE49-F238E27FC236}">
                <a16:creationId xmlns:a16="http://schemas.microsoft.com/office/drawing/2014/main" id="{40AB44DA-B138-3B4B-B987-8F390E7F4CCA}"/>
              </a:ext>
            </a:extLst>
          </p:cNvPr>
          <p:cNvGrpSpPr>
            <a:grpSpLocks/>
          </p:cNvGrpSpPr>
          <p:nvPr/>
        </p:nvGrpSpPr>
        <p:grpSpPr bwMode="auto">
          <a:xfrm>
            <a:off x="1600200" y="3886200"/>
            <a:ext cx="1522413" cy="2347913"/>
            <a:chOff x="1008" y="2427"/>
            <a:chExt cx="959" cy="1479"/>
          </a:xfrm>
        </p:grpSpPr>
        <p:sp>
          <p:nvSpPr>
            <p:cNvPr id="24597" name="Text Box 21">
              <a:extLst>
                <a:ext uri="{FF2B5EF4-FFF2-40B4-BE49-F238E27FC236}">
                  <a16:creationId xmlns:a16="http://schemas.microsoft.com/office/drawing/2014/main" id="{C22A0E3E-A70D-BB4F-AACA-E0A754E91C4C}"/>
                </a:ext>
              </a:extLst>
            </p:cNvPr>
            <p:cNvSpPr txBox="1">
              <a:spLocks noChangeArrowheads="1"/>
            </p:cNvSpPr>
            <p:nvPr/>
          </p:nvSpPr>
          <p:spPr bwMode="auto">
            <a:xfrm>
              <a:off x="1008" y="2928"/>
              <a:ext cx="959" cy="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Previous</a:t>
              </a:r>
            </a:p>
            <a:p>
              <a:pPr>
                <a:defRPr/>
              </a:pPr>
              <a:r>
                <a:rPr lang="en-US">
                  <a:latin typeface="Tahoma" charset="0"/>
                  <a:ea typeface="ＭＳ Ｐゴシック" charset="0"/>
                </a:rPr>
                <a:t>string OK,</a:t>
              </a:r>
            </a:p>
            <a:p>
              <a:pPr>
                <a:defRPr/>
              </a:pPr>
              <a:r>
                <a:rPr lang="en-US">
                  <a:latin typeface="Tahoma" charset="0"/>
                  <a:ea typeface="ＭＳ Ｐゴシック" charset="0"/>
                </a:rPr>
                <a:t>does not</a:t>
              </a:r>
            </a:p>
            <a:p>
              <a:pPr>
                <a:defRPr/>
              </a:pPr>
              <a:r>
                <a:rPr lang="en-US">
                  <a:latin typeface="Tahoma" charset="0"/>
                  <a:ea typeface="ＭＳ Ｐゴシック" charset="0"/>
                </a:rPr>
                <a:t>end in 1.</a:t>
              </a:r>
            </a:p>
          </p:txBody>
        </p:sp>
        <p:sp>
          <p:nvSpPr>
            <p:cNvPr id="24598" name="Line 22">
              <a:extLst>
                <a:ext uri="{FF2B5EF4-FFF2-40B4-BE49-F238E27FC236}">
                  <a16:creationId xmlns:a16="http://schemas.microsoft.com/office/drawing/2014/main" id="{9E1BD513-D65F-954B-AD10-DC94301B06E5}"/>
                </a:ext>
              </a:extLst>
            </p:cNvPr>
            <p:cNvSpPr>
              <a:spLocks noChangeShapeType="1"/>
            </p:cNvSpPr>
            <p:nvPr/>
          </p:nvSpPr>
          <p:spPr bwMode="auto">
            <a:xfrm flipV="1">
              <a:off x="1440" y="2427"/>
              <a:ext cx="0" cy="432"/>
            </a:xfrm>
            <a:prstGeom prst="line">
              <a:avLst/>
            </a:prstGeom>
            <a:noFill/>
            <a:ln w="9525">
              <a:solidFill>
                <a:srgbClr val="FF0000"/>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24600" name="Group 24">
            <a:extLst>
              <a:ext uri="{FF2B5EF4-FFF2-40B4-BE49-F238E27FC236}">
                <a16:creationId xmlns:a16="http://schemas.microsoft.com/office/drawing/2014/main" id="{ED6F0F52-443D-264D-B30C-92CE0DCF8188}"/>
              </a:ext>
            </a:extLst>
          </p:cNvPr>
          <p:cNvGrpSpPr>
            <a:grpSpLocks/>
          </p:cNvGrpSpPr>
          <p:nvPr/>
        </p:nvGrpSpPr>
        <p:grpSpPr bwMode="auto">
          <a:xfrm>
            <a:off x="3352800" y="3886200"/>
            <a:ext cx="1555750" cy="2347913"/>
            <a:chOff x="1008" y="2427"/>
            <a:chExt cx="980" cy="1479"/>
          </a:xfrm>
        </p:grpSpPr>
        <p:sp>
          <p:nvSpPr>
            <p:cNvPr id="24601" name="Text Box 25">
              <a:extLst>
                <a:ext uri="{FF2B5EF4-FFF2-40B4-BE49-F238E27FC236}">
                  <a16:creationId xmlns:a16="http://schemas.microsoft.com/office/drawing/2014/main" id="{5436FC05-3B07-C643-A18F-62409C5E528F}"/>
                </a:ext>
              </a:extLst>
            </p:cNvPr>
            <p:cNvSpPr txBox="1">
              <a:spLocks noChangeArrowheads="1"/>
            </p:cNvSpPr>
            <p:nvPr/>
          </p:nvSpPr>
          <p:spPr bwMode="auto">
            <a:xfrm>
              <a:off x="1008" y="2928"/>
              <a:ext cx="980" cy="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Previous</a:t>
              </a:r>
            </a:p>
            <a:p>
              <a:pPr>
                <a:defRPr/>
              </a:pPr>
              <a:r>
                <a:rPr lang="en-US">
                  <a:latin typeface="Tahoma" charset="0"/>
                  <a:ea typeface="ＭＳ Ｐゴシック" charset="0"/>
                </a:rPr>
                <a:t>String OK,</a:t>
              </a:r>
            </a:p>
            <a:p>
              <a:pPr>
                <a:defRPr/>
              </a:pPr>
              <a:r>
                <a:rPr lang="en-US">
                  <a:latin typeface="Tahoma" charset="0"/>
                  <a:ea typeface="ＭＳ Ｐゴシック" charset="0"/>
                </a:rPr>
                <a:t>ends in a </a:t>
              </a:r>
            </a:p>
            <a:p>
              <a:pPr>
                <a:defRPr/>
              </a:pPr>
              <a:r>
                <a:rPr lang="en-US">
                  <a:latin typeface="Tahoma" charset="0"/>
                  <a:ea typeface="ＭＳ Ｐゴシック" charset="0"/>
                </a:rPr>
                <a:t>single 1.</a:t>
              </a:r>
            </a:p>
          </p:txBody>
        </p:sp>
        <p:sp>
          <p:nvSpPr>
            <p:cNvPr id="24602" name="Line 26">
              <a:extLst>
                <a:ext uri="{FF2B5EF4-FFF2-40B4-BE49-F238E27FC236}">
                  <a16:creationId xmlns:a16="http://schemas.microsoft.com/office/drawing/2014/main" id="{F3E85CDF-AC39-3C46-908F-66D286C924C8}"/>
                </a:ext>
              </a:extLst>
            </p:cNvPr>
            <p:cNvSpPr>
              <a:spLocks noChangeShapeType="1"/>
            </p:cNvSpPr>
            <p:nvPr/>
          </p:nvSpPr>
          <p:spPr bwMode="auto">
            <a:xfrm flipV="1">
              <a:off x="1440" y="2427"/>
              <a:ext cx="0" cy="432"/>
            </a:xfrm>
            <a:prstGeom prst="line">
              <a:avLst/>
            </a:prstGeom>
            <a:noFill/>
            <a:ln w="9525">
              <a:solidFill>
                <a:srgbClr val="FF0000"/>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24603" name="Group 27">
            <a:extLst>
              <a:ext uri="{FF2B5EF4-FFF2-40B4-BE49-F238E27FC236}">
                <a16:creationId xmlns:a16="http://schemas.microsoft.com/office/drawing/2014/main" id="{A0330989-8925-754F-BA4A-6F31F9783F4F}"/>
              </a:ext>
            </a:extLst>
          </p:cNvPr>
          <p:cNvGrpSpPr>
            <a:grpSpLocks/>
          </p:cNvGrpSpPr>
          <p:nvPr/>
        </p:nvGrpSpPr>
        <p:grpSpPr bwMode="auto">
          <a:xfrm>
            <a:off x="5029200" y="3810000"/>
            <a:ext cx="1793875" cy="1982788"/>
            <a:chOff x="1008" y="2427"/>
            <a:chExt cx="1130" cy="1249"/>
          </a:xfrm>
        </p:grpSpPr>
        <p:sp>
          <p:nvSpPr>
            <p:cNvPr id="24604" name="Text Box 28">
              <a:extLst>
                <a:ext uri="{FF2B5EF4-FFF2-40B4-BE49-F238E27FC236}">
                  <a16:creationId xmlns:a16="http://schemas.microsoft.com/office/drawing/2014/main" id="{4F1E29CD-0A91-BB4F-9365-376C0B172B77}"/>
                </a:ext>
              </a:extLst>
            </p:cNvPr>
            <p:cNvSpPr txBox="1">
              <a:spLocks noChangeArrowheads="1"/>
            </p:cNvSpPr>
            <p:nvPr/>
          </p:nvSpPr>
          <p:spPr bwMode="auto">
            <a:xfrm>
              <a:off x="1008" y="2928"/>
              <a:ext cx="1130" cy="7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r>
                <a:rPr lang="en-US" altLang="en-US"/>
                <a:t>Consecutive</a:t>
              </a:r>
            </a:p>
            <a:p>
              <a:r>
                <a:rPr lang="en-US" altLang="en-US"/>
                <a:t>1</a:t>
              </a:r>
              <a:r>
                <a:rPr lang="ja-JP" altLang="en-US">
                  <a:latin typeface="Arial" panose="020B0604020202020204" pitchFamily="34" charset="0"/>
                </a:rPr>
                <a:t>’</a:t>
              </a:r>
              <a:r>
                <a:rPr lang="en-US" altLang="ja-JP"/>
                <a:t>s have</a:t>
              </a:r>
            </a:p>
            <a:p>
              <a:r>
                <a:rPr lang="en-US" altLang="en-US"/>
                <a:t>been seen.</a:t>
              </a:r>
            </a:p>
          </p:txBody>
        </p:sp>
        <p:sp>
          <p:nvSpPr>
            <p:cNvPr id="24605" name="Line 29">
              <a:extLst>
                <a:ext uri="{FF2B5EF4-FFF2-40B4-BE49-F238E27FC236}">
                  <a16:creationId xmlns:a16="http://schemas.microsoft.com/office/drawing/2014/main" id="{D0BD7B96-1219-5E4A-BAE2-A6271B5FEBBB}"/>
                </a:ext>
              </a:extLst>
            </p:cNvPr>
            <p:cNvSpPr>
              <a:spLocks noChangeShapeType="1"/>
            </p:cNvSpPr>
            <p:nvPr/>
          </p:nvSpPr>
          <p:spPr bwMode="auto">
            <a:xfrm flipV="1">
              <a:off x="1440" y="2427"/>
              <a:ext cx="0" cy="432"/>
            </a:xfrm>
            <a:prstGeom prst="line">
              <a:avLst/>
            </a:prstGeom>
            <a:noFill/>
            <a:ln w="9525">
              <a:solidFill>
                <a:srgbClr val="FF0000"/>
              </a:solidFill>
              <a:prstDash val="sys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sp>
        <p:nvSpPr>
          <p:cNvPr id="24610" name="Text Box 34">
            <a:extLst>
              <a:ext uri="{FF2B5EF4-FFF2-40B4-BE49-F238E27FC236}">
                <a16:creationId xmlns:a16="http://schemas.microsoft.com/office/drawing/2014/main" id="{BC197220-F8C5-3E4A-82CE-892D15EDAB83}"/>
              </a:ext>
            </a:extLst>
          </p:cNvPr>
          <p:cNvSpPr txBox="1">
            <a:spLocks noChangeArrowheads="1"/>
          </p:cNvSpPr>
          <p:nvPr/>
        </p:nvSpPr>
        <p:spPr bwMode="auto">
          <a:xfrm>
            <a:off x="914400" y="1828800"/>
            <a:ext cx="65071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r>
              <a:rPr lang="en-US" altLang="en-US">
                <a:solidFill>
                  <a:srgbClr val="FF9900"/>
                </a:solidFill>
              </a:rPr>
              <a:t>Accepts all strings without two consecutive 1</a:t>
            </a:r>
            <a:r>
              <a:rPr lang="ja-JP" altLang="en-US">
                <a:solidFill>
                  <a:srgbClr val="FF9900"/>
                </a:solidFill>
                <a:latin typeface="Arial" panose="020B0604020202020204" pitchFamily="34" charset="0"/>
              </a:rPr>
              <a:t>’</a:t>
            </a:r>
            <a:r>
              <a:rPr lang="en-US" altLang="ja-JP">
                <a:solidFill>
                  <a:srgbClr val="FF9900"/>
                </a:solidFill>
              </a:rPr>
              <a:t>s.</a:t>
            </a:r>
            <a:endParaRPr lang="en-US" altLang="en-US">
              <a:solidFill>
                <a:srgbClr val="FF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6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459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460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4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1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BAF9D15-9598-2342-903F-213144F5A095}"/>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ABD99844-995C-984C-BF76-8E2E7D18DD69}" type="slidenum">
              <a:rPr lang="en-US" altLang="en-US" sz="1400">
                <a:latin typeface="Times New Roman" panose="02020603050405020304" pitchFamily="18" charset="0"/>
              </a:rPr>
              <a:pPr/>
              <a:t>21</a:t>
            </a:fld>
            <a:endParaRPr lang="en-US" altLang="en-US" sz="1400">
              <a:latin typeface="Times New Roman" panose="02020603050405020304" pitchFamily="18" charset="0"/>
            </a:endParaRPr>
          </a:p>
        </p:txBody>
      </p:sp>
      <p:sp>
        <p:nvSpPr>
          <p:cNvPr id="37890" name="Rectangle 2">
            <a:extLst>
              <a:ext uri="{FF2B5EF4-FFF2-40B4-BE49-F238E27FC236}">
                <a16:creationId xmlns:a16="http://schemas.microsoft.com/office/drawing/2014/main" id="{FBE4F466-A7CE-8F4F-8455-6C000996C990}"/>
              </a:ext>
            </a:extLst>
          </p:cNvPr>
          <p:cNvSpPr>
            <a:spLocks noGrp="1" noChangeArrowheads="1"/>
          </p:cNvSpPr>
          <p:nvPr>
            <p:ph type="title"/>
          </p:nvPr>
        </p:nvSpPr>
        <p:spPr/>
        <p:txBody>
          <a:bodyPr/>
          <a:lstStyle/>
          <a:p>
            <a:pPr>
              <a:defRPr/>
            </a:pPr>
            <a:r>
              <a:rPr lang="en-US">
                <a:cs typeface="+mj-cs"/>
              </a:rPr>
              <a:t>Language of a DFA</a:t>
            </a:r>
          </a:p>
        </p:txBody>
      </p:sp>
      <p:sp>
        <p:nvSpPr>
          <p:cNvPr id="37891" name="Rectangle 3">
            <a:extLst>
              <a:ext uri="{FF2B5EF4-FFF2-40B4-BE49-F238E27FC236}">
                <a16:creationId xmlns:a16="http://schemas.microsoft.com/office/drawing/2014/main" id="{C1754129-0095-A341-935C-82B2DCCBCF55}"/>
              </a:ext>
            </a:extLst>
          </p:cNvPr>
          <p:cNvSpPr>
            <a:spLocks noGrp="1" noChangeArrowheads="1"/>
          </p:cNvSpPr>
          <p:nvPr>
            <p:ph type="body" idx="1"/>
          </p:nvPr>
        </p:nvSpPr>
        <p:spPr>
          <a:xfrm>
            <a:off x="685800" y="1981200"/>
            <a:ext cx="7772400" cy="4419600"/>
          </a:xfrm>
        </p:spPr>
        <p:txBody>
          <a:bodyPr/>
          <a:lstStyle/>
          <a:p>
            <a:r>
              <a:rPr lang="en-US" altLang="en-US" dirty="0"/>
              <a:t>Automata of all kinds define languages.</a:t>
            </a:r>
          </a:p>
          <a:p>
            <a:r>
              <a:rPr lang="en-US" altLang="en-US" dirty="0"/>
              <a:t>If A is an automaton, L(A) is its language.</a:t>
            </a:r>
          </a:p>
          <a:p>
            <a:r>
              <a:rPr lang="en-US" altLang="en-US" dirty="0"/>
              <a:t>For a DFA, A, L(A) is the set of strings labeling paths from the start state to a final state.</a:t>
            </a:r>
          </a:p>
        </p:txBody>
      </p:sp>
      <p:pic>
        <p:nvPicPr>
          <p:cNvPr id="2" name="Picture 1">
            <a:extLst>
              <a:ext uri="{FF2B5EF4-FFF2-40B4-BE49-F238E27FC236}">
                <a16:creationId xmlns:a16="http://schemas.microsoft.com/office/drawing/2014/main" id="{5299D0D7-451E-1B4A-AF50-007260F22AF3}"/>
              </a:ext>
            </a:extLst>
          </p:cNvPr>
          <p:cNvPicPr>
            <a:picLocks noChangeAspect="1"/>
          </p:cNvPicPr>
          <p:nvPr/>
        </p:nvPicPr>
        <p:blipFill>
          <a:blip r:embed="rId3"/>
          <a:stretch>
            <a:fillRect/>
          </a:stretch>
        </p:blipFill>
        <p:spPr>
          <a:xfrm>
            <a:off x="1259927" y="4191000"/>
            <a:ext cx="6624145" cy="214555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4">
            <a:extLst>
              <a:ext uri="{FF2B5EF4-FFF2-40B4-BE49-F238E27FC236}">
                <a16:creationId xmlns:a16="http://schemas.microsoft.com/office/drawing/2014/main" id="{84DA9A6C-C347-5243-ADFE-55F15A27E664}"/>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5669DE4A-E403-9E49-B1E1-C016A8FF1386}" type="slidenum">
              <a:rPr lang="en-US" altLang="en-US" sz="1400">
                <a:latin typeface="Times New Roman" panose="02020603050405020304" pitchFamily="18" charset="0"/>
              </a:rPr>
              <a:pPr/>
              <a:t>22</a:t>
            </a:fld>
            <a:endParaRPr lang="en-US" altLang="en-US" sz="1400">
              <a:latin typeface="Times New Roman" panose="02020603050405020304" pitchFamily="18" charset="0"/>
            </a:endParaRPr>
          </a:p>
        </p:txBody>
      </p:sp>
      <p:sp>
        <p:nvSpPr>
          <p:cNvPr id="39938" name="Rectangle 2">
            <a:extLst>
              <a:ext uri="{FF2B5EF4-FFF2-40B4-BE49-F238E27FC236}">
                <a16:creationId xmlns:a16="http://schemas.microsoft.com/office/drawing/2014/main" id="{AACC3E98-220B-F441-8110-86931D3FB9F0}"/>
              </a:ext>
            </a:extLst>
          </p:cNvPr>
          <p:cNvSpPr>
            <a:spLocks noGrp="1" noChangeArrowheads="1"/>
          </p:cNvSpPr>
          <p:nvPr>
            <p:ph type="title"/>
          </p:nvPr>
        </p:nvSpPr>
        <p:spPr/>
        <p:txBody>
          <a:bodyPr/>
          <a:lstStyle/>
          <a:p>
            <a:pPr>
              <a:defRPr/>
            </a:pPr>
            <a:r>
              <a:rPr lang="en-US">
                <a:solidFill>
                  <a:srgbClr val="33CC33"/>
                </a:solidFill>
                <a:cs typeface="+mj-cs"/>
              </a:rPr>
              <a:t>Example</a:t>
            </a:r>
            <a:r>
              <a:rPr lang="en-US">
                <a:cs typeface="+mj-cs"/>
              </a:rPr>
              <a:t>: String in a Language</a:t>
            </a:r>
          </a:p>
        </p:txBody>
      </p:sp>
      <p:grpSp>
        <p:nvGrpSpPr>
          <p:cNvPr id="45059" name="Group 3">
            <a:extLst>
              <a:ext uri="{FF2B5EF4-FFF2-40B4-BE49-F238E27FC236}">
                <a16:creationId xmlns:a16="http://schemas.microsoft.com/office/drawing/2014/main" id="{224E4206-B333-7A44-8A9E-510A38346012}"/>
              </a:ext>
            </a:extLst>
          </p:cNvPr>
          <p:cNvGrpSpPr>
            <a:grpSpLocks/>
          </p:cNvGrpSpPr>
          <p:nvPr/>
        </p:nvGrpSpPr>
        <p:grpSpPr bwMode="auto">
          <a:xfrm>
            <a:off x="838200" y="3200400"/>
            <a:ext cx="5387975" cy="2090738"/>
            <a:chOff x="624" y="1563"/>
            <a:chExt cx="3394" cy="1317"/>
          </a:xfrm>
        </p:grpSpPr>
        <p:sp>
          <p:nvSpPr>
            <p:cNvPr id="39940" name="Text Box 4">
              <a:extLst>
                <a:ext uri="{FF2B5EF4-FFF2-40B4-BE49-F238E27FC236}">
                  <a16:creationId xmlns:a16="http://schemas.microsoft.com/office/drawing/2014/main" id="{D75ECCED-7A89-6340-89CF-85933071663E}"/>
                </a:ext>
              </a:extLst>
            </p:cNvPr>
            <p:cNvSpPr txBox="1">
              <a:spLocks noChangeArrowheads="1"/>
            </p:cNvSpPr>
            <p:nvPr/>
          </p:nvSpPr>
          <p:spPr bwMode="auto">
            <a:xfrm>
              <a:off x="624" y="2592"/>
              <a:ext cx="52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Start</a:t>
              </a:r>
            </a:p>
          </p:txBody>
        </p:sp>
        <p:grpSp>
          <p:nvGrpSpPr>
            <p:cNvPr id="45062" name="Group 5">
              <a:extLst>
                <a:ext uri="{FF2B5EF4-FFF2-40B4-BE49-F238E27FC236}">
                  <a16:creationId xmlns:a16="http://schemas.microsoft.com/office/drawing/2014/main" id="{9919BB29-073C-4148-B01B-1D63B1FB231B}"/>
                </a:ext>
              </a:extLst>
            </p:cNvPr>
            <p:cNvGrpSpPr>
              <a:grpSpLocks/>
            </p:cNvGrpSpPr>
            <p:nvPr/>
          </p:nvGrpSpPr>
          <p:grpSpPr bwMode="auto">
            <a:xfrm>
              <a:off x="960" y="1563"/>
              <a:ext cx="3058" cy="1317"/>
              <a:chOff x="960" y="1563"/>
              <a:chExt cx="3058" cy="1317"/>
            </a:xfrm>
          </p:grpSpPr>
          <p:sp>
            <p:nvSpPr>
              <p:cNvPr id="39942" name="Text Box 6">
                <a:extLst>
                  <a:ext uri="{FF2B5EF4-FFF2-40B4-BE49-F238E27FC236}">
                    <a16:creationId xmlns:a16="http://schemas.microsoft.com/office/drawing/2014/main" id="{2BDF676E-CAAA-DE4E-B982-D697203DA5B2}"/>
                  </a:ext>
                </a:extLst>
              </p:cNvPr>
              <p:cNvSpPr txBox="1">
                <a:spLocks noChangeArrowheads="1"/>
              </p:cNvSpPr>
              <p:nvPr/>
            </p:nvSpPr>
            <p:spPr bwMode="auto">
              <a:xfrm>
                <a:off x="1824" y="1968"/>
                <a:ext cx="22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1</a:t>
                </a:r>
              </a:p>
            </p:txBody>
          </p:sp>
          <p:sp>
            <p:nvSpPr>
              <p:cNvPr id="39943" name="Text Box 7">
                <a:extLst>
                  <a:ext uri="{FF2B5EF4-FFF2-40B4-BE49-F238E27FC236}">
                    <a16:creationId xmlns:a16="http://schemas.microsoft.com/office/drawing/2014/main" id="{8550611E-9CE3-4E49-A34C-F216337CDC9C}"/>
                  </a:ext>
                </a:extLst>
              </p:cNvPr>
              <p:cNvSpPr txBox="1">
                <a:spLocks noChangeArrowheads="1"/>
              </p:cNvSpPr>
              <p:nvPr/>
            </p:nvSpPr>
            <p:spPr bwMode="auto">
              <a:xfrm>
                <a:off x="1872" y="2592"/>
                <a:ext cx="22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0</a:t>
                </a:r>
              </a:p>
            </p:txBody>
          </p:sp>
          <p:grpSp>
            <p:nvGrpSpPr>
              <p:cNvPr id="45065" name="Group 8">
                <a:extLst>
                  <a:ext uri="{FF2B5EF4-FFF2-40B4-BE49-F238E27FC236}">
                    <a16:creationId xmlns:a16="http://schemas.microsoft.com/office/drawing/2014/main" id="{1B403864-9576-FF46-A843-AECCC4EAD6B5}"/>
                  </a:ext>
                </a:extLst>
              </p:cNvPr>
              <p:cNvGrpSpPr>
                <a:grpSpLocks/>
              </p:cNvGrpSpPr>
              <p:nvPr/>
            </p:nvGrpSpPr>
            <p:grpSpPr bwMode="auto">
              <a:xfrm>
                <a:off x="960" y="1563"/>
                <a:ext cx="3058" cy="1056"/>
                <a:chOff x="960" y="1584"/>
                <a:chExt cx="3058" cy="1056"/>
              </a:xfrm>
            </p:grpSpPr>
            <p:cxnSp>
              <p:nvCxnSpPr>
                <p:cNvPr id="39945" name="AutoShape 9">
                  <a:extLst>
                    <a:ext uri="{FF2B5EF4-FFF2-40B4-BE49-F238E27FC236}">
                      <a16:creationId xmlns:a16="http://schemas.microsoft.com/office/drawing/2014/main" id="{0038BC60-1475-EE4A-A3CC-D010FA652452}"/>
                    </a:ext>
                  </a:extLst>
                </p:cNvPr>
                <p:cNvCxnSpPr>
                  <a:cxnSpLocks noChangeShapeType="1"/>
                </p:cNvCxnSpPr>
                <p:nvPr/>
              </p:nvCxnSpPr>
              <p:spPr bwMode="auto">
                <a:xfrm rot="16200000" flipH="1" flipV="1">
                  <a:off x="1431" y="1977"/>
                  <a:ext cx="1" cy="272"/>
                </a:xfrm>
                <a:prstGeom prst="curvedConnector3">
                  <a:avLst>
                    <a:gd name="adj1" fmla="val -42700005"/>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45067" name="Group 10">
                  <a:extLst>
                    <a:ext uri="{FF2B5EF4-FFF2-40B4-BE49-F238E27FC236}">
                      <a16:creationId xmlns:a16="http://schemas.microsoft.com/office/drawing/2014/main" id="{3274D108-957D-F346-BF34-E47EC3A96FF0}"/>
                    </a:ext>
                  </a:extLst>
                </p:cNvPr>
                <p:cNvGrpSpPr>
                  <a:grpSpLocks/>
                </p:cNvGrpSpPr>
                <p:nvPr/>
              </p:nvGrpSpPr>
              <p:grpSpPr bwMode="auto">
                <a:xfrm>
                  <a:off x="960" y="1584"/>
                  <a:ext cx="3058" cy="1056"/>
                  <a:chOff x="974" y="1584"/>
                  <a:chExt cx="3058" cy="1056"/>
                </a:xfrm>
              </p:grpSpPr>
              <p:sp>
                <p:nvSpPr>
                  <p:cNvPr id="39947" name="Oval 11">
                    <a:extLst>
                      <a:ext uri="{FF2B5EF4-FFF2-40B4-BE49-F238E27FC236}">
                        <a16:creationId xmlns:a16="http://schemas.microsoft.com/office/drawing/2014/main" id="{EE6BF2DC-86E0-EA4D-B85A-7D33BE88B57C}"/>
                      </a:ext>
                    </a:extLst>
                  </p:cNvPr>
                  <p:cNvSpPr>
                    <a:spLocks noChangeArrowheads="1"/>
                  </p:cNvSpPr>
                  <p:nvPr/>
                </p:nvSpPr>
                <p:spPr bwMode="auto">
                  <a:xfrm>
                    <a:off x="1310" y="2112"/>
                    <a:ext cx="288" cy="288"/>
                  </a:xfrm>
                  <a:prstGeom prst="ellipse">
                    <a:avLst/>
                  </a:prstGeom>
                  <a:solidFill>
                    <a:schemeClr val="accent1">
                      <a:alpha val="50000"/>
                    </a:scheme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A</a:t>
                    </a:r>
                  </a:p>
                </p:txBody>
              </p:sp>
              <p:sp>
                <p:nvSpPr>
                  <p:cNvPr id="39948" name="Oval 12">
                    <a:extLst>
                      <a:ext uri="{FF2B5EF4-FFF2-40B4-BE49-F238E27FC236}">
                        <a16:creationId xmlns:a16="http://schemas.microsoft.com/office/drawing/2014/main" id="{9287F7E1-3807-DA46-924A-C05A289A2420}"/>
                      </a:ext>
                    </a:extLst>
                  </p:cNvPr>
                  <p:cNvSpPr>
                    <a:spLocks noChangeArrowheads="1"/>
                  </p:cNvSpPr>
                  <p:nvPr/>
                </p:nvSpPr>
                <p:spPr bwMode="auto">
                  <a:xfrm>
                    <a:off x="3462" y="2112"/>
                    <a:ext cx="288" cy="288"/>
                  </a:xfrm>
                  <a:prstGeom prst="ellipse">
                    <a:avLst/>
                  </a:prstGeom>
                  <a:solidFill>
                    <a:schemeClr val="accent1">
                      <a:alpha val="50000"/>
                    </a:scheme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C</a:t>
                    </a:r>
                  </a:p>
                </p:txBody>
              </p:sp>
              <p:sp>
                <p:nvSpPr>
                  <p:cNvPr id="39949" name="Oval 13">
                    <a:extLst>
                      <a:ext uri="{FF2B5EF4-FFF2-40B4-BE49-F238E27FC236}">
                        <a16:creationId xmlns:a16="http://schemas.microsoft.com/office/drawing/2014/main" id="{3AC759FA-09E2-9543-80CB-608A42D11B71}"/>
                      </a:ext>
                    </a:extLst>
                  </p:cNvPr>
                  <p:cNvSpPr>
                    <a:spLocks noChangeArrowheads="1"/>
                  </p:cNvSpPr>
                  <p:nvPr/>
                </p:nvSpPr>
                <p:spPr bwMode="auto">
                  <a:xfrm>
                    <a:off x="2406" y="2112"/>
                    <a:ext cx="288" cy="288"/>
                  </a:xfrm>
                  <a:prstGeom prst="ellipse">
                    <a:avLst/>
                  </a:prstGeom>
                  <a:solidFill>
                    <a:schemeClr val="accent1">
                      <a:alpha val="50000"/>
                    </a:scheme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B</a:t>
                    </a:r>
                  </a:p>
                </p:txBody>
              </p:sp>
              <p:sp>
                <p:nvSpPr>
                  <p:cNvPr id="39950" name="Oval 14">
                    <a:extLst>
                      <a:ext uri="{FF2B5EF4-FFF2-40B4-BE49-F238E27FC236}">
                        <a16:creationId xmlns:a16="http://schemas.microsoft.com/office/drawing/2014/main" id="{6AB100DF-A2B0-3D46-8361-C383112DB9BC}"/>
                      </a:ext>
                    </a:extLst>
                  </p:cNvPr>
                  <p:cNvSpPr>
                    <a:spLocks noChangeArrowheads="1"/>
                  </p:cNvSpPr>
                  <p:nvPr/>
                </p:nvSpPr>
                <p:spPr bwMode="auto">
                  <a:xfrm>
                    <a:off x="1262" y="2064"/>
                    <a:ext cx="384" cy="384"/>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39951" name="Oval 15">
                    <a:extLst>
                      <a:ext uri="{FF2B5EF4-FFF2-40B4-BE49-F238E27FC236}">
                        <a16:creationId xmlns:a16="http://schemas.microsoft.com/office/drawing/2014/main" id="{CE4F2048-BF3C-744C-84FA-A09E17DCA298}"/>
                      </a:ext>
                    </a:extLst>
                  </p:cNvPr>
                  <p:cNvSpPr>
                    <a:spLocks noChangeArrowheads="1"/>
                  </p:cNvSpPr>
                  <p:nvPr/>
                </p:nvSpPr>
                <p:spPr bwMode="auto">
                  <a:xfrm>
                    <a:off x="2358" y="2064"/>
                    <a:ext cx="384" cy="384"/>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39952" name="Line 16">
                    <a:extLst>
                      <a:ext uri="{FF2B5EF4-FFF2-40B4-BE49-F238E27FC236}">
                        <a16:creationId xmlns:a16="http://schemas.microsoft.com/office/drawing/2014/main" id="{B0C93A1C-FCED-C94D-8DF7-BE198EAD97E1}"/>
                      </a:ext>
                    </a:extLst>
                  </p:cNvPr>
                  <p:cNvSpPr>
                    <a:spLocks noChangeShapeType="1"/>
                  </p:cNvSpPr>
                  <p:nvPr/>
                </p:nvSpPr>
                <p:spPr bwMode="auto">
                  <a:xfrm flipV="1">
                    <a:off x="974" y="2352"/>
                    <a:ext cx="336"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39953" name="Line 17">
                    <a:extLst>
                      <a:ext uri="{FF2B5EF4-FFF2-40B4-BE49-F238E27FC236}">
                        <a16:creationId xmlns:a16="http://schemas.microsoft.com/office/drawing/2014/main" id="{EA9A454F-E836-F946-8F02-41193A8E29C1}"/>
                      </a:ext>
                    </a:extLst>
                  </p:cNvPr>
                  <p:cNvSpPr>
                    <a:spLocks noChangeShapeType="1"/>
                  </p:cNvSpPr>
                  <p:nvPr/>
                </p:nvSpPr>
                <p:spPr bwMode="auto">
                  <a:xfrm>
                    <a:off x="1638" y="2256"/>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39954" name="Line 18">
                    <a:extLst>
                      <a:ext uri="{FF2B5EF4-FFF2-40B4-BE49-F238E27FC236}">
                        <a16:creationId xmlns:a16="http://schemas.microsoft.com/office/drawing/2014/main" id="{421AE24F-B1C6-CD4D-A032-A10280683044}"/>
                      </a:ext>
                    </a:extLst>
                  </p:cNvPr>
                  <p:cNvSpPr>
                    <a:spLocks noChangeShapeType="1"/>
                  </p:cNvSpPr>
                  <p:nvPr/>
                </p:nvSpPr>
                <p:spPr bwMode="auto">
                  <a:xfrm>
                    <a:off x="2742" y="2256"/>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39955" name="Text Box 19">
                    <a:extLst>
                      <a:ext uri="{FF2B5EF4-FFF2-40B4-BE49-F238E27FC236}">
                        <a16:creationId xmlns:a16="http://schemas.microsoft.com/office/drawing/2014/main" id="{39E5C90D-AC2E-D543-BD01-C5475B42BB32}"/>
                      </a:ext>
                    </a:extLst>
                  </p:cNvPr>
                  <p:cNvSpPr txBox="1">
                    <a:spLocks noChangeArrowheads="1"/>
                  </p:cNvSpPr>
                  <p:nvPr/>
                </p:nvSpPr>
                <p:spPr bwMode="auto">
                  <a:xfrm>
                    <a:off x="2976" y="1968"/>
                    <a:ext cx="22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1</a:t>
                    </a:r>
                  </a:p>
                </p:txBody>
              </p:sp>
              <p:sp>
                <p:nvSpPr>
                  <p:cNvPr id="39956" name="Text Box 20">
                    <a:extLst>
                      <a:ext uri="{FF2B5EF4-FFF2-40B4-BE49-F238E27FC236}">
                        <a16:creationId xmlns:a16="http://schemas.microsoft.com/office/drawing/2014/main" id="{935363B2-C79B-9F44-B417-5AFE5ABCDBCE}"/>
                      </a:ext>
                    </a:extLst>
                  </p:cNvPr>
                  <p:cNvSpPr txBox="1">
                    <a:spLocks noChangeArrowheads="1"/>
                  </p:cNvSpPr>
                  <p:nvPr/>
                </p:nvSpPr>
                <p:spPr bwMode="auto">
                  <a:xfrm>
                    <a:off x="1536" y="1584"/>
                    <a:ext cx="22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0</a:t>
                    </a:r>
                  </a:p>
                </p:txBody>
              </p:sp>
              <p:cxnSp>
                <p:nvCxnSpPr>
                  <p:cNvPr id="39957" name="AutoShape 21">
                    <a:extLst>
                      <a:ext uri="{FF2B5EF4-FFF2-40B4-BE49-F238E27FC236}">
                        <a16:creationId xmlns:a16="http://schemas.microsoft.com/office/drawing/2014/main" id="{A771AAA4-F8B2-7C4E-B008-1435ED97679F}"/>
                      </a:ext>
                    </a:extLst>
                  </p:cNvPr>
                  <p:cNvCxnSpPr>
                    <a:cxnSpLocks noChangeShapeType="1"/>
                    <a:stCxn id="39951" idx="3"/>
                    <a:endCxn id="39950" idx="5"/>
                  </p:cNvCxnSpPr>
                  <p:nvPr/>
                </p:nvCxnSpPr>
                <p:spPr bwMode="auto">
                  <a:xfrm rot="5400000">
                    <a:off x="2001" y="1981"/>
                    <a:ext cx="1" cy="824"/>
                  </a:xfrm>
                  <a:prstGeom prst="curvedConnector3">
                    <a:avLst>
                      <a:gd name="adj1" fmla="val 2000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9958" name="Text Box 22">
                    <a:extLst>
                      <a:ext uri="{FF2B5EF4-FFF2-40B4-BE49-F238E27FC236}">
                        <a16:creationId xmlns:a16="http://schemas.microsoft.com/office/drawing/2014/main" id="{07F6D9DD-7CC0-B94B-8215-7F4257D7B29B}"/>
                      </a:ext>
                    </a:extLst>
                  </p:cNvPr>
                  <p:cNvSpPr txBox="1">
                    <a:spLocks noChangeArrowheads="1"/>
                  </p:cNvSpPr>
                  <p:nvPr/>
                </p:nvSpPr>
                <p:spPr bwMode="auto">
                  <a:xfrm>
                    <a:off x="3648" y="1632"/>
                    <a:ext cx="38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0,1</a:t>
                    </a:r>
                  </a:p>
                </p:txBody>
              </p:sp>
              <p:cxnSp>
                <p:nvCxnSpPr>
                  <p:cNvPr id="39959" name="AutoShape 23">
                    <a:extLst>
                      <a:ext uri="{FF2B5EF4-FFF2-40B4-BE49-F238E27FC236}">
                        <a16:creationId xmlns:a16="http://schemas.microsoft.com/office/drawing/2014/main" id="{6F94FB56-F308-E94D-A559-4BE03AB8A7D1}"/>
                      </a:ext>
                    </a:extLst>
                  </p:cNvPr>
                  <p:cNvCxnSpPr>
                    <a:cxnSpLocks noChangeShapeType="1"/>
                    <a:stCxn id="39948" idx="7"/>
                    <a:endCxn id="39948" idx="1"/>
                  </p:cNvCxnSpPr>
                  <p:nvPr/>
                </p:nvCxnSpPr>
                <p:spPr bwMode="auto">
                  <a:xfrm rot="16200000" flipH="1" flipV="1">
                    <a:off x="3605" y="2053"/>
                    <a:ext cx="1" cy="204"/>
                  </a:xfrm>
                  <a:prstGeom prst="curvedConnector3">
                    <a:avLst>
                      <a:gd name="adj1" fmla="val -1860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grpSp>
      </p:grpSp>
      <p:sp>
        <p:nvSpPr>
          <p:cNvPr id="39960" name="Text Box 24">
            <a:extLst>
              <a:ext uri="{FF2B5EF4-FFF2-40B4-BE49-F238E27FC236}">
                <a16:creationId xmlns:a16="http://schemas.microsoft.com/office/drawing/2014/main" id="{3D6EA47D-1305-5B4D-BFED-E0E241AF6762}"/>
              </a:ext>
            </a:extLst>
          </p:cNvPr>
          <p:cNvSpPr txBox="1">
            <a:spLocks noChangeArrowheads="1"/>
          </p:cNvSpPr>
          <p:nvPr/>
        </p:nvSpPr>
        <p:spPr bwMode="auto">
          <a:xfrm>
            <a:off x="1736725" y="2090738"/>
            <a:ext cx="655955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String 101 is in the language of the DFA below.</a:t>
            </a:r>
          </a:p>
          <a:p>
            <a:pPr>
              <a:defRPr/>
            </a:pPr>
            <a:r>
              <a:rPr lang="en-US">
                <a:latin typeface="Tahoma" charset="0"/>
                <a:ea typeface="ＭＳ Ｐゴシック" charset="0"/>
              </a:rPr>
              <a:t>Start at 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4">
            <a:extLst>
              <a:ext uri="{FF2B5EF4-FFF2-40B4-BE49-F238E27FC236}">
                <a16:creationId xmlns:a16="http://schemas.microsoft.com/office/drawing/2014/main" id="{C14C5196-6403-5F40-AEDD-7E441B3312CC}"/>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9C1EE8FC-D5B7-C148-A12C-5F1D1A19D19A}" type="slidenum">
              <a:rPr lang="en-US" altLang="en-US" sz="1400">
                <a:latin typeface="Times New Roman" panose="02020603050405020304" pitchFamily="18" charset="0"/>
              </a:rPr>
              <a:pPr/>
              <a:t>23</a:t>
            </a:fld>
            <a:endParaRPr lang="en-US" altLang="en-US" sz="1400">
              <a:latin typeface="Times New Roman" panose="02020603050405020304" pitchFamily="18" charset="0"/>
            </a:endParaRPr>
          </a:p>
        </p:txBody>
      </p:sp>
      <p:sp>
        <p:nvSpPr>
          <p:cNvPr id="40962" name="Rectangle 2">
            <a:extLst>
              <a:ext uri="{FF2B5EF4-FFF2-40B4-BE49-F238E27FC236}">
                <a16:creationId xmlns:a16="http://schemas.microsoft.com/office/drawing/2014/main" id="{DFEB2EC0-D0B0-3944-81C1-85A2DA97821B}"/>
              </a:ext>
            </a:extLst>
          </p:cNvPr>
          <p:cNvSpPr>
            <a:spLocks noGrp="1" noChangeArrowheads="1"/>
          </p:cNvSpPr>
          <p:nvPr>
            <p:ph type="title"/>
          </p:nvPr>
        </p:nvSpPr>
        <p:spPr/>
        <p:txBody>
          <a:bodyPr/>
          <a:lstStyle/>
          <a:p>
            <a:pPr>
              <a:defRPr/>
            </a:pPr>
            <a:r>
              <a:rPr lang="en-US">
                <a:solidFill>
                  <a:srgbClr val="33CC33"/>
                </a:solidFill>
                <a:cs typeface="+mj-cs"/>
              </a:rPr>
              <a:t>Example</a:t>
            </a:r>
            <a:r>
              <a:rPr lang="en-US">
                <a:cs typeface="+mj-cs"/>
              </a:rPr>
              <a:t>: String in a Language</a:t>
            </a:r>
          </a:p>
        </p:txBody>
      </p:sp>
      <p:sp>
        <p:nvSpPr>
          <p:cNvPr id="40964" name="Text Box 4">
            <a:extLst>
              <a:ext uri="{FF2B5EF4-FFF2-40B4-BE49-F238E27FC236}">
                <a16:creationId xmlns:a16="http://schemas.microsoft.com/office/drawing/2014/main" id="{C7E38E96-E5B9-294D-9A94-DA17FD758333}"/>
              </a:ext>
            </a:extLst>
          </p:cNvPr>
          <p:cNvSpPr txBox="1">
            <a:spLocks noChangeArrowheads="1"/>
          </p:cNvSpPr>
          <p:nvPr/>
        </p:nvSpPr>
        <p:spPr bwMode="auto">
          <a:xfrm>
            <a:off x="838200" y="4833938"/>
            <a:ext cx="8270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Start</a:t>
            </a:r>
          </a:p>
        </p:txBody>
      </p:sp>
      <p:sp>
        <p:nvSpPr>
          <p:cNvPr id="40966" name="Text Box 6">
            <a:extLst>
              <a:ext uri="{FF2B5EF4-FFF2-40B4-BE49-F238E27FC236}">
                <a16:creationId xmlns:a16="http://schemas.microsoft.com/office/drawing/2014/main" id="{24910EF1-F10A-034D-9649-0319A06F73A7}"/>
              </a:ext>
            </a:extLst>
          </p:cNvPr>
          <p:cNvSpPr txBox="1">
            <a:spLocks noChangeArrowheads="1"/>
          </p:cNvSpPr>
          <p:nvPr/>
        </p:nvSpPr>
        <p:spPr bwMode="auto">
          <a:xfrm>
            <a:off x="2743200" y="3843338"/>
            <a:ext cx="3508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1</a:t>
            </a:r>
          </a:p>
        </p:txBody>
      </p:sp>
      <p:sp>
        <p:nvSpPr>
          <p:cNvPr id="40967" name="Text Box 7">
            <a:extLst>
              <a:ext uri="{FF2B5EF4-FFF2-40B4-BE49-F238E27FC236}">
                <a16:creationId xmlns:a16="http://schemas.microsoft.com/office/drawing/2014/main" id="{D81B9A87-476F-184F-8E19-B18263DD5096}"/>
              </a:ext>
            </a:extLst>
          </p:cNvPr>
          <p:cNvSpPr txBox="1">
            <a:spLocks noChangeArrowheads="1"/>
          </p:cNvSpPr>
          <p:nvPr/>
        </p:nvSpPr>
        <p:spPr bwMode="auto">
          <a:xfrm>
            <a:off x="2819400" y="4833938"/>
            <a:ext cx="3508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0</a:t>
            </a:r>
          </a:p>
        </p:txBody>
      </p:sp>
      <p:cxnSp>
        <p:nvCxnSpPr>
          <p:cNvPr id="40969" name="AutoShape 9">
            <a:extLst>
              <a:ext uri="{FF2B5EF4-FFF2-40B4-BE49-F238E27FC236}">
                <a16:creationId xmlns:a16="http://schemas.microsoft.com/office/drawing/2014/main" id="{D2C523A3-53C9-E74F-8A1F-697FBCA32FF1}"/>
              </a:ext>
            </a:extLst>
          </p:cNvPr>
          <p:cNvCxnSpPr>
            <a:cxnSpLocks noChangeShapeType="1"/>
          </p:cNvCxnSpPr>
          <p:nvPr/>
        </p:nvCxnSpPr>
        <p:spPr bwMode="auto">
          <a:xfrm rot="16200000" flipH="1" flipV="1">
            <a:off x="2120106" y="3823494"/>
            <a:ext cx="1588" cy="431800"/>
          </a:xfrm>
          <a:prstGeom prst="curvedConnector3">
            <a:avLst>
              <a:gd name="adj1" fmla="val -42700005"/>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0971" name="Oval 11">
            <a:extLst>
              <a:ext uri="{FF2B5EF4-FFF2-40B4-BE49-F238E27FC236}">
                <a16:creationId xmlns:a16="http://schemas.microsoft.com/office/drawing/2014/main" id="{A907C105-8698-E64E-A944-25374470BF48}"/>
              </a:ext>
            </a:extLst>
          </p:cNvPr>
          <p:cNvSpPr>
            <a:spLocks noChangeArrowheads="1"/>
          </p:cNvSpPr>
          <p:nvPr/>
        </p:nvSpPr>
        <p:spPr bwMode="auto">
          <a:xfrm>
            <a:off x="1905000" y="4038600"/>
            <a:ext cx="457200" cy="457200"/>
          </a:xfrm>
          <a:prstGeom prst="ellipse">
            <a:avLst/>
          </a:prstGeom>
          <a:solidFill>
            <a:schemeClr val="accent1">
              <a:alpha val="50000"/>
            </a:scheme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A</a:t>
            </a:r>
          </a:p>
        </p:txBody>
      </p:sp>
      <p:sp>
        <p:nvSpPr>
          <p:cNvPr id="40972" name="Oval 12">
            <a:extLst>
              <a:ext uri="{FF2B5EF4-FFF2-40B4-BE49-F238E27FC236}">
                <a16:creationId xmlns:a16="http://schemas.microsoft.com/office/drawing/2014/main" id="{7537C18F-09A8-8144-8773-82E6B7BBFE39}"/>
              </a:ext>
            </a:extLst>
          </p:cNvPr>
          <p:cNvSpPr>
            <a:spLocks noChangeArrowheads="1"/>
          </p:cNvSpPr>
          <p:nvPr/>
        </p:nvSpPr>
        <p:spPr bwMode="auto">
          <a:xfrm>
            <a:off x="5321300" y="4038600"/>
            <a:ext cx="457200" cy="457200"/>
          </a:xfrm>
          <a:prstGeom prst="ellipse">
            <a:avLst/>
          </a:prstGeom>
          <a:solidFill>
            <a:schemeClr val="accent1">
              <a:alpha val="50000"/>
            </a:scheme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C</a:t>
            </a:r>
          </a:p>
        </p:txBody>
      </p:sp>
      <p:sp>
        <p:nvSpPr>
          <p:cNvPr id="40973" name="Oval 13">
            <a:extLst>
              <a:ext uri="{FF2B5EF4-FFF2-40B4-BE49-F238E27FC236}">
                <a16:creationId xmlns:a16="http://schemas.microsoft.com/office/drawing/2014/main" id="{3FCEE050-F771-3144-AED5-471CE9F08E40}"/>
              </a:ext>
            </a:extLst>
          </p:cNvPr>
          <p:cNvSpPr>
            <a:spLocks noChangeArrowheads="1"/>
          </p:cNvSpPr>
          <p:nvPr/>
        </p:nvSpPr>
        <p:spPr bwMode="auto">
          <a:xfrm>
            <a:off x="3644900" y="4038600"/>
            <a:ext cx="457200" cy="457200"/>
          </a:xfrm>
          <a:prstGeom prst="ellipse">
            <a:avLst/>
          </a:prstGeom>
          <a:solidFill>
            <a:schemeClr val="accent1">
              <a:alpha val="50000"/>
            </a:scheme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B</a:t>
            </a:r>
          </a:p>
        </p:txBody>
      </p:sp>
      <p:sp>
        <p:nvSpPr>
          <p:cNvPr id="40974" name="Oval 14">
            <a:extLst>
              <a:ext uri="{FF2B5EF4-FFF2-40B4-BE49-F238E27FC236}">
                <a16:creationId xmlns:a16="http://schemas.microsoft.com/office/drawing/2014/main" id="{02E535D2-9235-1447-9A6B-C3A3C8B33291}"/>
              </a:ext>
            </a:extLst>
          </p:cNvPr>
          <p:cNvSpPr>
            <a:spLocks noChangeArrowheads="1"/>
          </p:cNvSpPr>
          <p:nvPr/>
        </p:nvSpPr>
        <p:spPr bwMode="auto">
          <a:xfrm>
            <a:off x="1828800" y="3962400"/>
            <a:ext cx="609600" cy="6096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0975" name="Oval 15">
            <a:extLst>
              <a:ext uri="{FF2B5EF4-FFF2-40B4-BE49-F238E27FC236}">
                <a16:creationId xmlns:a16="http://schemas.microsoft.com/office/drawing/2014/main" id="{78431094-6034-AA45-B722-2692270F8847}"/>
              </a:ext>
            </a:extLst>
          </p:cNvPr>
          <p:cNvSpPr>
            <a:spLocks noChangeArrowheads="1"/>
          </p:cNvSpPr>
          <p:nvPr/>
        </p:nvSpPr>
        <p:spPr bwMode="auto">
          <a:xfrm>
            <a:off x="3568700" y="3962400"/>
            <a:ext cx="609600" cy="6096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0976" name="Line 16">
            <a:extLst>
              <a:ext uri="{FF2B5EF4-FFF2-40B4-BE49-F238E27FC236}">
                <a16:creationId xmlns:a16="http://schemas.microsoft.com/office/drawing/2014/main" id="{D53F6F11-0AE8-CC4C-945F-18E88E32C853}"/>
              </a:ext>
            </a:extLst>
          </p:cNvPr>
          <p:cNvSpPr>
            <a:spLocks noChangeShapeType="1"/>
          </p:cNvSpPr>
          <p:nvPr/>
        </p:nvSpPr>
        <p:spPr bwMode="auto">
          <a:xfrm flipV="1">
            <a:off x="1371600" y="4419600"/>
            <a:ext cx="533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0977" name="Line 17">
            <a:extLst>
              <a:ext uri="{FF2B5EF4-FFF2-40B4-BE49-F238E27FC236}">
                <a16:creationId xmlns:a16="http://schemas.microsoft.com/office/drawing/2014/main" id="{8C0F0D0E-DC91-6C41-B73E-5B6EAE158C82}"/>
              </a:ext>
            </a:extLst>
          </p:cNvPr>
          <p:cNvSpPr>
            <a:spLocks noChangeShapeType="1"/>
          </p:cNvSpPr>
          <p:nvPr/>
        </p:nvSpPr>
        <p:spPr bwMode="auto">
          <a:xfrm>
            <a:off x="2438400" y="4267200"/>
            <a:ext cx="1143000"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0978" name="Line 18">
            <a:extLst>
              <a:ext uri="{FF2B5EF4-FFF2-40B4-BE49-F238E27FC236}">
                <a16:creationId xmlns:a16="http://schemas.microsoft.com/office/drawing/2014/main" id="{B153AB5B-A429-8F4F-A86B-34CA0C56E9FA}"/>
              </a:ext>
            </a:extLst>
          </p:cNvPr>
          <p:cNvSpPr>
            <a:spLocks noChangeShapeType="1"/>
          </p:cNvSpPr>
          <p:nvPr/>
        </p:nvSpPr>
        <p:spPr bwMode="auto">
          <a:xfrm>
            <a:off x="4178300" y="42672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0979" name="Text Box 19">
            <a:extLst>
              <a:ext uri="{FF2B5EF4-FFF2-40B4-BE49-F238E27FC236}">
                <a16:creationId xmlns:a16="http://schemas.microsoft.com/office/drawing/2014/main" id="{A5B3C3CF-A627-724E-959C-A7BD8185F344}"/>
              </a:ext>
            </a:extLst>
          </p:cNvPr>
          <p:cNvSpPr txBox="1">
            <a:spLocks noChangeArrowheads="1"/>
          </p:cNvSpPr>
          <p:nvPr/>
        </p:nvSpPr>
        <p:spPr bwMode="auto">
          <a:xfrm>
            <a:off x="4549775" y="3810000"/>
            <a:ext cx="3508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1</a:t>
            </a:r>
          </a:p>
        </p:txBody>
      </p:sp>
      <p:sp>
        <p:nvSpPr>
          <p:cNvPr id="40980" name="Text Box 20">
            <a:extLst>
              <a:ext uri="{FF2B5EF4-FFF2-40B4-BE49-F238E27FC236}">
                <a16:creationId xmlns:a16="http://schemas.microsoft.com/office/drawing/2014/main" id="{E41600A5-C355-344F-AC5E-D525F9CC9505}"/>
              </a:ext>
            </a:extLst>
          </p:cNvPr>
          <p:cNvSpPr txBox="1">
            <a:spLocks noChangeArrowheads="1"/>
          </p:cNvSpPr>
          <p:nvPr/>
        </p:nvSpPr>
        <p:spPr bwMode="auto">
          <a:xfrm>
            <a:off x="2263775" y="3200400"/>
            <a:ext cx="3508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0</a:t>
            </a:r>
          </a:p>
        </p:txBody>
      </p:sp>
      <p:cxnSp>
        <p:nvCxnSpPr>
          <p:cNvPr id="40981" name="AutoShape 21">
            <a:extLst>
              <a:ext uri="{FF2B5EF4-FFF2-40B4-BE49-F238E27FC236}">
                <a16:creationId xmlns:a16="http://schemas.microsoft.com/office/drawing/2014/main" id="{90E0377E-F7B2-1049-8BD1-5EBBCF6724F5}"/>
              </a:ext>
            </a:extLst>
          </p:cNvPr>
          <p:cNvCxnSpPr>
            <a:cxnSpLocks noChangeShapeType="1"/>
            <a:stCxn id="40975" idx="3"/>
            <a:endCxn id="40974" idx="5"/>
          </p:cNvCxnSpPr>
          <p:nvPr/>
        </p:nvCxnSpPr>
        <p:spPr bwMode="auto">
          <a:xfrm rot="5400000">
            <a:off x="3002756" y="3829844"/>
            <a:ext cx="1588" cy="1308100"/>
          </a:xfrm>
          <a:prstGeom prst="curvedConnector3">
            <a:avLst>
              <a:gd name="adj1" fmla="val 2000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0982" name="Text Box 22">
            <a:extLst>
              <a:ext uri="{FF2B5EF4-FFF2-40B4-BE49-F238E27FC236}">
                <a16:creationId xmlns:a16="http://schemas.microsoft.com/office/drawing/2014/main" id="{190397BB-7884-6E48-BBBA-9340B9555CD3}"/>
              </a:ext>
            </a:extLst>
          </p:cNvPr>
          <p:cNvSpPr txBox="1">
            <a:spLocks noChangeArrowheads="1"/>
          </p:cNvSpPr>
          <p:nvPr/>
        </p:nvSpPr>
        <p:spPr bwMode="auto">
          <a:xfrm>
            <a:off x="5616575" y="3276600"/>
            <a:ext cx="609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0,1</a:t>
            </a:r>
          </a:p>
        </p:txBody>
      </p:sp>
      <p:cxnSp>
        <p:nvCxnSpPr>
          <p:cNvPr id="40983" name="AutoShape 23">
            <a:extLst>
              <a:ext uri="{FF2B5EF4-FFF2-40B4-BE49-F238E27FC236}">
                <a16:creationId xmlns:a16="http://schemas.microsoft.com/office/drawing/2014/main" id="{E014FACC-900C-4F4E-9039-E8107DC9A79C}"/>
              </a:ext>
            </a:extLst>
          </p:cNvPr>
          <p:cNvCxnSpPr>
            <a:cxnSpLocks noChangeShapeType="1"/>
            <a:stCxn id="40972" idx="7"/>
            <a:endCxn id="40972" idx="1"/>
          </p:cNvCxnSpPr>
          <p:nvPr/>
        </p:nvCxnSpPr>
        <p:spPr bwMode="auto">
          <a:xfrm rot="16200000" flipH="1" flipV="1">
            <a:off x="5549106" y="3944144"/>
            <a:ext cx="1588" cy="323850"/>
          </a:xfrm>
          <a:prstGeom prst="curvedConnector3">
            <a:avLst>
              <a:gd name="adj1" fmla="val -1860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0984" name="Text Box 24">
            <a:extLst>
              <a:ext uri="{FF2B5EF4-FFF2-40B4-BE49-F238E27FC236}">
                <a16:creationId xmlns:a16="http://schemas.microsoft.com/office/drawing/2014/main" id="{23CBDA7B-6D10-1F4C-9C44-AA3C0CDA4BAA}"/>
              </a:ext>
            </a:extLst>
          </p:cNvPr>
          <p:cNvSpPr txBox="1">
            <a:spLocks noChangeArrowheads="1"/>
          </p:cNvSpPr>
          <p:nvPr/>
        </p:nvSpPr>
        <p:spPr bwMode="auto">
          <a:xfrm>
            <a:off x="1676400" y="2667000"/>
            <a:ext cx="29527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Follow arc labeled 1.</a:t>
            </a:r>
          </a:p>
        </p:txBody>
      </p:sp>
      <p:sp>
        <p:nvSpPr>
          <p:cNvPr id="40985" name="Text Box 25">
            <a:extLst>
              <a:ext uri="{FF2B5EF4-FFF2-40B4-BE49-F238E27FC236}">
                <a16:creationId xmlns:a16="http://schemas.microsoft.com/office/drawing/2014/main" id="{1CC77255-FAC1-9F47-ABF6-0CAA1FC10B6F}"/>
              </a:ext>
            </a:extLst>
          </p:cNvPr>
          <p:cNvSpPr txBox="1">
            <a:spLocks noChangeArrowheads="1"/>
          </p:cNvSpPr>
          <p:nvPr/>
        </p:nvSpPr>
        <p:spPr bwMode="auto">
          <a:xfrm>
            <a:off x="1676400" y="2057400"/>
            <a:ext cx="6559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String 101 is in the language of the DFA below.</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4">
            <a:extLst>
              <a:ext uri="{FF2B5EF4-FFF2-40B4-BE49-F238E27FC236}">
                <a16:creationId xmlns:a16="http://schemas.microsoft.com/office/drawing/2014/main" id="{347BCAAD-5866-F948-AE7F-CFD48B0FFE7E}"/>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952D0645-3B9B-DC46-A5A3-23B314D3E928}" type="slidenum">
              <a:rPr lang="en-US" altLang="en-US" sz="1400">
                <a:latin typeface="Times New Roman" panose="02020603050405020304" pitchFamily="18" charset="0"/>
              </a:rPr>
              <a:pPr/>
              <a:t>24</a:t>
            </a:fld>
            <a:endParaRPr lang="en-US" altLang="en-US" sz="1400">
              <a:latin typeface="Times New Roman" panose="02020603050405020304" pitchFamily="18" charset="0"/>
            </a:endParaRPr>
          </a:p>
        </p:txBody>
      </p:sp>
      <p:sp>
        <p:nvSpPr>
          <p:cNvPr id="44034" name="Rectangle 2">
            <a:extLst>
              <a:ext uri="{FF2B5EF4-FFF2-40B4-BE49-F238E27FC236}">
                <a16:creationId xmlns:a16="http://schemas.microsoft.com/office/drawing/2014/main" id="{E5193136-B7C0-DB47-8139-F31109CA948E}"/>
              </a:ext>
            </a:extLst>
          </p:cNvPr>
          <p:cNvSpPr>
            <a:spLocks noGrp="1" noChangeArrowheads="1"/>
          </p:cNvSpPr>
          <p:nvPr>
            <p:ph type="title"/>
          </p:nvPr>
        </p:nvSpPr>
        <p:spPr/>
        <p:txBody>
          <a:bodyPr/>
          <a:lstStyle/>
          <a:p>
            <a:pPr>
              <a:defRPr/>
            </a:pPr>
            <a:r>
              <a:rPr lang="en-US">
                <a:solidFill>
                  <a:srgbClr val="33CC33"/>
                </a:solidFill>
                <a:cs typeface="+mj-cs"/>
              </a:rPr>
              <a:t>Example</a:t>
            </a:r>
            <a:r>
              <a:rPr lang="en-US">
                <a:cs typeface="+mj-cs"/>
              </a:rPr>
              <a:t>: String in a Language</a:t>
            </a:r>
          </a:p>
        </p:txBody>
      </p:sp>
      <p:sp>
        <p:nvSpPr>
          <p:cNvPr id="44035" name="Text Box 3">
            <a:extLst>
              <a:ext uri="{FF2B5EF4-FFF2-40B4-BE49-F238E27FC236}">
                <a16:creationId xmlns:a16="http://schemas.microsoft.com/office/drawing/2014/main" id="{CCEAACA0-3B0A-EF44-9054-8142E7FF379E}"/>
              </a:ext>
            </a:extLst>
          </p:cNvPr>
          <p:cNvSpPr txBox="1">
            <a:spLocks noChangeArrowheads="1"/>
          </p:cNvSpPr>
          <p:nvPr/>
        </p:nvSpPr>
        <p:spPr bwMode="auto">
          <a:xfrm>
            <a:off x="838200" y="4833938"/>
            <a:ext cx="8270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Start</a:t>
            </a:r>
          </a:p>
        </p:txBody>
      </p:sp>
      <p:sp>
        <p:nvSpPr>
          <p:cNvPr id="44036" name="Text Box 4">
            <a:extLst>
              <a:ext uri="{FF2B5EF4-FFF2-40B4-BE49-F238E27FC236}">
                <a16:creationId xmlns:a16="http://schemas.microsoft.com/office/drawing/2014/main" id="{3A9ADD51-AE38-2B40-8C5C-E94459F98F35}"/>
              </a:ext>
            </a:extLst>
          </p:cNvPr>
          <p:cNvSpPr txBox="1">
            <a:spLocks noChangeArrowheads="1"/>
          </p:cNvSpPr>
          <p:nvPr/>
        </p:nvSpPr>
        <p:spPr bwMode="auto">
          <a:xfrm>
            <a:off x="2743200" y="3843338"/>
            <a:ext cx="3508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1</a:t>
            </a:r>
          </a:p>
        </p:txBody>
      </p:sp>
      <p:sp>
        <p:nvSpPr>
          <p:cNvPr id="44037" name="Text Box 5">
            <a:extLst>
              <a:ext uri="{FF2B5EF4-FFF2-40B4-BE49-F238E27FC236}">
                <a16:creationId xmlns:a16="http://schemas.microsoft.com/office/drawing/2014/main" id="{D06C1533-7B21-D648-B938-76D6C285DA42}"/>
              </a:ext>
            </a:extLst>
          </p:cNvPr>
          <p:cNvSpPr txBox="1">
            <a:spLocks noChangeArrowheads="1"/>
          </p:cNvSpPr>
          <p:nvPr/>
        </p:nvSpPr>
        <p:spPr bwMode="auto">
          <a:xfrm>
            <a:off x="2819400" y="4833938"/>
            <a:ext cx="3508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0</a:t>
            </a:r>
          </a:p>
        </p:txBody>
      </p:sp>
      <p:cxnSp>
        <p:nvCxnSpPr>
          <p:cNvPr id="44038" name="AutoShape 6">
            <a:extLst>
              <a:ext uri="{FF2B5EF4-FFF2-40B4-BE49-F238E27FC236}">
                <a16:creationId xmlns:a16="http://schemas.microsoft.com/office/drawing/2014/main" id="{50AEA118-47C5-D648-A941-94FB167084EB}"/>
              </a:ext>
            </a:extLst>
          </p:cNvPr>
          <p:cNvCxnSpPr>
            <a:cxnSpLocks noChangeShapeType="1"/>
          </p:cNvCxnSpPr>
          <p:nvPr/>
        </p:nvCxnSpPr>
        <p:spPr bwMode="auto">
          <a:xfrm rot="16200000" flipH="1" flipV="1">
            <a:off x="2120106" y="3823494"/>
            <a:ext cx="1588" cy="431800"/>
          </a:xfrm>
          <a:prstGeom prst="curvedConnector3">
            <a:avLst>
              <a:gd name="adj1" fmla="val -42700005"/>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4039" name="Oval 7">
            <a:extLst>
              <a:ext uri="{FF2B5EF4-FFF2-40B4-BE49-F238E27FC236}">
                <a16:creationId xmlns:a16="http://schemas.microsoft.com/office/drawing/2014/main" id="{6ED5E203-C46D-CB4E-9E7E-01770AC2DD3A}"/>
              </a:ext>
            </a:extLst>
          </p:cNvPr>
          <p:cNvSpPr>
            <a:spLocks noChangeArrowheads="1"/>
          </p:cNvSpPr>
          <p:nvPr/>
        </p:nvSpPr>
        <p:spPr bwMode="auto">
          <a:xfrm>
            <a:off x="1905000" y="4038600"/>
            <a:ext cx="457200" cy="457200"/>
          </a:xfrm>
          <a:prstGeom prst="ellipse">
            <a:avLst/>
          </a:prstGeom>
          <a:solidFill>
            <a:schemeClr val="accent1">
              <a:alpha val="50000"/>
            </a:scheme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A</a:t>
            </a:r>
          </a:p>
        </p:txBody>
      </p:sp>
      <p:sp>
        <p:nvSpPr>
          <p:cNvPr id="44040" name="Oval 8">
            <a:extLst>
              <a:ext uri="{FF2B5EF4-FFF2-40B4-BE49-F238E27FC236}">
                <a16:creationId xmlns:a16="http://schemas.microsoft.com/office/drawing/2014/main" id="{A61353D7-DF77-0046-8F10-9E19B068CBB8}"/>
              </a:ext>
            </a:extLst>
          </p:cNvPr>
          <p:cNvSpPr>
            <a:spLocks noChangeArrowheads="1"/>
          </p:cNvSpPr>
          <p:nvPr/>
        </p:nvSpPr>
        <p:spPr bwMode="auto">
          <a:xfrm>
            <a:off x="5321300" y="4038600"/>
            <a:ext cx="457200" cy="457200"/>
          </a:xfrm>
          <a:prstGeom prst="ellipse">
            <a:avLst/>
          </a:prstGeom>
          <a:solidFill>
            <a:schemeClr val="accent1">
              <a:alpha val="50000"/>
            </a:scheme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C</a:t>
            </a:r>
          </a:p>
        </p:txBody>
      </p:sp>
      <p:sp>
        <p:nvSpPr>
          <p:cNvPr id="44041" name="Oval 9">
            <a:extLst>
              <a:ext uri="{FF2B5EF4-FFF2-40B4-BE49-F238E27FC236}">
                <a16:creationId xmlns:a16="http://schemas.microsoft.com/office/drawing/2014/main" id="{9F3B3780-2131-5445-99F6-B2C95A7E76AB}"/>
              </a:ext>
            </a:extLst>
          </p:cNvPr>
          <p:cNvSpPr>
            <a:spLocks noChangeArrowheads="1"/>
          </p:cNvSpPr>
          <p:nvPr/>
        </p:nvSpPr>
        <p:spPr bwMode="auto">
          <a:xfrm>
            <a:off x="3644900" y="4038600"/>
            <a:ext cx="457200" cy="457200"/>
          </a:xfrm>
          <a:prstGeom prst="ellipse">
            <a:avLst/>
          </a:prstGeom>
          <a:solidFill>
            <a:schemeClr val="accent1">
              <a:alpha val="50000"/>
            </a:scheme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B</a:t>
            </a:r>
          </a:p>
        </p:txBody>
      </p:sp>
      <p:sp>
        <p:nvSpPr>
          <p:cNvPr id="44042" name="Oval 10">
            <a:extLst>
              <a:ext uri="{FF2B5EF4-FFF2-40B4-BE49-F238E27FC236}">
                <a16:creationId xmlns:a16="http://schemas.microsoft.com/office/drawing/2014/main" id="{0DDF3742-8619-F84E-A111-B0E97EFE5C0D}"/>
              </a:ext>
            </a:extLst>
          </p:cNvPr>
          <p:cNvSpPr>
            <a:spLocks noChangeArrowheads="1"/>
          </p:cNvSpPr>
          <p:nvPr/>
        </p:nvSpPr>
        <p:spPr bwMode="auto">
          <a:xfrm>
            <a:off x="1828800" y="3962400"/>
            <a:ext cx="609600" cy="6096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4043" name="Oval 11">
            <a:extLst>
              <a:ext uri="{FF2B5EF4-FFF2-40B4-BE49-F238E27FC236}">
                <a16:creationId xmlns:a16="http://schemas.microsoft.com/office/drawing/2014/main" id="{B42DF2AD-A4C6-754F-AAAA-7FDF01C79599}"/>
              </a:ext>
            </a:extLst>
          </p:cNvPr>
          <p:cNvSpPr>
            <a:spLocks noChangeArrowheads="1"/>
          </p:cNvSpPr>
          <p:nvPr/>
        </p:nvSpPr>
        <p:spPr bwMode="auto">
          <a:xfrm>
            <a:off x="3568700" y="3962400"/>
            <a:ext cx="609600" cy="6096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4044" name="Line 12">
            <a:extLst>
              <a:ext uri="{FF2B5EF4-FFF2-40B4-BE49-F238E27FC236}">
                <a16:creationId xmlns:a16="http://schemas.microsoft.com/office/drawing/2014/main" id="{4427602D-28DE-A142-AABC-CA0E86757B85}"/>
              </a:ext>
            </a:extLst>
          </p:cNvPr>
          <p:cNvSpPr>
            <a:spLocks noChangeShapeType="1"/>
          </p:cNvSpPr>
          <p:nvPr/>
        </p:nvSpPr>
        <p:spPr bwMode="auto">
          <a:xfrm flipV="1">
            <a:off x="1371600" y="4419600"/>
            <a:ext cx="533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4045" name="Line 13">
            <a:extLst>
              <a:ext uri="{FF2B5EF4-FFF2-40B4-BE49-F238E27FC236}">
                <a16:creationId xmlns:a16="http://schemas.microsoft.com/office/drawing/2014/main" id="{6365E607-BDFA-CA45-8037-27AD195B6ED8}"/>
              </a:ext>
            </a:extLst>
          </p:cNvPr>
          <p:cNvSpPr>
            <a:spLocks noChangeShapeType="1"/>
          </p:cNvSpPr>
          <p:nvPr/>
        </p:nvSpPr>
        <p:spPr bwMode="auto">
          <a:xfrm>
            <a:off x="2438400" y="4267200"/>
            <a:ext cx="1143000"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4046" name="Line 14">
            <a:extLst>
              <a:ext uri="{FF2B5EF4-FFF2-40B4-BE49-F238E27FC236}">
                <a16:creationId xmlns:a16="http://schemas.microsoft.com/office/drawing/2014/main" id="{32498059-092F-7045-814B-ABF17D494B26}"/>
              </a:ext>
            </a:extLst>
          </p:cNvPr>
          <p:cNvSpPr>
            <a:spLocks noChangeShapeType="1"/>
          </p:cNvSpPr>
          <p:nvPr/>
        </p:nvSpPr>
        <p:spPr bwMode="auto">
          <a:xfrm>
            <a:off x="4178300" y="42672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4047" name="Text Box 15">
            <a:extLst>
              <a:ext uri="{FF2B5EF4-FFF2-40B4-BE49-F238E27FC236}">
                <a16:creationId xmlns:a16="http://schemas.microsoft.com/office/drawing/2014/main" id="{C4BE67D3-070B-BD4D-8B9E-AABB7D19E31B}"/>
              </a:ext>
            </a:extLst>
          </p:cNvPr>
          <p:cNvSpPr txBox="1">
            <a:spLocks noChangeArrowheads="1"/>
          </p:cNvSpPr>
          <p:nvPr/>
        </p:nvSpPr>
        <p:spPr bwMode="auto">
          <a:xfrm>
            <a:off x="4549775" y="3810000"/>
            <a:ext cx="3508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1</a:t>
            </a:r>
          </a:p>
        </p:txBody>
      </p:sp>
      <p:sp>
        <p:nvSpPr>
          <p:cNvPr id="44048" name="Text Box 16">
            <a:extLst>
              <a:ext uri="{FF2B5EF4-FFF2-40B4-BE49-F238E27FC236}">
                <a16:creationId xmlns:a16="http://schemas.microsoft.com/office/drawing/2014/main" id="{AFA864DE-3957-1540-8131-F9C31C6BFA72}"/>
              </a:ext>
            </a:extLst>
          </p:cNvPr>
          <p:cNvSpPr txBox="1">
            <a:spLocks noChangeArrowheads="1"/>
          </p:cNvSpPr>
          <p:nvPr/>
        </p:nvSpPr>
        <p:spPr bwMode="auto">
          <a:xfrm>
            <a:off x="2263775" y="3200400"/>
            <a:ext cx="3508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0</a:t>
            </a:r>
          </a:p>
        </p:txBody>
      </p:sp>
      <p:cxnSp>
        <p:nvCxnSpPr>
          <p:cNvPr id="44049" name="AutoShape 17">
            <a:extLst>
              <a:ext uri="{FF2B5EF4-FFF2-40B4-BE49-F238E27FC236}">
                <a16:creationId xmlns:a16="http://schemas.microsoft.com/office/drawing/2014/main" id="{7F651134-EA0E-0844-A304-D4884DFB096D}"/>
              </a:ext>
            </a:extLst>
          </p:cNvPr>
          <p:cNvCxnSpPr>
            <a:cxnSpLocks noChangeShapeType="1"/>
          </p:cNvCxnSpPr>
          <p:nvPr/>
        </p:nvCxnSpPr>
        <p:spPr bwMode="auto">
          <a:xfrm rot="5400000">
            <a:off x="3015456" y="3842544"/>
            <a:ext cx="1588" cy="1308100"/>
          </a:xfrm>
          <a:prstGeom prst="curvedConnector3">
            <a:avLst>
              <a:gd name="adj1" fmla="val 20000000"/>
            </a:avLst>
          </a:prstGeom>
          <a:noFill/>
          <a:ln w="254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4050" name="Text Box 18">
            <a:extLst>
              <a:ext uri="{FF2B5EF4-FFF2-40B4-BE49-F238E27FC236}">
                <a16:creationId xmlns:a16="http://schemas.microsoft.com/office/drawing/2014/main" id="{081943AA-2F82-0E49-995C-2F925D7DF6C1}"/>
              </a:ext>
            </a:extLst>
          </p:cNvPr>
          <p:cNvSpPr txBox="1">
            <a:spLocks noChangeArrowheads="1"/>
          </p:cNvSpPr>
          <p:nvPr/>
        </p:nvSpPr>
        <p:spPr bwMode="auto">
          <a:xfrm>
            <a:off x="5616575" y="3276600"/>
            <a:ext cx="609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0,1</a:t>
            </a:r>
          </a:p>
        </p:txBody>
      </p:sp>
      <p:cxnSp>
        <p:nvCxnSpPr>
          <p:cNvPr id="44051" name="AutoShape 19">
            <a:extLst>
              <a:ext uri="{FF2B5EF4-FFF2-40B4-BE49-F238E27FC236}">
                <a16:creationId xmlns:a16="http://schemas.microsoft.com/office/drawing/2014/main" id="{C0DE10BD-F1C6-FB4B-A8E2-7FA39E99DA58}"/>
              </a:ext>
            </a:extLst>
          </p:cNvPr>
          <p:cNvCxnSpPr>
            <a:cxnSpLocks noChangeShapeType="1"/>
            <a:stCxn id="44040" idx="7"/>
            <a:endCxn id="44040" idx="1"/>
          </p:cNvCxnSpPr>
          <p:nvPr/>
        </p:nvCxnSpPr>
        <p:spPr bwMode="auto">
          <a:xfrm rot="16200000" flipH="1" flipV="1">
            <a:off x="5549106" y="3944144"/>
            <a:ext cx="1588" cy="323850"/>
          </a:xfrm>
          <a:prstGeom prst="curvedConnector3">
            <a:avLst>
              <a:gd name="adj1" fmla="val -1860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4052" name="Text Box 20">
            <a:extLst>
              <a:ext uri="{FF2B5EF4-FFF2-40B4-BE49-F238E27FC236}">
                <a16:creationId xmlns:a16="http://schemas.microsoft.com/office/drawing/2014/main" id="{97BEF9C4-F0EE-1346-A723-2D765F1533DB}"/>
              </a:ext>
            </a:extLst>
          </p:cNvPr>
          <p:cNvSpPr txBox="1">
            <a:spLocks noChangeArrowheads="1"/>
          </p:cNvSpPr>
          <p:nvPr/>
        </p:nvSpPr>
        <p:spPr bwMode="auto">
          <a:xfrm>
            <a:off x="1676400" y="2743200"/>
            <a:ext cx="55848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Then arc labeled 0 from current state B.</a:t>
            </a:r>
          </a:p>
        </p:txBody>
      </p:sp>
      <p:sp>
        <p:nvSpPr>
          <p:cNvPr id="44053" name="Text Box 21">
            <a:extLst>
              <a:ext uri="{FF2B5EF4-FFF2-40B4-BE49-F238E27FC236}">
                <a16:creationId xmlns:a16="http://schemas.microsoft.com/office/drawing/2014/main" id="{74581A20-7A36-4B40-8747-DD85A004763F}"/>
              </a:ext>
            </a:extLst>
          </p:cNvPr>
          <p:cNvSpPr txBox="1">
            <a:spLocks noChangeArrowheads="1"/>
          </p:cNvSpPr>
          <p:nvPr/>
        </p:nvSpPr>
        <p:spPr bwMode="auto">
          <a:xfrm>
            <a:off x="1600200" y="2057400"/>
            <a:ext cx="6559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String 101 is in the language of the DFA below.</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4">
            <a:extLst>
              <a:ext uri="{FF2B5EF4-FFF2-40B4-BE49-F238E27FC236}">
                <a16:creationId xmlns:a16="http://schemas.microsoft.com/office/drawing/2014/main" id="{1F2189CD-D22D-D84A-9C14-E3A30769A0FD}"/>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37EDED80-C70B-1848-A63F-13174197E9CE}" type="slidenum">
              <a:rPr lang="en-US" altLang="en-US" sz="1400">
                <a:latin typeface="Times New Roman" panose="02020603050405020304" pitchFamily="18" charset="0"/>
              </a:rPr>
              <a:pPr/>
              <a:t>25</a:t>
            </a:fld>
            <a:endParaRPr lang="en-US" altLang="en-US" sz="1400">
              <a:latin typeface="Times New Roman" panose="02020603050405020304" pitchFamily="18" charset="0"/>
            </a:endParaRPr>
          </a:p>
        </p:txBody>
      </p:sp>
      <p:sp>
        <p:nvSpPr>
          <p:cNvPr id="46082" name="Rectangle 2">
            <a:extLst>
              <a:ext uri="{FF2B5EF4-FFF2-40B4-BE49-F238E27FC236}">
                <a16:creationId xmlns:a16="http://schemas.microsoft.com/office/drawing/2014/main" id="{B2D78934-164F-B34C-B5DE-29EC931AC253}"/>
              </a:ext>
            </a:extLst>
          </p:cNvPr>
          <p:cNvSpPr>
            <a:spLocks noGrp="1" noChangeArrowheads="1"/>
          </p:cNvSpPr>
          <p:nvPr>
            <p:ph type="title"/>
          </p:nvPr>
        </p:nvSpPr>
        <p:spPr/>
        <p:txBody>
          <a:bodyPr/>
          <a:lstStyle/>
          <a:p>
            <a:pPr>
              <a:defRPr/>
            </a:pPr>
            <a:r>
              <a:rPr lang="en-US">
                <a:solidFill>
                  <a:srgbClr val="33CC33"/>
                </a:solidFill>
                <a:cs typeface="+mj-cs"/>
              </a:rPr>
              <a:t>Example</a:t>
            </a:r>
            <a:r>
              <a:rPr lang="en-US">
                <a:cs typeface="+mj-cs"/>
              </a:rPr>
              <a:t>: String in a Language</a:t>
            </a:r>
          </a:p>
        </p:txBody>
      </p:sp>
      <p:sp>
        <p:nvSpPr>
          <p:cNvPr id="46083" name="Text Box 3">
            <a:extLst>
              <a:ext uri="{FF2B5EF4-FFF2-40B4-BE49-F238E27FC236}">
                <a16:creationId xmlns:a16="http://schemas.microsoft.com/office/drawing/2014/main" id="{739D0FBF-3F34-1842-B87F-A4CDCDC8377E}"/>
              </a:ext>
            </a:extLst>
          </p:cNvPr>
          <p:cNvSpPr txBox="1">
            <a:spLocks noChangeArrowheads="1"/>
          </p:cNvSpPr>
          <p:nvPr/>
        </p:nvSpPr>
        <p:spPr bwMode="auto">
          <a:xfrm>
            <a:off x="838200" y="4833938"/>
            <a:ext cx="8270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Start</a:t>
            </a:r>
          </a:p>
        </p:txBody>
      </p:sp>
      <p:sp>
        <p:nvSpPr>
          <p:cNvPr id="46084" name="Text Box 4">
            <a:extLst>
              <a:ext uri="{FF2B5EF4-FFF2-40B4-BE49-F238E27FC236}">
                <a16:creationId xmlns:a16="http://schemas.microsoft.com/office/drawing/2014/main" id="{3EC322DA-935A-3041-83E3-9BAAAD2C1ABD}"/>
              </a:ext>
            </a:extLst>
          </p:cNvPr>
          <p:cNvSpPr txBox="1">
            <a:spLocks noChangeArrowheads="1"/>
          </p:cNvSpPr>
          <p:nvPr/>
        </p:nvSpPr>
        <p:spPr bwMode="auto">
          <a:xfrm>
            <a:off x="2743200" y="3733800"/>
            <a:ext cx="3508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1</a:t>
            </a:r>
          </a:p>
        </p:txBody>
      </p:sp>
      <p:sp>
        <p:nvSpPr>
          <p:cNvPr id="46085" name="Text Box 5">
            <a:extLst>
              <a:ext uri="{FF2B5EF4-FFF2-40B4-BE49-F238E27FC236}">
                <a16:creationId xmlns:a16="http://schemas.microsoft.com/office/drawing/2014/main" id="{6E8A7470-BED0-ED42-BB7E-0F0FF6EBD008}"/>
              </a:ext>
            </a:extLst>
          </p:cNvPr>
          <p:cNvSpPr txBox="1">
            <a:spLocks noChangeArrowheads="1"/>
          </p:cNvSpPr>
          <p:nvPr/>
        </p:nvSpPr>
        <p:spPr bwMode="auto">
          <a:xfrm>
            <a:off x="2819400" y="4833938"/>
            <a:ext cx="3508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0</a:t>
            </a:r>
          </a:p>
        </p:txBody>
      </p:sp>
      <p:cxnSp>
        <p:nvCxnSpPr>
          <p:cNvPr id="46086" name="AutoShape 6">
            <a:extLst>
              <a:ext uri="{FF2B5EF4-FFF2-40B4-BE49-F238E27FC236}">
                <a16:creationId xmlns:a16="http://schemas.microsoft.com/office/drawing/2014/main" id="{B3960721-2972-624C-9DC0-2EA296D9FF76}"/>
              </a:ext>
            </a:extLst>
          </p:cNvPr>
          <p:cNvCxnSpPr>
            <a:cxnSpLocks noChangeShapeType="1"/>
          </p:cNvCxnSpPr>
          <p:nvPr/>
        </p:nvCxnSpPr>
        <p:spPr bwMode="auto">
          <a:xfrm rot="16200000" flipH="1" flipV="1">
            <a:off x="2120106" y="3823494"/>
            <a:ext cx="1588" cy="431800"/>
          </a:xfrm>
          <a:prstGeom prst="curvedConnector3">
            <a:avLst>
              <a:gd name="adj1" fmla="val -42700005"/>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6087" name="Oval 7">
            <a:extLst>
              <a:ext uri="{FF2B5EF4-FFF2-40B4-BE49-F238E27FC236}">
                <a16:creationId xmlns:a16="http://schemas.microsoft.com/office/drawing/2014/main" id="{C9FBECD5-FF69-534F-80EE-74EE6743C5D2}"/>
              </a:ext>
            </a:extLst>
          </p:cNvPr>
          <p:cNvSpPr>
            <a:spLocks noChangeArrowheads="1"/>
          </p:cNvSpPr>
          <p:nvPr/>
        </p:nvSpPr>
        <p:spPr bwMode="auto">
          <a:xfrm>
            <a:off x="1905000" y="4038600"/>
            <a:ext cx="457200" cy="457200"/>
          </a:xfrm>
          <a:prstGeom prst="ellipse">
            <a:avLst/>
          </a:prstGeom>
          <a:solidFill>
            <a:schemeClr val="accent1">
              <a:alpha val="50000"/>
            </a:scheme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A</a:t>
            </a:r>
          </a:p>
        </p:txBody>
      </p:sp>
      <p:sp>
        <p:nvSpPr>
          <p:cNvPr id="46088" name="Oval 8">
            <a:extLst>
              <a:ext uri="{FF2B5EF4-FFF2-40B4-BE49-F238E27FC236}">
                <a16:creationId xmlns:a16="http://schemas.microsoft.com/office/drawing/2014/main" id="{D84AC974-BB6F-A240-838E-57E0907BD4F9}"/>
              </a:ext>
            </a:extLst>
          </p:cNvPr>
          <p:cNvSpPr>
            <a:spLocks noChangeArrowheads="1"/>
          </p:cNvSpPr>
          <p:nvPr/>
        </p:nvSpPr>
        <p:spPr bwMode="auto">
          <a:xfrm>
            <a:off x="5321300" y="4038600"/>
            <a:ext cx="457200" cy="457200"/>
          </a:xfrm>
          <a:prstGeom prst="ellipse">
            <a:avLst/>
          </a:prstGeom>
          <a:solidFill>
            <a:schemeClr val="accent1">
              <a:alpha val="50000"/>
            </a:scheme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C</a:t>
            </a:r>
          </a:p>
        </p:txBody>
      </p:sp>
      <p:sp>
        <p:nvSpPr>
          <p:cNvPr id="46089" name="Oval 9">
            <a:extLst>
              <a:ext uri="{FF2B5EF4-FFF2-40B4-BE49-F238E27FC236}">
                <a16:creationId xmlns:a16="http://schemas.microsoft.com/office/drawing/2014/main" id="{6698434C-E3A8-A64D-BCD5-0E2134B6A069}"/>
              </a:ext>
            </a:extLst>
          </p:cNvPr>
          <p:cNvSpPr>
            <a:spLocks noChangeArrowheads="1"/>
          </p:cNvSpPr>
          <p:nvPr/>
        </p:nvSpPr>
        <p:spPr bwMode="auto">
          <a:xfrm>
            <a:off x="3644900" y="4038600"/>
            <a:ext cx="457200" cy="457200"/>
          </a:xfrm>
          <a:prstGeom prst="ellipse">
            <a:avLst/>
          </a:prstGeom>
          <a:solidFill>
            <a:schemeClr val="accent1">
              <a:alpha val="50000"/>
            </a:scheme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B</a:t>
            </a:r>
          </a:p>
        </p:txBody>
      </p:sp>
      <p:sp>
        <p:nvSpPr>
          <p:cNvPr id="46090" name="Oval 10">
            <a:extLst>
              <a:ext uri="{FF2B5EF4-FFF2-40B4-BE49-F238E27FC236}">
                <a16:creationId xmlns:a16="http://schemas.microsoft.com/office/drawing/2014/main" id="{93DB0A94-15BF-FA41-9F48-84B3EC1897C3}"/>
              </a:ext>
            </a:extLst>
          </p:cNvPr>
          <p:cNvSpPr>
            <a:spLocks noChangeArrowheads="1"/>
          </p:cNvSpPr>
          <p:nvPr/>
        </p:nvSpPr>
        <p:spPr bwMode="auto">
          <a:xfrm>
            <a:off x="1828800" y="3962400"/>
            <a:ext cx="609600" cy="6096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6091" name="Oval 11">
            <a:extLst>
              <a:ext uri="{FF2B5EF4-FFF2-40B4-BE49-F238E27FC236}">
                <a16:creationId xmlns:a16="http://schemas.microsoft.com/office/drawing/2014/main" id="{6D6065D8-D21D-C84E-A4A7-E965EB79DCF1}"/>
              </a:ext>
            </a:extLst>
          </p:cNvPr>
          <p:cNvSpPr>
            <a:spLocks noChangeArrowheads="1"/>
          </p:cNvSpPr>
          <p:nvPr/>
        </p:nvSpPr>
        <p:spPr bwMode="auto">
          <a:xfrm>
            <a:off x="3568700" y="3962400"/>
            <a:ext cx="609600" cy="6096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6092" name="Line 12">
            <a:extLst>
              <a:ext uri="{FF2B5EF4-FFF2-40B4-BE49-F238E27FC236}">
                <a16:creationId xmlns:a16="http://schemas.microsoft.com/office/drawing/2014/main" id="{5E1C4CBC-ED76-8C4C-BB3E-5A7EE90FC4C0}"/>
              </a:ext>
            </a:extLst>
          </p:cNvPr>
          <p:cNvSpPr>
            <a:spLocks noChangeShapeType="1"/>
          </p:cNvSpPr>
          <p:nvPr/>
        </p:nvSpPr>
        <p:spPr bwMode="auto">
          <a:xfrm flipV="1">
            <a:off x="1371600" y="4419600"/>
            <a:ext cx="533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6093" name="Line 13">
            <a:extLst>
              <a:ext uri="{FF2B5EF4-FFF2-40B4-BE49-F238E27FC236}">
                <a16:creationId xmlns:a16="http://schemas.microsoft.com/office/drawing/2014/main" id="{9CCC0128-7978-0047-A4AB-2A3033482FCB}"/>
              </a:ext>
            </a:extLst>
          </p:cNvPr>
          <p:cNvSpPr>
            <a:spLocks noChangeShapeType="1"/>
          </p:cNvSpPr>
          <p:nvPr/>
        </p:nvSpPr>
        <p:spPr bwMode="auto">
          <a:xfrm>
            <a:off x="2438400" y="4191000"/>
            <a:ext cx="1143000"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6094" name="Line 14">
            <a:extLst>
              <a:ext uri="{FF2B5EF4-FFF2-40B4-BE49-F238E27FC236}">
                <a16:creationId xmlns:a16="http://schemas.microsoft.com/office/drawing/2014/main" id="{26553525-F9B2-F74F-9B19-D3837AE913D8}"/>
              </a:ext>
            </a:extLst>
          </p:cNvPr>
          <p:cNvSpPr>
            <a:spLocks noChangeShapeType="1"/>
          </p:cNvSpPr>
          <p:nvPr/>
        </p:nvSpPr>
        <p:spPr bwMode="auto">
          <a:xfrm>
            <a:off x="4178300" y="42672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6095" name="Text Box 15">
            <a:extLst>
              <a:ext uri="{FF2B5EF4-FFF2-40B4-BE49-F238E27FC236}">
                <a16:creationId xmlns:a16="http://schemas.microsoft.com/office/drawing/2014/main" id="{A75715BA-3DBE-F747-98EF-D024CD4E5E3F}"/>
              </a:ext>
            </a:extLst>
          </p:cNvPr>
          <p:cNvSpPr txBox="1">
            <a:spLocks noChangeArrowheads="1"/>
          </p:cNvSpPr>
          <p:nvPr/>
        </p:nvSpPr>
        <p:spPr bwMode="auto">
          <a:xfrm>
            <a:off x="4549775" y="3810000"/>
            <a:ext cx="3508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1</a:t>
            </a:r>
          </a:p>
        </p:txBody>
      </p:sp>
      <p:sp>
        <p:nvSpPr>
          <p:cNvPr id="46096" name="Text Box 16">
            <a:extLst>
              <a:ext uri="{FF2B5EF4-FFF2-40B4-BE49-F238E27FC236}">
                <a16:creationId xmlns:a16="http://schemas.microsoft.com/office/drawing/2014/main" id="{27D908AC-115A-2649-95D9-4EFECD89E81B}"/>
              </a:ext>
            </a:extLst>
          </p:cNvPr>
          <p:cNvSpPr txBox="1">
            <a:spLocks noChangeArrowheads="1"/>
          </p:cNvSpPr>
          <p:nvPr/>
        </p:nvSpPr>
        <p:spPr bwMode="auto">
          <a:xfrm>
            <a:off x="2263775" y="3200400"/>
            <a:ext cx="3508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0</a:t>
            </a:r>
          </a:p>
        </p:txBody>
      </p:sp>
      <p:cxnSp>
        <p:nvCxnSpPr>
          <p:cNvPr id="46097" name="AutoShape 17">
            <a:extLst>
              <a:ext uri="{FF2B5EF4-FFF2-40B4-BE49-F238E27FC236}">
                <a16:creationId xmlns:a16="http://schemas.microsoft.com/office/drawing/2014/main" id="{3AB32F65-8F91-DD41-BA64-FE7839979423}"/>
              </a:ext>
            </a:extLst>
          </p:cNvPr>
          <p:cNvCxnSpPr>
            <a:cxnSpLocks noChangeShapeType="1"/>
          </p:cNvCxnSpPr>
          <p:nvPr/>
        </p:nvCxnSpPr>
        <p:spPr bwMode="auto">
          <a:xfrm rot="5400000">
            <a:off x="3015456" y="3842544"/>
            <a:ext cx="1588" cy="1308100"/>
          </a:xfrm>
          <a:prstGeom prst="curvedConnector3">
            <a:avLst>
              <a:gd name="adj1" fmla="val 20000000"/>
            </a:avLst>
          </a:prstGeom>
          <a:noFill/>
          <a:ln w="254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6098" name="Text Box 18">
            <a:extLst>
              <a:ext uri="{FF2B5EF4-FFF2-40B4-BE49-F238E27FC236}">
                <a16:creationId xmlns:a16="http://schemas.microsoft.com/office/drawing/2014/main" id="{933A1567-2FDB-3848-BE0B-FC8C2CD16C1C}"/>
              </a:ext>
            </a:extLst>
          </p:cNvPr>
          <p:cNvSpPr txBox="1">
            <a:spLocks noChangeArrowheads="1"/>
          </p:cNvSpPr>
          <p:nvPr/>
        </p:nvSpPr>
        <p:spPr bwMode="auto">
          <a:xfrm>
            <a:off x="5616575" y="3276600"/>
            <a:ext cx="609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0,1</a:t>
            </a:r>
          </a:p>
        </p:txBody>
      </p:sp>
      <p:cxnSp>
        <p:nvCxnSpPr>
          <p:cNvPr id="46099" name="AutoShape 19">
            <a:extLst>
              <a:ext uri="{FF2B5EF4-FFF2-40B4-BE49-F238E27FC236}">
                <a16:creationId xmlns:a16="http://schemas.microsoft.com/office/drawing/2014/main" id="{166B34D4-C932-064D-A349-99AA5DBC3500}"/>
              </a:ext>
            </a:extLst>
          </p:cNvPr>
          <p:cNvCxnSpPr>
            <a:cxnSpLocks noChangeShapeType="1"/>
            <a:stCxn id="46088" idx="7"/>
            <a:endCxn id="46088" idx="1"/>
          </p:cNvCxnSpPr>
          <p:nvPr/>
        </p:nvCxnSpPr>
        <p:spPr bwMode="auto">
          <a:xfrm rot="16200000" flipH="1" flipV="1">
            <a:off x="5549106" y="3944144"/>
            <a:ext cx="1588" cy="323850"/>
          </a:xfrm>
          <a:prstGeom prst="curvedConnector3">
            <a:avLst>
              <a:gd name="adj1" fmla="val -1860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6100" name="Text Box 20">
            <a:extLst>
              <a:ext uri="{FF2B5EF4-FFF2-40B4-BE49-F238E27FC236}">
                <a16:creationId xmlns:a16="http://schemas.microsoft.com/office/drawing/2014/main" id="{4E308F4E-A1EE-6347-9FAD-629ED6D0D4B5}"/>
              </a:ext>
            </a:extLst>
          </p:cNvPr>
          <p:cNvSpPr txBox="1">
            <a:spLocks noChangeArrowheads="1"/>
          </p:cNvSpPr>
          <p:nvPr/>
        </p:nvSpPr>
        <p:spPr bwMode="auto">
          <a:xfrm>
            <a:off x="1447800" y="2438400"/>
            <a:ext cx="6778625"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Finally arc labeled 1 from current state A.  Result</a:t>
            </a:r>
          </a:p>
          <a:p>
            <a:pPr>
              <a:defRPr/>
            </a:pPr>
            <a:r>
              <a:rPr lang="en-US">
                <a:latin typeface="Tahoma" charset="0"/>
                <a:ea typeface="ＭＳ Ｐゴシック" charset="0"/>
              </a:rPr>
              <a:t>is an accepting state, so 101 is in the language.</a:t>
            </a:r>
          </a:p>
        </p:txBody>
      </p:sp>
      <p:sp>
        <p:nvSpPr>
          <p:cNvPr id="46101" name="Line 21">
            <a:extLst>
              <a:ext uri="{FF2B5EF4-FFF2-40B4-BE49-F238E27FC236}">
                <a16:creationId xmlns:a16="http://schemas.microsoft.com/office/drawing/2014/main" id="{970F0C86-0B5F-9F45-8C04-114D23C7E1D4}"/>
              </a:ext>
            </a:extLst>
          </p:cNvPr>
          <p:cNvSpPr>
            <a:spLocks noChangeShapeType="1"/>
          </p:cNvSpPr>
          <p:nvPr/>
        </p:nvSpPr>
        <p:spPr bwMode="auto">
          <a:xfrm>
            <a:off x="2438400" y="4343400"/>
            <a:ext cx="1143000"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6102" name="Text Box 22">
            <a:extLst>
              <a:ext uri="{FF2B5EF4-FFF2-40B4-BE49-F238E27FC236}">
                <a16:creationId xmlns:a16="http://schemas.microsoft.com/office/drawing/2014/main" id="{78E35127-181D-C74D-ADBC-A899D5B7D86D}"/>
              </a:ext>
            </a:extLst>
          </p:cNvPr>
          <p:cNvSpPr txBox="1">
            <a:spLocks noChangeArrowheads="1"/>
          </p:cNvSpPr>
          <p:nvPr/>
        </p:nvSpPr>
        <p:spPr bwMode="auto">
          <a:xfrm>
            <a:off x="1447800" y="1828800"/>
            <a:ext cx="6559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String 101 is in the language of the DFA below.</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FDA44918-23CF-AB4B-B455-2423D318CC60}"/>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97BA6105-9B65-9249-BD90-6AB02673FDFA}" type="slidenum">
              <a:rPr lang="en-US" altLang="en-US" sz="1400">
                <a:latin typeface="Times New Roman" panose="02020603050405020304" pitchFamily="18" charset="0"/>
              </a:rPr>
              <a:pPr/>
              <a:t>26</a:t>
            </a:fld>
            <a:endParaRPr lang="en-US" altLang="en-US" sz="1400">
              <a:latin typeface="Times New Roman" panose="02020603050405020304" pitchFamily="18" charset="0"/>
            </a:endParaRPr>
          </a:p>
        </p:txBody>
      </p:sp>
      <p:sp>
        <p:nvSpPr>
          <p:cNvPr id="48130" name="Rectangle 2">
            <a:extLst>
              <a:ext uri="{FF2B5EF4-FFF2-40B4-BE49-F238E27FC236}">
                <a16:creationId xmlns:a16="http://schemas.microsoft.com/office/drawing/2014/main" id="{6CD7102B-E484-984A-9C85-62A2A3A64091}"/>
              </a:ext>
            </a:extLst>
          </p:cNvPr>
          <p:cNvSpPr>
            <a:spLocks noGrp="1" noChangeArrowheads="1"/>
          </p:cNvSpPr>
          <p:nvPr>
            <p:ph type="title"/>
          </p:nvPr>
        </p:nvSpPr>
        <p:spPr/>
        <p:txBody>
          <a:bodyPr/>
          <a:lstStyle/>
          <a:p>
            <a:r>
              <a:rPr lang="en-US" altLang="en-US">
                <a:solidFill>
                  <a:srgbClr val="33CC33"/>
                </a:solidFill>
              </a:rPr>
              <a:t>Example</a:t>
            </a:r>
            <a:r>
              <a:rPr lang="en-US" altLang="en-US"/>
              <a:t> – Concluded</a:t>
            </a:r>
          </a:p>
        </p:txBody>
      </p:sp>
      <p:sp>
        <p:nvSpPr>
          <p:cNvPr id="48131" name="Rectangle 3">
            <a:extLst>
              <a:ext uri="{FF2B5EF4-FFF2-40B4-BE49-F238E27FC236}">
                <a16:creationId xmlns:a16="http://schemas.microsoft.com/office/drawing/2014/main" id="{DA616C46-A71B-F340-8C98-72576FD361F0}"/>
              </a:ext>
            </a:extLst>
          </p:cNvPr>
          <p:cNvSpPr>
            <a:spLocks noGrp="1" noChangeArrowheads="1"/>
          </p:cNvSpPr>
          <p:nvPr>
            <p:ph type="body" idx="1"/>
          </p:nvPr>
        </p:nvSpPr>
        <p:spPr/>
        <p:txBody>
          <a:bodyPr/>
          <a:lstStyle/>
          <a:p>
            <a:r>
              <a:rPr lang="en-US" altLang="en-US"/>
              <a:t>The language of our example DFA is:</a:t>
            </a:r>
          </a:p>
          <a:p>
            <a:pPr>
              <a:buFont typeface="Monotype Sorts" pitchFamily="2" charset="2"/>
              <a:buNone/>
            </a:pPr>
            <a:r>
              <a:rPr lang="en-US" altLang="en-US"/>
              <a:t>{w | w is in {0,1}* and w does not have</a:t>
            </a:r>
          </a:p>
          <a:p>
            <a:pPr>
              <a:buFont typeface="Monotype Sorts" pitchFamily="2" charset="2"/>
              <a:buNone/>
            </a:pPr>
            <a:r>
              <a:rPr lang="en-US" altLang="en-US"/>
              <a:t>			two consecutive 1</a:t>
            </a:r>
            <a:r>
              <a:rPr lang="ja-JP" altLang="en-US">
                <a:latin typeface="Arial" panose="020B0604020202020204" pitchFamily="34" charset="0"/>
              </a:rPr>
              <a:t>’</a:t>
            </a:r>
            <a:r>
              <a:rPr lang="en-US" altLang="ja-JP"/>
              <a:t>s}</a:t>
            </a:r>
            <a:endParaRPr lang="en-US" altLang="en-US"/>
          </a:p>
        </p:txBody>
      </p:sp>
      <p:grpSp>
        <p:nvGrpSpPr>
          <p:cNvPr id="48134" name="Group 6">
            <a:extLst>
              <a:ext uri="{FF2B5EF4-FFF2-40B4-BE49-F238E27FC236}">
                <a16:creationId xmlns:a16="http://schemas.microsoft.com/office/drawing/2014/main" id="{3D401A17-94DC-AE45-AA1A-52ED855A9C60}"/>
              </a:ext>
            </a:extLst>
          </p:cNvPr>
          <p:cNvGrpSpPr>
            <a:grpSpLocks/>
          </p:cNvGrpSpPr>
          <p:nvPr/>
        </p:nvGrpSpPr>
        <p:grpSpPr bwMode="auto">
          <a:xfrm>
            <a:off x="381000" y="3124200"/>
            <a:ext cx="3224213" cy="3032125"/>
            <a:chOff x="240" y="1968"/>
            <a:chExt cx="2031" cy="1910"/>
          </a:xfrm>
        </p:grpSpPr>
        <p:sp>
          <p:nvSpPr>
            <p:cNvPr id="48132" name="Text Box 4">
              <a:extLst>
                <a:ext uri="{FF2B5EF4-FFF2-40B4-BE49-F238E27FC236}">
                  <a16:creationId xmlns:a16="http://schemas.microsoft.com/office/drawing/2014/main" id="{BA6E6D0E-24D1-9A47-98B8-A0620B115147}"/>
                </a:ext>
              </a:extLst>
            </p:cNvPr>
            <p:cNvSpPr txBox="1">
              <a:spLocks noChangeArrowheads="1"/>
            </p:cNvSpPr>
            <p:nvPr/>
          </p:nvSpPr>
          <p:spPr bwMode="auto">
            <a:xfrm>
              <a:off x="240" y="3360"/>
              <a:ext cx="2031"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r>
                <a:rPr lang="en-US" altLang="en-US"/>
                <a:t> Read a </a:t>
              </a:r>
              <a:r>
                <a:rPr lang="en-US" altLang="en-US" i="1">
                  <a:solidFill>
                    <a:srgbClr val="FF0066"/>
                  </a:solidFill>
                </a:rPr>
                <a:t>set former</a:t>
              </a:r>
              <a:r>
                <a:rPr lang="en-US" altLang="en-US"/>
                <a:t>  as</a:t>
              </a:r>
            </a:p>
            <a:p>
              <a:r>
                <a:rPr lang="ja-JP" altLang="en-US">
                  <a:latin typeface="Arial" panose="020B0604020202020204" pitchFamily="34" charset="0"/>
                </a:rPr>
                <a:t>“</a:t>
              </a:r>
              <a:r>
                <a:rPr lang="en-US" altLang="ja-JP"/>
                <a:t>The set of strings w…</a:t>
              </a:r>
              <a:endParaRPr lang="en-US" altLang="en-US"/>
            </a:p>
          </p:txBody>
        </p:sp>
        <p:sp>
          <p:nvSpPr>
            <p:cNvPr id="48133" name="Line 5">
              <a:extLst>
                <a:ext uri="{FF2B5EF4-FFF2-40B4-BE49-F238E27FC236}">
                  <a16:creationId xmlns:a16="http://schemas.microsoft.com/office/drawing/2014/main" id="{EE2A3E3B-C108-8446-9DA5-FD54F89969C0}"/>
                </a:ext>
              </a:extLst>
            </p:cNvPr>
            <p:cNvSpPr>
              <a:spLocks noChangeShapeType="1"/>
            </p:cNvSpPr>
            <p:nvPr/>
          </p:nvSpPr>
          <p:spPr bwMode="auto">
            <a:xfrm flipV="1">
              <a:off x="720" y="1968"/>
              <a:ext cx="0" cy="13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48137" name="Group 9">
            <a:extLst>
              <a:ext uri="{FF2B5EF4-FFF2-40B4-BE49-F238E27FC236}">
                <a16:creationId xmlns:a16="http://schemas.microsoft.com/office/drawing/2014/main" id="{6B5AA6A6-F8C4-7242-968B-BDC9A4666846}"/>
              </a:ext>
            </a:extLst>
          </p:cNvPr>
          <p:cNvGrpSpPr>
            <a:grpSpLocks/>
          </p:cNvGrpSpPr>
          <p:nvPr/>
        </p:nvGrpSpPr>
        <p:grpSpPr bwMode="auto">
          <a:xfrm>
            <a:off x="1524000" y="3167063"/>
            <a:ext cx="2246313" cy="1633537"/>
            <a:chOff x="960" y="1995"/>
            <a:chExt cx="1415" cy="1029"/>
          </a:xfrm>
        </p:grpSpPr>
        <p:sp>
          <p:nvSpPr>
            <p:cNvPr id="48135" name="Text Box 7">
              <a:extLst>
                <a:ext uri="{FF2B5EF4-FFF2-40B4-BE49-F238E27FC236}">
                  <a16:creationId xmlns:a16="http://schemas.microsoft.com/office/drawing/2014/main" id="{8B2F2F75-F989-D14B-AA33-F9E79A0BA9AE}"/>
                </a:ext>
              </a:extLst>
            </p:cNvPr>
            <p:cNvSpPr txBox="1">
              <a:spLocks noChangeArrowheads="1"/>
            </p:cNvSpPr>
            <p:nvPr/>
          </p:nvSpPr>
          <p:spPr bwMode="auto">
            <a:xfrm>
              <a:off x="1296" y="2736"/>
              <a:ext cx="1079"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r>
                <a:rPr lang="en-US" altLang="en-US"/>
                <a:t>Such that…</a:t>
              </a:r>
            </a:p>
          </p:txBody>
        </p:sp>
        <p:sp>
          <p:nvSpPr>
            <p:cNvPr id="48136" name="Line 8">
              <a:extLst>
                <a:ext uri="{FF2B5EF4-FFF2-40B4-BE49-F238E27FC236}">
                  <a16:creationId xmlns:a16="http://schemas.microsoft.com/office/drawing/2014/main" id="{7A53FC9E-8848-314A-8FF9-C893514A57CF}"/>
                </a:ext>
              </a:extLst>
            </p:cNvPr>
            <p:cNvSpPr>
              <a:spLocks noChangeShapeType="1"/>
            </p:cNvSpPr>
            <p:nvPr/>
          </p:nvSpPr>
          <p:spPr bwMode="auto">
            <a:xfrm flipH="1" flipV="1">
              <a:off x="960" y="1995"/>
              <a:ext cx="624" cy="7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48140" name="Group 12">
            <a:extLst>
              <a:ext uri="{FF2B5EF4-FFF2-40B4-BE49-F238E27FC236}">
                <a16:creationId xmlns:a16="http://schemas.microsoft.com/office/drawing/2014/main" id="{F8F77609-7B7B-834C-B9C9-DCF8B715C3D4}"/>
              </a:ext>
            </a:extLst>
          </p:cNvPr>
          <p:cNvGrpSpPr>
            <a:grpSpLocks/>
          </p:cNvGrpSpPr>
          <p:nvPr/>
        </p:nvGrpSpPr>
        <p:grpSpPr bwMode="auto">
          <a:xfrm>
            <a:off x="5181600" y="3776663"/>
            <a:ext cx="2601913" cy="1541462"/>
            <a:chOff x="3264" y="2379"/>
            <a:chExt cx="1639" cy="971"/>
          </a:xfrm>
        </p:grpSpPr>
        <p:sp>
          <p:nvSpPr>
            <p:cNvPr id="48138" name="Text Box 10">
              <a:extLst>
                <a:ext uri="{FF2B5EF4-FFF2-40B4-BE49-F238E27FC236}">
                  <a16:creationId xmlns:a16="http://schemas.microsoft.com/office/drawing/2014/main" id="{B508B804-6A87-0F48-B449-E42D9C039263}"/>
                </a:ext>
              </a:extLst>
            </p:cNvPr>
            <p:cNvSpPr txBox="1">
              <a:spLocks noChangeArrowheads="1"/>
            </p:cNvSpPr>
            <p:nvPr/>
          </p:nvSpPr>
          <p:spPr bwMode="auto">
            <a:xfrm>
              <a:off x="3312" y="2832"/>
              <a:ext cx="1591" cy="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These conditions</a:t>
              </a:r>
            </a:p>
            <a:p>
              <a:pPr>
                <a:defRPr/>
              </a:pPr>
              <a:r>
                <a:rPr lang="en-US">
                  <a:latin typeface="Tahoma" charset="0"/>
                  <a:ea typeface="ＭＳ Ｐゴシック" charset="0"/>
                </a:rPr>
                <a:t>about w are true.</a:t>
              </a:r>
            </a:p>
          </p:txBody>
        </p:sp>
        <p:sp>
          <p:nvSpPr>
            <p:cNvPr id="48139" name="Line 11">
              <a:extLst>
                <a:ext uri="{FF2B5EF4-FFF2-40B4-BE49-F238E27FC236}">
                  <a16:creationId xmlns:a16="http://schemas.microsoft.com/office/drawing/2014/main" id="{B132171D-D191-FA4D-9E4E-231350C4812E}"/>
                </a:ext>
              </a:extLst>
            </p:cNvPr>
            <p:cNvSpPr>
              <a:spLocks noChangeShapeType="1"/>
            </p:cNvSpPr>
            <p:nvPr/>
          </p:nvSpPr>
          <p:spPr bwMode="auto">
            <a:xfrm flipH="1" flipV="1">
              <a:off x="3264" y="2379"/>
              <a:ext cx="432"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81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81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8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E57C7-3490-D947-881F-01EA32AFDDDD}"/>
              </a:ext>
            </a:extLst>
          </p:cNvPr>
          <p:cNvSpPr>
            <a:spLocks noGrp="1"/>
          </p:cNvSpPr>
          <p:nvPr>
            <p:ph type="title"/>
          </p:nvPr>
        </p:nvSpPr>
        <p:spPr>
          <a:xfrm>
            <a:off x="213520" y="810311"/>
            <a:ext cx="8628062" cy="994567"/>
          </a:xfrm>
        </p:spPr>
        <p:txBody>
          <a:bodyPr/>
          <a:lstStyle/>
          <a:p>
            <a:r>
              <a:rPr lang="en-US" dirty="0"/>
              <a:t>DFA Matching is </a:t>
            </a:r>
            <a:r>
              <a:rPr lang="en-US" b="1" dirty="0"/>
              <a:t>Fast</a:t>
            </a:r>
          </a:p>
        </p:txBody>
      </p:sp>
      <p:sp>
        <p:nvSpPr>
          <p:cNvPr id="3" name="Content Placeholder 2">
            <a:extLst>
              <a:ext uri="{FF2B5EF4-FFF2-40B4-BE49-F238E27FC236}">
                <a16:creationId xmlns:a16="http://schemas.microsoft.com/office/drawing/2014/main" id="{05004FDE-54E7-4445-8251-46622D41274C}"/>
              </a:ext>
            </a:extLst>
          </p:cNvPr>
          <p:cNvSpPr>
            <a:spLocks noGrp="1"/>
          </p:cNvSpPr>
          <p:nvPr>
            <p:ph idx="1"/>
          </p:nvPr>
        </p:nvSpPr>
        <p:spPr>
          <a:xfrm>
            <a:off x="213520" y="2060027"/>
            <a:ext cx="8846398" cy="4391609"/>
          </a:xfrm>
        </p:spPr>
        <p:txBody>
          <a:bodyPr/>
          <a:lstStyle/>
          <a:p>
            <a:r>
              <a:rPr lang="en-US" dirty="0"/>
              <a:t>Given a DFA, A, of size, m, and an input string, T, of length n, we can test if T is in L(A) in O(m + n) time:</a:t>
            </a:r>
          </a:p>
          <a:p>
            <a:pPr marL="917575" lvl="1" indent="-457200">
              <a:buFont typeface="+mj-lt"/>
              <a:buAutoNum type="arabicPeriod"/>
            </a:pPr>
            <a:r>
              <a:rPr lang="en-US" dirty="0"/>
              <a:t>Read in the graph representation for A. </a:t>
            </a:r>
          </a:p>
          <a:p>
            <a:pPr marL="1327150" lvl="2" indent="-457200"/>
            <a:r>
              <a:rPr lang="en-US" dirty="0"/>
              <a:t>Step 1 takes O(m) time.</a:t>
            </a:r>
          </a:p>
          <a:p>
            <a:pPr marL="917575" lvl="1" indent="-457200">
              <a:buFont typeface="+mj-lt"/>
              <a:buAutoNum type="arabicPeriod"/>
            </a:pPr>
            <a:r>
              <a:rPr lang="en-US" dirty="0"/>
              <a:t>Let s = the initial state for A.</a:t>
            </a:r>
          </a:p>
          <a:p>
            <a:pPr marL="917575" lvl="1" indent="-457200">
              <a:buFont typeface="+mj-lt"/>
              <a:buAutoNum type="arabicPeriod"/>
            </a:pPr>
            <a:r>
              <a:rPr lang="en-US" dirty="0"/>
              <a:t>For each character, c, in T (in order): Let s = </a:t>
            </a:r>
            <a:r>
              <a:rPr lang="en-US" dirty="0">
                <a:latin typeface="Symbol" pitchFamily="2" charset="2"/>
              </a:rPr>
              <a:t>d</a:t>
            </a:r>
            <a:r>
              <a:rPr lang="en-US" dirty="0"/>
              <a:t>(</a:t>
            </a:r>
            <a:r>
              <a:rPr lang="en-US" dirty="0" err="1"/>
              <a:t>s,c</a:t>
            </a:r>
            <a:r>
              <a:rPr lang="en-US" dirty="0"/>
              <a:t>).</a:t>
            </a:r>
          </a:p>
          <a:p>
            <a:pPr marL="1327150" lvl="2" indent="-457200"/>
            <a:r>
              <a:rPr lang="en-US" dirty="0"/>
              <a:t>Step 3 takes O(n) time in total.</a:t>
            </a:r>
          </a:p>
          <a:p>
            <a:pPr marL="917575" lvl="1" indent="-457200">
              <a:buFont typeface="+mj-lt"/>
              <a:buAutoNum type="arabicPeriod"/>
            </a:pPr>
            <a:r>
              <a:rPr lang="en-US" dirty="0"/>
              <a:t>If s is a final state, accept T.</a:t>
            </a:r>
          </a:p>
        </p:txBody>
      </p:sp>
    </p:spTree>
    <p:extLst>
      <p:ext uri="{BB962C8B-B14F-4D97-AF65-F5344CB8AC3E}">
        <p14:creationId xmlns:p14="http://schemas.microsoft.com/office/powerpoint/2010/main" val="647151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61502C5-B059-4141-A876-EC272C0778DC}"/>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BCE31955-0BCC-5544-ACFA-F7B8FBC7D027}" type="slidenum">
              <a:rPr lang="en-US" altLang="en-US" sz="1400">
                <a:latin typeface="Times New Roman" panose="02020603050405020304" pitchFamily="18" charset="0"/>
              </a:rPr>
              <a:pPr/>
              <a:t>28</a:t>
            </a:fld>
            <a:endParaRPr lang="en-US" altLang="en-US" sz="1400">
              <a:latin typeface="Times New Roman" panose="02020603050405020304" pitchFamily="18" charset="0"/>
            </a:endParaRPr>
          </a:p>
        </p:txBody>
      </p:sp>
      <p:sp>
        <p:nvSpPr>
          <p:cNvPr id="8194" name="Rectangle 2">
            <a:extLst>
              <a:ext uri="{FF2B5EF4-FFF2-40B4-BE49-F238E27FC236}">
                <a16:creationId xmlns:a16="http://schemas.microsoft.com/office/drawing/2014/main" id="{BA2BB328-7E9D-1547-9987-CDB4EF90B80B}"/>
              </a:ext>
            </a:extLst>
          </p:cNvPr>
          <p:cNvSpPr>
            <a:spLocks noGrp="1" noChangeArrowheads="1"/>
          </p:cNvSpPr>
          <p:nvPr>
            <p:ph type="title"/>
          </p:nvPr>
        </p:nvSpPr>
        <p:spPr>
          <a:xfrm>
            <a:off x="160967" y="915414"/>
            <a:ext cx="8628062" cy="994567"/>
          </a:xfrm>
        </p:spPr>
        <p:txBody>
          <a:bodyPr/>
          <a:lstStyle/>
          <a:p>
            <a:pPr>
              <a:defRPr/>
            </a:pPr>
            <a:r>
              <a:rPr lang="en-US" dirty="0">
                <a:cs typeface="+mj-cs"/>
              </a:rPr>
              <a:t>Nondeterminism</a:t>
            </a:r>
          </a:p>
        </p:txBody>
      </p:sp>
      <p:sp>
        <p:nvSpPr>
          <p:cNvPr id="8195" name="Rectangle 3">
            <a:extLst>
              <a:ext uri="{FF2B5EF4-FFF2-40B4-BE49-F238E27FC236}">
                <a16:creationId xmlns:a16="http://schemas.microsoft.com/office/drawing/2014/main" id="{6AAD12A7-8515-0F40-AE54-EE860B4B965A}"/>
              </a:ext>
            </a:extLst>
          </p:cNvPr>
          <p:cNvSpPr>
            <a:spLocks noGrp="1" noChangeArrowheads="1"/>
          </p:cNvSpPr>
          <p:nvPr>
            <p:ph type="body" idx="1"/>
          </p:nvPr>
        </p:nvSpPr>
        <p:spPr>
          <a:xfrm>
            <a:off x="381000" y="2123089"/>
            <a:ext cx="8293100" cy="4307527"/>
          </a:xfrm>
        </p:spPr>
        <p:txBody>
          <a:bodyPr/>
          <a:lstStyle/>
          <a:p>
            <a:pPr>
              <a:defRPr/>
            </a:pPr>
            <a:r>
              <a:rPr lang="en-US" dirty="0">
                <a:cs typeface="+mn-cs"/>
              </a:rPr>
              <a:t>A </a:t>
            </a:r>
            <a:r>
              <a:rPr lang="en-US" i="1" dirty="0">
                <a:solidFill>
                  <a:srgbClr val="FF0066"/>
                </a:solidFill>
                <a:cs typeface="+mn-cs"/>
              </a:rPr>
              <a:t>nondeterministic finite automaton</a:t>
            </a:r>
            <a:r>
              <a:rPr lang="en-US" dirty="0">
                <a:cs typeface="+mn-cs"/>
              </a:rPr>
              <a:t>  has the ability to be in several states at once.</a:t>
            </a:r>
          </a:p>
          <a:p>
            <a:pPr>
              <a:defRPr/>
            </a:pPr>
            <a:r>
              <a:rPr lang="en-US" dirty="0">
                <a:cs typeface="+mn-cs"/>
              </a:rPr>
              <a:t>Transitions from a state on an input symbol can be to any set of states.</a:t>
            </a:r>
          </a:p>
          <a:p>
            <a:r>
              <a:rPr lang="en-US" altLang="en-US" dirty="0"/>
              <a:t>Start in one start state.</a:t>
            </a:r>
          </a:p>
          <a:p>
            <a:r>
              <a:rPr lang="en-US" altLang="en-US" dirty="0"/>
              <a:t>Accept if </a:t>
            </a:r>
            <a:r>
              <a:rPr lang="en-US" altLang="en-US" b="1" dirty="0"/>
              <a:t>any</a:t>
            </a:r>
            <a:r>
              <a:rPr lang="en-US" altLang="en-US" dirty="0"/>
              <a:t> sequence of choices leads to a final state.</a:t>
            </a:r>
          </a:p>
          <a:p>
            <a:r>
              <a:rPr lang="en-US" altLang="en-US" dirty="0">
                <a:solidFill>
                  <a:srgbClr val="3366FF"/>
                </a:solidFill>
              </a:rPr>
              <a:t>Intuitively</a:t>
            </a:r>
            <a:r>
              <a:rPr lang="en-US" altLang="en-US" dirty="0"/>
              <a:t>: the NFA always </a:t>
            </a:r>
            <a:r>
              <a:rPr lang="ja-JP" altLang="en-US">
                <a:latin typeface="Arial" panose="020B0604020202020204" pitchFamily="34" charset="0"/>
              </a:rPr>
              <a:t>“</a:t>
            </a:r>
            <a:r>
              <a:rPr lang="en-US" altLang="ja-JP" dirty="0"/>
              <a:t>guesses right.</a:t>
            </a:r>
            <a:r>
              <a:rPr lang="ja-JP" altLang="en-US">
                <a:latin typeface="Arial" panose="020B0604020202020204" pitchFamily="34" charset="0"/>
              </a:rPr>
              <a:t>”</a:t>
            </a:r>
            <a:endParaRPr lang="en-US" altLang="en-US" dirty="0"/>
          </a:p>
          <a:p>
            <a:pPr>
              <a:buFont typeface="Arial"/>
              <a:buChar char="•"/>
              <a:defRPr/>
            </a:pPr>
            <a:endParaRPr lang="en-US" dirty="0">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A1E02DE-0AAB-2D45-BA3A-669E0323C68F}"/>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E33BA72A-FBDA-7442-A825-B853CC1397EB}" type="slidenum">
              <a:rPr lang="en-US" altLang="en-US" sz="1400">
                <a:latin typeface="Times New Roman" panose="02020603050405020304" pitchFamily="18" charset="0"/>
              </a:rPr>
              <a:pPr/>
              <a:t>29</a:t>
            </a:fld>
            <a:endParaRPr lang="en-US" altLang="en-US" sz="1400">
              <a:latin typeface="Times New Roman" panose="02020603050405020304" pitchFamily="18" charset="0"/>
            </a:endParaRPr>
          </a:p>
        </p:txBody>
      </p:sp>
      <p:sp>
        <p:nvSpPr>
          <p:cNvPr id="11266" name="Rectangle 2">
            <a:extLst>
              <a:ext uri="{FF2B5EF4-FFF2-40B4-BE49-F238E27FC236}">
                <a16:creationId xmlns:a16="http://schemas.microsoft.com/office/drawing/2014/main" id="{E79D234C-9B57-9C4F-A32C-81F40FA50C5F}"/>
              </a:ext>
            </a:extLst>
          </p:cNvPr>
          <p:cNvSpPr>
            <a:spLocks noGrp="1" noChangeArrowheads="1"/>
          </p:cNvSpPr>
          <p:nvPr>
            <p:ph type="title"/>
          </p:nvPr>
        </p:nvSpPr>
        <p:spPr/>
        <p:txBody>
          <a:bodyPr/>
          <a:lstStyle/>
          <a:p>
            <a:pPr>
              <a:defRPr/>
            </a:pPr>
            <a:r>
              <a:rPr lang="en-US">
                <a:solidFill>
                  <a:srgbClr val="33CC33"/>
                </a:solidFill>
                <a:cs typeface="+mj-cs"/>
              </a:rPr>
              <a:t>Example</a:t>
            </a:r>
            <a:r>
              <a:rPr lang="en-US">
                <a:cs typeface="+mj-cs"/>
              </a:rPr>
              <a:t>: Moves on a Chessboard</a:t>
            </a:r>
          </a:p>
        </p:txBody>
      </p:sp>
      <p:sp>
        <p:nvSpPr>
          <p:cNvPr id="11267" name="Rectangle 3">
            <a:extLst>
              <a:ext uri="{FF2B5EF4-FFF2-40B4-BE49-F238E27FC236}">
                <a16:creationId xmlns:a16="http://schemas.microsoft.com/office/drawing/2014/main" id="{C0B78855-DB06-0746-A706-6B324856C0EF}"/>
              </a:ext>
            </a:extLst>
          </p:cNvPr>
          <p:cNvSpPr>
            <a:spLocks noGrp="1" noChangeArrowheads="1"/>
          </p:cNvSpPr>
          <p:nvPr>
            <p:ph type="body" idx="1"/>
          </p:nvPr>
        </p:nvSpPr>
        <p:spPr/>
        <p:txBody>
          <a:bodyPr/>
          <a:lstStyle/>
          <a:p>
            <a:pPr>
              <a:buFont typeface="Arial"/>
              <a:buChar char="•"/>
              <a:defRPr/>
            </a:pPr>
            <a:r>
              <a:rPr lang="en-US">
                <a:cs typeface="+mn-cs"/>
              </a:rPr>
              <a:t>States = squares.</a:t>
            </a:r>
          </a:p>
          <a:p>
            <a:pPr>
              <a:buFont typeface="Arial"/>
              <a:buChar char="•"/>
              <a:defRPr/>
            </a:pPr>
            <a:r>
              <a:rPr lang="en-US">
                <a:cs typeface="+mn-cs"/>
              </a:rPr>
              <a:t>Inputs = r (move to an adjacent red square) and b (move to an adjacent black square).</a:t>
            </a:r>
          </a:p>
          <a:p>
            <a:pPr>
              <a:buFont typeface="Arial"/>
              <a:buChar char="•"/>
              <a:defRPr/>
            </a:pPr>
            <a:r>
              <a:rPr lang="en-US">
                <a:cs typeface="+mn-cs"/>
              </a:rPr>
              <a:t>Start state, final state are in opposite corners.</a:t>
            </a:r>
          </a:p>
        </p:txBody>
      </p:sp>
      <p:grpSp>
        <p:nvGrpSpPr>
          <p:cNvPr id="5" name="Group 14">
            <a:extLst>
              <a:ext uri="{FF2B5EF4-FFF2-40B4-BE49-F238E27FC236}">
                <a16:creationId xmlns:a16="http://schemas.microsoft.com/office/drawing/2014/main" id="{4842481E-3D35-7F43-A98A-9946716D820E}"/>
              </a:ext>
            </a:extLst>
          </p:cNvPr>
          <p:cNvGrpSpPr>
            <a:grpSpLocks/>
          </p:cNvGrpSpPr>
          <p:nvPr/>
        </p:nvGrpSpPr>
        <p:grpSpPr bwMode="auto">
          <a:xfrm>
            <a:off x="3111062" y="3854669"/>
            <a:ext cx="2286000" cy="2286000"/>
            <a:chOff x="912" y="1344"/>
            <a:chExt cx="1440" cy="1440"/>
          </a:xfrm>
        </p:grpSpPr>
        <p:sp>
          <p:nvSpPr>
            <p:cNvPr id="6" name="Rectangle 3">
              <a:extLst>
                <a:ext uri="{FF2B5EF4-FFF2-40B4-BE49-F238E27FC236}">
                  <a16:creationId xmlns:a16="http://schemas.microsoft.com/office/drawing/2014/main" id="{D5B2ED34-5D1B-BF48-AF19-CA9AFB36B2A3}"/>
                </a:ext>
              </a:extLst>
            </p:cNvPr>
            <p:cNvSpPr>
              <a:spLocks noChangeArrowheads="1"/>
            </p:cNvSpPr>
            <p:nvPr/>
          </p:nvSpPr>
          <p:spPr bwMode="auto">
            <a:xfrm>
              <a:off x="912" y="1344"/>
              <a:ext cx="480" cy="480"/>
            </a:xfrm>
            <a:prstGeom prst="rect">
              <a:avLst/>
            </a:prstGeom>
            <a:solidFill>
              <a:srgbClr val="000000">
                <a:alpha val="50000"/>
              </a:srgbClr>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1</a:t>
              </a:r>
            </a:p>
          </p:txBody>
        </p:sp>
        <p:sp>
          <p:nvSpPr>
            <p:cNvPr id="7" name="Rectangle 5">
              <a:extLst>
                <a:ext uri="{FF2B5EF4-FFF2-40B4-BE49-F238E27FC236}">
                  <a16:creationId xmlns:a16="http://schemas.microsoft.com/office/drawing/2014/main" id="{2F5CC959-8DB1-6A4B-BD2F-BDC1613C4CAD}"/>
                </a:ext>
              </a:extLst>
            </p:cNvPr>
            <p:cNvSpPr>
              <a:spLocks noChangeArrowheads="1"/>
            </p:cNvSpPr>
            <p:nvPr/>
          </p:nvSpPr>
          <p:spPr bwMode="auto">
            <a:xfrm>
              <a:off x="1392" y="1344"/>
              <a:ext cx="480" cy="480"/>
            </a:xfrm>
            <a:prstGeom prst="rect">
              <a:avLst/>
            </a:prstGeom>
            <a:solidFill>
              <a:srgbClr val="FF0000">
                <a:alpha val="50000"/>
              </a:srgbClr>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2</a:t>
              </a:r>
            </a:p>
          </p:txBody>
        </p:sp>
        <p:sp>
          <p:nvSpPr>
            <p:cNvPr id="8" name="Rectangle 6">
              <a:extLst>
                <a:ext uri="{FF2B5EF4-FFF2-40B4-BE49-F238E27FC236}">
                  <a16:creationId xmlns:a16="http://schemas.microsoft.com/office/drawing/2014/main" id="{4022EA66-490D-6544-AA78-EB4407C6C4AC}"/>
                </a:ext>
              </a:extLst>
            </p:cNvPr>
            <p:cNvSpPr>
              <a:spLocks noChangeArrowheads="1"/>
            </p:cNvSpPr>
            <p:nvPr/>
          </p:nvSpPr>
          <p:spPr bwMode="auto">
            <a:xfrm>
              <a:off x="1392" y="1824"/>
              <a:ext cx="480" cy="480"/>
            </a:xfrm>
            <a:prstGeom prst="rect">
              <a:avLst/>
            </a:prstGeom>
            <a:solidFill>
              <a:srgbClr val="000000">
                <a:alpha val="50000"/>
              </a:srgbClr>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5</a:t>
              </a:r>
            </a:p>
          </p:txBody>
        </p:sp>
        <p:sp>
          <p:nvSpPr>
            <p:cNvPr id="9" name="Rectangle 7">
              <a:extLst>
                <a:ext uri="{FF2B5EF4-FFF2-40B4-BE49-F238E27FC236}">
                  <a16:creationId xmlns:a16="http://schemas.microsoft.com/office/drawing/2014/main" id="{EE98757A-7001-9347-A6A9-5059F0993CFA}"/>
                </a:ext>
              </a:extLst>
            </p:cNvPr>
            <p:cNvSpPr>
              <a:spLocks noChangeArrowheads="1"/>
            </p:cNvSpPr>
            <p:nvPr/>
          </p:nvSpPr>
          <p:spPr bwMode="auto">
            <a:xfrm>
              <a:off x="912" y="2304"/>
              <a:ext cx="480" cy="480"/>
            </a:xfrm>
            <a:prstGeom prst="rect">
              <a:avLst/>
            </a:prstGeom>
            <a:solidFill>
              <a:srgbClr val="000000">
                <a:alpha val="50000"/>
              </a:srgbClr>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7</a:t>
              </a:r>
            </a:p>
          </p:txBody>
        </p:sp>
        <p:sp>
          <p:nvSpPr>
            <p:cNvPr id="10" name="Rectangle 8">
              <a:extLst>
                <a:ext uri="{FF2B5EF4-FFF2-40B4-BE49-F238E27FC236}">
                  <a16:creationId xmlns:a16="http://schemas.microsoft.com/office/drawing/2014/main" id="{BBC4D063-7DEC-AD45-AA2B-B764A5449C4E}"/>
                </a:ext>
              </a:extLst>
            </p:cNvPr>
            <p:cNvSpPr>
              <a:spLocks noChangeArrowheads="1"/>
            </p:cNvSpPr>
            <p:nvPr/>
          </p:nvSpPr>
          <p:spPr bwMode="auto">
            <a:xfrm>
              <a:off x="1872" y="2304"/>
              <a:ext cx="480" cy="480"/>
            </a:xfrm>
            <a:prstGeom prst="rect">
              <a:avLst/>
            </a:prstGeom>
            <a:solidFill>
              <a:srgbClr val="000000">
                <a:alpha val="50000"/>
              </a:srgbClr>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9</a:t>
              </a:r>
            </a:p>
          </p:txBody>
        </p:sp>
        <p:sp>
          <p:nvSpPr>
            <p:cNvPr id="11" name="Rectangle 9">
              <a:extLst>
                <a:ext uri="{FF2B5EF4-FFF2-40B4-BE49-F238E27FC236}">
                  <a16:creationId xmlns:a16="http://schemas.microsoft.com/office/drawing/2014/main" id="{3237742E-E7EF-5746-8F7B-8BC7E635CB80}"/>
                </a:ext>
              </a:extLst>
            </p:cNvPr>
            <p:cNvSpPr>
              <a:spLocks noChangeArrowheads="1"/>
            </p:cNvSpPr>
            <p:nvPr/>
          </p:nvSpPr>
          <p:spPr bwMode="auto">
            <a:xfrm>
              <a:off x="1872" y="1344"/>
              <a:ext cx="480" cy="480"/>
            </a:xfrm>
            <a:prstGeom prst="rect">
              <a:avLst/>
            </a:prstGeom>
            <a:solidFill>
              <a:srgbClr val="000000">
                <a:alpha val="50000"/>
              </a:srgbClr>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3</a:t>
              </a:r>
            </a:p>
          </p:txBody>
        </p:sp>
        <p:sp>
          <p:nvSpPr>
            <p:cNvPr id="12" name="Rectangle 11">
              <a:extLst>
                <a:ext uri="{FF2B5EF4-FFF2-40B4-BE49-F238E27FC236}">
                  <a16:creationId xmlns:a16="http://schemas.microsoft.com/office/drawing/2014/main" id="{9C681029-0173-534E-A2DC-7BA83AB78590}"/>
                </a:ext>
              </a:extLst>
            </p:cNvPr>
            <p:cNvSpPr>
              <a:spLocks noChangeArrowheads="1"/>
            </p:cNvSpPr>
            <p:nvPr/>
          </p:nvSpPr>
          <p:spPr bwMode="auto">
            <a:xfrm>
              <a:off x="912" y="1824"/>
              <a:ext cx="480" cy="480"/>
            </a:xfrm>
            <a:prstGeom prst="rect">
              <a:avLst/>
            </a:prstGeom>
            <a:solidFill>
              <a:srgbClr val="FF0000">
                <a:alpha val="50000"/>
              </a:srgbClr>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4</a:t>
              </a:r>
            </a:p>
          </p:txBody>
        </p:sp>
        <p:sp>
          <p:nvSpPr>
            <p:cNvPr id="13" name="Rectangle 12">
              <a:extLst>
                <a:ext uri="{FF2B5EF4-FFF2-40B4-BE49-F238E27FC236}">
                  <a16:creationId xmlns:a16="http://schemas.microsoft.com/office/drawing/2014/main" id="{62109D4B-A3EA-7440-AE6E-991F7803475E}"/>
                </a:ext>
              </a:extLst>
            </p:cNvPr>
            <p:cNvSpPr>
              <a:spLocks noChangeArrowheads="1"/>
            </p:cNvSpPr>
            <p:nvPr/>
          </p:nvSpPr>
          <p:spPr bwMode="auto">
            <a:xfrm>
              <a:off x="1392" y="2304"/>
              <a:ext cx="480" cy="480"/>
            </a:xfrm>
            <a:prstGeom prst="rect">
              <a:avLst/>
            </a:prstGeom>
            <a:solidFill>
              <a:srgbClr val="FF0000">
                <a:alpha val="50000"/>
              </a:srgbClr>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8</a:t>
              </a:r>
            </a:p>
          </p:txBody>
        </p:sp>
        <p:sp>
          <p:nvSpPr>
            <p:cNvPr id="14" name="Rectangle 13">
              <a:extLst>
                <a:ext uri="{FF2B5EF4-FFF2-40B4-BE49-F238E27FC236}">
                  <a16:creationId xmlns:a16="http://schemas.microsoft.com/office/drawing/2014/main" id="{746FC776-A165-8547-B682-F81A811596D5}"/>
                </a:ext>
              </a:extLst>
            </p:cNvPr>
            <p:cNvSpPr>
              <a:spLocks noChangeArrowheads="1"/>
            </p:cNvSpPr>
            <p:nvPr/>
          </p:nvSpPr>
          <p:spPr bwMode="auto">
            <a:xfrm>
              <a:off x="1872" y="1824"/>
              <a:ext cx="480" cy="480"/>
            </a:xfrm>
            <a:prstGeom prst="rect">
              <a:avLst/>
            </a:prstGeom>
            <a:solidFill>
              <a:srgbClr val="FF0000">
                <a:alpha val="50000"/>
              </a:srgbClr>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6</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0921E19-ABB8-9B4A-A763-24D2A992F04B}"/>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D949F2B9-8624-D945-9823-51E111023449}" type="slidenum">
              <a:rPr lang="en-US" altLang="en-US" sz="1400">
                <a:latin typeface="Times New Roman" panose="02020603050405020304" pitchFamily="18" charset="0"/>
              </a:rPr>
              <a:pPr/>
              <a:t>3</a:t>
            </a:fld>
            <a:endParaRPr lang="en-US" altLang="en-US" sz="1400">
              <a:latin typeface="Times New Roman" panose="02020603050405020304" pitchFamily="18" charset="0"/>
            </a:endParaRPr>
          </a:p>
        </p:txBody>
      </p:sp>
      <p:sp>
        <p:nvSpPr>
          <p:cNvPr id="11266" name="Rectangle 2">
            <a:extLst>
              <a:ext uri="{FF2B5EF4-FFF2-40B4-BE49-F238E27FC236}">
                <a16:creationId xmlns:a16="http://schemas.microsoft.com/office/drawing/2014/main" id="{4030D687-9B91-F14C-B3F9-18FC340815CB}"/>
              </a:ext>
            </a:extLst>
          </p:cNvPr>
          <p:cNvSpPr>
            <a:spLocks noGrp="1" noChangeArrowheads="1"/>
          </p:cNvSpPr>
          <p:nvPr>
            <p:ph type="title"/>
          </p:nvPr>
        </p:nvSpPr>
        <p:spPr/>
        <p:txBody>
          <a:bodyPr/>
          <a:lstStyle/>
          <a:p>
            <a:pPr>
              <a:defRPr/>
            </a:pPr>
            <a:r>
              <a:rPr lang="en-US" dirty="0"/>
              <a:t>Representing Finite-State Machines</a:t>
            </a:r>
            <a:endParaRPr lang="en-US" dirty="0">
              <a:cs typeface="+mj-cs"/>
            </a:endParaRPr>
          </a:p>
        </p:txBody>
      </p:sp>
      <p:sp>
        <p:nvSpPr>
          <p:cNvPr id="11267" name="Rectangle 3">
            <a:extLst>
              <a:ext uri="{FF2B5EF4-FFF2-40B4-BE49-F238E27FC236}">
                <a16:creationId xmlns:a16="http://schemas.microsoft.com/office/drawing/2014/main" id="{408A0877-9119-B848-8A45-28A9AE9C51D6}"/>
              </a:ext>
            </a:extLst>
          </p:cNvPr>
          <p:cNvSpPr>
            <a:spLocks noGrp="1" noChangeArrowheads="1"/>
          </p:cNvSpPr>
          <p:nvPr>
            <p:ph type="body" idx="1"/>
          </p:nvPr>
        </p:nvSpPr>
        <p:spPr>
          <a:xfrm>
            <a:off x="381000" y="2207171"/>
            <a:ext cx="8293100" cy="4223445"/>
          </a:xfrm>
        </p:spPr>
        <p:txBody>
          <a:bodyPr/>
          <a:lstStyle/>
          <a:p>
            <a:pPr>
              <a:defRPr/>
            </a:pPr>
            <a:r>
              <a:rPr lang="en-US" dirty="0"/>
              <a:t>The s</a:t>
            </a:r>
            <a:r>
              <a:rPr lang="en-US" dirty="0">
                <a:cs typeface="+mn-cs"/>
              </a:rPr>
              <a:t>implest representation is often a </a:t>
            </a:r>
            <a:r>
              <a:rPr lang="en-US" b="1" dirty="0">
                <a:cs typeface="+mn-cs"/>
              </a:rPr>
              <a:t>graph</a:t>
            </a:r>
            <a:r>
              <a:rPr lang="en-US" dirty="0">
                <a:cs typeface="+mn-cs"/>
              </a:rPr>
              <a:t>.</a:t>
            </a:r>
          </a:p>
          <a:p>
            <a:pPr lvl="1">
              <a:defRPr/>
            </a:pPr>
            <a:r>
              <a:rPr lang="en-US" dirty="0"/>
              <a:t>Nodes = states.</a:t>
            </a:r>
          </a:p>
          <a:p>
            <a:pPr lvl="1">
              <a:defRPr/>
            </a:pPr>
            <a:r>
              <a:rPr lang="en-US" dirty="0"/>
              <a:t>Directed arcs indicate state transitions.</a:t>
            </a:r>
          </a:p>
          <a:p>
            <a:pPr lvl="1">
              <a:defRPr/>
            </a:pPr>
            <a:r>
              <a:rPr lang="en-US" dirty="0"/>
              <a:t>Labels on arcs tell what causes the transition.</a:t>
            </a:r>
          </a:p>
          <a:p>
            <a:pPr>
              <a:defRPr/>
            </a:pPr>
            <a:endParaRPr lang="en-US" dirty="0"/>
          </a:p>
          <a:p>
            <a:pPr>
              <a:defRPr/>
            </a:pPr>
            <a:r>
              <a:rPr lang="en-US" dirty="0"/>
              <a:t>We define the </a:t>
            </a:r>
            <a:r>
              <a:rPr lang="en-US" b="1" dirty="0"/>
              <a:t>size</a:t>
            </a:r>
            <a:r>
              <a:rPr lang="en-US" dirty="0"/>
              <a:t> of a finite-state machine to be the total number of nodes and edges in its graph representation.</a:t>
            </a:r>
          </a:p>
        </p:txBody>
      </p:sp>
    </p:spTree>
    <p:extLst>
      <p:ext uri="{BB962C8B-B14F-4D97-AF65-F5344CB8AC3E}">
        <p14:creationId xmlns:p14="http://schemas.microsoft.com/office/powerpoint/2010/main" val="523340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lide Number Placeholder 4">
            <a:extLst>
              <a:ext uri="{FF2B5EF4-FFF2-40B4-BE49-F238E27FC236}">
                <a16:creationId xmlns:a16="http://schemas.microsoft.com/office/drawing/2014/main" id="{AB78FC77-511B-034C-BB0F-BFFC7B2C8104}"/>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E6A46568-79C1-4344-A6A0-8ED8BD337441}" type="slidenum">
              <a:rPr lang="en-US" altLang="en-US" sz="1400">
                <a:latin typeface="Times New Roman" panose="02020603050405020304" pitchFamily="18" charset="0"/>
              </a:rPr>
              <a:pPr/>
              <a:t>30</a:t>
            </a:fld>
            <a:endParaRPr lang="en-US" altLang="en-US" sz="1400">
              <a:latin typeface="Times New Roman" panose="02020603050405020304" pitchFamily="18" charset="0"/>
            </a:endParaRPr>
          </a:p>
        </p:txBody>
      </p:sp>
      <p:sp>
        <p:nvSpPr>
          <p:cNvPr id="13314" name="Rectangle 2">
            <a:extLst>
              <a:ext uri="{FF2B5EF4-FFF2-40B4-BE49-F238E27FC236}">
                <a16:creationId xmlns:a16="http://schemas.microsoft.com/office/drawing/2014/main" id="{31E11E95-FA9A-3243-89A4-3DC194F3F3C0}"/>
              </a:ext>
            </a:extLst>
          </p:cNvPr>
          <p:cNvSpPr>
            <a:spLocks noGrp="1" noChangeArrowheads="1"/>
          </p:cNvSpPr>
          <p:nvPr>
            <p:ph type="title"/>
          </p:nvPr>
        </p:nvSpPr>
        <p:spPr>
          <a:xfrm>
            <a:off x="595833" y="550069"/>
            <a:ext cx="7772400" cy="1143000"/>
          </a:xfrm>
        </p:spPr>
        <p:txBody>
          <a:bodyPr/>
          <a:lstStyle/>
          <a:p>
            <a:r>
              <a:rPr lang="en-US" altLang="en-US" dirty="0">
                <a:solidFill>
                  <a:srgbClr val="33CC33"/>
                </a:solidFill>
              </a:rPr>
              <a:t>Example</a:t>
            </a:r>
            <a:r>
              <a:rPr lang="en-US" altLang="en-US" dirty="0"/>
              <a:t>: Chessboard</a:t>
            </a:r>
          </a:p>
        </p:txBody>
      </p:sp>
      <p:grpSp>
        <p:nvGrpSpPr>
          <p:cNvPr id="22531" name="Group 14">
            <a:extLst>
              <a:ext uri="{FF2B5EF4-FFF2-40B4-BE49-F238E27FC236}">
                <a16:creationId xmlns:a16="http://schemas.microsoft.com/office/drawing/2014/main" id="{5569A06B-1D60-3547-9A46-BF6392146B71}"/>
              </a:ext>
            </a:extLst>
          </p:cNvPr>
          <p:cNvGrpSpPr>
            <a:grpSpLocks/>
          </p:cNvGrpSpPr>
          <p:nvPr/>
        </p:nvGrpSpPr>
        <p:grpSpPr bwMode="auto">
          <a:xfrm>
            <a:off x="914400" y="1752600"/>
            <a:ext cx="2286000" cy="2286000"/>
            <a:chOff x="912" y="1344"/>
            <a:chExt cx="1440" cy="1440"/>
          </a:xfrm>
        </p:grpSpPr>
        <p:sp>
          <p:nvSpPr>
            <p:cNvPr id="13315" name="Rectangle 3">
              <a:extLst>
                <a:ext uri="{FF2B5EF4-FFF2-40B4-BE49-F238E27FC236}">
                  <a16:creationId xmlns:a16="http://schemas.microsoft.com/office/drawing/2014/main" id="{62E1CBCC-F4AA-7646-A5C1-8EDF29B80489}"/>
                </a:ext>
              </a:extLst>
            </p:cNvPr>
            <p:cNvSpPr>
              <a:spLocks noChangeArrowheads="1"/>
            </p:cNvSpPr>
            <p:nvPr/>
          </p:nvSpPr>
          <p:spPr bwMode="auto">
            <a:xfrm>
              <a:off x="912" y="1344"/>
              <a:ext cx="480" cy="480"/>
            </a:xfrm>
            <a:prstGeom prst="rect">
              <a:avLst/>
            </a:prstGeom>
            <a:solidFill>
              <a:srgbClr val="000000">
                <a:alpha val="50000"/>
              </a:srgbClr>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1</a:t>
              </a:r>
            </a:p>
          </p:txBody>
        </p:sp>
        <p:sp>
          <p:nvSpPr>
            <p:cNvPr id="13317" name="Rectangle 5">
              <a:extLst>
                <a:ext uri="{FF2B5EF4-FFF2-40B4-BE49-F238E27FC236}">
                  <a16:creationId xmlns:a16="http://schemas.microsoft.com/office/drawing/2014/main" id="{CCEDF7B9-9F80-9C4C-BB34-BBB86E33D5F5}"/>
                </a:ext>
              </a:extLst>
            </p:cNvPr>
            <p:cNvSpPr>
              <a:spLocks noChangeArrowheads="1"/>
            </p:cNvSpPr>
            <p:nvPr/>
          </p:nvSpPr>
          <p:spPr bwMode="auto">
            <a:xfrm>
              <a:off x="1392" y="1344"/>
              <a:ext cx="480" cy="480"/>
            </a:xfrm>
            <a:prstGeom prst="rect">
              <a:avLst/>
            </a:prstGeom>
            <a:solidFill>
              <a:srgbClr val="FF0000">
                <a:alpha val="50000"/>
              </a:srgbClr>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2</a:t>
              </a:r>
            </a:p>
          </p:txBody>
        </p:sp>
        <p:sp>
          <p:nvSpPr>
            <p:cNvPr id="13318" name="Rectangle 6">
              <a:extLst>
                <a:ext uri="{FF2B5EF4-FFF2-40B4-BE49-F238E27FC236}">
                  <a16:creationId xmlns:a16="http://schemas.microsoft.com/office/drawing/2014/main" id="{E2DBE385-C17F-5E4E-A67C-A4C1BA21BFC7}"/>
                </a:ext>
              </a:extLst>
            </p:cNvPr>
            <p:cNvSpPr>
              <a:spLocks noChangeArrowheads="1"/>
            </p:cNvSpPr>
            <p:nvPr/>
          </p:nvSpPr>
          <p:spPr bwMode="auto">
            <a:xfrm>
              <a:off x="1392" y="1824"/>
              <a:ext cx="480" cy="480"/>
            </a:xfrm>
            <a:prstGeom prst="rect">
              <a:avLst/>
            </a:prstGeom>
            <a:solidFill>
              <a:srgbClr val="000000">
                <a:alpha val="50000"/>
              </a:srgbClr>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5</a:t>
              </a:r>
            </a:p>
          </p:txBody>
        </p:sp>
        <p:sp>
          <p:nvSpPr>
            <p:cNvPr id="13319" name="Rectangle 7">
              <a:extLst>
                <a:ext uri="{FF2B5EF4-FFF2-40B4-BE49-F238E27FC236}">
                  <a16:creationId xmlns:a16="http://schemas.microsoft.com/office/drawing/2014/main" id="{53C9CA6D-79B9-744D-9D22-4803DC213D7F}"/>
                </a:ext>
              </a:extLst>
            </p:cNvPr>
            <p:cNvSpPr>
              <a:spLocks noChangeArrowheads="1"/>
            </p:cNvSpPr>
            <p:nvPr/>
          </p:nvSpPr>
          <p:spPr bwMode="auto">
            <a:xfrm>
              <a:off x="912" y="2304"/>
              <a:ext cx="480" cy="480"/>
            </a:xfrm>
            <a:prstGeom prst="rect">
              <a:avLst/>
            </a:prstGeom>
            <a:solidFill>
              <a:srgbClr val="000000">
                <a:alpha val="50000"/>
              </a:srgbClr>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7</a:t>
              </a:r>
            </a:p>
          </p:txBody>
        </p:sp>
        <p:sp>
          <p:nvSpPr>
            <p:cNvPr id="13320" name="Rectangle 8">
              <a:extLst>
                <a:ext uri="{FF2B5EF4-FFF2-40B4-BE49-F238E27FC236}">
                  <a16:creationId xmlns:a16="http://schemas.microsoft.com/office/drawing/2014/main" id="{7E471893-6642-3346-B989-9A9517E2158F}"/>
                </a:ext>
              </a:extLst>
            </p:cNvPr>
            <p:cNvSpPr>
              <a:spLocks noChangeArrowheads="1"/>
            </p:cNvSpPr>
            <p:nvPr/>
          </p:nvSpPr>
          <p:spPr bwMode="auto">
            <a:xfrm>
              <a:off x="1872" y="2304"/>
              <a:ext cx="480" cy="480"/>
            </a:xfrm>
            <a:prstGeom prst="rect">
              <a:avLst/>
            </a:prstGeom>
            <a:solidFill>
              <a:srgbClr val="000000">
                <a:alpha val="50000"/>
              </a:srgbClr>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9</a:t>
              </a:r>
            </a:p>
          </p:txBody>
        </p:sp>
        <p:sp>
          <p:nvSpPr>
            <p:cNvPr id="13321" name="Rectangle 9">
              <a:extLst>
                <a:ext uri="{FF2B5EF4-FFF2-40B4-BE49-F238E27FC236}">
                  <a16:creationId xmlns:a16="http://schemas.microsoft.com/office/drawing/2014/main" id="{0A59C979-9F24-934C-85C7-696269D07D65}"/>
                </a:ext>
              </a:extLst>
            </p:cNvPr>
            <p:cNvSpPr>
              <a:spLocks noChangeArrowheads="1"/>
            </p:cNvSpPr>
            <p:nvPr/>
          </p:nvSpPr>
          <p:spPr bwMode="auto">
            <a:xfrm>
              <a:off x="1872" y="1344"/>
              <a:ext cx="480" cy="480"/>
            </a:xfrm>
            <a:prstGeom prst="rect">
              <a:avLst/>
            </a:prstGeom>
            <a:solidFill>
              <a:srgbClr val="000000">
                <a:alpha val="50000"/>
              </a:srgbClr>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3</a:t>
              </a:r>
            </a:p>
          </p:txBody>
        </p:sp>
        <p:sp>
          <p:nvSpPr>
            <p:cNvPr id="13323" name="Rectangle 11">
              <a:extLst>
                <a:ext uri="{FF2B5EF4-FFF2-40B4-BE49-F238E27FC236}">
                  <a16:creationId xmlns:a16="http://schemas.microsoft.com/office/drawing/2014/main" id="{E56062A3-CBA8-F14A-B6C9-6BC09009516A}"/>
                </a:ext>
              </a:extLst>
            </p:cNvPr>
            <p:cNvSpPr>
              <a:spLocks noChangeArrowheads="1"/>
            </p:cNvSpPr>
            <p:nvPr/>
          </p:nvSpPr>
          <p:spPr bwMode="auto">
            <a:xfrm>
              <a:off x="912" y="1824"/>
              <a:ext cx="480" cy="480"/>
            </a:xfrm>
            <a:prstGeom prst="rect">
              <a:avLst/>
            </a:prstGeom>
            <a:solidFill>
              <a:srgbClr val="FF0000">
                <a:alpha val="50000"/>
              </a:srgbClr>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4</a:t>
              </a:r>
            </a:p>
          </p:txBody>
        </p:sp>
        <p:sp>
          <p:nvSpPr>
            <p:cNvPr id="13324" name="Rectangle 12">
              <a:extLst>
                <a:ext uri="{FF2B5EF4-FFF2-40B4-BE49-F238E27FC236}">
                  <a16:creationId xmlns:a16="http://schemas.microsoft.com/office/drawing/2014/main" id="{32F3B083-C759-AA4D-9A56-B2C93491E670}"/>
                </a:ext>
              </a:extLst>
            </p:cNvPr>
            <p:cNvSpPr>
              <a:spLocks noChangeArrowheads="1"/>
            </p:cNvSpPr>
            <p:nvPr/>
          </p:nvSpPr>
          <p:spPr bwMode="auto">
            <a:xfrm>
              <a:off x="1392" y="2304"/>
              <a:ext cx="480" cy="480"/>
            </a:xfrm>
            <a:prstGeom prst="rect">
              <a:avLst/>
            </a:prstGeom>
            <a:solidFill>
              <a:srgbClr val="FF0000">
                <a:alpha val="50000"/>
              </a:srgbClr>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8</a:t>
              </a:r>
            </a:p>
          </p:txBody>
        </p:sp>
        <p:sp>
          <p:nvSpPr>
            <p:cNvPr id="13325" name="Rectangle 13">
              <a:extLst>
                <a:ext uri="{FF2B5EF4-FFF2-40B4-BE49-F238E27FC236}">
                  <a16:creationId xmlns:a16="http://schemas.microsoft.com/office/drawing/2014/main" id="{F90F4C10-8F79-E549-890B-A7D60B6EDC98}"/>
                </a:ext>
              </a:extLst>
            </p:cNvPr>
            <p:cNvSpPr>
              <a:spLocks noChangeArrowheads="1"/>
            </p:cNvSpPr>
            <p:nvPr/>
          </p:nvSpPr>
          <p:spPr bwMode="auto">
            <a:xfrm>
              <a:off x="1872" y="1824"/>
              <a:ext cx="480" cy="480"/>
            </a:xfrm>
            <a:prstGeom prst="rect">
              <a:avLst/>
            </a:prstGeom>
            <a:solidFill>
              <a:srgbClr val="FF0000">
                <a:alpha val="50000"/>
              </a:srgbClr>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6</a:t>
              </a:r>
            </a:p>
          </p:txBody>
        </p:sp>
      </p:grpSp>
      <p:grpSp>
        <p:nvGrpSpPr>
          <p:cNvPr id="13368" name="Group 56">
            <a:extLst>
              <a:ext uri="{FF2B5EF4-FFF2-40B4-BE49-F238E27FC236}">
                <a16:creationId xmlns:a16="http://schemas.microsoft.com/office/drawing/2014/main" id="{9D606157-A152-9343-A9C4-5CD34EA81E09}"/>
              </a:ext>
            </a:extLst>
          </p:cNvPr>
          <p:cNvGrpSpPr>
            <a:grpSpLocks/>
          </p:cNvGrpSpPr>
          <p:nvPr/>
        </p:nvGrpSpPr>
        <p:grpSpPr bwMode="auto">
          <a:xfrm>
            <a:off x="457200" y="4343400"/>
            <a:ext cx="2789238" cy="838200"/>
            <a:chOff x="288" y="2736"/>
            <a:chExt cx="1757" cy="528"/>
          </a:xfrm>
        </p:grpSpPr>
        <p:sp>
          <p:nvSpPr>
            <p:cNvPr id="13332" name="Text Box 20">
              <a:extLst>
                <a:ext uri="{FF2B5EF4-FFF2-40B4-BE49-F238E27FC236}">
                  <a16:creationId xmlns:a16="http://schemas.microsoft.com/office/drawing/2014/main" id="{E4DF207D-A294-C84A-A23A-516118C1B968}"/>
                </a:ext>
              </a:extLst>
            </p:cNvPr>
            <p:cNvSpPr txBox="1">
              <a:spLocks noChangeArrowheads="1"/>
            </p:cNvSpPr>
            <p:nvPr/>
          </p:nvSpPr>
          <p:spPr bwMode="auto">
            <a:xfrm>
              <a:off x="288" y="2976"/>
              <a:ext cx="22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1</a:t>
              </a:r>
            </a:p>
          </p:txBody>
        </p:sp>
        <p:sp>
          <p:nvSpPr>
            <p:cNvPr id="13333" name="Text Box 21">
              <a:extLst>
                <a:ext uri="{FF2B5EF4-FFF2-40B4-BE49-F238E27FC236}">
                  <a16:creationId xmlns:a16="http://schemas.microsoft.com/office/drawing/2014/main" id="{E8179359-7A84-5A48-81E9-E0CC933F87B5}"/>
                </a:ext>
              </a:extLst>
            </p:cNvPr>
            <p:cNvSpPr txBox="1">
              <a:spLocks noChangeArrowheads="1"/>
            </p:cNvSpPr>
            <p:nvPr/>
          </p:nvSpPr>
          <p:spPr bwMode="auto">
            <a:xfrm>
              <a:off x="576" y="2736"/>
              <a:ext cx="185"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r</a:t>
              </a:r>
            </a:p>
          </p:txBody>
        </p:sp>
        <p:sp>
          <p:nvSpPr>
            <p:cNvPr id="13334" name="Text Box 22">
              <a:extLst>
                <a:ext uri="{FF2B5EF4-FFF2-40B4-BE49-F238E27FC236}">
                  <a16:creationId xmlns:a16="http://schemas.microsoft.com/office/drawing/2014/main" id="{B80B8781-F279-A440-9FE2-51DDEDC1FBD7}"/>
                </a:ext>
              </a:extLst>
            </p:cNvPr>
            <p:cNvSpPr txBox="1">
              <a:spLocks noChangeArrowheads="1"/>
            </p:cNvSpPr>
            <p:nvPr/>
          </p:nvSpPr>
          <p:spPr bwMode="auto">
            <a:xfrm>
              <a:off x="1200" y="2736"/>
              <a:ext cx="22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b</a:t>
              </a:r>
            </a:p>
          </p:txBody>
        </p:sp>
        <p:sp>
          <p:nvSpPr>
            <p:cNvPr id="13335" name="Text Box 23">
              <a:extLst>
                <a:ext uri="{FF2B5EF4-FFF2-40B4-BE49-F238E27FC236}">
                  <a16:creationId xmlns:a16="http://schemas.microsoft.com/office/drawing/2014/main" id="{45E14120-7FEA-D840-BF71-81B86D51BDCF}"/>
                </a:ext>
              </a:extLst>
            </p:cNvPr>
            <p:cNvSpPr txBox="1">
              <a:spLocks noChangeArrowheads="1"/>
            </p:cNvSpPr>
            <p:nvPr/>
          </p:nvSpPr>
          <p:spPr bwMode="auto">
            <a:xfrm>
              <a:off x="1824" y="2736"/>
              <a:ext cx="22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b</a:t>
              </a:r>
            </a:p>
          </p:txBody>
        </p:sp>
      </p:grpSp>
      <p:grpSp>
        <p:nvGrpSpPr>
          <p:cNvPr id="13349" name="Group 37">
            <a:extLst>
              <a:ext uri="{FF2B5EF4-FFF2-40B4-BE49-F238E27FC236}">
                <a16:creationId xmlns:a16="http://schemas.microsoft.com/office/drawing/2014/main" id="{0270F083-ED21-374A-84E9-26DB05384E43}"/>
              </a:ext>
            </a:extLst>
          </p:cNvPr>
          <p:cNvGrpSpPr>
            <a:grpSpLocks/>
          </p:cNvGrpSpPr>
          <p:nvPr/>
        </p:nvGrpSpPr>
        <p:grpSpPr bwMode="auto">
          <a:xfrm>
            <a:off x="838200" y="4724400"/>
            <a:ext cx="884238" cy="838200"/>
            <a:chOff x="528" y="2976"/>
            <a:chExt cx="557" cy="528"/>
          </a:xfrm>
        </p:grpSpPr>
        <p:sp>
          <p:nvSpPr>
            <p:cNvPr id="13339" name="Text Box 27">
              <a:extLst>
                <a:ext uri="{FF2B5EF4-FFF2-40B4-BE49-F238E27FC236}">
                  <a16:creationId xmlns:a16="http://schemas.microsoft.com/office/drawing/2014/main" id="{99699E47-D0E8-C44A-A6C1-AACF75303397}"/>
                </a:ext>
              </a:extLst>
            </p:cNvPr>
            <p:cNvSpPr txBox="1">
              <a:spLocks noChangeArrowheads="1"/>
            </p:cNvSpPr>
            <p:nvPr/>
          </p:nvSpPr>
          <p:spPr bwMode="auto">
            <a:xfrm>
              <a:off x="864" y="3216"/>
              <a:ext cx="22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4</a:t>
              </a:r>
            </a:p>
          </p:txBody>
        </p:sp>
        <p:sp>
          <p:nvSpPr>
            <p:cNvPr id="13341" name="Text Box 29">
              <a:extLst>
                <a:ext uri="{FF2B5EF4-FFF2-40B4-BE49-F238E27FC236}">
                  <a16:creationId xmlns:a16="http://schemas.microsoft.com/office/drawing/2014/main" id="{02F5BC59-3049-9F43-A075-D767CB537F49}"/>
                </a:ext>
              </a:extLst>
            </p:cNvPr>
            <p:cNvSpPr txBox="1">
              <a:spLocks noChangeArrowheads="1"/>
            </p:cNvSpPr>
            <p:nvPr/>
          </p:nvSpPr>
          <p:spPr bwMode="auto">
            <a:xfrm>
              <a:off x="864" y="2976"/>
              <a:ext cx="22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2</a:t>
              </a:r>
            </a:p>
          </p:txBody>
        </p:sp>
        <p:sp>
          <p:nvSpPr>
            <p:cNvPr id="13347" name="Line 35">
              <a:extLst>
                <a:ext uri="{FF2B5EF4-FFF2-40B4-BE49-F238E27FC236}">
                  <a16:creationId xmlns:a16="http://schemas.microsoft.com/office/drawing/2014/main" id="{35BB389C-8407-124E-8A6E-629B32A499FF}"/>
                </a:ext>
              </a:extLst>
            </p:cNvPr>
            <p:cNvSpPr>
              <a:spLocks noChangeShapeType="1"/>
            </p:cNvSpPr>
            <p:nvPr/>
          </p:nvSpPr>
          <p:spPr bwMode="auto">
            <a:xfrm>
              <a:off x="528" y="3072"/>
              <a:ext cx="33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13348" name="Line 36">
              <a:extLst>
                <a:ext uri="{FF2B5EF4-FFF2-40B4-BE49-F238E27FC236}">
                  <a16:creationId xmlns:a16="http://schemas.microsoft.com/office/drawing/2014/main" id="{61214518-418D-584E-8FEE-6AF136D8229B}"/>
                </a:ext>
              </a:extLst>
            </p:cNvPr>
            <p:cNvSpPr>
              <a:spLocks noChangeShapeType="1"/>
            </p:cNvSpPr>
            <p:nvPr/>
          </p:nvSpPr>
          <p:spPr bwMode="auto">
            <a:xfrm>
              <a:off x="528" y="3120"/>
              <a:ext cx="336" cy="24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13353" name="Group 41">
            <a:extLst>
              <a:ext uri="{FF2B5EF4-FFF2-40B4-BE49-F238E27FC236}">
                <a16:creationId xmlns:a16="http://schemas.microsoft.com/office/drawing/2014/main" id="{417508B6-FFDB-5D4F-988E-3F8934E164FD}"/>
              </a:ext>
            </a:extLst>
          </p:cNvPr>
          <p:cNvGrpSpPr>
            <a:grpSpLocks/>
          </p:cNvGrpSpPr>
          <p:nvPr/>
        </p:nvGrpSpPr>
        <p:grpSpPr bwMode="auto">
          <a:xfrm>
            <a:off x="1752600" y="4724400"/>
            <a:ext cx="960438" cy="1219200"/>
            <a:chOff x="1104" y="2976"/>
            <a:chExt cx="605" cy="768"/>
          </a:xfrm>
        </p:grpSpPr>
        <p:sp>
          <p:nvSpPr>
            <p:cNvPr id="13336" name="Text Box 24">
              <a:extLst>
                <a:ext uri="{FF2B5EF4-FFF2-40B4-BE49-F238E27FC236}">
                  <a16:creationId xmlns:a16="http://schemas.microsoft.com/office/drawing/2014/main" id="{DA0D1D5F-FA53-1C49-B100-B7E2F54E669B}"/>
                </a:ext>
              </a:extLst>
            </p:cNvPr>
            <p:cNvSpPr txBox="1">
              <a:spLocks noChangeArrowheads="1"/>
            </p:cNvSpPr>
            <p:nvPr/>
          </p:nvSpPr>
          <p:spPr bwMode="auto">
            <a:xfrm>
              <a:off x="1488" y="2976"/>
              <a:ext cx="22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1</a:t>
              </a:r>
            </a:p>
          </p:txBody>
        </p:sp>
        <p:sp>
          <p:nvSpPr>
            <p:cNvPr id="13338" name="Text Box 26">
              <a:extLst>
                <a:ext uri="{FF2B5EF4-FFF2-40B4-BE49-F238E27FC236}">
                  <a16:creationId xmlns:a16="http://schemas.microsoft.com/office/drawing/2014/main" id="{07DBAAF7-35C9-6146-9ECA-B5AFBA11DC2C}"/>
                </a:ext>
              </a:extLst>
            </p:cNvPr>
            <p:cNvSpPr txBox="1">
              <a:spLocks noChangeArrowheads="1"/>
            </p:cNvSpPr>
            <p:nvPr/>
          </p:nvSpPr>
          <p:spPr bwMode="auto">
            <a:xfrm>
              <a:off x="1488" y="3456"/>
              <a:ext cx="22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5</a:t>
              </a:r>
            </a:p>
          </p:txBody>
        </p:sp>
        <p:sp>
          <p:nvSpPr>
            <p:cNvPr id="13340" name="Text Box 28">
              <a:extLst>
                <a:ext uri="{FF2B5EF4-FFF2-40B4-BE49-F238E27FC236}">
                  <a16:creationId xmlns:a16="http://schemas.microsoft.com/office/drawing/2014/main" id="{69FBC7BC-2C2B-634F-A526-12CCA127D66F}"/>
                </a:ext>
              </a:extLst>
            </p:cNvPr>
            <p:cNvSpPr txBox="1">
              <a:spLocks noChangeArrowheads="1"/>
            </p:cNvSpPr>
            <p:nvPr/>
          </p:nvSpPr>
          <p:spPr bwMode="auto">
            <a:xfrm>
              <a:off x="1488" y="3216"/>
              <a:ext cx="22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3</a:t>
              </a:r>
            </a:p>
          </p:txBody>
        </p:sp>
        <p:sp>
          <p:nvSpPr>
            <p:cNvPr id="13350" name="Line 38">
              <a:extLst>
                <a:ext uri="{FF2B5EF4-FFF2-40B4-BE49-F238E27FC236}">
                  <a16:creationId xmlns:a16="http://schemas.microsoft.com/office/drawing/2014/main" id="{87B47D0F-A1FC-1240-9440-BDF468272DB9}"/>
                </a:ext>
              </a:extLst>
            </p:cNvPr>
            <p:cNvSpPr>
              <a:spLocks noChangeShapeType="1"/>
            </p:cNvSpPr>
            <p:nvPr/>
          </p:nvSpPr>
          <p:spPr bwMode="auto">
            <a:xfrm>
              <a:off x="1104" y="3072"/>
              <a:ext cx="38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13351" name="Line 39">
              <a:extLst>
                <a:ext uri="{FF2B5EF4-FFF2-40B4-BE49-F238E27FC236}">
                  <a16:creationId xmlns:a16="http://schemas.microsoft.com/office/drawing/2014/main" id="{7F47FD03-02EE-A545-8E3A-64F1DBB796FB}"/>
                </a:ext>
              </a:extLst>
            </p:cNvPr>
            <p:cNvSpPr>
              <a:spLocks noChangeShapeType="1"/>
            </p:cNvSpPr>
            <p:nvPr/>
          </p:nvSpPr>
          <p:spPr bwMode="auto">
            <a:xfrm>
              <a:off x="1104" y="3120"/>
              <a:ext cx="384"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13352" name="Line 40">
              <a:extLst>
                <a:ext uri="{FF2B5EF4-FFF2-40B4-BE49-F238E27FC236}">
                  <a16:creationId xmlns:a16="http://schemas.microsoft.com/office/drawing/2014/main" id="{5EB6FEE2-79E0-8C4A-A23E-9E4714142569}"/>
                </a:ext>
              </a:extLst>
            </p:cNvPr>
            <p:cNvSpPr>
              <a:spLocks noChangeShapeType="1"/>
            </p:cNvSpPr>
            <p:nvPr/>
          </p:nvSpPr>
          <p:spPr bwMode="auto">
            <a:xfrm>
              <a:off x="1104" y="3168"/>
              <a:ext cx="384"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13357" name="Group 45">
            <a:extLst>
              <a:ext uri="{FF2B5EF4-FFF2-40B4-BE49-F238E27FC236}">
                <a16:creationId xmlns:a16="http://schemas.microsoft.com/office/drawing/2014/main" id="{53C57DC2-0D44-664D-976C-926574A46277}"/>
              </a:ext>
            </a:extLst>
          </p:cNvPr>
          <p:cNvGrpSpPr>
            <a:grpSpLocks/>
          </p:cNvGrpSpPr>
          <p:nvPr/>
        </p:nvGrpSpPr>
        <p:grpSpPr bwMode="auto">
          <a:xfrm>
            <a:off x="1752600" y="4953000"/>
            <a:ext cx="960438" cy="1371600"/>
            <a:chOff x="1104" y="3120"/>
            <a:chExt cx="605" cy="864"/>
          </a:xfrm>
        </p:grpSpPr>
        <p:sp>
          <p:nvSpPr>
            <p:cNvPr id="13342" name="Text Box 30">
              <a:extLst>
                <a:ext uri="{FF2B5EF4-FFF2-40B4-BE49-F238E27FC236}">
                  <a16:creationId xmlns:a16="http://schemas.microsoft.com/office/drawing/2014/main" id="{926BAD95-2554-B742-8148-1A266CF21E58}"/>
                </a:ext>
              </a:extLst>
            </p:cNvPr>
            <p:cNvSpPr txBox="1">
              <a:spLocks noChangeArrowheads="1"/>
            </p:cNvSpPr>
            <p:nvPr/>
          </p:nvSpPr>
          <p:spPr bwMode="auto">
            <a:xfrm>
              <a:off x="1488" y="3696"/>
              <a:ext cx="22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7</a:t>
              </a:r>
            </a:p>
          </p:txBody>
        </p:sp>
        <p:sp>
          <p:nvSpPr>
            <p:cNvPr id="13354" name="Line 42">
              <a:extLst>
                <a:ext uri="{FF2B5EF4-FFF2-40B4-BE49-F238E27FC236}">
                  <a16:creationId xmlns:a16="http://schemas.microsoft.com/office/drawing/2014/main" id="{23BC564E-5668-7A4C-BFC1-2AD078E3CE88}"/>
                </a:ext>
              </a:extLst>
            </p:cNvPr>
            <p:cNvSpPr>
              <a:spLocks noChangeShapeType="1"/>
            </p:cNvSpPr>
            <p:nvPr/>
          </p:nvSpPr>
          <p:spPr bwMode="auto">
            <a:xfrm flipV="1">
              <a:off x="1104" y="3120"/>
              <a:ext cx="384"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13355" name="Line 43">
              <a:extLst>
                <a:ext uri="{FF2B5EF4-FFF2-40B4-BE49-F238E27FC236}">
                  <a16:creationId xmlns:a16="http://schemas.microsoft.com/office/drawing/2014/main" id="{C2F8E233-E14E-D542-A73A-E3BD27E96CF5}"/>
                </a:ext>
              </a:extLst>
            </p:cNvPr>
            <p:cNvSpPr>
              <a:spLocks noChangeShapeType="1"/>
            </p:cNvSpPr>
            <p:nvPr/>
          </p:nvSpPr>
          <p:spPr bwMode="auto">
            <a:xfrm>
              <a:off x="1104" y="3360"/>
              <a:ext cx="384" cy="24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13356" name="Line 44">
              <a:extLst>
                <a:ext uri="{FF2B5EF4-FFF2-40B4-BE49-F238E27FC236}">
                  <a16:creationId xmlns:a16="http://schemas.microsoft.com/office/drawing/2014/main" id="{0AD39B68-EABA-C14A-9F35-8447DA1059CC}"/>
                </a:ext>
              </a:extLst>
            </p:cNvPr>
            <p:cNvSpPr>
              <a:spLocks noChangeShapeType="1"/>
            </p:cNvSpPr>
            <p:nvPr/>
          </p:nvSpPr>
          <p:spPr bwMode="auto">
            <a:xfrm>
              <a:off x="1104" y="3408"/>
              <a:ext cx="384" cy="3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13359" name="Group 47">
            <a:extLst>
              <a:ext uri="{FF2B5EF4-FFF2-40B4-BE49-F238E27FC236}">
                <a16:creationId xmlns:a16="http://schemas.microsoft.com/office/drawing/2014/main" id="{DF182E33-BABB-8A48-AAAE-061FCA1CC4D7}"/>
              </a:ext>
            </a:extLst>
          </p:cNvPr>
          <p:cNvGrpSpPr>
            <a:grpSpLocks/>
          </p:cNvGrpSpPr>
          <p:nvPr/>
        </p:nvGrpSpPr>
        <p:grpSpPr bwMode="auto">
          <a:xfrm>
            <a:off x="2743200" y="4724400"/>
            <a:ext cx="1036638" cy="457200"/>
            <a:chOff x="1728" y="2976"/>
            <a:chExt cx="653" cy="288"/>
          </a:xfrm>
        </p:grpSpPr>
        <p:sp>
          <p:nvSpPr>
            <p:cNvPr id="13343" name="Text Box 31">
              <a:extLst>
                <a:ext uri="{FF2B5EF4-FFF2-40B4-BE49-F238E27FC236}">
                  <a16:creationId xmlns:a16="http://schemas.microsoft.com/office/drawing/2014/main" id="{FCECB4C5-B880-384B-9165-775F55179CE2}"/>
                </a:ext>
              </a:extLst>
            </p:cNvPr>
            <p:cNvSpPr txBox="1">
              <a:spLocks noChangeArrowheads="1"/>
            </p:cNvSpPr>
            <p:nvPr/>
          </p:nvSpPr>
          <p:spPr bwMode="auto">
            <a:xfrm>
              <a:off x="2160" y="2976"/>
              <a:ext cx="22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5</a:t>
              </a:r>
            </a:p>
          </p:txBody>
        </p:sp>
        <p:sp>
          <p:nvSpPr>
            <p:cNvPr id="13358" name="Line 46">
              <a:extLst>
                <a:ext uri="{FF2B5EF4-FFF2-40B4-BE49-F238E27FC236}">
                  <a16:creationId xmlns:a16="http://schemas.microsoft.com/office/drawing/2014/main" id="{EA5EEA68-D989-9B4E-86F0-41EB792EEABB}"/>
                </a:ext>
              </a:extLst>
            </p:cNvPr>
            <p:cNvSpPr>
              <a:spLocks noChangeShapeType="1"/>
            </p:cNvSpPr>
            <p:nvPr/>
          </p:nvSpPr>
          <p:spPr bwMode="auto">
            <a:xfrm>
              <a:off x="1728" y="3072"/>
              <a:ext cx="38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sp>
        <p:nvSpPr>
          <p:cNvPr id="13360" name="Line 48">
            <a:extLst>
              <a:ext uri="{FF2B5EF4-FFF2-40B4-BE49-F238E27FC236}">
                <a16:creationId xmlns:a16="http://schemas.microsoft.com/office/drawing/2014/main" id="{BE5F2577-7668-FD44-B7E6-7438FAC3440A}"/>
              </a:ext>
            </a:extLst>
          </p:cNvPr>
          <p:cNvSpPr>
            <a:spLocks noChangeShapeType="1"/>
          </p:cNvSpPr>
          <p:nvPr/>
        </p:nvSpPr>
        <p:spPr bwMode="auto">
          <a:xfrm flipV="1">
            <a:off x="2743200" y="4953000"/>
            <a:ext cx="60960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nvGrpSpPr>
          <p:cNvPr id="13366" name="Group 54">
            <a:extLst>
              <a:ext uri="{FF2B5EF4-FFF2-40B4-BE49-F238E27FC236}">
                <a16:creationId xmlns:a16="http://schemas.microsoft.com/office/drawing/2014/main" id="{7EEE8362-FF8F-4744-AB92-2678AEFB071C}"/>
              </a:ext>
            </a:extLst>
          </p:cNvPr>
          <p:cNvGrpSpPr>
            <a:grpSpLocks/>
          </p:cNvGrpSpPr>
          <p:nvPr/>
        </p:nvGrpSpPr>
        <p:grpSpPr bwMode="auto">
          <a:xfrm>
            <a:off x="2743200" y="5105400"/>
            <a:ext cx="1036638" cy="1600200"/>
            <a:chOff x="1728" y="3312"/>
            <a:chExt cx="653" cy="1008"/>
          </a:xfrm>
        </p:grpSpPr>
        <p:sp>
          <p:nvSpPr>
            <p:cNvPr id="13337" name="Text Box 25">
              <a:extLst>
                <a:ext uri="{FF2B5EF4-FFF2-40B4-BE49-F238E27FC236}">
                  <a16:creationId xmlns:a16="http://schemas.microsoft.com/office/drawing/2014/main" id="{833666A5-0185-AF4B-B8D9-43BDF33362FB}"/>
                </a:ext>
              </a:extLst>
            </p:cNvPr>
            <p:cNvSpPr txBox="1">
              <a:spLocks noChangeArrowheads="1"/>
            </p:cNvSpPr>
            <p:nvPr/>
          </p:nvSpPr>
          <p:spPr bwMode="auto">
            <a:xfrm>
              <a:off x="2160" y="3312"/>
              <a:ext cx="22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1</a:t>
              </a:r>
            </a:p>
          </p:txBody>
        </p:sp>
        <p:sp>
          <p:nvSpPr>
            <p:cNvPr id="13344" name="Text Box 32">
              <a:extLst>
                <a:ext uri="{FF2B5EF4-FFF2-40B4-BE49-F238E27FC236}">
                  <a16:creationId xmlns:a16="http://schemas.microsoft.com/office/drawing/2014/main" id="{6DDF9B44-F01B-3B41-8161-20C602B5A769}"/>
                </a:ext>
              </a:extLst>
            </p:cNvPr>
            <p:cNvSpPr txBox="1">
              <a:spLocks noChangeArrowheads="1"/>
            </p:cNvSpPr>
            <p:nvPr/>
          </p:nvSpPr>
          <p:spPr bwMode="auto">
            <a:xfrm>
              <a:off x="2160" y="3552"/>
              <a:ext cx="22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3</a:t>
              </a:r>
            </a:p>
          </p:txBody>
        </p:sp>
        <p:sp>
          <p:nvSpPr>
            <p:cNvPr id="13345" name="Text Box 33">
              <a:extLst>
                <a:ext uri="{FF2B5EF4-FFF2-40B4-BE49-F238E27FC236}">
                  <a16:creationId xmlns:a16="http://schemas.microsoft.com/office/drawing/2014/main" id="{AC144896-2842-D24D-8174-07CB13AD1870}"/>
                </a:ext>
              </a:extLst>
            </p:cNvPr>
            <p:cNvSpPr txBox="1">
              <a:spLocks noChangeArrowheads="1"/>
            </p:cNvSpPr>
            <p:nvPr/>
          </p:nvSpPr>
          <p:spPr bwMode="auto">
            <a:xfrm>
              <a:off x="2160" y="4032"/>
              <a:ext cx="22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9</a:t>
              </a:r>
            </a:p>
          </p:txBody>
        </p:sp>
        <p:sp>
          <p:nvSpPr>
            <p:cNvPr id="13346" name="Text Box 34">
              <a:extLst>
                <a:ext uri="{FF2B5EF4-FFF2-40B4-BE49-F238E27FC236}">
                  <a16:creationId xmlns:a16="http://schemas.microsoft.com/office/drawing/2014/main" id="{66904FD2-FC01-3043-BA39-E2C7B964DC85}"/>
                </a:ext>
              </a:extLst>
            </p:cNvPr>
            <p:cNvSpPr txBox="1">
              <a:spLocks noChangeArrowheads="1"/>
            </p:cNvSpPr>
            <p:nvPr/>
          </p:nvSpPr>
          <p:spPr bwMode="auto">
            <a:xfrm>
              <a:off x="2160" y="3792"/>
              <a:ext cx="22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7</a:t>
              </a:r>
            </a:p>
          </p:txBody>
        </p:sp>
        <p:sp>
          <p:nvSpPr>
            <p:cNvPr id="13362" name="Line 50">
              <a:extLst>
                <a:ext uri="{FF2B5EF4-FFF2-40B4-BE49-F238E27FC236}">
                  <a16:creationId xmlns:a16="http://schemas.microsoft.com/office/drawing/2014/main" id="{C1362D9C-AA3D-2243-9FDF-749B49A632ED}"/>
                </a:ext>
              </a:extLst>
            </p:cNvPr>
            <p:cNvSpPr>
              <a:spLocks noChangeShapeType="1"/>
            </p:cNvSpPr>
            <p:nvPr/>
          </p:nvSpPr>
          <p:spPr bwMode="auto">
            <a:xfrm flipV="1">
              <a:off x="1728" y="3456"/>
              <a:ext cx="384"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13363" name="Line 51">
              <a:extLst>
                <a:ext uri="{FF2B5EF4-FFF2-40B4-BE49-F238E27FC236}">
                  <a16:creationId xmlns:a16="http://schemas.microsoft.com/office/drawing/2014/main" id="{FC5D995C-D495-4444-B4FA-2B910A72EBF3}"/>
                </a:ext>
              </a:extLst>
            </p:cNvPr>
            <p:cNvSpPr>
              <a:spLocks noChangeShapeType="1"/>
            </p:cNvSpPr>
            <p:nvPr/>
          </p:nvSpPr>
          <p:spPr bwMode="auto">
            <a:xfrm flipV="1">
              <a:off x="1728" y="3696"/>
              <a:ext cx="38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13364" name="Line 52">
              <a:extLst>
                <a:ext uri="{FF2B5EF4-FFF2-40B4-BE49-F238E27FC236}">
                  <a16:creationId xmlns:a16="http://schemas.microsoft.com/office/drawing/2014/main" id="{DDDCE8B7-46C8-A74B-B5A5-A83D49BE1A34}"/>
                </a:ext>
              </a:extLst>
            </p:cNvPr>
            <p:cNvSpPr>
              <a:spLocks noChangeShapeType="1"/>
            </p:cNvSpPr>
            <p:nvPr/>
          </p:nvSpPr>
          <p:spPr bwMode="auto">
            <a:xfrm>
              <a:off x="1728" y="3744"/>
              <a:ext cx="384" cy="19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13365" name="Line 53">
              <a:extLst>
                <a:ext uri="{FF2B5EF4-FFF2-40B4-BE49-F238E27FC236}">
                  <a16:creationId xmlns:a16="http://schemas.microsoft.com/office/drawing/2014/main" id="{1C1DF58F-F88B-6D4B-A718-E6C99C7D2D23}"/>
                </a:ext>
              </a:extLst>
            </p:cNvPr>
            <p:cNvSpPr>
              <a:spLocks noChangeShapeType="1"/>
            </p:cNvSpPr>
            <p:nvPr/>
          </p:nvSpPr>
          <p:spPr bwMode="auto">
            <a:xfrm>
              <a:off x="1728" y="3792"/>
              <a:ext cx="384" cy="33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sp>
        <p:nvSpPr>
          <p:cNvPr id="13367" name="Line 55">
            <a:extLst>
              <a:ext uri="{FF2B5EF4-FFF2-40B4-BE49-F238E27FC236}">
                <a16:creationId xmlns:a16="http://schemas.microsoft.com/office/drawing/2014/main" id="{8E0BB45D-DC54-184A-A437-B33C63C9798C}"/>
              </a:ext>
            </a:extLst>
          </p:cNvPr>
          <p:cNvSpPr>
            <a:spLocks noChangeShapeType="1"/>
          </p:cNvSpPr>
          <p:nvPr/>
        </p:nvSpPr>
        <p:spPr bwMode="auto">
          <a:xfrm flipV="1">
            <a:off x="2743200" y="5029200"/>
            <a:ext cx="609600" cy="10668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nvGrpSpPr>
          <p:cNvPr id="22540" name="Group 62">
            <a:extLst>
              <a:ext uri="{FF2B5EF4-FFF2-40B4-BE49-F238E27FC236}">
                <a16:creationId xmlns:a16="http://schemas.microsoft.com/office/drawing/2014/main" id="{772C9762-C994-5F42-9FAC-5D4F15A0E24B}"/>
              </a:ext>
            </a:extLst>
          </p:cNvPr>
          <p:cNvGrpSpPr>
            <a:grpSpLocks/>
          </p:cNvGrpSpPr>
          <p:nvPr/>
        </p:nvGrpSpPr>
        <p:grpSpPr bwMode="auto">
          <a:xfrm>
            <a:off x="4572000" y="1676400"/>
            <a:ext cx="3200400" cy="3843338"/>
            <a:chOff x="2880" y="1035"/>
            <a:chExt cx="2016" cy="2421"/>
          </a:xfrm>
        </p:grpSpPr>
        <p:sp>
          <p:nvSpPr>
            <p:cNvPr id="13327" name="Text Box 15">
              <a:extLst>
                <a:ext uri="{FF2B5EF4-FFF2-40B4-BE49-F238E27FC236}">
                  <a16:creationId xmlns:a16="http://schemas.microsoft.com/office/drawing/2014/main" id="{FD699FDF-D59F-BF48-9697-3EA496F338AB}"/>
                </a:ext>
              </a:extLst>
            </p:cNvPr>
            <p:cNvSpPr txBox="1">
              <a:spLocks noChangeArrowheads="1"/>
            </p:cNvSpPr>
            <p:nvPr/>
          </p:nvSpPr>
          <p:spPr bwMode="auto">
            <a:xfrm>
              <a:off x="3168" y="1056"/>
              <a:ext cx="1712" cy="23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marL="457200" indent="-457200">
                <a:defRPr sz="2400">
                  <a:solidFill>
                    <a:schemeClr val="tx1"/>
                  </a:solidFill>
                  <a:latin typeface="Times New Roman" charset="0"/>
                  <a:ea typeface="ＭＳ Ｐゴシック" charset="0"/>
                </a:defRPr>
              </a:lvl1pPr>
              <a:lvl2pPr marL="914400" indent="-45720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286000" indent="-457200">
                <a:defRPr sz="2400">
                  <a:solidFill>
                    <a:schemeClr val="tx1"/>
                  </a:solidFill>
                  <a:latin typeface="Times New Roman" charset="0"/>
                  <a:ea typeface="ＭＳ Ｐゴシック" charset="0"/>
                </a:defRPr>
              </a:lvl5pPr>
              <a:lvl6pPr marL="2743200" indent="-457200" eaLnBrk="0" fontAlgn="base" hangingPunct="0">
                <a:spcBef>
                  <a:spcPct val="0"/>
                </a:spcBef>
                <a:spcAft>
                  <a:spcPct val="0"/>
                </a:spcAft>
                <a:defRPr sz="2400">
                  <a:solidFill>
                    <a:schemeClr val="tx1"/>
                  </a:solidFill>
                  <a:latin typeface="Times New Roman" charset="0"/>
                  <a:ea typeface="ＭＳ Ｐゴシック" charset="0"/>
                </a:defRPr>
              </a:lvl6pPr>
              <a:lvl7pPr marL="3200400" indent="-457200" eaLnBrk="0" fontAlgn="base" hangingPunct="0">
                <a:spcBef>
                  <a:spcPct val="0"/>
                </a:spcBef>
                <a:spcAft>
                  <a:spcPct val="0"/>
                </a:spcAft>
                <a:defRPr sz="2400">
                  <a:solidFill>
                    <a:schemeClr val="tx1"/>
                  </a:solidFill>
                  <a:latin typeface="Times New Roman" charset="0"/>
                  <a:ea typeface="ＭＳ Ｐゴシック" charset="0"/>
                </a:defRPr>
              </a:lvl7pPr>
              <a:lvl8pPr marL="3657600" indent="-457200" eaLnBrk="0" fontAlgn="base" hangingPunct="0">
                <a:spcBef>
                  <a:spcPct val="0"/>
                </a:spcBef>
                <a:spcAft>
                  <a:spcPct val="0"/>
                </a:spcAft>
                <a:defRPr sz="2400">
                  <a:solidFill>
                    <a:schemeClr val="tx1"/>
                  </a:solidFill>
                  <a:latin typeface="Times New Roman" charset="0"/>
                  <a:ea typeface="ＭＳ Ｐゴシック" charset="0"/>
                </a:defRPr>
              </a:lvl8pPr>
              <a:lvl9pPr marL="4114800" indent="-4572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a:latin typeface="Tahoma" charset="0"/>
                </a:rPr>
                <a:t>       r         b</a:t>
              </a:r>
            </a:p>
            <a:p>
              <a:pPr>
                <a:buFontTx/>
                <a:buAutoNum type="arabicPlain"/>
                <a:defRPr/>
              </a:pPr>
              <a:r>
                <a:rPr lang="en-US">
                  <a:latin typeface="Tahoma" charset="0"/>
                </a:rPr>
                <a:t>2,4       5</a:t>
              </a:r>
            </a:p>
            <a:p>
              <a:pPr>
                <a:buFontTx/>
                <a:buAutoNum type="arabicPlain"/>
                <a:defRPr/>
              </a:pPr>
              <a:r>
                <a:rPr lang="en-US">
                  <a:latin typeface="Tahoma" charset="0"/>
                </a:rPr>
                <a:t>4,6       1,3,5</a:t>
              </a:r>
            </a:p>
            <a:p>
              <a:pPr>
                <a:buFontTx/>
                <a:buAutoNum type="arabicPlain"/>
                <a:defRPr/>
              </a:pPr>
              <a:r>
                <a:rPr lang="en-US">
                  <a:latin typeface="Tahoma" charset="0"/>
                </a:rPr>
                <a:t>2,6       5</a:t>
              </a:r>
            </a:p>
            <a:p>
              <a:pPr>
                <a:buFontTx/>
                <a:buAutoNum type="arabicPlain"/>
                <a:defRPr/>
              </a:pPr>
              <a:r>
                <a:rPr lang="en-US">
                  <a:latin typeface="Tahoma" charset="0"/>
                </a:rPr>
                <a:t>2,8       1,5,7</a:t>
              </a:r>
            </a:p>
            <a:p>
              <a:pPr>
                <a:buFontTx/>
                <a:buAutoNum type="arabicPlain"/>
                <a:defRPr/>
              </a:pPr>
              <a:r>
                <a:rPr lang="en-US">
                  <a:latin typeface="Tahoma" charset="0"/>
                </a:rPr>
                <a:t>2,4,6,8  1,3,7,9</a:t>
              </a:r>
            </a:p>
            <a:p>
              <a:pPr>
                <a:buFontTx/>
                <a:buAutoNum type="arabicPlain"/>
                <a:defRPr/>
              </a:pPr>
              <a:r>
                <a:rPr lang="en-US">
                  <a:latin typeface="Tahoma" charset="0"/>
                </a:rPr>
                <a:t>2,8        3,5,9</a:t>
              </a:r>
            </a:p>
            <a:p>
              <a:pPr>
                <a:buFontTx/>
                <a:buAutoNum type="arabicPlain"/>
                <a:defRPr/>
              </a:pPr>
              <a:r>
                <a:rPr lang="en-US">
                  <a:latin typeface="Tahoma" charset="0"/>
                </a:rPr>
                <a:t>4,8        5</a:t>
              </a:r>
            </a:p>
            <a:p>
              <a:pPr>
                <a:buFontTx/>
                <a:buAutoNum type="arabicPlain"/>
                <a:defRPr/>
              </a:pPr>
              <a:r>
                <a:rPr lang="en-US">
                  <a:latin typeface="Tahoma" charset="0"/>
                </a:rPr>
                <a:t>4,6        5,7,9</a:t>
              </a:r>
            </a:p>
            <a:p>
              <a:pPr>
                <a:buFontTx/>
                <a:buAutoNum type="arabicPlain"/>
                <a:defRPr/>
              </a:pPr>
              <a:r>
                <a:rPr lang="en-US">
                  <a:latin typeface="Tahoma" charset="0"/>
                </a:rPr>
                <a:t>6,8        5</a:t>
              </a:r>
            </a:p>
          </p:txBody>
        </p:sp>
        <p:sp>
          <p:nvSpPr>
            <p:cNvPr id="13328" name="Rectangle 16">
              <a:extLst>
                <a:ext uri="{FF2B5EF4-FFF2-40B4-BE49-F238E27FC236}">
                  <a16:creationId xmlns:a16="http://schemas.microsoft.com/office/drawing/2014/main" id="{DCFF1D05-A395-D447-879D-C70299D98678}"/>
                </a:ext>
              </a:extLst>
            </p:cNvPr>
            <p:cNvSpPr>
              <a:spLocks noChangeArrowheads="1"/>
            </p:cNvSpPr>
            <p:nvPr/>
          </p:nvSpPr>
          <p:spPr bwMode="auto">
            <a:xfrm>
              <a:off x="3120" y="1035"/>
              <a:ext cx="1776" cy="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3329" name="Line 17">
              <a:extLst>
                <a:ext uri="{FF2B5EF4-FFF2-40B4-BE49-F238E27FC236}">
                  <a16:creationId xmlns:a16="http://schemas.microsoft.com/office/drawing/2014/main" id="{093E1C91-484C-FD4B-9610-70B1DD2264CC}"/>
                </a:ext>
              </a:extLst>
            </p:cNvPr>
            <p:cNvSpPr>
              <a:spLocks noChangeShapeType="1"/>
            </p:cNvSpPr>
            <p:nvPr/>
          </p:nvSpPr>
          <p:spPr bwMode="auto">
            <a:xfrm>
              <a:off x="3408" y="1035"/>
              <a:ext cx="0" cy="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13330" name="Line 18">
              <a:extLst>
                <a:ext uri="{FF2B5EF4-FFF2-40B4-BE49-F238E27FC236}">
                  <a16:creationId xmlns:a16="http://schemas.microsoft.com/office/drawing/2014/main" id="{B2BD2D4F-4C57-E143-BA10-334FCC03551E}"/>
                </a:ext>
              </a:extLst>
            </p:cNvPr>
            <p:cNvSpPr>
              <a:spLocks noChangeShapeType="1"/>
            </p:cNvSpPr>
            <p:nvPr/>
          </p:nvSpPr>
          <p:spPr bwMode="auto">
            <a:xfrm>
              <a:off x="4128" y="1035"/>
              <a:ext cx="0" cy="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13331" name="Line 19">
              <a:extLst>
                <a:ext uri="{FF2B5EF4-FFF2-40B4-BE49-F238E27FC236}">
                  <a16:creationId xmlns:a16="http://schemas.microsoft.com/office/drawing/2014/main" id="{51732CDB-B6F8-3345-8339-8B51AF953EEE}"/>
                </a:ext>
              </a:extLst>
            </p:cNvPr>
            <p:cNvSpPr>
              <a:spLocks noChangeShapeType="1"/>
            </p:cNvSpPr>
            <p:nvPr/>
          </p:nvSpPr>
          <p:spPr bwMode="auto">
            <a:xfrm>
              <a:off x="3120" y="1323"/>
              <a:ext cx="177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13369" name="Line 57">
              <a:extLst>
                <a:ext uri="{FF2B5EF4-FFF2-40B4-BE49-F238E27FC236}">
                  <a16:creationId xmlns:a16="http://schemas.microsoft.com/office/drawing/2014/main" id="{65D5455F-58CB-7143-B8BD-70DA9F0C9B41}"/>
                </a:ext>
              </a:extLst>
            </p:cNvPr>
            <p:cNvSpPr>
              <a:spLocks noChangeShapeType="1"/>
            </p:cNvSpPr>
            <p:nvPr/>
          </p:nvSpPr>
          <p:spPr bwMode="auto">
            <a:xfrm>
              <a:off x="2880" y="1440"/>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13370" name="Text Box 58">
              <a:extLst>
                <a:ext uri="{FF2B5EF4-FFF2-40B4-BE49-F238E27FC236}">
                  <a16:creationId xmlns:a16="http://schemas.microsoft.com/office/drawing/2014/main" id="{AED50866-CFEB-CB46-B5B6-098695981E58}"/>
                </a:ext>
              </a:extLst>
            </p:cNvPr>
            <p:cNvSpPr txBox="1">
              <a:spLocks noChangeArrowheads="1"/>
            </p:cNvSpPr>
            <p:nvPr/>
          </p:nvSpPr>
          <p:spPr bwMode="auto">
            <a:xfrm>
              <a:off x="2880" y="3168"/>
              <a:ext cx="22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a:t>
              </a:r>
            </a:p>
          </p:txBody>
        </p:sp>
      </p:grpSp>
      <p:grpSp>
        <p:nvGrpSpPr>
          <p:cNvPr id="13373" name="Group 61">
            <a:extLst>
              <a:ext uri="{FF2B5EF4-FFF2-40B4-BE49-F238E27FC236}">
                <a16:creationId xmlns:a16="http://schemas.microsoft.com/office/drawing/2014/main" id="{DFC9146D-8C08-4B4B-B828-6309950B6CC8}"/>
              </a:ext>
            </a:extLst>
          </p:cNvPr>
          <p:cNvGrpSpPr>
            <a:grpSpLocks/>
          </p:cNvGrpSpPr>
          <p:nvPr/>
        </p:nvGrpSpPr>
        <p:grpSpPr bwMode="auto">
          <a:xfrm>
            <a:off x="3886200" y="6172200"/>
            <a:ext cx="4756150" cy="457200"/>
            <a:chOff x="2448" y="3888"/>
            <a:chExt cx="2996" cy="288"/>
          </a:xfrm>
        </p:grpSpPr>
        <p:sp>
          <p:nvSpPr>
            <p:cNvPr id="13371" name="Text Box 59">
              <a:extLst>
                <a:ext uri="{FF2B5EF4-FFF2-40B4-BE49-F238E27FC236}">
                  <a16:creationId xmlns:a16="http://schemas.microsoft.com/office/drawing/2014/main" id="{A8356503-497B-654D-B805-1BE597434749}"/>
                </a:ext>
              </a:extLst>
            </p:cNvPr>
            <p:cNvSpPr txBox="1">
              <a:spLocks noChangeArrowheads="1"/>
            </p:cNvSpPr>
            <p:nvPr/>
          </p:nvSpPr>
          <p:spPr bwMode="auto">
            <a:xfrm>
              <a:off x="2592" y="3888"/>
              <a:ext cx="285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Accept, since final state reached</a:t>
              </a:r>
            </a:p>
          </p:txBody>
        </p:sp>
        <p:sp>
          <p:nvSpPr>
            <p:cNvPr id="13372" name="Line 60">
              <a:extLst>
                <a:ext uri="{FF2B5EF4-FFF2-40B4-BE49-F238E27FC236}">
                  <a16:creationId xmlns:a16="http://schemas.microsoft.com/office/drawing/2014/main" id="{9F7CB518-95C5-8249-9765-34F11A04DE47}"/>
                </a:ext>
              </a:extLst>
            </p:cNvPr>
            <p:cNvSpPr>
              <a:spLocks noChangeShapeType="1"/>
            </p:cNvSpPr>
            <p:nvPr/>
          </p:nvSpPr>
          <p:spPr bwMode="auto">
            <a:xfrm flipH="1">
              <a:off x="2448" y="4032"/>
              <a:ext cx="14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33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33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33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335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335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336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336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336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13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CD7E115-D7D5-CB49-96A2-C576ED3831C2}"/>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99EFDD04-C25A-7141-837F-628C545FF2E2}" type="slidenum">
              <a:rPr lang="en-US" altLang="en-US" sz="1400">
                <a:latin typeface="Times New Roman" panose="02020603050405020304" pitchFamily="18" charset="0"/>
              </a:rPr>
              <a:pPr/>
              <a:t>31</a:t>
            </a:fld>
            <a:endParaRPr lang="en-US" altLang="en-US" sz="1400">
              <a:latin typeface="Times New Roman" panose="02020603050405020304" pitchFamily="18" charset="0"/>
            </a:endParaRPr>
          </a:p>
        </p:txBody>
      </p:sp>
      <p:sp>
        <p:nvSpPr>
          <p:cNvPr id="17410" name="Rectangle 2">
            <a:extLst>
              <a:ext uri="{FF2B5EF4-FFF2-40B4-BE49-F238E27FC236}">
                <a16:creationId xmlns:a16="http://schemas.microsoft.com/office/drawing/2014/main" id="{2C45DCA9-D29D-734B-9524-62CD94B3F5A4}"/>
              </a:ext>
            </a:extLst>
          </p:cNvPr>
          <p:cNvSpPr>
            <a:spLocks noGrp="1" noChangeArrowheads="1"/>
          </p:cNvSpPr>
          <p:nvPr>
            <p:ph type="title"/>
          </p:nvPr>
        </p:nvSpPr>
        <p:spPr>
          <a:xfrm>
            <a:off x="213519" y="820821"/>
            <a:ext cx="8628062" cy="994567"/>
          </a:xfrm>
        </p:spPr>
        <p:txBody>
          <a:bodyPr/>
          <a:lstStyle/>
          <a:p>
            <a:pPr>
              <a:defRPr/>
            </a:pPr>
            <a:r>
              <a:rPr lang="en-US" dirty="0">
                <a:cs typeface="+mj-cs"/>
              </a:rPr>
              <a:t>Formal Nondeterministic Finite Automaton (NFA) Definition</a:t>
            </a:r>
          </a:p>
        </p:txBody>
      </p:sp>
      <p:sp>
        <p:nvSpPr>
          <p:cNvPr id="17411" name="Rectangle 3">
            <a:extLst>
              <a:ext uri="{FF2B5EF4-FFF2-40B4-BE49-F238E27FC236}">
                <a16:creationId xmlns:a16="http://schemas.microsoft.com/office/drawing/2014/main" id="{7859882A-0D08-2041-9749-5B09F9DD3295}"/>
              </a:ext>
            </a:extLst>
          </p:cNvPr>
          <p:cNvSpPr>
            <a:spLocks noGrp="1" noChangeArrowheads="1"/>
          </p:cNvSpPr>
          <p:nvPr>
            <p:ph type="body" idx="1"/>
          </p:nvPr>
        </p:nvSpPr>
        <p:spPr>
          <a:xfrm>
            <a:off x="381000" y="2020267"/>
            <a:ext cx="8293100" cy="4701208"/>
          </a:xfrm>
        </p:spPr>
        <p:txBody>
          <a:bodyPr/>
          <a:lstStyle/>
          <a:p>
            <a:r>
              <a:rPr lang="en-US" altLang="en-US" dirty="0"/>
              <a:t>A finite set of states, typically Q.</a:t>
            </a:r>
          </a:p>
          <a:p>
            <a:r>
              <a:rPr lang="en-US" altLang="en-US" dirty="0"/>
              <a:t>An input alphabet, typically </a:t>
            </a:r>
            <a:r>
              <a:rPr lang="en-US" altLang="en-US" dirty="0" err="1">
                <a:latin typeface="Lucida Sans Unicode" panose="020B0602030504020204" pitchFamily="34" charset="0"/>
              </a:rPr>
              <a:t>Σ</a:t>
            </a:r>
            <a:r>
              <a:rPr lang="en-US" altLang="en-US" dirty="0"/>
              <a:t>.</a:t>
            </a:r>
          </a:p>
          <a:p>
            <a:r>
              <a:rPr lang="en-US" altLang="en-US" dirty="0"/>
              <a:t>A transition function, typically </a:t>
            </a:r>
            <a:r>
              <a:rPr lang="en-US" altLang="en-US" dirty="0" err="1">
                <a:latin typeface="Lucida Sans Unicode" panose="020B0602030504020204" pitchFamily="34" charset="0"/>
              </a:rPr>
              <a:t>δ</a:t>
            </a:r>
            <a:r>
              <a:rPr lang="en-US" altLang="en-US" dirty="0"/>
              <a:t>.</a:t>
            </a:r>
          </a:p>
          <a:p>
            <a:pPr lvl="1"/>
            <a:r>
              <a:rPr lang="en-US" altLang="en-US" dirty="0" err="1">
                <a:latin typeface="Lucida Sans Unicode" panose="020B0602030504020204" pitchFamily="34" charset="0"/>
              </a:rPr>
              <a:t>δ</a:t>
            </a:r>
            <a:r>
              <a:rPr lang="en-US" altLang="en-US" dirty="0"/>
              <a:t>(q, a) is a </a:t>
            </a:r>
            <a:r>
              <a:rPr lang="en-US" altLang="en-US" b="1" dirty="0"/>
              <a:t>set</a:t>
            </a:r>
            <a:r>
              <a:rPr lang="en-US" altLang="en-US" dirty="0"/>
              <a:t> of states.</a:t>
            </a:r>
          </a:p>
          <a:p>
            <a:pPr lvl="1"/>
            <a:r>
              <a:rPr lang="en-US" altLang="en-US" dirty="0"/>
              <a:t>Extend to strings as follows:</a:t>
            </a:r>
          </a:p>
          <a:p>
            <a:pPr lvl="1"/>
            <a:r>
              <a:rPr lang="en-US" altLang="en-US" dirty="0">
                <a:solidFill>
                  <a:srgbClr val="3366FF"/>
                </a:solidFill>
              </a:rPr>
              <a:t>Basis</a:t>
            </a:r>
            <a:r>
              <a:rPr lang="en-US" altLang="en-US" dirty="0"/>
              <a:t>: </a:t>
            </a:r>
            <a:r>
              <a:rPr lang="en-US" altLang="en-US" dirty="0" err="1">
                <a:latin typeface="Lucida Sans Unicode" panose="020B0602030504020204" pitchFamily="34" charset="0"/>
              </a:rPr>
              <a:t>δ</a:t>
            </a:r>
            <a:r>
              <a:rPr lang="en-US" altLang="en-US" dirty="0"/>
              <a:t>(q, </a:t>
            </a:r>
            <a:r>
              <a:rPr lang="en-US" altLang="en-US" dirty="0" err="1">
                <a:latin typeface="Lucida Sans Unicode" panose="020B0602030504020204" pitchFamily="34" charset="0"/>
              </a:rPr>
              <a:t>ε</a:t>
            </a:r>
            <a:r>
              <a:rPr lang="en-US" altLang="en-US" dirty="0"/>
              <a:t>) = {q}</a:t>
            </a:r>
          </a:p>
          <a:p>
            <a:pPr lvl="1"/>
            <a:r>
              <a:rPr lang="en-US" altLang="en-US" dirty="0">
                <a:solidFill>
                  <a:srgbClr val="3366FF"/>
                </a:solidFill>
              </a:rPr>
              <a:t>Induction</a:t>
            </a:r>
            <a:r>
              <a:rPr lang="en-US" altLang="en-US" dirty="0"/>
              <a:t>: </a:t>
            </a:r>
            <a:r>
              <a:rPr lang="en-US" altLang="en-US" dirty="0" err="1">
                <a:latin typeface="Lucida Sans Unicode" panose="020B0602030504020204" pitchFamily="34" charset="0"/>
              </a:rPr>
              <a:t>δ</a:t>
            </a:r>
            <a:r>
              <a:rPr lang="en-US" altLang="en-US" dirty="0"/>
              <a:t>(q, </a:t>
            </a:r>
            <a:r>
              <a:rPr lang="en-US" altLang="en-US" dirty="0" err="1"/>
              <a:t>wa</a:t>
            </a:r>
            <a:r>
              <a:rPr lang="en-US" altLang="en-US" dirty="0"/>
              <a:t>) = the union over all states p in </a:t>
            </a:r>
            <a:r>
              <a:rPr lang="en-US" altLang="en-US" dirty="0" err="1">
                <a:latin typeface="Lucida Sans Unicode" panose="020B0602030504020204" pitchFamily="34" charset="0"/>
              </a:rPr>
              <a:t>δ</a:t>
            </a:r>
            <a:r>
              <a:rPr lang="en-US" altLang="en-US" dirty="0"/>
              <a:t>(q, w) of </a:t>
            </a:r>
            <a:r>
              <a:rPr lang="en-US" altLang="en-US" dirty="0" err="1">
                <a:latin typeface="Lucida Sans Unicode" panose="020B0602030504020204" pitchFamily="34" charset="0"/>
              </a:rPr>
              <a:t>δ</a:t>
            </a:r>
            <a:r>
              <a:rPr lang="en-US" altLang="en-US" dirty="0"/>
              <a:t>(p, a)</a:t>
            </a:r>
          </a:p>
          <a:p>
            <a:r>
              <a:rPr lang="en-US" altLang="en-US" dirty="0"/>
              <a:t>A start state in Q, typically q</a:t>
            </a:r>
            <a:r>
              <a:rPr lang="en-US" altLang="en-US" baseline="-25000" dirty="0"/>
              <a:t>0</a:t>
            </a:r>
            <a:r>
              <a:rPr lang="en-US" altLang="en-US" dirty="0"/>
              <a:t>.</a:t>
            </a:r>
          </a:p>
          <a:p>
            <a:r>
              <a:rPr lang="en-US" altLang="en-US" dirty="0"/>
              <a:t>A set of final states F </a:t>
            </a:r>
            <a:r>
              <a:rPr lang="en-US" altLang="en-US" dirty="0">
                <a:latin typeface="Lucida Sans Unicode" panose="020B0602030504020204" pitchFamily="34" charset="0"/>
              </a:rPr>
              <a:t>⊆</a:t>
            </a:r>
            <a:r>
              <a:rPr lang="en-US" altLang="en-US" dirty="0"/>
              <a:t> Q.</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362D4E6-132D-4944-9E03-0D74EEDE702E}"/>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AF1057BB-03FA-FC45-9932-D7BC74A165FD}" type="slidenum">
              <a:rPr lang="en-US" altLang="en-US" sz="1400">
                <a:latin typeface="Times New Roman" panose="02020603050405020304" pitchFamily="18" charset="0"/>
              </a:rPr>
              <a:pPr/>
              <a:t>32</a:t>
            </a:fld>
            <a:endParaRPr lang="en-US" altLang="en-US" sz="1400">
              <a:latin typeface="Times New Roman" panose="02020603050405020304" pitchFamily="18" charset="0"/>
            </a:endParaRPr>
          </a:p>
        </p:txBody>
      </p:sp>
      <p:sp>
        <p:nvSpPr>
          <p:cNvPr id="21506" name="Rectangle 2">
            <a:extLst>
              <a:ext uri="{FF2B5EF4-FFF2-40B4-BE49-F238E27FC236}">
                <a16:creationId xmlns:a16="http://schemas.microsoft.com/office/drawing/2014/main" id="{D8F2BD3B-7ECC-5542-8CE7-57B61B8391C3}"/>
              </a:ext>
            </a:extLst>
          </p:cNvPr>
          <p:cNvSpPr>
            <a:spLocks noGrp="1" noChangeArrowheads="1"/>
          </p:cNvSpPr>
          <p:nvPr>
            <p:ph type="title"/>
          </p:nvPr>
        </p:nvSpPr>
        <p:spPr/>
        <p:txBody>
          <a:bodyPr/>
          <a:lstStyle/>
          <a:p>
            <a:pPr>
              <a:defRPr/>
            </a:pPr>
            <a:r>
              <a:rPr lang="en-US" dirty="0">
                <a:cs typeface="+mj-cs"/>
              </a:rPr>
              <a:t>NFA Properties</a:t>
            </a:r>
          </a:p>
        </p:txBody>
      </p:sp>
      <p:sp>
        <p:nvSpPr>
          <p:cNvPr id="21507" name="Rectangle 3">
            <a:extLst>
              <a:ext uri="{FF2B5EF4-FFF2-40B4-BE49-F238E27FC236}">
                <a16:creationId xmlns:a16="http://schemas.microsoft.com/office/drawing/2014/main" id="{B506EB57-D151-5040-995F-3A975B5316B5}"/>
              </a:ext>
            </a:extLst>
          </p:cNvPr>
          <p:cNvSpPr>
            <a:spLocks noGrp="1" noChangeArrowheads="1"/>
          </p:cNvSpPr>
          <p:nvPr>
            <p:ph type="body" idx="1"/>
          </p:nvPr>
        </p:nvSpPr>
        <p:spPr>
          <a:xfrm>
            <a:off x="265389" y="1729409"/>
            <a:ext cx="8628061" cy="4701208"/>
          </a:xfrm>
        </p:spPr>
        <p:txBody>
          <a:bodyPr/>
          <a:lstStyle/>
          <a:p>
            <a:r>
              <a:rPr lang="en-US" altLang="en-US" dirty="0"/>
              <a:t>A string w is </a:t>
            </a:r>
            <a:r>
              <a:rPr lang="en-US" altLang="en-US" b="1" dirty="0"/>
              <a:t>accepted</a:t>
            </a:r>
            <a:r>
              <a:rPr lang="en-US" altLang="en-US" dirty="0"/>
              <a:t> by an NFA if </a:t>
            </a:r>
            <a:r>
              <a:rPr lang="en-US" altLang="en-US" dirty="0" err="1">
                <a:latin typeface="Lucida Sans Unicode" panose="020B0602030504020204" pitchFamily="34" charset="0"/>
              </a:rPr>
              <a:t>δ</a:t>
            </a:r>
            <a:r>
              <a:rPr lang="en-US" altLang="en-US" dirty="0"/>
              <a:t>(q</a:t>
            </a:r>
            <a:r>
              <a:rPr lang="en-US" altLang="en-US" baseline="-25000" dirty="0"/>
              <a:t>0</a:t>
            </a:r>
            <a:r>
              <a:rPr lang="en-US" altLang="en-US" dirty="0"/>
              <a:t>, w) contains at least one final state.</a:t>
            </a:r>
          </a:p>
          <a:p>
            <a:r>
              <a:rPr lang="en-US" altLang="en-US" dirty="0"/>
              <a:t>That is, </a:t>
            </a:r>
            <a:r>
              <a:rPr lang="en-US" altLang="en-US" b="1" dirty="0"/>
              <a:t>there exists </a:t>
            </a:r>
            <a:r>
              <a:rPr lang="en-US" altLang="en-US" dirty="0"/>
              <a:t>a sequence of valid transitions from q</a:t>
            </a:r>
            <a:r>
              <a:rPr lang="en-US" altLang="en-US" baseline="-25000" dirty="0"/>
              <a:t>0</a:t>
            </a:r>
            <a:r>
              <a:rPr lang="en-US" altLang="en-US" dirty="0"/>
              <a:t> to a final state given the input w.</a:t>
            </a:r>
          </a:p>
          <a:p>
            <a:r>
              <a:rPr lang="en-US" altLang="en-US" dirty="0"/>
              <a:t>The </a:t>
            </a:r>
            <a:r>
              <a:rPr lang="en-US" altLang="en-US" b="1" dirty="0"/>
              <a:t>language</a:t>
            </a:r>
            <a:r>
              <a:rPr lang="en-US" altLang="en-US" dirty="0"/>
              <a:t> of the NFA is the set of strings it accepts.</a:t>
            </a:r>
          </a:p>
          <a:p>
            <a:r>
              <a:rPr lang="en-US" altLang="en-US" dirty="0"/>
              <a:t>As with a DFA, we say that the </a:t>
            </a:r>
            <a:r>
              <a:rPr lang="en-US" altLang="en-US" b="1" dirty="0"/>
              <a:t>size</a:t>
            </a:r>
            <a:r>
              <a:rPr lang="en-US" altLang="en-US" dirty="0"/>
              <a:t> of an NFA is the total number of nodes and edges in its graph representation. Note that this is also proportional to the size of the NFA’s transition table representation (where we store each </a:t>
            </a:r>
            <a:r>
              <a:rPr lang="en-US" altLang="en-US" dirty="0" err="1">
                <a:latin typeface="Lucida Sans Unicode" panose="020B0602030504020204" pitchFamily="34" charset="0"/>
              </a:rPr>
              <a:t>δ</a:t>
            </a:r>
            <a:r>
              <a:rPr lang="en-US" altLang="en-US" dirty="0"/>
              <a:t>(q, w) entry as a list).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F0C9E-9E53-8C42-B935-757CF411DC4E}"/>
              </a:ext>
            </a:extLst>
          </p:cNvPr>
          <p:cNvSpPr>
            <a:spLocks noGrp="1"/>
          </p:cNvSpPr>
          <p:nvPr>
            <p:ph type="title"/>
          </p:nvPr>
        </p:nvSpPr>
        <p:spPr>
          <a:xfrm>
            <a:off x="658813" y="541037"/>
            <a:ext cx="7772400" cy="1143000"/>
          </a:xfrm>
        </p:spPr>
        <p:txBody>
          <a:bodyPr/>
          <a:lstStyle/>
          <a:p>
            <a:pPr>
              <a:defRPr/>
            </a:pPr>
            <a:r>
              <a:rPr lang="en-US" dirty="0"/>
              <a:t>Example NFA</a:t>
            </a:r>
          </a:p>
        </p:txBody>
      </p:sp>
      <p:sp>
        <p:nvSpPr>
          <p:cNvPr id="3" name="Content Placeholder 2">
            <a:extLst>
              <a:ext uri="{FF2B5EF4-FFF2-40B4-BE49-F238E27FC236}">
                <a16:creationId xmlns:a16="http://schemas.microsoft.com/office/drawing/2014/main" id="{0D304882-15D4-CA49-BC63-201E42BFAE1E}"/>
              </a:ext>
            </a:extLst>
          </p:cNvPr>
          <p:cNvSpPr>
            <a:spLocks noGrp="1"/>
          </p:cNvSpPr>
          <p:nvPr>
            <p:ph idx="1"/>
          </p:nvPr>
        </p:nvSpPr>
        <p:spPr>
          <a:xfrm>
            <a:off x="465083" y="1573212"/>
            <a:ext cx="7772400" cy="5334000"/>
          </a:xfrm>
        </p:spPr>
        <p:txBody>
          <a:bodyPr/>
          <a:lstStyle/>
          <a:p>
            <a:r>
              <a:rPr lang="en-US" altLang="en-US" dirty="0"/>
              <a:t>Set of all strings with two consecutive a’s or two consecutive b’s:</a:t>
            </a:r>
          </a:p>
          <a:p>
            <a:endParaRPr lang="en-US" altLang="en-US" dirty="0"/>
          </a:p>
          <a:p>
            <a:endParaRPr lang="en-US" altLang="en-US" dirty="0"/>
          </a:p>
          <a:p>
            <a:endParaRPr lang="en-US" altLang="en-US" dirty="0"/>
          </a:p>
          <a:p>
            <a:endParaRPr lang="en-US" altLang="en-US" dirty="0"/>
          </a:p>
          <a:p>
            <a:pPr>
              <a:buFont typeface="Arial" panose="020B0604020202020204" pitchFamily="34" charset="0"/>
              <a:buNone/>
            </a:pPr>
            <a:endParaRPr lang="en-US" altLang="en-US" dirty="0"/>
          </a:p>
          <a:p>
            <a:pPr>
              <a:buFont typeface="Arial" panose="020B0604020202020204" pitchFamily="34" charset="0"/>
              <a:buNone/>
            </a:pPr>
            <a:endParaRPr lang="en-US" altLang="en-US" sz="2000" dirty="0"/>
          </a:p>
          <a:p>
            <a:r>
              <a:rPr lang="en-US" altLang="en-US" dirty="0"/>
              <a:t>Note that some states have an empty transition on an a or b, and some have multiple transitions on a or b.</a:t>
            </a:r>
          </a:p>
        </p:txBody>
      </p:sp>
      <p:sp>
        <p:nvSpPr>
          <p:cNvPr id="4" name="Slide Number Placeholder 3">
            <a:extLst>
              <a:ext uri="{FF2B5EF4-FFF2-40B4-BE49-F238E27FC236}">
                <a16:creationId xmlns:a16="http://schemas.microsoft.com/office/drawing/2014/main" id="{F0DC37B1-2362-2941-B5E2-01FEA4569624}"/>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F8A236F9-B2FB-9647-B21A-D33E5DD10F38}" type="slidenum">
              <a:rPr lang="en-US" altLang="en-US" sz="1400">
                <a:latin typeface="Times New Roman" panose="02020603050405020304" pitchFamily="18" charset="0"/>
              </a:rPr>
              <a:pPr/>
              <a:t>33</a:t>
            </a:fld>
            <a:endParaRPr lang="en-US" altLang="en-US" sz="1400">
              <a:latin typeface="Times New Roman" panose="02020603050405020304" pitchFamily="18" charset="0"/>
            </a:endParaRPr>
          </a:p>
        </p:txBody>
      </p:sp>
      <p:pic>
        <p:nvPicPr>
          <p:cNvPr id="90116" name="Picture 4">
            <a:extLst>
              <a:ext uri="{FF2B5EF4-FFF2-40B4-BE49-F238E27FC236}">
                <a16:creationId xmlns:a16="http://schemas.microsoft.com/office/drawing/2014/main" id="{5253328F-A96D-9744-B59A-BD5EE5E9FA7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0" y="2209800"/>
            <a:ext cx="4572000"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A7B5A-C9BB-BB4E-A479-24682468B2CE}"/>
              </a:ext>
            </a:extLst>
          </p:cNvPr>
          <p:cNvSpPr>
            <a:spLocks noGrp="1"/>
          </p:cNvSpPr>
          <p:nvPr>
            <p:ph type="title"/>
          </p:nvPr>
        </p:nvSpPr>
        <p:spPr/>
        <p:txBody>
          <a:bodyPr/>
          <a:lstStyle/>
          <a:p>
            <a:r>
              <a:rPr lang="en-US" dirty="0"/>
              <a:t>NFA Simulation </a:t>
            </a:r>
          </a:p>
        </p:txBody>
      </p:sp>
      <p:sp>
        <p:nvSpPr>
          <p:cNvPr id="3" name="Content Placeholder 2">
            <a:extLst>
              <a:ext uri="{FF2B5EF4-FFF2-40B4-BE49-F238E27FC236}">
                <a16:creationId xmlns:a16="http://schemas.microsoft.com/office/drawing/2014/main" id="{338CDE9F-C944-BF43-AF39-37097B58491D}"/>
              </a:ext>
            </a:extLst>
          </p:cNvPr>
          <p:cNvSpPr txBox="1">
            <a:spLocks/>
          </p:cNvSpPr>
          <p:nvPr/>
        </p:nvSpPr>
        <p:spPr>
          <a:xfrm>
            <a:off x="42040" y="1636712"/>
            <a:ext cx="9059917" cy="5005826"/>
          </a:xfrm>
          <a:prstGeom prst="rect">
            <a:avLst/>
          </a:prstGeom>
        </p:spPr>
        <p:txBody>
          <a:bodyPr/>
          <a:lstStyle>
            <a:lvl1pPr marL="346075" indent="-346075" algn="l" defTabSz="803275" rtl="0" fontAlgn="base">
              <a:lnSpc>
                <a:spcPct val="85000"/>
              </a:lnSpc>
              <a:spcBef>
                <a:spcPct val="35000"/>
              </a:spcBef>
              <a:spcAft>
                <a:spcPct val="0"/>
              </a:spcAft>
              <a:buClr>
                <a:srgbClr val="000066"/>
              </a:buClr>
              <a:buSzPct val="70000"/>
              <a:buFont typeface="Wingdings" pitchFamily="2" charset="2"/>
              <a:buChar char="m"/>
              <a:defRPr sz="2800" kern="1200">
                <a:solidFill>
                  <a:schemeClr val="tx1"/>
                </a:solidFill>
                <a:latin typeface="+mn-lt"/>
                <a:ea typeface="+mn-ea"/>
                <a:cs typeface="+mn-cs"/>
              </a:defRPr>
            </a:lvl1pPr>
            <a:lvl2pPr marL="741363" indent="-280988" algn="l" defTabSz="803275" rtl="0" fontAlgn="base">
              <a:lnSpc>
                <a:spcPct val="85000"/>
              </a:lnSpc>
              <a:spcBef>
                <a:spcPct val="35000"/>
              </a:spcBef>
              <a:spcAft>
                <a:spcPct val="0"/>
              </a:spcAft>
              <a:buClr>
                <a:srgbClr val="000066"/>
              </a:buClr>
              <a:buSzPct val="70000"/>
              <a:buFont typeface="Wingdings" pitchFamily="2" charset="2"/>
              <a:buChar char="m"/>
              <a:defRPr sz="2500" kern="1200">
                <a:solidFill>
                  <a:schemeClr val="tx1"/>
                </a:solidFill>
                <a:latin typeface="+mn-lt"/>
                <a:ea typeface="+mn-ea"/>
                <a:cs typeface="+mn-cs"/>
              </a:defRPr>
            </a:lvl2pPr>
            <a:lvl3pPr marL="1150938" indent="-295275" algn="l" defTabSz="803275" rtl="0" fontAlgn="base">
              <a:lnSpc>
                <a:spcPct val="85000"/>
              </a:lnSpc>
              <a:spcBef>
                <a:spcPct val="35000"/>
              </a:spcBef>
              <a:spcAft>
                <a:spcPct val="0"/>
              </a:spcAft>
              <a:buClr>
                <a:srgbClr val="000066"/>
              </a:buClr>
              <a:buSzPct val="70000"/>
              <a:buFont typeface="Wingdings" pitchFamily="2" charset="2"/>
              <a:buChar char="m"/>
              <a:defRPr sz="2300" kern="1200">
                <a:solidFill>
                  <a:schemeClr val="tx1"/>
                </a:solidFill>
                <a:latin typeface="+mn-lt"/>
                <a:ea typeface="+mn-ea"/>
                <a:cs typeface="+mn-cs"/>
              </a:defRPr>
            </a:lvl3pPr>
            <a:lvl4pPr marL="1608138" indent="-342900" algn="l" defTabSz="803275" rtl="0" fontAlgn="base">
              <a:lnSpc>
                <a:spcPct val="85000"/>
              </a:lnSpc>
              <a:spcBef>
                <a:spcPct val="35000"/>
              </a:spcBef>
              <a:spcAft>
                <a:spcPct val="0"/>
              </a:spcAft>
              <a:buClr>
                <a:srgbClr val="000066"/>
              </a:buClr>
              <a:buSzPct val="70000"/>
              <a:buFont typeface="Wingdings" pitchFamily="2" charset="2"/>
              <a:buChar char="m"/>
              <a:defRPr sz="2000" kern="1200">
                <a:solidFill>
                  <a:schemeClr val="tx1"/>
                </a:solidFill>
                <a:latin typeface="+mn-lt"/>
                <a:ea typeface="+mn-ea"/>
                <a:cs typeface="+mn-cs"/>
              </a:defRPr>
            </a:lvl4pPr>
            <a:lvl5pPr marL="2001838" indent="-279400" algn="l" defTabSz="803275" rtl="0" fontAlgn="base">
              <a:lnSpc>
                <a:spcPct val="85000"/>
              </a:lnSpc>
              <a:spcBef>
                <a:spcPct val="35000"/>
              </a:spcBef>
              <a:spcAft>
                <a:spcPct val="0"/>
              </a:spcAft>
              <a:buClr>
                <a:srgbClr val="000066"/>
              </a:buClr>
              <a:buSzPct val="70000"/>
              <a:buFont typeface="Wingdings" pitchFamily="2" charset="2"/>
              <a:buChar char="m"/>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Given an NFA, A, of size, m, and an input string, T, of length n, we can test if T is in L(A) in O(</a:t>
            </a:r>
            <a:r>
              <a:rPr lang="en-US" dirty="0" err="1"/>
              <a:t>mn</a:t>
            </a:r>
            <a:r>
              <a:rPr lang="en-US" dirty="0"/>
              <a:t>) time:</a:t>
            </a:r>
          </a:p>
          <a:p>
            <a:pPr marL="917575" lvl="1" indent="-457200">
              <a:buFont typeface="+mj-lt"/>
              <a:buAutoNum type="arabicPeriod"/>
            </a:pPr>
            <a:r>
              <a:rPr lang="en-US" dirty="0"/>
              <a:t>Read in the the graph representation for A.</a:t>
            </a:r>
          </a:p>
          <a:p>
            <a:pPr marL="1327150" lvl="2" indent="-457200"/>
            <a:r>
              <a:rPr lang="en-US" dirty="0"/>
              <a:t>Step 1 takes O(m) time.</a:t>
            </a:r>
          </a:p>
          <a:p>
            <a:pPr marL="917575" lvl="1" indent="-457200">
              <a:buFont typeface="+mj-lt"/>
              <a:buAutoNum type="arabicPeriod"/>
            </a:pPr>
            <a:r>
              <a:rPr lang="en-US" dirty="0"/>
              <a:t>Let S = {q}, where q is the initial state for A.</a:t>
            </a:r>
          </a:p>
          <a:p>
            <a:pPr marL="917575" lvl="1" indent="-457200">
              <a:buFont typeface="+mj-lt"/>
              <a:buAutoNum type="arabicPeriod"/>
            </a:pPr>
            <a:r>
              <a:rPr lang="en-US" dirty="0"/>
              <a:t>For each character, c, in T (in order): </a:t>
            </a:r>
          </a:p>
          <a:p>
            <a:pPr marL="1327150" lvl="2" indent="-457200"/>
            <a:r>
              <a:rPr lang="en-US" dirty="0"/>
              <a:t>Let S be the union of </a:t>
            </a:r>
            <a:r>
              <a:rPr lang="en-US" dirty="0">
                <a:latin typeface="Symbol" pitchFamily="2" charset="2"/>
              </a:rPr>
              <a:t>d</a:t>
            </a:r>
            <a:r>
              <a:rPr lang="en-US" dirty="0"/>
              <a:t>(</a:t>
            </a:r>
            <a:r>
              <a:rPr lang="en-US" dirty="0" err="1"/>
              <a:t>q,c</a:t>
            </a:r>
            <a:r>
              <a:rPr lang="en-US" dirty="0"/>
              <a:t>), for each q in S.</a:t>
            </a:r>
          </a:p>
          <a:p>
            <a:pPr marL="1327150" lvl="2" indent="-457200"/>
            <a:r>
              <a:rPr lang="en-US" dirty="0"/>
              <a:t>Note: we can compute S in O(m) time, since the total size of all the </a:t>
            </a:r>
            <a:r>
              <a:rPr lang="en-US" dirty="0">
                <a:latin typeface="Symbol" pitchFamily="2" charset="2"/>
              </a:rPr>
              <a:t>d</a:t>
            </a:r>
            <a:r>
              <a:rPr lang="en-US" dirty="0"/>
              <a:t>(</a:t>
            </a:r>
            <a:r>
              <a:rPr lang="en-US" dirty="0" err="1"/>
              <a:t>q,c</a:t>
            </a:r>
            <a:r>
              <a:rPr lang="en-US" dirty="0"/>
              <a:t>) sets is at most O(m) even counting duplicates.</a:t>
            </a:r>
          </a:p>
          <a:p>
            <a:pPr marL="917575" lvl="1" indent="-457200">
              <a:buFont typeface="+mj-lt"/>
              <a:buAutoNum type="arabicPeriod"/>
            </a:pPr>
            <a:r>
              <a:rPr lang="en-US" dirty="0"/>
              <a:t>If S contains a final state, accept T.</a:t>
            </a:r>
          </a:p>
        </p:txBody>
      </p:sp>
    </p:spTree>
    <p:extLst>
      <p:ext uri="{BB962C8B-B14F-4D97-AF65-F5344CB8AC3E}">
        <p14:creationId xmlns:p14="http://schemas.microsoft.com/office/powerpoint/2010/main" val="1500737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3D860A8-E935-CD49-917D-7921B6F35297}"/>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9DB02271-1C33-F143-B08D-B0CE68A72F1F}" type="slidenum">
              <a:rPr lang="en-US" altLang="en-US" sz="1400">
                <a:latin typeface="Times New Roman" panose="02020603050405020304" pitchFamily="18" charset="0"/>
              </a:rPr>
              <a:pPr/>
              <a:t>35</a:t>
            </a:fld>
            <a:endParaRPr lang="en-US" altLang="en-US" sz="1400">
              <a:latin typeface="Times New Roman" panose="02020603050405020304" pitchFamily="18" charset="0"/>
            </a:endParaRPr>
          </a:p>
        </p:txBody>
      </p:sp>
      <p:sp>
        <p:nvSpPr>
          <p:cNvPr id="25602" name="Rectangle 2">
            <a:extLst>
              <a:ext uri="{FF2B5EF4-FFF2-40B4-BE49-F238E27FC236}">
                <a16:creationId xmlns:a16="http://schemas.microsoft.com/office/drawing/2014/main" id="{18CA87C5-D1C4-A141-9762-E6BA3F4E1E42}"/>
              </a:ext>
            </a:extLst>
          </p:cNvPr>
          <p:cNvSpPr>
            <a:spLocks noGrp="1" noChangeArrowheads="1"/>
          </p:cNvSpPr>
          <p:nvPr>
            <p:ph type="title"/>
          </p:nvPr>
        </p:nvSpPr>
        <p:spPr>
          <a:xfrm>
            <a:off x="151209" y="997033"/>
            <a:ext cx="8841581" cy="994567"/>
          </a:xfrm>
        </p:spPr>
        <p:txBody>
          <a:bodyPr/>
          <a:lstStyle/>
          <a:p>
            <a:r>
              <a:rPr lang="en-US" altLang="en-US" dirty="0"/>
              <a:t>Every DFA</a:t>
            </a:r>
            <a:r>
              <a:rPr lang="en-US" altLang="en-US" dirty="0">
                <a:latin typeface="Arial" panose="020B0604020202020204" pitchFamily="34" charset="0"/>
              </a:rPr>
              <a:t> can be Converted to an</a:t>
            </a:r>
            <a:r>
              <a:rPr lang="en-US" altLang="ja-JP" dirty="0"/>
              <a:t> Equivalent NFA</a:t>
            </a:r>
            <a:endParaRPr lang="en-US" altLang="en-US" dirty="0"/>
          </a:p>
        </p:txBody>
      </p:sp>
      <p:sp>
        <p:nvSpPr>
          <p:cNvPr id="25603" name="Rectangle 3">
            <a:extLst>
              <a:ext uri="{FF2B5EF4-FFF2-40B4-BE49-F238E27FC236}">
                <a16:creationId xmlns:a16="http://schemas.microsoft.com/office/drawing/2014/main" id="{730D6059-9FC1-6046-AF15-087B776892D6}"/>
              </a:ext>
            </a:extLst>
          </p:cNvPr>
          <p:cNvSpPr>
            <a:spLocks noGrp="1" noChangeArrowheads="1"/>
          </p:cNvSpPr>
          <p:nvPr>
            <p:ph type="body" idx="1"/>
          </p:nvPr>
        </p:nvSpPr>
        <p:spPr>
          <a:xfrm>
            <a:off x="658813" y="2795752"/>
            <a:ext cx="7772400" cy="3925722"/>
          </a:xfrm>
        </p:spPr>
        <p:txBody>
          <a:bodyPr/>
          <a:lstStyle/>
          <a:p>
            <a:r>
              <a:rPr lang="en-US" altLang="en-US" dirty="0"/>
              <a:t>A DFA can easily be turned into an NFA that accepts the same language.</a:t>
            </a:r>
          </a:p>
          <a:p>
            <a:r>
              <a:rPr lang="en-US" altLang="en-US" dirty="0"/>
              <a:t>If </a:t>
            </a:r>
            <a:r>
              <a:rPr lang="en-US" altLang="en-US" dirty="0" err="1">
                <a:latin typeface="Lucida Sans Unicode" panose="020B0602030504020204" pitchFamily="34" charset="0"/>
              </a:rPr>
              <a:t>δ</a:t>
            </a:r>
            <a:r>
              <a:rPr lang="en-US" altLang="en-US" baseline="-25000" dirty="0" err="1"/>
              <a:t>D</a:t>
            </a:r>
            <a:r>
              <a:rPr lang="en-US" altLang="en-US" dirty="0"/>
              <a:t>(q, a) = p, let the NFA have </a:t>
            </a:r>
            <a:r>
              <a:rPr lang="en-US" altLang="en-US" dirty="0" err="1">
                <a:latin typeface="Lucida Sans Unicode" panose="020B0602030504020204" pitchFamily="34" charset="0"/>
              </a:rPr>
              <a:t>δ</a:t>
            </a:r>
            <a:r>
              <a:rPr lang="en-US" altLang="en-US" baseline="-25000" dirty="0" err="1"/>
              <a:t>N</a:t>
            </a:r>
            <a:r>
              <a:rPr lang="en-US" altLang="en-US" dirty="0"/>
              <a:t>(q, a) = {p}.</a:t>
            </a:r>
          </a:p>
          <a:p>
            <a:r>
              <a:rPr lang="en-US" altLang="en-US" dirty="0"/>
              <a:t>Then the NFA is always in a state set containing exactly one DFA state – the state the DFA is in after reading the same input.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96D6C94-EBF1-5E42-99A7-B554516DB34C}"/>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A1D6C2C1-9227-F447-804B-999C1A2F1748}" type="slidenum">
              <a:rPr lang="en-US" altLang="en-US" sz="1400">
                <a:latin typeface="Times New Roman" panose="02020603050405020304" pitchFamily="18" charset="0"/>
              </a:rPr>
              <a:pPr/>
              <a:t>36</a:t>
            </a:fld>
            <a:endParaRPr lang="en-US" altLang="en-US" sz="1400">
              <a:latin typeface="Times New Roman" panose="02020603050405020304" pitchFamily="18" charset="0"/>
            </a:endParaRPr>
          </a:p>
        </p:txBody>
      </p:sp>
      <p:sp>
        <p:nvSpPr>
          <p:cNvPr id="27650" name="Rectangle 2">
            <a:extLst>
              <a:ext uri="{FF2B5EF4-FFF2-40B4-BE49-F238E27FC236}">
                <a16:creationId xmlns:a16="http://schemas.microsoft.com/office/drawing/2014/main" id="{C6D18F00-C5B9-394F-B146-5405D170FB65}"/>
              </a:ext>
            </a:extLst>
          </p:cNvPr>
          <p:cNvSpPr>
            <a:spLocks noGrp="1" noChangeArrowheads="1"/>
          </p:cNvSpPr>
          <p:nvPr>
            <p:ph type="title"/>
          </p:nvPr>
        </p:nvSpPr>
        <p:spPr>
          <a:xfrm>
            <a:off x="97632" y="986633"/>
            <a:ext cx="8628062" cy="994567"/>
          </a:xfrm>
        </p:spPr>
        <p:txBody>
          <a:bodyPr/>
          <a:lstStyle/>
          <a:p>
            <a:r>
              <a:rPr lang="en-US" altLang="en-US" dirty="0"/>
              <a:t>Every NFA can be Converted to an Equivalent DFA </a:t>
            </a:r>
          </a:p>
        </p:txBody>
      </p:sp>
      <p:sp>
        <p:nvSpPr>
          <p:cNvPr id="27651" name="Rectangle 3">
            <a:extLst>
              <a:ext uri="{FF2B5EF4-FFF2-40B4-BE49-F238E27FC236}">
                <a16:creationId xmlns:a16="http://schemas.microsoft.com/office/drawing/2014/main" id="{8D2E4B61-7DA5-A041-906C-D628D809E4A6}"/>
              </a:ext>
            </a:extLst>
          </p:cNvPr>
          <p:cNvSpPr>
            <a:spLocks noGrp="1" noChangeArrowheads="1"/>
          </p:cNvSpPr>
          <p:nvPr>
            <p:ph type="body" idx="1"/>
          </p:nvPr>
        </p:nvSpPr>
        <p:spPr>
          <a:xfrm>
            <a:off x="525462" y="2648607"/>
            <a:ext cx="8200231" cy="3938752"/>
          </a:xfrm>
        </p:spPr>
        <p:txBody>
          <a:bodyPr/>
          <a:lstStyle/>
          <a:p>
            <a:r>
              <a:rPr lang="en-US" altLang="en-US" dirty="0"/>
              <a:t>Surprisingly, for any NFA there is a DFA that accepts the same language.</a:t>
            </a:r>
          </a:p>
          <a:p>
            <a:r>
              <a:rPr lang="en-US" altLang="en-US" dirty="0"/>
              <a:t>The proof is called the </a:t>
            </a:r>
            <a:r>
              <a:rPr lang="en-US" altLang="en-US" b="1" i="1" dirty="0">
                <a:solidFill>
                  <a:srgbClr val="FF0066"/>
                </a:solidFill>
              </a:rPr>
              <a:t>subset construction</a:t>
            </a:r>
            <a:r>
              <a:rPr lang="en-US" altLang="en-US" dirty="0"/>
              <a:t>.</a:t>
            </a:r>
          </a:p>
          <a:p>
            <a:pPr lvl="1"/>
            <a:r>
              <a:rPr lang="en-US" altLang="en-US" dirty="0"/>
              <a:t>It was defined by Michael Rabin and Dana Scott.</a:t>
            </a:r>
          </a:p>
          <a:p>
            <a:r>
              <a:rPr lang="en-US" altLang="en-US" dirty="0"/>
              <a:t>The drawback is that the number of states of the DFA can be </a:t>
            </a:r>
            <a:r>
              <a:rPr lang="en-US" altLang="en-US" b="1" dirty="0"/>
              <a:t>exponential</a:t>
            </a:r>
            <a:r>
              <a:rPr lang="en-US" altLang="en-US" dirty="0"/>
              <a:t> in the number of states of the NFA.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765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7BE0-C977-F745-AC6E-61B4559D6AE4}"/>
              </a:ext>
            </a:extLst>
          </p:cNvPr>
          <p:cNvSpPr>
            <a:spLocks noGrp="1"/>
          </p:cNvSpPr>
          <p:nvPr>
            <p:ph type="title"/>
          </p:nvPr>
        </p:nvSpPr>
        <p:spPr/>
        <p:txBody>
          <a:bodyPr/>
          <a:lstStyle/>
          <a:p>
            <a:r>
              <a:rPr lang="en-US" dirty="0"/>
              <a:t>Michael Rabin              Dana Scott</a:t>
            </a:r>
          </a:p>
        </p:txBody>
      </p:sp>
      <p:sp>
        <p:nvSpPr>
          <p:cNvPr id="5" name="Content Placeholder 2">
            <a:extLst>
              <a:ext uri="{FF2B5EF4-FFF2-40B4-BE49-F238E27FC236}">
                <a16:creationId xmlns:a16="http://schemas.microsoft.com/office/drawing/2014/main" id="{A5AFD2B5-31CD-384C-9534-4A16F2F3B8A9}"/>
              </a:ext>
            </a:extLst>
          </p:cNvPr>
          <p:cNvSpPr txBox="1">
            <a:spLocks/>
          </p:cNvSpPr>
          <p:nvPr/>
        </p:nvSpPr>
        <p:spPr bwMode="auto">
          <a:xfrm>
            <a:off x="115613" y="4698124"/>
            <a:ext cx="8818179" cy="200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vert="horz" wrap="square" lIns="80400" tIns="40200" rIns="80400" bIns="40200" numCol="1" anchor="t" anchorCtr="0" compatLnSpc="1">
            <a:prstTxWarp prst="textNoShape">
              <a:avLst/>
            </a:prstTxWarp>
          </a:bodyPr>
          <a:lstStyle>
            <a:lvl1pPr marL="346075" indent="-346075" algn="l" defTabSz="803275" rtl="0" fontAlgn="base">
              <a:lnSpc>
                <a:spcPct val="85000"/>
              </a:lnSpc>
              <a:spcBef>
                <a:spcPct val="35000"/>
              </a:spcBef>
              <a:spcAft>
                <a:spcPct val="0"/>
              </a:spcAft>
              <a:buClr>
                <a:srgbClr val="000066"/>
              </a:buClr>
              <a:buSzPct val="70000"/>
              <a:buFont typeface="Wingdings" pitchFamily="2" charset="2"/>
              <a:buChar char="m"/>
              <a:defRPr sz="2800" kern="1200">
                <a:solidFill>
                  <a:schemeClr val="tx1"/>
                </a:solidFill>
                <a:latin typeface="+mn-lt"/>
                <a:ea typeface="+mn-ea"/>
                <a:cs typeface="+mn-cs"/>
              </a:defRPr>
            </a:lvl1pPr>
            <a:lvl2pPr marL="741363" indent="-280988" algn="l" defTabSz="803275" rtl="0" fontAlgn="base">
              <a:lnSpc>
                <a:spcPct val="85000"/>
              </a:lnSpc>
              <a:spcBef>
                <a:spcPct val="35000"/>
              </a:spcBef>
              <a:spcAft>
                <a:spcPct val="0"/>
              </a:spcAft>
              <a:buClr>
                <a:srgbClr val="000066"/>
              </a:buClr>
              <a:buSzPct val="70000"/>
              <a:buFont typeface="Wingdings" pitchFamily="2" charset="2"/>
              <a:buChar char="m"/>
              <a:defRPr sz="2500" kern="1200">
                <a:solidFill>
                  <a:schemeClr val="tx1"/>
                </a:solidFill>
                <a:latin typeface="+mn-lt"/>
                <a:ea typeface="+mn-ea"/>
                <a:cs typeface="+mn-cs"/>
              </a:defRPr>
            </a:lvl2pPr>
            <a:lvl3pPr marL="1150938" indent="-295275" algn="l" defTabSz="803275" rtl="0" fontAlgn="base">
              <a:lnSpc>
                <a:spcPct val="85000"/>
              </a:lnSpc>
              <a:spcBef>
                <a:spcPct val="35000"/>
              </a:spcBef>
              <a:spcAft>
                <a:spcPct val="0"/>
              </a:spcAft>
              <a:buClr>
                <a:srgbClr val="000066"/>
              </a:buClr>
              <a:buSzPct val="70000"/>
              <a:buFont typeface="Wingdings" pitchFamily="2" charset="2"/>
              <a:buChar char="m"/>
              <a:defRPr sz="2300" kern="1200">
                <a:solidFill>
                  <a:schemeClr val="tx1"/>
                </a:solidFill>
                <a:latin typeface="+mn-lt"/>
                <a:ea typeface="+mn-ea"/>
                <a:cs typeface="+mn-cs"/>
              </a:defRPr>
            </a:lvl3pPr>
            <a:lvl4pPr marL="1608138" indent="-342900" algn="l" defTabSz="803275" rtl="0" fontAlgn="base">
              <a:lnSpc>
                <a:spcPct val="85000"/>
              </a:lnSpc>
              <a:spcBef>
                <a:spcPct val="35000"/>
              </a:spcBef>
              <a:spcAft>
                <a:spcPct val="0"/>
              </a:spcAft>
              <a:buClr>
                <a:srgbClr val="000066"/>
              </a:buClr>
              <a:buSzPct val="70000"/>
              <a:buFont typeface="Wingdings" pitchFamily="2" charset="2"/>
              <a:buChar char="m"/>
              <a:defRPr sz="2000" kern="1200">
                <a:solidFill>
                  <a:schemeClr val="tx1"/>
                </a:solidFill>
                <a:latin typeface="+mn-lt"/>
                <a:ea typeface="+mn-ea"/>
                <a:cs typeface="+mn-cs"/>
              </a:defRPr>
            </a:lvl4pPr>
            <a:lvl5pPr marL="2001838" indent="-279400" algn="l" defTabSz="803275" rtl="0" fontAlgn="base">
              <a:lnSpc>
                <a:spcPct val="85000"/>
              </a:lnSpc>
              <a:spcBef>
                <a:spcPct val="35000"/>
              </a:spcBef>
              <a:spcAft>
                <a:spcPct val="0"/>
              </a:spcAft>
              <a:buClr>
                <a:srgbClr val="000066"/>
              </a:buClr>
              <a:buSzPct val="70000"/>
              <a:buFont typeface="Wingdings" pitchFamily="2" charset="2"/>
              <a:buChar char="m"/>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1959: They jointly published the subset construction and introduced the nondeterminism concept.</a:t>
            </a:r>
          </a:p>
          <a:p>
            <a:r>
              <a:rPr lang="en-US" dirty="0"/>
              <a:t>1976: They jointly received the Turing Award </a:t>
            </a:r>
          </a:p>
          <a:p>
            <a:pPr lvl="1"/>
            <a:r>
              <a:rPr lang="en-US" dirty="0"/>
              <a:t>The “Nobel Prize” of Computer Science</a:t>
            </a:r>
          </a:p>
        </p:txBody>
      </p:sp>
      <p:pic>
        <p:nvPicPr>
          <p:cNvPr id="1026" name="Picture 2">
            <a:extLst>
              <a:ext uri="{FF2B5EF4-FFF2-40B4-BE49-F238E27FC236}">
                <a16:creationId xmlns:a16="http://schemas.microsoft.com/office/drawing/2014/main" id="{22E866BF-ECB4-4F4E-9C16-3F442A2F94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3756" y="1500562"/>
            <a:ext cx="2153740" cy="27900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D80A45C-6D42-2747-8A9D-D5C966EDC138}"/>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411016" y="1472033"/>
            <a:ext cx="1889231" cy="27823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E6106BC-040D-3848-9BF2-1ACEF26806DC}"/>
              </a:ext>
            </a:extLst>
          </p:cNvPr>
          <p:cNvSpPr txBox="1"/>
          <p:nvPr/>
        </p:nvSpPr>
        <p:spPr>
          <a:xfrm>
            <a:off x="0" y="6540467"/>
            <a:ext cx="7051930" cy="276999"/>
          </a:xfrm>
          <a:prstGeom prst="rect">
            <a:avLst/>
          </a:prstGeom>
          <a:noFill/>
        </p:spPr>
        <p:txBody>
          <a:bodyPr wrap="none" rtlCol="0">
            <a:spAutoFit/>
          </a:bodyPr>
          <a:lstStyle/>
          <a:p>
            <a:r>
              <a:rPr lang="en-US" sz="1200" dirty="0">
                <a:solidFill>
                  <a:schemeClr val="bg1">
                    <a:lumMod val="65000"/>
                  </a:schemeClr>
                </a:solidFill>
              </a:rPr>
              <a:t>Images from https://</a:t>
            </a:r>
            <a:r>
              <a:rPr lang="en-US" sz="1200" dirty="0" err="1">
                <a:solidFill>
                  <a:schemeClr val="bg1">
                    <a:lumMod val="65000"/>
                  </a:schemeClr>
                </a:solidFill>
              </a:rPr>
              <a:t>en.wikipedia.org</a:t>
            </a:r>
            <a:r>
              <a:rPr lang="en-US" sz="1200" dirty="0">
                <a:solidFill>
                  <a:schemeClr val="bg1">
                    <a:lumMod val="65000"/>
                  </a:schemeClr>
                </a:solidFill>
              </a:rPr>
              <a:t>/wiki/</a:t>
            </a:r>
            <a:r>
              <a:rPr lang="en-US" sz="1200" dirty="0" err="1">
                <a:solidFill>
                  <a:schemeClr val="bg1">
                    <a:lumMod val="65000"/>
                  </a:schemeClr>
                </a:solidFill>
              </a:rPr>
              <a:t>Michael_O._Rabin</a:t>
            </a:r>
            <a:r>
              <a:rPr lang="en-US" sz="1200" dirty="0">
                <a:solidFill>
                  <a:schemeClr val="bg1">
                    <a:lumMod val="65000"/>
                  </a:schemeClr>
                </a:solidFill>
              </a:rPr>
              <a:t>, https://</a:t>
            </a:r>
            <a:r>
              <a:rPr lang="en-US" sz="1200" dirty="0" err="1">
                <a:solidFill>
                  <a:schemeClr val="bg1">
                    <a:lumMod val="65000"/>
                  </a:schemeClr>
                </a:solidFill>
              </a:rPr>
              <a:t>en.wikipedia.org</a:t>
            </a:r>
            <a:r>
              <a:rPr lang="en-US" sz="1200" dirty="0">
                <a:solidFill>
                  <a:schemeClr val="bg1">
                    <a:lumMod val="65000"/>
                  </a:schemeClr>
                </a:solidFill>
              </a:rPr>
              <a:t>/wiki/</a:t>
            </a:r>
            <a:r>
              <a:rPr lang="en-US" sz="1200" dirty="0" err="1">
                <a:solidFill>
                  <a:schemeClr val="bg1">
                    <a:lumMod val="65000"/>
                  </a:schemeClr>
                </a:solidFill>
              </a:rPr>
              <a:t>Dana_Scott</a:t>
            </a:r>
            <a:endParaRPr lang="en-US" sz="1200" dirty="0">
              <a:solidFill>
                <a:schemeClr val="bg1">
                  <a:lumMod val="65000"/>
                </a:schemeClr>
              </a:solidFill>
            </a:endParaRPr>
          </a:p>
        </p:txBody>
      </p:sp>
    </p:spTree>
    <p:extLst>
      <p:ext uri="{BB962C8B-B14F-4D97-AF65-F5344CB8AC3E}">
        <p14:creationId xmlns:p14="http://schemas.microsoft.com/office/powerpoint/2010/main" val="32709235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362D05C2-35A0-4942-8A22-D9059506E671}"/>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BC114833-B17E-EF4C-8850-0306138F196D}" type="slidenum">
              <a:rPr lang="en-US" altLang="en-US" sz="1400">
                <a:latin typeface="Times New Roman" panose="02020603050405020304" pitchFamily="18" charset="0"/>
              </a:rPr>
              <a:pPr/>
              <a:t>38</a:t>
            </a:fld>
            <a:endParaRPr lang="en-US" altLang="en-US" sz="1400">
              <a:latin typeface="Times New Roman" panose="02020603050405020304" pitchFamily="18" charset="0"/>
            </a:endParaRPr>
          </a:p>
        </p:txBody>
      </p:sp>
      <p:sp>
        <p:nvSpPr>
          <p:cNvPr id="29698" name="Rectangle 2">
            <a:extLst>
              <a:ext uri="{FF2B5EF4-FFF2-40B4-BE49-F238E27FC236}">
                <a16:creationId xmlns:a16="http://schemas.microsoft.com/office/drawing/2014/main" id="{C0D6D7CE-8779-DE48-B1B4-6E1EF7F231CF}"/>
              </a:ext>
            </a:extLst>
          </p:cNvPr>
          <p:cNvSpPr>
            <a:spLocks noGrp="1" noChangeArrowheads="1"/>
          </p:cNvSpPr>
          <p:nvPr>
            <p:ph type="title"/>
          </p:nvPr>
        </p:nvSpPr>
        <p:spPr/>
        <p:txBody>
          <a:bodyPr/>
          <a:lstStyle/>
          <a:p>
            <a:pPr>
              <a:defRPr/>
            </a:pPr>
            <a:r>
              <a:rPr lang="en-US">
                <a:cs typeface="+mj-cs"/>
              </a:rPr>
              <a:t>Subset Construction</a:t>
            </a:r>
          </a:p>
        </p:txBody>
      </p:sp>
      <p:sp>
        <p:nvSpPr>
          <p:cNvPr id="29699" name="Rectangle 3">
            <a:extLst>
              <a:ext uri="{FF2B5EF4-FFF2-40B4-BE49-F238E27FC236}">
                <a16:creationId xmlns:a16="http://schemas.microsoft.com/office/drawing/2014/main" id="{711CC9DF-6B9C-C44C-8F5F-27D8A3FC3942}"/>
              </a:ext>
            </a:extLst>
          </p:cNvPr>
          <p:cNvSpPr>
            <a:spLocks noGrp="1" noChangeArrowheads="1"/>
          </p:cNvSpPr>
          <p:nvPr>
            <p:ph type="body" idx="1"/>
          </p:nvPr>
        </p:nvSpPr>
        <p:spPr>
          <a:xfrm>
            <a:off x="567559" y="1981200"/>
            <a:ext cx="8082455" cy="4114800"/>
          </a:xfrm>
        </p:spPr>
        <p:txBody>
          <a:bodyPr/>
          <a:lstStyle/>
          <a:p>
            <a:r>
              <a:rPr lang="en-US" altLang="en-US" sz="3200" dirty="0"/>
              <a:t>Given an NFA with states Q, inputs </a:t>
            </a:r>
            <a:r>
              <a:rPr lang="en-US" altLang="en-US" sz="3200" dirty="0" err="1">
                <a:latin typeface="Lucida Sans Unicode" panose="020B0602030504020204" pitchFamily="34" charset="0"/>
              </a:rPr>
              <a:t>Σ</a:t>
            </a:r>
            <a:r>
              <a:rPr lang="en-US" altLang="en-US" sz="3200" dirty="0"/>
              <a:t>, transition function </a:t>
            </a:r>
            <a:r>
              <a:rPr lang="en-US" altLang="en-US" sz="3200" dirty="0" err="1">
                <a:latin typeface="Lucida Sans Unicode" panose="020B0602030504020204" pitchFamily="34" charset="0"/>
              </a:rPr>
              <a:t>δ</a:t>
            </a:r>
            <a:r>
              <a:rPr lang="en-US" altLang="en-US" sz="3200" baseline="-25000" dirty="0" err="1"/>
              <a:t>N</a:t>
            </a:r>
            <a:r>
              <a:rPr lang="en-US" altLang="en-US" sz="3200" dirty="0"/>
              <a:t>, state state q</a:t>
            </a:r>
            <a:r>
              <a:rPr lang="en-US" altLang="en-US" sz="3200" baseline="-25000" dirty="0"/>
              <a:t>0</a:t>
            </a:r>
            <a:r>
              <a:rPr lang="en-US" altLang="en-US" sz="3200" dirty="0"/>
              <a:t>, and final states F, construct equivalent DFA with:</a:t>
            </a:r>
          </a:p>
          <a:p>
            <a:pPr lvl="1"/>
            <a:r>
              <a:rPr lang="en-US" altLang="en-US" sz="2800" dirty="0"/>
              <a:t>States 2</a:t>
            </a:r>
            <a:r>
              <a:rPr lang="en-US" altLang="en-US" sz="2800" baseline="30000" dirty="0"/>
              <a:t>Q</a:t>
            </a:r>
            <a:r>
              <a:rPr lang="en-US" altLang="en-US" sz="2800" dirty="0"/>
              <a:t> (Set of subsets of Q).</a:t>
            </a:r>
          </a:p>
          <a:p>
            <a:pPr lvl="1"/>
            <a:r>
              <a:rPr lang="en-US" altLang="en-US" sz="2800" dirty="0"/>
              <a:t>Inputs </a:t>
            </a:r>
            <a:r>
              <a:rPr lang="en-US" altLang="en-US" sz="2800" dirty="0" err="1">
                <a:latin typeface="Lucida Sans Unicode" panose="020B0602030504020204" pitchFamily="34" charset="0"/>
              </a:rPr>
              <a:t>Σ</a:t>
            </a:r>
            <a:r>
              <a:rPr lang="en-US" altLang="en-US" sz="2800" dirty="0"/>
              <a:t>.</a:t>
            </a:r>
          </a:p>
          <a:p>
            <a:pPr lvl="1"/>
            <a:r>
              <a:rPr lang="en-US" altLang="en-US" sz="2800" dirty="0"/>
              <a:t>Start state {q</a:t>
            </a:r>
            <a:r>
              <a:rPr lang="en-US" altLang="en-US" sz="2800" baseline="-25000" dirty="0"/>
              <a:t>0</a:t>
            </a:r>
            <a:r>
              <a:rPr lang="en-US" altLang="en-US" sz="2800" dirty="0"/>
              <a:t>}.</a:t>
            </a:r>
          </a:p>
          <a:p>
            <a:pPr lvl="1"/>
            <a:r>
              <a:rPr lang="en-US" altLang="en-US" sz="2800" dirty="0"/>
              <a:t>Final states = all those with a member of F.</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4EBCEBA-167B-924F-B515-A61F2DB40359}"/>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0D3AC97E-D8E6-6D4C-AE0A-48BFE2C48E38}" type="slidenum">
              <a:rPr lang="en-US" altLang="en-US" sz="1400">
                <a:latin typeface="Times New Roman" panose="02020603050405020304" pitchFamily="18" charset="0"/>
              </a:rPr>
              <a:pPr/>
              <a:t>39</a:t>
            </a:fld>
            <a:endParaRPr lang="en-US" altLang="en-US" sz="1400">
              <a:latin typeface="Times New Roman" panose="02020603050405020304" pitchFamily="18" charset="0"/>
            </a:endParaRPr>
          </a:p>
        </p:txBody>
      </p:sp>
      <p:sp>
        <p:nvSpPr>
          <p:cNvPr id="31746" name="Rectangle 2">
            <a:extLst>
              <a:ext uri="{FF2B5EF4-FFF2-40B4-BE49-F238E27FC236}">
                <a16:creationId xmlns:a16="http://schemas.microsoft.com/office/drawing/2014/main" id="{89EB3E92-2653-2C47-9608-50EB7768BEC3}"/>
              </a:ext>
            </a:extLst>
          </p:cNvPr>
          <p:cNvSpPr>
            <a:spLocks noGrp="1" noChangeArrowheads="1"/>
          </p:cNvSpPr>
          <p:nvPr>
            <p:ph type="title"/>
          </p:nvPr>
        </p:nvSpPr>
        <p:spPr/>
        <p:txBody>
          <a:bodyPr/>
          <a:lstStyle/>
          <a:p>
            <a:pPr>
              <a:defRPr/>
            </a:pPr>
            <a:r>
              <a:rPr lang="en-US">
                <a:solidFill>
                  <a:srgbClr val="FF9900"/>
                </a:solidFill>
                <a:cs typeface="+mj-cs"/>
              </a:rPr>
              <a:t>Critical Point</a:t>
            </a:r>
          </a:p>
        </p:txBody>
      </p:sp>
      <p:sp>
        <p:nvSpPr>
          <p:cNvPr id="31747" name="Rectangle 3">
            <a:extLst>
              <a:ext uri="{FF2B5EF4-FFF2-40B4-BE49-F238E27FC236}">
                <a16:creationId xmlns:a16="http://schemas.microsoft.com/office/drawing/2014/main" id="{758ECCCD-56A8-5E46-9E19-656CEC3367F8}"/>
              </a:ext>
            </a:extLst>
          </p:cNvPr>
          <p:cNvSpPr>
            <a:spLocks noGrp="1" noChangeArrowheads="1"/>
          </p:cNvSpPr>
          <p:nvPr>
            <p:ph type="body" idx="1"/>
          </p:nvPr>
        </p:nvSpPr>
        <p:spPr>
          <a:xfrm>
            <a:off x="685800" y="2249214"/>
            <a:ext cx="7772400" cy="4075386"/>
          </a:xfrm>
        </p:spPr>
        <p:txBody>
          <a:bodyPr/>
          <a:lstStyle/>
          <a:p>
            <a:pPr>
              <a:buFont typeface="Arial"/>
              <a:buChar char="•"/>
              <a:defRPr/>
            </a:pPr>
            <a:r>
              <a:rPr lang="en-US" dirty="0">
                <a:cs typeface="+mn-cs"/>
              </a:rPr>
              <a:t>The DFA states have </a:t>
            </a:r>
            <a:r>
              <a:rPr lang="en-US" b="1" i="1" dirty="0">
                <a:cs typeface="+mn-cs"/>
              </a:rPr>
              <a:t>names</a:t>
            </a:r>
            <a:r>
              <a:rPr lang="en-US" dirty="0">
                <a:cs typeface="+mn-cs"/>
              </a:rPr>
              <a:t>  that are sets of NFA states.</a:t>
            </a:r>
          </a:p>
          <a:p>
            <a:pPr>
              <a:buFont typeface="Arial"/>
              <a:buChar char="•"/>
              <a:defRPr/>
            </a:pPr>
            <a:r>
              <a:rPr lang="en-US" dirty="0">
                <a:cs typeface="+mn-cs"/>
              </a:rPr>
              <a:t>So as a DFA state, an expression like {</a:t>
            </a:r>
            <a:r>
              <a:rPr lang="en-US" dirty="0" err="1">
                <a:cs typeface="+mn-cs"/>
              </a:rPr>
              <a:t>p,q</a:t>
            </a:r>
            <a:r>
              <a:rPr lang="en-US" dirty="0">
                <a:cs typeface="+mn-cs"/>
              </a:rPr>
              <a:t>} must be read as a single symbol, not as a set.</a:t>
            </a:r>
          </a:p>
          <a:p>
            <a:pPr>
              <a:buFont typeface="Arial"/>
              <a:buChar char="•"/>
              <a:defRPr/>
            </a:pPr>
            <a:r>
              <a:rPr lang="en-US" dirty="0">
                <a:solidFill>
                  <a:srgbClr val="993300"/>
                </a:solidFill>
                <a:cs typeface="+mn-cs"/>
              </a:rPr>
              <a:t>Analogy</a:t>
            </a:r>
            <a:r>
              <a:rPr lang="en-US" dirty="0">
                <a:cs typeface="+mn-cs"/>
              </a:rPr>
              <a:t>: a class of objects whose values are sets of objects of another class.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00430-14F2-A249-A707-8FAD2B9C5847}"/>
              </a:ext>
            </a:extLst>
          </p:cNvPr>
          <p:cNvSpPr>
            <a:spLocks noGrp="1"/>
          </p:cNvSpPr>
          <p:nvPr>
            <p:ph type="title"/>
          </p:nvPr>
        </p:nvSpPr>
        <p:spPr/>
        <p:txBody>
          <a:bodyPr/>
          <a:lstStyle/>
          <a:p>
            <a:r>
              <a:rPr lang="en-US" dirty="0"/>
              <a:t>A Finite-State Machine Example</a:t>
            </a:r>
          </a:p>
        </p:txBody>
      </p:sp>
      <p:sp>
        <p:nvSpPr>
          <p:cNvPr id="3" name="Content Placeholder 2">
            <a:extLst>
              <a:ext uri="{FF2B5EF4-FFF2-40B4-BE49-F238E27FC236}">
                <a16:creationId xmlns:a16="http://schemas.microsoft.com/office/drawing/2014/main" id="{4CFF22BA-82C0-5840-9F7C-E31016466F64}"/>
              </a:ext>
            </a:extLst>
          </p:cNvPr>
          <p:cNvSpPr>
            <a:spLocks noGrp="1"/>
          </p:cNvSpPr>
          <p:nvPr>
            <p:ph idx="1"/>
          </p:nvPr>
        </p:nvSpPr>
        <p:spPr/>
        <p:txBody>
          <a:bodyPr/>
          <a:lstStyle/>
          <a:p>
            <a:r>
              <a:rPr lang="en-US" dirty="0"/>
              <a:t>Congestion control in TCP Reno:</a:t>
            </a:r>
          </a:p>
        </p:txBody>
      </p:sp>
      <p:pic>
        <p:nvPicPr>
          <p:cNvPr id="4" name="Picture 3">
            <a:extLst>
              <a:ext uri="{FF2B5EF4-FFF2-40B4-BE49-F238E27FC236}">
                <a16:creationId xmlns:a16="http://schemas.microsoft.com/office/drawing/2014/main" id="{B0AC55DC-5187-6E43-A383-599BABF733C7}"/>
              </a:ext>
            </a:extLst>
          </p:cNvPr>
          <p:cNvPicPr>
            <a:picLocks noChangeAspect="1"/>
          </p:cNvPicPr>
          <p:nvPr/>
        </p:nvPicPr>
        <p:blipFill>
          <a:blip r:embed="rId2"/>
          <a:stretch>
            <a:fillRect/>
          </a:stretch>
        </p:blipFill>
        <p:spPr>
          <a:xfrm>
            <a:off x="663932" y="2657404"/>
            <a:ext cx="8099068" cy="3773213"/>
          </a:xfrm>
          <a:prstGeom prst="rect">
            <a:avLst/>
          </a:prstGeom>
        </p:spPr>
      </p:pic>
    </p:spTree>
    <p:extLst>
      <p:ext uri="{BB962C8B-B14F-4D97-AF65-F5344CB8AC3E}">
        <p14:creationId xmlns:p14="http://schemas.microsoft.com/office/powerpoint/2010/main" val="3422489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D9F60B5-ED4F-6C4F-B34D-A33ABC29417D}"/>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7685B914-4140-A147-A749-483176B6D655}" type="slidenum">
              <a:rPr lang="en-US" altLang="en-US" sz="1400">
                <a:latin typeface="Times New Roman" panose="02020603050405020304" pitchFamily="18" charset="0"/>
              </a:rPr>
              <a:pPr/>
              <a:t>40</a:t>
            </a:fld>
            <a:endParaRPr lang="en-US" altLang="en-US" sz="1400">
              <a:latin typeface="Times New Roman" panose="02020603050405020304" pitchFamily="18" charset="0"/>
            </a:endParaRPr>
          </a:p>
        </p:txBody>
      </p:sp>
      <p:sp>
        <p:nvSpPr>
          <p:cNvPr id="33794" name="Rectangle 2">
            <a:extLst>
              <a:ext uri="{FF2B5EF4-FFF2-40B4-BE49-F238E27FC236}">
                <a16:creationId xmlns:a16="http://schemas.microsoft.com/office/drawing/2014/main" id="{724CC0E5-EF9B-4746-B43C-B7A74A571D2B}"/>
              </a:ext>
            </a:extLst>
          </p:cNvPr>
          <p:cNvSpPr>
            <a:spLocks noGrp="1" noChangeArrowheads="1"/>
          </p:cNvSpPr>
          <p:nvPr>
            <p:ph type="title"/>
          </p:nvPr>
        </p:nvSpPr>
        <p:spPr/>
        <p:txBody>
          <a:bodyPr/>
          <a:lstStyle/>
          <a:p>
            <a:r>
              <a:rPr lang="en-US" altLang="en-US"/>
              <a:t>Subset Construction – (2)</a:t>
            </a:r>
          </a:p>
        </p:txBody>
      </p:sp>
      <p:sp>
        <p:nvSpPr>
          <p:cNvPr id="33795" name="Rectangle 3">
            <a:extLst>
              <a:ext uri="{FF2B5EF4-FFF2-40B4-BE49-F238E27FC236}">
                <a16:creationId xmlns:a16="http://schemas.microsoft.com/office/drawing/2014/main" id="{30E84445-DD8A-164C-B915-50A773E5A776}"/>
              </a:ext>
            </a:extLst>
          </p:cNvPr>
          <p:cNvSpPr>
            <a:spLocks noGrp="1" noChangeArrowheads="1"/>
          </p:cNvSpPr>
          <p:nvPr>
            <p:ph type="body" idx="1"/>
          </p:nvPr>
        </p:nvSpPr>
        <p:spPr>
          <a:xfrm>
            <a:off x="381000" y="1918595"/>
            <a:ext cx="8293100" cy="4701208"/>
          </a:xfrm>
        </p:spPr>
        <p:txBody>
          <a:bodyPr/>
          <a:lstStyle/>
          <a:p>
            <a:r>
              <a:rPr lang="en-US" altLang="en-US" dirty="0"/>
              <a:t>The transition function </a:t>
            </a:r>
            <a:r>
              <a:rPr lang="en-US" altLang="en-US" dirty="0" err="1">
                <a:latin typeface="Lucida Sans Unicode" panose="020B0602030504020204" pitchFamily="34" charset="0"/>
              </a:rPr>
              <a:t>δ</a:t>
            </a:r>
            <a:r>
              <a:rPr lang="en-US" altLang="en-US" baseline="-25000" dirty="0" err="1"/>
              <a:t>D</a:t>
            </a:r>
            <a:r>
              <a:rPr lang="en-US" altLang="en-US" dirty="0"/>
              <a:t> is defined by:</a:t>
            </a:r>
          </a:p>
          <a:p>
            <a:pPr>
              <a:buFont typeface="Monotype Sorts" pitchFamily="2" charset="2"/>
              <a:buNone/>
            </a:pPr>
            <a:r>
              <a:rPr lang="en-US" altLang="en-US" dirty="0" err="1">
                <a:latin typeface="Lucida Sans Unicode" panose="020B0602030504020204" pitchFamily="34" charset="0"/>
              </a:rPr>
              <a:t>δ</a:t>
            </a:r>
            <a:r>
              <a:rPr lang="en-US" altLang="en-US" baseline="-25000" dirty="0" err="1"/>
              <a:t>D</a:t>
            </a:r>
            <a:r>
              <a:rPr lang="en-US" altLang="en-US" dirty="0"/>
              <a:t>({q</a:t>
            </a:r>
            <a:r>
              <a:rPr lang="en-US" altLang="en-US" baseline="-25000" dirty="0"/>
              <a:t>1</a:t>
            </a:r>
            <a:r>
              <a:rPr lang="en-US" altLang="en-US" dirty="0"/>
              <a:t>,…,</a:t>
            </a:r>
            <a:r>
              <a:rPr lang="en-US" altLang="en-US" dirty="0" err="1"/>
              <a:t>q</a:t>
            </a:r>
            <a:r>
              <a:rPr lang="en-US" altLang="en-US" baseline="-25000" dirty="0" err="1"/>
              <a:t>k</a:t>
            </a:r>
            <a:r>
              <a:rPr lang="en-US" altLang="en-US" dirty="0"/>
              <a:t>}, a) is the union over all </a:t>
            </a:r>
            <a:r>
              <a:rPr lang="en-US" altLang="en-US" dirty="0" err="1"/>
              <a:t>i</a:t>
            </a:r>
            <a:r>
              <a:rPr lang="en-US" altLang="en-US" dirty="0"/>
              <a:t> = 1,…,k  of </a:t>
            </a:r>
            <a:r>
              <a:rPr lang="en-US" altLang="en-US" dirty="0" err="1">
                <a:latin typeface="Lucida Sans Unicode" panose="020B0602030504020204" pitchFamily="34" charset="0"/>
              </a:rPr>
              <a:t>δ</a:t>
            </a:r>
            <a:r>
              <a:rPr lang="en-US" altLang="en-US" baseline="-25000" dirty="0" err="1"/>
              <a:t>N</a:t>
            </a:r>
            <a:r>
              <a:rPr lang="en-US" altLang="en-US" dirty="0"/>
              <a:t>(q</a:t>
            </a:r>
            <a:r>
              <a:rPr lang="en-US" altLang="en-US" baseline="-25000" dirty="0"/>
              <a:t>i</a:t>
            </a:r>
            <a:r>
              <a:rPr lang="en-US" altLang="en-US" dirty="0"/>
              <a:t>, a).</a:t>
            </a:r>
          </a:p>
          <a:p>
            <a:r>
              <a:rPr lang="en-US" altLang="en-US" dirty="0">
                <a:solidFill>
                  <a:srgbClr val="33CC33"/>
                </a:solidFill>
              </a:rPr>
              <a:t>Example</a:t>
            </a:r>
            <a:r>
              <a:rPr lang="en-US" altLang="en-US" dirty="0"/>
              <a:t>: We</a:t>
            </a:r>
            <a:r>
              <a:rPr lang="ja-JP" altLang="en-US">
                <a:latin typeface="Arial" panose="020B0604020202020204" pitchFamily="34" charset="0"/>
              </a:rPr>
              <a:t>’</a:t>
            </a:r>
            <a:r>
              <a:rPr lang="en-US" altLang="ja-JP" dirty="0" err="1"/>
              <a:t>ll</a:t>
            </a:r>
            <a:r>
              <a:rPr lang="en-US" altLang="ja-JP" dirty="0"/>
              <a:t> construct the DFA equivalent of our </a:t>
            </a:r>
            <a:r>
              <a:rPr lang="ja-JP" altLang="en-US">
                <a:latin typeface="Arial" panose="020B0604020202020204" pitchFamily="34" charset="0"/>
              </a:rPr>
              <a:t>“</a:t>
            </a:r>
            <a:r>
              <a:rPr lang="en-US" altLang="ja-JP" dirty="0"/>
              <a:t>chessboard</a:t>
            </a:r>
            <a:r>
              <a:rPr lang="ja-JP" altLang="en-US">
                <a:latin typeface="Arial" panose="020B0604020202020204" pitchFamily="34" charset="0"/>
              </a:rPr>
              <a:t>”</a:t>
            </a:r>
            <a:r>
              <a:rPr lang="en-US" altLang="ja-JP" dirty="0"/>
              <a:t> NFA.</a:t>
            </a:r>
            <a:endParaRPr lang="en-US"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4">
            <a:extLst>
              <a:ext uri="{FF2B5EF4-FFF2-40B4-BE49-F238E27FC236}">
                <a16:creationId xmlns:a16="http://schemas.microsoft.com/office/drawing/2014/main" id="{F8077C67-C7FE-9A49-8D84-1134FDD4912D}"/>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C0316593-CCAC-0149-8E89-28D39A495AF2}" type="slidenum">
              <a:rPr lang="en-US" altLang="en-US" sz="1400">
                <a:latin typeface="Times New Roman" panose="02020603050405020304" pitchFamily="18" charset="0"/>
              </a:rPr>
              <a:pPr/>
              <a:t>41</a:t>
            </a:fld>
            <a:endParaRPr lang="en-US" altLang="en-US" sz="1400">
              <a:latin typeface="Times New Roman" panose="02020603050405020304" pitchFamily="18" charset="0"/>
            </a:endParaRPr>
          </a:p>
        </p:txBody>
      </p:sp>
      <p:sp>
        <p:nvSpPr>
          <p:cNvPr id="34818" name="Rectangle 2">
            <a:extLst>
              <a:ext uri="{FF2B5EF4-FFF2-40B4-BE49-F238E27FC236}">
                <a16:creationId xmlns:a16="http://schemas.microsoft.com/office/drawing/2014/main" id="{06459F86-6FF4-444D-9CC0-E221714AFBDD}"/>
              </a:ext>
            </a:extLst>
          </p:cNvPr>
          <p:cNvSpPr>
            <a:spLocks noGrp="1" noChangeArrowheads="1"/>
          </p:cNvSpPr>
          <p:nvPr>
            <p:ph type="title"/>
          </p:nvPr>
        </p:nvSpPr>
        <p:spPr/>
        <p:txBody>
          <a:bodyPr/>
          <a:lstStyle/>
          <a:p>
            <a:pPr>
              <a:defRPr/>
            </a:pPr>
            <a:r>
              <a:rPr lang="en-US">
                <a:solidFill>
                  <a:srgbClr val="33CC33"/>
                </a:solidFill>
                <a:cs typeface="+mj-cs"/>
              </a:rPr>
              <a:t>Example</a:t>
            </a:r>
            <a:r>
              <a:rPr lang="en-US">
                <a:cs typeface="+mj-cs"/>
              </a:rPr>
              <a:t>: Subset Construction</a:t>
            </a:r>
          </a:p>
        </p:txBody>
      </p:sp>
      <p:sp>
        <p:nvSpPr>
          <p:cNvPr id="34820" name="Text Box 4">
            <a:extLst>
              <a:ext uri="{FF2B5EF4-FFF2-40B4-BE49-F238E27FC236}">
                <a16:creationId xmlns:a16="http://schemas.microsoft.com/office/drawing/2014/main" id="{6B0F85D7-6E92-7843-AED3-7624C85B14F5}"/>
              </a:ext>
            </a:extLst>
          </p:cNvPr>
          <p:cNvSpPr txBox="1">
            <a:spLocks noChangeArrowheads="1"/>
          </p:cNvSpPr>
          <p:nvPr/>
        </p:nvSpPr>
        <p:spPr bwMode="auto">
          <a:xfrm>
            <a:off x="762000" y="1785938"/>
            <a:ext cx="2717800" cy="3743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marL="457200" indent="-457200">
              <a:defRPr sz="2400">
                <a:solidFill>
                  <a:schemeClr val="tx1"/>
                </a:solidFill>
                <a:latin typeface="Times New Roman" charset="0"/>
                <a:ea typeface="ＭＳ Ｐゴシック" charset="0"/>
              </a:defRPr>
            </a:lvl1pPr>
            <a:lvl2pPr marL="914400" indent="-45720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286000" indent="-457200">
              <a:defRPr sz="2400">
                <a:solidFill>
                  <a:schemeClr val="tx1"/>
                </a:solidFill>
                <a:latin typeface="Times New Roman" charset="0"/>
                <a:ea typeface="ＭＳ Ｐゴシック" charset="0"/>
              </a:defRPr>
            </a:lvl5pPr>
            <a:lvl6pPr marL="2743200" indent="-457200" eaLnBrk="0" fontAlgn="base" hangingPunct="0">
              <a:spcBef>
                <a:spcPct val="0"/>
              </a:spcBef>
              <a:spcAft>
                <a:spcPct val="0"/>
              </a:spcAft>
              <a:defRPr sz="2400">
                <a:solidFill>
                  <a:schemeClr val="tx1"/>
                </a:solidFill>
                <a:latin typeface="Times New Roman" charset="0"/>
                <a:ea typeface="ＭＳ Ｐゴシック" charset="0"/>
              </a:defRPr>
            </a:lvl6pPr>
            <a:lvl7pPr marL="3200400" indent="-457200" eaLnBrk="0" fontAlgn="base" hangingPunct="0">
              <a:spcBef>
                <a:spcPct val="0"/>
              </a:spcBef>
              <a:spcAft>
                <a:spcPct val="0"/>
              </a:spcAft>
              <a:defRPr sz="2400">
                <a:solidFill>
                  <a:schemeClr val="tx1"/>
                </a:solidFill>
                <a:latin typeface="Times New Roman" charset="0"/>
                <a:ea typeface="ＭＳ Ｐゴシック" charset="0"/>
              </a:defRPr>
            </a:lvl7pPr>
            <a:lvl8pPr marL="3657600" indent="-457200" eaLnBrk="0" fontAlgn="base" hangingPunct="0">
              <a:spcBef>
                <a:spcPct val="0"/>
              </a:spcBef>
              <a:spcAft>
                <a:spcPct val="0"/>
              </a:spcAft>
              <a:defRPr sz="2400">
                <a:solidFill>
                  <a:schemeClr val="tx1"/>
                </a:solidFill>
                <a:latin typeface="Times New Roman" charset="0"/>
                <a:ea typeface="ＭＳ Ｐゴシック" charset="0"/>
              </a:defRPr>
            </a:lvl8pPr>
            <a:lvl9pPr marL="4114800" indent="-4572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a:latin typeface="Tahoma" charset="0"/>
              </a:rPr>
              <a:t>       r         b</a:t>
            </a:r>
          </a:p>
          <a:p>
            <a:pPr>
              <a:buFontTx/>
              <a:buAutoNum type="arabicPlain"/>
              <a:defRPr/>
            </a:pPr>
            <a:r>
              <a:rPr lang="en-US">
                <a:solidFill>
                  <a:srgbClr val="FF0066"/>
                </a:solidFill>
                <a:latin typeface="Tahoma" charset="0"/>
              </a:rPr>
              <a:t>2,4       5</a:t>
            </a:r>
          </a:p>
          <a:p>
            <a:pPr>
              <a:buFontTx/>
              <a:buAutoNum type="arabicPlain"/>
              <a:defRPr/>
            </a:pPr>
            <a:r>
              <a:rPr lang="en-US">
                <a:latin typeface="Tahoma" charset="0"/>
              </a:rPr>
              <a:t>4,6       1,3,5</a:t>
            </a:r>
          </a:p>
          <a:p>
            <a:pPr>
              <a:buFontTx/>
              <a:buAutoNum type="arabicPlain"/>
              <a:defRPr/>
            </a:pPr>
            <a:r>
              <a:rPr lang="en-US">
                <a:latin typeface="Tahoma" charset="0"/>
              </a:rPr>
              <a:t>2,6       5</a:t>
            </a:r>
          </a:p>
          <a:p>
            <a:pPr>
              <a:buFontTx/>
              <a:buAutoNum type="arabicPlain"/>
              <a:defRPr/>
            </a:pPr>
            <a:r>
              <a:rPr lang="en-US">
                <a:latin typeface="Tahoma" charset="0"/>
              </a:rPr>
              <a:t>2,8       1,5,7</a:t>
            </a:r>
          </a:p>
          <a:p>
            <a:pPr>
              <a:buFontTx/>
              <a:buAutoNum type="arabicPlain"/>
              <a:defRPr/>
            </a:pPr>
            <a:r>
              <a:rPr lang="en-US">
                <a:latin typeface="Tahoma" charset="0"/>
              </a:rPr>
              <a:t>2,4,6,8  1,3,7,9</a:t>
            </a:r>
          </a:p>
          <a:p>
            <a:pPr>
              <a:buFontTx/>
              <a:buAutoNum type="arabicPlain"/>
              <a:defRPr/>
            </a:pPr>
            <a:r>
              <a:rPr lang="en-US">
                <a:latin typeface="Tahoma" charset="0"/>
              </a:rPr>
              <a:t>2,8        3,5,9</a:t>
            </a:r>
          </a:p>
          <a:p>
            <a:pPr>
              <a:buFontTx/>
              <a:buAutoNum type="arabicPlain"/>
              <a:defRPr/>
            </a:pPr>
            <a:r>
              <a:rPr lang="en-US">
                <a:latin typeface="Tahoma" charset="0"/>
              </a:rPr>
              <a:t>4,8        5</a:t>
            </a:r>
          </a:p>
          <a:p>
            <a:pPr>
              <a:buFontTx/>
              <a:buAutoNum type="arabicPlain"/>
              <a:defRPr/>
            </a:pPr>
            <a:r>
              <a:rPr lang="en-US">
                <a:latin typeface="Tahoma" charset="0"/>
              </a:rPr>
              <a:t>4,6        5,7,9</a:t>
            </a:r>
          </a:p>
          <a:p>
            <a:pPr>
              <a:buFontTx/>
              <a:buAutoNum type="arabicPlain"/>
              <a:defRPr/>
            </a:pPr>
            <a:r>
              <a:rPr lang="en-US">
                <a:latin typeface="Tahoma" charset="0"/>
              </a:rPr>
              <a:t>6,8        5</a:t>
            </a:r>
          </a:p>
        </p:txBody>
      </p:sp>
      <p:sp>
        <p:nvSpPr>
          <p:cNvPr id="34821" name="Rectangle 5">
            <a:extLst>
              <a:ext uri="{FF2B5EF4-FFF2-40B4-BE49-F238E27FC236}">
                <a16:creationId xmlns:a16="http://schemas.microsoft.com/office/drawing/2014/main" id="{C6F28707-3CF1-3743-9256-EE6302654DA8}"/>
              </a:ext>
            </a:extLst>
          </p:cNvPr>
          <p:cNvSpPr>
            <a:spLocks noChangeArrowheads="1"/>
          </p:cNvSpPr>
          <p:nvPr/>
        </p:nvSpPr>
        <p:spPr bwMode="auto">
          <a:xfrm>
            <a:off x="685800" y="1752600"/>
            <a:ext cx="2819400" cy="3810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34822" name="Line 6">
            <a:extLst>
              <a:ext uri="{FF2B5EF4-FFF2-40B4-BE49-F238E27FC236}">
                <a16:creationId xmlns:a16="http://schemas.microsoft.com/office/drawing/2014/main" id="{A9ADA7C9-6247-C843-98DD-584FCD2A861E}"/>
              </a:ext>
            </a:extLst>
          </p:cNvPr>
          <p:cNvSpPr>
            <a:spLocks noChangeShapeType="1"/>
          </p:cNvSpPr>
          <p:nvPr/>
        </p:nvSpPr>
        <p:spPr bwMode="auto">
          <a:xfrm>
            <a:off x="1143000" y="1752600"/>
            <a:ext cx="0" cy="3810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34823" name="Line 7">
            <a:extLst>
              <a:ext uri="{FF2B5EF4-FFF2-40B4-BE49-F238E27FC236}">
                <a16:creationId xmlns:a16="http://schemas.microsoft.com/office/drawing/2014/main" id="{BEEB33F7-4344-3C45-A544-97B36C729905}"/>
              </a:ext>
            </a:extLst>
          </p:cNvPr>
          <p:cNvSpPr>
            <a:spLocks noChangeShapeType="1"/>
          </p:cNvSpPr>
          <p:nvPr/>
        </p:nvSpPr>
        <p:spPr bwMode="auto">
          <a:xfrm>
            <a:off x="2286000" y="1752600"/>
            <a:ext cx="0" cy="3810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34824" name="Line 8">
            <a:extLst>
              <a:ext uri="{FF2B5EF4-FFF2-40B4-BE49-F238E27FC236}">
                <a16:creationId xmlns:a16="http://schemas.microsoft.com/office/drawing/2014/main" id="{7ECF8597-9DC8-4F4A-9368-09682BC36011}"/>
              </a:ext>
            </a:extLst>
          </p:cNvPr>
          <p:cNvSpPr>
            <a:spLocks noChangeShapeType="1"/>
          </p:cNvSpPr>
          <p:nvPr/>
        </p:nvSpPr>
        <p:spPr bwMode="auto">
          <a:xfrm>
            <a:off x="685800" y="2209800"/>
            <a:ext cx="2819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34825" name="Line 9">
            <a:extLst>
              <a:ext uri="{FF2B5EF4-FFF2-40B4-BE49-F238E27FC236}">
                <a16:creationId xmlns:a16="http://schemas.microsoft.com/office/drawing/2014/main" id="{82C4FECE-6485-844B-A904-2DCCECF73883}"/>
              </a:ext>
            </a:extLst>
          </p:cNvPr>
          <p:cNvSpPr>
            <a:spLocks noChangeShapeType="1"/>
          </p:cNvSpPr>
          <p:nvPr/>
        </p:nvSpPr>
        <p:spPr bwMode="auto">
          <a:xfrm>
            <a:off x="304800" y="2395538"/>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34826" name="Text Box 10">
            <a:extLst>
              <a:ext uri="{FF2B5EF4-FFF2-40B4-BE49-F238E27FC236}">
                <a16:creationId xmlns:a16="http://schemas.microsoft.com/office/drawing/2014/main" id="{68C50821-8F9D-2948-81DB-DF94D16919F6}"/>
              </a:ext>
            </a:extLst>
          </p:cNvPr>
          <p:cNvSpPr txBox="1">
            <a:spLocks noChangeArrowheads="1"/>
          </p:cNvSpPr>
          <p:nvPr/>
        </p:nvSpPr>
        <p:spPr bwMode="auto">
          <a:xfrm>
            <a:off x="304800" y="5138738"/>
            <a:ext cx="3508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a:t>
            </a:r>
          </a:p>
        </p:txBody>
      </p:sp>
      <p:sp>
        <p:nvSpPr>
          <p:cNvPr id="34827" name="Text Box 11">
            <a:extLst>
              <a:ext uri="{FF2B5EF4-FFF2-40B4-BE49-F238E27FC236}">
                <a16:creationId xmlns:a16="http://schemas.microsoft.com/office/drawing/2014/main" id="{FB4A5FA0-4CBF-6644-8C3A-AC00BFF7C0B3}"/>
              </a:ext>
            </a:extLst>
          </p:cNvPr>
          <p:cNvSpPr txBox="1">
            <a:spLocks noChangeArrowheads="1"/>
          </p:cNvSpPr>
          <p:nvPr/>
        </p:nvSpPr>
        <p:spPr bwMode="auto">
          <a:xfrm>
            <a:off x="5943600" y="1752600"/>
            <a:ext cx="15525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r	   b</a:t>
            </a:r>
          </a:p>
        </p:txBody>
      </p:sp>
      <p:sp>
        <p:nvSpPr>
          <p:cNvPr id="34828" name="Line 12">
            <a:extLst>
              <a:ext uri="{FF2B5EF4-FFF2-40B4-BE49-F238E27FC236}">
                <a16:creationId xmlns:a16="http://schemas.microsoft.com/office/drawing/2014/main" id="{A91E96C7-42DB-4E49-AF47-0298FAE60870}"/>
              </a:ext>
            </a:extLst>
          </p:cNvPr>
          <p:cNvSpPr>
            <a:spLocks noChangeShapeType="1"/>
          </p:cNvSpPr>
          <p:nvPr/>
        </p:nvSpPr>
        <p:spPr bwMode="auto">
          <a:xfrm>
            <a:off x="4419600" y="2209800"/>
            <a:ext cx="3581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34829" name="Line 13">
            <a:extLst>
              <a:ext uri="{FF2B5EF4-FFF2-40B4-BE49-F238E27FC236}">
                <a16:creationId xmlns:a16="http://schemas.microsoft.com/office/drawing/2014/main" id="{8670896D-3306-674A-AAD1-08F37BCAFE7D}"/>
              </a:ext>
            </a:extLst>
          </p:cNvPr>
          <p:cNvSpPr>
            <a:spLocks noChangeShapeType="1"/>
          </p:cNvSpPr>
          <p:nvPr/>
        </p:nvSpPr>
        <p:spPr bwMode="auto">
          <a:xfrm>
            <a:off x="5486400" y="1905000"/>
            <a:ext cx="0" cy="3048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34831" name="Text Box 15">
            <a:extLst>
              <a:ext uri="{FF2B5EF4-FFF2-40B4-BE49-F238E27FC236}">
                <a16:creationId xmlns:a16="http://schemas.microsoft.com/office/drawing/2014/main" id="{48E371F2-4CC2-CF44-B73D-02DEFCCBC69F}"/>
              </a:ext>
            </a:extLst>
          </p:cNvPr>
          <p:cNvSpPr txBox="1">
            <a:spLocks noChangeArrowheads="1"/>
          </p:cNvSpPr>
          <p:nvPr/>
        </p:nvSpPr>
        <p:spPr bwMode="auto">
          <a:xfrm>
            <a:off x="4419600" y="2209800"/>
            <a:ext cx="6429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{1}</a:t>
            </a:r>
          </a:p>
        </p:txBody>
      </p:sp>
      <p:sp>
        <p:nvSpPr>
          <p:cNvPr id="34843" name="Text Box 27">
            <a:extLst>
              <a:ext uri="{FF2B5EF4-FFF2-40B4-BE49-F238E27FC236}">
                <a16:creationId xmlns:a16="http://schemas.microsoft.com/office/drawing/2014/main" id="{7CEF2AEF-84C0-A04B-BD23-9967F468FC3D}"/>
              </a:ext>
            </a:extLst>
          </p:cNvPr>
          <p:cNvSpPr txBox="1">
            <a:spLocks noChangeArrowheads="1"/>
          </p:cNvSpPr>
          <p:nvPr/>
        </p:nvSpPr>
        <p:spPr bwMode="auto">
          <a:xfrm>
            <a:off x="5791200" y="2209800"/>
            <a:ext cx="20272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{2,4}       {5}</a:t>
            </a:r>
          </a:p>
        </p:txBody>
      </p:sp>
      <p:sp>
        <p:nvSpPr>
          <p:cNvPr id="34844" name="Line 28">
            <a:extLst>
              <a:ext uri="{FF2B5EF4-FFF2-40B4-BE49-F238E27FC236}">
                <a16:creationId xmlns:a16="http://schemas.microsoft.com/office/drawing/2014/main" id="{FB204E07-DA4B-1E4E-A178-3CDBB9874484}"/>
              </a:ext>
            </a:extLst>
          </p:cNvPr>
          <p:cNvSpPr>
            <a:spLocks noChangeShapeType="1"/>
          </p:cNvSpPr>
          <p:nvPr/>
        </p:nvSpPr>
        <p:spPr bwMode="auto">
          <a:xfrm>
            <a:off x="4038600" y="24384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34847" name="Text Box 31">
            <a:extLst>
              <a:ext uri="{FF2B5EF4-FFF2-40B4-BE49-F238E27FC236}">
                <a16:creationId xmlns:a16="http://schemas.microsoft.com/office/drawing/2014/main" id="{461A4D28-4F4D-6240-986C-95FBE41723AD}"/>
              </a:ext>
            </a:extLst>
          </p:cNvPr>
          <p:cNvSpPr txBox="1">
            <a:spLocks noChangeArrowheads="1"/>
          </p:cNvSpPr>
          <p:nvPr/>
        </p:nvSpPr>
        <p:spPr bwMode="auto">
          <a:xfrm>
            <a:off x="4267200" y="2590800"/>
            <a:ext cx="9017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{2,4}</a:t>
            </a:r>
          </a:p>
        </p:txBody>
      </p:sp>
      <p:sp>
        <p:nvSpPr>
          <p:cNvPr id="34848" name="Text Box 32">
            <a:extLst>
              <a:ext uri="{FF2B5EF4-FFF2-40B4-BE49-F238E27FC236}">
                <a16:creationId xmlns:a16="http://schemas.microsoft.com/office/drawing/2014/main" id="{6177C75F-D30C-E143-B13D-CFE7CD34EAB1}"/>
              </a:ext>
            </a:extLst>
          </p:cNvPr>
          <p:cNvSpPr txBox="1">
            <a:spLocks noChangeArrowheads="1"/>
          </p:cNvSpPr>
          <p:nvPr/>
        </p:nvSpPr>
        <p:spPr bwMode="auto">
          <a:xfrm>
            <a:off x="4419600" y="2971800"/>
            <a:ext cx="6429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{5}</a:t>
            </a:r>
          </a:p>
        </p:txBody>
      </p:sp>
      <p:sp>
        <p:nvSpPr>
          <p:cNvPr id="34849" name="Text Box 33">
            <a:extLst>
              <a:ext uri="{FF2B5EF4-FFF2-40B4-BE49-F238E27FC236}">
                <a16:creationId xmlns:a16="http://schemas.microsoft.com/office/drawing/2014/main" id="{EED0B7CA-266E-2242-A8DB-96ED25F28F5E}"/>
              </a:ext>
            </a:extLst>
          </p:cNvPr>
          <p:cNvSpPr txBox="1">
            <a:spLocks noChangeArrowheads="1"/>
          </p:cNvSpPr>
          <p:nvPr/>
        </p:nvSpPr>
        <p:spPr bwMode="auto">
          <a:xfrm>
            <a:off x="4022725" y="5062538"/>
            <a:ext cx="4875213"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r>
              <a:rPr lang="en-US" altLang="en-US">
                <a:solidFill>
                  <a:srgbClr val="993300"/>
                </a:solidFill>
              </a:rPr>
              <a:t>Alert</a:t>
            </a:r>
            <a:r>
              <a:rPr lang="en-US" altLang="en-US"/>
              <a:t>: What we</a:t>
            </a:r>
            <a:r>
              <a:rPr lang="ja-JP" altLang="en-US">
                <a:latin typeface="Arial" panose="020B0604020202020204" pitchFamily="34" charset="0"/>
              </a:rPr>
              <a:t>’</a:t>
            </a:r>
            <a:r>
              <a:rPr lang="en-US" altLang="ja-JP"/>
              <a:t>re doing here is</a:t>
            </a:r>
          </a:p>
          <a:p>
            <a:r>
              <a:rPr lang="en-US" altLang="en-US"/>
              <a:t>the </a:t>
            </a:r>
            <a:r>
              <a:rPr lang="en-US" altLang="en-US" i="1">
                <a:solidFill>
                  <a:srgbClr val="FF0066"/>
                </a:solidFill>
              </a:rPr>
              <a:t>lazy</a:t>
            </a:r>
            <a:r>
              <a:rPr lang="en-US" altLang="en-US"/>
              <a:t>  form of DFA construction,</a:t>
            </a:r>
          </a:p>
          <a:p>
            <a:r>
              <a:rPr lang="en-US" altLang="en-US"/>
              <a:t>where we only construct a state</a:t>
            </a:r>
          </a:p>
          <a:p>
            <a:r>
              <a:rPr lang="en-US" altLang="en-US"/>
              <a:t>if we are forced to.</a:t>
            </a:r>
          </a:p>
        </p:txBody>
      </p:sp>
      <p:sp>
        <p:nvSpPr>
          <p:cNvPr id="22" name="Line 14">
            <a:extLst>
              <a:ext uri="{FF2B5EF4-FFF2-40B4-BE49-F238E27FC236}">
                <a16:creationId xmlns:a16="http://schemas.microsoft.com/office/drawing/2014/main" id="{BAFD9232-E5BE-6B44-8FD6-82B456C2BE89}"/>
              </a:ext>
            </a:extLst>
          </p:cNvPr>
          <p:cNvSpPr>
            <a:spLocks noChangeShapeType="1"/>
          </p:cNvSpPr>
          <p:nvPr/>
        </p:nvSpPr>
        <p:spPr bwMode="auto">
          <a:xfrm>
            <a:off x="6437587" y="1905000"/>
            <a:ext cx="0" cy="3048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8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49"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4">
            <a:extLst>
              <a:ext uri="{FF2B5EF4-FFF2-40B4-BE49-F238E27FC236}">
                <a16:creationId xmlns:a16="http://schemas.microsoft.com/office/drawing/2014/main" id="{E2ED4EAC-94BE-7143-B486-325836E53954}"/>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DAE240A0-693C-E948-B566-257149B0A8EF}" type="slidenum">
              <a:rPr lang="en-US" altLang="en-US" sz="1400">
                <a:latin typeface="Times New Roman" panose="02020603050405020304" pitchFamily="18" charset="0"/>
              </a:rPr>
              <a:pPr/>
              <a:t>42</a:t>
            </a:fld>
            <a:endParaRPr lang="en-US" altLang="en-US" sz="1400">
              <a:latin typeface="Times New Roman" panose="02020603050405020304" pitchFamily="18" charset="0"/>
            </a:endParaRPr>
          </a:p>
        </p:txBody>
      </p:sp>
      <p:sp>
        <p:nvSpPr>
          <p:cNvPr id="37890" name="Rectangle 2">
            <a:extLst>
              <a:ext uri="{FF2B5EF4-FFF2-40B4-BE49-F238E27FC236}">
                <a16:creationId xmlns:a16="http://schemas.microsoft.com/office/drawing/2014/main" id="{14B4E0DF-7AF4-4945-82B4-81018052B877}"/>
              </a:ext>
            </a:extLst>
          </p:cNvPr>
          <p:cNvSpPr>
            <a:spLocks noGrp="1" noChangeArrowheads="1"/>
          </p:cNvSpPr>
          <p:nvPr>
            <p:ph type="title"/>
          </p:nvPr>
        </p:nvSpPr>
        <p:spPr/>
        <p:txBody>
          <a:bodyPr/>
          <a:lstStyle/>
          <a:p>
            <a:pPr>
              <a:defRPr/>
            </a:pPr>
            <a:r>
              <a:rPr lang="en-US">
                <a:solidFill>
                  <a:srgbClr val="33CC33"/>
                </a:solidFill>
                <a:cs typeface="+mj-cs"/>
              </a:rPr>
              <a:t>Example</a:t>
            </a:r>
            <a:r>
              <a:rPr lang="en-US">
                <a:cs typeface="+mj-cs"/>
              </a:rPr>
              <a:t>: Subset Construction</a:t>
            </a:r>
          </a:p>
        </p:txBody>
      </p:sp>
      <p:grpSp>
        <p:nvGrpSpPr>
          <p:cNvPr id="45059" name="Group 3">
            <a:extLst>
              <a:ext uri="{FF2B5EF4-FFF2-40B4-BE49-F238E27FC236}">
                <a16:creationId xmlns:a16="http://schemas.microsoft.com/office/drawing/2014/main" id="{EE6D75F5-21CA-F147-92C8-D34DB14A6E29}"/>
              </a:ext>
            </a:extLst>
          </p:cNvPr>
          <p:cNvGrpSpPr>
            <a:grpSpLocks/>
          </p:cNvGrpSpPr>
          <p:nvPr/>
        </p:nvGrpSpPr>
        <p:grpSpPr bwMode="auto">
          <a:xfrm>
            <a:off x="304800" y="1752600"/>
            <a:ext cx="3200400" cy="3843338"/>
            <a:chOff x="2880" y="1035"/>
            <a:chExt cx="2016" cy="2421"/>
          </a:xfrm>
        </p:grpSpPr>
        <p:sp>
          <p:nvSpPr>
            <p:cNvPr id="37892" name="Text Box 4">
              <a:extLst>
                <a:ext uri="{FF2B5EF4-FFF2-40B4-BE49-F238E27FC236}">
                  <a16:creationId xmlns:a16="http://schemas.microsoft.com/office/drawing/2014/main" id="{CD34DC25-D77A-B742-B747-D2644832F210}"/>
                </a:ext>
              </a:extLst>
            </p:cNvPr>
            <p:cNvSpPr txBox="1">
              <a:spLocks noChangeArrowheads="1"/>
            </p:cNvSpPr>
            <p:nvPr/>
          </p:nvSpPr>
          <p:spPr bwMode="auto">
            <a:xfrm>
              <a:off x="3168" y="1056"/>
              <a:ext cx="1712" cy="23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marL="457200" indent="-457200">
                <a:defRPr sz="2400">
                  <a:solidFill>
                    <a:schemeClr val="tx1"/>
                  </a:solidFill>
                  <a:latin typeface="Times New Roman" charset="0"/>
                  <a:ea typeface="ＭＳ Ｐゴシック" charset="0"/>
                </a:defRPr>
              </a:lvl1pPr>
              <a:lvl2pPr marL="914400" indent="-45720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286000" indent="-457200">
                <a:defRPr sz="2400">
                  <a:solidFill>
                    <a:schemeClr val="tx1"/>
                  </a:solidFill>
                  <a:latin typeface="Times New Roman" charset="0"/>
                  <a:ea typeface="ＭＳ Ｐゴシック" charset="0"/>
                </a:defRPr>
              </a:lvl5pPr>
              <a:lvl6pPr marL="2743200" indent="-457200" eaLnBrk="0" fontAlgn="base" hangingPunct="0">
                <a:spcBef>
                  <a:spcPct val="0"/>
                </a:spcBef>
                <a:spcAft>
                  <a:spcPct val="0"/>
                </a:spcAft>
                <a:defRPr sz="2400">
                  <a:solidFill>
                    <a:schemeClr val="tx1"/>
                  </a:solidFill>
                  <a:latin typeface="Times New Roman" charset="0"/>
                  <a:ea typeface="ＭＳ Ｐゴシック" charset="0"/>
                </a:defRPr>
              </a:lvl6pPr>
              <a:lvl7pPr marL="3200400" indent="-457200" eaLnBrk="0" fontAlgn="base" hangingPunct="0">
                <a:spcBef>
                  <a:spcPct val="0"/>
                </a:spcBef>
                <a:spcAft>
                  <a:spcPct val="0"/>
                </a:spcAft>
                <a:defRPr sz="2400">
                  <a:solidFill>
                    <a:schemeClr val="tx1"/>
                  </a:solidFill>
                  <a:latin typeface="Times New Roman" charset="0"/>
                  <a:ea typeface="ＭＳ Ｐゴシック" charset="0"/>
                </a:defRPr>
              </a:lvl7pPr>
              <a:lvl8pPr marL="3657600" indent="-457200" eaLnBrk="0" fontAlgn="base" hangingPunct="0">
                <a:spcBef>
                  <a:spcPct val="0"/>
                </a:spcBef>
                <a:spcAft>
                  <a:spcPct val="0"/>
                </a:spcAft>
                <a:defRPr sz="2400">
                  <a:solidFill>
                    <a:schemeClr val="tx1"/>
                  </a:solidFill>
                  <a:latin typeface="Times New Roman" charset="0"/>
                  <a:ea typeface="ＭＳ Ｐゴシック" charset="0"/>
                </a:defRPr>
              </a:lvl8pPr>
              <a:lvl9pPr marL="4114800" indent="-4572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a:latin typeface="Tahoma" charset="0"/>
                </a:rPr>
                <a:t>       r         b</a:t>
              </a:r>
            </a:p>
            <a:p>
              <a:pPr>
                <a:buFontTx/>
                <a:buAutoNum type="arabicPlain"/>
                <a:defRPr/>
              </a:pPr>
              <a:r>
                <a:rPr lang="en-US">
                  <a:latin typeface="Tahoma" charset="0"/>
                </a:rPr>
                <a:t>2,4       5</a:t>
              </a:r>
            </a:p>
            <a:p>
              <a:pPr>
                <a:buFontTx/>
                <a:buAutoNum type="arabicPlain"/>
                <a:defRPr/>
              </a:pPr>
              <a:r>
                <a:rPr lang="en-US">
                  <a:solidFill>
                    <a:srgbClr val="FF0066"/>
                  </a:solidFill>
                  <a:latin typeface="Tahoma" charset="0"/>
                </a:rPr>
                <a:t>4,6       1,3,5</a:t>
              </a:r>
            </a:p>
            <a:p>
              <a:pPr>
                <a:buFontTx/>
                <a:buAutoNum type="arabicPlain"/>
                <a:defRPr/>
              </a:pPr>
              <a:r>
                <a:rPr lang="en-US">
                  <a:latin typeface="Tahoma" charset="0"/>
                </a:rPr>
                <a:t>2,6       5</a:t>
              </a:r>
            </a:p>
            <a:p>
              <a:pPr>
                <a:buFontTx/>
                <a:buAutoNum type="arabicPlain"/>
                <a:defRPr/>
              </a:pPr>
              <a:r>
                <a:rPr lang="en-US">
                  <a:solidFill>
                    <a:srgbClr val="FF0066"/>
                  </a:solidFill>
                  <a:latin typeface="Tahoma" charset="0"/>
                </a:rPr>
                <a:t>2,8       1,5,7</a:t>
              </a:r>
            </a:p>
            <a:p>
              <a:pPr>
                <a:buFontTx/>
                <a:buAutoNum type="arabicPlain"/>
                <a:defRPr/>
              </a:pPr>
              <a:r>
                <a:rPr lang="en-US">
                  <a:latin typeface="Tahoma" charset="0"/>
                </a:rPr>
                <a:t>2,4,6,8  1,3,7,9</a:t>
              </a:r>
            </a:p>
            <a:p>
              <a:pPr>
                <a:buFontTx/>
                <a:buAutoNum type="arabicPlain"/>
                <a:defRPr/>
              </a:pPr>
              <a:r>
                <a:rPr lang="en-US">
                  <a:latin typeface="Tahoma" charset="0"/>
                </a:rPr>
                <a:t>2,8        3,5,9</a:t>
              </a:r>
            </a:p>
            <a:p>
              <a:pPr>
                <a:buFontTx/>
                <a:buAutoNum type="arabicPlain"/>
                <a:defRPr/>
              </a:pPr>
              <a:r>
                <a:rPr lang="en-US">
                  <a:latin typeface="Tahoma" charset="0"/>
                </a:rPr>
                <a:t>4,8        5</a:t>
              </a:r>
            </a:p>
            <a:p>
              <a:pPr>
                <a:buFontTx/>
                <a:buAutoNum type="arabicPlain"/>
                <a:defRPr/>
              </a:pPr>
              <a:r>
                <a:rPr lang="en-US">
                  <a:latin typeface="Tahoma" charset="0"/>
                </a:rPr>
                <a:t>4,6        5,7,9</a:t>
              </a:r>
            </a:p>
            <a:p>
              <a:pPr>
                <a:buFontTx/>
                <a:buAutoNum type="arabicPlain"/>
                <a:defRPr/>
              </a:pPr>
              <a:r>
                <a:rPr lang="en-US">
                  <a:latin typeface="Tahoma" charset="0"/>
                </a:rPr>
                <a:t>6,8        5</a:t>
              </a:r>
            </a:p>
          </p:txBody>
        </p:sp>
        <p:sp>
          <p:nvSpPr>
            <p:cNvPr id="37893" name="Rectangle 5">
              <a:extLst>
                <a:ext uri="{FF2B5EF4-FFF2-40B4-BE49-F238E27FC236}">
                  <a16:creationId xmlns:a16="http://schemas.microsoft.com/office/drawing/2014/main" id="{3DD29C52-2819-6D4C-8368-15E6F84A5FD8}"/>
                </a:ext>
              </a:extLst>
            </p:cNvPr>
            <p:cNvSpPr>
              <a:spLocks noChangeArrowheads="1"/>
            </p:cNvSpPr>
            <p:nvPr/>
          </p:nvSpPr>
          <p:spPr bwMode="auto">
            <a:xfrm>
              <a:off x="3120" y="1035"/>
              <a:ext cx="1776" cy="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37894" name="Line 6">
              <a:extLst>
                <a:ext uri="{FF2B5EF4-FFF2-40B4-BE49-F238E27FC236}">
                  <a16:creationId xmlns:a16="http://schemas.microsoft.com/office/drawing/2014/main" id="{1F9E2A22-87C4-A949-8CCC-ED2A5D8ACFE5}"/>
                </a:ext>
              </a:extLst>
            </p:cNvPr>
            <p:cNvSpPr>
              <a:spLocks noChangeShapeType="1"/>
            </p:cNvSpPr>
            <p:nvPr/>
          </p:nvSpPr>
          <p:spPr bwMode="auto">
            <a:xfrm>
              <a:off x="3408" y="1035"/>
              <a:ext cx="0" cy="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37895" name="Line 7">
              <a:extLst>
                <a:ext uri="{FF2B5EF4-FFF2-40B4-BE49-F238E27FC236}">
                  <a16:creationId xmlns:a16="http://schemas.microsoft.com/office/drawing/2014/main" id="{5A030990-E70B-8F4E-8720-5BCF718FD4A5}"/>
                </a:ext>
              </a:extLst>
            </p:cNvPr>
            <p:cNvSpPr>
              <a:spLocks noChangeShapeType="1"/>
            </p:cNvSpPr>
            <p:nvPr/>
          </p:nvSpPr>
          <p:spPr bwMode="auto">
            <a:xfrm>
              <a:off x="4128" y="1035"/>
              <a:ext cx="0" cy="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37896" name="Line 8">
              <a:extLst>
                <a:ext uri="{FF2B5EF4-FFF2-40B4-BE49-F238E27FC236}">
                  <a16:creationId xmlns:a16="http://schemas.microsoft.com/office/drawing/2014/main" id="{08653D01-80FE-3C47-86E5-00ED88AF6EFF}"/>
                </a:ext>
              </a:extLst>
            </p:cNvPr>
            <p:cNvSpPr>
              <a:spLocks noChangeShapeType="1"/>
            </p:cNvSpPr>
            <p:nvPr/>
          </p:nvSpPr>
          <p:spPr bwMode="auto">
            <a:xfrm>
              <a:off x="3120" y="1323"/>
              <a:ext cx="177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37897" name="Line 9">
              <a:extLst>
                <a:ext uri="{FF2B5EF4-FFF2-40B4-BE49-F238E27FC236}">
                  <a16:creationId xmlns:a16="http://schemas.microsoft.com/office/drawing/2014/main" id="{6301B34F-DCD0-CA49-95FF-1FA646AB713F}"/>
                </a:ext>
              </a:extLst>
            </p:cNvPr>
            <p:cNvSpPr>
              <a:spLocks noChangeShapeType="1"/>
            </p:cNvSpPr>
            <p:nvPr/>
          </p:nvSpPr>
          <p:spPr bwMode="auto">
            <a:xfrm>
              <a:off x="2880" y="1440"/>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37898" name="Text Box 10">
              <a:extLst>
                <a:ext uri="{FF2B5EF4-FFF2-40B4-BE49-F238E27FC236}">
                  <a16:creationId xmlns:a16="http://schemas.microsoft.com/office/drawing/2014/main" id="{8B5BB317-783F-094C-91DB-1AC2D694185B}"/>
                </a:ext>
              </a:extLst>
            </p:cNvPr>
            <p:cNvSpPr txBox="1">
              <a:spLocks noChangeArrowheads="1"/>
            </p:cNvSpPr>
            <p:nvPr/>
          </p:nvSpPr>
          <p:spPr bwMode="auto">
            <a:xfrm>
              <a:off x="2880" y="3168"/>
              <a:ext cx="22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a:t>
              </a:r>
            </a:p>
          </p:txBody>
        </p:sp>
      </p:grpSp>
      <p:sp>
        <p:nvSpPr>
          <p:cNvPr id="37899" name="Text Box 11">
            <a:extLst>
              <a:ext uri="{FF2B5EF4-FFF2-40B4-BE49-F238E27FC236}">
                <a16:creationId xmlns:a16="http://schemas.microsoft.com/office/drawing/2014/main" id="{E3B97B7D-4164-064B-9944-C49049FAFDC2}"/>
              </a:ext>
            </a:extLst>
          </p:cNvPr>
          <p:cNvSpPr txBox="1">
            <a:spLocks noChangeArrowheads="1"/>
          </p:cNvSpPr>
          <p:nvPr/>
        </p:nvSpPr>
        <p:spPr bwMode="auto">
          <a:xfrm>
            <a:off x="5943600" y="1752600"/>
            <a:ext cx="15525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r	   b</a:t>
            </a:r>
          </a:p>
        </p:txBody>
      </p:sp>
      <p:sp>
        <p:nvSpPr>
          <p:cNvPr id="37900" name="Line 12">
            <a:extLst>
              <a:ext uri="{FF2B5EF4-FFF2-40B4-BE49-F238E27FC236}">
                <a16:creationId xmlns:a16="http://schemas.microsoft.com/office/drawing/2014/main" id="{B0B20E12-C410-D541-A20A-A60CBC8E6BFD}"/>
              </a:ext>
            </a:extLst>
          </p:cNvPr>
          <p:cNvSpPr>
            <a:spLocks noChangeShapeType="1"/>
          </p:cNvSpPr>
          <p:nvPr/>
        </p:nvSpPr>
        <p:spPr bwMode="auto">
          <a:xfrm>
            <a:off x="4419600" y="2209800"/>
            <a:ext cx="3581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37901" name="Line 13">
            <a:extLst>
              <a:ext uri="{FF2B5EF4-FFF2-40B4-BE49-F238E27FC236}">
                <a16:creationId xmlns:a16="http://schemas.microsoft.com/office/drawing/2014/main" id="{17BE5914-9539-824B-A79B-F91846BED137}"/>
              </a:ext>
            </a:extLst>
          </p:cNvPr>
          <p:cNvSpPr>
            <a:spLocks noChangeShapeType="1"/>
          </p:cNvSpPr>
          <p:nvPr/>
        </p:nvSpPr>
        <p:spPr bwMode="auto">
          <a:xfrm>
            <a:off x="5486400" y="1905000"/>
            <a:ext cx="0" cy="3048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37903" name="Text Box 15">
            <a:extLst>
              <a:ext uri="{FF2B5EF4-FFF2-40B4-BE49-F238E27FC236}">
                <a16:creationId xmlns:a16="http://schemas.microsoft.com/office/drawing/2014/main" id="{735E69C7-034F-ED4B-9274-FAA8AFEA470E}"/>
              </a:ext>
            </a:extLst>
          </p:cNvPr>
          <p:cNvSpPr txBox="1">
            <a:spLocks noChangeArrowheads="1"/>
          </p:cNvSpPr>
          <p:nvPr/>
        </p:nvSpPr>
        <p:spPr bwMode="auto">
          <a:xfrm>
            <a:off x="4419600" y="2209800"/>
            <a:ext cx="6429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{1}</a:t>
            </a:r>
          </a:p>
        </p:txBody>
      </p:sp>
      <p:sp>
        <p:nvSpPr>
          <p:cNvPr id="37909" name="Text Box 21">
            <a:extLst>
              <a:ext uri="{FF2B5EF4-FFF2-40B4-BE49-F238E27FC236}">
                <a16:creationId xmlns:a16="http://schemas.microsoft.com/office/drawing/2014/main" id="{AD9F6B5F-62A5-B149-A7E8-793E4A37B69A}"/>
              </a:ext>
            </a:extLst>
          </p:cNvPr>
          <p:cNvSpPr txBox="1">
            <a:spLocks noChangeArrowheads="1"/>
          </p:cNvSpPr>
          <p:nvPr/>
        </p:nvSpPr>
        <p:spPr bwMode="auto">
          <a:xfrm>
            <a:off x="4038600" y="3352800"/>
            <a:ext cx="14192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{2,4,6,8}</a:t>
            </a:r>
          </a:p>
        </p:txBody>
      </p:sp>
      <p:sp>
        <p:nvSpPr>
          <p:cNvPr id="37911" name="Text Box 23">
            <a:extLst>
              <a:ext uri="{FF2B5EF4-FFF2-40B4-BE49-F238E27FC236}">
                <a16:creationId xmlns:a16="http://schemas.microsoft.com/office/drawing/2014/main" id="{41C90FA8-EBF6-5846-966E-671534F2242E}"/>
              </a:ext>
            </a:extLst>
          </p:cNvPr>
          <p:cNvSpPr txBox="1">
            <a:spLocks noChangeArrowheads="1"/>
          </p:cNvSpPr>
          <p:nvPr/>
        </p:nvSpPr>
        <p:spPr bwMode="auto">
          <a:xfrm>
            <a:off x="4419600" y="2971800"/>
            <a:ext cx="6429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{5}</a:t>
            </a:r>
          </a:p>
        </p:txBody>
      </p:sp>
      <p:sp>
        <p:nvSpPr>
          <p:cNvPr id="37912" name="Text Box 24">
            <a:extLst>
              <a:ext uri="{FF2B5EF4-FFF2-40B4-BE49-F238E27FC236}">
                <a16:creationId xmlns:a16="http://schemas.microsoft.com/office/drawing/2014/main" id="{CDA87601-2710-2341-A493-786FEC03DF78}"/>
              </a:ext>
            </a:extLst>
          </p:cNvPr>
          <p:cNvSpPr txBox="1">
            <a:spLocks noChangeArrowheads="1"/>
          </p:cNvSpPr>
          <p:nvPr/>
        </p:nvSpPr>
        <p:spPr bwMode="auto">
          <a:xfrm>
            <a:off x="4267200" y="2590800"/>
            <a:ext cx="9017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{2,4}</a:t>
            </a:r>
          </a:p>
        </p:txBody>
      </p:sp>
      <p:sp>
        <p:nvSpPr>
          <p:cNvPr id="37913" name="Text Box 25">
            <a:extLst>
              <a:ext uri="{FF2B5EF4-FFF2-40B4-BE49-F238E27FC236}">
                <a16:creationId xmlns:a16="http://schemas.microsoft.com/office/drawing/2014/main" id="{C8C45D03-B9E6-5C49-883A-FABFC6FAC02D}"/>
              </a:ext>
            </a:extLst>
          </p:cNvPr>
          <p:cNvSpPr txBox="1">
            <a:spLocks noChangeArrowheads="1"/>
          </p:cNvSpPr>
          <p:nvPr/>
        </p:nvSpPr>
        <p:spPr bwMode="auto">
          <a:xfrm>
            <a:off x="5486400" y="2590800"/>
            <a:ext cx="2844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{2,4,6,8}  {1,3,5,7}</a:t>
            </a:r>
          </a:p>
        </p:txBody>
      </p:sp>
      <p:sp>
        <p:nvSpPr>
          <p:cNvPr id="37914" name="Text Box 26">
            <a:extLst>
              <a:ext uri="{FF2B5EF4-FFF2-40B4-BE49-F238E27FC236}">
                <a16:creationId xmlns:a16="http://schemas.microsoft.com/office/drawing/2014/main" id="{425ABD61-8C20-514E-B5E9-E01A04E63BC4}"/>
              </a:ext>
            </a:extLst>
          </p:cNvPr>
          <p:cNvSpPr txBox="1">
            <a:spLocks noChangeArrowheads="1"/>
          </p:cNvSpPr>
          <p:nvPr/>
        </p:nvSpPr>
        <p:spPr bwMode="auto">
          <a:xfrm>
            <a:off x="4038600" y="3733800"/>
            <a:ext cx="14192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{1,3,5,7}</a:t>
            </a:r>
          </a:p>
        </p:txBody>
      </p:sp>
      <p:sp>
        <p:nvSpPr>
          <p:cNvPr id="37915" name="Text Box 27">
            <a:extLst>
              <a:ext uri="{FF2B5EF4-FFF2-40B4-BE49-F238E27FC236}">
                <a16:creationId xmlns:a16="http://schemas.microsoft.com/office/drawing/2014/main" id="{C4E6DD84-82CF-1F48-A4A8-709E5BE8AD41}"/>
              </a:ext>
            </a:extLst>
          </p:cNvPr>
          <p:cNvSpPr txBox="1">
            <a:spLocks noChangeArrowheads="1"/>
          </p:cNvSpPr>
          <p:nvPr/>
        </p:nvSpPr>
        <p:spPr bwMode="auto">
          <a:xfrm>
            <a:off x="5791200" y="2209800"/>
            <a:ext cx="20272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{2,4}       {5}</a:t>
            </a:r>
          </a:p>
        </p:txBody>
      </p:sp>
      <p:sp>
        <p:nvSpPr>
          <p:cNvPr id="37916" name="Line 28">
            <a:extLst>
              <a:ext uri="{FF2B5EF4-FFF2-40B4-BE49-F238E27FC236}">
                <a16:creationId xmlns:a16="http://schemas.microsoft.com/office/drawing/2014/main" id="{BE5B8707-41C1-714C-A8FB-16BE617C0BD5}"/>
              </a:ext>
            </a:extLst>
          </p:cNvPr>
          <p:cNvSpPr>
            <a:spLocks noChangeShapeType="1"/>
          </p:cNvSpPr>
          <p:nvPr/>
        </p:nvSpPr>
        <p:spPr bwMode="auto">
          <a:xfrm>
            <a:off x="4038600" y="24384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25" name="Line 14">
            <a:extLst>
              <a:ext uri="{FF2B5EF4-FFF2-40B4-BE49-F238E27FC236}">
                <a16:creationId xmlns:a16="http://schemas.microsoft.com/office/drawing/2014/main" id="{024BC942-424A-7342-A459-1BA3F19FC9EB}"/>
              </a:ext>
            </a:extLst>
          </p:cNvPr>
          <p:cNvSpPr>
            <a:spLocks noChangeShapeType="1"/>
          </p:cNvSpPr>
          <p:nvPr/>
        </p:nvSpPr>
        <p:spPr bwMode="auto">
          <a:xfrm>
            <a:off x="6437587" y="1905000"/>
            <a:ext cx="0" cy="3048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4">
            <a:extLst>
              <a:ext uri="{FF2B5EF4-FFF2-40B4-BE49-F238E27FC236}">
                <a16:creationId xmlns:a16="http://schemas.microsoft.com/office/drawing/2014/main" id="{D2325AF1-8CA1-6443-9C95-0584B66EFA7D}"/>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C0B99C70-1902-1D45-BC10-8E436C446178}" type="slidenum">
              <a:rPr lang="en-US" altLang="en-US" sz="1400">
                <a:latin typeface="Times New Roman" panose="02020603050405020304" pitchFamily="18" charset="0"/>
              </a:rPr>
              <a:pPr/>
              <a:t>43</a:t>
            </a:fld>
            <a:endParaRPr lang="en-US" altLang="en-US" sz="1400">
              <a:latin typeface="Times New Roman" panose="02020603050405020304" pitchFamily="18" charset="0"/>
            </a:endParaRPr>
          </a:p>
        </p:txBody>
      </p:sp>
      <p:sp>
        <p:nvSpPr>
          <p:cNvPr id="39938" name="Rectangle 2">
            <a:extLst>
              <a:ext uri="{FF2B5EF4-FFF2-40B4-BE49-F238E27FC236}">
                <a16:creationId xmlns:a16="http://schemas.microsoft.com/office/drawing/2014/main" id="{48A1D83F-F458-9043-9602-1E168314D3EE}"/>
              </a:ext>
            </a:extLst>
          </p:cNvPr>
          <p:cNvSpPr>
            <a:spLocks noGrp="1" noChangeArrowheads="1"/>
          </p:cNvSpPr>
          <p:nvPr>
            <p:ph type="title"/>
          </p:nvPr>
        </p:nvSpPr>
        <p:spPr/>
        <p:txBody>
          <a:bodyPr/>
          <a:lstStyle/>
          <a:p>
            <a:pPr>
              <a:defRPr/>
            </a:pPr>
            <a:r>
              <a:rPr lang="en-US">
                <a:solidFill>
                  <a:srgbClr val="33CC33"/>
                </a:solidFill>
                <a:cs typeface="+mj-cs"/>
              </a:rPr>
              <a:t>Example</a:t>
            </a:r>
            <a:r>
              <a:rPr lang="en-US">
                <a:cs typeface="+mj-cs"/>
              </a:rPr>
              <a:t>: Subset Construction</a:t>
            </a:r>
          </a:p>
        </p:txBody>
      </p:sp>
      <p:grpSp>
        <p:nvGrpSpPr>
          <p:cNvPr id="47107" name="Group 3">
            <a:extLst>
              <a:ext uri="{FF2B5EF4-FFF2-40B4-BE49-F238E27FC236}">
                <a16:creationId xmlns:a16="http://schemas.microsoft.com/office/drawing/2014/main" id="{272022F7-E934-5847-B521-2DE5181436C3}"/>
              </a:ext>
            </a:extLst>
          </p:cNvPr>
          <p:cNvGrpSpPr>
            <a:grpSpLocks/>
          </p:cNvGrpSpPr>
          <p:nvPr/>
        </p:nvGrpSpPr>
        <p:grpSpPr bwMode="auto">
          <a:xfrm>
            <a:off x="304800" y="1752600"/>
            <a:ext cx="3200400" cy="3843338"/>
            <a:chOff x="2880" y="1035"/>
            <a:chExt cx="2016" cy="2421"/>
          </a:xfrm>
        </p:grpSpPr>
        <p:sp>
          <p:nvSpPr>
            <p:cNvPr id="39940" name="Text Box 4">
              <a:extLst>
                <a:ext uri="{FF2B5EF4-FFF2-40B4-BE49-F238E27FC236}">
                  <a16:creationId xmlns:a16="http://schemas.microsoft.com/office/drawing/2014/main" id="{FB3EC431-E128-004C-8CE6-6B57B26860B3}"/>
                </a:ext>
              </a:extLst>
            </p:cNvPr>
            <p:cNvSpPr txBox="1">
              <a:spLocks noChangeArrowheads="1"/>
            </p:cNvSpPr>
            <p:nvPr/>
          </p:nvSpPr>
          <p:spPr bwMode="auto">
            <a:xfrm>
              <a:off x="3168" y="1056"/>
              <a:ext cx="1712" cy="23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marL="457200" indent="-457200">
                <a:defRPr sz="2400">
                  <a:solidFill>
                    <a:schemeClr val="tx1"/>
                  </a:solidFill>
                  <a:latin typeface="Times New Roman" charset="0"/>
                  <a:ea typeface="ＭＳ Ｐゴシック" charset="0"/>
                </a:defRPr>
              </a:lvl1pPr>
              <a:lvl2pPr marL="914400" indent="-45720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286000" indent="-457200">
                <a:defRPr sz="2400">
                  <a:solidFill>
                    <a:schemeClr val="tx1"/>
                  </a:solidFill>
                  <a:latin typeface="Times New Roman" charset="0"/>
                  <a:ea typeface="ＭＳ Ｐゴシック" charset="0"/>
                </a:defRPr>
              </a:lvl5pPr>
              <a:lvl6pPr marL="2743200" indent="-457200" eaLnBrk="0" fontAlgn="base" hangingPunct="0">
                <a:spcBef>
                  <a:spcPct val="0"/>
                </a:spcBef>
                <a:spcAft>
                  <a:spcPct val="0"/>
                </a:spcAft>
                <a:defRPr sz="2400">
                  <a:solidFill>
                    <a:schemeClr val="tx1"/>
                  </a:solidFill>
                  <a:latin typeface="Times New Roman" charset="0"/>
                  <a:ea typeface="ＭＳ Ｐゴシック" charset="0"/>
                </a:defRPr>
              </a:lvl6pPr>
              <a:lvl7pPr marL="3200400" indent="-457200" eaLnBrk="0" fontAlgn="base" hangingPunct="0">
                <a:spcBef>
                  <a:spcPct val="0"/>
                </a:spcBef>
                <a:spcAft>
                  <a:spcPct val="0"/>
                </a:spcAft>
                <a:defRPr sz="2400">
                  <a:solidFill>
                    <a:schemeClr val="tx1"/>
                  </a:solidFill>
                  <a:latin typeface="Times New Roman" charset="0"/>
                  <a:ea typeface="ＭＳ Ｐゴシック" charset="0"/>
                </a:defRPr>
              </a:lvl7pPr>
              <a:lvl8pPr marL="3657600" indent="-457200" eaLnBrk="0" fontAlgn="base" hangingPunct="0">
                <a:spcBef>
                  <a:spcPct val="0"/>
                </a:spcBef>
                <a:spcAft>
                  <a:spcPct val="0"/>
                </a:spcAft>
                <a:defRPr sz="2400">
                  <a:solidFill>
                    <a:schemeClr val="tx1"/>
                  </a:solidFill>
                  <a:latin typeface="Times New Roman" charset="0"/>
                  <a:ea typeface="ＭＳ Ｐゴシック" charset="0"/>
                </a:defRPr>
              </a:lvl8pPr>
              <a:lvl9pPr marL="4114800" indent="-4572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a:latin typeface="Tahoma" charset="0"/>
                </a:rPr>
                <a:t>       r         b</a:t>
              </a:r>
            </a:p>
            <a:p>
              <a:pPr>
                <a:buFontTx/>
                <a:buAutoNum type="arabicPlain"/>
                <a:defRPr/>
              </a:pPr>
              <a:r>
                <a:rPr lang="en-US">
                  <a:latin typeface="Tahoma" charset="0"/>
                </a:rPr>
                <a:t>2,4       5</a:t>
              </a:r>
            </a:p>
            <a:p>
              <a:pPr>
                <a:buFontTx/>
                <a:buAutoNum type="arabicPlain"/>
                <a:defRPr/>
              </a:pPr>
              <a:r>
                <a:rPr lang="en-US">
                  <a:latin typeface="Tahoma" charset="0"/>
                </a:rPr>
                <a:t>4,6       1,3,5</a:t>
              </a:r>
            </a:p>
            <a:p>
              <a:pPr>
                <a:buFontTx/>
                <a:buAutoNum type="arabicPlain"/>
                <a:defRPr/>
              </a:pPr>
              <a:r>
                <a:rPr lang="en-US">
                  <a:latin typeface="Tahoma" charset="0"/>
                </a:rPr>
                <a:t>2,6       5</a:t>
              </a:r>
            </a:p>
            <a:p>
              <a:pPr>
                <a:buFontTx/>
                <a:buAutoNum type="arabicPlain"/>
                <a:defRPr/>
              </a:pPr>
              <a:r>
                <a:rPr lang="en-US">
                  <a:latin typeface="Tahoma" charset="0"/>
                </a:rPr>
                <a:t>2,8       1,5,7</a:t>
              </a:r>
            </a:p>
            <a:p>
              <a:pPr>
                <a:buFontTx/>
                <a:buAutoNum type="arabicPlain"/>
                <a:defRPr/>
              </a:pPr>
              <a:r>
                <a:rPr lang="en-US">
                  <a:solidFill>
                    <a:srgbClr val="FF0066"/>
                  </a:solidFill>
                  <a:latin typeface="Tahoma" charset="0"/>
                </a:rPr>
                <a:t>2,4,6,8  1,3,7,9</a:t>
              </a:r>
            </a:p>
            <a:p>
              <a:pPr>
                <a:buFontTx/>
                <a:buAutoNum type="arabicPlain"/>
                <a:defRPr/>
              </a:pPr>
              <a:r>
                <a:rPr lang="en-US">
                  <a:latin typeface="Tahoma" charset="0"/>
                </a:rPr>
                <a:t>2,8        3,5,9</a:t>
              </a:r>
            </a:p>
            <a:p>
              <a:pPr>
                <a:buFontTx/>
                <a:buAutoNum type="arabicPlain"/>
                <a:defRPr/>
              </a:pPr>
              <a:r>
                <a:rPr lang="en-US">
                  <a:latin typeface="Tahoma" charset="0"/>
                </a:rPr>
                <a:t>4,8        5</a:t>
              </a:r>
            </a:p>
            <a:p>
              <a:pPr>
                <a:buFontTx/>
                <a:buAutoNum type="arabicPlain"/>
                <a:defRPr/>
              </a:pPr>
              <a:r>
                <a:rPr lang="en-US">
                  <a:latin typeface="Tahoma" charset="0"/>
                </a:rPr>
                <a:t>4,6        5,7,9</a:t>
              </a:r>
            </a:p>
            <a:p>
              <a:pPr>
                <a:buFontTx/>
                <a:buAutoNum type="arabicPlain"/>
                <a:defRPr/>
              </a:pPr>
              <a:r>
                <a:rPr lang="en-US">
                  <a:latin typeface="Tahoma" charset="0"/>
                </a:rPr>
                <a:t>6,8        5</a:t>
              </a:r>
            </a:p>
          </p:txBody>
        </p:sp>
        <p:sp>
          <p:nvSpPr>
            <p:cNvPr id="39941" name="Rectangle 5">
              <a:extLst>
                <a:ext uri="{FF2B5EF4-FFF2-40B4-BE49-F238E27FC236}">
                  <a16:creationId xmlns:a16="http://schemas.microsoft.com/office/drawing/2014/main" id="{BFADEBFE-B120-F14B-9DB4-E3E76852EC00}"/>
                </a:ext>
              </a:extLst>
            </p:cNvPr>
            <p:cNvSpPr>
              <a:spLocks noChangeArrowheads="1"/>
            </p:cNvSpPr>
            <p:nvPr/>
          </p:nvSpPr>
          <p:spPr bwMode="auto">
            <a:xfrm>
              <a:off x="3120" y="1035"/>
              <a:ext cx="1776" cy="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39942" name="Line 6">
              <a:extLst>
                <a:ext uri="{FF2B5EF4-FFF2-40B4-BE49-F238E27FC236}">
                  <a16:creationId xmlns:a16="http://schemas.microsoft.com/office/drawing/2014/main" id="{5115E55F-1D60-FE43-BBFF-E3D71F31B485}"/>
                </a:ext>
              </a:extLst>
            </p:cNvPr>
            <p:cNvSpPr>
              <a:spLocks noChangeShapeType="1"/>
            </p:cNvSpPr>
            <p:nvPr/>
          </p:nvSpPr>
          <p:spPr bwMode="auto">
            <a:xfrm>
              <a:off x="3408" y="1035"/>
              <a:ext cx="0" cy="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39943" name="Line 7">
              <a:extLst>
                <a:ext uri="{FF2B5EF4-FFF2-40B4-BE49-F238E27FC236}">
                  <a16:creationId xmlns:a16="http://schemas.microsoft.com/office/drawing/2014/main" id="{529C0BC6-2077-924A-BC15-105078A6A6F1}"/>
                </a:ext>
              </a:extLst>
            </p:cNvPr>
            <p:cNvSpPr>
              <a:spLocks noChangeShapeType="1"/>
            </p:cNvSpPr>
            <p:nvPr/>
          </p:nvSpPr>
          <p:spPr bwMode="auto">
            <a:xfrm>
              <a:off x="4128" y="1035"/>
              <a:ext cx="0" cy="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39944" name="Line 8">
              <a:extLst>
                <a:ext uri="{FF2B5EF4-FFF2-40B4-BE49-F238E27FC236}">
                  <a16:creationId xmlns:a16="http://schemas.microsoft.com/office/drawing/2014/main" id="{4FE30B7C-27F1-4341-A2B7-E6E30C0A1C2D}"/>
                </a:ext>
              </a:extLst>
            </p:cNvPr>
            <p:cNvSpPr>
              <a:spLocks noChangeShapeType="1"/>
            </p:cNvSpPr>
            <p:nvPr/>
          </p:nvSpPr>
          <p:spPr bwMode="auto">
            <a:xfrm>
              <a:off x="3120" y="1323"/>
              <a:ext cx="177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39945" name="Line 9">
              <a:extLst>
                <a:ext uri="{FF2B5EF4-FFF2-40B4-BE49-F238E27FC236}">
                  <a16:creationId xmlns:a16="http://schemas.microsoft.com/office/drawing/2014/main" id="{110D3539-AE44-FF48-919F-8D368C212196}"/>
                </a:ext>
              </a:extLst>
            </p:cNvPr>
            <p:cNvSpPr>
              <a:spLocks noChangeShapeType="1"/>
            </p:cNvSpPr>
            <p:nvPr/>
          </p:nvSpPr>
          <p:spPr bwMode="auto">
            <a:xfrm>
              <a:off x="2880" y="1440"/>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39946" name="Text Box 10">
              <a:extLst>
                <a:ext uri="{FF2B5EF4-FFF2-40B4-BE49-F238E27FC236}">
                  <a16:creationId xmlns:a16="http://schemas.microsoft.com/office/drawing/2014/main" id="{69D4048B-ABD1-684A-83BF-74A20B17F020}"/>
                </a:ext>
              </a:extLst>
            </p:cNvPr>
            <p:cNvSpPr txBox="1">
              <a:spLocks noChangeArrowheads="1"/>
            </p:cNvSpPr>
            <p:nvPr/>
          </p:nvSpPr>
          <p:spPr bwMode="auto">
            <a:xfrm>
              <a:off x="2880" y="3168"/>
              <a:ext cx="22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a:t>
              </a:r>
            </a:p>
          </p:txBody>
        </p:sp>
      </p:grpSp>
      <p:sp>
        <p:nvSpPr>
          <p:cNvPr id="39947" name="Text Box 11">
            <a:extLst>
              <a:ext uri="{FF2B5EF4-FFF2-40B4-BE49-F238E27FC236}">
                <a16:creationId xmlns:a16="http://schemas.microsoft.com/office/drawing/2014/main" id="{85D7F27E-7074-8144-A6D5-CD5CCB82467E}"/>
              </a:ext>
            </a:extLst>
          </p:cNvPr>
          <p:cNvSpPr txBox="1">
            <a:spLocks noChangeArrowheads="1"/>
          </p:cNvSpPr>
          <p:nvPr/>
        </p:nvSpPr>
        <p:spPr bwMode="auto">
          <a:xfrm>
            <a:off x="5943600" y="1752600"/>
            <a:ext cx="15525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r	   b</a:t>
            </a:r>
          </a:p>
        </p:txBody>
      </p:sp>
      <p:sp>
        <p:nvSpPr>
          <p:cNvPr id="39948" name="Line 12">
            <a:extLst>
              <a:ext uri="{FF2B5EF4-FFF2-40B4-BE49-F238E27FC236}">
                <a16:creationId xmlns:a16="http://schemas.microsoft.com/office/drawing/2014/main" id="{ABEAE06A-F7DA-944E-A4DA-847182D6F6D1}"/>
              </a:ext>
            </a:extLst>
          </p:cNvPr>
          <p:cNvSpPr>
            <a:spLocks noChangeShapeType="1"/>
          </p:cNvSpPr>
          <p:nvPr/>
        </p:nvSpPr>
        <p:spPr bwMode="auto">
          <a:xfrm>
            <a:off x="4419600" y="2209800"/>
            <a:ext cx="3581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39949" name="Line 13">
            <a:extLst>
              <a:ext uri="{FF2B5EF4-FFF2-40B4-BE49-F238E27FC236}">
                <a16:creationId xmlns:a16="http://schemas.microsoft.com/office/drawing/2014/main" id="{22D436CD-A25C-4940-82B3-AAF24DDF8D69}"/>
              </a:ext>
            </a:extLst>
          </p:cNvPr>
          <p:cNvSpPr>
            <a:spLocks noChangeShapeType="1"/>
          </p:cNvSpPr>
          <p:nvPr/>
        </p:nvSpPr>
        <p:spPr bwMode="auto">
          <a:xfrm>
            <a:off x="5486400" y="1905000"/>
            <a:ext cx="0" cy="3048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39951" name="Text Box 15">
            <a:extLst>
              <a:ext uri="{FF2B5EF4-FFF2-40B4-BE49-F238E27FC236}">
                <a16:creationId xmlns:a16="http://schemas.microsoft.com/office/drawing/2014/main" id="{6DA3B366-7073-024C-8BE2-313223A26F5C}"/>
              </a:ext>
            </a:extLst>
          </p:cNvPr>
          <p:cNvSpPr txBox="1">
            <a:spLocks noChangeArrowheads="1"/>
          </p:cNvSpPr>
          <p:nvPr/>
        </p:nvSpPr>
        <p:spPr bwMode="auto">
          <a:xfrm>
            <a:off x="4419600" y="2209800"/>
            <a:ext cx="6429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{1}</a:t>
            </a:r>
          </a:p>
        </p:txBody>
      </p:sp>
      <p:sp>
        <p:nvSpPr>
          <p:cNvPr id="39954" name="Text Box 18">
            <a:extLst>
              <a:ext uri="{FF2B5EF4-FFF2-40B4-BE49-F238E27FC236}">
                <a16:creationId xmlns:a16="http://schemas.microsoft.com/office/drawing/2014/main" id="{680807D4-29D5-B94F-A34B-93CF8D7512B0}"/>
              </a:ext>
            </a:extLst>
          </p:cNvPr>
          <p:cNvSpPr txBox="1">
            <a:spLocks noChangeArrowheads="1"/>
          </p:cNvSpPr>
          <p:nvPr/>
        </p:nvSpPr>
        <p:spPr bwMode="auto">
          <a:xfrm>
            <a:off x="3581400" y="4114800"/>
            <a:ext cx="18716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latin typeface="Tahoma" charset="0"/>
                <a:ea typeface="ＭＳ Ｐゴシック" charset="0"/>
              </a:rPr>
              <a:t>*   {1,3,7,9}</a:t>
            </a:r>
          </a:p>
        </p:txBody>
      </p:sp>
      <p:sp>
        <p:nvSpPr>
          <p:cNvPr id="39957" name="Text Box 21">
            <a:extLst>
              <a:ext uri="{FF2B5EF4-FFF2-40B4-BE49-F238E27FC236}">
                <a16:creationId xmlns:a16="http://schemas.microsoft.com/office/drawing/2014/main" id="{0B298FF7-7B39-064E-B5C9-E785E0AEF872}"/>
              </a:ext>
            </a:extLst>
          </p:cNvPr>
          <p:cNvSpPr txBox="1">
            <a:spLocks noChangeArrowheads="1"/>
          </p:cNvSpPr>
          <p:nvPr/>
        </p:nvSpPr>
        <p:spPr bwMode="auto">
          <a:xfrm>
            <a:off x="4038600" y="3352800"/>
            <a:ext cx="14192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{2,4,6,8}</a:t>
            </a:r>
          </a:p>
        </p:txBody>
      </p:sp>
      <p:sp>
        <p:nvSpPr>
          <p:cNvPr id="39958" name="Text Box 22">
            <a:extLst>
              <a:ext uri="{FF2B5EF4-FFF2-40B4-BE49-F238E27FC236}">
                <a16:creationId xmlns:a16="http://schemas.microsoft.com/office/drawing/2014/main" id="{07694FA5-5918-1742-8B70-18373A283AF4}"/>
              </a:ext>
            </a:extLst>
          </p:cNvPr>
          <p:cNvSpPr txBox="1">
            <a:spLocks noChangeArrowheads="1"/>
          </p:cNvSpPr>
          <p:nvPr/>
        </p:nvSpPr>
        <p:spPr bwMode="auto">
          <a:xfrm>
            <a:off x="5486400" y="2971800"/>
            <a:ext cx="2844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{2,4,6,8}  {1,3,7,9}</a:t>
            </a:r>
          </a:p>
        </p:txBody>
      </p:sp>
      <p:sp>
        <p:nvSpPr>
          <p:cNvPr id="39959" name="Text Box 23">
            <a:extLst>
              <a:ext uri="{FF2B5EF4-FFF2-40B4-BE49-F238E27FC236}">
                <a16:creationId xmlns:a16="http://schemas.microsoft.com/office/drawing/2014/main" id="{FA79D833-9E0D-3A4F-82F3-79D2A196CC28}"/>
              </a:ext>
            </a:extLst>
          </p:cNvPr>
          <p:cNvSpPr txBox="1">
            <a:spLocks noChangeArrowheads="1"/>
          </p:cNvSpPr>
          <p:nvPr/>
        </p:nvSpPr>
        <p:spPr bwMode="auto">
          <a:xfrm>
            <a:off x="4419600" y="2971800"/>
            <a:ext cx="6429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{5}</a:t>
            </a:r>
          </a:p>
        </p:txBody>
      </p:sp>
      <p:sp>
        <p:nvSpPr>
          <p:cNvPr id="39960" name="Text Box 24">
            <a:extLst>
              <a:ext uri="{FF2B5EF4-FFF2-40B4-BE49-F238E27FC236}">
                <a16:creationId xmlns:a16="http://schemas.microsoft.com/office/drawing/2014/main" id="{CF14CC50-59C3-D74F-9F77-AC9268C75CF8}"/>
              </a:ext>
            </a:extLst>
          </p:cNvPr>
          <p:cNvSpPr txBox="1">
            <a:spLocks noChangeArrowheads="1"/>
          </p:cNvSpPr>
          <p:nvPr/>
        </p:nvSpPr>
        <p:spPr bwMode="auto">
          <a:xfrm>
            <a:off x="4267200" y="2590800"/>
            <a:ext cx="9017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{2,4}</a:t>
            </a:r>
          </a:p>
        </p:txBody>
      </p:sp>
      <p:sp>
        <p:nvSpPr>
          <p:cNvPr id="39961" name="Text Box 25">
            <a:extLst>
              <a:ext uri="{FF2B5EF4-FFF2-40B4-BE49-F238E27FC236}">
                <a16:creationId xmlns:a16="http://schemas.microsoft.com/office/drawing/2014/main" id="{AA4FD3DD-2D87-A242-B543-FF924128067F}"/>
              </a:ext>
            </a:extLst>
          </p:cNvPr>
          <p:cNvSpPr txBox="1">
            <a:spLocks noChangeArrowheads="1"/>
          </p:cNvSpPr>
          <p:nvPr/>
        </p:nvSpPr>
        <p:spPr bwMode="auto">
          <a:xfrm>
            <a:off x="5486400" y="2590800"/>
            <a:ext cx="2844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{2,4,6,8}  {1,3,5,7}</a:t>
            </a:r>
          </a:p>
        </p:txBody>
      </p:sp>
      <p:sp>
        <p:nvSpPr>
          <p:cNvPr id="39962" name="Text Box 26">
            <a:extLst>
              <a:ext uri="{FF2B5EF4-FFF2-40B4-BE49-F238E27FC236}">
                <a16:creationId xmlns:a16="http://schemas.microsoft.com/office/drawing/2014/main" id="{DFC039F4-00BC-4842-AB5B-445433A3236C}"/>
              </a:ext>
            </a:extLst>
          </p:cNvPr>
          <p:cNvSpPr txBox="1">
            <a:spLocks noChangeArrowheads="1"/>
          </p:cNvSpPr>
          <p:nvPr/>
        </p:nvSpPr>
        <p:spPr bwMode="auto">
          <a:xfrm>
            <a:off x="4038600" y="3733800"/>
            <a:ext cx="14192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{1,3,5,7}</a:t>
            </a:r>
          </a:p>
        </p:txBody>
      </p:sp>
      <p:sp>
        <p:nvSpPr>
          <p:cNvPr id="39963" name="Text Box 27">
            <a:extLst>
              <a:ext uri="{FF2B5EF4-FFF2-40B4-BE49-F238E27FC236}">
                <a16:creationId xmlns:a16="http://schemas.microsoft.com/office/drawing/2014/main" id="{1F667E66-342A-DF47-9222-A3F904F4EA7D}"/>
              </a:ext>
            </a:extLst>
          </p:cNvPr>
          <p:cNvSpPr txBox="1">
            <a:spLocks noChangeArrowheads="1"/>
          </p:cNvSpPr>
          <p:nvPr/>
        </p:nvSpPr>
        <p:spPr bwMode="auto">
          <a:xfrm>
            <a:off x="5791200" y="2209800"/>
            <a:ext cx="20272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{2,4}       {5}</a:t>
            </a:r>
          </a:p>
        </p:txBody>
      </p:sp>
      <p:sp>
        <p:nvSpPr>
          <p:cNvPr id="39964" name="Line 28">
            <a:extLst>
              <a:ext uri="{FF2B5EF4-FFF2-40B4-BE49-F238E27FC236}">
                <a16:creationId xmlns:a16="http://schemas.microsoft.com/office/drawing/2014/main" id="{65110A6A-B68F-2E4C-8DC9-42E8828C8EAB}"/>
              </a:ext>
            </a:extLst>
          </p:cNvPr>
          <p:cNvSpPr>
            <a:spLocks noChangeShapeType="1"/>
          </p:cNvSpPr>
          <p:nvPr/>
        </p:nvSpPr>
        <p:spPr bwMode="auto">
          <a:xfrm>
            <a:off x="4038600" y="24384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27" name="Line 14">
            <a:extLst>
              <a:ext uri="{FF2B5EF4-FFF2-40B4-BE49-F238E27FC236}">
                <a16:creationId xmlns:a16="http://schemas.microsoft.com/office/drawing/2014/main" id="{C32440E8-55F7-8643-A635-152FA8DC8D7D}"/>
              </a:ext>
            </a:extLst>
          </p:cNvPr>
          <p:cNvSpPr>
            <a:spLocks noChangeShapeType="1"/>
          </p:cNvSpPr>
          <p:nvPr/>
        </p:nvSpPr>
        <p:spPr bwMode="auto">
          <a:xfrm>
            <a:off x="6437587" y="1905000"/>
            <a:ext cx="0" cy="3048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4">
            <a:extLst>
              <a:ext uri="{FF2B5EF4-FFF2-40B4-BE49-F238E27FC236}">
                <a16:creationId xmlns:a16="http://schemas.microsoft.com/office/drawing/2014/main" id="{6734D62D-0587-4649-A094-065B1D51927E}"/>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8C02F39F-8368-9242-91C2-5E7447B40EB7}" type="slidenum">
              <a:rPr lang="en-US" altLang="en-US" sz="1400">
                <a:latin typeface="Times New Roman" panose="02020603050405020304" pitchFamily="18" charset="0"/>
              </a:rPr>
              <a:pPr/>
              <a:t>44</a:t>
            </a:fld>
            <a:endParaRPr lang="en-US" altLang="en-US" sz="1400">
              <a:latin typeface="Times New Roman" panose="02020603050405020304" pitchFamily="18" charset="0"/>
            </a:endParaRPr>
          </a:p>
        </p:txBody>
      </p:sp>
      <p:sp>
        <p:nvSpPr>
          <p:cNvPr id="41986" name="Rectangle 2">
            <a:extLst>
              <a:ext uri="{FF2B5EF4-FFF2-40B4-BE49-F238E27FC236}">
                <a16:creationId xmlns:a16="http://schemas.microsoft.com/office/drawing/2014/main" id="{BDAADF1E-7A9F-FC4A-A253-17B856E515B7}"/>
              </a:ext>
            </a:extLst>
          </p:cNvPr>
          <p:cNvSpPr>
            <a:spLocks noGrp="1" noChangeArrowheads="1"/>
          </p:cNvSpPr>
          <p:nvPr>
            <p:ph type="title"/>
          </p:nvPr>
        </p:nvSpPr>
        <p:spPr/>
        <p:txBody>
          <a:bodyPr/>
          <a:lstStyle/>
          <a:p>
            <a:pPr>
              <a:defRPr/>
            </a:pPr>
            <a:r>
              <a:rPr lang="en-US">
                <a:solidFill>
                  <a:srgbClr val="33CC33"/>
                </a:solidFill>
                <a:cs typeface="+mj-cs"/>
              </a:rPr>
              <a:t>Example</a:t>
            </a:r>
            <a:r>
              <a:rPr lang="en-US">
                <a:cs typeface="+mj-cs"/>
              </a:rPr>
              <a:t>: Subset Construction</a:t>
            </a:r>
          </a:p>
        </p:txBody>
      </p:sp>
      <p:grpSp>
        <p:nvGrpSpPr>
          <p:cNvPr id="49155" name="Group 3">
            <a:extLst>
              <a:ext uri="{FF2B5EF4-FFF2-40B4-BE49-F238E27FC236}">
                <a16:creationId xmlns:a16="http://schemas.microsoft.com/office/drawing/2014/main" id="{AFB3A2EC-A529-9E4F-AE3D-AD99B3C26D5B}"/>
              </a:ext>
            </a:extLst>
          </p:cNvPr>
          <p:cNvGrpSpPr>
            <a:grpSpLocks/>
          </p:cNvGrpSpPr>
          <p:nvPr/>
        </p:nvGrpSpPr>
        <p:grpSpPr bwMode="auto">
          <a:xfrm>
            <a:off x="304800" y="1752600"/>
            <a:ext cx="3200400" cy="3843338"/>
            <a:chOff x="2880" y="1035"/>
            <a:chExt cx="2016" cy="2421"/>
          </a:xfrm>
        </p:grpSpPr>
        <p:sp>
          <p:nvSpPr>
            <p:cNvPr id="41988" name="Text Box 4">
              <a:extLst>
                <a:ext uri="{FF2B5EF4-FFF2-40B4-BE49-F238E27FC236}">
                  <a16:creationId xmlns:a16="http://schemas.microsoft.com/office/drawing/2014/main" id="{92E432CA-EA32-B147-9A15-6A46A80E51B9}"/>
                </a:ext>
              </a:extLst>
            </p:cNvPr>
            <p:cNvSpPr txBox="1">
              <a:spLocks noChangeArrowheads="1"/>
            </p:cNvSpPr>
            <p:nvPr/>
          </p:nvSpPr>
          <p:spPr bwMode="auto">
            <a:xfrm>
              <a:off x="3168" y="1056"/>
              <a:ext cx="1712" cy="23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marL="457200" indent="-457200">
                <a:defRPr sz="2400">
                  <a:solidFill>
                    <a:schemeClr val="tx1"/>
                  </a:solidFill>
                  <a:latin typeface="Times New Roman" charset="0"/>
                  <a:ea typeface="ＭＳ Ｐゴシック" charset="0"/>
                </a:defRPr>
              </a:lvl1pPr>
              <a:lvl2pPr marL="914400" indent="-45720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286000" indent="-457200">
                <a:defRPr sz="2400">
                  <a:solidFill>
                    <a:schemeClr val="tx1"/>
                  </a:solidFill>
                  <a:latin typeface="Times New Roman" charset="0"/>
                  <a:ea typeface="ＭＳ Ｐゴシック" charset="0"/>
                </a:defRPr>
              </a:lvl5pPr>
              <a:lvl6pPr marL="2743200" indent="-457200" eaLnBrk="0" fontAlgn="base" hangingPunct="0">
                <a:spcBef>
                  <a:spcPct val="0"/>
                </a:spcBef>
                <a:spcAft>
                  <a:spcPct val="0"/>
                </a:spcAft>
                <a:defRPr sz="2400">
                  <a:solidFill>
                    <a:schemeClr val="tx1"/>
                  </a:solidFill>
                  <a:latin typeface="Times New Roman" charset="0"/>
                  <a:ea typeface="ＭＳ Ｐゴシック" charset="0"/>
                </a:defRPr>
              </a:lvl6pPr>
              <a:lvl7pPr marL="3200400" indent="-457200" eaLnBrk="0" fontAlgn="base" hangingPunct="0">
                <a:spcBef>
                  <a:spcPct val="0"/>
                </a:spcBef>
                <a:spcAft>
                  <a:spcPct val="0"/>
                </a:spcAft>
                <a:defRPr sz="2400">
                  <a:solidFill>
                    <a:schemeClr val="tx1"/>
                  </a:solidFill>
                  <a:latin typeface="Times New Roman" charset="0"/>
                  <a:ea typeface="ＭＳ Ｐゴシック" charset="0"/>
                </a:defRPr>
              </a:lvl7pPr>
              <a:lvl8pPr marL="3657600" indent="-457200" eaLnBrk="0" fontAlgn="base" hangingPunct="0">
                <a:spcBef>
                  <a:spcPct val="0"/>
                </a:spcBef>
                <a:spcAft>
                  <a:spcPct val="0"/>
                </a:spcAft>
                <a:defRPr sz="2400">
                  <a:solidFill>
                    <a:schemeClr val="tx1"/>
                  </a:solidFill>
                  <a:latin typeface="Times New Roman" charset="0"/>
                  <a:ea typeface="ＭＳ Ｐゴシック" charset="0"/>
                </a:defRPr>
              </a:lvl8pPr>
              <a:lvl9pPr marL="4114800" indent="-4572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a:latin typeface="Tahoma" charset="0"/>
                </a:rPr>
                <a:t>       r         b</a:t>
              </a:r>
            </a:p>
            <a:p>
              <a:pPr>
                <a:buFontTx/>
                <a:buAutoNum type="arabicPlain"/>
                <a:defRPr/>
              </a:pPr>
              <a:r>
                <a:rPr lang="en-US">
                  <a:latin typeface="Tahoma" charset="0"/>
                </a:rPr>
                <a:t>2,4       5</a:t>
              </a:r>
            </a:p>
            <a:p>
              <a:pPr>
                <a:buFontTx/>
                <a:buAutoNum type="arabicPlain"/>
                <a:defRPr/>
              </a:pPr>
              <a:r>
                <a:rPr lang="en-US">
                  <a:solidFill>
                    <a:srgbClr val="FF0066"/>
                  </a:solidFill>
                  <a:latin typeface="Tahoma" charset="0"/>
                </a:rPr>
                <a:t>4,6       1,3,5</a:t>
              </a:r>
            </a:p>
            <a:p>
              <a:pPr>
                <a:buFontTx/>
                <a:buAutoNum type="arabicPlain"/>
                <a:defRPr/>
              </a:pPr>
              <a:r>
                <a:rPr lang="en-US">
                  <a:latin typeface="Tahoma" charset="0"/>
                </a:rPr>
                <a:t>2,6       5</a:t>
              </a:r>
            </a:p>
            <a:p>
              <a:pPr>
                <a:buFontTx/>
                <a:buAutoNum type="arabicPlain"/>
                <a:defRPr/>
              </a:pPr>
              <a:r>
                <a:rPr lang="en-US">
                  <a:solidFill>
                    <a:srgbClr val="FF0066"/>
                  </a:solidFill>
                  <a:latin typeface="Tahoma" charset="0"/>
                </a:rPr>
                <a:t>2,8       1,5,7</a:t>
              </a:r>
            </a:p>
            <a:p>
              <a:pPr>
                <a:buFontTx/>
                <a:buAutoNum type="arabicPlain"/>
                <a:defRPr/>
              </a:pPr>
              <a:r>
                <a:rPr lang="en-US">
                  <a:latin typeface="Tahoma" charset="0"/>
                </a:rPr>
                <a:t>2,4,6,8  1,3,7,9</a:t>
              </a:r>
            </a:p>
            <a:p>
              <a:pPr>
                <a:buFontTx/>
                <a:buAutoNum type="arabicPlain"/>
                <a:defRPr/>
              </a:pPr>
              <a:r>
                <a:rPr lang="en-US">
                  <a:solidFill>
                    <a:srgbClr val="FF0066"/>
                  </a:solidFill>
                  <a:latin typeface="Tahoma" charset="0"/>
                </a:rPr>
                <a:t>2,8        3,5,9</a:t>
              </a:r>
            </a:p>
            <a:p>
              <a:pPr>
                <a:buFontTx/>
                <a:buAutoNum type="arabicPlain"/>
                <a:defRPr/>
              </a:pPr>
              <a:r>
                <a:rPr lang="en-US">
                  <a:latin typeface="Tahoma" charset="0"/>
                </a:rPr>
                <a:t>4,8        5</a:t>
              </a:r>
            </a:p>
            <a:p>
              <a:pPr>
                <a:buFontTx/>
                <a:buAutoNum type="arabicPlain"/>
                <a:defRPr/>
              </a:pPr>
              <a:r>
                <a:rPr lang="en-US">
                  <a:solidFill>
                    <a:srgbClr val="FF0066"/>
                  </a:solidFill>
                  <a:latin typeface="Tahoma" charset="0"/>
                </a:rPr>
                <a:t>4,6        5,7,9</a:t>
              </a:r>
            </a:p>
            <a:p>
              <a:pPr>
                <a:buFontTx/>
                <a:buAutoNum type="arabicPlain"/>
                <a:defRPr/>
              </a:pPr>
              <a:r>
                <a:rPr lang="en-US">
                  <a:latin typeface="Tahoma" charset="0"/>
                </a:rPr>
                <a:t>6,8        5</a:t>
              </a:r>
            </a:p>
          </p:txBody>
        </p:sp>
        <p:sp>
          <p:nvSpPr>
            <p:cNvPr id="41989" name="Rectangle 5">
              <a:extLst>
                <a:ext uri="{FF2B5EF4-FFF2-40B4-BE49-F238E27FC236}">
                  <a16:creationId xmlns:a16="http://schemas.microsoft.com/office/drawing/2014/main" id="{BFA01201-F8AF-114A-A484-DC2B02A290A4}"/>
                </a:ext>
              </a:extLst>
            </p:cNvPr>
            <p:cNvSpPr>
              <a:spLocks noChangeArrowheads="1"/>
            </p:cNvSpPr>
            <p:nvPr/>
          </p:nvSpPr>
          <p:spPr bwMode="auto">
            <a:xfrm>
              <a:off x="3120" y="1035"/>
              <a:ext cx="1776" cy="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1990" name="Line 6">
              <a:extLst>
                <a:ext uri="{FF2B5EF4-FFF2-40B4-BE49-F238E27FC236}">
                  <a16:creationId xmlns:a16="http://schemas.microsoft.com/office/drawing/2014/main" id="{B0F2CEE0-B28E-8546-80EE-89C3348A69ED}"/>
                </a:ext>
              </a:extLst>
            </p:cNvPr>
            <p:cNvSpPr>
              <a:spLocks noChangeShapeType="1"/>
            </p:cNvSpPr>
            <p:nvPr/>
          </p:nvSpPr>
          <p:spPr bwMode="auto">
            <a:xfrm>
              <a:off x="3408" y="1035"/>
              <a:ext cx="0" cy="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991" name="Line 7">
              <a:extLst>
                <a:ext uri="{FF2B5EF4-FFF2-40B4-BE49-F238E27FC236}">
                  <a16:creationId xmlns:a16="http://schemas.microsoft.com/office/drawing/2014/main" id="{9D8EEF48-EC7F-8A4B-AAAC-F0465F1C3F82}"/>
                </a:ext>
              </a:extLst>
            </p:cNvPr>
            <p:cNvSpPr>
              <a:spLocks noChangeShapeType="1"/>
            </p:cNvSpPr>
            <p:nvPr/>
          </p:nvSpPr>
          <p:spPr bwMode="auto">
            <a:xfrm>
              <a:off x="4128" y="1035"/>
              <a:ext cx="0" cy="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992" name="Line 8">
              <a:extLst>
                <a:ext uri="{FF2B5EF4-FFF2-40B4-BE49-F238E27FC236}">
                  <a16:creationId xmlns:a16="http://schemas.microsoft.com/office/drawing/2014/main" id="{2DCA4722-E670-1F42-877F-BB6120D51C78}"/>
                </a:ext>
              </a:extLst>
            </p:cNvPr>
            <p:cNvSpPr>
              <a:spLocks noChangeShapeType="1"/>
            </p:cNvSpPr>
            <p:nvPr/>
          </p:nvSpPr>
          <p:spPr bwMode="auto">
            <a:xfrm>
              <a:off x="3120" y="1323"/>
              <a:ext cx="177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993" name="Line 9">
              <a:extLst>
                <a:ext uri="{FF2B5EF4-FFF2-40B4-BE49-F238E27FC236}">
                  <a16:creationId xmlns:a16="http://schemas.microsoft.com/office/drawing/2014/main" id="{E72B4DBE-6AF2-2646-AE5D-9E7C87B5123B}"/>
                </a:ext>
              </a:extLst>
            </p:cNvPr>
            <p:cNvSpPr>
              <a:spLocks noChangeShapeType="1"/>
            </p:cNvSpPr>
            <p:nvPr/>
          </p:nvSpPr>
          <p:spPr bwMode="auto">
            <a:xfrm>
              <a:off x="2880" y="1440"/>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994" name="Text Box 10">
              <a:extLst>
                <a:ext uri="{FF2B5EF4-FFF2-40B4-BE49-F238E27FC236}">
                  <a16:creationId xmlns:a16="http://schemas.microsoft.com/office/drawing/2014/main" id="{3460A6B2-0A57-0649-B240-E15FB0E6D1B4}"/>
                </a:ext>
              </a:extLst>
            </p:cNvPr>
            <p:cNvSpPr txBox="1">
              <a:spLocks noChangeArrowheads="1"/>
            </p:cNvSpPr>
            <p:nvPr/>
          </p:nvSpPr>
          <p:spPr bwMode="auto">
            <a:xfrm>
              <a:off x="2880" y="3168"/>
              <a:ext cx="22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a:t>
              </a:r>
            </a:p>
          </p:txBody>
        </p:sp>
      </p:grpSp>
      <p:sp>
        <p:nvSpPr>
          <p:cNvPr id="41995" name="Text Box 11">
            <a:extLst>
              <a:ext uri="{FF2B5EF4-FFF2-40B4-BE49-F238E27FC236}">
                <a16:creationId xmlns:a16="http://schemas.microsoft.com/office/drawing/2014/main" id="{9B4E8307-EDF1-C640-9966-1A864EC915FD}"/>
              </a:ext>
            </a:extLst>
          </p:cNvPr>
          <p:cNvSpPr txBox="1">
            <a:spLocks noChangeArrowheads="1"/>
          </p:cNvSpPr>
          <p:nvPr/>
        </p:nvSpPr>
        <p:spPr bwMode="auto">
          <a:xfrm>
            <a:off x="5943600" y="1752600"/>
            <a:ext cx="15525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r	   b</a:t>
            </a:r>
          </a:p>
        </p:txBody>
      </p:sp>
      <p:sp>
        <p:nvSpPr>
          <p:cNvPr id="41996" name="Line 12">
            <a:extLst>
              <a:ext uri="{FF2B5EF4-FFF2-40B4-BE49-F238E27FC236}">
                <a16:creationId xmlns:a16="http://schemas.microsoft.com/office/drawing/2014/main" id="{08BEBA04-3578-7E45-AE05-660361E5310D}"/>
              </a:ext>
            </a:extLst>
          </p:cNvPr>
          <p:cNvSpPr>
            <a:spLocks noChangeShapeType="1"/>
          </p:cNvSpPr>
          <p:nvPr/>
        </p:nvSpPr>
        <p:spPr bwMode="auto">
          <a:xfrm>
            <a:off x="4419600" y="2209800"/>
            <a:ext cx="3581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997" name="Line 13">
            <a:extLst>
              <a:ext uri="{FF2B5EF4-FFF2-40B4-BE49-F238E27FC236}">
                <a16:creationId xmlns:a16="http://schemas.microsoft.com/office/drawing/2014/main" id="{255BEC60-3CF0-A44E-981C-9C2BB6368B99}"/>
              </a:ext>
            </a:extLst>
          </p:cNvPr>
          <p:cNvSpPr>
            <a:spLocks noChangeShapeType="1"/>
          </p:cNvSpPr>
          <p:nvPr/>
        </p:nvSpPr>
        <p:spPr bwMode="auto">
          <a:xfrm>
            <a:off x="5486400" y="1905000"/>
            <a:ext cx="0" cy="3048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1999" name="Text Box 15">
            <a:extLst>
              <a:ext uri="{FF2B5EF4-FFF2-40B4-BE49-F238E27FC236}">
                <a16:creationId xmlns:a16="http://schemas.microsoft.com/office/drawing/2014/main" id="{0D57EBC1-ACC2-E741-93A2-5C54F29163F1}"/>
              </a:ext>
            </a:extLst>
          </p:cNvPr>
          <p:cNvSpPr txBox="1">
            <a:spLocks noChangeArrowheads="1"/>
          </p:cNvSpPr>
          <p:nvPr/>
        </p:nvSpPr>
        <p:spPr bwMode="auto">
          <a:xfrm>
            <a:off x="4419600" y="2209800"/>
            <a:ext cx="6429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{1}</a:t>
            </a:r>
          </a:p>
        </p:txBody>
      </p:sp>
      <p:sp>
        <p:nvSpPr>
          <p:cNvPr id="42000" name="Text Box 16">
            <a:extLst>
              <a:ext uri="{FF2B5EF4-FFF2-40B4-BE49-F238E27FC236}">
                <a16:creationId xmlns:a16="http://schemas.microsoft.com/office/drawing/2014/main" id="{A6920D43-B104-6747-9BE9-44282182B8B0}"/>
              </a:ext>
            </a:extLst>
          </p:cNvPr>
          <p:cNvSpPr txBox="1">
            <a:spLocks noChangeArrowheads="1"/>
          </p:cNvSpPr>
          <p:nvPr/>
        </p:nvSpPr>
        <p:spPr bwMode="auto">
          <a:xfrm>
            <a:off x="3581400" y="4495800"/>
            <a:ext cx="19399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 {1,3,5,7,9}</a:t>
            </a:r>
          </a:p>
        </p:txBody>
      </p:sp>
      <p:sp>
        <p:nvSpPr>
          <p:cNvPr id="42002" name="Text Box 18">
            <a:extLst>
              <a:ext uri="{FF2B5EF4-FFF2-40B4-BE49-F238E27FC236}">
                <a16:creationId xmlns:a16="http://schemas.microsoft.com/office/drawing/2014/main" id="{E82DAAC3-31E5-914F-8E04-36B224368246}"/>
              </a:ext>
            </a:extLst>
          </p:cNvPr>
          <p:cNvSpPr txBox="1">
            <a:spLocks noChangeArrowheads="1"/>
          </p:cNvSpPr>
          <p:nvPr/>
        </p:nvSpPr>
        <p:spPr bwMode="auto">
          <a:xfrm>
            <a:off x="3581400" y="4114800"/>
            <a:ext cx="18716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   {1,3,7,9}</a:t>
            </a:r>
          </a:p>
        </p:txBody>
      </p:sp>
      <p:sp>
        <p:nvSpPr>
          <p:cNvPr id="42004" name="Text Box 20">
            <a:extLst>
              <a:ext uri="{FF2B5EF4-FFF2-40B4-BE49-F238E27FC236}">
                <a16:creationId xmlns:a16="http://schemas.microsoft.com/office/drawing/2014/main" id="{465D56BD-628A-6945-81DD-DD25DAE8E85D}"/>
              </a:ext>
            </a:extLst>
          </p:cNvPr>
          <p:cNvSpPr txBox="1">
            <a:spLocks noChangeArrowheads="1"/>
          </p:cNvSpPr>
          <p:nvPr/>
        </p:nvSpPr>
        <p:spPr bwMode="auto">
          <a:xfrm>
            <a:off x="5486400" y="3352800"/>
            <a:ext cx="30083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{2,4,6,8} {1,3,5,7,9}</a:t>
            </a:r>
          </a:p>
        </p:txBody>
      </p:sp>
      <p:sp>
        <p:nvSpPr>
          <p:cNvPr id="42005" name="Text Box 21">
            <a:extLst>
              <a:ext uri="{FF2B5EF4-FFF2-40B4-BE49-F238E27FC236}">
                <a16:creationId xmlns:a16="http://schemas.microsoft.com/office/drawing/2014/main" id="{0630ED50-07DB-4E4D-A1BC-05BF1FD0D98A}"/>
              </a:ext>
            </a:extLst>
          </p:cNvPr>
          <p:cNvSpPr txBox="1">
            <a:spLocks noChangeArrowheads="1"/>
          </p:cNvSpPr>
          <p:nvPr/>
        </p:nvSpPr>
        <p:spPr bwMode="auto">
          <a:xfrm>
            <a:off x="4038600" y="3352800"/>
            <a:ext cx="14192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{2,4,6,8}</a:t>
            </a:r>
          </a:p>
        </p:txBody>
      </p:sp>
      <p:sp>
        <p:nvSpPr>
          <p:cNvPr id="42006" name="Text Box 22">
            <a:extLst>
              <a:ext uri="{FF2B5EF4-FFF2-40B4-BE49-F238E27FC236}">
                <a16:creationId xmlns:a16="http://schemas.microsoft.com/office/drawing/2014/main" id="{E99B87E8-5D2C-874E-91F5-D652FEE8DC70}"/>
              </a:ext>
            </a:extLst>
          </p:cNvPr>
          <p:cNvSpPr txBox="1">
            <a:spLocks noChangeArrowheads="1"/>
          </p:cNvSpPr>
          <p:nvPr/>
        </p:nvSpPr>
        <p:spPr bwMode="auto">
          <a:xfrm>
            <a:off x="5486400" y="2971800"/>
            <a:ext cx="2844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{2,4,6,8}  {1,3,7,9}</a:t>
            </a:r>
          </a:p>
        </p:txBody>
      </p:sp>
      <p:sp>
        <p:nvSpPr>
          <p:cNvPr id="42007" name="Text Box 23">
            <a:extLst>
              <a:ext uri="{FF2B5EF4-FFF2-40B4-BE49-F238E27FC236}">
                <a16:creationId xmlns:a16="http://schemas.microsoft.com/office/drawing/2014/main" id="{5E99F646-409A-1843-B12E-56C8109929A2}"/>
              </a:ext>
            </a:extLst>
          </p:cNvPr>
          <p:cNvSpPr txBox="1">
            <a:spLocks noChangeArrowheads="1"/>
          </p:cNvSpPr>
          <p:nvPr/>
        </p:nvSpPr>
        <p:spPr bwMode="auto">
          <a:xfrm>
            <a:off x="4419600" y="2971800"/>
            <a:ext cx="6429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{5}</a:t>
            </a:r>
          </a:p>
        </p:txBody>
      </p:sp>
      <p:sp>
        <p:nvSpPr>
          <p:cNvPr id="42008" name="Text Box 24">
            <a:extLst>
              <a:ext uri="{FF2B5EF4-FFF2-40B4-BE49-F238E27FC236}">
                <a16:creationId xmlns:a16="http://schemas.microsoft.com/office/drawing/2014/main" id="{9ADADBAF-C83A-A249-BB2C-72A917DA9E54}"/>
              </a:ext>
            </a:extLst>
          </p:cNvPr>
          <p:cNvSpPr txBox="1">
            <a:spLocks noChangeArrowheads="1"/>
          </p:cNvSpPr>
          <p:nvPr/>
        </p:nvSpPr>
        <p:spPr bwMode="auto">
          <a:xfrm>
            <a:off x="4267200" y="2590800"/>
            <a:ext cx="9017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{2,4}</a:t>
            </a:r>
          </a:p>
        </p:txBody>
      </p:sp>
      <p:sp>
        <p:nvSpPr>
          <p:cNvPr id="42009" name="Text Box 25">
            <a:extLst>
              <a:ext uri="{FF2B5EF4-FFF2-40B4-BE49-F238E27FC236}">
                <a16:creationId xmlns:a16="http://schemas.microsoft.com/office/drawing/2014/main" id="{C0AAC59A-E47E-C54C-B5AA-EAE51E02A4C1}"/>
              </a:ext>
            </a:extLst>
          </p:cNvPr>
          <p:cNvSpPr txBox="1">
            <a:spLocks noChangeArrowheads="1"/>
          </p:cNvSpPr>
          <p:nvPr/>
        </p:nvSpPr>
        <p:spPr bwMode="auto">
          <a:xfrm>
            <a:off x="5486400" y="2590800"/>
            <a:ext cx="2844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{2,4,6,8}  {1,3,5,7}</a:t>
            </a:r>
          </a:p>
        </p:txBody>
      </p:sp>
      <p:sp>
        <p:nvSpPr>
          <p:cNvPr id="42010" name="Text Box 26">
            <a:extLst>
              <a:ext uri="{FF2B5EF4-FFF2-40B4-BE49-F238E27FC236}">
                <a16:creationId xmlns:a16="http://schemas.microsoft.com/office/drawing/2014/main" id="{7E052EE0-EE53-EC40-AE9C-FA15A0D7DC3E}"/>
              </a:ext>
            </a:extLst>
          </p:cNvPr>
          <p:cNvSpPr txBox="1">
            <a:spLocks noChangeArrowheads="1"/>
          </p:cNvSpPr>
          <p:nvPr/>
        </p:nvSpPr>
        <p:spPr bwMode="auto">
          <a:xfrm>
            <a:off x="4038600" y="3733800"/>
            <a:ext cx="14192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{1,3,5,7}</a:t>
            </a:r>
          </a:p>
        </p:txBody>
      </p:sp>
      <p:sp>
        <p:nvSpPr>
          <p:cNvPr id="42011" name="Text Box 27">
            <a:extLst>
              <a:ext uri="{FF2B5EF4-FFF2-40B4-BE49-F238E27FC236}">
                <a16:creationId xmlns:a16="http://schemas.microsoft.com/office/drawing/2014/main" id="{C3FE78E3-9566-024D-B3A0-DB3540FE8C04}"/>
              </a:ext>
            </a:extLst>
          </p:cNvPr>
          <p:cNvSpPr txBox="1">
            <a:spLocks noChangeArrowheads="1"/>
          </p:cNvSpPr>
          <p:nvPr/>
        </p:nvSpPr>
        <p:spPr bwMode="auto">
          <a:xfrm>
            <a:off x="5791200" y="2209800"/>
            <a:ext cx="20272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{2,4}       {5}</a:t>
            </a:r>
          </a:p>
        </p:txBody>
      </p:sp>
      <p:sp>
        <p:nvSpPr>
          <p:cNvPr id="42012" name="Line 28">
            <a:extLst>
              <a:ext uri="{FF2B5EF4-FFF2-40B4-BE49-F238E27FC236}">
                <a16:creationId xmlns:a16="http://schemas.microsoft.com/office/drawing/2014/main" id="{7D32BFEF-1899-224A-BB78-35DDA3F19C09}"/>
              </a:ext>
            </a:extLst>
          </p:cNvPr>
          <p:cNvSpPr>
            <a:spLocks noChangeShapeType="1"/>
          </p:cNvSpPr>
          <p:nvPr/>
        </p:nvSpPr>
        <p:spPr bwMode="auto">
          <a:xfrm>
            <a:off x="4038600" y="24384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28" name="Line 14">
            <a:extLst>
              <a:ext uri="{FF2B5EF4-FFF2-40B4-BE49-F238E27FC236}">
                <a16:creationId xmlns:a16="http://schemas.microsoft.com/office/drawing/2014/main" id="{BE279424-866B-E04F-A147-0EFA5932015B}"/>
              </a:ext>
            </a:extLst>
          </p:cNvPr>
          <p:cNvSpPr>
            <a:spLocks noChangeShapeType="1"/>
          </p:cNvSpPr>
          <p:nvPr/>
        </p:nvSpPr>
        <p:spPr bwMode="auto">
          <a:xfrm>
            <a:off x="6437587" y="1905000"/>
            <a:ext cx="0" cy="3048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4">
            <a:extLst>
              <a:ext uri="{FF2B5EF4-FFF2-40B4-BE49-F238E27FC236}">
                <a16:creationId xmlns:a16="http://schemas.microsoft.com/office/drawing/2014/main" id="{8395959D-E24F-6A43-86A9-286CCC498B23}"/>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223CD1EE-F28C-F640-B605-6445391510D3}" type="slidenum">
              <a:rPr lang="en-US" altLang="en-US" sz="1400">
                <a:latin typeface="Times New Roman" panose="02020603050405020304" pitchFamily="18" charset="0"/>
              </a:rPr>
              <a:pPr/>
              <a:t>45</a:t>
            </a:fld>
            <a:endParaRPr lang="en-US" altLang="en-US" sz="1400">
              <a:latin typeface="Times New Roman" panose="02020603050405020304" pitchFamily="18" charset="0"/>
            </a:endParaRPr>
          </a:p>
        </p:txBody>
      </p:sp>
      <p:sp>
        <p:nvSpPr>
          <p:cNvPr id="44034" name="Rectangle 2">
            <a:extLst>
              <a:ext uri="{FF2B5EF4-FFF2-40B4-BE49-F238E27FC236}">
                <a16:creationId xmlns:a16="http://schemas.microsoft.com/office/drawing/2014/main" id="{4EB4981F-4410-1149-89C0-DE822389888A}"/>
              </a:ext>
            </a:extLst>
          </p:cNvPr>
          <p:cNvSpPr>
            <a:spLocks noGrp="1" noChangeArrowheads="1"/>
          </p:cNvSpPr>
          <p:nvPr>
            <p:ph type="title"/>
          </p:nvPr>
        </p:nvSpPr>
        <p:spPr/>
        <p:txBody>
          <a:bodyPr/>
          <a:lstStyle/>
          <a:p>
            <a:pPr>
              <a:defRPr/>
            </a:pPr>
            <a:r>
              <a:rPr lang="en-US">
                <a:solidFill>
                  <a:srgbClr val="33CC33"/>
                </a:solidFill>
                <a:cs typeface="+mj-cs"/>
              </a:rPr>
              <a:t>Example</a:t>
            </a:r>
            <a:r>
              <a:rPr lang="en-US">
                <a:cs typeface="+mj-cs"/>
              </a:rPr>
              <a:t>: Subset Construction</a:t>
            </a:r>
          </a:p>
        </p:txBody>
      </p:sp>
      <p:grpSp>
        <p:nvGrpSpPr>
          <p:cNvPr id="51203" name="Group 3">
            <a:extLst>
              <a:ext uri="{FF2B5EF4-FFF2-40B4-BE49-F238E27FC236}">
                <a16:creationId xmlns:a16="http://schemas.microsoft.com/office/drawing/2014/main" id="{8B2C73A6-28CA-224F-BD7F-268124D91EE0}"/>
              </a:ext>
            </a:extLst>
          </p:cNvPr>
          <p:cNvGrpSpPr>
            <a:grpSpLocks/>
          </p:cNvGrpSpPr>
          <p:nvPr/>
        </p:nvGrpSpPr>
        <p:grpSpPr bwMode="auto">
          <a:xfrm>
            <a:off x="304800" y="1752600"/>
            <a:ext cx="3200400" cy="3843338"/>
            <a:chOff x="2880" y="1035"/>
            <a:chExt cx="2016" cy="2421"/>
          </a:xfrm>
        </p:grpSpPr>
        <p:sp>
          <p:nvSpPr>
            <p:cNvPr id="44036" name="Text Box 4">
              <a:extLst>
                <a:ext uri="{FF2B5EF4-FFF2-40B4-BE49-F238E27FC236}">
                  <a16:creationId xmlns:a16="http://schemas.microsoft.com/office/drawing/2014/main" id="{C85D06FD-5BDD-0743-B799-9A0914B61208}"/>
                </a:ext>
              </a:extLst>
            </p:cNvPr>
            <p:cNvSpPr txBox="1">
              <a:spLocks noChangeArrowheads="1"/>
            </p:cNvSpPr>
            <p:nvPr/>
          </p:nvSpPr>
          <p:spPr bwMode="auto">
            <a:xfrm>
              <a:off x="3168" y="1056"/>
              <a:ext cx="1712" cy="23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marL="457200" indent="-457200">
                <a:defRPr sz="2400">
                  <a:solidFill>
                    <a:schemeClr val="tx1"/>
                  </a:solidFill>
                  <a:latin typeface="Times New Roman" charset="0"/>
                  <a:ea typeface="ＭＳ Ｐゴシック" charset="0"/>
                </a:defRPr>
              </a:lvl1pPr>
              <a:lvl2pPr marL="914400" indent="-45720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286000" indent="-457200">
                <a:defRPr sz="2400">
                  <a:solidFill>
                    <a:schemeClr val="tx1"/>
                  </a:solidFill>
                  <a:latin typeface="Times New Roman" charset="0"/>
                  <a:ea typeface="ＭＳ Ｐゴシック" charset="0"/>
                </a:defRPr>
              </a:lvl5pPr>
              <a:lvl6pPr marL="2743200" indent="-457200" eaLnBrk="0" fontAlgn="base" hangingPunct="0">
                <a:spcBef>
                  <a:spcPct val="0"/>
                </a:spcBef>
                <a:spcAft>
                  <a:spcPct val="0"/>
                </a:spcAft>
                <a:defRPr sz="2400">
                  <a:solidFill>
                    <a:schemeClr val="tx1"/>
                  </a:solidFill>
                  <a:latin typeface="Times New Roman" charset="0"/>
                  <a:ea typeface="ＭＳ Ｐゴシック" charset="0"/>
                </a:defRPr>
              </a:lvl6pPr>
              <a:lvl7pPr marL="3200400" indent="-457200" eaLnBrk="0" fontAlgn="base" hangingPunct="0">
                <a:spcBef>
                  <a:spcPct val="0"/>
                </a:spcBef>
                <a:spcAft>
                  <a:spcPct val="0"/>
                </a:spcAft>
                <a:defRPr sz="2400">
                  <a:solidFill>
                    <a:schemeClr val="tx1"/>
                  </a:solidFill>
                  <a:latin typeface="Times New Roman" charset="0"/>
                  <a:ea typeface="ＭＳ Ｐゴシック" charset="0"/>
                </a:defRPr>
              </a:lvl7pPr>
              <a:lvl8pPr marL="3657600" indent="-457200" eaLnBrk="0" fontAlgn="base" hangingPunct="0">
                <a:spcBef>
                  <a:spcPct val="0"/>
                </a:spcBef>
                <a:spcAft>
                  <a:spcPct val="0"/>
                </a:spcAft>
                <a:defRPr sz="2400">
                  <a:solidFill>
                    <a:schemeClr val="tx1"/>
                  </a:solidFill>
                  <a:latin typeface="Times New Roman" charset="0"/>
                  <a:ea typeface="ＭＳ Ｐゴシック" charset="0"/>
                </a:defRPr>
              </a:lvl8pPr>
              <a:lvl9pPr marL="4114800" indent="-4572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a:latin typeface="Tahoma" charset="0"/>
                </a:rPr>
                <a:t>       r         b</a:t>
              </a:r>
            </a:p>
            <a:p>
              <a:pPr>
                <a:buFontTx/>
                <a:buAutoNum type="arabicPlain"/>
                <a:defRPr/>
              </a:pPr>
              <a:r>
                <a:rPr lang="en-US">
                  <a:solidFill>
                    <a:srgbClr val="FF0066"/>
                  </a:solidFill>
                  <a:latin typeface="Tahoma" charset="0"/>
                </a:rPr>
                <a:t>2,4       5</a:t>
              </a:r>
            </a:p>
            <a:p>
              <a:pPr>
                <a:buFontTx/>
                <a:buAutoNum type="arabicPlain"/>
                <a:defRPr/>
              </a:pPr>
              <a:r>
                <a:rPr lang="en-US">
                  <a:latin typeface="Tahoma" charset="0"/>
                </a:rPr>
                <a:t>4,6       1,3,5</a:t>
              </a:r>
            </a:p>
            <a:p>
              <a:pPr>
                <a:buFontTx/>
                <a:buAutoNum type="arabicPlain"/>
                <a:defRPr/>
              </a:pPr>
              <a:r>
                <a:rPr lang="en-US">
                  <a:solidFill>
                    <a:srgbClr val="FF0066"/>
                  </a:solidFill>
                  <a:latin typeface="Tahoma" charset="0"/>
                </a:rPr>
                <a:t>2,6       5</a:t>
              </a:r>
            </a:p>
            <a:p>
              <a:pPr>
                <a:buFontTx/>
                <a:buAutoNum type="arabicPlain"/>
                <a:defRPr/>
              </a:pPr>
              <a:r>
                <a:rPr lang="en-US">
                  <a:latin typeface="Tahoma" charset="0"/>
                </a:rPr>
                <a:t>2,8       1,5,7</a:t>
              </a:r>
            </a:p>
            <a:p>
              <a:pPr>
                <a:buFontTx/>
                <a:buAutoNum type="arabicPlain"/>
                <a:defRPr/>
              </a:pPr>
              <a:r>
                <a:rPr lang="en-US">
                  <a:solidFill>
                    <a:srgbClr val="FF0066"/>
                  </a:solidFill>
                  <a:latin typeface="Tahoma" charset="0"/>
                </a:rPr>
                <a:t>2,4,6,8  1,3,7,9</a:t>
              </a:r>
            </a:p>
            <a:p>
              <a:pPr>
                <a:buFontTx/>
                <a:buAutoNum type="arabicPlain"/>
                <a:defRPr/>
              </a:pPr>
              <a:r>
                <a:rPr lang="en-US">
                  <a:latin typeface="Tahoma" charset="0"/>
                </a:rPr>
                <a:t>2,8        3,5,9</a:t>
              </a:r>
            </a:p>
            <a:p>
              <a:pPr>
                <a:buFontTx/>
                <a:buAutoNum type="arabicPlain"/>
                <a:defRPr/>
              </a:pPr>
              <a:r>
                <a:rPr lang="en-US">
                  <a:solidFill>
                    <a:srgbClr val="FF0066"/>
                  </a:solidFill>
                  <a:latin typeface="Tahoma" charset="0"/>
                </a:rPr>
                <a:t>4,8        5</a:t>
              </a:r>
            </a:p>
            <a:p>
              <a:pPr>
                <a:buFontTx/>
                <a:buAutoNum type="arabicPlain"/>
                <a:defRPr/>
              </a:pPr>
              <a:r>
                <a:rPr lang="en-US">
                  <a:latin typeface="Tahoma" charset="0"/>
                </a:rPr>
                <a:t>4,6        5,7,9</a:t>
              </a:r>
            </a:p>
            <a:p>
              <a:pPr>
                <a:buFontTx/>
                <a:buAutoNum type="arabicPlain"/>
                <a:defRPr/>
              </a:pPr>
              <a:r>
                <a:rPr lang="en-US">
                  <a:latin typeface="Tahoma" charset="0"/>
                </a:rPr>
                <a:t>6,8        5</a:t>
              </a:r>
            </a:p>
          </p:txBody>
        </p:sp>
        <p:sp>
          <p:nvSpPr>
            <p:cNvPr id="44037" name="Rectangle 5">
              <a:extLst>
                <a:ext uri="{FF2B5EF4-FFF2-40B4-BE49-F238E27FC236}">
                  <a16:creationId xmlns:a16="http://schemas.microsoft.com/office/drawing/2014/main" id="{90DE5A9C-0B4F-F348-91A1-BA0096E6DB85}"/>
                </a:ext>
              </a:extLst>
            </p:cNvPr>
            <p:cNvSpPr>
              <a:spLocks noChangeArrowheads="1"/>
            </p:cNvSpPr>
            <p:nvPr/>
          </p:nvSpPr>
          <p:spPr bwMode="auto">
            <a:xfrm>
              <a:off x="3120" y="1035"/>
              <a:ext cx="1776" cy="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4038" name="Line 6">
              <a:extLst>
                <a:ext uri="{FF2B5EF4-FFF2-40B4-BE49-F238E27FC236}">
                  <a16:creationId xmlns:a16="http://schemas.microsoft.com/office/drawing/2014/main" id="{F56653A0-D90D-D74E-B0FA-09C95E38F738}"/>
                </a:ext>
              </a:extLst>
            </p:cNvPr>
            <p:cNvSpPr>
              <a:spLocks noChangeShapeType="1"/>
            </p:cNvSpPr>
            <p:nvPr/>
          </p:nvSpPr>
          <p:spPr bwMode="auto">
            <a:xfrm>
              <a:off x="3408" y="1035"/>
              <a:ext cx="0" cy="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4039" name="Line 7">
              <a:extLst>
                <a:ext uri="{FF2B5EF4-FFF2-40B4-BE49-F238E27FC236}">
                  <a16:creationId xmlns:a16="http://schemas.microsoft.com/office/drawing/2014/main" id="{1C306631-EBAD-7D45-8497-2FBDC6162A5C}"/>
                </a:ext>
              </a:extLst>
            </p:cNvPr>
            <p:cNvSpPr>
              <a:spLocks noChangeShapeType="1"/>
            </p:cNvSpPr>
            <p:nvPr/>
          </p:nvSpPr>
          <p:spPr bwMode="auto">
            <a:xfrm>
              <a:off x="4128" y="1035"/>
              <a:ext cx="0" cy="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4040" name="Line 8">
              <a:extLst>
                <a:ext uri="{FF2B5EF4-FFF2-40B4-BE49-F238E27FC236}">
                  <a16:creationId xmlns:a16="http://schemas.microsoft.com/office/drawing/2014/main" id="{BF4B4C70-F1AA-C54E-8347-211A5FD4DE76}"/>
                </a:ext>
              </a:extLst>
            </p:cNvPr>
            <p:cNvSpPr>
              <a:spLocks noChangeShapeType="1"/>
            </p:cNvSpPr>
            <p:nvPr/>
          </p:nvSpPr>
          <p:spPr bwMode="auto">
            <a:xfrm>
              <a:off x="3120" y="1323"/>
              <a:ext cx="177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4041" name="Line 9">
              <a:extLst>
                <a:ext uri="{FF2B5EF4-FFF2-40B4-BE49-F238E27FC236}">
                  <a16:creationId xmlns:a16="http://schemas.microsoft.com/office/drawing/2014/main" id="{5C934767-3914-664E-8EF8-79E0CDED08AC}"/>
                </a:ext>
              </a:extLst>
            </p:cNvPr>
            <p:cNvSpPr>
              <a:spLocks noChangeShapeType="1"/>
            </p:cNvSpPr>
            <p:nvPr/>
          </p:nvSpPr>
          <p:spPr bwMode="auto">
            <a:xfrm>
              <a:off x="2880" y="1440"/>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4042" name="Text Box 10">
              <a:extLst>
                <a:ext uri="{FF2B5EF4-FFF2-40B4-BE49-F238E27FC236}">
                  <a16:creationId xmlns:a16="http://schemas.microsoft.com/office/drawing/2014/main" id="{A8E68C91-92BE-224E-931A-2DF8C3A51647}"/>
                </a:ext>
              </a:extLst>
            </p:cNvPr>
            <p:cNvSpPr txBox="1">
              <a:spLocks noChangeArrowheads="1"/>
            </p:cNvSpPr>
            <p:nvPr/>
          </p:nvSpPr>
          <p:spPr bwMode="auto">
            <a:xfrm>
              <a:off x="2880" y="3168"/>
              <a:ext cx="22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a:t>
              </a:r>
            </a:p>
          </p:txBody>
        </p:sp>
      </p:grpSp>
      <p:sp>
        <p:nvSpPr>
          <p:cNvPr id="44043" name="Text Box 11">
            <a:extLst>
              <a:ext uri="{FF2B5EF4-FFF2-40B4-BE49-F238E27FC236}">
                <a16:creationId xmlns:a16="http://schemas.microsoft.com/office/drawing/2014/main" id="{F677B846-0FC9-A246-B721-A4941A4340BF}"/>
              </a:ext>
            </a:extLst>
          </p:cNvPr>
          <p:cNvSpPr txBox="1">
            <a:spLocks noChangeArrowheads="1"/>
          </p:cNvSpPr>
          <p:nvPr/>
        </p:nvSpPr>
        <p:spPr bwMode="auto">
          <a:xfrm>
            <a:off x="5943600" y="1752600"/>
            <a:ext cx="15525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r	   b</a:t>
            </a:r>
          </a:p>
        </p:txBody>
      </p:sp>
      <p:sp>
        <p:nvSpPr>
          <p:cNvPr id="44044" name="Line 12">
            <a:extLst>
              <a:ext uri="{FF2B5EF4-FFF2-40B4-BE49-F238E27FC236}">
                <a16:creationId xmlns:a16="http://schemas.microsoft.com/office/drawing/2014/main" id="{3E740B2C-4C27-3348-A3CE-8C3916336FCF}"/>
              </a:ext>
            </a:extLst>
          </p:cNvPr>
          <p:cNvSpPr>
            <a:spLocks noChangeShapeType="1"/>
          </p:cNvSpPr>
          <p:nvPr/>
        </p:nvSpPr>
        <p:spPr bwMode="auto">
          <a:xfrm>
            <a:off x="4419600" y="2209800"/>
            <a:ext cx="3581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4045" name="Line 13">
            <a:extLst>
              <a:ext uri="{FF2B5EF4-FFF2-40B4-BE49-F238E27FC236}">
                <a16:creationId xmlns:a16="http://schemas.microsoft.com/office/drawing/2014/main" id="{6EDD2765-D840-F04E-B733-FDB3F669DAE7}"/>
              </a:ext>
            </a:extLst>
          </p:cNvPr>
          <p:cNvSpPr>
            <a:spLocks noChangeShapeType="1"/>
          </p:cNvSpPr>
          <p:nvPr/>
        </p:nvSpPr>
        <p:spPr bwMode="auto">
          <a:xfrm>
            <a:off x="5486400" y="1905000"/>
            <a:ext cx="0" cy="3048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4047" name="Text Box 15">
            <a:extLst>
              <a:ext uri="{FF2B5EF4-FFF2-40B4-BE49-F238E27FC236}">
                <a16:creationId xmlns:a16="http://schemas.microsoft.com/office/drawing/2014/main" id="{23F8A65F-204C-EB44-A855-901D6378318A}"/>
              </a:ext>
            </a:extLst>
          </p:cNvPr>
          <p:cNvSpPr txBox="1">
            <a:spLocks noChangeArrowheads="1"/>
          </p:cNvSpPr>
          <p:nvPr/>
        </p:nvSpPr>
        <p:spPr bwMode="auto">
          <a:xfrm>
            <a:off x="4419600" y="2209800"/>
            <a:ext cx="6429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{1}</a:t>
            </a:r>
          </a:p>
        </p:txBody>
      </p:sp>
      <p:sp>
        <p:nvSpPr>
          <p:cNvPr id="44048" name="Text Box 16">
            <a:extLst>
              <a:ext uri="{FF2B5EF4-FFF2-40B4-BE49-F238E27FC236}">
                <a16:creationId xmlns:a16="http://schemas.microsoft.com/office/drawing/2014/main" id="{3856393F-4268-6848-BF24-11EDE33D9965}"/>
              </a:ext>
            </a:extLst>
          </p:cNvPr>
          <p:cNvSpPr txBox="1">
            <a:spLocks noChangeArrowheads="1"/>
          </p:cNvSpPr>
          <p:nvPr/>
        </p:nvSpPr>
        <p:spPr bwMode="auto">
          <a:xfrm>
            <a:off x="3581400" y="4495800"/>
            <a:ext cx="19399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 {1,3,5,7,9}</a:t>
            </a:r>
          </a:p>
        </p:txBody>
      </p:sp>
      <p:sp>
        <p:nvSpPr>
          <p:cNvPr id="44050" name="Text Box 18">
            <a:extLst>
              <a:ext uri="{FF2B5EF4-FFF2-40B4-BE49-F238E27FC236}">
                <a16:creationId xmlns:a16="http://schemas.microsoft.com/office/drawing/2014/main" id="{51D9EE2E-6C16-BA45-9501-085A6E7D732E}"/>
              </a:ext>
            </a:extLst>
          </p:cNvPr>
          <p:cNvSpPr txBox="1">
            <a:spLocks noChangeArrowheads="1"/>
          </p:cNvSpPr>
          <p:nvPr/>
        </p:nvSpPr>
        <p:spPr bwMode="auto">
          <a:xfrm>
            <a:off x="3581400" y="4114800"/>
            <a:ext cx="18716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   {1,3,7,9}</a:t>
            </a:r>
          </a:p>
        </p:txBody>
      </p:sp>
      <p:sp>
        <p:nvSpPr>
          <p:cNvPr id="44052" name="Text Box 20">
            <a:extLst>
              <a:ext uri="{FF2B5EF4-FFF2-40B4-BE49-F238E27FC236}">
                <a16:creationId xmlns:a16="http://schemas.microsoft.com/office/drawing/2014/main" id="{18E3CFD3-E3B1-2849-86F1-1CA29C83A437}"/>
              </a:ext>
            </a:extLst>
          </p:cNvPr>
          <p:cNvSpPr txBox="1">
            <a:spLocks noChangeArrowheads="1"/>
          </p:cNvSpPr>
          <p:nvPr/>
        </p:nvSpPr>
        <p:spPr bwMode="auto">
          <a:xfrm>
            <a:off x="5486400" y="3352800"/>
            <a:ext cx="30083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{2,4,6,8} {1,3,5,7,9}</a:t>
            </a:r>
          </a:p>
        </p:txBody>
      </p:sp>
      <p:sp>
        <p:nvSpPr>
          <p:cNvPr id="44053" name="Text Box 21">
            <a:extLst>
              <a:ext uri="{FF2B5EF4-FFF2-40B4-BE49-F238E27FC236}">
                <a16:creationId xmlns:a16="http://schemas.microsoft.com/office/drawing/2014/main" id="{CBD05587-0629-D846-BF3D-42F5A9ACEA92}"/>
              </a:ext>
            </a:extLst>
          </p:cNvPr>
          <p:cNvSpPr txBox="1">
            <a:spLocks noChangeArrowheads="1"/>
          </p:cNvSpPr>
          <p:nvPr/>
        </p:nvSpPr>
        <p:spPr bwMode="auto">
          <a:xfrm>
            <a:off x="4038600" y="3352800"/>
            <a:ext cx="14192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{2,4,6,8}</a:t>
            </a:r>
          </a:p>
        </p:txBody>
      </p:sp>
      <p:sp>
        <p:nvSpPr>
          <p:cNvPr id="44054" name="Text Box 22">
            <a:extLst>
              <a:ext uri="{FF2B5EF4-FFF2-40B4-BE49-F238E27FC236}">
                <a16:creationId xmlns:a16="http://schemas.microsoft.com/office/drawing/2014/main" id="{4DC945E5-B9A0-8941-8AFD-7C3D225781FC}"/>
              </a:ext>
            </a:extLst>
          </p:cNvPr>
          <p:cNvSpPr txBox="1">
            <a:spLocks noChangeArrowheads="1"/>
          </p:cNvSpPr>
          <p:nvPr/>
        </p:nvSpPr>
        <p:spPr bwMode="auto">
          <a:xfrm>
            <a:off x="5486400" y="2971800"/>
            <a:ext cx="2844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{2,4,6,8}  {1,3,7,9}</a:t>
            </a:r>
          </a:p>
        </p:txBody>
      </p:sp>
      <p:sp>
        <p:nvSpPr>
          <p:cNvPr id="44055" name="Text Box 23">
            <a:extLst>
              <a:ext uri="{FF2B5EF4-FFF2-40B4-BE49-F238E27FC236}">
                <a16:creationId xmlns:a16="http://schemas.microsoft.com/office/drawing/2014/main" id="{88417AA0-5BFA-6042-8111-1D010D1AB9C5}"/>
              </a:ext>
            </a:extLst>
          </p:cNvPr>
          <p:cNvSpPr txBox="1">
            <a:spLocks noChangeArrowheads="1"/>
          </p:cNvSpPr>
          <p:nvPr/>
        </p:nvSpPr>
        <p:spPr bwMode="auto">
          <a:xfrm>
            <a:off x="4419600" y="2971800"/>
            <a:ext cx="6429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{5}</a:t>
            </a:r>
          </a:p>
        </p:txBody>
      </p:sp>
      <p:sp>
        <p:nvSpPr>
          <p:cNvPr id="44056" name="Text Box 24">
            <a:extLst>
              <a:ext uri="{FF2B5EF4-FFF2-40B4-BE49-F238E27FC236}">
                <a16:creationId xmlns:a16="http://schemas.microsoft.com/office/drawing/2014/main" id="{C3838748-3B1C-A84B-8093-22FA1AFC6A2D}"/>
              </a:ext>
            </a:extLst>
          </p:cNvPr>
          <p:cNvSpPr txBox="1">
            <a:spLocks noChangeArrowheads="1"/>
          </p:cNvSpPr>
          <p:nvPr/>
        </p:nvSpPr>
        <p:spPr bwMode="auto">
          <a:xfrm>
            <a:off x="4267200" y="2590800"/>
            <a:ext cx="9017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{2,4}</a:t>
            </a:r>
          </a:p>
        </p:txBody>
      </p:sp>
      <p:sp>
        <p:nvSpPr>
          <p:cNvPr id="44057" name="Text Box 25">
            <a:extLst>
              <a:ext uri="{FF2B5EF4-FFF2-40B4-BE49-F238E27FC236}">
                <a16:creationId xmlns:a16="http://schemas.microsoft.com/office/drawing/2014/main" id="{37C851A4-A061-CA46-9D46-1E9052B026CC}"/>
              </a:ext>
            </a:extLst>
          </p:cNvPr>
          <p:cNvSpPr txBox="1">
            <a:spLocks noChangeArrowheads="1"/>
          </p:cNvSpPr>
          <p:nvPr/>
        </p:nvSpPr>
        <p:spPr bwMode="auto">
          <a:xfrm>
            <a:off x="5486400" y="2590800"/>
            <a:ext cx="2844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{2,4,6,8}  {1,3,5,7}</a:t>
            </a:r>
          </a:p>
        </p:txBody>
      </p:sp>
      <p:sp>
        <p:nvSpPr>
          <p:cNvPr id="44058" name="Text Box 26">
            <a:extLst>
              <a:ext uri="{FF2B5EF4-FFF2-40B4-BE49-F238E27FC236}">
                <a16:creationId xmlns:a16="http://schemas.microsoft.com/office/drawing/2014/main" id="{899AC511-8931-2645-A19C-A6829734DF26}"/>
              </a:ext>
            </a:extLst>
          </p:cNvPr>
          <p:cNvSpPr txBox="1">
            <a:spLocks noChangeArrowheads="1"/>
          </p:cNvSpPr>
          <p:nvPr/>
        </p:nvSpPr>
        <p:spPr bwMode="auto">
          <a:xfrm>
            <a:off x="4038600" y="3733800"/>
            <a:ext cx="14192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{1,3,5,7}</a:t>
            </a:r>
          </a:p>
        </p:txBody>
      </p:sp>
      <p:sp>
        <p:nvSpPr>
          <p:cNvPr id="44059" name="Text Box 27">
            <a:extLst>
              <a:ext uri="{FF2B5EF4-FFF2-40B4-BE49-F238E27FC236}">
                <a16:creationId xmlns:a16="http://schemas.microsoft.com/office/drawing/2014/main" id="{39D0B138-6CE4-8F45-985B-0AFDE853F7B9}"/>
              </a:ext>
            </a:extLst>
          </p:cNvPr>
          <p:cNvSpPr txBox="1">
            <a:spLocks noChangeArrowheads="1"/>
          </p:cNvSpPr>
          <p:nvPr/>
        </p:nvSpPr>
        <p:spPr bwMode="auto">
          <a:xfrm>
            <a:off x="5791200" y="2209800"/>
            <a:ext cx="20272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{2,4}       {5}</a:t>
            </a:r>
          </a:p>
        </p:txBody>
      </p:sp>
      <p:sp>
        <p:nvSpPr>
          <p:cNvPr id="44060" name="Line 28">
            <a:extLst>
              <a:ext uri="{FF2B5EF4-FFF2-40B4-BE49-F238E27FC236}">
                <a16:creationId xmlns:a16="http://schemas.microsoft.com/office/drawing/2014/main" id="{F9F09C86-E1A0-0D4C-8100-B397D941E422}"/>
              </a:ext>
            </a:extLst>
          </p:cNvPr>
          <p:cNvSpPr>
            <a:spLocks noChangeShapeType="1"/>
          </p:cNvSpPr>
          <p:nvPr/>
        </p:nvSpPr>
        <p:spPr bwMode="auto">
          <a:xfrm>
            <a:off x="4038600" y="24384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4061" name="Text Box 29">
            <a:extLst>
              <a:ext uri="{FF2B5EF4-FFF2-40B4-BE49-F238E27FC236}">
                <a16:creationId xmlns:a16="http://schemas.microsoft.com/office/drawing/2014/main" id="{CF5753C3-A7D3-8348-B2B5-9729E86A2CB8}"/>
              </a:ext>
            </a:extLst>
          </p:cNvPr>
          <p:cNvSpPr txBox="1">
            <a:spLocks noChangeArrowheads="1"/>
          </p:cNvSpPr>
          <p:nvPr/>
        </p:nvSpPr>
        <p:spPr bwMode="auto">
          <a:xfrm>
            <a:off x="5486400" y="3733800"/>
            <a:ext cx="30083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{2,4,6,8} {1,3,5,7,9}</a:t>
            </a:r>
          </a:p>
        </p:txBody>
      </p:sp>
      <p:sp>
        <p:nvSpPr>
          <p:cNvPr id="29" name="Line 14">
            <a:extLst>
              <a:ext uri="{FF2B5EF4-FFF2-40B4-BE49-F238E27FC236}">
                <a16:creationId xmlns:a16="http://schemas.microsoft.com/office/drawing/2014/main" id="{6185CEDA-C8C3-E54B-BDE4-59D10EF1AE81}"/>
              </a:ext>
            </a:extLst>
          </p:cNvPr>
          <p:cNvSpPr>
            <a:spLocks noChangeShapeType="1"/>
          </p:cNvSpPr>
          <p:nvPr/>
        </p:nvSpPr>
        <p:spPr bwMode="auto">
          <a:xfrm>
            <a:off x="6437587" y="1905000"/>
            <a:ext cx="0" cy="3048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4">
            <a:extLst>
              <a:ext uri="{FF2B5EF4-FFF2-40B4-BE49-F238E27FC236}">
                <a16:creationId xmlns:a16="http://schemas.microsoft.com/office/drawing/2014/main" id="{FB2AD171-5B74-3941-B711-7C9B2AC98C35}"/>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A5D757A1-4BE8-DD49-81C3-59301F802672}" type="slidenum">
              <a:rPr lang="en-US" altLang="en-US" sz="1400">
                <a:latin typeface="Times New Roman" panose="02020603050405020304" pitchFamily="18" charset="0"/>
              </a:rPr>
              <a:pPr/>
              <a:t>46</a:t>
            </a:fld>
            <a:endParaRPr lang="en-US" altLang="en-US" sz="1400">
              <a:latin typeface="Times New Roman" panose="02020603050405020304" pitchFamily="18" charset="0"/>
            </a:endParaRPr>
          </a:p>
        </p:txBody>
      </p:sp>
      <p:sp>
        <p:nvSpPr>
          <p:cNvPr id="46082" name="Rectangle 2">
            <a:extLst>
              <a:ext uri="{FF2B5EF4-FFF2-40B4-BE49-F238E27FC236}">
                <a16:creationId xmlns:a16="http://schemas.microsoft.com/office/drawing/2014/main" id="{145F9B49-336A-724E-8E88-F580571FA927}"/>
              </a:ext>
            </a:extLst>
          </p:cNvPr>
          <p:cNvSpPr>
            <a:spLocks noGrp="1" noChangeArrowheads="1"/>
          </p:cNvSpPr>
          <p:nvPr>
            <p:ph type="title"/>
          </p:nvPr>
        </p:nvSpPr>
        <p:spPr/>
        <p:txBody>
          <a:bodyPr/>
          <a:lstStyle/>
          <a:p>
            <a:pPr>
              <a:defRPr/>
            </a:pPr>
            <a:r>
              <a:rPr lang="en-US">
                <a:solidFill>
                  <a:srgbClr val="33CC33"/>
                </a:solidFill>
                <a:cs typeface="+mj-cs"/>
              </a:rPr>
              <a:t>Example</a:t>
            </a:r>
            <a:r>
              <a:rPr lang="en-US">
                <a:cs typeface="+mj-cs"/>
              </a:rPr>
              <a:t>: Subset Construction</a:t>
            </a:r>
          </a:p>
        </p:txBody>
      </p:sp>
      <p:grpSp>
        <p:nvGrpSpPr>
          <p:cNvPr id="53251" name="Group 3">
            <a:extLst>
              <a:ext uri="{FF2B5EF4-FFF2-40B4-BE49-F238E27FC236}">
                <a16:creationId xmlns:a16="http://schemas.microsoft.com/office/drawing/2014/main" id="{4C7D85BF-2C91-3C46-BD76-830C0DDAF97F}"/>
              </a:ext>
            </a:extLst>
          </p:cNvPr>
          <p:cNvGrpSpPr>
            <a:grpSpLocks/>
          </p:cNvGrpSpPr>
          <p:nvPr/>
        </p:nvGrpSpPr>
        <p:grpSpPr bwMode="auto">
          <a:xfrm>
            <a:off x="304800" y="1752600"/>
            <a:ext cx="3200400" cy="3843338"/>
            <a:chOff x="2880" y="1035"/>
            <a:chExt cx="2016" cy="2421"/>
          </a:xfrm>
        </p:grpSpPr>
        <p:sp>
          <p:nvSpPr>
            <p:cNvPr id="46084" name="Text Box 4">
              <a:extLst>
                <a:ext uri="{FF2B5EF4-FFF2-40B4-BE49-F238E27FC236}">
                  <a16:creationId xmlns:a16="http://schemas.microsoft.com/office/drawing/2014/main" id="{0A7F3027-9FDB-7842-98BA-7D1105B6C316}"/>
                </a:ext>
              </a:extLst>
            </p:cNvPr>
            <p:cNvSpPr txBox="1">
              <a:spLocks noChangeArrowheads="1"/>
            </p:cNvSpPr>
            <p:nvPr/>
          </p:nvSpPr>
          <p:spPr bwMode="auto">
            <a:xfrm>
              <a:off x="3168" y="1056"/>
              <a:ext cx="1712" cy="23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marL="457200" indent="-457200">
                <a:defRPr sz="2400">
                  <a:solidFill>
                    <a:schemeClr val="tx1"/>
                  </a:solidFill>
                  <a:latin typeface="Times New Roman" charset="0"/>
                  <a:ea typeface="ＭＳ Ｐゴシック" charset="0"/>
                </a:defRPr>
              </a:lvl1pPr>
              <a:lvl2pPr marL="914400" indent="-45720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286000" indent="-457200">
                <a:defRPr sz="2400">
                  <a:solidFill>
                    <a:schemeClr val="tx1"/>
                  </a:solidFill>
                  <a:latin typeface="Times New Roman" charset="0"/>
                  <a:ea typeface="ＭＳ Ｐゴシック" charset="0"/>
                </a:defRPr>
              </a:lvl5pPr>
              <a:lvl6pPr marL="2743200" indent="-457200" eaLnBrk="0" fontAlgn="base" hangingPunct="0">
                <a:spcBef>
                  <a:spcPct val="0"/>
                </a:spcBef>
                <a:spcAft>
                  <a:spcPct val="0"/>
                </a:spcAft>
                <a:defRPr sz="2400">
                  <a:solidFill>
                    <a:schemeClr val="tx1"/>
                  </a:solidFill>
                  <a:latin typeface="Times New Roman" charset="0"/>
                  <a:ea typeface="ＭＳ Ｐゴシック" charset="0"/>
                </a:defRPr>
              </a:lvl6pPr>
              <a:lvl7pPr marL="3200400" indent="-457200" eaLnBrk="0" fontAlgn="base" hangingPunct="0">
                <a:spcBef>
                  <a:spcPct val="0"/>
                </a:spcBef>
                <a:spcAft>
                  <a:spcPct val="0"/>
                </a:spcAft>
                <a:defRPr sz="2400">
                  <a:solidFill>
                    <a:schemeClr val="tx1"/>
                  </a:solidFill>
                  <a:latin typeface="Times New Roman" charset="0"/>
                  <a:ea typeface="ＭＳ Ｐゴシック" charset="0"/>
                </a:defRPr>
              </a:lvl7pPr>
              <a:lvl8pPr marL="3657600" indent="-457200" eaLnBrk="0" fontAlgn="base" hangingPunct="0">
                <a:spcBef>
                  <a:spcPct val="0"/>
                </a:spcBef>
                <a:spcAft>
                  <a:spcPct val="0"/>
                </a:spcAft>
                <a:defRPr sz="2400">
                  <a:solidFill>
                    <a:schemeClr val="tx1"/>
                  </a:solidFill>
                  <a:latin typeface="Times New Roman" charset="0"/>
                  <a:ea typeface="ＭＳ Ｐゴシック" charset="0"/>
                </a:defRPr>
              </a:lvl8pPr>
              <a:lvl9pPr marL="4114800" indent="-4572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a:latin typeface="Tahoma" charset="0"/>
                </a:rPr>
                <a:t>       r         b</a:t>
              </a:r>
            </a:p>
            <a:p>
              <a:pPr>
                <a:buFontTx/>
                <a:buAutoNum type="arabicPlain"/>
                <a:defRPr/>
              </a:pPr>
              <a:r>
                <a:rPr lang="en-US">
                  <a:solidFill>
                    <a:srgbClr val="FF0066"/>
                  </a:solidFill>
                  <a:latin typeface="Tahoma" charset="0"/>
                </a:rPr>
                <a:t>2,4       5</a:t>
              </a:r>
            </a:p>
            <a:p>
              <a:pPr>
                <a:buFontTx/>
                <a:buAutoNum type="arabicPlain"/>
                <a:defRPr/>
              </a:pPr>
              <a:r>
                <a:rPr lang="en-US">
                  <a:latin typeface="Tahoma" charset="0"/>
                </a:rPr>
                <a:t>4,6       1,3,5</a:t>
              </a:r>
            </a:p>
            <a:p>
              <a:pPr>
                <a:buFontTx/>
                <a:buAutoNum type="arabicPlain"/>
                <a:defRPr/>
              </a:pPr>
              <a:r>
                <a:rPr lang="en-US">
                  <a:solidFill>
                    <a:srgbClr val="FF0066"/>
                  </a:solidFill>
                  <a:latin typeface="Tahoma" charset="0"/>
                </a:rPr>
                <a:t>2,6       5</a:t>
              </a:r>
            </a:p>
            <a:p>
              <a:pPr>
                <a:buFontTx/>
                <a:buAutoNum type="arabicPlain"/>
                <a:defRPr/>
              </a:pPr>
              <a:r>
                <a:rPr lang="en-US">
                  <a:latin typeface="Tahoma" charset="0"/>
                </a:rPr>
                <a:t>2,8       1,5,7</a:t>
              </a:r>
            </a:p>
            <a:p>
              <a:pPr>
                <a:buFontTx/>
                <a:buAutoNum type="arabicPlain"/>
                <a:defRPr/>
              </a:pPr>
              <a:r>
                <a:rPr lang="en-US">
                  <a:latin typeface="Tahoma" charset="0"/>
                </a:rPr>
                <a:t>2,4,6,8  1,3,7,9</a:t>
              </a:r>
            </a:p>
            <a:p>
              <a:pPr>
                <a:buFontTx/>
                <a:buAutoNum type="arabicPlain"/>
                <a:defRPr/>
              </a:pPr>
              <a:r>
                <a:rPr lang="en-US">
                  <a:latin typeface="Tahoma" charset="0"/>
                </a:rPr>
                <a:t>2,8        3,5,9</a:t>
              </a:r>
            </a:p>
            <a:p>
              <a:pPr>
                <a:buFontTx/>
                <a:buAutoNum type="arabicPlain"/>
                <a:defRPr/>
              </a:pPr>
              <a:r>
                <a:rPr lang="en-US">
                  <a:solidFill>
                    <a:srgbClr val="FF0066"/>
                  </a:solidFill>
                  <a:latin typeface="Tahoma" charset="0"/>
                </a:rPr>
                <a:t>4,8        5</a:t>
              </a:r>
            </a:p>
            <a:p>
              <a:pPr>
                <a:buFontTx/>
                <a:buAutoNum type="arabicPlain"/>
                <a:defRPr/>
              </a:pPr>
              <a:r>
                <a:rPr lang="en-US">
                  <a:latin typeface="Tahoma" charset="0"/>
                </a:rPr>
                <a:t>4,6        5,7,9</a:t>
              </a:r>
            </a:p>
            <a:p>
              <a:pPr>
                <a:buFontTx/>
                <a:buAutoNum type="arabicPlain"/>
                <a:defRPr/>
              </a:pPr>
              <a:r>
                <a:rPr lang="en-US">
                  <a:solidFill>
                    <a:srgbClr val="FF0066"/>
                  </a:solidFill>
                  <a:latin typeface="Tahoma" charset="0"/>
                </a:rPr>
                <a:t>6,8        5</a:t>
              </a:r>
            </a:p>
          </p:txBody>
        </p:sp>
        <p:sp>
          <p:nvSpPr>
            <p:cNvPr id="46085" name="Rectangle 5">
              <a:extLst>
                <a:ext uri="{FF2B5EF4-FFF2-40B4-BE49-F238E27FC236}">
                  <a16:creationId xmlns:a16="http://schemas.microsoft.com/office/drawing/2014/main" id="{1922ACB3-CD31-6A41-9C5D-14C6E38BD93E}"/>
                </a:ext>
              </a:extLst>
            </p:cNvPr>
            <p:cNvSpPr>
              <a:spLocks noChangeArrowheads="1"/>
            </p:cNvSpPr>
            <p:nvPr/>
          </p:nvSpPr>
          <p:spPr bwMode="auto">
            <a:xfrm>
              <a:off x="3120" y="1035"/>
              <a:ext cx="1776" cy="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46086" name="Line 6">
              <a:extLst>
                <a:ext uri="{FF2B5EF4-FFF2-40B4-BE49-F238E27FC236}">
                  <a16:creationId xmlns:a16="http://schemas.microsoft.com/office/drawing/2014/main" id="{4C37C3A3-A312-EE49-8EC1-196B5B42BD75}"/>
                </a:ext>
              </a:extLst>
            </p:cNvPr>
            <p:cNvSpPr>
              <a:spLocks noChangeShapeType="1"/>
            </p:cNvSpPr>
            <p:nvPr/>
          </p:nvSpPr>
          <p:spPr bwMode="auto">
            <a:xfrm>
              <a:off x="3408" y="1035"/>
              <a:ext cx="0" cy="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6087" name="Line 7">
              <a:extLst>
                <a:ext uri="{FF2B5EF4-FFF2-40B4-BE49-F238E27FC236}">
                  <a16:creationId xmlns:a16="http://schemas.microsoft.com/office/drawing/2014/main" id="{833B0A76-66EC-F54D-8452-6983AC2CC4BB}"/>
                </a:ext>
              </a:extLst>
            </p:cNvPr>
            <p:cNvSpPr>
              <a:spLocks noChangeShapeType="1"/>
            </p:cNvSpPr>
            <p:nvPr/>
          </p:nvSpPr>
          <p:spPr bwMode="auto">
            <a:xfrm>
              <a:off x="4128" y="1035"/>
              <a:ext cx="0" cy="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6088" name="Line 8">
              <a:extLst>
                <a:ext uri="{FF2B5EF4-FFF2-40B4-BE49-F238E27FC236}">
                  <a16:creationId xmlns:a16="http://schemas.microsoft.com/office/drawing/2014/main" id="{211334E9-1216-4C4A-910B-6535718541C5}"/>
                </a:ext>
              </a:extLst>
            </p:cNvPr>
            <p:cNvSpPr>
              <a:spLocks noChangeShapeType="1"/>
            </p:cNvSpPr>
            <p:nvPr/>
          </p:nvSpPr>
          <p:spPr bwMode="auto">
            <a:xfrm>
              <a:off x="3120" y="1323"/>
              <a:ext cx="177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6089" name="Line 9">
              <a:extLst>
                <a:ext uri="{FF2B5EF4-FFF2-40B4-BE49-F238E27FC236}">
                  <a16:creationId xmlns:a16="http://schemas.microsoft.com/office/drawing/2014/main" id="{69B42714-6F13-B142-BD12-E09347F6CF35}"/>
                </a:ext>
              </a:extLst>
            </p:cNvPr>
            <p:cNvSpPr>
              <a:spLocks noChangeShapeType="1"/>
            </p:cNvSpPr>
            <p:nvPr/>
          </p:nvSpPr>
          <p:spPr bwMode="auto">
            <a:xfrm>
              <a:off x="2880" y="1440"/>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6090" name="Text Box 10">
              <a:extLst>
                <a:ext uri="{FF2B5EF4-FFF2-40B4-BE49-F238E27FC236}">
                  <a16:creationId xmlns:a16="http://schemas.microsoft.com/office/drawing/2014/main" id="{AF4AA5CC-8E1D-1B43-A376-2D08B18BC5D6}"/>
                </a:ext>
              </a:extLst>
            </p:cNvPr>
            <p:cNvSpPr txBox="1">
              <a:spLocks noChangeArrowheads="1"/>
            </p:cNvSpPr>
            <p:nvPr/>
          </p:nvSpPr>
          <p:spPr bwMode="auto">
            <a:xfrm>
              <a:off x="2880" y="3168"/>
              <a:ext cx="22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a:t>
              </a:r>
            </a:p>
          </p:txBody>
        </p:sp>
      </p:grpSp>
      <p:sp>
        <p:nvSpPr>
          <p:cNvPr id="46091" name="Text Box 11">
            <a:extLst>
              <a:ext uri="{FF2B5EF4-FFF2-40B4-BE49-F238E27FC236}">
                <a16:creationId xmlns:a16="http://schemas.microsoft.com/office/drawing/2014/main" id="{F24D9F1F-CE08-AF4E-B82F-AA48318848E1}"/>
              </a:ext>
            </a:extLst>
          </p:cNvPr>
          <p:cNvSpPr txBox="1">
            <a:spLocks noChangeArrowheads="1"/>
          </p:cNvSpPr>
          <p:nvPr/>
        </p:nvSpPr>
        <p:spPr bwMode="auto">
          <a:xfrm>
            <a:off x="5943600" y="1752600"/>
            <a:ext cx="15525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r	   b</a:t>
            </a:r>
          </a:p>
        </p:txBody>
      </p:sp>
      <p:sp>
        <p:nvSpPr>
          <p:cNvPr id="46092" name="Line 12">
            <a:extLst>
              <a:ext uri="{FF2B5EF4-FFF2-40B4-BE49-F238E27FC236}">
                <a16:creationId xmlns:a16="http://schemas.microsoft.com/office/drawing/2014/main" id="{093D364C-98F1-E045-AC43-56C67A2B6853}"/>
              </a:ext>
            </a:extLst>
          </p:cNvPr>
          <p:cNvSpPr>
            <a:spLocks noChangeShapeType="1"/>
          </p:cNvSpPr>
          <p:nvPr/>
        </p:nvSpPr>
        <p:spPr bwMode="auto">
          <a:xfrm>
            <a:off x="4419600" y="2209800"/>
            <a:ext cx="3581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6093" name="Line 13">
            <a:extLst>
              <a:ext uri="{FF2B5EF4-FFF2-40B4-BE49-F238E27FC236}">
                <a16:creationId xmlns:a16="http://schemas.microsoft.com/office/drawing/2014/main" id="{73D31B41-7DF0-DA43-9D8E-E3420599EA23}"/>
              </a:ext>
            </a:extLst>
          </p:cNvPr>
          <p:cNvSpPr>
            <a:spLocks noChangeShapeType="1"/>
          </p:cNvSpPr>
          <p:nvPr/>
        </p:nvSpPr>
        <p:spPr bwMode="auto">
          <a:xfrm>
            <a:off x="5486400" y="1905000"/>
            <a:ext cx="0" cy="3048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6095" name="Text Box 15">
            <a:extLst>
              <a:ext uri="{FF2B5EF4-FFF2-40B4-BE49-F238E27FC236}">
                <a16:creationId xmlns:a16="http://schemas.microsoft.com/office/drawing/2014/main" id="{64BC3DB8-0A77-644C-BE53-D48AF83BEC6D}"/>
              </a:ext>
            </a:extLst>
          </p:cNvPr>
          <p:cNvSpPr txBox="1">
            <a:spLocks noChangeArrowheads="1"/>
          </p:cNvSpPr>
          <p:nvPr/>
        </p:nvSpPr>
        <p:spPr bwMode="auto">
          <a:xfrm>
            <a:off x="4419600" y="2209800"/>
            <a:ext cx="6429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{1}</a:t>
            </a:r>
          </a:p>
        </p:txBody>
      </p:sp>
      <p:sp>
        <p:nvSpPr>
          <p:cNvPr id="46096" name="Text Box 16">
            <a:extLst>
              <a:ext uri="{FF2B5EF4-FFF2-40B4-BE49-F238E27FC236}">
                <a16:creationId xmlns:a16="http://schemas.microsoft.com/office/drawing/2014/main" id="{E6A8C2F0-A2F6-664F-863A-5D61A629B928}"/>
              </a:ext>
            </a:extLst>
          </p:cNvPr>
          <p:cNvSpPr txBox="1">
            <a:spLocks noChangeArrowheads="1"/>
          </p:cNvSpPr>
          <p:nvPr/>
        </p:nvSpPr>
        <p:spPr bwMode="auto">
          <a:xfrm>
            <a:off x="3581400" y="4495800"/>
            <a:ext cx="19399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 {1,3,5,7,9}</a:t>
            </a:r>
          </a:p>
        </p:txBody>
      </p:sp>
      <p:sp>
        <p:nvSpPr>
          <p:cNvPr id="46098" name="Text Box 18">
            <a:extLst>
              <a:ext uri="{FF2B5EF4-FFF2-40B4-BE49-F238E27FC236}">
                <a16:creationId xmlns:a16="http://schemas.microsoft.com/office/drawing/2014/main" id="{3CB359BA-2127-074B-AF71-CD551EBE5907}"/>
              </a:ext>
            </a:extLst>
          </p:cNvPr>
          <p:cNvSpPr txBox="1">
            <a:spLocks noChangeArrowheads="1"/>
          </p:cNvSpPr>
          <p:nvPr/>
        </p:nvSpPr>
        <p:spPr bwMode="auto">
          <a:xfrm>
            <a:off x="3581400" y="4114800"/>
            <a:ext cx="18716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   {1,3,7,9}</a:t>
            </a:r>
          </a:p>
        </p:txBody>
      </p:sp>
      <p:sp>
        <p:nvSpPr>
          <p:cNvPr id="46099" name="Text Box 19">
            <a:extLst>
              <a:ext uri="{FF2B5EF4-FFF2-40B4-BE49-F238E27FC236}">
                <a16:creationId xmlns:a16="http://schemas.microsoft.com/office/drawing/2014/main" id="{802FCB9C-2672-A842-B78E-0A6A459CB6A2}"/>
              </a:ext>
            </a:extLst>
          </p:cNvPr>
          <p:cNvSpPr txBox="1">
            <a:spLocks noChangeArrowheads="1"/>
          </p:cNvSpPr>
          <p:nvPr/>
        </p:nvSpPr>
        <p:spPr bwMode="auto">
          <a:xfrm>
            <a:off x="5486400" y="4114800"/>
            <a:ext cx="23542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{2,4,6,8}     {5}</a:t>
            </a:r>
          </a:p>
        </p:txBody>
      </p:sp>
      <p:sp>
        <p:nvSpPr>
          <p:cNvPr id="46100" name="Text Box 20">
            <a:extLst>
              <a:ext uri="{FF2B5EF4-FFF2-40B4-BE49-F238E27FC236}">
                <a16:creationId xmlns:a16="http://schemas.microsoft.com/office/drawing/2014/main" id="{644ECD5B-6A8B-9046-A4B9-5F5C5444A13B}"/>
              </a:ext>
            </a:extLst>
          </p:cNvPr>
          <p:cNvSpPr txBox="1">
            <a:spLocks noChangeArrowheads="1"/>
          </p:cNvSpPr>
          <p:nvPr/>
        </p:nvSpPr>
        <p:spPr bwMode="auto">
          <a:xfrm>
            <a:off x="5486400" y="3352800"/>
            <a:ext cx="30083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{2,4,6,8} {1,3,5,7,9}</a:t>
            </a:r>
          </a:p>
        </p:txBody>
      </p:sp>
      <p:sp>
        <p:nvSpPr>
          <p:cNvPr id="46101" name="Text Box 21">
            <a:extLst>
              <a:ext uri="{FF2B5EF4-FFF2-40B4-BE49-F238E27FC236}">
                <a16:creationId xmlns:a16="http://schemas.microsoft.com/office/drawing/2014/main" id="{D2D45CA5-77BA-4F41-AD20-E643CC547F4C}"/>
              </a:ext>
            </a:extLst>
          </p:cNvPr>
          <p:cNvSpPr txBox="1">
            <a:spLocks noChangeArrowheads="1"/>
          </p:cNvSpPr>
          <p:nvPr/>
        </p:nvSpPr>
        <p:spPr bwMode="auto">
          <a:xfrm>
            <a:off x="4038600" y="3352800"/>
            <a:ext cx="14192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{2,4,6,8}</a:t>
            </a:r>
          </a:p>
        </p:txBody>
      </p:sp>
      <p:sp>
        <p:nvSpPr>
          <p:cNvPr id="46102" name="Text Box 22">
            <a:extLst>
              <a:ext uri="{FF2B5EF4-FFF2-40B4-BE49-F238E27FC236}">
                <a16:creationId xmlns:a16="http://schemas.microsoft.com/office/drawing/2014/main" id="{5E2837C5-64A4-5F4E-ADDC-8330F463FE59}"/>
              </a:ext>
            </a:extLst>
          </p:cNvPr>
          <p:cNvSpPr txBox="1">
            <a:spLocks noChangeArrowheads="1"/>
          </p:cNvSpPr>
          <p:nvPr/>
        </p:nvSpPr>
        <p:spPr bwMode="auto">
          <a:xfrm>
            <a:off x="5486400" y="2971800"/>
            <a:ext cx="2844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{2,4,6,8}  {1,3,7,9}</a:t>
            </a:r>
          </a:p>
        </p:txBody>
      </p:sp>
      <p:sp>
        <p:nvSpPr>
          <p:cNvPr id="46103" name="Text Box 23">
            <a:extLst>
              <a:ext uri="{FF2B5EF4-FFF2-40B4-BE49-F238E27FC236}">
                <a16:creationId xmlns:a16="http://schemas.microsoft.com/office/drawing/2014/main" id="{BF3741FF-D097-5842-83AF-FB9B57BED1DF}"/>
              </a:ext>
            </a:extLst>
          </p:cNvPr>
          <p:cNvSpPr txBox="1">
            <a:spLocks noChangeArrowheads="1"/>
          </p:cNvSpPr>
          <p:nvPr/>
        </p:nvSpPr>
        <p:spPr bwMode="auto">
          <a:xfrm>
            <a:off x="4419600" y="2971800"/>
            <a:ext cx="6429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{5}</a:t>
            </a:r>
          </a:p>
        </p:txBody>
      </p:sp>
      <p:sp>
        <p:nvSpPr>
          <p:cNvPr id="46104" name="Text Box 24">
            <a:extLst>
              <a:ext uri="{FF2B5EF4-FFF2-40B4-BE49-F238E27FC236}">
                <a16:creationId xmlns:a16="http://schemas.microsoft.com/office/drawing/2014/main" id="{69ECC7BA-FCA3-2642-A0B7-918FDE40C930}"/>
              </a:ext>
            </a:extLst>
          </p:cNvPr>
          <p:cNvSpPr txBox="1">
            <a:spLocks noChangeArrowheads="1"/>
          </p:cNvSpPr>
          <p:nvPr/>
        </p:nvSpPr>
        <p:spPr bwMode="auto">
          <a:xfrm>
            <a:off x="4267200" y="2590800"/>
            <a:ext cx="9017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{2,4}</a:t>
            </a:r>
          </a:p>
        </p:txBody>
      </p:sp>
      <p:sp>
        <p:nvSpPr>
          <p:cNvPr id="46105" name="Text Box 25">
            <a:extLst>
              <a:ext uri="{FF2B5EF4-FFF2-40B4-BE49-F238E27FC236}">
                <a16:creationId xmlns:a16="http://schemas.microsoft.com/office/drawing/2014/main" id="{56645609-4008-A94D-9E42-2739AE1942AE}"/>
              </a:ext>
            </a:extLst>
          </p:cNvPr>
          <p:cNvSpPr txBox="1">
            <a:spLocks noChangeArrowheads="1"/>
          </p:cNvSpPr>
          <p:nvPr/>
        </p:nvSpPr>
        <p:spPr bwMode="auto">
          <a:xfrm>
            <a:off x="5486400" y="2590800"/>
            <a:ext cx="2844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{2,4,6,8}  {1,3,5,7}</a:t>
            </a:r>
          </a:p>
        </p:txBody>
      </p:sp>
      <p:sp>
        <p:nvSpPr>
          <p:cNvPr id="46106" name="Text Box 26">
            <a:extLst>
              <a:ext uri="{FF2B5EF4-FFF2-40B4-BE49-F238E27FC236}">
                <a16:creationId xmlns:a16="http://schemas.microsoft.com/office/drawing/2014/main" id="{B5545D52-E893-8F42-88A6-79AF9382E5C5}"/>
              </a:ext>
            </a:extLst>
          </p:cNvPr>
          <p:cNvSpPr txBox="1">
            <a:spLocks noChangeArrowheads="1"/>
          </p:cNvSpPr>
          <p:nvPr/>
        </p:nvSpPr>
        <p:spPr bwMode="auto">
          <a:xfrm>
            <a:off x="4038600" y="3733800"/>
            <a:ext cx="14192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{1,3,5,7}</a:t>
            </a:r>
          </a:p>
        </p:txBody>
      </p:sp>
      <p:sp>
        <p:nvSpPr>
          <p:cNvPr id="46107" name="Text Box 27">
            <a:extLst>
              <a:ext uri="{FF2B5EF4-FFF2-40B4-BE49-F238E27FC236}">
                <a16:creationId xmlns:a16="http://schemas.microsoft.com/office/drawing/2014/main" id="{D054703C-592C-1A47-A562-3791EE68F1B5}"/>
              </a:ext>
            </a:extLst>
          </p:cNvPr>
          <p:cNvSpPr txBox="1">
            <a:spLocks noChangeArrowheads="1"/>
          </p:cNvSpPr>
          <p:nvPr/>
        </p:nvSpPr>
        <p:spPr bwMode="auto">
          <a:xfrm>
            <a:off x="5791200" y="2209800"/>
            <a:ext cx="20272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{2,4}       {5}</a:t>
            </a:r>
          </a:p>
        </p:txBody>
      </p:sp>
      <p:sp>
        <p:nvSpPr>
          <p:cNvPr id="46108" name="Line 28">
            <a:extLst>
              <a:ext uri="{FF2B5EF4-FFF2-40B4-BE49-F238E27FC236}">
                <a16:creationId xmlns:a16="http://schemas.microsoft.com/office/drawing/2014/main" id="{B10C6D87-30F3-A94C-9EFC-B7FDF476E197}"/>
              </a:ext>
            </a:extLst>
          </p:cNvPr>
          <p:cNvSpPr>
            <a:spLocks noChangeShapeType="1"/>
          </p:cNvSpPr>
          <p:nvPr/>
        </p:nvSpPr>
        <p:spPr bwMode="auto">
          <a:xfrm>
            <a:off x="4038600" y="24384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6109" name="Text Box 29">
            <a:extLst>
              <a:ext uri="{FF2B5EF4-FFF2-40B4-BE49-F238E27FC236}">
                <a16:creationId xmlns:a16="http://schemas.microsoft.com/office/drawing/2014/main" id="{60A42396-1608-1A4D-B4FB-64251AF68804}"/>
              </a:ext>
            </a:extLst>
          </p:cNvPr>
          <p:cNvSpPr txBox="1">
            <a:spLocks noChangeArrowheads="1"/>
          </p:cNvSpPr>
          <p:nvPr/>
        </p:nvSpPr>
        <p:spPr bwMode="auto">
          <a:xfrm>
            <a:off x="5486400" y="3733800"/>
            <a:ext cx="30083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{2,4,6,8} {1,3,5,7,9}</a:t>
            </a:r>
          </a:p>
        </p:txBody>
      </p:sp>
      <p:sp>
        <p:nvSpPr>
          <p:cNvPr id="30" name="Line 14">
            <a:extLst>
              <a:ext uri="{FF2B5EF4-FFF2-40B4-BE49-F238E27FC236}">
                <a16:creationId xmlns:a16="http://schemas.microsoft.com/office/drawing/2014/main" id="{B2FBC040-FEAA-7E47-BCD0-2872A5205CAE}"/>
              </a:ext>
            </a:extLst>
          </p:cNvPr>
          <p:cNvSpPr>
            <a:spLocks noChangeShapeType="1"/>
          </p:cNvSpPr>
          <p:nvPr/>
        </p:nvSpPr>
        <p:spPr bwMode="auto">
          <a:xfrm>
            <a:off x="6437587" y="1905000"/>
            <a:ext cx="0" cy="3048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4">
            <a:extLst>
              <a:ext uri="{FF2B5EF4-FFF2-40B4-BE49-F238E27FC236}">
                <a16:creationId xmlns:a16="http://schemas.microsoft.com/office/drawing/2014/main" id="{925B218A-79F7-A44C-98AE-E7DFA8F20F49}"/>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4E43CE4D-2BF2-4E40-8002-6A81AB3B559D}" type="slidenum">
              <a:rPr lang="en-US" altLang="en-US" sz="1400">
                <a:latin typeface="Times New Roman" panose="02020603050405020304" pitchFamily="18" charset="0"/>
              </a:rPr>
              <a:pPr/>
              <a:t>47</a:t>
            </a:fld>
            <a:endParaRPr lang="en-US" altLang="en-US" sz="1400">
              <a:latin typeface="Times New Roman" panose="02020603050405020304" pitchFamily="18" charset="0"/>
            </a:endParaRPr>
          </a:p>
        </p:txBody>
      </p:sp>
      <p:sp>
        <p:nvSpPr>
          <p:cNvPr id="50178" name="Rectangle 2">
            <a:extLst>
              <a:ext uri="{FF2B5EF4-FFF2-40B4-BE49-F238E27FC236}">
                <a16:creationId xmlns:a16="http://schemas.microsoft.com/office/drawing/2014/main" id="{4AB9B81A-945D-D344-95A7-C3C4D4ED347E}"/>
              </a:ext>
            </a:extLst>
          </p:cNvPr>
          <p:cNvSpPr>
            <a:spLocks noGrp="1" noChangeArrowheads="1"/>
          </p:cNvSpPr>
          <p:nvPr>
            <p:ph type="title"/>
          </p:nvPr>
        </p:nvSpPr>
        <p:spPr/>
        <p:txBody>
          <a:bodyPr/>
          <a:lstStyle/>
          <a:p>
            <a:pPr>
              <a:defRPr/>
            </a:pPr>
            <a:r>
              <a:rPr lang="en-US">
                <a:solidFill>
                  <a:srgbClr val="33CC33"/>
                </a:solidFill>
                <a:cs typeface="+mj-cs"/>
              </a:rPr>
              <a:t>Example</a:t>
            </a:r>
            <a:r>
              <a:rPr lang="en-US">
                <a:cs typeface="+mj-cs"/>
              </a:rPr>
              <a:t>: Subset Construction</a:t>
            </a:r>
          </a:p>
        </p:txBody>
      </p:sp>
      <p:grpSp>
        <p:nvGrpSpPr>
          <p:cNvPr id="55299" name="Group 3">
            <a:extLst>
              <a:ext uri="{FF2B5EF4-FFF2-40B4-BE49-F238E27FC236}">
                <a16:creationId xmlns:a16="http://schemas.microsoft.com/office/drawing/2014/main" id="{EB2992B1-117E-9047-A223-9EF98BBF116F}"/>
              </a:ext>
            </a:extLst>
          </p:cNvPr>
          <p:cNvGrpSpPr>
            <a:grpSpLocks/>
          </p:cNvGrpSpPr>
          <p:nvPr/>
        </p:nvGrpSpPr>
        <p:grpSpPr bwMode="auto">
          <a:xfrm>
            <a:off x="304800" y="1752600"/>
            <a:ext cx="3200400" cy="3843338"/>
            <a:chOff x="2880" y="1035"/>
            <a:chExt cx="2016" cy="2421"/>
          </a:xfrm>
        </p:grpSpPr>
        <p:sp>
          <p:nvSpPr>
            <p:cNvPr id="50180" name="Text Box 4">
              <a:extLst>
                <a:ext uri="{FF2B5EF4-FFF2-40B4-BE49-F238E27FC236}">
                  <a16:creationId xmlns:a16="http://schemas.microsoft.com/office/drawing/2014/main" id="{B7622FF5-A9AB-3C46-ADDE-579B6FC27F55}"/>
                </a:ext>
              </a:extLst>
            </p:cNvPr>
            <p:cNvSpPr txBox="1">
              <a:spLocks noChangeArrowheads="1"/>
            </p:cNvSpPr>
            <p:nvPr/>
          </p:nvSpPr>
          <p:spPr bwMode="auto">
            <a:xfrm>
              <a:off x="3168" y="1056"/>
              <a:ext cx="1712" cy="23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marL="457200" indent="-457200">
                <a:defRPr sz="2400">
                  <a:solidFill>
                    <a:schemeClr val="tx1"/>
                  </a:solidFill>
                  <a:latin typeface="Times New Roman" charset="0"/>
                  <a:ea typeface="ＭＳ Ｐゴシック" charset="0"/>
                </a:defRPr>
              </a:lvl1pPr>
              <a:lvl2pPr marL="914400" indent="-45720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286000" indent="-457200">
                <a:defRPr sz="2400">
                  <a:solidFill>
                    <a:schemeClr val="tx1"/>
                  </a:solidFill>
                  <a:latin typeface="Times New Roman" charset="0"/>
                  <a:ea typeface="ＭＳ Ｐゴシック" charset="0"/>
                </a:defRPr>
              </a:lvl5pPr>
              <a:lvl6pPr marL="2743200" indent="-457200" eaLnBrk="0" fontAlgn="base" hangingPunct="0">
                <a:spcBef>
                  <a:spcPct val="0"/>
                </a:spcBef>
                <a:spcAft>
                  <a:spcPct val="0"/>
                </a:spcAft>
                <a:defRPr sz="2400">
                  <a:solidFill>
                    <a:schemeClr val="tx1"/>
                  </a:solidFill>
                  <a:latin typeface="Times New Roman" charset="0"/>
                  <a:ea typeface="ＭＳ Ｐゴシック" charset="0"/>
                </a:defRPr>
              </a:lvl6pPr>
              <a:lvl7pPr marL="3200400" indent="-457200" eaLnBrk="0" fontAlgn="base" hangingPunct="0">
                <a:spcBef>
                  <a:spcPct val="0"/>
                </a:spcBef>
                <a:spcAft>
                  <a:spcPct val="0"/>
                </a:spcAft>
                <a:defRPr sz="2400">
                  <a:solidFill>
                    <a:schemeClr val="tx1"/>
                  </a:solidFill>
                  <a:latin typeface="Times New Roman" charset="0"/>
                  <a:ea typeface="ＭＳ Ｐゴシック" charset="0"/>
                </a:defRPr>
              </a:lvl7pPr>
              <a:lvl8pPr marL="3657600" indent="-457200" eaLnBrk="0" fontAlgn="base" hangingPunct="0">
                <a:spcBef>
                  <a:spcPct val="0"/>
                </a:spcBef>
                <a:spcAft>
                  <a:spcPct val="0"/>
                </a:spcAft>
                <a:defRPr sz="2400">
                  <a:solidFill>
                    <a:schemeClr val="tx1"/>
                  </a:solidFill>
                  <a:latin typeface="Times New Roman" charset="0"/>
                  <a:ea typeface="ＭＳ Ｐゴシック" charset="0"/>
                </a:defRPr>
              </a:lvl8pPr>
              <a:lvl9pPr marL="4114800" indent="-4572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a:latin typeface="Tahoma" charset="0"/>
                </a:rPr>
                <a:t>       r         b</a:t>
              </a:r>
            </a:p>
            <a:p>
              <a:pPr>
                <a:buFontTx/>
                <a:buAutoNum type="arabicPlain"/>
                <a:defRPr/>
              </a:pPr>
              <a:r>
                <a:rPr lang="en-US">
                  <a:solidFill>
                    <a:srgbClr val="FF0066"/>
                  </a:solidFill>
                  <a:latin typeface="Tahoma" charset="0"/>
                </a:rPr>
                <a:t>2,4       5</a:t>
              </a:r>
            </a:p>
            <a:p>
              <a:pPr>
                <a:buFontTx/>
                <a:buAutoNum type="arabicPlain"/>
                <a:defRPr/>
              </a:pPr>
              <a:r>
                <a:rPr lang="en-US">
                  <a:latin typeface="Tahoma" charset="0"/>
                </a:rPr>
                <a:t>4,6       1,3,5</a:t>
              </a:r>
            </a:p>
            <a:p>
              <a:pPr>
                <a:buFontTx/>
                <a:buAutoNum type="arabicPlain"/>
                <a:defRPr/>
              </a:pPr>
              <a:r>
                <a:rPr lang="en-US">
                  <a:solidFill>
                    <a:srgbClr val="FF0066"/>
                  </a:solidFill>
                  <a:latin typeface="Tahoma" charset="0"/>
                </a:rPr>
                <a:t>2,6       5</a:t>
              </a:r>
            </a:p>
            <a:p>
              <a:pPr>
                <a:buFontTx/>
                <a:buAutoNum type="arabicPlain"/>
                <a:defRPr/>
              </a:pPr>
              <a:r>
                <a:rPr lang="en-US">
                  <a:latin typeface="Tahoma" charset="0"/>
                </a:rPr>
                <a:t>2,8       1,5,7</a:t>
              </a:r>
            </a:p>
            <a:p>
              <a:pPr>
                <a:buFontTx/>
                <a:buAutoNum type="arabicPlain"/>
                <a:defRPr/>
              </a:pPr>
              <a:r>
                <a:rPr lang="en-US">
                  <a:solidFill>
                    <a:srgbClr val="FF0066"/>
                  </a:solidFill>
                  <a:latin typeface="Tahoma" charset="0"/>
                </a:rPr>
                <a:t>2,4,6,8  1,3,7,9</a:t>
              </a:r>
            </a:p>
            <a:p>
              <a:pPr>
                <a:buFontTx/>
                <a:buAutoNum type="arabicPlain"/>
                <a:defRPr/>
              </a:pPr>
              <a:r>
                <a:rPr lang="en-US">
                  <a:latin typeface="Tahoma" charset="0"/>
                </a:rPr>
                <a:t>2,8        3,5,9</a:t>
              </a:r>
            </a:p>
            <a:p>
              <a:pPr>
                <a:buFontTx/>
                <a:buAutoNum type="arabicPlain"/>
                <a:defRPr/>
              </a:pPr>
              <a:r>
                <a:rPr lang="en-US">
                  <a:solidFill>
                    <a:srgbClr val="FF0066"/>
                  </a:solidFill>
                  <a:latin typeface="Tahoma" charset="0"/>
                </a:rPr>
                <a:t>4,8        5</a:t>
              </a:r>
            </a:p>
            <a:p>
              <a:pPr>
                <a:buFontTx/>
                <a:buAutoNum type="arabicPlain"/>
                <a:defRPr/>
              </a:pPr>
              <a:r>
                <a:rPr lang="en-US">
                  <a:latin typeface="Tahoma" charset="0"/>
                </a:rPr>
                <a:t>4,6        5,7,9</a:t>
              </a:r>
            </a:p>
            <a:p>
              <a:pPr>
                <a:buFontTx/>
                <a:buAutoNum type="arabicPlain"/>
                <a:defRPr/>
              </a:pPr>
              <a:r>
                <a:rPr lang="en-US">
                  <a:solidFill>
                    <a:srgbClr val="FF0066"/>
                  </a:solidFill>
                  <a:latin typeface="Tahoma" charset="0"/>
                </a:rPr>
                <a:t>6,8        5</a:t>
              </a:r>
            </a:p>
          </p:txBody>
        </p:sp>
        <p:sp>
          <p:nvSpPr>
            <p:cNvPr id="50181" name="Rectangle 5">
              <a:extLst>
                <a:ext uri="{FF2B5EF4-FFF2-40B4-BE49-F238E27FC236}">
                  <a16:creationId xmlns:a16="http://schemas.microsoft.com/office/drawing/2014/main" id="{CDED06C2-F1EB-394C-9F12-8440B7F9EFA3}"/>
                </a:ext>
              </a:extLst>
            </p:cNvPr>
            <p:cNvSpPr>
              <a:spLocks noChangeArrowheads="1"/>
            </p:cNvSpPr>
            <p:nvPr/>
          </p:nvSpPr>
          <p:spPr bwMode="auto">
            <a:xfrm>
              <a:off x="3120" y="1035"/>
              <a:ext cx="1776" cy="2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0182" name="Line 6">
              <a:extLst>
                <a:ext uri="{FF2B5EF4-FFF2-40B4-BE49-F238E27FC236}">
                  <a16:creationId xmlns:a16="http://schemas.microsoft.com/office/drawing/2014/main" id="{59889A73-EDAE-4B4E-B9C4-F4EACF6A202F}"/>
                </a:ext>
              </a:extLst>
            </p:cNvPr>
            <p:cNvSpPr>
              <a:spLocks noChangeShapeType="1"/>
            </p:cNvSpPr>
            <p:nvPr/>
          </p:nvSpPr>
          <p:spPr bwMode="auto">
            <a:xfrm>
              <a:off x="3408" y="1035"/>
              <a:ext cx="0" cy="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50183" name="Line 7">
              <a:extLst>
                <a:ext uri="{FF2B5EF4-FFF2-40B4-BE49-F238E27FC236}">
                  <a16:creationId xmlns:a16="http://schemas.microsoft.com/office/drawing/2014/main" id="{2463E4F8-2BD9-EE43-9D6D-799CC6B6F8A2}"/>
                </a:ext>
              </a:extLst>
            </p:cNvPr>
            <p:cNvSpPr>
              <a:spLocks noChangeShapeType="1"/>
            </p:cNvSpPr>
            <p:nvPr/>
          </p:nvSpPr>
          <p:spPr bwMode="auto">
            <a:xfrm>
              <a:off x="4128" y="1035"/>
              <a:ext cx="0" cy="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50184" name="Line 8">
              <a:extLst>
                <a:ext uri="{FF2B5EF4-FFF2-40B4-BE49-F238E27FC236}">
                  <a16:creationId xmlns:a16="http://schemas.microsoft.com/office/drawing/2014/main" id="{0E545461-21DB-9D41-805D-5DD3B0300D24}"/>
                </a:ext>
              </a:extLst>
            </p:cNvPr>
            <p:cNvSpPr>
              <a:spLocks noChangeShapeType="1"/>
            </p:cNvSpPr>
            <p:nvPr/>
          </p:nvSpPr>
          <p:spPr bwMode="auto">
            <a:xfrm>
              <a:off x="3120" y="1323"/>
              <a:ext cx="177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50185" name="Line 9">
              <a:extLst>
                <a:ext uri="{FF2B5EF4-FFF2-40B4-BE49-F238E27FC236}">
                  <a16:creationId xmlns:a16="http://schemas.microsoft.com/office/drawing/2014/main" id="{6EFB99C6-C52E-B744-85FF-D78CD69E1AF8}"/>
                </a:ext>
              </a:extLst>
            </p:cNvPr>
            <p:cNvSpPr>
              <a:spLocks noChangeShapeType="1"/>
            </p:cNvSpPr>
            <p:nvPr/>
          </p:nvSpPr>
          <p:spPr bwMode="auto">
            <a:xfrm>
              <a:off x="2880" y="1440"/>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50186" name="Text Box 10">
              <a:extLst>
                <a:ext uri="{FF2B5EF4-FFF2-40B4-BE49-F238E27FC236}">
                  <a16:creationId xmlns:a16="http://schemas.microsoft.com/office/drawing/2014/main" id="{6275AE2F-4545-EF44-8F6A-E2409FC6D047}"/>
                </a:ext>
              </a:extLst>
            </p:cNvPr>
            <p:cNvSpPr txBox="1">
              <a:spLocks noChangeArrowheads="1"/>
            </p:cNvSpPr>
            <p:nvPr/>
          </p:nvSpPr>
          <p:spPr bwMode="auto">
            <a:xfrm>
              <a:off x="2880" y="3168"/>
              <a:ext cx="22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a:t>
              </a:r>
            </a:p>
          </p:txBody>
        </p:sp>
      </p:grpSp>
      <p:grpSp>
        <p:nvGrpSpPr>
          <p:cNvPr id="55300" name="Group 30">
            <a:extLst>
              <a:ext uri="{FF2B5EF4-FFF2-40B4-BE49-F238E27FC236}">
                <a16:creationId xmlns:a16="http://schemas.microsoft.com/office/drawing/2014/main" id="{8B420486-CB0A-AF4F-B54B-09E8F1E2BF53}"/>
              </a:ext>
            </a:extLst>
          </p:cNvPr>
          <p:cNvGrpSpPr>
            <a:grpSpLocks/>
          </p:cNvGrpSpPr>
          <p:nvPr/>
        </p:nvGrpSpPr>
        <p:grpSpPr bwMode="auto">
          <a:xfrm>
            <a:off x="3581400" y="1752600"/>
            <a:ext cx="4913313" cy="3200400"/>
            <a:chOff x="2256" y="1104"/>
            <a:chExt cx="3095" cy="2016"/>
          </a:xfrm>
        </p:grpSpPr>
        <p:sp>
          <p:nvSpPr>
            <p:cNvPr id="50187" name="Text Box 11">
              <a:extLst>
                <a:ext uri="{FF2B5EF4-FFF2-40B4-BE49-F238E27FC236}">
                  <a16:creationId xmlns:a16="http://schemas.microsoft.com/office/drawing/2014/main" id="{E4B5F84F-B500-984D-8699-7CD0F780D192}"/>
                </a:ext>
              </a:extLst>
            </p:cNvPr>
            <p:cNvSpPr txBox="1">
              <a:spLocks noChangeArrowheads="1"/>
            </p:cNvSpPr>
            <p:nvPr/>
          </p:nvSpPr>
          <p:spPr bwMode="auto">
            <a:xfrm>
              <a:off x="3744" y="1104"/>
              <a:ext cx="97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r	   b</a:t>
              </a:r>
            </a:p>
          </p:txBody>
        </p:sp>
        <p:sp>
          <p:nvSpPr>
            <p:cNvPr id="50188" name="Line 12">
              <a:extLst>
                <a:ext uri="{FF2B5EF4-FFF2-40B4-BE49-F238E27FC236}">
                  <a16:creationId xmlns:a16="http://schemas.microsoft.com/office/drawing/2014/main" id="{9894B615-F366-674A-A6ED-BF3E863F1F30}"/>
                </a:ext>
              </a:extLst>
            </p:cNvPr>
            <p:cNvSpPr>
              <a:spLocks noChangeShapeType="1"/>
            </p:cNvSpPr>
            <p:nvPr/>
          </p:nvSpPr>
          <p:spPr bwMode="auto">
            <a:xfrm>
              <a:off x="2784" y="1392"/>
              <a:ext cx="225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50189" name="Line 13">
              <a:extLst>
                <a:ext uri="{FF2B5EF4-FFF2-40B4-BE49-F238E27FC236}">
                  <a16:creationId xmlns:a16="http://schemas.microsoft.com/office/drawing/2014/main" id="{FC0F1853-DD51-134C-AFBA-BA587610E6E5}"/>
                </a:ext>
              </a:extLst>
            </p:cNvPr>
            <p:cNvSpPr>
              <a:spLocks noChangeShapeType="1"/>
            </p:cNvSpPr>
            <p:nvPr/>
          </p:nvSpPr>
          <p:spPr bwMode="auto">
            <a:xfrm>
              <a:off x="3456" y="1200"/>
              <a:ext cx="0" cy="192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50191" name="Text Box 15">
              <a:extLst>
                <a:ext uri="{FF2B5EF4-FFF2-40B4-BE49-F238E27FC236}">
                  <a16:creationId xmlns:a16="http://schemas.microsoft.com/office/drawing/2014/main" id="{13EDFC05-A4EC-E141-BC1D-F250AC5F9545}"/>
                </a:ext>
              </a:extLst>
            </p:cNvPr>
            <p:cNvSpPr txBox="1">
              <a:spLocks noChangeArrowheads="1"/>
            </p:cNvSpPr>
            <p:nvPr/>
          </p:nvSpPr>
          <p:spPr bwMode="auto">
            <a:xfrm>
              <a:off x="2784" y="1392"/>
              <a:ext cx="405"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{1}</a:t>
              </a:r>
            </a:p>
          </p:txBody>
        </p:sp>
        <p:sp>
          <p:nvSpPr>
            <p:cNvPr id="50192" name="Text Box 16">
              <a:extLst>
                <a:ext uri="{FF2B5EF4-FFF2-40B4-BE49-F238E27FC236}">
                  <a16:creationId xmlns:a16="http://schemas.microsoft.com/office/drawing/2014/main" id="{5F005867-50AA-AC48-BCF3-99ADFDA5414A}"/>
                </a:ext>
              </a:extLst>
            </p:cNvPr>
            <p:cNvSpPr txBox="1">
              <a:spLocks noChangeArrowheads="1"/>
            </p:cNvSpPr>
            <p:nvPr/>
          </p:nvSpPr>
          <p:spPr bwMode="auto">
            <a:xfrm>
              <a:off x="2256" y="2832"/>
              <a:ext cx="122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 {1,3,5,7,9}</a:t>
              </a:r>
            </a:p>
          </p:txBody>
        </p:sp>
        <p:sp>
          <p:nvSpPr>
            <p:cNvPr id="50193" name="Text Box 17">
              <a:extLst>
                <a:ext uri="{FF2B5EF4-FFF2-40B4-BE49-F238E27FC236}">
                  <a16:creationId xmlns:a16="http://schemas.microsoft.com/office/drawing/2014/main" id="{D625C2D2-BD5E-0E43-BCD9-7B99E7D3C074}"/>
                </a:ext>
              </a:extLst>
            </p:cNvPr>
            <p:cNvSpPr txBox="1">
              <a:spLocks noChangeArrowheads="1"/>
            </p:cNvSpPr>
            <p:nvPr/>
          </p:nvSpPr>
          <p:spPr bwMode="auto">
            <a:xfrm>
              <a:off x="3456" y="2832"/>
              <a:ext cx="1895"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{2,4,6,8} {1,3,5,7,9}</a:t>
              </a:r>
            </a:p>
          </p:txBody>
        </p:sp>
        <p:sp>
          <p:nvSpPr>
            <p:cNvPr id="50194" name="Text Box 18">
              <a:extLst>
                <a:ext uri="{FF2B5EF4-FFF2-40B4-BE49-F238E27FC236}">
                  <a16:creationId xmlns:a16="http://schemas.microsoft.com/office/drawing/2014/main" id="{39598192-CAB1-9C47-B2F7-F0C66261FA32}"/>
                </a:ext>
              </a:extLst>
            </p:cNvPr>
            <p:cNvSpPr txBox="1">
              <a:spLocks noChangeArrowheads="1"/>
            </p:cNvSpPr>
            <p:nvPr/>
          </p:nvSpPr>
          <p:spPr bwMode="auto">
            <a:xfrm>
              <a:off x="2256" y="2592"/>
              <a:ext cx="1179"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   {1,3,7,9}</a:t>
              </a:r>
            </a:p>
          </p:txBody>
        </p:sp>
        <p:sp>
          <p:nvSpPr>
            <p:cNvPr id="50195" name="Text Box 19">
              <a:extLst>
                <a:ext uri="{FF2B5EF4-FFF2-40B4-BE49-F238E27FC236}">
                  <a16:creationId xmlns:a16="http://schemas.microsoft.com/office/drawing/2014/main" id="{8E5ADEB8-FD69-B041-9C05-C22817D56BD8}"/>
                </a:ext>
              </a:extLst>
            </p:cNvPr>
            <p:cNvSpPr txBox="1">
              <a:spLocks noChangeArrowheads="1"/>
            </p:cNvSpPr>
            <p:nvPr/>
          </p:nvSpPr>
          <p:spPr bwMode="auto">
            <a:xfrm>
              <a:off x="3456" y="2592"/>
              <a:ext cx="148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{2,4,6,8}     {5}</a:t>
              </a:r>
            </a:p>
          </p:txBody>
        </p:sp>
        <p:sp>
          <p:nvSpPr>
            <p:cNvPr id="50196" name="Text Box 20">
              <a:extLst>
                <a:ext uri="{FF2B5EF4-FFF2-40B4-BE49-F238E27FC236}">
                  <a16:creationId xmlns:a16="http://schemas.microsoft.com/office/drawing/2014/main" id="{16537C38-CD63-5D44-AD27-9FC1ED8FF6FA}"/>
                </a:ext>
              </a:extLst>
            </p:cNvPr>
            <p:cNvSpPr txBox="1">
              <a:spLocks noChangeArrowheads="1"/>
            </p:cNvSpPr>
            <p:nvPr/>
          </p:nvSpPr>
          <p:spPr bwMode="auto">
            <a:xfrm>
              <a:off x="3456" y="2112"/>
              <a:ext cx="1895"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{2,4,6,8} {1,3,5,7,9}</a:t>
              </a:r>
            </a:p>
          </p:txBody>
        </p:sp>
        <p:sp>
          <p:nvSpPr>
            <p:cNvPr id="50197" name="Text Box 21">
              <a:extLst>
                <a:ext uri="{FF2B5EF4-FFF2-40B4-BE49-F238E27FC236}">
                  <a16:creationId xmlns:a16="http://schemas.microsoft.com/office/drawing/2014/main" id="{D2946A56-112E-7E48-AA18-5A6F02AE519D}"/>
                </a:ext>
              </a:extLst>
            </p:cNvPr>
            <p:cNvSpPr txBox="1">
              <a:spLocks noChangeArrowheads="1"/>
            </p:cNvSpPr>
            <p:nvPr/>
          </p:nvSpPr>
          <p:spPr bwMode="auto">
            <a:xfrm>
              <a:off x="2544" y="2112"/>
              <a:ext cx="89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{2,4,6,8}</a:t>
              </a:r>
            </a:p>
          </p:txBody>
        </p:sp>
        <p:sp>
          <p:nvSpPr>
            <p:cNvPr id="50198" name="Text Box 22">
              <a:extLst>
                <a:ext uri="{FF2B5EF4-FFF2-40B4-BE49-F238E27FC236}">
                  <a16:creationId xmlns:a16="http://schemas.microsoft.com/office/drawing/2014/main" id="{D09F16D2-6647-5D46-9E50-1E047FE9DFC3}"/>
                </a:ext>
              </a:extLst>
            </p:cNvPr>
            <p:cNvSpPr txBox="1">
              <a:spLocks noChangeArrowheads="1"/>
            </p:cNvSpPr>
            <p:nvPr/>
          </p:nvSpPr>
          <p:spPr bwMode="auto">
            <a:xfrm>
              <a:off x="3456" y="1872"/>
              <a:ext cx="179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{2,4,6,8}  {1,3,7,9}</a:t>
              </a:r>
            </a:p>
          </p:txBody>
        </p:sp>
        <p:sp>
          <p:nvSpPr>
            <p:cNvPr id="50199" name="Text Box 23">
              <a:extLst>
                <a:ext uri="{FF2B5EF4-FFF2-40B4-BE49-F238E27FC236}">
                  <a16:creationId xmlns:a16="http://schemas.microsoft.com/office/drawing/2014/main" id="{58EFFA6B-FF21-0148-A7A4-FFF6372EA55A}"/>
                </a:ext>
              </a:extLst>
            </p:cNvPr>
            <p:cNvSpPr txBox="1">
              <a:spLocks noChangeArrowheads="1"/>
            </p:cNvSpPr>
            <p:nvPr/>
          </p:nvSpPr>
          <p:spPr bwMode="auto">
            <a:xfrm>
              <a:off x="2784" y="1872"/>
              <a:ext cx="405"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{5}</a:t>
              </a:r>
            </a:p>
          </p:txBody>
        </p:sp>
        <p:sp>
          <p:nvSpPr>
            <p:cNvPr id="50200" name="Text Box 24">
              <a:extLst>
                <a:ext uri="{FF2B5EF4-FFF2-40B4-BE49-F238E27FC236}">
                  <a16:creationId xmlns:a16="http://schemas.microsoft.com/office/drawing/2014/main" id="{C3D9F075-78EB-A74A-8B48-39E7367C8A52}"/>
                </a:ext>
              </a:extLst>
            </p:cNvPr>
            <p:cNvSpPr txBox="1">
              <a:spLocks noChangeArrowheads="1"/>
            </p:cNvSpPr>
            <p:nvPr/>
          </p:nvSpPr>
          <p:spPr bwMode="auto">
            <a:xfrm>
              <a:off x="2688" y="1632"/>
              <a:ext cx="56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{2,4}</a:t>
              </a:r>
            </a:p>
          </p:txBody>
        </p:sp>
        <p:sp>
          <p:nvSpPr>
            <p:cNvPr id="50201" name="Text Box 25">
              <a:extLst>
                <a:ext uri="{FF2B5EF4-FFF2-40B4-BE49-F238E27FC236}">
                  <a16:creationId xmlns:a16="http://schemas.microsoft.com/office/drawing/2014/main" id="{9463AB7A-CD5E-2943-83A4-50D0001E7E90}"/>
                </a:ext>
              </a:extLst>
            </p:cNvPr>
            <p:cNvSpPr txBox="1">
              <a:spLocks noChangeArrowheads="1"/>
            </p:cNvSpPr>
            <p:nvPr/>
          </p:nvSpPr>
          <p:spPr bwMode="auto">
            <a:xfrm>
              <a:off x="3456" y="1632"/>
              <a:ext cx="179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{2,4,6,8}  {1,3,5,7}</a:t>
              </a:r>
            </a:p>
          </p:txBody>
        </p:sp>
        <p:sp>
          <p:nvSpPr>
            <p:cNvPr id="50202" name="Text Box 26">
              <a:extLst>
                <a:ext uri="{FF2B5EF4-FFF2-40B4-BE49-F238E27FC236}">
                  <a16:creationId xmlns:a16="http://schemas.microsoft.com/office/drawing/2014/main" id="{7C9D0716-E458-BD43-92C0-FC99B1CB5C54}"/>
                </a:ext>
              </a:extLst>
            </p:cNvPr>
            <p:cNvSpPr txBox="1">
              <a:spLocks noChangeArrowheads="1"/>
            </p:cNvSpPr>
            <p:nvPr/>
          </p:nvSpPr>
          <p:spPr bwMode="auto">
            <a:xfrm>
              <a:off x="2544" y="2352"/>
              <a:ext cx="89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{1,3,5,7}</a:t>
              </a:r>
            </a:p>
          </p:txBody>
        </p:sp>
        <p:sp>
          <p:nvSpPr>
            <p:cNvPr id="50203" name="Text Box 27">
              <a:extLst>
                <a:ext uri="{FF2B5EF4-FFF2-40B4-BE49-F238E27FC236}">
                  <a16:creationId xmlns:a16="http://schemas.microsoft.com/office/drawing/2014/main" id="{CD747626-22B3-F340-9EA9-79AF16D0C5A5}"/>
                </a:ext>
              </a:extLst>
            </p:cNvPr>
            <p:cNvSpPr txBox="1">
              <a:spLocks noChangeArrowheads="1"/>
            </p:cNvSpPr>
            <p:nvPr/>
          </p:nvSpPr>
          <p:spPr bwMode="auto">
            <a:xfrm>
              <a:off x="3648" y="1392"/>
              <a:ext cx="1277"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{2,4}       {5}</a:t>
              </a:r>
            </a:p>
          </p:txBody>
        </p:sp>
        <p:sp>
          <p:nvSpPr>
            <p:cNvPr id="50204" name="Line 28">
              <a:extLst>
                <a:ext uri="{FF2B5EF4-FFF2-40B4-BE49-F238E27FC236}">
                  <a16:creationId xmlns:a16="http://schemas.microsoft.com/office/drawing/2014/main" id="{28464535-F0D2-6343-9245-75E49976567A}"/>
                </a:ext>
              </a:extLst>
            </p:cNvPr>
            <p:cNvSpPr>
              <a:spLocks noChangeShapeType="1"/>
            </p:cNvSpPr>
            <p:nvPr/>
          </p:nvSpPr>
          <p:spPr bwMode="auto">
            <a:xfrm>
              <a:off x="2544" y="1536"/>
              <a:ext cx="24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50205" name="Text Box 29">
              <a:extLst>
                <a:ext uri="{FF2B5EF4-FFF2-40B4-BE49-F238E27FC236}">
                  <a16:creationId xmlns:a16="http://schemas.microsoft.com/office/drawing/2014/main" id="{51E17D48-4B68-9243-BA2F-D6FF3C1C4C38}"/>
                </a:ext>
              </a:extLst>
            </p:cNvPr>
            <p:cNvSpPr txBox="1">
              <a:spLocks noChangeArrowheads="1"/>
            </p:cNvSpPr>
            <p:nvPr/>
          </p:nvSpPr>
          <p:spPr bwMode="auto">
            <a:xfrm>
              <a:off x="3456" y="2352"/>
              <a:ext cx="1895"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{2,4,6,8} {1,3,5,7,9}</a:t>
              </a:r>
            </a:p>
          </p:txBody>
        </p:sp>
      </p:grpSp>
      <p:sp>
        <p:nvSpPr>
          <p:cNvPr id="32" name="Line 14">
            <a:extLst>
              <a:ext uri="{FF2B5EF4-FFF2-40B4-BE49-F238E27FC236}">
                <a16:creationId xmlns:a16="http://schemas.microsoft.com/office/drawing/2014/main" id="{A5391B52-0A26-4147-8A45-5FEF150EBE20}"/>
              </a:ext>
            </a:extLst>
          </p:cNvPr>
          <p:cNvSpPr>
            <a:spLocks noChangeShapeType="1"/>
          </p:cNvSpPr>
          <p:nvPr/>
        </p:nvSpPr>
        <p:spPr bwMode="auto">
          <a:xfrm>
            <a:off x="6437587" y="1905000"/>
            <a:ext cx="0" cy="3048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C7781F7-E665-7D43-856D-CFACE56F15C3}"/>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3D5C07C9-DF46-C349-8063-DA4676B82AF7}" type="slidenum">
              <a:rPr lang="en-US" altLang="en-US" sz="1400">
                <a:latin typeface="Times New Roman" panose="02020603050405020304" pitchFamily="18" charset="0"/>
              </a:rPr>
              <a:pPr/>
              <a:t>48</a:t>
            </a:fld>
            <a:endParaRPr lang="en-US" altLang="en-US" sz="1400">
              <a:latin typeface="Times New Roman" panose="02020603050405020304" pitchFamily="18" charset="0"/>
            </a:endParaRPr>
          </a:p>
        </p:txBody>
      </p:sp>
      <p:sp>
        <p:nvSpPr>
          <p:cNvPr id="58370" name="Rectangle 2">
            <a:extLst>
              <a:ext uri="{FF2B5EF4-FFF2-40B4-BE49-F238E27FC236}">
                <a16:creationId xmlns:a16="http://schemas.microsoft.com/office/drawing/2014/main" id="{8B204D11-01F9-704A-8612-E31C4FD7DEAC}"/>
              </a:ext>
            </a:extLst>
          </p:cNvPr>
          <p:cNvSpPr>
            <a:spLocks noGrp="1" noChangeArrowheads="1"/>
          </p:cNvSpPr>
          <p:nvPr>
            <p:ph type="title"/>
          </p:nvPr>
        </p:nvSpPr>
        <p:spPr/>
        <p:txBody>
          <a:bodyPr/>
          <a:lstStyle/>
          <a:p>
            <a:r>
              <a:rPr lang="en-US" altLang="en-US" dirty="0"/>
              <a:t>NFA</a:t>
            </a:r>
            <a:r>
              <a:rPr lang="ja-JP" altLang="en-US">
                <a:latin typeface="Arial" panose="020B0604020202020204" pitchFamily="34" charset="0"/>
              </a:rPr>
              <a:t>’</a:t>
            </a:r>
            <a:r>
              <a:rPr lang="en-US" altLang="ja-JP" dirty="0"/>
              <a:t>s With </a:t>
            </a:r>
            <a:r>
              <a:rPr lang="en-US" altLang="ja-JP" dirty="0" err="1">
                <a:latin typeface="+mj-ea"/>
              </a:rPr>
              <a:t>ε</a:t>
            </a:r>
            <a:r>
              <a:rPr lang="en-US" altLang="ja-JP" dirty="0"/>
              <a:t>-Transitions</a:t>
            </a:r>
            <a:endParaRPr lang="en-US" altLang="en-US" dirty="0"/>
          </a:p>
        </p:txBody>
      </p:sp>
      <p:sp>
        <p:nvSpPr>
          <p:cNvPr id="58371" name="Rectangle 3">
            <a:extLst>
              <a:ext uri="{FF2B5EF4-FFF2-40B4-BE49-F238E27FC236}">
                <a16:creationId xmlns:a16="http://schemas.microsoft.com/office/drawing/2014/main" id="{45EC282A-5205-974D-8D69-6785E3DA3C69}"/>
              </a:ext>
            </a:extLst>
          </p:cNvPr>
          <p:cNvSpPr>
            <a:spLocks noGrp="1" noChangeArrowheads="1"/>
          </p:cNvSpPr>
          <p:nvPr>
            <p:ph type="body" idx="1"/>
          </p:nvPr>
        </p:nvSpPr>
        <p:spPr>
          <a:xfrm>
            <a:off x="381000" y="2196661"/>
            <a:ext cx="8293100" cy="4233955"/>
          </a:xfrm>
        </p:spPr>
        <p:txBody>
          <a:bodyPr/>
          <a:lstStyle/>
          <a:p>
            <a:r>
              <a:rPr lang="en-US" altLang="en-US" dirty="0"/>
              <a:t>We can allow state-to-state transitions on </a:t>
            </a:r>
            <a:r>
              <a:rPr lang="en-US" altLang="en-US" dirty="0" err="1"/>
              <a:t>ε</a:t>
            </a:r>
            <a:r>
              <a:rPr lang="en-US" altLang="en-US" dirty="0"/>
              <a:t> (null) input.</a:t>
            </a:r>
          </a:p>
          <a:p>
            <a:r>
              <a:rPr lang="en-US" altLang="en-US" dirty="0"/>
              <a:t>These transitions are done spontaneously, without looking at the input string.</a:t>
            </a:r>
          </a:p>
          <a:p>
            <a:r>
              <a:rPr lang="en-US" altLang="en-US" dirty="0"/>
              <a:t>A convenience at times, but still only regular languages are accepted.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4">
            <a:extLst>
              <a:ext uri="{FF2B5EF4-FFF2-40B4-BE49-F238E27FC236}">
                <a16:creationId xmlns:a16="http://schemas.microsoft.com/office/drawing/2014/main" id="{12C2DE9C-98E4-E64D-8DDE-E15074A818E5}"/>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4539BE84-9E09-E340-BAFC-3843D032ECD7}" type="slidenum">
              <a:rPr lang="en-US" altLang="en-US" sz="1400">
                <a:latin typeface="Times New Roman" panose="02020603050405020304" pitchFamily="18" charset="0"/>
              </a:rPr>
              <a:pPr/>
              <a:t>49</a:t>
            </a:fld>
            <a:endParaRPr lang="en-US" altLang="en-US" sz="1400">
              <a:latin typeface="Times New Roman" panose="02020603050405020304" pitchFamily="18" charset="0"/>
            </a:endParaRPr>
          </a:p>
        </p:txBody>
      </p:sp>
      <p:sp>
        <p:nvSpPr>
          <p:cNvPr id="59394" name="Rectangle 2">
            <a:extLst>
              <a:ext uri="{FF2B5EF4-FFF2-40B4-BE49-F238E27FC236}">
                <a16:creationId xmlns:a16="http://schemas.microsoft.com/office/drawing/2014/main" id="{B9DE68A7-9257-1B42-A682-90B2B953B8A4}"/>
              </a:ext>
            </a:extLst>
          </p:cNvPr>
          <p:cNvSpPr>
            <a:spLocks noGrp="1" noChangeArrowheads="1"/>
          </p:cNvSpPr>
          <p:nvPr>
            <p:ph type="title"/>
          </p:nvPr>
        </p:nvSpPr>
        <p:spPr/>
        <p:txBody>
          <a:bodyPr/>
          <a:lstStyle/>
          <a:p>
            <a:r>
              <a:rPr lang="en-US" altLang="en-US">
                <a:solidFill>
                  <a:srgbClr val="33CC33"/>
                </a:solidFill>
              </a:rPr>
              <a:t>Example</a:t>
            </a:r>
            <a:r>
              <a:rPr lang="en-US" altLang="en-US"/>
              <a:t>: </a:t>
            </a:r>
            <a:r>
              <a:rPr lang="en-US" altLang="en-US">
                <a:latin typeface="Lucida Sans Unicode" panose="020B0602030504020204" pitchFamily="34" charset="0"/>
              </a:rPr>
              <a:t>ε</a:t>
            </a:r>
            <a:r>
              <a:rPr lang="en-US" altLang="en-US"/>
              <a:t>-NFA</a:t>
            </a:r>
          </a:p>
        </p:txBody>
      </p:sp>
      <p:grpSp>
        <p:nvGrpSpPr>
          <p:cNvPr id="63491" name="Group 30">
            <a:extLst>
              <a:ext uri="{FF2B5EF4-FFF2-40B4-BE49-F238E27FC236}">
                <a16:creationId xmlns:a16="http://schemas.microsoft.com/office/drawing/2014/main" id="{A151CD46-7DD3-4B4C-8381-D4DA05DF563D}"/>
              </a:ext>
            </a:extLst>
          </p:cNvPr>
          <p:cNvGrpSpPr>
            <a:grpSpLocks/>
          </p:cNvGrpSpPr>
          <p:nvPr/>
        </p:nvGrpSpPr>
        <p:grpSpPr bwMode="auto">
          <a:xfrm>
            <a:off x="435767" y="2645568"/>
            <a:ext cx="4800601" cy="3166647"/>
            <a:chOff x="240" y="1296"/>
            <a:chExt cx="2592" cy="1728"/>
          </a:xfrm>
        </p:grpSpPr>
        <p:sp>
          <p:nvSpPr>
            <p:cNvPr id="59395" name="Oval 3">
              <a:extLst>
                <a:ext uri="{FF2B5EF4-FFF2-40B4-BE49-F238E27FC236}">
                  <a16:creationId xmlns:a16="http://schemas.microsoft.com/office/drawing/2014/main" id="{8B8711D6-E4E2-D740-893D-BF819718871D}"/>
                </a:ext>
              </a:extLst>
            </p:cNvPr>
            <p:cNvSpPr>
              <a:spLocks noChangeArrowheads="1"/>
            </p:cNvSpPr>
            <p:nvPr/>
          </p:nvSpPr>
          <p:spPr bwMode="auto">
            <a:xfrm>
              <a:off x="1776" y="1824"/>
              <a:ext cx="288" cy="288"/>
            </a:xfrm>
            <a:prstGeom prst="ellipse">
              <a:avLst/>
            </a:prstGeom>
            <a:solidFill>
              <a:srgbClr val="FFFF99">
                <a:alpha val="50000"/>
              </a:srgb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C</a:t>
              </a:r>
            </a:p>
          </p:txBody>
        </p:sp>
        <p:sp>
          <p:nvSpPr>
            <p:cNvPr id="59396" name="Oval 4">
              <a:extLst>
                <a:ext uri="{FF2B5EF4-FFF2-40B4-BE49-F238E27FC236}">
                  <a16:creationId xmlns:a16="http://schemas.microsoft.com/office/drawing/2014/main" id="{098D27C9-4CA5-CE4B-A038-B309CB54AC0C}"/>
                </a:ext>
              </a:extLst>
            </p:cNvPr>
            <p:cNvSpPr>
              <a:spLocks noChangeArrowheads="1"/>
            </p:cNvSpPr>
            <p:nvPr/>
          </p:nvSpPr>
          <p:spPr bwMode="auto">
            <a:xfrm>
              <a:off x="1104" y="2592"/>
              <a:ext cx="288" cy="288"/>
            </a:xfrm>
            <a:prstGeom prst="ellipse">
              <a:avLst/>
            </a:prstGeom>
            <a:solidFill>
              <a:srgbClr val="FFFF99">
                <a:alpha val="50000"/>
              </a:srgb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E</a:t>
              </a:r>
            </a:p>
          </p:txBody>
        </p:sp>
        <p:sp>
          <p:nvSpPr>
            <p:cNvPr id="59397" name="Oval 5">
              <a:extLst>
                <a:ext uri="{FF2B5EF4-FFF2-40B4-BE49-F238E27FC236}">
                  <a16:creationId xmlns:a16="http://schemas.microsoft.com/office/drawing/2014/main" id="{52A695F7-ED7A-3748-A4EF-D109DFE04FEE}"/>
                </a:ext>
              </a:extLst>
            </p:cNvPr>
            <p:cNvSpPr>
              <a:spLocks noChangeArrowheads="1"/>
            </p:cNvSpPr>
            <p:nvPr/>
          </p:nvSpPr>
          <p:spPr bwMode="auto">
            <a:xfrm>
              <a:off x="1776" y="2592"/>
              <a:ext cx="288" cy="288"/>
            </a:xfrm>
            <a:prstGeom prst="ellipse">
              <a:avLst/>
            </a:prstGeom>
            <a:solidFill>
              <a:srgbClr val="FFFF99">
                <a:alpha val="50000"/>
              </a:srgb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F</a:t>
              </a:r>
            </a:p>
          </p:txBody>
        </p:sp>
        <p:sp>
          <p:nvSpPr>
            <p:cNvPr id="59399" name="Oval 7">
              <a:extLst>
                <a:ext uri="{FF2B5EF4-FFF2-40B4-BE49-F238E27FC236}">
                  <a16:creationId xmlns:a16="http://schemas.microsoft.com/office/drawing/2014/main" id="{E79F88FC-6DFE-3B41-A7AC-B96C7740F466}"/>
                </a:ext>
              </a:extLst>
            </p:cNvPr>
            <p:cNvSpPr>
              <a:spLocks noChangeArrowheads="1"/>
            </p:cNvSpPr>
            <p:nvPr/>
          </p:nvSpPr>
          <p:spPr bwMode="auto">
            <a:xfrm>
              <a:off x="432" y="2208"/>
              <a:ext cx="288" cy="288"/>
            </a:xfrm>
            <a:prstGeom prst="ellipse">
              <a:avLst/>
            </a:prstGeom>
            <a:solidFill>
              <a:srgbClr val="FFFF99">
                <a:alpha val="50000"/>
              </a:srgb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A</a:t>
              </a:r>
            </a:p>
          </p:txBody>
        </p:sp>
        <p:sp>
          <p:nvSpPr>
            <p:cNvPr id="59400" name="Oval 8">
              <a:extLst>
                <a:ext uri="{FF2B5EF4-FFF2-40B4-BE49-F238E27FC236}">
                  <a16:creationId xmlns:a16="http://schemas.microsoft.com/office/drawing/2014/main" id="{EBBAA0CA-1EC1-7245-943F-34B0B6CC69B4}"/>
                </a:ext>
              </a:extLst>
            </p:cNvPr>
            <p:cNvSpPr>
              <a:spLocks noChangeArrowheads="1"/>
            </p:cNvSpPr>
            <p:nvPr/>
          </p:nvSpPr>
          <p:spPr bwMode="auto">
            <a:xfrm>
              <a:off x="1104" y="1824"/>
              <a:ext cx="288" cy="288"/>
            </a:xfrm>
            <a:prstGeom prst="ellipse">
              <a:avLst/>
            </a:prstGeom>
            <a:solidFill>
              <a:srgbClr val="FFFF99">
                <a:alpha val="50000"/>
              </a:srgb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B</a:t>
              </a:r>
            </a:p>
          </p:txBody>
        </p:sp>
        <p:sp>
          <p:nvSpPr>
            <p:cNvPr id="59401" name="Oval 9">
              <a:extLst>
                <a:ext uri="{FF2B5EF4-FFF2-40B4-BE49-F238E27FC236}">
                  <a16:creationId xmlns:a16="http://schemas.microsoft.com/office/drawing/2014/main" id="{F88D4AF0-0E73-7D49-98E7-94CA2FC4CB4A}"/>
                </a:ext>
              </a:extLst>
            </p:cNvPr>
            <p:cNvSpPr>
              <a:spLocks noChangeArrowheads="1"/>
            </p:cNvSpPr>
            <p:nvPr/>
          </p:nvSpPr>
          <p:spPr bwMode="auto">
            <a:xfrm>
              <a:off x="2496" y="1824"/>
              <a:ext cx="288" cy="288"/>
            </a:xfrm>
            <a:prstGeom prst="ellipse">
              <a:avLst/>
            </a:prstGeom>
            <a:solidFill>
              <a:srgbClr val="FFFF99">
                <a:alpha val="50000"/>
              </a:srgb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D</a:t>
              </a:r>
            </a:p>
          </p:txBody>
        </p:sp>
        <p:sp>
          <p:nvSpPr>
            <p:cNvPr id="59402" name="Oval 10">
              <a:extLst>
                <a:ext uri="{FF2B5EF4-FFF2-40B4-BE49-F238E27FC236}">
                  <a16:creationId xmlns:a16="http://schemas.microsoft.com/office/drawing/2014/main" id="{FE821BAB-F3E4-CD45-9034-5C77080DF56A}"/>
                </a:ext>
              </a:extLst>
            </p:cNvPr>
            <p:cNvSpPr>
              <a:spLocks noChangeArrowheads="1"/>
            </p:cNvSpPr>
            <p:nvPr/>
          </p:nvSpPr>
          <p:spPr bwMode="auto">
            <a:xfrm>
              <a:off x="2448" y="1776"/>
              <a:ext cx="384" cy="384"/>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59403" name="Line 11">
              <a:extLst>
                <a:ext uri="{FF2B5EF4-FFF2-40B4-BE49-F238E27FC236}">
                  <a16:creationId xmlns:a16="http://schemas.microsoft.com/office/drawing/2014/main" id="{7B9FA545-499B-FF49-A055-8C17FB9CD092}"/>
                </a:ext>
              </a:extLst>
            </p:cNvPr>
            <p:cNvSpPr>
              <a:spLocks noChangeShapeType="1"/>
            </p:cNvSpPr>
            <p:nvPr/>
          </p:nvSpPr>
          <p:spPr bwMode="auto">
            <a:xfrm>
              <a:off x="240" y="2331"/>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59404" name="Line 12">
              <a:extLst>
                <a:ext uri="{FF2B5EF4-FFF2-40B4-BE49-F238E27FC236}">
                  <a16:creationId xmlns:a16="http://schemas.microsoft.com/office/drawing/2014/main" id="{A48B038F-5175-FC41-B766-E39569D486F5}"/>
                </a:ext>
              </a:extLst>
            </p:cNvPr>
            <p:cNvSpPr>
              <a:spLocks noChangeShapeType="1"/>
            </p:cNvSpPr>
            <p:nvPr/>
          </p:nvSpPr>
          <p:spPr bwMode="auto">
            <a:xfrm flipV="1">
              <a:off x="672" y="1947"/>
              <a:ext cx="432"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59405" name="Line 13">
              <a:extLst>
                <a:ext uri="{FF2B5EF4-FFF2-40B4-BE49-F238E27FC236}">
                  <a16:creationId xmlns:a16="http://schemas.microsoft.com/office/drawing/2014/main" id="{6C235356-D36A-FE46-9BA7-7995E7FA1757}"/>
                </a:ext>
              </a:extLst>
            </p:cNvPr>
            <p:cNvSpPr>
              <a:spLocks noChangeShapeType="1"/>
            </p:cNvSpPr>
            <p:nvPr/>
          </p:nvSpPr>
          <p:spPr bwMode="auto">
            <a:xfrm>
              <a:off x="672" y="2427"/>
              <a:ext cx="432"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59406" name="Line 14">
              <a:extLst>
                <a:ext uri="{FF2B5EF4-FFF2-40B4-BE49-F238E27FC236}">
                  <a16:creationId xmlns:a16="http://schemas.microsoft.com/office/drawing/2014/main" id="{076AAB0D-789F-FD4E-8200-C717489C330D}"/>
                </a:ext>
              </a:extLst>
            </p:cNvPr>
            <p:cNvSpPr>
              <a:spLocks noChangeShapeType="1"/>
            </p:cNvSpPr>
            <p:nvPr/>
          </p:nvSpPr>
          <p:spPr bwMode="auto">
            <a:xfrm>
              <a:off x="1392" y="1947"/>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59407" name="Line 15">
              <a:extLst>
                <a:ext uri="{FF2B5EF4-FFF2-40B4-BE49-F238E27FC236}">
                  <a16:creationId xmlns:a16="http://schemas.microsoft.com/office/drawing/2014/main" id="{E7BBB16F-14C2-F248-BF19-D3C15124049B}"/>
                </a:ext>
              </a:extLst>
            </p:cNvPr>
            <p:cNvSpPr>
              <a:spLocks noChangeShapeType="1"/>
            </p:cNvSpPr>
            <p:nvPr/>
          </p:nvSpPr>
          <p:spPr bwMode="auto">
            <a:xfrm flipV="1">
              <a:off x="1248" y="2091"/>
              <a:ext cx="0"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59408" name="Line 16">
              <a:extLst>
                <a:ext uri="{FF2B5EF4-FFF2-40B4-BE49-F238E27FC236}">
                  <a16:creationId xmlns:a16="http://schemas.microsoft.com/office/drawing/2014/main" id="{6BA79B00-1E66-5F4D-8860-DF57C49B3B4C}"/>
                </a:ext>
              </a:extLst>
            </p:cNvPr>
            <p:cNvSpPr>
              <a:spLocks noChangeShapeType="1"/>
            </p:cNvSpPr>
            <p:nvPr/>
          </p:nvSpPr>
          <p:spPr bwMode="auto">
            <a:xfrm flipV="1">
              <a:off x="1344" y="2043"/>
              <a:ext cx="480"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59409" name="Line 17">
              <a:extLst>
                <a:ext uri="{FF2B5EF4-FFF2-40B4-BE49-F238E27FC236}">
                  <a16:creationId xmlns:a16="http://schemas.microsoft.com/office/drawing/2014/main" id="{D2065404-B0B8-F849-9881-CB6E7C5AC3F3}"/>
                </a:ext>
              </a:extLst>
            </p:cNvPr>
            <p:cNvSpPr>
              <a:spLocks noChangeShapeType="1"/>
            </p:cNvSpPr>
            <p:nvPr/>
          </p:nvSpPr>
          <p:spPr bwMode="auto">
            <a:xfrm>
              <a:off x="1392" y="2715"/>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59410" name="Line 18">
              <a:extLst>
                <a:ext uri="{FF2B5EF4-FFF2-40B4-BE49-F238E27FC236}">
                  <a16:creationId xmlns:a16="http://schemas.microsoft.com/office/drawing/2014/main" id="{C9026278-60A3-A44B-B31D-35E023538E5F}"/>
                </a:ext>
              </a:extLst>
            </p:cNvPr>
            <p:cNvSpPr>
              <a:spLocks noChangeShapeType="1"/>
            </p:cNvSpPr>
            <p:nvPr/>
          </p:nvSpPr>
          <p:spPr bwMode="auto">
            <a:xfrm>
              <a:off x="2064" y="1947"/>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59411" name="Line 19">
              <a:extLst>
                <a:ext uri="{FF2B5EF4-FFF2-40B4-BE49-F238E27FC236}">
                  <a16:creationId xmlns:a16="http://schemas.microsoft.com/office/drawing/2014/main" id="{512F91E5-0E86-DD4F-93F0-3833147A6188}"/>
                </a:ext>
              </a:extLst>
            </p:cNvPr>
            <p:cNvSpPr>
              <a:spLocks noChangeShapeType="1"/>
            </p:cNvSpPr>
            <p:nvPr/>
          </p:nvSpPr>
          <p:spPr bwMode="auto">
            <a:xfrm flipV="1">
              <a:off x="2016" y="2091"/>
              <a:ext cx="480" cy="5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59412" name="Text Box 20">
              <a:extLst>
                <a:ext uri="{FF2B5EF4-FFF2-40B4-BE49-F238E27FC236}">
                  <a16:creationId xmlns:a16="http://schemas.microsoft.com/office/drawing/2014/main" id="{280CF185-F547-9D4E-B83A-D9AA76E5844D}"/>
                </a:ext>
              </a:extLst>
            </p:cNvPr>
            <p:cNvSpPr txBox="1">
              <a:spLocks noChangeArrowheads="1"/>
            </p:cNvSpPr>
            <p:nvPr/>
          </p:nvSpPr>
          <p:spPr bwMode="auto">
            <a:xfrm>
              <a:off x="672" y="1824"/>
              <a:ext cx="22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1</a:t>
              </a:r>
            </a:p>
          </p:txBody>
        </p:sp>
        <p:sp>
          <p:nvSpPr>
            <p:cNvPr id="59413" name="Text Box 21">
              <a:extLst>
                <a:ext uri="{FF2B5EF4-FFF2-40B4-BE49-F238E27FC236}">
                  <a16:creationId xmlns:a16="http://schemas.microsoft.com/office/drawing/2014/main" id="{73DC054D-6B9D-0844-B0BD-5970EA366345}"/>
                </a:ext>
              </a:extLst>
            </p:cNvPr>
            <p:cNvSpPr txBox="1">
              <a:spLocks noChangeArrowheads="1"/>
            </p:cNvSpPr>
            <p:nvPr/>
          </p:nvSpPr>
          <p:spPr bwMode="auto">
            <a:xfrm>
              <a:off x="1440" y="1680"/>
              <a:ext cx="22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1</a:t>
              </a:r>
            </a:p>
          </p:txBody>
        </p:sp>
        <p:sp>
          <p:nvSpPr>
            <p:cNvPr id="59414" name="Text Box 22">
              <a:extLst>
                <a:ext uri="{FF2B5EF4-FFF2-40B4-BE49-F238E27FC236}">
                  <a16:creationId xmlns:a16="http://schemas.microsoft.com/office/drawing/2014/main" id="{7B22607F-EEA4-4C4F-A894-B58335C2895F}"/>
                </a:ext>
              </a:extLst>
            </p:cNvPr>
            <p:cNvSpPr txBox="1">
              <a:spLocks noChangeArrowheads="1"/>
            </p:cNvSpPr>
            <p:nvPr/>
          </p:nvSpPr>
          <p:spPr bwMode="auto">
            <a:xfrm>
              <a:off x="2112" y="1680"/>
              <a:ext cx="22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1</a:t>
              </a:r>
            </a:p>
          </p:txBody>
        </p:sp>
        <p:cxnSp>
          <p:nvCxnSpPr>
            <p:cNvPr id="59415" name="AutoShape 23">
              <a:extLst>
                <a:ext uri="{FF2B5EF4-FFF2-40B4-BE49-F238E27FC236}">
                  <a16:creationId xmlns:a16="http://schemas.microsoft.com/office/drawing/2014/main" id="{5DBC9228-D718-D443-B592-19D007F2B7B2}"/>
                </a:ext>
              </a:extLst>
            </p:cNvPr>
            <p:cNvCxnSpPr>
              <a:cxnSpLocks noChangeShapeType="1"/>
            </p:cNvCxnSpPr>
            <p:nvPr/>
          </p:nvCxnSpPr>
          <p:spPr bwMode="auto">
            <a:xfrm rot="5400000" flipV="1">
              <a:off x="1872" y="1179"/>
              <a:ext cx="8" cy="1256"/>
            </a:xfrm>
            <a:prstGeom prst="curvedConnector3">
              <a:avLst>
                <a:gd name="adj1" fmla="val -240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59416" name="Text Box 24">
              <a:extLst>
                <a:ext uri="{FF2B5EF4-FFF2-40B4-BE49-F238E27FC236}">
                  <a16:creationId xmlns:a16="http://schemas.microsoft.com/office/drawing/2014/main" id="{21CAC072-52FC-A044-A726-A7B349DE14D3}"/>
                </a:ext>
              </a:extLst>
            </p:cNvPr>
            <p:cNvSpPr txBox="1">
              <a:spLocks noChangeArrowheads="1"/>
            </p:cNvSpPr>
            <p:nvPr/>
          </p:nvSpPr>
          <p:spPr bwMode="auto">
            <a:xfrm>
              <a:off x="672" y="2544"/>
              <a:ext cx="22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0</a:t>
              </a:r>
            </a:p>
          </p:txBody>
        </p:sp>
        <p:sp>
          <p:nvSpPr>
            <p:cNvPr id="59417" name="Text Box 25">
              <a:extLst>
                <a:ext uri="{FF2B5EF4-FFF2-40B4-BE49-F238E27FC236}">
                  <a16:creationId xmlns:a16="http://schemas.microsoft.com/office/drawing/2014/main" id="{D528991D-077A-DA4F-8AD1-70A870DB3A00}"/>
                </a:ext>
              </a:extLst>
            </p:cNvPr>
            <p:cNvSpPr txBox="1">
              <a:spLocks noChangeArrowheads="1"/>
            </p:cNvSpPr>
            <p:nvPr/>
          </p:nvSpPr>
          <p:spPr bwMode="auto">
            <a:xfrm>
              <a:off x="2208" y="2304"/>
              <a:ext cx="22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0</a:t>
              </a:r>
            </a:p>
          </p:txBody>
        </p:sp>
        <p:sp>
          <p:nvSpPr>
            <p:cNvPr id="59418" name="Text Box 26">
              <a:extLst>
                <a:ext uri="{FF2B5EF4-FFF2-40B4-BE49-F238E27FC236}">
                  <a16:creationId xmlns:a16="http://schemas.microsoft.com/office/drawing/2014/main" id="{C7470F40-26B9-8842-A47C-5239228CA421}"/>
                </a:ext>
              </a:extLst>
            </p:cNvPr>
            <p:cNvSpPr txBox="1">
              <a:spLocks noChangeArrowheads="1"/>
            </p:cNvSpPr>
            <p:nvPr/>
          </p:nvSpPr>
          <p:spPr bwMode="auto">
            <a:xfrm>
              <a:off x="1440" y="2736"/>
              <a:ext cx="22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0</a:t>
              </a:r>
            </a:p>
          </p:txBody>
        </p:sp>
        <p:sp>
          <p:nvSpPr>
            <p:cNvPr id="59419" name="Text Box 27">
              <a:extLst>
                <a:ext uri="{FF2B5EF4-FFF2-40B4-BE49-F238E27FC236}">
                  <a16:creationId xmlns:a16="http://schemas.microsoft.com/office/drawing/2014/main" id="{C5AB7D6E-76C5-DE48-A49E-3624C9298ACD}"/>
                </a:ext>
              </a:extLst>
            </p:cNvPr>
            <p:cNvSpPr txBox="1">
              <a:spLocks noChangeArrowheads="1"/>
            </p:cNvSpPr>
            <p:nvPr/>
          </p:nvSpPr>
          <p:spPr bwMode="auto">
            <a:xfrm>
              <a:off x="1728" y="1296"/>
              <a:ext cx="251"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r>
                <a:rPr lang="en-US" altLang="en-US" sz="3200" dirty="0" err="1">
                  <a:latin typeface="Lucida Sans Unicode" panose="020B0602030504020204" pitchFamily="34" charset="0"/>
                </a:rPr>
                <a:t>ε</a:t>
              </a:r>
              <a:endParaRPr lang="en-US" altLang="en-US" sz="3200" dirty="0">
                <a:latin typeface="Lucida Sans Unicode" panose="020B0602030504020204" pitchFamily="34" charset="0"/>
              </a:endParaRPr>
            </a:p>
          </p:txBody>
        </p:sp>
        <p:sp>
          <p:nvSpPr>
            <p:cNvPr id="59420" name="Text Box 28">
              <a:extLst>
                <a:ext uri="{FF2B5EF4-FFF2-40B4-BE49-F238E27FC236}">
                  <a16:creationId xmlns:a16="http://schemas.microsoft.com/office/drawing/2014/main" id="{C07B5A91-FF84-9B46-B3AB-C1C56E62DB34}"/>
                </a:ext>
              </a:extLst>
            </p:cNvPr>
            <p:cNvSpPr txBox="1">
              <a:spLocks noChangeArrowheads="1"/>
            </p:cNvSpPr>
            <p:nvPr/>
          </p:nvSpPr>
          <p:spPr bwMode="auto">
            <a:xfrm>
              <a:off x="1008" y="2160"/>
              <a:ext cx="251"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r>
                <a:rPr lang="en-US" altLang="en-US" sz="3200">
                  <a:latin typeface="Lucida Sans Unicode" panose="020B0602030504020204" pitchFamily="34" charset="0"/>
                </a:rPr>
                <a:t>ε</a:t>
              </a:r>
            </a:p>
          </p:txBody>
        </p:sp>
        <p:sp>
          <p:nvSpPr>
            <p:cNvPr id="59421" name="Text Box 29">
              <a:extLst>
                <a:ext uri="{FF2B5EF4-FFF2-40B4-BE49-F238E27FC236}">
                  <a16:creationId xmlns:a16="http://schemas.microsoft.com/office/drawing/2014/main" id="{A0ECFE31-D146-8547-85F8-DCFCCF269FA4}"/>
                </a:ext>
              </a:extLst>
            </p:cNvPr>
            <p:cNvSpPr txBox="1">
              <a:spLocks noChangeArrowheads="1"/>
            </p:cNvSpPr>
            <p:nvPr/>
          </p:nvSpPr>
          <p:spPr bwMode="auto">
            <a:xfrm>
              <a:off x="1536" y="2256"/>
              <a:ext cx="251"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r>
                <a:rPr lang="en-US" altLang="en-US" sz="3200">
                  <a:latin typeface="Lucida Sans Unicode" panose="020B0602030504020204" pitchFamily="34" charset="0"/>
                </a:rPr>
                <a:t>ε</a:t>
              </a:r>
            </a:p>
          </p:txBody>
        </p:sp>
      </p:grpSp>
      <p:grpSp>
        <p:nvGrpSpPr>
          <p:cNvPr id="63492" name="Group 39">
            <a:extLst>
              <a:ext uri="{FF2B5EF4-FFF2-40B4-BE49-F238E27FC236}">
                <a16:creationId xmlns:a16="http://schemas.microsoft.com/office/drawing/2014/main" id="{1F0710DB-0B5F-614D-AB40-7150BBF09F3C}"/>
              </a:ext>
            </a:extLst>
          </p:cNvPr>
          <p:cNvGrpSpPr>
            <a:grpSpLocks/>
          </p:cNvGrpSpPr>
          <p:nvPr/>
        </p:nvGrpSpPr>
        <p:grpSpPr bwMode="auto">
          <a:xfrm>
            <a:off x="5693568" y="2493168"/>
            <a:ext cx="3148013" cy="2770188"/>
            <a:chOff x="3658" y="1104"/>
            <a:chExt cx="1983" cy="1745"/>
          </a:xfrm>
        </p:grpSpPr>
        <p:sp>
          <p:nvSpPr>
            <p:cNvPr id="59424" name="Text Box 32">
              <a:extLst>
                <a:ext uri="{FF2B5EF4-FFF2-40B4-BE49-F238E27FC236}">
                  <a16:creationId xmlns:a16="http://schemas.microsoft.com/office/drawing/2014/main" id="{74FF09D0-A081-3D4A-93CD-E85D7029F2A4}"/>
                </a:ext>
              </a:extLst>
            </p:cNvPr>
            <p:cNvSpPr txBox="1">
              <a:spLocks noChangeArrowheads="1"/>
            </p:cNvSpPr>
            <p:nvPr/>
          </p:nvSpPr>
          <p:spPr bwMode="auto">
            <a:xfrm>
              <a:off x="3936" y="1104"/>
              <a:ext cx="1705" cy="17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r>
                <a:rPr lang="en-US" altLang="en-US"/>
                <a:t>     0     1     </a:t>
              </a:r>
              <a:r>
                <a:rPr lang="en-US" altLang="en-US" sz="3200">
                  <a:latin typeface="Lucida Sans Unicode" panose="020B0602030504020204" pitchFamily="34" charset="0"/>
                </a:rPr>
                <a:t>ε</a:t>
              </a:r>
              <a:endParaRPr lang="en-US" altLang="en-US"/>
            </a:p>
            <a:p>
              <a:r>
                <a:rPr lang="en-US" altLang="en-US"/>
                <a:t>A  {E}  {B}  </a:t>
              </a:r>
              <a:r>
                <a:rPr lang="en-US" altLang="en-US">
                  <a:latin typeface="Lucida Sans Unicode" panose="020B0602030504020204" pitchFamily="34" charset="0"/>
                </a:rPr>
                <a:t>∅</a:t>
              </a:r>
              <a:endParaRPr lang="en-US" altLang="en-US"/>
            </a:p>
            <a:p>
              <a:r>
                <a:rPr lang="en-US" altLang="en-US"/>
                <a:t>B   </a:t>
              </a:r>
              <a:r>
                <a:rPr lang="en-US" altLang="en-US">
                  <a:latin typeface="Lucida Sans Unicode" panose="020B0602030504020204" pitchFamily="34" charset="0"/>
                </a:rPr>
                <a:t>∅</a:t>
              </a:r>
              <a:r>
                <a:rPr lang="en-US" altLang="en-US"/>
                <a:t>   {C} {D}</a:t>
              </a:r>
            </a:p>
            <a:p>
              <a:r>
                <a:rPr lang="en-US" altLang="en-US"/>
                <a:t>C   </a:t>
              </a:r>
              <a:r>
                <a:rPr lang="en-US" altLang="en-US">
                  <a:latin typeface="Lucida Sans Unicode" panose="020B0602030504020204" pitchFamily="34" charset="0"/>
                </a:rPr>
                <a:t>∅   </a:t>
              </a:r>
              <a:r>
                <a:rPr lang="en-US" altLang="en-US"/>
                <a:t>{D}  </a:t>
              </a:r>
              <a:r>
                <a:rPr lang="en-US" altLang="en-US">
                  <a:latin typeface="Lucida Sans Unicode" panose="020B0602030504020204" pitchFamily="34" charset="0"/>
                </a:rPr>
                <a:t>∅</a:t>
              </a:r>
              <a:endParaRPr lang="en-US" altLang="en-US"/>
            </a:p>
            <a:p>
              <a:r>
                <a:rPr lang="en-US" altLang="en-US"/>
                <a:t>D   </a:t>
              </a:r>
              <a:r>
                <a:rPr lang="en-US" altLang="en-US">
                  <a:latin typeface="Lucida Sans Unicode" panose="020B0602030504020204" pitchFamily="34" charset="0"/>
                </a:rPr>
                <a:t>∅    ∅   ∅</a:t>
              </a:r>
            </a:p>
            <a:p>
              <a:r>
                <a:rPr lang="en-US" altLang="en-US"/>
                <a:t>E   {F}   </a:t>
              </a:r>
              <a:r>
                <a:rPr lang="en-US" altLang="en-US">
                  <a:latin typeface="Lucida Sans Unicode" panose="020B0602030504020204" pitchFamily="34" charset="0"/>
                </a:rPr>
                <a:t>∅</a:t>
              </a:r>
              <a:r>
                <a:rPr lang="en-US" altLang="en-US"/>
                <a:t>  {B, C}</a:t>
              </a:r>
            </a:p>
            <a:p>
              <a:r>
                <a:rPr lang="en-US" altLang="en-US"/>
                <a:t>F   {D}   </a:t>
              </a:r>
              <a:r>
                <a:rPr lang="en-US" altLang="en-US">
                  <a:latin typeface="Lucida Sans Unicode" panose="020B0602030504020204" pitchFamily="34" charset="0"/>
                </a:rPr>
                <a:t>∅  ∅</a:t>
              </a:r>
            </a:p>
          </p:txBody>
        </p:sp>
        <p:sp>
          <p:nvSpPr>
            <p:cNvPr id="59425" name="Line 33">
              <a:extLst>
                <a:ext uri="{FF2B5EF4-FFF2-40B4-BE49-F238E27FC236}">
                  <a16:creationId xmlns:a16="http://schemas.microsoft.com/office/drawing/2014/main" id="{5CB25FDE-D5E0-904F-912A-635273048D83}"/>
                </a:ext>
              </a:extLst>
            </p:cNvPr>
            <p:cNvSpPr>
              <a:spLocks noChangeShapeType="1"/>
            </p:cNvSpPr>
            <p:nvPr/>
          </p:nvSpPr>
          <p:spPr bwMode="auto">
            <a:xfrm>
              <a:off x="3658" y="1536"/>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59426" name="Text Box 34">
              <a:extLst>
                <a:ext uri="{FF2B5EF4-FFF2-40B4-BE49-F238E27FC236}">
                  <a16:creationId xmlns:a16="http://schemas.microsoft.com/office/drawing/2014/main" id="{BE0C2F8F-A666-BC4A-A542-CDDE65CED4DD}"/>
                </a:ext>
              </a:extLst>
            </p:cNvPr>
            <p:cNvSpPr txBox="1">
              <a:spLocks noChangeArrowheads="1"/>
            </p:cNvSpPr>
            <p:nvPr/>
          </p:nvSpPr>
          <p:spPr bwMode="auto">
            <a:xfrm>
              <a:off x="3706" y="2112"/>
              <a:ext cx="22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a:t>
              </a:r>
            </a:p>
          </p:txBody>
        </p:sp>
        <p:sp>
          <p:nvSpPr>
            <p:cNvPr id="59427" name="Line 35">
              <a:extLst>
                <a:ext uri="{FF2B5EF4-FFF2-40B4-BE49-F238E27FC236}">
                  <a16:creationId xmlns:a16="http://schemas.microsoft.com/office/drawing/2014/main" id="{193310D8-262B-F84D-A964-21D624DA6677}"/>
                </a:ext>
              </a:extLst>
            </p:cNvPr>
            <p:cNvSpPr>
              <a:spLocks noChangeShapeType="1"/>
            </p:cNvSpPr>
            <p:nvPr/>
          </p:nvSpPr>
          <p:spPr bwMode="auto">
            <a:xfrm>
              <a:off x="3802" y="1392"/>
              <a:ext cx="163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59428" name="Line 36">
              <a:extLst>
                <a:ext uri="{FF2B5EF4-FFF2-40B4-BE49-F238E27FC236}">
                  <a16:creationId xmlns:a16="http://schemas.microsoft.com/office/drawing/2014/main" id="{7E26E270-D946-FA4C-B47C-AE305A0B0A6F}"/>
                </a:ext>
              </a:extLst>
            </p:cNvPr>
            <p:cNvSpPr>
              <a:spLocks noChangeShapeType="1"/>
            </p:cNvSpPr>
            <p:nvPr/>
          </p:nvSpPr>
          <p:spPr bwMode="auto">
            <a:xfrm>
              <a:off x="4186" y="1200"/>
              <a:ext cx="0" cy="16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59429" name="Line 37">
              <a:extLst>
                <a:ext uri="{FF2B5EF4-FFF2-40B4-BE49-F238E27FC236}">
                  <a16:creationId xmlns:a16="http://schemas.microsoft.com/office/drawing/2014/main" id="{2A26B45A-1359-7244-B0B9-1A10DBEF1AC0}"/>
                </a:ext>
              </a:extLst>
            </p:cNvPr>
            <p:cNvSpPr>
              <a:spLocks noChangeShapeType="1"/>
            </p:cNvSpPr>
            <p:nvPr/>
          </p:nvSpPr>
          <p:spPr bwMode="auto">
            <a:xfrm>
              <a:off x="4618" y="1200"/>
              <a:ext cx="0" cy="16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59430" name="Line 38">
              <a:extLst>
                <a:ext uri="{FF2B5EF4-FFF2-40B4-BE49-F238E27FC236}">
                  <a16:creationId xmlns:a16="http://schemas.microsoft.com/office/drawing/2014/main" id="{F45217C3-EE62-C043-BE93-636C7D7AB725}"/>
                </a:ext>
              </a:extLst>
            </p:cNvPr>
            <p:cNvSpPr>
              <a:spLocks noChangeShapeType="1"/>
            </p:cNvSpPr>
            <p:nvPr/>
          </p:nvSpPr>
          <p:spPr bwMode="auto">
            <a:xfrm>
              <a:off x="5002" y="1200"/>
              <a:ext cx="0" cy="16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0921E19-ABB8-9B4A-A763-24D2A992F04B}"/>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D949F2B9-8624-D945-9823-51E111023449}" type="slidenum">
              <a:rPr lang="en-US" altLang="en-US" sz="1400">
                <a:latin typeface="Times New Roman" panose="02020603050405020304" pitchFamily="18" charset="0"/>
              </a:rPr>
              <a:pPr/>
              <a:t>5</a:t>
            </a:fld>
            <a:endParaRPr lang="en-US" altLang="en-US" sz="1400">
              <a:latin typeface="Times New Roman" panose="02020603050405020304" pitchFamily="18" charset="0"/>
            </a:endParaRPr>
          </a:p>
        </p:txBody>
      </p:sp>
      <p:sp>
        <p:nvSpPr>
          <p:cNvPr id="11266" name="Rectangle 2">
            <a:extLst>
              <a:ext uri="{FF2B5EF4-FFF2-40B4-BE49-F238E27FC236}">
                <a16:creationId xmlns:a16="http://schemas.microsoft.com/office/drawing/2014/main" id="{4030D687-9B91-F14C-B3F9-18FC340815CB}"/>
              </a:ext>
            </a:extLst>
          </p:cNvPr>
          <p:cNvSpPr>
            <a:spLocks noGrp="1" noChangeArrowheads="1"/>
          </p:cNvSpPr>
          <p:nvPr>
            <p:ph type="title"/>
          </p:nvPr>
        </p:nvSpPr>
        <p:spPr/>
        <p:txBody>
          <a:bodyPr/>
          <a:lstStyle/>
          <a:p>
            <a:pPr>
              <a:defRPr/>
            </a:pPr>
            <a:r>
              <a:rPr lang="en-US" dirty="0">
                <a:cs typeface="+mj-cs"/>
              </a:rPr>
              <a:t>Finite Automata</a:t>
            </a:r>
          </a:p>
        </p:txBody>
      </p:sp>
      <p:sp>
        <p:nvSpPr>
          <p:cNvPr id="11267" name="Rectangle 3">
            <a:extLst>
              <a:ext uri="{FF2B5EF4-FFF2-40B4-BE49-F238E27FC236}">
                <a16:creationId xmlns:a16="http://schemas.microsoft.com/office/drawing/2014/main" id="{408A0877-9119-B848-8A45-28A9AE9C51D6}"/>
              </a:ext>
            </a:extLst>
          </p:cNvPr>
          <p:cNvSpPr>
            <a:spLocks noGrp="1" noChangeArrowheads="1"/>
          </p:cNvSpPr>
          <p:nvPr>
            <p:ph type="body" idx="1"/>
          </p:nvPr>
        </p:nvSpPr>
        <p:spPr>
          <a:xfrm>
            <a:off x="380999" y="1481961"/>
            <a:ext cx="8549481" cy="4885596"/>
          </a:xfrm>
        </p:spPr>
        <p:txBody>
          <a:bodyPr/>
          <a:lstStyle/>
          <a:p>
            <a:pPr>
              <a:defRPr/>
            </a:pPr>
            <a:r>
              <a:rPr lang="en-US" dirty="0"/>
              <a:t>A </a:t>
            </a:r>
            <a:r>
              <a:rPr lang="en-US" b="1" dirty="0"/>
              <a:t>finite automaton </a:t>
            </a:r>
            <a:r>
              <a:rPr lang="en-US" dirty="0"/>
              <a:t>is a finite-state machine where transitions are defined by reading characters in a text string left-to-right.</a:t>
            </a:r>
          </a:p>
        </p:txBody>
      </p:sp>
      <p:sp>
        <p:nvSpPr>
          <p:cNvPr id="2" name="TextBox 1">
            <a:extLst>
              <a:ext uri="{FF2B5EF4-FFF2-40B4-BE49-F238E27FC236}">
                <a16:creationId xmlns:a16="http://schemas.microsoft.com/office/drawing/2014/main" id="{79687301-F9A8-5E4C-9670-EB3AAF17F869}"/>
              </a:ext>
            </a:extLst>
          </p:cNvPr>
          <p:cNvSpPr txBox="1"/>
          <p:nvPr/>
        </p:nvSpPr>
        <p:spPr>
          <a:xfrm>
            <a:off x="123825" y="6594238"/>
            <a:ext cx="6012736" cy="276999"/>
          </a:xfrm>
          <a:prstGeom prst="rect">
            <a:avLst/>
          </a:prstGeom>
          <a:noFill/>
        </p:spPr>
        <p:txBody>
          <a:bodyPr wrap="none" rtlCol="0">
            <a:spAutoFit/>
          </a:bodyPr>
          <a:lstStyle/>
          <a:p>
            <a:r>
              <a:rPr lang="en-US" sz="1200" dirty="0">
                <a:solidFill>
                  <a:schemeClr val="bg1">
                    <a:lumMod val="65000"/>
                  </a:schemeClr>
                </a:solidFill>
              </a:rPr>
              <a:t>Image from https://</a:t>
            </a:r>
            <a:r>
              <a:rPr lang="en-US" sz="1200" dirty="0" err="1">
                <a:solidFill>
                  <a:schemeClr val="bg1">
                    <a:lumMod val="65000"/>
                  </a:schemeClr>
                </a:solidFill>
              </a:rPr>
              <a:t>er.yuvayana.org</a:t>
            </a:r>
            <a:r>
              <a:rPr lang="en-US" sz="1200" dirty="0">
                <a:solidFill>
                  <a:schemeClr val="bg1">
                    <a:lumMod val="65000"/>
                  </a:schemeClr>
                </a:solidFill>
              </a:rPr>
              <a:t>/how-</a:t>
            </a:r>
            <a:r>
              <a:rPr lang="en-US" sz="1200" dirty="0" err="1">
                <a:solidFill>
                  <a:schemeClr val="bg1">
                    <a:lumMod val="65000"/>
                  </a:schemeClr>
                </a:solidFill>
              </a:rPr>
              <a:t>dfa</a:t>
            </a:r>
            <a:r>
              <a:rPr lang="en-US" sz="1200" dirty="0">
                <a:solidFill>
                  <a:schemeClr val="bg1">
                    <a:lumMod val="65000"/>
                  </a:schemeClr>
                </a:solidFill>
              </a:rPr>
              <a:t>-operates-theory-with-block-diagram-of-fa/</a:t>
            </a:r>
          </a:p>
        </p:txBody>
      </p:sp>
      <p:grpSp>
        <p:nvGrpSpPr>
          <p:cNvPr id="6" name="Group 5">
            <a:extLst>
              <a:ext uri="{FF2B5EF4-FFF2-40B4-BE49-F238E27FC236}">
                <a16:creationId xmlns:a16="http://schemas.microsoft.com/office/drawing/2014/main" id="{4C1D8769-FF7D-C040-90A3-87E8E6290478}"/>
              </a:ext>
            </a:extLst>
          </p:cNvPr>
          <p:cNvGrpSpPr/>
          <p:nvPr/>
        </p:nvGrpSpPr>
        <p:grpSpPr>
          <a:xfrm>
            <a:off x="2557048" y="2670937"/>
            <a:ext cx="3969872" cy="4010694"/>
            <a:chOff x="2420418" y="2670937"/>
            <a:chExt cx="3969872" cy="4010694"/>
          </a:xfrm>
        </p:grpSpPr>
        <p:pic>
          <p:nvPicPr>
            <p:cNvPr id="1026" name="Picture 2" descr="Block diagram of Finite Automaton (FA)">
              <a:extLst>
                <a:ext uri="{FF2B5EF4-FFF2-40B4-BE49-F238E27FC236}">
                  <a16:creationId xmlns:a16="http://schemas.microsoft.com/office/drawing/2014/main" id="{289C1715-2252-2E44-A02E-E2B2D73F73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418" y="2670937"/>
              <a:ext cx="3969872" cy="40106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347FDDD-C570-BB48-9BD1-F056C2B7CE1E}"/>
                </a:ext>
              </a:extLst>
            </p:cNvPr>
            <p:cNvSpPr txBox="1"/>
            <p:nvPr/>
          </p:nvSpPr>
          <p:spPr>
            <a:xfrm>
              <a:off x="2546338" y="3133587"/>
              <a:ext cx="344008" cy="338554"/>
            </a:xfrm>
            <a:prstGeom prst="rect">
              <a:avLst/>
            </a:prstGeom>
            <a:solidFill>
              <a:schemeClr val="bg1"/>
            </a:solidFill>
          </p:spPr>
          <p:txBody>
            <a:bodyPr wrap="square" rtlCol="0">
              <a:spAutoFit/>
            </a:bodyPr>
            <a:lstStyle/>
            <a:p>
              <a:r>
                <a:rPr lang="en-US" b="1" dirty="0"/>
                <a:t>^</a:t>
              </a: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5">
            <a:extLst>
              <a:ext uri="{FF2B5EF4-FFF2-40B4-BE49-F238E27FC236}">
                <a16:creationId xmlns:a16="http://schemas.microsoft.com/office/drawing/2014/main" id="{6E65B472-194C-CB40-8E3E-F508A03D0235}"/>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09934224-287C-5C45-97F7-D799FE935447}" type="slidenum">
              <a:rPr lang="en-US" altLang="en-US" sz="1400">
                <a:latin typeface="Times New Roman" panose="02020603050405020304" pitchFamily="18" charset="0"/>
              </a:rPr>
              <a:pPr/>
              <a:t>50</a:t>
            </a:fld>
            <a:endParaRPr lang="en-US" altLang="en-US" sz="1400">
              <a:latin typeface="Times New Roman" panose="02020603050405020304" pitchFamily="18" charset="0"/>
            </a:endParaRPr>
          </a:p>
        </p:txBody>
      </p:sp>
      <p:sp>
        <p:nvSpPr>
          <p:cNvPr id="62466" name="Rectangle 2">
            <a:extLst>
              <a:ext uri="{FF2B5EF4-FFF2-40B4-BE49-F238E27FC236}">
                <a16:creationId xmlns:a16="http://schemas.microsoft.com/office/drawing/2014/main" id="{06813A4B-E1D8-9B45-B46E-998CFB467877}"/>
              </a:ext>
            </a:extLst>
          </p:cNvPr>
          <p:cNvSpPr>
            <a:spLocks noGrp="1" noChangeArrowheads="1"/>
          </p:cNvSpPr>
          <p:nvPr>
            <p:ph type="title"/>
          </p:nvPr>
        </p:nvSpPr>
        <p:spPr/>
        <p:txBody>
          <a:bodyPr/>
          <a:lstStyle/>
          <a:p>
            <a:pPr>
              <a:defRPr/>
            </a:pPr>
            <a:r>
              <a:rPr lang="en-US">
                <a:cs typeface="+mj-cs"/>
              </a:rPr>
              <a:t>Closure of States</a:t>
            </a:r>
          </a:p>
        </p:txBody>
      </p:sp>
      <p:sp>
        <p:nvSpPr>
          <p:cNvPr id="62467" name="Rectangle 3">
            <a:extLst>
              <a:ext uri="{FF2B5EF4-FFF2-40B4-BE49-F238E27FC236}">
                <a16:creationId xmlns:a16="http://schemas.microsoft.com/office/drawing/2014/main" id="{10C51343-4F5B-4A44-A824-73A840356DAC}"/>
              </a:ext>
            </a:extLst>
          </p:cNvPr>
          <p:cNvSpPr>
            <a:spLocks noGrp="1" noChangeArrowheads="1"/>
          </p:cNvSpPr>
          <p:nvPr>
            <p:ph type="body" idx="1"/>
          </p:nvPr>
        </p:nvSpPr>
        <p:spPr>
          <a:xfrm>
            <a:off x="685800" y="1541295"/>
            <a:ext cx="7772400" cy="5180180"/>
          </a:xfrm>
        </p:spPr>
        <p:txBody>
          <a:bodyPr/>
          <a:lstStyle/>
          <a:p>
            <a:r>
              <a:rPr lang="en-US" altLang="en-US" dirty="0"/>
              <a:t>CL(q) = set of states you can reach from state q following only arcs labeled </a:t>
            </a:r>
            <a:r>
              <a:rPr lang="en-US" altLang="en-US" dirty="0" err="1">
                <a:latin typeface="Lucida Sans Unicode" panose="020B0602030504020204" pitchFamily="34" charset="0"/>
              </a:rPr>
              <a:t>ε</a:t>
            </a:r>
            <a:r>
              <a:rPr lang="en-US" altLang="en-US" dirty="0"/>
              <a:t>.</a:t>
            </a:r>
          </a:p>
          <a:p>
            <a:r>
              <a:rPr lang="en-US" altLang="en-US" dirty="0">
                <a:solidFill>
                  <a:srgbClr val="33CC33"/>
                </a:solidFill>
              </a:rPr>
              <a:t>Example</a:t>
            </a:r>
            <a:r>
              <a:rPr lang="en-US" altLang="en-US" dirty="0"/>
              <a:t>: CL(A) = {A};</a:t>
            </a:r>
          </a:p>
          <a:p>
            <a:pPr>
              <a:buFont typeface="Monotype Sorts" pitchFamily="2" charset="2"/>
              <a:buNone/>
            </a:pPr>
            <a:r>
              <a:rPr lang="en-US" altLang="en-US" dirty="0"/>
              <a:t>	CL(E) = {B, C, D, E}.</a:t>
            </a:r>
          </a:p>
          <a:p>
            <a:pPr>
              <a:buFont typeface="Monotype Sorts" pitchFamily="2" charset="2"/>
              <a:buNone/>
            </a:pPr>
            <a:endParaRPr lang="en-US" altLang="en-US" dirty="0"/>
          </a:p>
          <a:p>
            <a:pPr>
              <a:buFont typeface="Monotype Sorts" pitchFamily="2" charset="2"/>
              <a:buNone/>
            </a:pPr>
            <a:endParaRPr lang="en-US" altLang="en-US" dirty="0"/>
          </a:p>
          <a:p>
            <a:pPr>
              <a:buFont typeface="Monotype Sorts" pitchFamily="2" charset="2"/>
              <a:buNone/>
            </a:pPr>
            <a:endParaRPr lang="en-US" altLang="en-US" dirty="0"/>
          </a:p>
          <a:p>
            <a:r>
              <a:rPr lang="en-US" altLang="en-US" dirty="0"/>
              <a:t>Closure of a set of states = union of the closure of each state. </a:t>
            </a:r>
          </a:p>
          <a:p>
            <a:r>
              <a:rPr lang="en-US" altLang="en-US" dirty="0"/>
              <a:t>Can be computed by doing a depth-first search that just follows </a:t>
            </a:r>
            <a:r>
              <a:rPr lang="en-US" altLang="en-US" dirty="0" err="1"/>
              <a:t>ε</a:t>
            </a:r>
            <a:r>
              <a:rPr lang="en-US" altLang="en-US" dirty="0"/>
              <a:t>-transitions.</a:t>
            </a:r>
          </a:p>
        </p:txBody>
      </p:sp>
      <p:grpSp>
        <p:nvGrpSpPr>
          <p:cNvPr id="65540" name="Group 4">
            <a:extLst>
              <a:ext uri="{FF2B5EF4-FFF2-40B4-BE49-F238E27FC236}">
                <a16:creationId xmlns:a16="http://schemas.microsoft.com/office/drawing/2014/main" id="{9D4DDD6A-8795-E84A-86DF-32FAE251A4FD}"/>
              </a:ext>
            </a:extLst>
          </p:cNvPr>
          <p:cNvGrpSpPr>
            <a:grpSpLocks/>
          </p:cNvGrpSpPr>
          <p:nvPr/>
        </p:nvGrpSpPr>
        <p:grpSpPr bwMode="auto">
          <a:xfrm>
            <a:off x="4424855" y="2241572"/>
            <a:ext cx="3888828" cy="2698126"/>
            <a:chOff x="240" y="1296"/>
            <a:chExt cx="2592" cy="1805"/>
          </a:xfrm>
        </p:grpSpPr>
        <p:sp>
          <p:nvSpPr>
            <p:cNvPr id="62469" name="Oval 5">
              <a:extLst>
                <a:ext uri="{FF2B5EF4-FFF2-40B4-BE49-F238E27FC236}">
                  <a16:creationId xmlns:a16="http://schemas.microsoft.com/office/drawing/2014/main" id="{E02661D8-89F2-2C4F-90A5-E5217D824A9D}"/>
                </a:ext>
              </a:extLst>
            </p:cNvPr>
            <p:cNvSpPr>
              <a:spLocks noChangeArrowheads="1"/>
            </p:cNvSpPr>
            <p:nvPr/>
          </p:nvSpPr>
          <p:spPr bwMode="auto">
            <a:xfrm>
              <a:off x="1777" y="1824"/>
              <a:ext cx="287" cy="288"/>
            </a:xfrm>
            <a:prstGeom prst="ellipse">
              <a:avLst/>
            </a:prstGeom>
            <a:solidFill>
              <a:srgbClr val="FFFF99">
                <a:alpha val="50000"/>
              </a:srgb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C</a:t>
              </a:r>
            </a:p>
          </p:txBody>
        </p:sp>
        <p:sp>
          <p:nvSpPr>
            <p:cNvPr id="62470" name="Oval 6">
              <a:extLst>
                <a:ext uri="{FF2B5EF4-FFF2-40B4-BE49-F238E27FC236}">
                  <a16:creationId xmlns:a16="http://schemas.microsoft.com/office/drawing/2014/main" id="{290CF9C3-A824-704F-B783-61ADF6FC115B}"/>
                </a:ext>
              </a:extLst>
            </p:cNvPr>
            <p:cNvSpPr>
              <a:spLocks noChangeArrowheads="1"/>
            </p:cNvSpPr>
            <p:nvPr/>
          </p:nvSpPr>
          <p:spPr bwMode="auto">
            <a:xfrm>
              <a:off x="1104" y="2592"/>
              <a:ext cx="288" cy="289"/>
            </a:xfrm>
            <a:prstGeom prst="ellipse">
              <a:avLst/>
            </a:prstGeom>
            <a:solidFill>
              <a:srgbClr val="FFFF99">
                <a:alpha val="50000"/>
              </a:srgb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E</a:t>
              </a:r>
            </a:p>
          </p:txBody>
        </p:sp>
        <p:sp>
          <p:nvSpPr>
            <p:cNvPr id="62471" name="Oval 7">
              <a:extLst>
                <a:ext uri="{FF2B5EF4-FFF2-40B4-BE49-F238E27FC236}">
                  <a16:creationId xmlns:a16="http://schemas.microsoft.com/office/drawing/2014/main" id="{63116929-1934-2247-80C9-68C183E8B47A}"/>
                </a:ext>
              </a:extLst>
            </p:cNvPr>
            <p:cNvSpPr>
              <a:spLocks noChangeArrowheads="1"/>
            </p:cNvSpPr>
            <p:nvPr/>
          </p:nvSpPr>
          <p:spPr bwMode="auto">
            <a:xfrm>
              <a:off x="1777" y="2592"/>
              <a:ext cx="287" cy="289"/>
            </a:xfrm>
            <a:prstGeom prst="ellipse">
              <a:avLst/>
            </a:prstGeom>
            <a:solidFill>
              <a:srgbClr val="FFFF99">
                <a:alpha val="50000"/>
              </a:srgb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F</a:t>
              </a:r>
            </a:p>
          </p:txBody>
        </p:sp>
        <p:sp>
          <p:nvSpPr>
            <p:cNvPr id="62472" name="Oval 8">
              <a:extLst>
                <a:ext uri="{FF2B5EF4-FFF2-40B4-BE49-F238E27FC236}">
                  <a16:creationId xmlns:a16="http://schemas.microsoft.com/office/drawing/2014/main" id="{2239A738-C162-6743-9C38-BB625E2A8882}"/>
                </a:ext>
              </a:extLst>
            </p:cNvPr>
            <p:cNvSpPr>
              <a:spLocks noChangeArrowheads="1"/>
            </p:cNvSpPr>
            <p:nvPr/>
          </p:nvSpPr>
          <p:spPr bwMode="auto">
            <a:xfrm>
              <a:off x="431" y="2208"/>
              <a:ext cx="287" cy="288"/>
            </a:xfrm>
            <a:prstGeom prst="ellipse">
              <a:avLst/>
            </a:prstGeom>
            <a:solidFill>
              <a:srgbClr val="FFFF99">
                <a:alpha val="50000"/>
              </a:srgb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A</a:t>
              </a:r>
            </a:p>
          </p:txBody>
        </p:sp>
        <p:sp>
          <p:nvSpPr>
            <p:cNvPr id="62473" name="Oval 9">
              <a:extLst>
                <a:ext uri="{FF2B5EF4-FFF2-40B4-BE49-F238E27FC236}">
                  <a16:creationId xmlns:a16="http://schemas.microsoft.com/office/drawing/2014/main" id="{B42B9205-AAAD-1D4F-B821-909161A37470}"/>
                </a:ext>
              </a:extLst>
            </p:cNvPr>
            <p:cNvSpPr>
              <a:spLocks noChangeArrowheads="1"/>
            </p:cNvSpPr>
            <p:nvPr/>
          </p:nvSpPr>
          <p:spPr bwMode="auto">
            <a:xfrm>
              <a:off x="1104" y="1824"/>
              <a:ext cx="288" cy="288"/>
            </a:xfrm>
            <a:prstGeom prst="ellipse">
              <a:avLst/>
            </a:prstGeom>
            <a:solidFill>
              <a:srgbClr val="FFFF99">
                <a:alpha val="50000"/>
              </a:srgb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B</a:t>
              </a:r>
            </a:p>
          </p:txBody>
        </p:sp>
        <p:sp>
          <p:nvSpPr>
            <p:cNvPr id="62474" name="Oval 10">
              <a:extLst>
                <a:ext uri="{FF2B5EF4-FFF2-40B4-BE49-F238E27FC236}">
                  <a16:creationId xmlns:a16="http://schemas.microsoft.com/office/drawing/2014/main" id="{6AE0869B-BA09-2C4B-846D-2196E210D33B}"/>
                </a:ext>
              </a:extLst>
            </p:cNvPr>
            <p:cNvSpPr>
              <a:spLocks noChangeArrowheads="1"/>
            </p:cNvSpPr>
            <p:nvPr/>
          </p:nvSpPr>
          <p:spPr bwMode="auto">
            <a:xfrm>
              <a:off x="2496" y="1824"/>
              <a:ext cx="288" cy="288"/>
            </a:xfrm>
            <a:prstGeom prst="ellipse">
              <a:avLst/>
            </a:prstGeom>
            <a:solidFill>
              <a:srgbClr val="FFFF99">
                <a:alpha val="50000"/>
              </a:srgb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D</a:t>
              </a:r>
            </a:p>
          </p:txBody>
        </p:sp>
        <p:sp>
          <p:nvSpPr>
            <p:cNvPr id="62475" name="Oval 11">
              <a:extLst>
                <a:ext uri="{FF2B5EF4-FFF2-40B4-BE49-F238E27FC236}">
                  <a16:creationId xmlns:a16="http://schemas.microsoft.com/office/drawing/2014/main" id="{68483C7F-19E1-A64B-BC0D-E71CB3891B37}"/>
                </a:ext>
              </a:extLst>
            </p:cNvPr>
            <p:cNvSpPr>
              <a:spLocks noChangeArrowheads="1"/>
            </p:cNvSpPr>
            <p:nvPr/>
          </p:nvSpPr>
          <p:spPr bwMode="auto">
            <a:xfrm>
              <a:off x="2448" y="1776"/>
              <a:ext cx="384" cy="384"/>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62476" name="Line 12">
              <a:extLst>
                <a:ext uri="{FF2B5EF4-FFF2-40B4-BE49-F238E27FC236}">
                  <a16:creationId xmlns:a16="http://schemas.microsoft.com/office/drawing/2014/main" id="{6F925BD3-171C-0F44-8BE8-AE4244C19105}"/>
                </a:ext>
              </a:extLst>
            </p:cNvPr>
            <p:cNvSpPr>
              <a:spLocks noChangeShapeType="1"/>
            </p:cNvSpPr>
            <p:nvPr/>
          </p:nvSpPr>
          <p:spPr bwMode="auto">
            <a:xfrm>
              <a:off x="240" y="2331"/>
              <a:ext cx="19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2477" name="Line 13">
              <a:extLst>
                <a:ext uri="{FF2B5EF4-FFF2-40B4-BE49-F238E27FC236}">
                  <a16:creationId xmlns:a16="http://schemas.microsoft.com/office/drawing/2014/main" id="{B2AF57AE-9D62-9843-B9D7-26C5DDA5082B}"/>
                </a:ext>
              </a:extLst>
            </p:cNvPr>
            <p:cNvSpPr>
              <a:spLocks noChangeShapeType="1"/>
            </p:cNvSpPr>
            <p:nvPr/>
          </p:nvSpPr>
          <p:spPr bwMode="auto">
            <a:xfrm flipV="1">
              <a:off x="672" y="1947"/>
              <a:ext cx="432"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2478" name="Line 14">
              <a:extLst>
                <a:ext uri="{FF2B5EF4-FFF2-40B4-BE49-F238E27FC236}">
                  <a16:creationId xmlns:a16="http://schemas.microsoft.com/office/drawing/2014/main" id="{DEF934C3-F058-544C-83CD-279361A8D48D}"/>
                </a:ext>
              </a:extLst>
            </p:cNvPr>
            <p:cNvSpPr>
              <a:spLocks noChangeShapeType="1"/>
            </p:cNvSpPr>
            <p:nvPr/>
          </p:nvSpPr>
          <p:spPr bwMode="auto">
            <a:xfrm>
              <a:off x="672" y="2427"/>
              <a:ext cx="432"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2479" name="Line 15">
              <a:extLst>
                <a:ext uri="{FF2B5EF4-FFF2-40B4-BE49-F238E27FC236}">
                  <a16:creationId xmlns:a16="http://schemas.microsoft.com/office/drawing/2014/main" id="{F4A85B65-5592-3840-9529-11574871E357}"/>
                </a:ext>
              </a:extLst>
            </p:cNvPr>
            <p:cNvSpPr>
              <a:spLocks noChangeShapeType="1"/>
            </p:cNvSpPr>
            <p:nvPr/>
          </p:nvSpPr>
          <p:spPr bwMode="auto">
            <a:xfrm>
              <a:off x="1392" y="1947"/>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2480" name="Line 16">
              <a:extLst>
                <a:ext uri="{FF2B5EF4-FFF2-40B4-BE49-F238E27FC236}">
                  <a16:creationId xmlns:a16="http://schemas.microsoft.com/office/drawing/2014/main" id="{29A393D5-819D-694B-8FCF-1C0AA537AC47}"/>
                </a:ext>
              </a:extLst>
            </p:cNvPr>
            <p:cNvSpPr>
              <a:spLocks noChangeShapeType="1"/>
            </p:cNvSpPr>
            <p:nvPr/>
          </p:nvSpPr>
          <p:spPr bwMode="auto">
            <a:xfrm flipV="1">
              <a:off x="1248" y="2091"/>
              <a:ext cx="0"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2481" name="Line 17">
              <a:extLst>
                <a:ext uri="{FF2B5EF4-FFF2-40B4-BE49-F238E27FC236}">
                  <a16:creationId xmlns:a16="http://schemas.microsoft.com/office/drawing/2014/main" id="{A22841A4-C616-9D42-8600-56F572E60BA6}"/>
                </a:ext>
              </a:extLst>
            </p:cNvPr>
            <p:cNvSpPr>
              <a:spLocks noChangeShapeType="1"/>
            </p:cNvSpPr>
            <p:nvPr/>
          </p:nvSpPr>
          <p:spPr bwMode="auto">
            <a:xfrm flipV="1">
              <a:off x="1345" y="2043"/>
              <a:ext cx="480" cy="5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2482" name="Line 18">
              <a:extLst>
                <a:ext uri="{FF2B5EF4-FFF2-40B4-BE49-F238E27FC236}">
                  <a16:creationId xmlns:a16="http://schemas.microsoft.com/office/drawing/2014/main" id="{E762B9D9-B959-184D-ADFC-5DB9CA6C1B39}"/>
                </a:ext>
              </a:extLst>
            </p:cNvPr>
            <p:cNvSpPr>
              <a:spLocks noChangeShapeType="1"/>
            </p:cNvSpPr>
            <p:nvPr/>
          </p:nvSpPr>
          <p:spPr bwMode="auto">
            <a:xfrm>
              <a:off x="1392" y="2715"/>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2483" name="Line 19">
              <a:extLst>
                <a:ext uri="{FF2B5EF4-FFF2-40B4-BE49-F238E27FC236}">
                  <a16:creationId xmlns:a16="http://schemas.microsoft.com/office/drawing/2014/main" id="{93ACF110-CE80-0D46-B15A-AADB2175C6BE}"/>
                </a:ext>
              </a:extLst>
            </p:cNvPr>
            <p:cNvSpPr>
              <a:spLocks noChangeShapeType="1"/>
            </p:cNvSpPr>
            <p:nvPr/>
          </p:nvSpPr>
          <p:spPr bwMode="auto">
            <a:xfrm>
              <a:off x="2064" y="1947"/>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2484" name="Line 20">
              <a:extLst>
                <a:ext uri="{FF2B5EF4-FFF2-40B4-BE49-F238E27FC236}">
                  <a16:creationId xmlns:a16="http://schemas.microsoft.com/office/drawing/2014/main" id="{EB8737C9-E63E-A14F-887B-4F9AED8C7C7E}"/>
                </a:ext>
              </a:extLst>
            </p:cNvPr>
            <p:cNvSpPr>
              <a:spLocks noChangeShapeType="1"/>
            </p:cNvSpPr>
            <p:nvPr/>
          </p:nvSpPr>
          <p:spPr bwMode="auto">
            <a:xfrm flipV="1">
              <a:off x="2016" y="2091"/>
              <a:ext cx="480" cy="52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62485" name="Text Box 21">
              <a:extLst>
                <a:ext uri="{FF2B5EF4-FFF2-40B4-BE49-F238E27FC236}">
                  <a16:creationId xmlns:a16="http://schemas.microsoft.com/office/drawing/2014/main" id="{B2B443AC-910D-4640-8CFF-49574617B21D}"/>
                </a:ext>
              </a:extLst>
            </p:cNvPr>
            <p:cNvSpPr txBox="1">
              <a:spLocks noChangeArrowheads="1"/>
            </p:cNvSpPr>
            <p:nvPr/>
          </p:nvSpPr>
          <p:spPr bwMode="auto">
            <a:xfrm>
              <a:off x="672" y="1824"/>
              <a:ext cx="271"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1</a:t>
              </a:r>
            </a:p>
          </p:txBody>
        </p:sp>
        <p:sp>
          <p:nvSpPr>
            <p:cNvPr id="62486" name="Text Box 22">
              <a:extLst>
                <a:ext uri="{FF2B5EF4-FFF2-40B4-BE49-F238E27FC236}">
                  <a16:creationId xmlns:a16="http://schemas.microsoft.com/office/drawing/2014/main" id="{267D8087-4DD7-ED4E-AF83-555E107582E3}"/>
                </a:ext>
              </a:extLst>
            </p:cNvPr>
            <p:cNvSpPr txBox="1">
              <a:spLocks noChangeArrowheads="1"/>
            </p:cNvSpPr>
            <p:nvPr/>
          </p:nvSpPr>
          <p:spPr bwMode="auto">
            <a:xfrm>
              <a:off x="1440" y="1680"/>
              <a:ext cx="271"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1</a:t>
              </a:r>
            </a:p>
          </p:txBody>
        </p:sp>
        <p:sp>
          <p:nvSpPr>
            <p:cNvPr id="62487" name="Text Box 23">
              <a:extLst>
                <a:ext uri="{FF2B5EF4-FFF2-40B4-BE49-F238E27FC236}">
                  <a16:creationId xmlns:a16="http://schemas.microsoft.com/office/drawing/2014/main" id="{BD4D66C5-E5F0-A94E-83AA-163AEC93408F}"/>
                </a:ext>
              </a:extLst>
            </p:cNvPr>
            <p:cNvSpPr txBox="1">
              <a:spLocks noChangeArrowheads="1"/>
            </p:cNvSpPr>
            <p:nvPr/>
          </p:nvSpPr>
          <p:spPr bwMode="auto">
            <a:xfrm>
              <a:off x="2112" y="1680"/>
              <a:ext cx="271"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1</a:t>
              </a:r>
            </a:p>
          </p:txBody>
        </p:sp>
        <p:cxnSp>
          <p:nvCxnSpPr>
            <p:cNvPr id="62488" name="AutoShape 24">
              <a:extLst>
                <a:ext uri="{FF2B5EF4-FFF2-40B4-BE49-F238E27FC236}">
                  <a16:creationId xmlns:a16="http://schemas.microsoft.com/office/drawing/2014/main" id="{86D81D11-EB22-B344-87DC-4F97F2FAB656}"/>
                </a:ext>
              </a:extLst>
            </p:cNvPr>
            <p:cNvCxnSpPr>
              <a:cxnSpLocks noChangeShapeType="1"/>
            </p:cNvCxnSpPr>
            <p:nvPr/>
          </p:nvCxnSpPr>
          <p:spPr bwMode="auto">
            <a:xfrm rot="5400000" flipV="1">
              <a:off x="1872" y="1178"/>
              <a:ext cx="9" cy="1258"/>
            </a:xfrm>
            <a:prstGeom prst="curvedConnector3">
              <a:avLst>
                <a:gd name="adj1" fmla="val -240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62489" name="Text Box 25">
              <a:extLst>
                <a:ext uri="{FF2B5EF4-FFF2-40B4-BE49-F238E27FC236}">
                  <a16:creationId xmlns:a16="http://schemas.microsoft.com/office/drawing/2014/main" id="{730E057A-5FA0-9349-A254-B18545FF429F}"/>
                </a:ext>
              </a:extLst>
            </p:cNvPr>
            <p:cNvSpPr txBox="1">
              <a:spLocks noChangeArrowheads="1"/>
            </p:cNvSpPr>
            <p:nvPr/>
          </p:nvSpPr>
          <p:spPr bwMode="auto">
            <a:xfrm>
              <a:off x="672" y="2544"/>
              <a:ext cx="271"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0</a:t>
              </a:r>
            </a:p>
          </p:txBody>
        </p:sp>
        <p:sp>
          <p:nvSpPr>
            <p:cNvPr id="62490" name="Text Box 26">
              <a:extLst>
                <a:ext uri="{FF2B5EF4-FFF2-40B4-BE49-F238E27FC236}">
                  <a16:creationId xmlns:a16="http://schemas.microsoft.com/office/drawing/2014/main" id="{AAE872F5-99DE-6E4E-8594-7E2462ED0EE2}"/>
                </a:ext>
              </a:extLst>
            </p:cNvPr>
            <p:cNvSpPr txBox="1">
              <a:spLocks noChangeArrowheads="1"/>
            </p:cNvSpPr>
            <p:nvPr/>
          </p:nvSpPr>
          <p:spPr bwMode="auto">
            <a:xfrm>
              <a:off x="2207" y="2304"/>
              <a:ext cx="271"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0</a:t>
              </a:r>
            </a:p>
          </p:txBody>
        </p:sp>
        <p:sp>
          <p:nvSpPr>
            <p:cNvPr id="62491" name="Text Box 27">
              <a:extLst>
                <a:ext uri="{FF2B5EF4-FFF2-40B4-BE49-F238E27FC236}">
                  <a16:creationId xmlns:a16="http://schemas.microsoft.com/office/drawing/2014/main" id="{25CA2853-1754-C040-8829-39544F4D6364}"/>
                </a:ext>
              </a:extLst>
            </p:cNvPr>
            <p:cNvSpPr txBox="1">
              <a:spLocks noChangeArrowheads="1"/>
            </p:cNvSpPr>
            <p:nvPr/>
          </p:nvSpPr>
          <p:spPr bwMode="auto">
            <a:xfrm>
              <a:off x="1440" y="2736"/>
              <a:ext cx="271"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0</a:t>
              </a:r>
            </a:p>
          </p:txBody>
        </p:sp>
        <p:sp>
          <p:nvSpPr>
            <p:cNvPr id="62492" name="Text Box 28">
              <a:extLst>
                <a:ext uri="{FF2B5EF4-FFF2-40B4-BE49-F238E27FC236}">
                  <a16:creationId xmlns:a16="http://schemas.microsoft.com/office/drawing/2014/main" id="{648648CC-6961-6C4D-9656-62FC21969739}"/>
                </a:ext>
              </a:extLst>
            </p:cNvPr>
            <p:cNvSpPr txBox="1">
              <a:spLocks noChangeArrowheads="1"/>
            </p:cNvSpPr>
            <p:nvPr/>
          </p:nvSpPr>
          <p:spPr bwMode="auto">
            <a:xfrm>
              <a:off x="1729" y="1296"/>
              <a:ext cx="308" cy="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r>
                <a:rPr lang="en-US" altLang="en-US" sz="3200">
                  <a:latin typeface="Lucida Sans Unicode" panose="020B0602030504020204" pitchFamily="34" charset="0"/>
                </a:rPr>
                <a:t>ε</a:t>
              </a:r>
            </a:p>
          </p:txBody>
        </p:sp>
        <p:sp>
          <p:nvSpPr>
            <p:cNvPr id="62493" name="Text Box 29">
              <a:extLst>
                <a:ext uri="{FF2B5EF4-FFF2-40B4-BE49-F238E27FC236}">
                  <a16:creationId xmlns:a16="http://schemas.microsoft.com/office/drawing/2014/main" id="{9C421F98-6E57-724A-A16F-63CED4FBA470}"/>
                </a:ext>
              </a:extLst>
            </p:cNvPr>
            <p:cNvSpPr txBox="1">
              <a:spLocks noChangeArrowheads="1"/>
            </p:cNvSpPr>
            <p:nvPr/>
          </p:nvSpPr>
          <p:spPr bwMode="auto">
            <a:xfrm>
              <a:off x="1008" y="2160"/>
              <a:ext cx="308" cy="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r>
                <a:rPr lang="en-US" altLang="en-US" sz="3200">
                  <a:latin typeface="Lucida Sans Unicode" panose="020B0602030504020204" pitchFamily="34" charset="0"/>
                </a:rPr>
                <a:t>ε</a:t>
              </a:r>
            </a:p>
          </p:txBody>
        </p:sp>
        <p:sp>
          <p:nvSpPr>
            <p:cNvPr id="62494" name="Text Box 30">
              <a:extLst>
                <a:ext uri="{FF2B5EF4-FFF2-40B4-BE49-F238E27FC236}">
                  <a16:creationId xmlns:a16="http://schemas.microsoft.com/office/drawing/2014/main" id="{BA8EC72D-14E7-954C-9872-49EC866A4D7F}"/>
                </a:ext>
              </a:extLst>
            </p:cNvPr>
            <p:cNvSpPr txBox="1">
              <a:spLocks noChangeArrowheads="1"/>
            </p:cNvSpPr>
            <p:nvPr/>
          </p:nvSpPr>
          <p:spPr bwMode="auto">
            <a:xfrm>
              <a:off x="1536" y="2256"/>
              <a:ext cx="308" cy="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r>
                <a:rPr lang="en-US" altLang="en-US" sz="3200">
                  <a:latin typeface="Lucida Sans Unicode" panose="020B0602030504020204" pitchFamily="34" charset="0"/>
                </a:rPr>
                <a:t>ε</a:t>
              </a: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1A8C039F-8E96-D046-9EA7-7650992F1305}"/>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8E3CFDD9-579A-9E40-9D91-A29C59EDD1AE}" type="slidenum">
              <a:rPr lang="en-US" altLang="en-US" sz="1400">
                <a:latin typeface="Times New Roman" panose="02020603050405020304" pitchFamily="18" charset="0"/>
              </a:rPr>
              <a:pPr/>
              <a:t>51</a:t>
            </a:fld>
            <a:endParaRPr lang="en-US" altLang="en-US" sz="1400">
              <a:latin typeface="Times New Roman" panose="02020603050405020304" pitchFamily="18" charset="0"/>
            </a:endParaRPr>
          </a:p>
        </p:txBody>
      </p:sp>
      <p:sp>
        <p:nvSpPr>
          <p:cNvPr id="68610" name="Rectangle 2">
            <a:extLst>
              <a:ext uri="{FF2B5EF4-FFF2-40B4-BE49-F238E27FC236}">
                <a16:creationId xmlns:a16="http://schemas.microsoft.com/office/drawing/2014/main" id="{1C6C701A-164C-0D4A-B1F3-EC666C40D50A}"/>
              </a:ext>
            </a:extLst>
          </p:cNvPr>
          <p:cNvSpPr>
            <a:spLocks noGrp="1" noChangeArrowheads="1"/>
          </p:cNvSpPr>
          <p:nvPr>
            <p:ph type="title"/>
          </p:nvPr>
        </p:nvSpPr>
        <p:spPr/>
        <p:txBody>
          <a:bodyPr/>
          <a:lstStyle/>
          <a:p>
            <a:r>
              <a:rPr lang="en-US" altLang="en-US" dirty="0"/>
              <a:t>Equivalence of NFA and </a:t>
            </a:r>
            <a:r>
              <a:rPr lang="en-US" altLang="en-US" dirty="0" err="1">
                <a:latin typeface="Lucida Sans Unicode" panose="020B0602030504020204" pitchFamily="34" charset="0"/>
              </a:rPr>
              <a:t>ε</a:t>
            </a:r>
            <a:r>
              <a:rPr lang="en-US" altLang="en-US" dirty="0"/>
              <a:t>-NFA</a:t>
            </a:r>
          </a:p>
        </p:txBody>
      </p:sp>
      <p:sp>
        <p:nvSpPr>
          <p:cNvPr id="68611" name="Rectangle 3">
            <a:extLst>
              <a:ext uri="{FF2B5EF4-FFF2-40B4-BE49-F238E27FC236}">
                <a16:creationId xmlns:a16="http://schemas.microsoft.com/office/drawing/2014/main" id="{9C28F2F5-DC63-F145-B1DF-8EE5804AC383}"/>
              </a:ext>
            </a:extLst>
          </p:cNvPr>
          <p:cNvSpPr>
            <a:spLocks noGrp="1" noChangeArrowheads="1"/>
          </p:cNvSpPr>
          <p:nvPr>
            <p:ph type="body" idx="1"/>
          </p:nvPr>
        </p:nvSpPr>
        <p:spPr>
          <a:xfrm>
            <a:off x="425450" y="2205659"/>
            <a:ext cx="8293100" cy="3525763"/>
          </a:xfrm>
        </p:spPr>
        <p:txBody>
          <a:bodyPr/>
          <a:lstStyle/>
          <a:p>
            <a:r>
              <a:rPr lang="en-US" altLang="en-US" dirty="0"/>
              <a:t>Every NFA </a:t>
            </a:r>
            <a:r>
              <a:rPr lang="en-US" altLang="en-US" dirty="0">
                <a:solidFill>
                  <a:srgbClr val="33CC33"/>
                </a:solidFill>
              </a:rPr>
              <a:t>is</a:t>
            </a:r>
            <a:r>
              <a:rPr lang="en-US" altLang="en-US" dirty="0"/>
              <a:t> an </a:t>
            </a:r>
            <a:r>
              <a:rPr lang="en-US" altLang="en-US" dirty="0" err="1">
                <a:latin typeface="Lucida Sans Unicode" panose="020B0602030504020204" pitchFamily="34" charset="0"/>
              </a:rPr>
              <a:t>ε</a:t>
            </a:r>
            <a:r>
              <a:rPr lang="en-US" altLang="en-US" dirty="0"/>
              <a:t>-NFA.</a:t>
            </a:r>
          </a:p>
          <a:p>
            <a:pPr lvl="1"/>
            <a:r>
              <a:rPr lang="en-US" altLang="en-US" dirty="0"/>
              <a:t>It just has no transitions on </a:t>
            </a:r>
            <a:r>
              <a:rPr lang="en-US" altLang="en-US" dirty="0" err="1">
                <a:latin typeface="Lucida Sans Unicode" panose="020B0602030504020204" pitchFamily="34" charset="0"/>
              </a:rPr>
              <a:t>ε</a:t>
            </a:r>
            <a:r>
              <a:rPr lang="en-US" altLang="en-US" dirty="0"/>
              <a:t>.</a:t>
            </a:r>
          </a:p>
          <a:p>
            <a:r>
              <a:rPr lang="en-US" altLang="en-US" dirty="0"/>
              <a:t>The converse requires us to take an </a:t>
            </a:r>
            <a:r>
              <a:rPr lang="en-US" altLang="en-US" dirty="0" err="1">
                <a:latin typeface="Lucida Sans Unicode" panose="020B0602030504020204" pitchFamily="34" charset="0"/>
              </a:rPr>
              <a:t>ε</a:t>
            </a:r>
            <a:r>
              <a:rPr lang="en-US" altLang="en-US" dirty="0"/>
              <a:t>-NFA with m states and construct an NFA that accepts the same language (also with m states).</a:t>
            </a:r>
          </a:p>
          <a:p>
            <a:r>
              <a:rPr lang="en-US" altLang="en-US" dirty="0"/>
              <a:t>We do so by combining </a:t>
            </a:r>
            <a:r>
              <a:rPr lang="en-US" altLang="en-US" dirty="0" err="1">
                <a:latin typeface="Lucida Sans Unicode" panose="020B0602030504020204" pitchFamily="34" charset="0"/>
              </a:rPr>
              <a:t>ε</a:t>
            </a:r>
            <a:r>
              <a:rPr lang="en-US" altLang="en-US" dirty="0"/>
              <a:t>–transitions with the next transition on a real input.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a:extLst>
              <a:ext uri="{FF2B5EF4-FFF2-40B4-BE49-F238E27FC236}">
                <a16:creationId xmlns:a16="http://schemas.microsoft.com/office/drawing/2014/main" id="{DD1147BB-7032-8142-A965-47066F1F02ED}"/>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5401C9B7-710C-BA43-8E27-A8AEFBC05702}" type="slidenum">
              <a:rPr lang="en-US" altLang="en-US" sz="1400">
                <a:latin typeface="Times New Roman" panose="02020603050405020304" pitchFamily="18" charset="0"/>
              </a:rPr>
              <a:pPr/>
              <a:t>52</a:t>
            </a:fld>
            <a:endParaRPr lang="en-US" altLang="en-US" sz="1400">
              <a:latin typeface="Times New Roman" panose="02020603050405020304" pitchFamily="18" charset="0"/>
            </a:endParaRPr>
          </a:p>
        </p:txBody>
      </p:sp>
      <p:sp>
        <p:nvSpPr>
          <p:cNvPr id="80898" name="Rectangle 2">
            <a:extLst>
              <a:ext uri="{FF2B5EF4-FFF2-40B4-BE49-F238E27FC236}">
                <a16:creationId xmlns:a16="http://schemas.microsoft.com/office/drawing/2014/main" id="{B3EBE1BA-8259-8D45-9588-E084B31F44A0}"/>
              </a:ext>
            </a:extLst>
          </p:cNvPr>
          <p:cNvSpPr>
            <a:spLocks noGrp="1" noChangeArrowheads="1"/>
          </p:cNvSpPr>
          <p:nvPr>
            <p:ph type="title"/>
          </p:nvPr>
        </p:nvSpPr>
        <p:spPr>
          <a:xfrm>
            <a:off x="0" y="609600"/>
            <a:ext cx="9144000" cy="1143000"/>
          </a:xfrm>
        </p:spPr>
        <p:txBody>
          <a:bodyPr/>
          <a:lstStyle/>
          <a:p>
            <a:r>
              <a:rPr lang="en-US" altLang="en-US"/>
              <a:t>Picture of </a:t>
            </a:r>
            <a:r>
              <a:rPr lang="en-US" altLang="en-US">
                <a:latin typeface="Lucida Sans Unicode" panose="020B0602030504020204" pitchFamily="34" charset="0"/>
              </a:rPr>
              <a:t>ε</a:t>
            </a:r>
            <a:r>
              <a:rPr lang="en-US" altLang="en-US"/>
              <a:t>-Transition Removal</a:t>
            </a:r>
          </a:p>
        </p:txBody>
      </p:sp>
      <p:sp>
        <p:nvSpPr>
          <p:cNvPr id="80899" name="Freeform 3">
            <a:extLst>
              <a:ext uri="{FF2B5EF4-FFF2-40B4-BE49-F238E27FC236}">
                <a16:creationId xmlns:a16="http://schemas.microsoft.com/office/drawing/2014/main" id="{114CD270-DE5E-6644-93AB-5E4AFEC620D2}"/>
              </a:ext>
            </a:extLst>
          </p:cNvPr>
          <p:cNvSpPr>
            <a:spLocks/>
          </p:cNvSpPr>
          <p:nvPr/>
        </p:nvSpPr>
        <p:spPr bwMode="auto">
          <a:xfrm>
            <a:off x="2209800" y="2895600"/>
            <a:ext cx="1143000" cy="2133600"/>
          </a:xfrm>
          <a:custGeom>
            <a:avLst/>
            <a:gdLst>
              <a:gd name="T0" fmla="*/ 0 w 720"/>
              <a:gd name="T1" fmla="*/ 1244600 h 1152"/>
              <a:gd name="T2" fmla="*/ 1143000 w 720"/>
              <a:gd name="T3" fmla="*/ 0 h 1152"/>
              <a:gd name="T4" fmla="*/ 1143000 w 720"/>
              <a:gd name="T5" fmla="*/ 2133600 h 1152"/>
              <a:gd name="T6" fmla="*/ 0 w 720"/>
              <a:gd name="T7" fmla="*/ 1244600 h 1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0" h="1152">
                <a:moveTo>
                  <a:pt x="0" y="672"/>
                </a:moveTo>
                <a:lnTo>
                  <a:pt x="720" y="0"/>
                </a:lnTo>
                <a:lnTo>
                  <a:pt x="720" y="1152"/>
                </a:lnTo>
                <a:lnTo>
                  <a:pt x="0" y="672"/>
                </a:lnTo>
                <a:close/>
              </a:path>
            </a:pathLst>
          </a:custGeom>
          <a:solidFill>
            <a:srgbClr val="FFFF99">
              <a:alpha val="50195"/>
            </a:srgbClr>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80900" name="Text Box 4">
            <a:extLst>
              <a:ext uri="{FF2B5EF4-FFF2-40B4-BE49-F238E27FC236}">
                <a16:creationId xmlns:a16="http://schemas.microsoft.com/office/drawing/2014/main" id="{7588F2D4-6E28-3B40-889E-898ECFB1CD4B}"/>
              </a:ext>
            </a:extLst>
          </p:cNvPr>
          <p:cNvSpPr txBox="1">
            <a:spLocks noChangeArrowheads="1"/>
          </p:cNvSpPr>
          <p:nvPr/>
        </p:nvSpPr>
        <p:spPr bwMode="auto">
          <a:xfrm>
            <a:off x="1066800" y="4800600"/>
            <a:ext cx="16510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r>
              <a:rPr lang="en-US" altLang="en-US"/>
              <a:t>Transitions</a:t>
            </a:r>
          </a:p>
          <a:p>
            <a:r>
              <a:rPr lang="en-US" altLang="en-US"/>
              <a:t>on </a:t>
            </a:r>
            <a:r>
              <a:rPr lang="en-US" altLang="en-US">
                <a:latin typeface="Lucida Sans Unicode" panose="020B0602030504020204" pitchFamily="34" charset="0"/>
              </a:rPr>
              <a:t>ε</a:t>
            </a:r>
          </a:p>
        </p:txBody>
      </p:sp>
      <p:sp>
        <p:nvSpPr>
          <p:cNvPr id="80901" name="Line 5">
            <a:extLst>
              <a:ext uri="{FF2B5EF4-FFF2-40B4-BE49-F238E27FC236}">
                <a16:creationId xmlns:a16="http://schemas.microsoft.com/office/drawing/2014/main" id="{C2663477-577C-584C-8CDF-3B30F51EBB7B}"/>
              </a:ext>
            </a:extLst>
          </p:cNvPr>
          <p:cNvSpPr>
            <a:spLocks noChangeShapeType="1"/>
          </p:cNvSpPr>
          <p:nvPr/>
        </p:nvSpPr>
        <p:spPr bwMode="auto">
          <a:xfrm>
            <a:off x="3352800" y="28956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80902" name="Line 6">
            <a:extLst>
              <a:ext uri="{FF2B5EF4-FFF2-40B4-BE49-F238E27FC236}">
                <a16:creationId xmlns:a16="http://schemas.microsoft.com/office/drawing/2014/main" id="{FF1B0FF5-4499-2740-8C7D-8E8870EE473A}"/>
              </a:ext>
            </a:extLst>
          </p:cNvPr>
          <p:cNvSpPr>
            <a:spLocks noChangeShapeType="1"/>
          </p:cNvSpPr>
          <p:nvPr/>
        </p:nvSpPr>
        <p:spPr bwMode="auto">
          <a:xfrm>
            <a:off x="3352800" y="37338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80903" name="Line 7">
            <a:extLst>
              <a:ext uri="{FF2B5EF4-FFF2-40B4-BE49-F238E27FC236}">
                <a16:creationId xmlns:a16="http://schemas.microsoft.com/office/drawing/2014/main" id="{ACCC811E-892C-EC4B-B8D3-710D47B49230}"/>
              </a:ext>
            </a:extLst>
          </p:cNvPr>
          <p:cNvSpPr>
            <a:spLocks noChangeShapeType="1"/>
          </p:cNvSpPr>
          <p:nvPr/>
        </p:nvSpPr>
        <p:spPr bwMode="auto">
          <a:xfrm>
            <a:off x="3352800" y="49530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80904" name="Text Box 8">
            <a:extLst>
              <a:ext uri="{FF2B5EF4-FFF2-40B4-BE49-F238E27FC236}">
                <a16:creationId xmlns:a16="http://schemas.microsoft.com/office/drawing/2014/main" id="{D8B516E9-EB0D-0444-A1F3-32ED09E4E4A9}"/>
              </a:ext>
            </a:extLst>
          </p:cNvPr>
          <p:cNvSpPr txBox="1">
            <a:spLocks noChangeArrowheads="1"/>
          </p:cNvSpPr>
          <p:nvPr/>
        </p:nvSpPr>
        <p:spPr bwMode="auto">
          <a:xfrm>
            <a:off x="3657600" y="2438400"/>
            <a:ext cx="3444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a</a:t>
            </a:r>
          </a:p>
        </p:txBody>
      </p:sp>
      <p:sp>
        <p:nvSpPr>
          <p:cNvPr id="80905" name="Text Box 9">
            <a:extLst>
              <a:ext uri="{FF2B5EF4-FFF2-40B4-BE49-F238E27FC236}">
                <a16:creationId xmlns:a16="http://schemas.microsoft.com/office/drawing/2014/main" id="{244D1665-9A06-CA4E-A53F-ECA49FFFB314}"/>
              </a:ext>
            </a:extLst>
          </p:cNvPr>
          <p:cNvSpPr txBox="1">
            <a:spLocks noChangeArrowheads="1"/>
          </p:cNvSpPr>
          <p:nvPr/>
        </p:nvSpPr>
        <p:spPr bwMode="auto">
          <a:xfrm>
            <a:off x="3657600" y="3276600"/>
            <a:ext cx="3444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a</a:t>
            </a:r>
          </a:p>
        </p:txBody>
      </p:sp>
      <p:sp>
        <p:nvSpPr>
          <p:cNvPr id="80906" name="Text Box 10">
            <a:extLst>
              <a:ext uri="{FF2B5EF4-FFF2-40B4-BE49-F238E27FC236}">
                <a16:creationId xmlns:a16="http://schemas.microsoft.com/office/drawing/2014/main" id="{84A27EF4-0913-694F-9182-31C35A60FBF1}"/>
              </a:ext>
            </a:extLst>
          </p:cNvPr>
          <p:cNvSpPr txBox="1">
            <a:spLocks noChangeArrowheads="1"/>
          </p:cNvSpPr>
          <p:nvPr/>
        </p:nvSpPr>
        <p:spPr bwMode="auto">
          <a:xfrm>
            <a:off x="3657600" y="4495800"/>
            <a:ext cx="3444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a</a:t>
            </a:r>
          </a:p>
        </p:txBody>
      </p:sp>
      <p:sp>
        <p:nvSpPr>
          <p:cNvPr id="80907" name="Freeform 11">
            <a:extLst>
              <a:ext uri="{FF2B5EF4-FFF2-40B4-BE49-F238E27FC236}">
                <a16:creationId xmlns:a16="http://schemas.microsoft.com/office/drawing/2014/main" id="{24CD18F7-7EAA-8E4D-A093-2EAAAC9A9DA1}"/>
              </a:ext>
            </a:extLst>
          </p:cNvPr>
          <p:cNvSpPr>
            <a:spLocks/>
          </p:cNvSpPr>
          <p:nvPr/>
        </p:nvSpPr>
        <p:spPr bwMode="auto">
          <a:xfrm>
            <a:off x="4343400" y="2438400"/>
            <a:ext cx="990600" cy="762000"/>
          </a:xfrm>
          <a:custGeom>
            <a:avLst/>
            <a:gdLst>
              <a:gd name="T0" fmla="*/ 0 w 624"/>
              <a:gd name="T1" fmla="*/ 457200 h 480"/>
              <a:gd name="T2" fmla="*/ 990600 w 624"/>
              <a:gd name="T3" fmla="*/ 0 h 480"/>
              <a:gd name="T4" fmla="*/ 990600 w 624"/>
              <a:gd name="T5" fmla="*/ 762000 h 480"/>
              <a:gd name="T6" fmla="*/ 0 w 624"/>
              <a:gd name="T7" fmla="*/ 45720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4" h="480">
                <a:moveTo>
                  <a:pt x="0" y="288"/>
                </a:moveTo>
                <a:lnTo>
                  <a:pt x="624" y="0"/>
                </a:lnTo>
                <a:lnTo>
                  <a:pt x="624" y="480"/>
                </a:lnTo>
                <a:lnTo>
                  <a:pt x="0" y="288"/>
                </a:lnTo>
                <a:close/>
              </a:path>
            </a:pathLst>
          </a:custGeom>
          <a:solidFill>
            <a:srgbClr val="FFCC99">
              <a:alpha val="50195"/>
            </a:srgbClr>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80908" name="Freeform 12">
            <a:extLst>
              <a:ext uri="{FF2B5EF4-FFF2-40B4-BE49-F238E27FC236}">
                <a16:creationId xmlns:a16="http://schemas.microsoft.com/office/drawing/2014/main" id="{CA4B8AB8-89FC-5046-9326-8682F40C5380}"/>
              </a:ext>
            </a:extLst>
          </p:cNvPr>
          <p:cNvSpPr>
            <a:spLocks/>
          </p:cNvSpPr>
          <p:nvPr/>
        </p:nvSpPr>
        <p:spPr bwMode="auto">
          <a:xfrm>
            <a:off x="4343400" y="3276600"/>
            <a:ext cx="990600" cy="762000"/>
          </a:xfrm>
          <a:custGeom>
            <a:avLst/>
            <a:gdLst>
              <a:gd name="T0" fmla="*/ 0 w 624"/>
              <a:gd name="T1" fmla="*/ 457200 h 480"/>
              <a:gd name="T2" fmla="*/ 990600 w 624"/>
              <a:gd name="T3" fmla="*/ 0 h 480"/>
              <a:gd name="T4" fmla="*/ 990600 w 624"/>
              <a:gd name="T5" fmla="*/ 762000 h 480"/>
              <a:gd name="T6" fmla="*/ 0 w 624"/>
              <a:gd name="T7" fmla="*/ 45720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4" h="480">
                <a:moveTo>
                  <a:pt x="0" y="288"/>
                </a:moveTo>
                <a:lnTo>
                  <a:pt x="624" y="0"/>
                </a:lnTo>
                <a:lnTo>
                  <a:pt x="624" y="480"/>
                </a:lnTo>
                <a:lnTo>
                  <a:pt x="0" y="288"/>
                </a:lnTo>
                <a:close/>
              </a:path>
            </a:pathLst>
          </a:custGeom>
          <a:solidFill>
            <a:srgbClr val="FFCC99">
              <a:alpha val="50195"/>
            </a:srgbClr>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80909" name="Freeform 13">
            <a:extLst>
              <a:ext uri="{FF2B5EF4-FFF2-40B4-BE49-F238E27FC236}">
                <a16:creationId xmlns:a16="http://schemas.microsoft.com/office/drawing/2014/main" id="{0AAE8D4C-D519-2E4A-9149-4A75B3CE3292}"/>
              </a:ext>
            </a:extLst>
          </p:cNvPr>
          <p:cNvSpPr>
            <a:spLocks/>
          </p:cNvSpPr>
          <p:nvPr/>
        </p:nvSpPr>
        <p:spPr bwMode="auto">
          <a:xfrm>
            <a:off x="4343400" y="4495800"/>
            <a:ext cx="990600" cy="762000"/>
          </a:xfrm>
          <a:custGeom>
            <a:avLst/>
            <a:gdLst>
              <a:gd name="T0" fmla="*/ 0 w 624"/>
              <a:gd name="T1" fmla="*/ 457200 h 480"/>
              <a:gd name="T2" fmla="*/ 990600 w 624"/>
              <a:gd name="T3" fmla="*/ 0 h 480"/>
              <a:gd name="T4" fmla="*/ 990600 w 624"/>
              <a:gd name="T5" fmla="*/ 762000 h 480"/>
              <a:gd name="T6" fmla="*/ 0 w 624"/>
              <a:gd name="T7" fmla="*/ 45720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4" h="480">
                <a:moveTo>
                  <a:pt x="0" y="288"/>
                </a:moveTo>
                <a:lnTo>
                  <a:pt x="624" y="0"/>
                </a:lnTo>
                <a:lnTo>
                  <a:pt x="624" y="480"/>
                </a:lnTo>
                <a:lnTo>
                  <a:pt x="0" y="288"/>
                </a:lnTo>
                <a:close/>
              </a:path>
            </a:pathLst>
          </a:custGeom>
          <a:solidFill>
            <a:srgbClr val="FFCC99">
              <a:alpha val="50195"/>
            </a:srgbClr>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80910" name="Text Box 14">
            <a:extLst>
              <a:ext uri="{FF2B5EF4-FFF2-40B4-BE49-F238E27FC236}">
                <a16:creationId xmlns:a16="http://schemas.microsoft.com/office/drawing/2014/main" id="{4643EBA7-AE86-5C4E-89A6-0EE852A1E6DE}"/>
              </a:ext>
            </a:extLst>
          </p:cNvPr>
          <p:cNvSpPr txBox="1">
            <a:spLocks noChangeArrowheads="1"/>
          </p:cNvSpPr>
          <p:nvPr/>
        </p:nvSpPr>
        <p:spPr bwMode="auto">
          <a:xfrm>
            <a:off x="4495800" y="5410200"/>
            <a:ext cx="16510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r>
              <a:rPr lang="en-US" altLang="en-US"/>
              <a:t>Transitions</a:t>
            </a:r>
          </a:p>
          <a:p>
            <a:r>
              <a:rPr lang="en-US" altLang="en-US"/>
              <a:t>on </a:t>
            </a:r>
            <a:r>
              <a:rPr lang="en-US" altLang="en-US">
                <a:latin typeface="Lucida Sans Unicode" panose="020B0602030504020204" pitchFamily="34" charset="0"/>
              </a:rPr>
              <a:t>ε</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D5206CFD-F695-B64E-98D9-9A2D077D010C}"/>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66C95BFF-6FDA-3441-8EA2-B824FC955569}" type="slidenum">
              <a:rPr lang="en-US" altLang="en-US" sz="1400">
                <a:latin typeface="Times New Roman" panose="02020603050405020304" pitchFamily="18" charset="0"/>
              </a:rPr>
              <a:pPr/>
              <a:t>53</a:t>
            </a:fld>
            <a:endParaRPr lang="en-US" altLang="en-US" sz="1400">
              <a:latin typeface="Times New Roman" panose="02020603050405020304" pitchFamily="18" charset="0"/>
            </a:endParaRPr>
          </a:p>
        </p:txBody>
      </p:sp>
      <p:sp>
        <p:nvSpPr>
          <p:cNvPr id="70658" name="Rectangle 2">
            <a:extLst>
              <a:ext uri="{FF2B5EF4-FFF2-40B4-BE49-F238E27FC236}">
                <a16:creationId xmlns:a16="http://schemas.microsoft.com/office/drawing/2014/main" id="{11997F36-0023-3A43-B0E7-59D7A9108C10}"/>
              </a:ext>
            </a:extLst>
          </p:cNvPr>
          <p:cNvSpPr>
            <a:spLocks noGrp="1" noChangeArrowheads="1"/>
          </p:cNvSpPr>
          <p:nvPr>
            <p:ph type="title"/>
          </p:nvPr>
        </p:nvSpPr>
        <p:spPr/>
        <p:txBody>
          <a:bodyPr/>
          <a:lstStyle/>
          <a:p>
            <a:r>
              <a:rPr lang="en-US" altLang="en-US" dirty="0"/>
              <a:t>Equivalence – (2)</a:t>
            </a:r>
          </a:p>
        </p:txBody>
      </p:sp>
      <p:sp>
        <p:nvSpPr>
          <p:cNvPr id="70659" name="Rectangle 3">
            <a:extLst>
              <a:ext uri="{FF2B5EF4-FFF2-40B4-BE49-F238E27FC236}">
                <a16:creationId xmlns:a16="http://schemas.microsoft.com/office/drawing/2014/main" id="{69AA8B15-9F9F-DE46-9559-89FEA8F0F9F2}"/>
              </a:ext>
            </a:extLst>
          </p:cNvPr>
          <p:cNvSpPr>
            <a:spLocks noGrp="1" noChangeArrowheads="1"/>
          </p:cNvSpPr>
          <p:nvPr>
            <p:ph type="body" idx="1"/>
          </p:nvPr>
        </p:nvSpPr>
        <p:spPr>
          <a:xfrm>
            <a:off x="349469" y="2527309"/>
            <a:ext cx="8293100" cy="3516139"/>
          </a:xfrm>
        </p:spPr>
        <p:txBody>
          <a:bodyPr/>
          <a:lstStyle/>
          <a:p>
            <a:r>
              <a:rPr lang="en-US" altLang="en-US" dirty="0"/>
              <a:t>Start with an </a:t>
            </a:r>
            <a:r>
              <a:rPr lang="en-US" altLang="en-US" dirty="0" err="1"/>
              <a:t>ε</a:t>
            </a:r>
            <a:r>
              <a:rPr lang="en-US" altLang="en-US" dirty="0"/>
              <a:t>-NFA with states Q, inputs </a:t>
            </a:r>
            <a:r>
              <a:rPr lang="en-US" altLang="en-US" dirty="0" err="1">
                <a:latin typeface="Lucida Sans Unicode" panose="020B0602030504020204" pitchFamily="34" charset="0"/>
              </a:rPr>
              <a:t>Σ</a:t>
            </a:r>
            <a:r>
              <a:rPr lang="en-US" altLang="en-US" dirty="0"/>
              <a:t>, start state q</a:t>
            </a:r>
            <a:r>
              <a:rPr lang="en-US" altLang="en-US" baseline="-25000" dirty="0"/>
              <a:t>0</a:t>
            </a:r>
            <a:r>
              <a:rPr lang="en-US" altLang="en-US" dirty="0"/>
              <a:t>, final states F, and transition function </a:t>
            </a:r>
            <a:r>
              <a:rPr lang="en-US" altLang="en-US" dirty="0" err="1">
                <a:latin typeface="Lucida Sans Unicode" panose="020B0602030504020204" pitchFamily="34" charset="0"/>
              </a:rPr>
              <a:t>δ</a:t>
            </a:r>
            <a:r>
              <a:rPr lang="en-US" altLang="en-US" baseline="-25000" dirty="0" err="1"/>
              <a:t>E</a:t>
            </a:r>
            <a:r>
              <a:rPr lang="en-US" altLang="en-US" dirty="0"/>
              <a:t>.</a:t>
            </a:r>
          </a:p>
          <a:p>
            <a:r>
              <a:rPr lang="en-US" altLang="en-US" dirty="0"/>
              <a:t>Construct an </a:t>
            </a:r>
            <a:r>
              <a:rPr lang="ja-JP" altLang="en-US">
                <a:latin typeface="Arial" panose="020B0604020202020204" pitchFamily="34" charset="0"/>
              </a:rPr>
              <a:t>“</a:t>
            </a:r>
            <a:r>
              <a:rPr lang="en-US" altLang="ja-JP" dirty="0"/>
              <a:t>ordinary</a:t>
            </a:r>
            <a:r>
              <a:rPr lang="ja-JP" altLang="en-US">
                <a:latin typeface="Arial" panose="020B0604020202020204" pitchFamily="34" charset="0"/>
              </a:rPr>
              <a:t>”</a:t>
            </a:r>
            <a:r>
              <a:rPr lang="en-US" altLang="ja-JP" dirty="0"/>
              <a:t> NFA with states Q, inputs </a:t>
            </a:r>
            <a:r>
              <a:rPr lang="en-US" altLang="ja-JP" dirty="0" err="1">
                <a:latin typeface="Lucida Sans Unicode" panose="020B0602030504020204" pitchFamily="34" charset="0"/>
              </a:rPr>
              <a:t>Σ</a:t>
            </a:r>
            <a:r>
              <a:rPr lang="en-US" altLang="ja-JP" dirty="0"/>
              <a:t>, start state q</a:t>
            </a:r>
            <a:r>
              <a:rPr lang="en-US" altLang="ja-JP" baseline="-25000" dirty="0"/>
              <a:t>0</a:t>
            </a:r>
            <a:r>
              <a:rPr lang="en-US" altLang="ja-JP" dirty="0"/>
              <a:t>, final states F</a:t>
            </a:r>
            <a:r>
              <a:rPr lang="ja-JP" altLang="en-US">
                <a:latin typeface="Arial" panose="020B0604020202020204" pitchFamily="34" charset="0"/>
              </a:rPr>
              <a:t>’</a:t>
            </a:r>
            <a:r>
              <a:rPr lang="en-US" altLang="ja-JP" dirty="0"/>
              <a:t>, and transition function </a:t>
            </a:r>
            <a:r>
              <a:rPr lang="en-US" altLang="ja-JP" dirty="0" err="1">
                <a:latin typeface="Lucida Sans Unicode" panose="020B0602030504020204" pitchFamily="34" charset="0"/>
              </a:rPr>
              <a:t>δ</a:t>
            </a:r>
            <a:r>
              <a:rPr lang="en-US" altLang="ja-JP" baseline="-25000" dirty="0" err="1"/>
              <a:t>N</a:t>
            </a:r>
            <a:r>
              <a:rPr lang="en-US" altLang="ja-JP" dirty="0"/>
              <a:t>.</a:t>
            </a:r>
          </a:p>
          <a:p>
            <a:r>
              <a:rPr lang="en-US" altLang="en-US" dirty="0"/>
              <a:t>If the </a:t>
            </a:r>
            <a:r>
              <a:rPr lang="en-US" altLang="en-US" dirty="0" err="1"/>
              <a:t>ε</a:t>
            </a:r>
            <a:r>
              <a:rPr lang="en-US" altLang="en-US" dirty="0"/>
              <a:t>-NFA has size m, then the resulting equivalent NFA will have size O(m</a:t>
            </a:r>
            <a:r>
              <a:rPr lang="en-US" altLang="en-US" baseline="30000" dirty="0"/>
              <a:t>2</a:t>
            </a:r>
            <a:r>
              <a:rPr lang="en-US" altLang="en-US" dirty="0"/>
              <a:t>) in the worst case.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524F4D6-F147-C94C-A992-F58E57F6538D}"/>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BD18E8AF-F52A-144A-8295-2CD0FF96CDA1}" type="slidenum">
              <a:rPr lang="en-US" altLang="en-US" sz="1400">
                <a:latin typeface="Times New Roman" panose="02020603050405020304" pitchFamily="18" charset="0"/>
              </a:rPr>
              <a:pPr/>
              <a:t>54</a:t>
            </a:fld>
            <a:endParaRPr lang="en-US" altLang="en-US" sz="1400">
              <a:latin typeface="Times New Roman" panose="02020603050405020304" pitchFamily="18" charset="0"/>
            </a:endParaRPr>
          </a:p>
        </p:txBody>
      </p:sp>
      <p:sp>
        <p:nvSpPr>
          <p:cNvPr id="72707" name="Rectangle 3">
            <a:extLst>
              <a:ext uri="{FF2B5EF4-FFF2-40B4-BE49-F238E27FC236}">
                <a16:creationId xmlns:a16="http://schemas.microsoft.com/office/drawing/2014/main" id="{26EE609D-D45D-8B4C-B622-E287369D807D}"/>
              </a:ext>
            </a:extLst>
          </p:cNvPr>
          <p:cNvSpPr>
            <a:spLocks noGrp="1" noChangeArrowheads="1"/>
          </p:cNvSpPr>
          <p:nvPr>
            <p:ph type="body" idx="1"/>
          </p:nvPr>
        </p:nvSpPr>
        <p:spPr>
          <a:xfrm>
            <a:off x="306832" y="956278"/>
            <a:ext cx="8530336" cy="5765198"/>
          </a:xfrm>
        </p:spPr>
        <p:txBody>
          <a:bodyPr/>
          <a:lstStyle/>
          <a:p>
            <a:pPr marL="0" indent="0">
              <a:buNone/>
            </a:pPr>
            <a:r>
              <a:rPr lang="en-US" altLang="en-US" b="1" dirty="0"/>
              <a:t>Compute </a:t>
            </a:r>
            <a:r>
              <a:rPr lang="en-US" altLang="en-US" b="1" dirty="0" err="1">
                <a:latin typeface="Lucida Sans Unicode" panose="020B0602030504020204" pitchFamily="34" charset="0"/>
              </a:rPr>
              <a:t>δ</a:t>
            </a:r>
            <a:r>
              <a:rPr lang="en-US" altLang="en-US" b="1" baseline="-25000" dirty="0" err="1"/>
              <a:t>N</a:t>
            </a:r>
            <a:r>
              <a:rPr lang="en-US" altLang="en-US" b="1" dirty="0"/>
              <a:t> as follows:</a:t>
            </a:r>
          </a:p>
          <a:p>
            <a:pPr marL="990600" lvl="1" indent="-533400">
              <a:buFont typeface="Monotype Sorts" pitchFamily="2" charset="2"/>
              <a:buAutoNum type="arabicPeriod"/>
            </a:pPr>
            <a:r>
              <a:rPr lang="en-US" altLang="en-US" dirty="0"/>
              <a:t>For each q in Q, let S</a:t>
            </a:r>
            <a:r>
              <a:rPr lang="en-US" altLang="en-US" baseline="-25000" dirty="0"/>
              <a:t>q</a:t>
            </a:r>
            <a:r>
              <a:rPr lang="en-US" altLang="en-US" dirty="0"/>
              <a:t> = CL(q).</a:t>
            </a:r>
          </a:p>
          <a:p>
            <a:pPr marL="1400175" lvl="2" indent="-533400"/>
            <a:r>
              <a:rPr lang="en-US" altLang="en-US" dirty="0"/>
              <a:t>Step 1 takes O(m</a:t>
            </a:r>
            <a:r>
              <a:rPr lang="en-US" altLang="en-US" baseline="30000" dirty="0"/>
              <a:t>2</a:t>
            </a:r>
            <a:r>
              <a:rPr lang="en-US" altLang="en-US" dirty="0"/>
              <a:t>) time (by doing a depth-first search from each q that just follows </a:t>
            </a:r>
            <a:r>
              <a:rPr lang="el-GR" dirty="0"/>
              <a:t>ε</a:t>
            </a:r>
            <a:r>
              <a:rPr lang="en-US" altLang="en-US" dirty="0"/>
              <a:t>-transitions).</a:t>
            </a:r>
          </a:p>
          <a:p>
            <a:pPr marL="990600" lvl="1" indent="-533400">
              <a:buFont typeface="Monotype Sorts" pitchFamily="2" charset="2"/>
              <a:buAutoNum type="arabicPeriod"/>
            </a:pPr>
            <a:r>
              <a:rPr lang="en-US" altLang="en-US" dirty="0">
                <a:latin typeface="Lucida Sans Unicode" panose="020B0602030504020204" pitchFamily="34" charset="0"/>
              </a:rPr>
              <a:t>Let </a:t>
            </a:r>
            <a:r>
              <a:rPr lang="en-US" altLang="en-US" dirty="0" err="1">
                <a:latin typeface="Lucida Sans Unicode" panose="020B0602030504020204" pitchFamily="34" charset="0"/>
              </a:rPr>
              <a:t>δ</a:t>
            </a:r>
            <a:r>
              <a:rPr lang="en-US" altLang="en-US" baseline="-25000" dirty="0" err="1"/>
              <a:t>N</a:t>
            </a:r>
            <a:r>
              <a:rPr lang="en-US" altLang="en-US" dirty="0"/>
              <a:t>(q, a) be the union over all p in S</a:t>
            </a:r>
            <a:r>
              <a:rPr lang="en-US" altLang="en-US" baseline="-25000" dirty="0"/>
              <a:t>q</a:t>
            </a:r>
            <a:r>
              <a:rPr lang="en-US" altLang="en-US" dirty="0"/>
              <a:t> of </a:t>
            </a:r>
            <a:r>
              <a:rPr lang="en-US" altLang="en-US" dirty="0" err="1">
                <a:latin typeface="Lucida Sans Unicode" panose="020B0602030504020204" pitchFamily="34" charset="0"/>
              </a:rPr>
              <a:t>δ</a:t>
            </a:r>
            <a:r>
              <a:rPr lang="en-US" altLang="en-US" baseline="-25000" dirty="0" err="1"/>
              <a:t>E</a:t>
            </a:r>
            <a:r>
              <a:rPr lang="en-US" altLang="en-US" dirty="0"/>
              <a:t>(p, a) for which </a:t>
            </a:r>
            <a:r>
              <a:rPr lang="en-US" altLang="en-US" dirty="0" err="1">
                <a:latin typeface="Lucida Sans Unicode" panose="020B0602030504020204" pitchFamily="34" charset="0"/>
              </a:rPr>
              <a:t>δ</a:t>
            </a:r>
            <a:r>
              <a:rPr lang="en-US" altLang="en-US" baseline="-25000" dirty="0" err="1"/>
              <a:t>E</a:t>
            </a:r>
            <a:r>
              <a:rPr lang="en-US" altLang="en-US" dirty="0"/>
              <a:t>(p, a) is defined.</a:t>
            </a:r>
          </a:p>
          <a:p>
            <a:pPr marL="1400175" lvl="2" indent="-533400"/>
            <a:r>
              <a:rPr lang="en-US" altLang="en-US" dirty="0"/>
              <a:t>Step 2 takes O(m) time for each state q, since the total size of all the </a:t>
            </a:r>
            <a:r>
              <a:rPr lang="en-US" altLang="en-US" dirty="0" err="1">
                <a:latin typeface="Lucida Sans Unicode" panose="020B0602030504020204" pitchFamily="34" charset="0"/>
              </a:rPr>
              <a:t>δ</a:t>
            </a:r>
            <a:r>
              <a:rPr lang="en-US" altLang="en-US" baseline="-25000" dirty="0" err="1"/>
              <a:t>E</a:t>
            </a:r>
            <a:r>
              <a:rPr lang="en-US" altLang="en-US" dirty="0"/>
              <a:t>(p, a) sets is O(m).</a:t>
            </a:r>
          </a:p>
          <a:p>
            <a:pPr marL="609600" indent="-609600"/>
            <a:r>
              <a:rPr lang="en-US" altLang="en-US" dirty="0"/>
              <a:t>So, the total running time for </a:t>
            </a:r>
            <a:r>
              <a:rPr lang="el-GR" dirty="0"/>
              <a:t>ε</a:t>
            </a:r>
            <a:r>
              <a:rPr lang="en-US" altLang="en-US" dirty="0"/>
              <a:t>-NFA-to-NFA conversion is O(m</a:t>
            </a:r>
            <a:r>
              <a:rPr lang="en-US" altLang="en-US" baseline="30000" dirty="0"/>
              <a:t>2</a:t>
            </a:r>
            <a:r>
              <a:rPr lang="en-US" altLang="en-US" dirty="0"/>
              <a:t>). The resulting NFA could have size O(m</a:t>
            </a:r>
            <a:r>
              <a:rPr lang="en-US" altLang="en-US" baseline="30000" dirty="0"/>
              <a:t>2</a:t>
            </a:r>
            <a:r>
              <a:rPr lang="en-US" altLang="en-US" dirty="0"/>
              <a:t>), since it will have the same number of nodes, but could have more edges.</a:t>
            </a:r>
          </a:p>
          <a:p>
            <a:pPr marL="609600" indent="-609600"/>
            <a:r>
              <a:rPr lang="en-US" altLang="en-US" dirty="0"/>
              <a:t>F</a:t>
            </a:r>
            <a:r>
              <a:rPr lang="ja-JP" altLang="en-US">
                <a:latin typeface="Arial" panose="020B0604020202020204" pitchFamily="34" charset="0"/>
              </a:rPr>
              <a:t>’</a:t>
            </a:r>
            <a:r>
              <a:rPr lang="en-US" altLang="ja-JP" dirty="0"/>
              <a:t> = set of states q such that CL(q) contains a state of F.</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4">
            <a:extLst>
              <a:ext uri="{FF2B5EF4-FFF2-40B4-BE49-F238E27FC236}">
                <a16:creationId xmlns:a16="http://schemas.microsoft.com/office/drawing/2014/main" id="{9E0B48C3-D624-914A-AE08-BA5AAE2E4263}"/>
              </a:ext>
            </a:extLst>
          </p:cNvPr>
          <p:cNvSpPr>
            <a:spLocks noGrp="1"/>
          </p:cNvSpPr>
          <p:nvPr>
            <p:ph type="sldNum" sz="quarter" idx="12"/>
          </p:nvPr>
        </p:nvSpPr>
        <p:spPr>
          <a:xfrm>
            <a:off x="8393113" y="6381750"/>
            <a:ext cx="588962" cy="4762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A1BF7BA9-C0A4-6F46-8907-1A2504A55AE5}" type="slidenum">
              <a:rPr lang="en-US" altLang="en-US" sz="1400">
                <a:latin typeface="Times New Roman" panose="02020603050405020304" pitchFamily="18" charset="0"/>
              </a:rPr>
              <a:pPr/>
              <a:t>55</a:t>
            </a:fld>
            <a:endParaRPr lang="en-US" altLang="en-US" sz="1400" dirty="0">
              <a:latin typeface="Times New Roman" panose="02020603050405020304" pitchFamily="18" charset="0"/>
            </a:endParaRPr>
          </a:p>
        </p:txBody>
      </p:sp>
      <p:sp>
        <p:nvSpPr>
          <p:cNvPr id="76802" name="Rectangle 2">
            <a:extLst>
              <a:ext uri="{FF2B5EF4-FFF2-40B4-BE49-F238E27FC236}">
                <a16:creationId xmlns:a16="http://schemas.microsoft.com/office/drawing/2014/main" id="{2C5C5D65-317B-FB46-B3E7-CAB4B0775EEA}"/>
              </a:ext>
            </a:extLst>
          </p:cNvPr>
          <p:cNvSpPr>
            <a:spLocks noGrp="1" noChangeArrowheads="1"/>
          </p:cNvSpPr>
          <p:nvPr>
            <p:ph type="title"/>
          </p:nvPr>
        </p:nvSpPr>
        <p:spPr>
          <a:xfrm>
            <a:off x="3140075" y="917021"/>
            <a:ext cx="6003925" cy="1143000"/>
          </a:xfrm>
        </p:spPr>
        <p:txBody>
          <a:bodyPr/>
          <a:lstStyle/>
          <a:p>
            <a:r>
              <a:rPr lang="en-US" altLang="en-US" dirty="0">
                <a:solidFill>
                  <a:srgbClr val="33CC33"/>
                </a:solidFill>
              </a:rPr>
              <a:t>Example</a:t>
            </a:r>
            <a:r>
              <a:rPr lang="en-US" altLang="en-US" dirty="0"/>
              <a:t>: </a:t>
            </a:r>
            <a:r>
              <a:rPr lang="el-GR" dirty="0"/>
              <a:t>ε</a:t>
            </a:r>
            <a:r>
              <a:rPr lang="en-US" altLang="en-US" dirty="0"/>
              <a:t>-NFA-to-NFA</a:t>
            </a:r>
          </a:p>
        </p:txBody>
      </p:sp>
      <p:grpSp>
        <p:nvGrpSpPr>
          <p:cNvPr id="86019" name="Group 4">
            <a:extLst>
              <a:ext uri="{FF2B5EF4-FFF2-40B4-BE49-F238E27FC236}">
                <a16:creationId xmlns:a16="http://schemas.microsoft.com/office/drawing/2014/main" id="{468FC805-E29B-FA41-8D48-1305001183A2}"/>
              </a:ext>
            </a:extLst>
          </p:cNvPr>
          <p:cNvGrpSpPr>
            <a:grpSpLocks/>
          </p:cNvGrpSpPr>
          <p:nvPr/>
        </p:nvGrpSpPr>
        <p:grpSpPr bwMode="auto">
          <a:xfrm>
            <a:off x="457200" y="2441021"/>
            <a:ext cx="3148013" cy="2770188"/>
            <a:chOff x="3658" y="1104"/>
            <a:chExt cx="1983" cy="1745"/>
          </a:xfrm>
        </p:grpSpPr>
        <p:sp>
          <p:nvSpPr>
            <p:cNvPr id="76805" name="Text Box 5">
              <a:extLst>
                <a:ext uri="{FF2B5EF4-FFF2-40B4-BE49-F238E27FC236}">
                  <a16:creationId xmlns:a16="http://schemas.microsoft.com/office/drawing/2014/main" id="{95D3D194-BEB3-5D4D-B31C-8E94AF6B8233}"/>
                </a:ext>
              </a:extLst>
            </p:cNvPr>
            <p:cNvSpPr txBox="1">
              <a:spLocks noChangeArrowheads="1"/>
            </p:cNvSpPr>
            <p:nvPr/>
          </p:nvSpPr>
          <p:spPr bwMode="auto">
            <a:xfrm>
              <a:off x="3936" y="1104"/>
              <a:ext cx="1705" cy="17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r>
                <a:rPr lang="en-US" altLang="en-US"/>
                <a:t>     0     1     </a:t>
              </a:r>
              <a:r>
                <a:rPr lang="en-US" altLang="en-US" sz="3200">
                  <a:latin typeface="Lucida Sans Unicode" panose="020B0602030504020204" pitchFamily="34" charset="0"/>
                </a:rPr>
                <a:t>ε</a:t>
              </a:r>
              <a:endParaRPr lang="en-US" altLang="en-US"/>
            </a:p>
            <a:p>
              <a:r>
                <a:rPr lang="en-US" altLang="en-US"/>
                <a:t>A  {E}  {B}  </a:t>
              </a:r>
              <a:r>
                <a:rPr lang="en-US" altLang="en-US">
                  <a:latin typeface="Lucida Sans Unicode" panose="020B0602030504020204" pitchFamily="34" charset="0"/>
                </a:rPr>
                <a:t>∅</a:t>
              </a:r>
              <a:endParaRPr lang="en-US" altLang="en-US"/>
            </a:p>
            <a:p>
              <a:r>
                <a:rPr lang="en-US" altLang="en-US"/>
                <a:t>B   </a:t>
              </a:r>
              <a:r>
                <a:rPr lang="en-US" altLang="en-US">
                  <a:latin typeface="Lucida Sans Unicode" panose="020B0602030504020204" pitchFamily="34" charset="0"/>
                </a:rPr>
                <a:t>∅</a:t>
              </a:r>
              <a:r>
                <a:rPr lang="en-US" altLang="en-US"/>
                <a:t>   {C} {D}</a:t>
              </a:r>
            </a:p>
            <a:p>
              <a:r>
                <a:rPr lang="en-US" altLang="en-US"/>
                <a:t>C   </a:t>
              </a:r>
              <a:r>
                <a:rPr lang="en-US" altLang="en-US">
                  <a:latin typeface="Lucida Sans Unicode" panose="020B0602030504020204" pitchFamily="34" charset="0"/>
                </a:rPr>
                <a:t>∅   </a:t>
              </a:r>
              <a:r>
                <a:rPr lang="en-US" altLang="en-US"/>
                <a:t>{D}  </a:t>
              </a:r>
              <a:r>
                <a:rPr lang="en-US" altLang="en-US">
                  <a:latin typeface="Lucida Sans Unicode" panose="020B0602030504020204" pitchFamily="34" charset="0"/>
                </a:rPr>
                <a:t>∅</a:t>
              </a:r>
              <a:endParaRPr lang="en-US" altLang="en-US"/>
            </a:p>
            <a:p>
              <a:r>
                <a:rPr lang="en-US" altLang="en-US"/>
                <a:t>D   </a:t>
              </a:r>
              <a:r>
                <a:rPr lang="en-US" altLang="en-US">
                  <a:latin typeface="Lucida Sans Unicode" panose="020B0602030504020204" pitchFamily="34" charset="0"/>
                </a:rPr>
                <a:t>∅    ∅   ∅</a:t>
              </a:r>
            </a:p>
            <a:p>
              <a:r>
                <a:rPr lang="en-US" altLang="en-US"/>
                <a:t>E   {F}   </a:t>
              </a:r>
              <a:r>
                <a:rPr lang="en-US" altLang="en-US">
                  <a:latin typeface="Lucida Sans Unicode" panose="020B0602030504020204" pitchFamily="34" charset="0"/>
                </a:rPr>
                <a:t>∅</a:t>
              </a:r>
              <a:r>
                <a:rPr lang="en-US" altLang="en-US"/>
                <a:t>  {B, C}</a:t>
              </a:r>
            </a:p>
            <a:p>
              <a:r>
                <a:rPr lang="en-US" altLang="en-US"/>
                <a:t>F   {D}   </a:t>
              </a:r>
              <a:r>
                <a:rPr lang="en-US" altLang="en-US">
                  <a:latin typeface="Lucida Sans Unicode" panose="020B0602030504020204" pitchFamily="34" charset="0"/>
                </a:rPr>
                <a:t>∅  ∅</a:t>
              </a:r>
            </a:p>
          </p:txBody>
        </p:sp>
        <p:sp>
          <p:nvSpPr>
            <p:cNvPr id="76806" name="Line 6">
              <a:extLst>
                <a:ext uri="{FF2B5EF4-FFF2-40B4-BE49-F238E27FC236}">
                  <a16:creationId xmlns:a16="http://schemas.microsoft.com/office/drawing/2014/main" id="{6D0FA4B1-10C1-1048-A1F0-5BB94F5F8629}"/>
                </a:ext>
              </a:extLst>
            </p:cNvPr>
            <p:cNvSpPr>
              <a:spLocks noChangeShapeType="1"/>
            </p:cNvSpPr>
            <p:nvPr/>
          </p:nvSpPr>
          <p:spPr bwMode="auto">
            <a:xfrm>
              <a:off x="3658" y="1536"/>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76807" name="Text Box 7">
              <a:extLst>
                <a:ext uri="{FF2B5EF4-FFF2-40B4-BE49-F238E27FC236}">
                  <a16:creationId xmlns:a16="http://schemas.microsoft.com/office/drawing/2014/main" id="{22F4DFAE-C9C2-B54B-934A-1AFE75E5DEEA}"/>
                </a:ext>
              </a:extLst>
            </p:cNvPr>
            <p:cNvSpPr txBox="1">
              <a:spLocks noChangeArrowheads="1"/>
            </p:cNvSpPr>
            <p:nvPr/>
          </p:nvSpPr>
          <p:spPr bwMode="auto">
            <a:xfrm>
              <a:off x="3706" y="2112"/>
              <a:ext cx="22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a:t>
              </a:r>
            </a:p>
          </p:txBody>
        </p:sp>
        <p:sp>
          <p:nvSpPr>
            <p:cNvPr id="76808" name="Line 8">
              <a:extLst>
                <a:ext uri="{FF2B5EF4-FFF2-40B4-BE49-F238E27FC236}">
                  <a16:creationId xmlns:a16="http://schemas.microsoft.com/office/drawing/2014/main" id="{C31C9966-1C1C-6349-91BB-4B30BCCAABD8}"/>
                </a:ext>
              </a:extLst>
            </p:cNvPr>
            <p:cNvSpPr>
              <a:spLocks noChangeShapeType="1"/>
            </p:cNvSpPr>
            <p:nvPr/>
          </p:nvSpPr>
          <p:spPr bwMode="auto">
            <a:xfrm>
              <a:off x="3802" y="1392"/>
              <a:ext cx="163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76809" name="Line 9">
              <a:extLst>
                <a:ext uri="{FF2B5EF4-FFF2-40B4-BE49-F238E27FC236}">
                  <a16:creationId xmlns:a16="http://schemas.microsoft.com/office/drawing/2014/main" id="{89BABCF3-F4E6-A541-94FD-1F1D5CB60540}"/>
                </a:ext>
              </a:extLst>
            </p:cNvPr>
            <p:cNvSpPr>
              <a:spLocks noChangeShapeType="1"/>
            </p:cNvSpPr>
            <p:nvPr/>
          </p:nvSpPr>
          <p:spPr bwMode="auto">
            <a:xfrm>
              <a:off x="4186" y="1200"/>
              <a:ext cx="0" cy="16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76810" name="Line 10">
              <a:extLst>
                <a:ext uri="{FF2B5EF4-FFF2-40B4-BE49-F238E27FC236}">
                  <a16:creationId xmlns:a16="http://schemas.microsoft.com/office/drawing/2014/main" id="{E5E41244-B8BE-9C4C-A7B9-26FC69FF8F6D}"/>
                </a:ext>
              </a:extLst>
            </p:cNvPr>
            <p:cNvSpPr>
              <a:spLocks noChangeShapeType="1"/>
            </p:cNvSpPr>
            <p:nvPr/>
          </p:nvSpPr>
          <p:spPr bwMode="auto">
            <a:xfrm>
              <a:off x="4618" y="1200"/>
              <a:ext cx="0" cy="16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76811" name="Line 11">
              <a:extLst>
                <a:ext uri="{FF2B5EF4-FFF2-40B4-BE49-F238E27FC236}">
                  <a16:creationId xmlns:a16="http://schemas.microsoft.com/office/drawing/2014/main" id="{7CAA612D-8ECF-B94C-AB09-988950C0E77D}"/>
                </a:ext>
              </a:extLst>
            </p:cNvPr>
            <p:cNvSpPr>
              <a:spLocks noChangeShapeType="1"/>
            </p:cNvSpPr>
            <p:nvPr/>
          </p:nvSpPr>
          <p:spPr bwMode="auto">
            <a:xfrm>
              <a:off x="5002" y="1200"/>
              <a:ext cx="0" cy="163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sp>
        <p:nvSpPr>
          <p:cNvPr id="76812" name="Text Box 12">
            <a:extLst>
              <a:ext uri="{FF2B5EF4-FFF2-40B4-BE49-F238E27FC236}">
                <a16:creationId xmlns:a16="http://schemas.microsoft.com/office/drawing/2014/main" id="{6085B3DA-EFD4-0D46-91F0-229643106188}"/>
              </a:ext>
            </a:extLst>
          </p:cNvPr>
          <p:cNvSpPr txBox="1">
            <a:spLocks noChangeArrowheads="1"/>
          </p:cNvSpPr>
          <p:nvPr/>
        </p:nvSpPr>
        <p:spPr bwMode="auto">
          <a:xfrm>
            <a:off x="1542539" y="1981589"/>
            <a:ext cx="97206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r>
              <a:rPr lang="el-GR" dirty="0"/>
              <a:t>ε</a:t>
            </a:r>
            <a:r>
              <a:rPr lang="en-US" altLang="en-US" dirty="0"/>
              <a:t>-NFA</a:t>
            </a:r>
          </a:p>
        </p:txBody>
      </p:sp>
      <p:sp>
        <p:nvSpPr>
          <p:cNvPr id="76814" name="Text Box 14">
            <a:extLst>
              <a:ext uri="{FF2B5EF4-FFF2-40B4-BE49-F238E27FC236}">
                <a16:creationId xmlns:a16="http://schemas.microsoft.com/office/drawing/2014/main" id="{A9C7FAC4-9060-4540-B2E9-4E4A9DBEA169}"/>
              </a:ext>
            </a:extLst>
          </p:cNvPr>
          <p:cNvSpPr txBox="1">
            <a:spLocks noChangeArrowheads="1"/>
          </p:cNvSpPr>
          <p:nvPr/>
        </p:nvSpPr>
        <p:spPr bwMode="auto">
          <a:xfrm>
            <a:off x="4937125" y="2487059"/>
            <a:ext cx="2151063" cy="2647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r>
              <a:rPr lang="en-US" altLang="en-US"/>
              <a:t>     0     1</a:t>
            </a:r>
          </a:p>
          <a:p>
            <a:r>
              <a:rPr lang="en-US" altLang="en-US"/>
              <a:t>A  {E}  {B}</a:t>
            </a:r>
          </a:p>
          <a:p>
            <a:r>
              <a:rPr lang="en-US" altLang="en-US"/>
              <a:t>B   </a:t>
            </a:r>
            <a:r>
              <a:rPr lang="en-US" altLang="en-US">
                <a:latin typeface="Lucida Sans Unicode" panose="020B0602030504020204" pitchFamily="34" charset="0"/>
              </a:rPr>
              <a:t>∅</a:t>
            </a:r>
            <a:r>
              <a:rPr lang="en-US" altLang="en-US"/>
              <a:t>   {C}</a:t>
            </a:r>
          </a:p>
          <a:p>
            <a:r>
              <a:rPr lang="en-US" altLang="en-US"/>
              <a:t>C   </a:t>
            </a:r>
            <a:r>
              <a:rPr lang="en-US" altLang="en-US">
                <a:latin typeface="Lucida Sans Unicode" panose="020B0602030504020204" pitchFamily="34" charset="0"/>
              </a:rPr>
              <a:t>∅   </a:t>
            </a:r>
            <a:r>
              <a:rPr lang="en-US" altLang="en-US"/>
              <a:t>{D}</a:t>
            </a:r>
          </a:p>
          <a:p>
            <a:r>
              <a:rPr lang="en-US" altLang="en-US"/>
              <a:t>D   </a:t>
            </a:r>
            <a:r>
              <a:rPr lang="en-US" altLang="en-US">
                <a:latin typeface="Lucida Sans Unicode" panose="020B0602030504020204" pitchFamily="34" charset="0"/>
              </a:rPr>
              <a:t>∅    ∅</a:t>
            </a:r>
          </a:p>
          <a:p>
            <a:r>
              <a:rPr lang="en-US" altLang="en-US"/>
              <a:t>E   {F}  </a:t>
            </a:r>
            <a:r>
              <a:rPr lang="en-US" altLang="en-US">
                <a:solidFill>
                  <a:srgbClr val="FF0066"/>
                </a:solidFill>
              </a:rPr>
              <a:t>{C, D}</a:t>
            </a:r>
          </a:p>
          <a:p>
            <a:r>
              <a:rPr lang="en-US" altLang="en-US"/>
              <a:t>F   {D}   </a:t>
            </a:r>
            <a:r>
              <a:rPr lang="en-US" altLang="en-US">
                <a:latin typeface="Lucida Sans Unicode" panose="020B0602030504020204" pitchFamily="34" charset="0"/>
              </a:rPr>
              <a:t>∅</a:t>
            </a:r>
          </a:p>
        </p:txBody>
      </p:sp>
      <p:sp>
        <p:nvSpPr>
          <p:cNvPr id="76815" name="Line 15">
            <a:extLst>
              <a:ext uri="{FF2B5EF4-FFF2-40B4-BE49-F238E27FC236}">
                <a16:creationId xmlns:a16="http://schemas.microsoft.com/office/drawing/2014/main" id="{4E75CD97-5A7B-BE4D-BED6-9D0DEE5945AB}"/>
              </a:ext>
            </a:extLst>
          </p:cNvPr>
          <p:cNvSpPr>
            <a:spLocks noChangeShapeType="1"/>
          </p:cNvSpPr>
          <p:nvPr/>
        </p:nvSpPr>
        <p:spPr bwMode="auto">
          <a:xfrm>
            <a:off x="4495800" y="3126821"/>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76816" name="Text Box 16">
            <a:extLst>
              <a:ext uri="{FF2B5EF4-FFF2-40B4-BE49-F238E27FC236}">
                <a16:creationId xmlns:a16="http://schemas.microsoft.com/office/drawing/2014/main" id="{CD057E28-9121-834D-85C3-AEED5EE52ADE}"/>
              </a:ext>
            </a:extLst>
          </p:cNvPr>
          <p:cNvSpPr txBox="1">
            <a:spLocks noChangeArrowheads="1"/>
          </p:cNvSpPr>
          <p:nvPr/>
        </p:nvSpPr>
        <p:spPr bwMode="auto">
          <a:xfrm>
            <a:off x="4572000" y="3965021"/>
            <a:ext cx="3508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a:t>
            </a:r>
          </a:p>
        </p:txBody>
      </p:sp>
      <p:sp>
        <p:nvSpPr>
          <p:cNvPr id="76817" name="Line 17">
            <a:extLst>
              <a:ext uri="{FF2B5EF4-FFF2-40B4-BE49-F238E27FC236}">
                <a16:creationId xmlns:a16="http://schemas.microsoft.com/office/drawing/2014/main" id="{B1BB7D85-D1C3-834B-B5A1-1421BEEAC107}"/>
              </a:ext>
            </a:extLst>
          </p:cNvPr>
          <p:cNvSpPr>
            <a:spLocks noChangeShapeType="1"/>
          </p:cNvSpPr>
          <p:nvPr/>
        </p:nvSpPr>
        <p:spPr bwMode="auto">
          <a:xfrm>
            <a:off x="4724400" y="2898221"/>
            <a:ext cx="2057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76818" name="Line 18">
            <a:extLst>
              <a:ext uri="{FF2B5EF4-FFF2-40B4-BE49-F238E27FC236}">
                <a16:creationId xmlns:a16="http://schemas.microsoft.com/office/drawing/2014/main" id="{8E7CBD7C-BF8B-1D4F-9687-18074E9B2E6A}"/>
              </a:ext>
            </a:extLst>
          </p:cNvPr>
          <p:cNvSpPr>
            <a:spLocks noChangeShapeType="1"/>
          </p:cNvSpPr>
          <p:nvPr/>
        </p:nvSpPr>
        <p:spPr bwMode="auto">
          <a:xfrm>
            <a:off x="5334000" y="2593421"/>
            <a:ext cx="0" cy="25908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76819" name="Line 19">
            <a:extLst>
              <a:ext uri="{FF2B5EF4-FFF2-40B4-BE49-F238E27FC236}">
                <a16:creationId xmlns:a16="http://schemas.microsoft.com/office/drawing/2014/main" id="{E49B4BBA-BFC1-1148-8748-C443A7831D8B}"/>
              </a:ext>
            </a:extLst>
          </p:cNvPr>
          <p:cNvSpPr>
            <a:spLocks noChangeShapeType="1"/>
          </p:cNvSpPr>
          <p:nvPr/>
        </p:nvSpPr>
        <p:spPr bwMode="auto">
          <a:xfrm>
            <a:off x="6019800" y="2593421"/>
            <a:ext cx="0" cy="25908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76821" name="Text Box 21">
            <a:extLst>
              <a:ext uri="{FF2B5EF4-FFF2-40B4-BE49-F238E27FC236}">
                <a16:creationId xmlns:a16="http://schemas.microsoft.com/office/drawing/2014/main" id="{87F08D0B-7279-5A42-87E1-751172C515F7}"/>
              </a:ext>
            </a:extLst>
          </p:cNvPr>
          <p:cNvSpPr txBox="1">
            <a:spLocks noChangeArrowheads="1"/>
          </p:cNvSpPr>
          <p:nvPr/>
        </p:nvSpPr>
        <p:spPr bwMode="auto">
          <a:xfrm>
            <a:off x="4572000" y="4346021"/>
            <a:ext cx="3508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FF0066"/>
                </a:solidFill>
                <a:latin typeface="Tahoma" charset="0"/>
                <a:ea typeface="ＭＳ Ｐゴシック" charset="0"/>
              </a:rPr>
              <a:t>*</a:t>
            </a:r>
          </a:p>
        </p:txBody>
      </p:sp>
      <p:sp>
        <p:nvSpPr>
          <p:cNvPr id="76822" name="Text Box 22">
            <a:extLst>
              <a:ext uri="{FF2B5EF4-FFF2-40B4-BE49-F238E27FC236}">
                <a16:creationId xmlns:a16="http://schemas.microsoft.com/office/drawing/2014/main" id="{E6238435-A8BA-474F-9351-BDEDAA30F6D6}"/>
              </a:ext>
            </a:extLst>
          </p:cNvPr>
          <p:cNvSpPr txBox="1">
            <a:spLocks noChangeArrowheads="1"/>
          </p:cNvSpPr>
          <p:nvPr/>
        </p:nvSpPr>
        <p:spPr bwMode="auto">
          <a:xfrm>
            <a:off x="4572000" y="3203021"/>
            <a:ext cx="3508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FF0066"/>
                </a:solidFill>
                <a:latin typeface="Tahoma" charset="0"/>
                <a:ea typeface="ＭＳ Ｐゴシック" charset="0"/>
              </a:rPr>
              <a:t>*</a:t>
            </a:r>
          </a:p>
        </p:txBody>
      </p:sp>
      <p:grpSp>
        <p:nvGrpSpPr>
          <p:cNvPr id="76825" name="Group 25">
            <a:extLst>
              <a:ext uri="{FF2B5EF4-FFF2-40B4-BE49-F238E27FC236}">
                <a16:creationId xmlns:a16="http://schemas.microsoft.com/office/drawing/2014/main" id="{9D58C983-B85F-9740-A786-76225FF2CCB3}"/>
              </a:ext>
            </a:extLst>
          </p:cNvPr>
          <p:cNvGrpSpPr>
            <a:grpSpLocks/>
          </p:cNvGrpSpPr>
          <p:nvPr/>
        </p:nvGrpSpPr>
        <p:grpSpPr bwMode="auto">
          <a:xfrm>
            <a:off x="5943601" y="4803221"/>
            <a:ext cx="1674813" cy="1781175"/>
            <a:chOff x="3744" y="2688"/>
            <a:chExt cx="1055" cy="1122"/>
          </a:xfrm>
        </p:grpSpPr>
        <p:sp>
          <p:nvSpPr>
            <p:cNvPr id="76823" name="Text Box 23">
              <a:extLst>
                <a:ext uri="{FF2B5EF4-FFF2-40B4-BE49-F238E27FC236}">
                  <a16:creationId xmlns:a16="http://schemas.microsoft.com/office/drawing/2014/main" id="{CBF4CE61-CEDA-3444-8C97-AAF6C447CD39}"/>
                </a:ext>
              </a:extLst>
            </p:cNvPr>
            <p:cNvSpPr txBox="1">
              <a:spLocks noChangeArrowheads="1"/>
            </p:cNvSpPr>
            <p:nvPr/>
          </p:nvSpPr>
          <p:spPr bwMode="auto">
            <a:xfrm>
              <a:off x="3744" y="2976"/>
              <a:ext cx="1055" cy="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latin typeface="Tahoma" charset="0"/>
                  <a:ea typeface="ＭＳ Ｐゴシック" charset="0"/>
                </a:rPr>
                <a:t>Since closure of</a:t>
              </a:r>
            </a:p>
            <a:p>
              <a:pPr>
                <a:defRPr/>
              </a:pPr>
              <a:r>
                <a:rPr lang="en-US" dirty="0">
                  <a:latin typeface="Tahoma" charset="0"/>
                  <a:ea typeface="ＭＳ Ｐゴシック" charset="0"/>
                </a:rPr>
                <a:t>E includes B and</a:t>
              </a:r>
            </a:p>
            <a:p>
              <a:pPr>
                <a:defRPr/>
              </a:pPr>
              <a:r>
                <a:rPr lang="en-US" dirty="0">
                  <a:latin typeface="Tahoma" charset="0"/>
                  <a:ea typeface="ＭＳ Ｐゴシック" charset="0"/>
                </a:rPr>
                <a:t>C; which have</a:t>
              </a:r>
            </a:p>
            <a:p>
              <a:pPr>
                <a:defRPr/>
              </a:pPr>
              <a:r>
                <a:rPr lang="en-US" dirty="0">
                  <a:latin typeface="Tahoma" charset="0"/>
                  <a:ea typeface="ＭＳ Ｐゴシック" charset="0"/>
                </a:rPr>
                <a:t>transitions on 1</a:t>
              </a:r>
            </a:p>
            <a:p>
              <a:pPr>
                <a:defRPr/>
              </a:pPr>
              <a:r>
                <a:rPr lang="en-US" dirty="0">
                  <a:latin typeface="Tahoma" charset="0"/>
                  <a:ea typeface="ＭＳ Ｐゴシック" charset="0"/>
                </a:rPr>
                <a:t>to C and D.</a:t>
              </a:r>
            </a:p>
          </p:txBody>
        </p:sp>
        <p:sp>
          <p:nvSpPr>
            <p:cNvPr id="76824" name="Line 24">
              <a:extLst>
                <a:ext uri="{FF2B5EF4-FFF2-40B4-BE49-F238E27FC236}">
                  <a16:creationId xmlns:a16="http://schemas.microsoft.com/office/drawing/2014/main" id="{9E98646A-5E9F-6E44-8B3B-11DAECB0076E}"/>
                </a:ext>
              </a:extLst>
            </p:cNvPr>
            <p:cNvSpPr>
              <a:spLocks noChangeShapeType="1"/>
            </p:cNvSpPr>
            <p:nvPr/>
          </p:nvSpPr>
          <p:spPr bwMode="auto">
            <a:xfrm flipH="1" flipV="1">
              <a:off x="4263" y="2688"/>
              <a:ext cx="240"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grpSp>
        <p:nvGrpSpPr>
          <p:cNvPr id="76829" name="Group 29">
            <a:extLst>
              <a:ext uri="{FF2B5EF4-FFF2-40B4-BE49-F238E27FC236}">
                <a16:creationId xmlns:a16="http://schemas.microsoft.com/office/drawing/2014/main" id="{7456029C-5CA6-5D4C-8059-5BF9F12DD3A7}"/>
              </a:ext>
            </a:extLst>
          </p:cNvPr>
          <p:cNvGrpSpPr>
            <a:grpSpLocks/>
          </p:cNvGrpSpPr>
          <p:nvPr/>
        </p:nvGrpSpPr>
        <p:grpSpPr bwMode="auto">
          <a:xfrm>
            <a:off x="2514600" y="3507821"/>
            <a:ext cx="2436813" cy="3549650"/>
            <a:chOff x="1584" y="1872"/>
            <a:chExt cx="1535" cy="2236"/>
          </a:xfrm>
        </p:grpSpPr>
        <p:sp>
          <p:nvSpPr>
            <p:cNvPr id="76826" name="Text Box 26">
              <a:extLst>
                <a:ext uri="{FF2B5EF4-FFF2-40B4-BE49-F238E27FC236}">
                  <a16:creationId xmlns:a16="http://schemas.microsoft.com/office/drawing/2014/main" id="{4A97E9D7-63A6-E946-9134-8DB84376CCEF}"/>
                </a:ext>
              </a:extLst>
            </p:cNvPr>
            <p:cNvSpPr txBox="1">
              <a:spLocks noChangeArrowheads="1"/>
            </p:cNvSpPr>
            <p:nvPr/>
          </p:nvSpPr>
          <p:spPr bwMode="auto">
            <a:xfrm>
              <a:off x="1584" y="3360"/>
              <a:ext cx="1535" cy="7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ahoma" charset="0"/>
                  <a:ea typeface="ＭＳ Ｐゴシック" charset="0"/>
                </a:rPr>
                <a:t>Since closures of</a:t>
              </a:r>
            </a:p>
            <a:p>
              <a:pPr>
                <a:defRPr/>
              </a:pPr>
              <a:r>
                <a:rPr lang="en-US">
                  <a:latin typeface="Tahoma" charset="0"/>
                  <a:ea typeface="ＭＳ Ｐゴシック" charset="0"/>
                </a:rPr>
                <a:t>B and E include</a:t>
              </a:r>
            </a:p>
            <a:p>
              <a:pPr>
                <a:defRPr/>
              </a:pPr>
              <a:r>
                <a:rPr lang="en-US">
                  <a:latin typeface="Tahoma" charset="0"/>
                  <a:ea typeface="ＭＳ Ｐゴシック" charset="0"/>
                </a:rPr>
                <a:t>final state D.</a:t>
              </a:r>
            </a:p>
          </p:txBody>
        </p:sp>
        <p:sp>
          <p:nvSpPr>
            <p:cNvPr id="76827" name="Line 27">
              <a:extLst>
                <a:ext uri="{FF2B5EF4-FFF2-40B4-BE49-F238E27FC236}">
                  <a16:creationId xmlns:a16="http://schemas.microsoft.com/office/drawing/2014/main" id="{0F1D2605-6598-3644-B344-48A5D6FD3695}"/>
                </a:ext>
              </a:extLst>
            </p:cNvPr>
            <p:cNvSpPr>
              <a:spLocks noChangeShapeType="1"/>
            </p:cNvSpPr>
            <p:nvPr/>
          </p:nvSpPr>
          <p:spPr bwMode="auto">
            <a:xfrm flipV="1">
              <a:off x="2016" y="1872"/>
              <a:ext cx="864" cy="14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76828" name="Line 28">
              <a:extLst>
                <a:ext uri="{FF2B5EF4-FFF2-40B4-BE49-F238E27FC236}">
                  <a16:creationId xmlns:a16="http://schemas.microsoft.com/office/drawing/2014/main" id="{EE1C4D28-F97C-064E-AB82-0F98CD2E14A5}"/>
                </a:ext>
              </a:extLst>
            </p:cNvPr>
            <p:cNvSpPr>
              <a:spLocks noChangeShapeType="1"/>
            </p:cNvSpPr>
            <p:nvPr/>
          </p:nvSpPr>
          <p:spPr bwMode="auto">
            <a:xfrm flipV="1">
              <a:off x="2256" y="2592"/>
              <a:ext cx="672" cy="7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sp>
        <p:nvSpPr>
          <p:cNvPr id="76830" name="Text Box 30">
            <a:extLst>
              <a:ext uri="{FF2B5EF4-FFF2-40B4-BE49-F238E27FC236}">
                <a16:creationId xmlns:a16="http://schemas.microsoft.com/office/drawing/2014/main" id="{84F6BCE2-9CA9-9548-9A58-A687806BCA8F}"/>
              </a:ext>
            </a:extLst>
          </p:cNvPr>
          <p:cNvSpPr txBox="1">
            <a:spLocks noChangeArrowheads="1"/>
          </p:cNvSpPr>
          <p:nvPr/>
        </p:nvSpPr>
        <p:spPr bwMode="auto">
          <a:xfrm>
            <a:off x="914400" y="840821"/>
            <a:ext cx="1839310"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dirty="0">
                <a:solidFill>
                  <a:srgbClr val="FF9900"/>
                </a:solidFill>
                <a:latin typeface="Tahoma" charset="0"/>
                <a:ea typeface="ＭＳ Ｐゴシック" charset="0"/>
              </a:rPr>
              <a:t>Interesting</a:t>
            </a:r>
          </a:p>
          <a:p>
            <a:pPr>
              <a:defRPr/>
            </a:pPr>
            <a:r>
              <a:rPr lang="en-US" dirty="0">
                <a:solidFill>
                  <a:srgbClr val="FF9900"/>
                </a:solidFill>
                <a:latin typeface="Tahoma" charset="0"/>
                <a:ea typeface="ＭＳ Ｐゴシック" charset="0"/>
              </a:rPr>
              <a:t>closures</a:t>
            </a:r>
            <a:r>
              <a:rPr lang="en-US" dirty="0">
                <a:latin typeface="Tahoma" charset="0"/>
                <a:ea typeface="ＭＳ Ｐゴシック" charset="0"/>
              </a:rPr>
              <a:t>: </a:t>
            </a:r>
          </a:p>
          <a:p>
            <a:pPr>
              <a:defRPr/>
            </a:pPr>
            <a:r>
              <a:rPr lang="en-US" dirty="0">
                <a:latin typeface="Tahoma" charset="0"/>
                <a:ea typeface="ＭＳ Ｐゴシック" charset="0"/>
              </a:rPr>
              <a:t>CL(B) = {B,D}; CL(E) = {B,C,D,E}</a:t>
            </a:r>
          </a:p>
        </p:txBody>
      </p:sp>
      <p:sp>
        <p:nvSpPr>
          <p:cNvPr id="29" name="Text Box 12">
            <a:extLst>
              <a:ext uri="{FF2B5EF4-FFF2-40B4-BE49-F238E27FC236}">
                <a16:creationId xmlns:a16="http://schemas.microsoft.com/office/drawing/2014/main" id="{BF588743-691D-A044-A0D5-677CD5E1CF48}"/>
              </a:ext>
            </a:extLst>
          </p:cNvPr>
          <p:cNvSpPr txBox="1">
            <a:spLocks noChangeArrowheads="1"/>
          </p:cNvSpPr>
          <p:nvPr/>
        </p:nvSpPr>
        <p:spPr bwMode="auto">
          <a:xfrm>
            <a:off x="5357940" y="1944328"/>
            <a:ext cx="72039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r>
              <a:rPr lang="en-US" altLang="en-US" dirty="0"/>
              <a:t>NFA</a:t>
            </a:r>
          </a:p>
        </p:txBody>
      </p:sp>
      <p:sp>
        <p:nvSpPr>
          <p:cNvPr id="2" name="TextBox 1">
            <a:extLst>
              <a:ext uri="{FF2B5EF4-FFF2-40B4-BE49-F238E27FC236}">
                <a16:creationId xmlns:a16="http://schemas.microsoft.com/office/drawing/2014/main" id="{F1992441-B745-D642-B5E8-16406465F7DD}"/>
              </a:ext>
            </a:extLst>
          </p:cNvPr>
          <p:cNvSpPr txBox="1"/>
          <p:nvPr/>
        </p:nvSpPr>
        <p:spPr>
          <a:xfrm>
            <a:off x="4770971" y="2455038"/>
            <a:ext cx="513282" cy="461665"/>
          </a:xfrm>
          <a:prstGeom prst="rect">
            <a:avLst/>
          </a:prstGeom>
          <a:noFill/>
        </p:spPr>
        <p:txBody>
          <a:bodyPr wrap="none" rtlCol="0">
            <a:spAutoFit/>
          </a:bodyPr>
          <a:lstStyle/>
          <a:p>
            <a:r>
              <a:rPr lang="en-US" altLang="en-US" sz="2400" dirty="0" err="1">
                <a:latin typeface="Lucida Sans Unicode" panose="020B0602030504020204" pitchFamily="34" charset="0"/>
              </a:rPr>
              <a:t>δ</a:t>
            </a:r>
            <a:r>
              <a:rPr lang="en-US" altLang="en-US" sz="2400" baseline="-25000" dirty="0" err="1"/>
              <a:t>N</a:t>
            </a:r>
            <a:endParaRPr lang="en-US" sz="2400" dirty="0"/>
          </a:p>
        </p:txBody>
      </p:sp>
      <p:sp>
        <p:nvSpPr>
          <p:cNvPr id="31" name="TextBox 30">
            <a:extLst>
              <a:ext uri="{FF2B5EF4-FFF2-40B4-BE49-F238E27FC236}">
                <a16:creationId xmlns:a16="http://schemas.microsoft.com/office/drawing/2014/main" id="{2ABF65C1-8C02-BE48-9F6E-16B38D1853CE}"/>
              </a:ext>
            </a:extLst>
          </p:cNvPr>
          <p:cNvSpPr txBox="1"/>
          <p:nvPr/>
        </p:nvSpPr>
        <p:spPr>
          <a:xfrm>
            <a:off x="742528" y="2362588"/>
            <a:ext cx="513282" cy="461665"/>
          </a:xfrm>
          <a:prstGeom prst="rect">
            <a:avLst/>
          </a:prstGeom>
          <a:noFill/>
        </p:spPr>
        <p:txBody>
          <a:bodyPr wrap="none" rtlCol="0">
            <a:spAutoFit/>
          </a:bodyPr>
          <a:lstStyle/>
          <a:p>
            <a:r>
              <a:rPr lang="en-US" altLang="en-US" sz="2400" dirty="0" err="1">
                <a:latin typeface="Lucida Sans Unicode" panose="020B0602030504020204" pitchFamily="34" charset="0"/>
              </a:rPr>
              <a:t>δ</a:t>
            </a:r>
            <a:r>
              <a:rPr lang="en-US" altLang="en-US" sz="2400" baseline="-25000" dirty="0" err="1"/>
              <a:t>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68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68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768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30"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E57C7-3490-D947-881F-01EA32AFDDDD}"/>
              </a:ext>
            </a:extLst>
          </p:cNvPr>
          <p:cNvSpPr>
            <a:spLocks noGrp="1"/>
          </p:cNvSpPr>
          <p:nvPr>
            <p:ph type="title"/>
          </p:nvPr>
        </p:nvSpPr>
        <p:spPr>
          <a:xfrm>
            <a:off x="213519" y="1062559"/>
            <a:ext cx="8628062" cy="994567"/>
          </a:xfrm>
        </p:spPr>
        <p:txBody>
          <a:bodyPr/>
          <a:lstStyle/>
          <a:p>
            <a:r>
              <a:rPr lang="el-GR" dirty="0"/>
              <a:t>ε</a:t>
            </a:r>
            <a:r>
              <a:rPr lang="en-US" altLang="en-US" dirty="0"/>
              <a:t>-NFA</a:t>
            </a:r>
            <a:r>
              <a:rPr lang="en-US" dirty="0"/>
              <a:t> Matching via DFA Conversion can be Slow for Big Finite Automata</a:t>
            </a:r>
          </a:p>
        </p:txBody>
      </p:sp>
      <p:sp>
        <p:nvSpPr>
          <p:cNvPr id="3" name="Content Placeholder 2">
            <a:extLst>
              <a:ext uri="{FF2B5EF4-FFF2-40B4-BE49-F238E27FC236}">
                <a16:creationId xmlns:a16="http://schemas.microsoft.com/office/drawing/2014/main" id="{05004FDE-54E7-4445-8251-46622D41274C}"/>
              </a:ext>
            </a:extLst>
          </p:cNvPr>
          <p:cNvSpPr>
            <a:spLocks noGrp="1"/>
          </p:cNvSpPr>
          <p:nvPr>
            <p:ph idx="1"/>
          </p:nvPr>
        </p:nvSpPr>
        <p:spPr>
          <a:xfrm>
            <a:off x="213519" y="2507174"/>
            <a:ext cx="8846398" cy="3862094"/>
          </a:xfrm>
        </p:spPr>
        <p:txBody>
          <a:bodyPr/>
          <a:lstStyle/>
          <a:p>
            <a:r>
              <a:rPr lang="en-US" dirty="0"/>
              <a:t>Given an </a:t>
            </a:r>
            <a:r>
              <a:rPr lang="el-GR" dirty="0"/>
              <a:t>ε-</a:t>
            </a:r>
            <a:r>
              <a:rPr lang="en-US" dirty="0"/>
              <a:t>NFA, A, of size m, and an input string, T, of length n, we can test if T is in L(A) in O(2</a:t>
            </a:r>
            <a:r>
              <a:rPr lang="en-US" baseline="30000" dirty="0"/>
              <a:t>m</a:t>
            </a:r>
            <a:r>
              <a:rPr lang="en-US" dirty="0"/>
              <a:t> + n) time:</a:t>
            </a:r>
          </a:p>
          <a:p>
            <a:pPr marL="917575" lvl="1" indent="-457200">
              <a:buFont typeface="+mj-lt"/>
              <a:buAutoNum type="arabicPeriod"/>
            </a:pPr>
            <a:r>
              <a:rPr lang="en-US" dirty="0"/>
              <a:t>Convert A into an equivalent DFA, B, using the above </a:t>
            </a:r>
            <a:r>
              <a:rPr lang="el-GR" dirty="0"/>
              <a:t>ε-</a:t>
            </a:r>
            <a:r>
              <a:rPr lang="en-US" dirty="0"/>
              <a:t>NFA to NFA to DFA constructions.</a:t>
            </a:r>
          </a:p>
          <a:p>
            <a:pPr marL="1327150" lvl="2" indent="-457200"/>
            <a:r>
              <a:rPr lang="en-US" dirty="0"/>
              <a:t>Step 1 takes O(2</a:t>
            </a:r>
            <a:r>
              <a:rPr lang="en-US" baseline="30000" dirty="0"/>
              <a:t>m</a:t>
            </a:r>
            <a:r>
              <a:rPr lang="en-US" dirty="0"/>
              <a:t>) time in the worst case and creates a DFA of size O(2</a:t>
            </a:r>
            <a:r>
              <a:rPr lang="en-US" baseline="30000" dirty="0"/>
              <a:t>m</a:t>
            </a:r>
            <a:r>
              <a:rPr lang="en-US" dirty="0"/>
              <a:t>) in the worst case.</a:t>
            </a:r>
          </a:p>
          <a:p>
            <a:pPr marL="917575" lvl="1" indent="-457200">
              <a:buFont typeface="+mj-lt"/>
              <a:buAutoNum type="arabicPeriod"/>
            </a:pPr>
            <a:r>
              <a:rPr lang="en-US" dirty="0"/>
              <a:t>Test if T is in L(B) using the DFA simulation algorithm.</a:t>
            </a:r>
          </a:p>
          <a:p>
            <a:pPr lvl="2"/>
            <a:r>
              <a:rPr lang="en-US" dirty="0"/>
              <a:t>Step 2 takes O(2</a:t>
            </a:r>
            <a:r>
              <a:rPr lang="en-US" baseline="30000" dirty="0"/>
              <a:t>m</a:t>
            </a:r>
            <a:r>
              <a:rPr lang="en-US" dirty="0"/>
              <a:t> + n) time.</a:t>
            </a:r>
          </a:p>
        </p:txBody>
      </p:sp>
    </p:spTree>
    <p:extLst>
      <p:ext uri="{BB962C8B-B14F-4D97-AF65-F5344CB8AC3E}">
        <p14:creationId xmlns:p14="http://schemas.microsoft.com/office/powerpoint/2010/main" val="14537213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EBD20-1897-0F4B-BDDD-964C708FF695}"/>
              </a:ext>
            </a:extLst>
          </p:cNvPr>
          <p:cNvSpPr>
            <a:spLocks noGrp="1"/>
          </p:cNvSpPr>
          <p:nvPr>
            <p:ph type="title"/>
          </p:nvPr>
        </p:nvSpPr>
        <p:spPr/>
        <p:txBody>
          <a:bodyPr/>
          <a:lstStyle/>
          <a:p>
            <a:r>
              <a:rPr lang="en-US" dirty="0"/>
              <a:t>There is an Alternative Approach</a:t>
            </a:r>
          </a:p>
        </p:txBody>
      </p:sp>
      <p:sp>
        <p:nvSpPr>
          <p:cNvPr id="3" name="Content Placeholder 2">
            <a:extLst>
              <a:ext uri="{FF2B5EF4-FFF2-40B4-BE49-F238E27FC236}">
                <a16:creationId xmlns:a16="http://schemas.microsoft.com/office/drawing/2014/main" id="{5F129EC4-B0EB-344B-B0A2-BA07B1AC17B9}"/>
              </a:ext>
            </a:extLst>
          </p:cNvPr>
          <p:cNvSpPr>
            <a:spLocks noGrp="1"/>
          </p:cNvSpPr>
          <p:nvPr>
            <p:ph idx="1"/>
          </p:nvPr>
        </p:nvSpPr>
        <p:spPr/>
        <p:txBody>
          <a:bodyPr/>
          <a:lstStyle/>
          <a:p>
            <a:r>
              <a:rPr lang="en-US" dirty="0"/>
              <a:t>Instead of converting the </a:t>
            </a:r>
            <a:r>
              <a:rPr lang="el-GR" dirty="0"/>
              <a:t>ε-</a:t>
            </a:r>
            <a:r>
              <a:rPr lang="en-US" dirty="0"/>
              <a:t>NFA to a DFA, and then matching using the DFA, simulate the </a:t>
            </a:r>
            <a:r>
              <a:rPr lang="el-GR" dirty="0"/>
              <a:t>ε-</a:t>
            </a:r>
            <a:r>
              <a:rPr lang="en-US" dirty="0"/>
              <a:t>NFA directly. </a:t>
            </a:r>
          </a:p>
        </p:txBody>
      </p:sp>
      <p:pic>
        <p:nvPicPr>
          <p:cNvPr id="4" name="Picture 3">
            <a:extLst>
              <a:ext uri="{FF2B5EF4-FFF2-40B4-BE49-F238E27FC236}">
                <a16:creationId xmlns:a16="http://schemas.microsoft.com/office/drawing/2014/main" id="{755DE6BA-B19F-7A47-8938-E7F6877E6873}"/>
              </a:ext>
            </a:extLst>
          </p:cNvPr>
          <p:cNvPicPr>
            <a:picLocks noChangeAspect="1"/>
          </p:cNvPicPr>
          <p:nvPr/>
        </p:nvPicPr>
        <p:blipFill>
          <a:blip r:embed="rId2"/>
          <a:stretch>
            <a:fillRect/>
          </a:stretch>
        </p:blipFill>
        <p:spPr>
          <a:xfrm>
            <a:off x="1117600" y="3259959"/>
            <a:ext cx="6908800" cy="2692400"/>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5C83BE92-8FE8-1049-A54F-BA6827FBAC28}"/>
              </a:ext>
            </a:extLst>
          </p:cNvPr>
          <p:cNvSpPr txBox="1"/>
          <p:nvPr/>
        </p:nvSpPr>
        <p:spPr>
          <a:xfrm>
            <a:off x="294290" y="6523314"/>
            <a:ext cx="2925801" cy="461665"/>
          </a:xfrm>
          <a:prstGeom prst="rect">
            <a:avLst/>
          </a:prstGeom>
          <a:noFill/>
        </p:spPr>
        <p:txBody>
          <a:bodyPr wrap="none" rtlCol="0">
            <a:spAutoFit/>
          </a:bodyPr>
          <a:lstStyle/>
          <a:p>
            <a:r>
              <a:rPr lang="en-US" sz="1200" dirty="0">
                <a:solidFill>
                  <a:schemeClr val="bg1">
                    <a:lumMod val="65000"/>
                  </a:schemeClr>
                </a:solidFill>
              </a:rPr>
              <a:t>Image from http://algs4.cs.princeton.edu</a:t>
            </a:r>
          </a:p>
          <a:p>
            <a:endParaRPr lang="en-US" sz="1200" dirty="0">
              <a:solidFill>
                <a:schemeClr val="bg1">
                  <a:lumMod val="65000"/>
                </a:schemeClr>
              </a:solidFill>
            </a:endParaRPr>
          </a:p>
        </p:txBody>
      </p:sp>
    </p:spTree>
    <p:extLst>
      <p:ext uri="{BB962C8B-B14F-4D97-AF65-F5344CB8AC3E}">
        <p14:creationId xmlns:p14="http://schemas.microsoft.com/office/powerpoint/2010/main" val="9513136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A7B5A-C9BB-BB4E-A479-24682468B2CE}"/>
              </a:ext>
            </a:extLst>
          </p:cNvPr>
          <p:cNvSpPr>
            <a:spLocks noGrp="1"/>
          </p:cNvSpPr>
          <p:nvPr>
            <p:ph type="title"/>
          </p:nvPr>
        </p:nvSpPr>
        <p:spPr/>
        <p:txBody>
          <a:bodyPr/>
          <a:lstStyle/>
          <a:p>
            <a:r>
              <a:rPr lang="el-GR" dirty="0"/>
              <a:t>ε-</a:t>
            </a:r>
            <a:r>
              <a:rPr lang="en-US" dirty="0"/>
              <a:t>NFA Simulation </a:t>
            </a:r>
          </a:p>
        </p:txBody>
      </p:sp>
      <p:sp>
        <p:nvSpPr>
          <p:cNvPr id="3" name="Content Placeholder 2">
            <a:extLst>
              <a:ext uri="{FF2B5EF4-FFF2-40B4-BE49-F238E27FC236}">
                <a16:creationId xmlns:a16="http://schemas.microsoft.com/office/drawing/2014/main" id="{338CDE9F-C944-BF43-AF39-37097B58491D}"/>
              </a:ext>
            </a:extLst>
          </p:cNvPr>
          <p:cNvSpPr txBox="1">
            <a:spLocks/>
          </p:cNvSpPr>
          <p:nvPr/>
        </p:nvSpPr>
        <p:spPr>
          <a:xfrm>
            <a:off x="42040" y="1636712"/>
            <a:ext cx="9059917" cy="5005826"/>
          </a:xfrm>
          <a:prstGeom prst="rect">
            <a:avLst/>
          </a:prstGeom>
        </p:spPr>
        <p:txBody>
          <a:bodyPr/>
          <a:lstStyle>
            <a:lvl1pPr marL="346075" indent="-346075" algn="l" defTabSz="803275" rtl="0" fontAlgn="base">
              <a:lnSpc>
                <a:spcPct val="85000"/>
              </a:lnSpc>
              <a:spcBef>
                <a:spcPct val="35000"/>
              </a:spcBef>
              <a:spcAft>
                <a:spcPct val="0"/>
              </a:spcAft>
              <a:buClr>
                <a:srgbClr val="000066"/>
              </a:buClr>
              <a:buSzPct val="70000"/>
              <a:buFont typeface="Wingdings" pitchFamily="2" charset="2"/>
              <a:buChar char="m"/>
              <a:defRPr sz="2800" kern="1200">
                <a:solidFill>
                  <a:schemeClr val="tx1"/>
                </a:solidFill>
                <a:latin typeface="+mn-lt"/>
                <a:ea typeface="+mn-ea"/>
                <a:cs typeface="+mn-cs"/>
              </a:defRPr>
            </a:lvl1pPr>
            <a:lvl2pPr marL="741363" indent="-280988" algn="l" defTabSz="803275" rtl="0" fontAlgn="base">
              <a:lnSpc>
                <a:spcPct val="85000"/>
              </a:lnSpc>
              <a:spcBef>
                <a:spcPct val="35000"/>
              </a:spcBef>
              <a:spcAft>
                <a:spcPct val="0"/>
              </a:spcAft>
              <a:buClr>
                <a:srgbClr val="000066"/>
              </a:buClr>
              <a:buSzPct val="70000"/>
              <a:buFont typeface="Wingdings" pitchFamily="2" charset="2"/>
              <a:buChar char="m"/>
              <a:defRPr sz="2500" kern="1200">
                <a:solidFill>
                  <a:schemeClr val="tx1"/>
                </a:solidFill>
                <a:latin typeface="+mn-lt"/>
                <a:ea typeface="+mn-ea"/>
                <a:cs typeface="+mn-cs"/>
              </a:defRPr>
            </a:lvl2pPr>
            <a:lvl3pPr marL="1150938" indent="-295275" algn="l" defTabSz="803275" rtl="0" fontAlgn="base">
              <a:lnSpc>
                <a:spcPct val="85000"/>
              </a:lnSpc>
              <a:spcBef>
                <a:spcPct val="35000"/>
              </a:spcBef>
              <a:spcAft>
                <a:spcPct val="0"/>
              </a:spcAft>
              <a:buClr>
                <a:srgbClr val="000066"/>
              </a:buClr>
              <a:buSzPct val="70000"/>
              <a:buFont typeface="Wingdings" pitchFamily="2" charset="2"/>
              <a:buChar char="m"/>
              <a:defRPr sz="2300" kern="1200">
                <a:solidFill>
                  <a:schemeClr val="tx1"/>
                </a:solidFill>
                <a:latin typeface="+mn-lt"/>
                <a:ea typeface="+mn-ea"/>
                <a:cs typeface="+mn-cs"/>
              </a:defRPr>
            </a:lvl3pPr>
            <a:lvl4pPr marL="1608138" indent="-342900" algn="l" defTabSz="803275" rtl="0" fontAlgn="base">
              <a:lnSpc>
                <a:spcPct val="85000"/>
              </a:lnSpc>
              <a:spcBef>
                <a:spcPct val="35000"/>
              </a:spcBef>
              <a:spcAft>
                <a:spcPct val="0"/>
              </a:spcAft>
              <a:buClr>
                <a:srgbClr val="000066"/>
              </a:buClr>
              <a:buSzPct val="70000"/>
              <a:buFont typeface="Wingdings" pitchFamily="2" charset="2"/>
              <a:buChar char="m"/>
              <a:defRPr sz="2000" kern="1200">
                <a:solidFill>
                  <a:schemeClr val="tx1"/>
                </a:solidFill>
                <a:latin typeface="+mn-lt"/>
                <a:ea typeface="+mn-ea"/>
                <a:cs typeface="+mn-cs"/>
              </a:defRPr>
            </a:lvl4pPr>
            <a:lvl5pPr marL="2001838" indent="-279400" algn="l" defTabSz="803275" rtl="0" fontAlgn="base">
              <a:lnSpc>
                <a:spcPct val="85000"/>
              </a:lnSpc>
              <a:spcBef>
                <a:spcPct val="35000"/>
              </a:spcBef>
              <a:spcAft>
                <a:spcPct val="0"/>
              </a:spcAft>
              <a:buClr>
                <a:srgbClr val="000066"/>
              </a:buClr>
              <a:buSzPct val="70000"/>
              <a:buFont typeface="Wingdings" pitchFamily="2" charset="2"/>
              <a:buChar char="m"/>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Given an </a:t>
            </a:r>
            <a:r>
              <a:rPr lang="el-GR" dirty="0"/>
              <a:t>ε-</a:t>
            </a:r>
            <a:r>
              <a:rPr lang="en-US" dirty="0"/>
              <a:t>NFA, A, of size, m, and an input string, T, of length n, we can test if T is in L(A) in O(</a:t>
            </a:r>
            <a:r>
              <a:rPr lang="en-US" dirty="0" err="1"/>
              <a:t>mn</a:t>
            </a:r>
            <a:r>
              <a:rPr lang="en-US" dirty="0"/>
              <a:t>) time:</a:t>
            </a:r>
          </a:p>
          <a:p>
            <a:pPr marL="917575" lvl="1" indent="-457200">
              <a:buFont typeface="+mj-lt"/>
              <a:buAutoNum type="arabicPeriod"/>
            </a:pPr>
            <a:r>
              <a:rPr lang="en-US" dirty="0"/>
              <a:t>Read in the graph representation for A. </a:t>
            </a:r>
          </a:p>
          <a:p>
            <a:pPr marL="1327150" lvl="2" indent="-457200"/>
            <a:r>
              <a:rPr lang="en-US" dirty="0"/>
              <a:t>Step 1 takes O(m) time.</a:t>
            </a:r>
          </a:p>
          <a:p>
            <a:pPr marL="917575" lvl="1" indent="-457200">
              <a:buFont typeface="+mj-lt"/>
              <a:buAutoNum type="arabicPeriod"/>
            </a:pPr>
            <a:r>
              <a:rPr lang="en-US" dirty="0"/>
              <a:t>Let S = {q}, where q is the initial state for A.</a:t>
            </a:r>
          </a:p>
          <a:p>
            <a:pPr marL="917575" lvl="1" indent="-457200">
              <a:buFont typeface="+mj-lt"/>
              <a:buAutoNum type="arabicPeriod"/>
            </a:pPr>
            <a:r>
              <a:rPr lang="en-US" dirty="0"/>
              <a:t>For each character, c, in T (in order): </a:t>
            </a:r>
          </a:p>
          <a:p>
            <a:pPr marL="1327150" lvl="2" indent="-457200"/>
            <a:r>
              <a:rPr lang="en-US" dirty="0"/>
              <a:t>Let S = CL(S). This can be done in O(m) time by a DFS that only follows </a:t>
            </a:r>
            <a:r>
              <a:rPr lang="el-GR" dirty="0"/>
              <a:t>ε-</a:t>
            </a:r>
            <a:r>
              <a:rPr lang="en-US" dirty="0"/>
              <a:t>transitions. </a:t>
            </a:r>
          </a:p>
          <a:p>
            <a:pPr marL="1327150" lvl="2" indent="-457200"/>
            <a:r>
              <a:rPr lang="en-US" dirty="0"/>
              <a:t>Let S be the union of </a:t>
            </a:r>
            <a:r>
              <a:rPr lang="en-US" dirty="0">
                <a:latin typeface="Symbol" pitchFamily="2" charset="2"/>
              </a:rPr>
              <a:t>d</a:t>
            </a:r>
            <a:r>
              <a:rPr lang="en-US" dirty="0"/>
              <a:t>(</a:t>
            </a:r>
            <a:r>
              <a:rPr lang="en-US" dirty="0" err="1"/>
              <a:t>q,c</a:t>
            </a:r>
            <a:r>
              <a:rPr lang="en-US" dirty="0"/>
              <a:t>), for each q in S. This takes O(m) time, since the size of all the </a:t>
            </a:r>
            <a:r>
              <a:rPr lang="en-US" dirty="0">
                <a:latin typeface="Symbol" pitchFamily="2" charset="2"/>
              </a:rPr>
              <a:t>d</a:t>
            </a:r>
            <a:r>
              <a:rPr lang="en-US" dirty="0"/>
              <a:t>(</a:t>
            </a:r>
            <a:r>
              <a:rPr lang="en-US" dirty="0" err="1"/>
              <a:t>q,c</a:t>
            </a:r>
            <a:r>
              <a:rPr lang="en-US" dirty="0"/>
              <a:t>) sets is O(m).</a:t>
            </a:r>
          </a:p>
          <a:p>
            <a:pPr marL="917575" lvl="1" indent="-457200">
              <a:buFont typeface="+mj-lt"/>
              <a:buAutoNum type="arabicPeriod"/>
            </a:pPr>
            <a:r>
              <a:rPr lang="en-US" dirty="0"/>
              <a:t>If S contains a final state, accept T.</a:t>
            </a:r>
          </a:p>
        </p:txBody>
      </p:sp>
    </p:spTree>
    <p:extLst>
      <p:ext uri="{BB962C8B-B14F-4D97-AF65-F5344CB8AC3E}">
        <p14:creationId xmlns:p14="http://schemas.microsoft.com/office/powerpoint/2010/main" val="20670407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428580C-4D3D-9243-88B2-4673CBEA1515}"/>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5921E63E-9B9C-5044-BCF3-6A4E43826054}" type="slidenum">
              <a:rPr lang="en-US" altLang="en-US" sz="1400">
                <a:latin typeface="Times New Roman" panose="02020603050405020304" pitchFamily="18" charset="0"/>
              </a:rPr>
              <a:pPr/>
              <a:t>59</a:t>
            </a:fld>
            <a:endParaRPr lang="en-US" altLang="en-US" sz="1400">
              <a:latin typeface="Times New Roman" panose="02020603050405020304" pitchFamily="18" charset="0"/>
            </a:endParaRPr>
          </a:p>
        </p:txBody>
      </p:sp>
      <p:sp>
        <p:nvSpPr>
          <p:cNvPr id="78850" name="Rectangle 2">
            <a:extLst>
              <a:ext uri="{FF2B5EF4-FFF2-40B4-BE49-F238E27FC236}">
                <a16:creationId xmlns:a16="http://schemas.microsoft.com/office/drawing/2014/main" id="{F366D5F4-6AED-1049-98FF-1E299E0575F7}"/>
              </a:ext>
            </a:extLst>
          </p:cNvPr>
          <p:cNvSpPr>
            <a:spLocks noGrp="1" noChangeArrowheads="1"/>
          </p:cNvSpPr>
          <p:nvPr>
            <p:ph type="title"/>
          </p:nvPr>
        </p:nvSpPr>
        <p:spPr/>
        <p:txBody>
          <a:bodyPr/>
          <a:lstStyle/>
          <a:p>
            <a:pPr>
              <a:defRPr/>
            </a:pPr>
            <a:r>
              <a:rPr lang="en-US">
                <a:cs typeface="+mj-cs"/>
              </a:rPr>
              <a:t>Summary</a:t>
            </a:r>
          </a:p>
        </p:txBody>
      </p:sp>
      <p:sp>
        <p:nvSpPr>
          <p:cNvPr id="78851" name="Rectangle 3">
            <a:extLst>
              <a:ext uri="{FF2B5EF4-FFF2-40B4-BE49-F238E27FC236}">
                <a16:creationId xmlns:a16="http://schemas.microsoft.com/office/drawing/2014/main" id="{E72861FD-2477-754A-BEBF-072DA0E6B8CA}"/>
              </a:ext>
            </a:extLst>
          </p:cNvPr>
          <p:cNvSpPr>
            <a:spLocks noGrp="1" noChangeArrowheads="1"/>
          </p:cNvSpPr>
          <p:nvPr>
            <p:ph type="body" idx="1"/>
          </p:nvPr>
        </p:nvSpPr>
        <p:spPr/>
        <p:txBody>
          <a:bodyPr/>
          <a:lstStyle/>
          <a:p>
            <a:r>
              <a:rPr lang="en-US" altLang="en-US" dirty="0"/>
              <a:t>DFA</a:t>
            </a:r>
            <a:r>
              <a:rPr lang="ja-JP" altLang="en-US">
                <a:latin typeface="Arial" panose="020B0604020202020204" pitchFamily="34" charset="0"/>
              </a:rPr>
              <a:t>’</a:t>
            </a:r>
            <a:r>
              <a:rPr lang="en-US" altLang="ja-JP" dirty="0"/>
              <a:t>s, NFA</a:t>
            </a:r>
            <a:r>
              <a:rPr lang="ja-JP" altLang="en-US">
                <a:latin typeface="Arial" panose="020B0604020202020204" pitchFamily="34" charset="0"/>
              </a:rPr>
              <a:t>’</a:t>
            </a:r>
            <a:r>
              <a:rPr lang="en-US" altLang="ja-JP" dirty="0"/>
              <a:t>s, and </a:t>
            </a:r>
            <a:r>
              <a:rPr lang="en-US" altLang="ja-JP" dirty="0" err="1"/>
              <a:t>ε</a:t>
            </a:r>
            <a:r>
              <a:rPr lang="en-US" altLang="ja-JP" dirty="0"/>
              <a:t>–NFA</a:t>
            </a:r>
            <a:r>
              <a:rPr lang="ja-JP" altLang="en-US">
                <a:latin typeface="Arial" panose="020B0604020202020204" pitchFamily="34" charset="0"/>
              </a:rPr>
              <a:t>’</a:t>
            </a:r>
            <a:r>
              <a:rPr lang="en-US" altLang="ja-JP" dirty="0"/>
              <a:t>s all accept exactly the same set of languages: the </a:t>
            </a:r>
            <a:r>
              <a:rPr lang="en-US" altLang="ja-JP" b="1" dirty="0"/>
              <a:t>regular</a:t>
            </a:r>
            <a:r>
              <a:rPr lang="en-US" altLang="ja-JP" dirty="0"/>
              <a:t> languages.</a:t>
            </a:r>
          </a:p>
          <a:p>
            <a:r>
              <a:rPr lang="en-US" altLang="en-US" dirty="0"/>
              <a:t>The NFA types are easier to design and may have exponentially fewer states than a DFA.</a:t>
            </a:r>
          </a:p>
          <a:p>
            <a:r>
              <a:rPr lang="en-US" altLang="en-US" dirty="0"/>
              <a:t>But only a DFA can be implemented in linear time, that is, O(m + n) time.</a:t>
            </a:r>
          </a:p>
          <a:p>
            <a:r>
              <a:rPr lang="en-US" altLang="en-US" dirty="0"/>
              <a:t>Implementing an </a:t>
            </a:r>
            <a:r>
              <a:rPr lang="el-GR" altLang="en-US" dirty="0"/>
              <a:t>ε-</a:t>
            </a:r>
            <a:r>
              <a:rPr lang="en-US" altLang="en-US" dirty="0"/>
              <a:t>NFA by the conversion to DFA method takes </a:t>
            </a:r>
            <a:r>
              <a:rPr lang="en-US" dirty="0"/>
              <a:t>O(2</a:t>
            </a:r>
            <a:r>
              <a:rPr lang="en-US" baseline="30000" dirty="0"/>
              <a:t>m</a:t>
            </a:r>
            <a:r>
              <a:rPr lang="en-US" dirty="0"/>
              <a:t> + n) time.</a:t>
            </a:r>
          </a:p>
          <a:p>
            <a:r>
              <a:rPr lang="en-US" altLang="en-US" dirty="0"/>
              <a:t>Implementing an </a:t>
            </a:r>
            <a:r>
              <a:rPr lang="el-GR" altLang="en-US" dirty="0"/>
              <a:t>ε-</a:t>
            </a:r>
            <a:r>
              <a:rPr lang="en-US" altLang="en-US" dirty="0"/>
              <a:t>NFA by the </a:t>
            </a:r>
            <a:r>
              <a:rPr lang="el-GR" altLang="en-US" dirty="0"/>
              <a:t>ε-</a:t>
            </a:r>
            <a:r>
              <a:rPr lang="en-US" altLang="en-US" dirty="0"/>
              <a:t>NFA simulation method takes </a:t>
            </a:r>
            <a:r>
              <a:rPr lang="en-US" dirty="0"/>
              <a:t>O(</a:t>
            </a:r>
            <a:r>
              <a:rPr lang="en-US" dirty="0" err="1"/>
              <a:t>mn</a:t>
            </a:r>
            <a:r>
              <a:rPr lang="en-US" dirty="0"/>
              <a:t>) time.</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8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8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8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88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88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4">
            <a:extLst>
              <a:ext uri="{FF2B5EF4-FFF2-40B4-BE49-F238E27FC236}">
                <a16:creationId xmlns:a16="http://schemas.microsoft.com/office/drawing/2014/main" id="{68B0BE2D-DA73-6E4B-886B-DFA3943BC566}"/>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AF070CF8-963F-C14C-9CAB-93EE0C3CFA0E}" type="slidenum">
              <a:rPr lang="en-US" altLang="en-US" sz="1400">
                <a:latin typeface="Times New Roman" panose="02020603050405020304" pitchFamily="18" charset="0"/>
              </a:rPr>
              <a:pPr/>
              <a:t>6</a:t>
            </a:fld>
            <a:endParaRPr lang="en-US" altLang="en-US" sz="1400">
              <a:latin typeface="Times New Roman" panose="02020603050405020304" pitchFamily="18" charset="0"/>
            </a:endParaRPr>
          </a:p>
        </p:txBody>
      </p:sp>
      <p:sp>
        <p:nvSpPr>
          <p:cNvPr id="13314" name="Rectangle 2">
            <a:extLst>
              <a:ext uri="{FF2B5EF4-FFF2-40B4-BE49-F238E27FC236}">
                <a16:creationId xmlns:a16="http://schemas.microsoft.com/office/drawing/2014/main" id="{F81652D5-6FE0-5F4E-978E-002B5BE53B68}"/>
              </a:ext>
            </a:extLst>
          </p:cNvPr>
          <p:cNvSpPr>
            <a:spLocks noGrp="1" noChangeArrowheads="1"/>
          </p:cNvSpPr>
          <p:nvPr>
            <p:ph type="title"/>
          </p:nvPr>
        </p:nvSpPr>
        <p:spPr>
          <a:xfrm>
            <a:off x="202324" y="953295"/>
            <a:ext cx="8628062" cy="994567"/>
          </a:xfrm>
        </p:spPr>
        <p:txBody>
          <a:bodyPr/>
          <a:lstStyle/>
          <a:p>
            <a:r>
              <a:rPr lang="en-US" altLang="en-US" dirty="0">
                <a:solidFill>
                  <a:srgbClr val="33CC33"/>
                </a:solidFill>
              </a:rPr>
              <a:t>Example</a:t>
            </a:r>
            <a:r>
              <a:rPr lang="en-US" altLang="en-US" dirty="0"/>
              <a:t>: Recognizing Strings Ending in </a:t>
            </a:r>
            <a:r>
              <a:rPr lang="ja-JP" altLang="en-US">
                <a:latin typeface="Arial" panose="020B0604020202020204" pitchFamily="34" charset="0"/>
              </a:rPr>
              <a:t>“</a:t>
            </a:r>
            <a:r>
              <a:rPr lang="en-US" altLang="ja-JP" dirty="0" err="1"/>
              <a:t>ing</a:t>
            </a:r>
            <a:r>
              <a:rPr lang="ja-JP" altLang="en-US">
                <a:latin typeface="Arial" panose="020B0604020202020204" pitchFamily="34" charset="0"/>
              </a:rPr>
              <a:t>”</a:t>
            </a:r>
            <a:endParaRPr lang="en-US" altLang="en-US" dirty="0"/>
          </a:p>
        </p:txBody>
      </p:sp>
      <p:grpSp>
        <p:nvGrpSpPr>
          <p:cNvPr id="18" name="Group 17">
            <a:extLst>
              <a:ext uri="{FF2B5EF4-FFF2-40B4-BE49-F238E27FC236}">
                <a16:creationId xmlns:a16="http://schemas.microsoft.com/office/drawing/2014/main" id="{E1F71576-1D80-AA40-AC9D-79AEC68B27EC}"/>
              </a:ext>
            </a:extLst>
          </p:cNvPr>
          <p:cNvGrpSpPr>
            <a:grpSpLocks/>
          </p:cNvGrpSpPr>
          <p:nvPr/>
        </p:nvGrpSpPr>
        <p:grpSpPr bwMode="auto">
          <a:xfrm>
            <a:off x="964324" y="2911475"/>
            <a:ext cx="3352800" cy="1600200"/>
            <a:chOff x="228600" y="2667000"/>
            <a:chExt cx="3352800" cy="1600200"/>
          </a:xfrm>
        </p:grpSpPr>
        <p:sp>
          <p:nvSpPr>
            <p:cNvPr id="13316" name="Oval 4">
              <a:extLst>
                <a:ext uri="{FF2B5EF4-FFF2-40B4-BE49-F238E27FC236}">
                  <a16:creationId xmlns:a16="http://schemas.microsoft.com/office/drawing/2014/main" id="{56E776C3-148C-8F4B-900C-9A7EDCB82CF0}"/>
                </a:ext>
              </a:extLst>
            </p:cNvPr>
            <p:cNvSpPr>
              <a:spLocks noChangeArrowheads="1"/>
            </p:cNvSpPr>
            <p:nvPr/>
          </p:nvSpPr>
          <p:spPr bwMode="auto">
            <a:xfrm>
              <a:off x="2514600" y="3429000"/>
              <a:ext cx="1066800" cy="762000"/>
            </a:xfrm>
            <a:prstGeom prst="ellipse">
              <a:avLst/>
            </a:prstGeom>
            <a:solidFill>
              <a:srgbClr val="FF99CC">
                <a:alpha val="50000"/>
              </a:srgb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Saw </a:t>
              </a:r>
              <a:r>
                <a:rPr lang="en-US" i="1">
                  <a:latin typeface="Tahoma" charset="0"/>
                  <a:ea typeface="ＭＳ Ｐゴシック" charset="0"/>
                </a:rPr>
                <a:t>i</a:t>
              </a:r>
            </a:p>
          </p:txBody>
        </p:sp>
        <p:sp>
          <p:nvSpPr>
            <p:cNvPr id="13320" name="Line 8">
              <a:extLst>
                <a:ext uri="{FF2B5EF4-FFF2-40B4-BE49-F238E27FC236}">
                  <a16:creationId xmlns:a16="http://schemas.microsoft.com/office/drawing/2014/main" id="{CC748F9F-7AEF-A44B-8489-A27324AB1783}"/>
                </a:ext>
              </a:extLst>
            </p:cNvPr>
            <p:cNvSpPr>
              <a:spLocks noChangeShapeType="1"/>
            </p:cNvSpPr>
            <p:nvPr/>
          </p:nvSpPr>
          <p:spPr bwMode="auto">
            <a:xfrm>
              <a:off x="1905000" y="38100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cxnSp>
          <p:nvCxnSpPr>
            <p:cNvPr id="13323" name="AutoShape 11">
              <a:extLst>
                <a:ext uri="{FF2B5EF4-FFF2-40B4-BE49-F238E27FC236}">
                  <a16:creationId xmlns:a16="http://schemas.microsoft.com/office/drawing/2014/main" id="{89612F6B-BF51-C948-9FB5-639122207ABC}"/>
                </a:ext>
              </a:extLst>
            </p:cNvPr>
            <p:cNvCxnSpPr>
              <a:cxnSpLocks noChangeShapeType="1"/>
            </p:cNvCxnSpPr>
            <p:nvPr/>
          </p:nvCxnSpPr>
          <p:spPr bwMode="auto">
            <a:xfrm rot="16200000" flipH="1" flipV="1">
              <a:off x="914400" y="3352800"/>
              <a:ext cx="381000" cy="533400"/>
            </a:xfrm>
            <a:prstGeom prst="curvedConnector4">
              <a:avLst>
                <a:gd name="adj1" fmla="val -60000"/>
                <a:gd name="adj2" fmla="val 142856"/>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3324" name="Text Box 12">
              <a:extLst>
                <a:ext uri="{FF2B5EF4-FFF2-40B4-BE49-F238E27FC236}">
                  <a16:creationId xmlns:a16="http://schemas.microsoft.com/office/drawing/2014/main" id="{724F2FCE-FD19-B149-9EE8-1359AB9D9A8D}"/>
                </a:ext>
              </a:extLst>
            </p:cNvPr>
            <p:cNvSpPr txBox="1">
              <a:spLocks noChangeArrowheads="1"/>
            </p:cNvSpPr>
            <p:nvPr/>
          </p:nvSpPr>
          <p:spPr bwMode="auto">
            <a:xfrm>
              <a:off x="2057400" y="3810000"/>
              <a:ext cx="25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a:latin typeface="Tahoma" charset="0"/>
                  <a:ea typeface="ＭＳ Ｐゴシック" charset="0"/>
                </a:rPr>
                <a:t>i</a:t>
              </a:r>
            </a:p>
          </p:txBody>
        </p:sp>
        <p:sp>
          <p:nvSpPr>
            <p:cNvPr id="13333" name="Text Box 21">
              <a:extLst>
                <a:ext uri="{FF2B5EF4-FFF2-40B4-BE49-F238E27FC236}">
                  <a16:creationId xmlns:a16="http://schemas.microsoft.com/office/drawing/2014/main" id="{CD1A8CAB-F522-B649-ADDF-F4E37882B9B5}"/>
                </a:ext>
              </a:extLst>
            </p:cNvPr>
            <p:cNvSpPr txBox="1">
              <a:spLocks noChangeArrowheads="1"/>
            </p:cNvSpPr>
            <p:nvPr/>
          </p:nvSpPr>
          <p:spPr bwMode="auto">
            <a:xfrm>
              <a:off x="228600" y="2667000"/>
              <a:ext cx="819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latin typeface="Tahoma" charset="0"/>
                  <a:ea typeface="ＭＳ Ｐゴシック" charset="0"/>
                </a:rPr>
                <a:t>Not </a:t>
              </a:r>
              <a:r>
                <a:rPr lang="en-US" i="1" dirty="0" err="1">
                  <a:latin typeface="Tahoma" charset="0"/>
                  <a:ea typeface="ＭＳ Ｐゴシック" charset="0"/>
                </a:rPr>
                <a:t>i</a:t>
              </a:r>
              <a:endParaRPr lang="en-US" i="1" dirty="0">
                <a:latin typeface="Tahoma" charset="0"/>
                <a:ea typeface="ＭＳ Ｐゴシック" charset="0"/>
              </a:endParaRPr>
            </a:p>
          </p:txBody>
        </p:sp>
      </p:grpSp>
      <p:grpSp>
        <p:nvGrpSpPr>
          <p:cNvPr id="20" name="Group 19">
            <a:extLst>
              <a:ext uri="{FF2B5EF4-FFF2-40B4-BE49-F238E27FC236}">
                <a16:creationId xmlns:a16="http://schemas.microsoft.com/office/drawing/2014/main" id="{9BB86210-71A4-BC44-A135-1383D1194547}"/>
              </a:ext>
            </a:extLst>
          </p:cNvPr>
          <p:cNvGrpSpPr>
            <a:grpSpLocks/>
          </p:cNvGrpSpPr>
          <p:nvPr/>
        </p:nvGrpSpPr>
        <p:grpSpPr bwMode="auto">
          <a:xfrm>
            <a:off x="2107324" y="2301875"/>
            <a:ext cx="5715000" cy="2209800"/>
            <a:chOff x="1370807" y="2057400"/>
            <a:chExt cx="5715793" cy="2209800"/>
          </a:xfrm>
        </p:grpSpPr>
        <p:sp>
          <p:nvSpPr>
            <p:cNvPr id="13317" name="Oval 5">
              <a:extLst>
                <a:ext uri="{FF2B5EF4-FFF2-40B4-BE49-F238E27FC236}">
                  <a16:creationId xmlns:a16="http://schemas.microsoft.com/office/drawing/2014/main" id="{D29AA46B-4CAF-4F4C-B81E-BBB2B19882A1}"/>
                </a:ext>
              </a:extLst>
            </p:cNvPr>
            <p:cNvSpPr>
              <a:spLocks noChangeArrowheads="1"/>
            </p:cNvSpPr>
            <p:nvPr/>
          </p:nvSpPr>
          <p:spPr bwMode="auto">
            <a:xfrm>
              <a:off x="5943441" y="3429000"/>
              <a:ext cx="1066948" cy="762000"/>
            </a:xfrm>
            <a:prstGeom prst="ellipse">
              <a:avLst/>
            </a:prstGeom>
            <a:solidFill>
              <a:srgbClr val="FF99CC">
                <a:alpha val="50000"/>
              </a:srgb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Saw </a:t>
              </a:r>
              <a:r>
                <a:rPr lang="en-US" i="1">
                  <a:latin typeface="Tahoma" charset="0"/>
                  <a:ea typeface="ＭＳ Ｐゴシック" charset="0"/>
                </a:rPr>
                <a:t>ing</a:t>
              </a:r>
            </a:p>
          </p:txBody>
        </p:sp>
        <p:sp>
          <p:nvSpPr>
            <p:cNvPr id="13319" name="Oval 7">
              <a:extLst>
                <a:ext uri="{FF2B5EF4-FFF2-40B4-BE49-F238E27FC236}">
                  <a16:creationId xmlns:a16="http://schemas.microsoft.com/office/drawing/2014/main" id="{532EC621-EEE8-6F4E-8BF5-5B86449447B0}"/>
                </a:ext>
              </a:extLst>
            </p:cNvPr>
            <p:cNvSpPr>
              <a:spLocks noChangeArrowheads="1"/>
            </p:cNvSpPr>
            <p:nvPr/>
          </p:nvSpPr>
          <p:spPr bwMode="auto">
            <a:xfrm>
              <a:off x="5867231" y="3352800"/>
              <a:ext cx="1219369" cy="914400"/>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3322" name="Line 10">
              <a:extLst>
                <a:ext uri="{FF2B5EF4-FFF2-40B4-BE49-F238E27FC236}">
                  <a16:creationId xmlns:a16="http://schemas.microsoft.com/office/drawing/2014/main" id="{E49EDD1B-718D-AC48-836B-CB0A4404C2D3}"/>
                </a:ext>
              </a:extLst>
            </p:cNvPr>
            <p:cNvSpPr>
              <a:spLocks noChangeShapeType="1"/>
            </p:cNvSpPr>
            <p:nvPr/>
          </p:nvSpPr>
          <p:spPr bwMode="auto">
            <a:xfrm>
              <a:off x="5257546" y="3810000"/>
              <a:ext cx="60968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13326" name="Text Box 14">
              <a:extLst>
                <a:ext uri="{FF2B5EF4-FFF2-40B4-BE49-F238E27FC236}">
                  <a16:creationId xmlns:a16="http://schemas.microsoft.com/office/drawing/2014/main" id="{983A2F29-89BA-C647-9851-1B3997EA1F57}"/>
                </a:ext>
              </a:extLst>
            </p:cNvPr>
            <p:cNvSpPr txBox="1">
              <a:spLocks noChangeArrowheads="1"/>
            </p:cNvSpPr>
            <p:nvPr/>
          </p:nvSpPr>
          <p:spPr bwMode="auto">
            <a:xfrm>
              <a:off x="5409967" y="3810000"/>
              <a:ext cx="352474"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dirty="0">
                  <a:latin typeface="Tahoma" charset="0"/>
                  <a:ea typeface="ＭＳ Ｐゴシック" charset="0"/>
                </a:rPr>
                <a:t>g</a:t>
              </a:r>
            </a:p>
          </p:txBody>
        </p:sp>
        <p:cxnSp>
          <p:nvCxnSpPr>
            <p:cNvPr id="13327" name="AutoShape 15">
              <a:extLst>
                <a:ext uri="{FF2B5EF4-FFF2-40B4-BE49-F238E27FC236}">
                  <a16:creationId xmlns:a16="http://schemas.microsoft.com/office/drawing/2014/main" id="{923F8A8A-BD17-0746-A802-31682D2C6411}"/>
                </a:ext>
              </a:extLst>
            </p:cNvPr>
            <p:cNvCxnSpPr>
              <a:cxnSpLocks noChangeShapeType="1"/>
            </p:cNvCxnSpPr>
            <p:nvPr/>
          </p:nvCxnSpPr>
          <p:spPr bwMode="auto">
            <a:xfrm rot="16200000" flipH="1" flipV="1">
              <a:off x="3046646" y="1754749"/>
              <a:ext cx="1587" cy="3353265"/>
            </a:xfrm>
            <a:prstGeom prst="curvedConnector3">
              <a:avLst>
                <a:gd name="adj1" fmla="val -60600005"/>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3328" name="AutoShape 16">
              <a:extLst>
                <a:ext uri="{FF2B5EF4-FFF2-40B4-BE49-F238E27FC236}">
                  <a16:creationId xmlns:a16="http://schemas.microsoft.com/office/drawing/2014/main" id="{8AF9DF2A-71D6-684A-9446-497992BCB4C7}"/>
                </a:ext>
              </a:extLst>
            </p:cNvPr>
            <p:cNvCxnSpPr>
              <a:cxnSpLocks noChangeShapeType="1"/>
            </p:cNvCxnSpPr>
            <p:nvPr/>
          </p:nvCxnSpPr>
          <p:spPr bwMode="auto">
            <a:xfrm rot="5400000" flipH="1">
              <a:off x="3641255" y="2835185"/>
              <a:ext cx="111125" cy="1298755"/>
            </a:xfrm>
            <a:prstGeom prst="curvedConnector3">
              <a:avLst>
                <a:gd name="adj1" fmla="val 305713"/>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3329" name="Text Box 17">
              <a:extLst>
                <a:ext uri="{FF2B5EF4-FFF2-40B4-BE49-F238E27FC236}">
                  <a16:creationId xmlns:a16="http://schemas.microsoft.com/office/drawing/2014/main" id="{D4666F15-3427-6948-BF0F-24A907783BCA}"/>
                </a:ext>
              </a:extLst>
            </p:cNvPr>
            <p:cNvSpPr txBox="1">
              <a:spLocks noChangeArrowheads="1"/>
            </p:cNvSpPr>
            <p:nvPr/>
          </p:nvSpPr>
          <p:spPr bwMode="auto">
            <a:xfrm>
              <a:off x="3428492" y="2819400"/>
              <a:ext cx="25403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a:latin typeface="Tahoma" charset="0"/>
                  <a:ea typeface="ＭＳ Ｐゴシック" charset="0"/>
                </a:rPr>
                <a:t>i</a:t>
              </a:r>
            </a:p>
          </p:txBody>
        </p:sp>
        <p:sp>
          <p:nvSpPr>
            <p:cNvPr id="13334" name="Text Box 22">
              <a:extLst>
                <a:ext uri="{FF2B5EF4-FFF2-40B4-BE49-F238E27FC236}">
                  <a16:creationId xmlns:a16="http://schemas.microsoft.com/office/drawing/2014/main" id="{66882D7F-F6B8-744F-AFD2-6A397329BBF7}"/>
                </a:ext>
              </a:extLst>
            </p:cNvPr>
            <p:cNvSpPr txBox="1">
              <a:spLocks noChangeArrowheads="1"/>
            </p:cNvSpPr>
            <p:nvPr/>
          </p:nvSpPr>
          <p:spPr bwMode="auto">
            <a:xfrm>
              <a:off x="2437755" y="2057400"/>
              <a:ext cx="145276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latin typeface="Tahoma" charset="0"/>
                  <a:ea typeface="ＭＳ Ｐゴシック" charset="0"/>
                </a:rPr>
                <a:t>Not </a:t>
              </a:r>
              <a:r>
                <a:rPr lang="en-US" i="1" dirty="0" err="1">
                  <a:latin typeface="Tahoma" charset="0"/>
                  <a:ea typeface="ＭＳ Ｐゴシック" charset="0"/>
                </a:rPr>
                <a:t>i</a:t>
              </a:r>
              <a:r>
                <a:rPr lang="en-US" i="1" dirty="0">
                  <a:latin typeface="Tahoma" charset="0"/>
                  <a:ea typeface="ＭＳ Ｐゴシック" charset="0"/>
                </a:rPr>
                <a:t> </a:t>
              </a:r>
              <a:r>
                <a:rPr lang="en-US" dirty="0">
                  <a:latin typeface="Tahoma" charset="0"/>
                  <a:ea typeface="ＭＳ Ｐゴシック" charset="0"/>
                </a:rPr>
                <a:t>or</a:t>
              </a:r>
              <a:r>
                <a:rPr lang="en-US" i="1" dirty="0">
                  <a:latin typeface="Tahoma" charset="0"/>
                  <a:ea typeface="ＭＳ Ｐゴシック" charset="0"/>
                </a:rPr>
                <a:t> g</a:t>
              </a:r>
            </a:p>
          </p:txBody>
        </p:sp>
      </p:grpSp>
      <p:grpSp>
        <p:nvGrpSpPr>
          <p:cNvPr id="22" name="Group 21">
            <a:extLst>
              <a:ext uri="{FF2B5EF4-FFF2-40B4-BE49-F238E27FC236}">
                <a16:creationId xmlns:a16="http://schemas.microsoft.com/office/drawing/2014/main" id="{9AE82B7B-5CA6-8145-929B-8285F5DC8045}"/>
              </a:ext>
            </a:extLst>
          </p:cNvPr>
          <p:cNvGrpSpPr>
            <a:grpSpLocks/>
          </p:cNvGrpSpPr>
          <p:nvPr/>
        </p:nvGrpSpPr>
        <p:grpSpPr bwMode="auto">
          <a:xfrm>
            <a:off x="2412124" y="3063875"/>
            <a:ext cx="3581400" cy="2133600"/>
            <a:chOff x="1676400" y="2819400"/>
            <a:chExt cx="3581400" cy="2133600"/>
          </a:xfrm>
        </p:grpSpPr>
        <p:cxnSp>
          <p:nvCxnSpPr>
            <p:cNvPr id="13331" name="AutoShape 19">
              <a:extLst>
                <a:ext uri="{FF2B5EF4-FFF2-40B4-BE49-F238E27FC236}">
                  <a16:creationId xmlns:a16="http://schemas.microsoft.com/office/drawing/2014/main" id="{1D3FFACD-AC2D-B945-99BE-8CE6D6432CFA}"/>
                </a:ext>
              </a:extLst>
            </p:cNvPr>
            <p:cNvCxnSpPr>
              <a:cxnSpLocks noChangeShapeType="1"/>
            </p:cNvCxnSpPr>
            <p:nvPr/>
          </p:nvCxnSpPr>
          <p:spPr bwMode="auto">
            <a:xfrm rot="5400000">
              <a:off x="3044031" y="3739357"/>
              <a:ext cx="1587" cy="755650"/>
            </a:xfrm>
            <a:prstGeom prst="curvedConnector3">
              <a:avLst>
                <a:gd name="adj1" fmla="val 2140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3332" name="Text Box 20">
              <a:extLst>
                <a:ext uri="{FF2B5EF4-FFF2-40B4-BE49-F238E27FC236}">
                  <a16:creationId xmlns:a16="http://schemas.microsoft.com/office/drawing/2014/main" id="{24B3D276-47AB-664D-BD3A-1B2925173EDF}"/>
                </a:ext>
              </a:extLst>
            </p:cNvPr>
            <p:cNvSpPr txBox="1">
              <a:spLocks noChangeArrowheads="1"/>
            </p:cNvSpPr>
            <p:nvPr/>
          </p:nvSpPr>
          <p:spPr bwMode="auto">
            <a:xfrm>
              <a:off x="2819400" y="4495800"/>
              <a:ext cx="25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dirty="0" err="1">
                  <a:latin typeface="Tahoma" charset="0"/>
                  <a:ea typeface="ＭＳ Ｐゴシック" charset="0"/>
                </a:rPr>
                <a:t>i</a:t>
              </a:r>
              <a:endParaRPr lang="en-US" i="1" dirty="0">
                <a:latin typeface="Tahoma" charset="0"/>
                <a:ea typeface="ＭＳ Ｐゴシック" charset="0"/>
              </a:endParaRPr>
            </a:p>
          </p:txBody>
        </p:sp>
        <p:grpSp>
          <p:nvGrpSpPr>
            <p:cNvPr id="20498" name="Group 18">
              <a:extLst>
                <a:ext uri="{FF2B5EF4-FFF2-40B4-BE49-F238E27FC236}">
                  <a16:creationId xmlns:a16="http://schemas.microsoft.com/office/drawing/2014/main" id="{0C700A8C-06AA-C74C-81A9-CE4FCD46E206}"/>
                </a:ext>
              </a:extLst>
            </p:cNvPr>
            <p:cNvGrpSpPr>
              <a:grpSpLocks/>
            </p:cNvGrpSpPr>
            <p:nvPr/>
          </p:nvGrpSpPr>
          <p:grpSpPr bwMode="auto">
            <a:xfrm>
              <a:off x="1676400" y="2819400"/>
              <a:ext cx="3581400" cy="1482725"/>
              <a:chOff x="1676400" y="2819400"/>
              <a:chExt cx="3581400" cy="1482725"/>
            </a:xfrm>
          </p:grpSpPr>
          <p:sp>
            <p:nvSpPr>
              <p:cNvPr id="13318" name="Oval 6">
                <a:extLst>
                  <a:ext uri="{FF2B5EF4-FFF2-40B4-BE49-F238E27FC236}">
                    <a16:creationId xmlns:a16="http://schemas.microsoft.com/office/drawing/2014/main" id="{E462D678-2453-A84F-B069-19FCCB0BCCFE}"/>
                  </a:ext>
                </a:extLst>
              </p:cNvPr>
              <p:cNvSpPr>
                <a:spLocks noChangeArrowheads="1"/>
              </p:cNvSpPr>
              <p:nvPr/>
            </p:nvSpPr>
            <p:spPr bwMode="auto">
              <a:xfrm>
                <a:off x="4191000" y="3429000"/>
                <a:ext cx="1066800" cy="762000"/>
              </a:xfrm>
              <a:prstGeom prst="ellipse">
                <a:avLst/>
              </a:prstGeom>
              <a:solidFill>
                <a:srgbClr val="FF99CC">
                  <a:alpha val="50000"/>
                </a:srgb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Saw </a:t>
                </a:r>
                <a:r>
                  <a:rPr lang="en-US" i="1">
                    <a:latin typeface="Tahoma" charset="0"/>
                    <a:ea typeface="ＭＳ Ｐゴシック" charset="0"/>
                  </a:rPr>
                  <a:t>in</a:t>
                </a:r>
              </a:p>
            </p:txBody>
          </p:sp>
          <p:sp>
            <p:nvSpPr>
              <p:cNvPr id="13321" name="Line 9">
                <a:extLst>
                  <a:ext uri="{FF2B5EF4-FFF2-40B4-BE49-F238E27FC236}">
                    <a16:creationId xmlns:a16="http://schemas.microsoft.com/office/drawing/2014/main" id="{6E73D4CD-3A03-C647-96E9-0B573CD2734B}"/>
                  </a:ext>
                </a:extLst>
              </p:cNvPr>
              <p:cNvSpPr>
                <a:spLocks noChangeShapeType="1"/>
              </p:cNvSpPr>
              <p:nvPr/>
            </p:nvSpPr>
            <p:spPr bwMode="auto">
              <a:xfrm>
                <a:off x="3581400" y="3844925"/>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13325" name="Text Box 13">
                <a:extLst>
                  <a:ext uri="{FF2B5EF4-FFF2-40B4-BE49-F238E27FC236}">
                    <a16:creationId xmlns:a16="http://schemas.microsoft.com/office/drawing/2014/main" id="{1A00925D-1B93-904D-8EB4-FE1046F5119E}"/>
                  </a:ext>
                </a:extLst>
              </p:cNvPr>
              <p:cNvSpPr txBox="1">
                <a:spLocks noChangeArrowheads="1"/>
              </p:cNvSpPr>
              <p:nvPr/>
            </p:nvSpPr>
            <p:spPr bwMode="auto">
              <a:xfrm>
                <a:off x="3733800" y="3844925"/>
                <a:ext cx="3540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a:latin typeface="Tahoma" charset="0"/>
                    <a:ea typeface="ＭＳ Ｐゴシック" charset="0"/>
                  </a:rPr>
                  <a:t>n</a:t>
                </a:r>
              </a:p>
            </p:txBody>
          </p:sp>
          <p:cxnSp>
            <p:nvCxnSpPr>
              <p:cNvPr id="13330" name="AutoShape 18">
                <a:extLst>
                  <a:ext uri="{FF2B5EF4-FFF2-40B4-BE49-F238E27FC236}">
                    <a16:creationId xmlns:a16="http://schemas.microsoft.com/office/drawing/2014/main" id="{ACC64780-9737-044B-BC44-179AD76FD3A0}"/>
                  </a:ext>
                </a:extLst>
              </p:cNvPr>
              <p:cNvCxnSpPr>
                <a:cxnSpLocks noChangeShapeType="1"/>
              </p:cNvCxnSpPr>
              <p:nvPr/>
            </p:nvCxnSpPr>
            <p:spPr bwMode="auto">
              <a:xfrm rot="16200000" flipH="1" flipV="1">
                <a:off x="2212181" y="3047207"/>
                <a:ext cx="1587" cy="920750"/>
              </a:xfrm>
              <a:prstGeom prst="curvedConnector3">
                <a:avLst>
                  <a:gd name="adj1" fmla="val -21400000"/>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3335" name="Text Box 23">
                <a:extLst>
                  <a:ext uri="{FF2B5EF4-FFF2-40B4-BE49-F238E27FC236}">
                    <a16:creationId xmlns:a16="http://schemas.microsoft.com/office/drawing/2014/main" id="{63B048A3-846F-E04B-8209-DC34FF50B626}"/>
                  </a:ext>
                </a:extLst>
              </p:cNvPr>
              <p:cNvSpPr txBox="1">
                <a:spLocks noChangeArrowheads="1"/>
              </p:cNvSpPr>
              <p:nvPr/>
            </p:nvSpPr>
            <p:spPr bwMode="auto">
              <a:xfrm>
                <a:off x="1676400" y="2819400"/>
                <a:ext cx="14525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latin typeface="Tahoma" charset="0"/>
                    <a:ea typeface="ＭＳ Ｐゴシック" charset="0"/>
                  </a:rPr>
                  <a:t>Not </a:t>
                </a:r>
                <a:r>
                  <a:rPr lang="en-US" i="1" dirty="0" err="1">
                    <a:latin typeface="Tahoma" charset="0"/>
                    <a:ea typeface="ＭＳ Ｐゴシック" charset="0"/>
                  </a:rPr>
                  <a:t>i</a:t>
                </a:r>
                <a:r>
                  <a:rPr lang="en-US" i="1" dirty="0">
                    <a:latin typeface="Tahoma" charset="0"/>
                    <a:ea typeface="ＭＳ Ｐゴシック" charset="0"/>
                  </a:rPr>
                  <a:t> </a:t>
                </a:r>
                <a:r>
                  <a:rPr lang="en-US" dirty="0">
                    <a:latin typeface="Tahoma" charset="0"/>
                    <a:ea typeface="ＭＳ Ｐゴシック" charset="0"/>
                  </a:rPr>
                  <a:t>or</a:t>
                </a:r>
                <a:r>
                  <a:rPr lang="en-US" i="1" dirty="0">
                    <a:latin typeface="Tahoma" charset="0"/>
                    <a:ea typeface="ＭＳ Ｐゴシック" charset="0"/>
                  </a:rPr>
                  <a:t> n</a:t>
                </a:r>
              </a:p>
            </p:txBody>
          </p:sp>
        </p:grpSp>
      </p:grpSp>
      <p:grpSp>
        <p:nvGrpSpPr>
          <p:cNvPr id="17" name="Group 16">
            <a:extLst>
              <a:ext uri="{FF2B5EF4-FFF2-40B4-BE49-F238E27FC236}">
                <a16:creationId xmlns:a16="http://schemas.microsoft.com/office/drawing/2014/main" id="{68F29C77-0F6C-6840-803B-8341DA418FC7}"/>
              </a:ext>
            </a:extLst>
          </p:cNvPr>
          <p:cNvGrpSpPr>
            <a:grpSpLocks/>
          </p:cNvGrpSpPr>
          <p:nvPr/>
        </p:nvGrpSpPr>
        <p:grpSpPr bwMode="auto">
          <a:xfrm>
            <a:off x="1177049" y="3673475"/>
            <a:ext cx="1463675" cy="1633538"/>
            <a:chOff x="441325" y="3429000"/>
            <a:chExt cx="1463675" cy="1633538"/>
          </a:xfrm>
        </p:grpSpPr>
        <p:sp>
          <p:nvSpPr>
            <p:cNvPr id="13315" name="Oval 3">
              <a:extLst>
                <a:ext uri="{FF2B5EF4-FFF2-40B4-BE49-F238E27FC236}">
                  <a16:creationId xmlns:a16="http://schemas.microsoft.com/office/drawing/2014/main" id="{EFF5BBE0-6E4A-454A-B012-2E497DD3A75B}"/>
                </a:ext>
              </a:extLst>
            </p:cNvPr>
            <p:cNvSpPr>
              <a:spLocks noChangeArrowheads="1"/>
            </p:cNvSpPr>
            <p:nvPr/>
          </p:nvSpPr>
          <p:spPr bwMode="auto">
            <a:xfrm>
              <a:off x="838200" y="3429000"/>
              <a:ext cx="1066800" cy="762000"/>
            </a:xfrm>
            <a:prstGeom prst="ellipse">
              <a:avLst/>
            </a:prstGeom>
            <a:solidFill>
              <a:srgbClr val="FF99CC">
                <a:alpha val="50000"/>
              </a:srgb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ahoma" charset="0"/>
                  <a:ea typeface="ＭＳ Ｐゴシック" charset="0"/>
                </a:rPr>
                <a:t>nothing</a:t>
              </a:r>
            </a:p>
          </p:txBody>
        </p:sp>
        <p:sp>
          <p:nvSpPr>
            <p:cNvPr id="13336" name="Line 24">
              <a:extLst>
                <a:ext uri="{FF2B5EF4-FFF2-40B4-BE49-F238E27FC236}">
                  <a16:creationId xmlns:a16="http://schemas.microsoft.com/office/drawing/2014/main" id="{EA6582D0-F3D7-D74F-B44F-5B97EF2F07A8}"/>
                </a:ext>
              </a:extLst>
            </p:cNvPr>
            <p:cNvSpPr>
              <a:spLocks noChangeShapeType="1"/>
            </p:cNvSpPr>
            <p:nvPr/>
          </p:nvSpPr>
          <p:spPr bwMode="auto">
            <a:xfrm flipV="1">
              <a:off x="609600" y="4114800"/>
              <a:ext cx="3810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13337" name="Text Box 25">
              <a:extLst>
                <a:ext uri="{FF2B5EF4-FFF2-40B4-BE49-F238E27FC236}">
                  <a16:creationId xmlns:a16="http://schemas.microsoft.com/office/drawing/2014/main" id="{4793C84E-3CD0-B64E-83BA-FFF89DBB2CB0}"/>
                </a:ext>
              </a:extLst>
            </p:cNvPr>
            <p:cNvSpPr txBox="1">
              <a:spLocks noChangeArrowheads="1"/>
            </p:cNvSpPr>
            <p:nvPr/>
          </p:nvSpPr>
          <p:spPr bwMode="auto">
            <a:xfrm>
              <a:off x="441325" y="4605338"/>
              <a:ext cx="8270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latin typeface="Tahoma" charset="0"/>
                  <a:ea typeface="ＭＳ Ｐゴシック" charset="0"/>
                </a:rPr>
                <a:t>Start</a:t>
              </a:r>
            </a:p>
          </p:txBody>
        </p:sp>
      </p:grpSp>
      <p:grpSp>
        <p:nvGrpSpPr>
          <p:cNvPr id="21" name="Group 20">
            <a:extLst>
              <a:ext uri="{FF2B5EF4-FFF2-40B4-BE49-F238E27FC236}">
                <a16:creationId xmlns:a16="http://schemas.microsoft.com/office/drawing/2014/main" id="{11BED659-8DDE-7441-AC8E-C77FCBFB9013}"/>
              </a:ext>
            </a:extLst>
          </p:cNvPr>
          <p:cNvGrpSpPr>
            <a:grpSpLocks/>
          </p:cNvGrpSpPr>
          <p:nvPr/>
        </p:nvGrpSpPr>
        <p:grpSpPr bwMode="auto">
          <a:xfrm>
            <a:off x="2183524" y="4435475"/>
            <a:ext cx="5105400" cy="2286000"/>
            <a:chOff x="1447800" y="4191000"/>
            <a:chExt cx="5105400" cy="2286000"/>
          </a:xfrm>
        </p:grpSpPr>
        <p:cxnSp>
          <p:nvCxnSpPr>
            <p:cNvPr id="39" name="AutoShape 15">
              <a:extLst>
                <a:ext uri="{FF2B5EF4-FFF2-40B4-BE49-F238E27FC236}">
                  <a16:creationId xmlns:a16="http://schemas.microsoft.com/office/drawing/2014/main" id="{A57F3B3B-C64F-9F4D-9A1B-9B535EDF04CD}"/>
                </a:ext>
              </a:extLst>
            </p:cNvPr>
            <p:cNvCxnSpPr>
              <a:cxnSpLocks noChangeShapeType="1"/>
            </p:cNvCxnSpPr>
            <p:nvPr/>
          </p:nvCxnSpPr>
          <p:spPr bwMode="auto">
            <a:xfrm rot="5400000" flipH="1">
              <a:off x="4799806" y="2515394"/>
              <a:ext cx="1588" cy="3352800"/>
            </a:xfrm>
            <a:prstGeom prst="curvedConnector3">
              <a:avLst>
                <a:gd name="adj1" fmla="val -45007872"/>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8" name="Text Box 20">
              <a:extLst>
                <a:ext uri="{FF2B5EF4-FFF2-40B4-BE49-F238E27FC236}">
                  <a16:creationId xmlns:a16="http://schemas.microsoft.com/office/drawing/2014/main" id="{139CDB75-BA84-394A-A4A9-FA3CE4B443CD}"/>
                </a:ext>
              </a:extLst>
            </p:cNvPr>
            <p:cNvSpPr txBox="1">
              <a:spLocks noChangeArrowheads="1"/>
            </p:cNvSpPr>
            <p:nvPr/>
          </p:nvSpPr>
          <p:spPr bwMode="auto">
            <a:xfrm>
              <a:off x="4572000" y="4876800"/>
              <a:ext cx="25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1" dirty="0" err="1">
                  <a:latin typeface="Tahoma" charset="0"/>
                  <a:ea typeface="ＭＳ Ｐゴシック" charset="0"/>
                </a:rPr>
                <a:t>i</a:t>
              </a:r>
              <a:endParaRPr lang="en-US" i="1" dirty="0">
                <a:latin typeface="Tahoma" charset="0"/>
                <a:ea typeface="ＭＳ Ｐゴシック" charset="0"/>
              </a:endParaRPr>
            </a:p>
          </p:txBody>
        </p:sp>
        <p:grpSp>
          <p:nvGrpSpPr>
            <p:cNvPr id="20490" name="Group 15">
              <a:extLst>
                <a:ext uri="{FF2B5EF4-FFF2-40B4-BE49-F238E27FC236}">
                  <a16:creationId xmlns:a16="http://schemas.microsoft.com/office/drawing/2014/main" id="{4CE071A1-A567-9545-89FA-4B0860BD1C2B}"/>
                </a:ext>
              </a:extLst>
            </p:cNvPr>
            <p:cNvGrpSpPr>
              <a:grpSpLocks/>
            </p:cNvGrpSpPr>
            <p:nvPr/>
          </p:nvGrpSpPr>
          <p:grpSpPr bwMode="auto">
            <a:xfrm>
              <a:off x="1447800" y="4191000"/>
              <a:ext cx="5105400" cy="2286000"/>
              <a:chOff x="3810000" y="5486400"/>
              <a:chExt cx="3352800" cy="1371600"/>
            </a:xfrm>
          </p:grpSpPr>
          <p:cxnSp>
            <p:nvCxnSpPr>
              <p:cNvPr id="49" name="AutoShape 15">
                <a:extLst>
                  <a:ext uri="{FF2B5EF4-FFF2-40B4-BE49-F238E27FC236}">
                    <a16:creationId xmlns:a16="http://schemas.microsoft.com/office/drawing/2014/main" id="{510958A3-9A63-D34B-8C77-EA46EE679B99}"/>
                  </a:ext>
                </a:extLst>
              </p:cNvPr>
              <p:cNvCxnSpPr>
                <a:cxnSpLocks noChangeShapeType="1"/>
              </p:cNvCxnSpPr>
              <p:nvPr/>
            </p:nvCxnSpPr>
            <p:spPr bwMode="auto">
              <a:xfrm rot="5400000" flipH="1">
                <a:off x="5485447" y="3810953"/>
                <a:ext cx="1905" cy="3352800"/>
              </a:xfrm>
              <a:prstGeom prst="curvedConnector3">
                <a:avLst>
                  <a:gd name="adj1" fmla="val -60600005"/>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56" name="Text Box 20">
                <a:extLst>
                  <a:ext uri="{FF2B5EF4-FFF2-40B4-BE49-F238E27FC236}">
                    <a16:creationId xmlns:a16="http://schemas.microsoft.com/office/drawing/2014/main" id="{3B119344-5A15-5F45-8016-C9B168EDEA45}"/>
                  </a:ext>
                </a:extLst>
              </p:cNvPr>
              <p:cNvSpPr txBox="1">
                <a:spLocks noChangeArrowheads="1"/>
              </p:cNvSpPr>
              <p:nvPr/>
            </p:nvSpPr>
            <p:spPr bwMode="auto">
              <a:xfrm>
                <a:off x="5105874" y="6396038"/>
                <a:ext cx="902837"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latin typeface="Tahoma" charset="0"/>
                    <a:ea typeface="ＭＳ Ｐゴシック" charset="0"/>
                  </a:rPr>
                  <a:t>Not </a:t>
                </a:r>
                <a:r>
                  <a:rPr lang="en-US" i="1" dirty="0" err="1">
                    <a:latin typeface="Tahoma" charset="0"/>
                    <a:ea typeface="ＭＳ Ｐゴシック" charset="0"/>
                  </a:rPr>
                  <a:t>i</a:t>
                </a:r>
                <a:endParaRPr lang="en-US" i="1" dirty="0">
                  <a:latin typeface="Tahoma" charset="0"/>
                  <a:ea typeface="ＭＳ Ｐゴシック" charset="0"/>
                </a:endParaRPr>
              </a:p>
            </p:txBody>
          </p:sp>
        </p:grpSp>
      </p:grpSp>
      <p:sp>
        <p:nvSpPr>
          <p:cNvPr id="40" name="TextBox 39">
            <a:extLst>
              <a:ext uri="{FF2B5EF4-FFF2-40B4-BE49-F238E27FC236}">
                <a16:creationId xmlns:a16="http://schemas.microsoft.com/office/drawing/2014/main" id="{533FE0C8-E72B-1342-B912-0D44ABE4C82E}"/>
              </a:ext>
            </a:extLst>
          </p:cNvPr>
          <p:cNvSpPr txBox="1"/>
          <p:nvPr/>
        </p:nvSpPr>
        <p:spPr>
          <a:xfrm>
            <a:off x="4626687" y="2284125"/>
            <a:ext cx="4461668" cy="584775"/>
          </a:xfrm>
          <a:prstGeom prst="rect">
            <a:avLst/>
          </a:prstGeom>
          <a:noFill/>
        </p:spPr>
        <p:txBody>
          <a:bodyPr wrap="square">
            <a:spAutoFit/>
          </a:bodyPr>
          <a:lstStyle/>
          <a:p>
            <a:pPr lvl="1">
              <a:defRPr/>
            </a:pPr>
            <a:r>
              <a:rPr lang="en-US" dirty="0"/>
              <a:t>A final state </a:t>
            </a:r>
            <a:r>
              <a:rPr lang="en-US" b="1" dirty="0">
                <a:solidFill>
                  <a:schemeClr val="accent2">
                    <a:lumMod val="75000"/>
                  </a:schemeClr>
                </a:solidFill>
              </a:rPr>
              <a:t>accepts</a:t>
            </a:r>
            <a:r>
              <a:rPr lang="en-US" dirty="0"/>
              <a:t> the input string and is indicated with a boundary double circle.</a:t>
            </a:r>
          </a:p>
        </p:txBody>
      </p:sp>
      <p:cxnSp>
        <p:nvCxnSpPr>
          <p:cNvPr id="4" name="Straight Arrow Connector 3">
            <a:extLst>
              <a:ext uri="{FF2B5EF4-FFF2-40B4-BE49-F238E27FC236}">
                <a16:creationId xmlns:a16="http://schemas.microsoft.com/office/drawing/2014/main" id="{34E38CD7-589F-8D45-98ED-C4DC7E81D966}"/>
              </a:ext>
            </a:extLst>
          </p:cNvPr>
          <p:cNvCxnSpPr>
            <a:stCxn id="40" idx="2"/>
          </p:cNvCxnSpPr>
          <p:nvPr/>
        </p:nvCxnSpPr>
        <p:spPr bwMode="auto">
          <a:xfrm>
            <a:off x="6857521" y="2868900"/>
            <a:ext cx="257982" cy="652175"/>
          </a:xfrm>
          <a:prstGeom prst="straightConnector1">
            <a:avLst/>
          </a:prstGeom>
          <a:solidFill>
            <a:schemeClr val="accent1"/>
          </a:solidFill>
          <a:ln w="28575" cap="flat" cmpd="sng" algn="ctr">
            <a:solidFill>
              <a:schemeClr val="accent2">
                <a:lumMod val="75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CF7F6AB-16CE-AC43-94DC-28B3A5E0B120}"/>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01255E83-B568-6A43-9822-268A17FE25E1}" type="slidenum">
              <a:rPr lang="en-US" altLang="en-US" sz="1400">
                <a:latin typeface="Times New Roman" panose="02020603050405020304" pitchFamily="18" charset="0"/>
              </a:rPr>
              <a:pPr/>
              <a:t>7</a:t>
            </a:fld>
            <a:endParaRPr lang="en-US" altLang="en-US" sz="1400">
              <a:latin typeface="Times New Roman" panose="02020603050405020304" pitchFamily="18" charset="0"/>
            </a:endParaRPr>
          </a:p>
        </p:txBody>
      </p:sp>
      <p:sp>
        <p:nvSpPr>
          <p:cNvPr id="35842" name="Rectangle 2">
            <a:extLst>
              <a:ext uri="{FF2B5EF4-FFF2-40B4-BE49-F238E27FC236}">
                <a16:creationId xmlns:a16="http://schemas.microsoft.com/office/drawing/2014/main" id="{A24C6793-35D8-6C4A-8BF2-282367FF915F}"/>
              </a:ext>
            </a:extLst>
          </p:cNvPr>
          <p:cNvSpPr>
            <a:spLocks noGrp="1" noChangeArrowheads="1"/>
          </p:cNvSpPr>
          <p:nvPr>
            <p:ph type="title"/>
          </p:nvPr>
        </p:nvSpPr>
        <p:spPr>
          <a:xfrm>
            <a:off x="685800" y="622738"/>
            <a:ext cx="7772400" cy="1143000"/>
          </a:xfrm>
        </p:spPr>
        <p:txBody>
          <a:bodyPr/>
          <a:lstStyle/>
          <a:p>
            <a:pPr>
              <a:defRPr/>
            </a:pPr>
            <a:r>
              <a:rPr lang="en-US" dirty="0">
                <a:cs typeface="+mj-cs"/>
              </a:rPr>
              <a:t>Automata to Code (by hand)</a:t>
            </a:r>
          </a:p>
        </p:txBody>
      </p:sp>
      <p:sp>
        <p:nvSpPr>
          <p:cNvPr id="35843" name="Rectangle 3">
            <a:extLst>
              <a:ext uri="{FF2B5EF4-FFF2-40B4-BE49-F238E27FC236}">
                <a16:creationId xmlns:a16="http://schemas.microsoft.com/office/drawing/2014/main" id="{9BCE5FA3-3781-5945-AC77-5BE7F47D4A7A}"/>
              </a:ext>
            </a:extLst>
          </p:cNvPr>
          <p:cNvSpPr>
            <a:spLocks noGrp="1" noChangeArrowheads="1"/>
          </p:cNvSpPr>
          <p:nvPr>
            <p:ph type="body" idx="1"/>
          </p:nvPr>
        </p:nvSpPr>
        <p:spPr>
          <a:xfrm>
            <a:off x="685800" y="2063750"/>
            <a:ext cx="7772400" cy="4419600"/>
          </a:xfrm>
        </p:spPr>
        <p:txBody>
          <a:bodyPr/>
          <a:lstStyle/>
          <a:p>
            <a:pPr marL="609600" indent="-609600">
              <a:buFont typeface="Arial"/>
              <a:buChar char="•"/>
              <a:defRPr/>
            </a:pPr>
            <a:r>
              <a:rPr lang="en-US" dirty="0">
                <a:cs typeface="+mn-cs"/>
              </a:rPr>
              <a:t>In C/C++/Java:</a:t>
            </a:r>
          </a:p>
          <a:p>
            <a:pPr marL="1009650" lvl="1" indent="-609600">
              <a:buFont typeface="+mj-lt"/>
              <a:buAutoNum type="arabicPeriod"/>
              <a:defRPr/>
            </a:pPr>
            <a:r>
              <a:rPr lang="en-US" dirty="0"/>
              <a:t>Initialize state q to start state.</a:t>
            </a:r>
          </a:p>
          <a:p>
            <a:pPr marL="1009650" lvl="1" indent="-609600">
              <a:buFont typeface="+mj-lt"/>
              <a:buAutoNum type="arabicPeriod"/>
              <a:defRPr/>
            </a:pPr>
            <a:r>
              <a:rPr lang="en-US" dirty="0"/>
              <a:t>Loop through the string one character at a time.</a:t>
            </a:r>
          </a:p>
          <a:p>
            <a:pPr marL="1009650" lvl="1" indent="-609600">
              <a:buFont typeface="+mj-lt"/>
              <a:buAutoNum type="arabicPeriod"/>
              <a:defRPr/>
            </a:pPr>
            <a:r>
              <a:rPr lang="en-US" dirty="0"/>
              <a:t>Make a switch statement with a case for each state for q, where each case sets q according to the transitions for that state.</a:t>
            </a:r>
          </a:p>
          <a:p>
            <a:pPr marL="1009650" lvl="1" indent="-609600">
              <a:buFont typeface="+mj-lt"/>
              <a:buAutoNum type="arabicPeriod"/>
              <a:defRPr/>
            </a:pPr>
            <a:r>
              <a:rPr lang="en-US" dirty="0"/>
              <a:t>Accept if you end in a final state.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D0CADC4B-168E-5146-83EF-5CEF1750E7B0}"/>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F01F140B-53DC-ED43-896E-AC03CDC1C72A}" type="slidenum">
              <a:rPr lang="en-US" altLang="en-US" sz="1400">
                <a:latin typeface="Times New Roman" panose="02020603050405020304" pitchFamily="18" charset="0"/>
              </a:rPr>
              <a:pPr/>
              <a:t>8</a:t>
            </a:fld>
            <a:endParaRPr lang="en-US" altLang="en-US" sz="1400">
              <a:latin typeface="Times New Roman" panose="02020603050405020304" pitchFamily="18" charset="0"/>
            </a:endParaRPr>
          </a:p>
        </p:txBody>
      </p:sp>
      <p:sp>
        <p:nvSpPr>
          <p:cNvPr id="37890" name="Rectangle 2">
            <a:extLst>
              <a:ext uri="{FF2B5EF4-FFF2-40B4-BE49-F238E27FC236}">
                <a16:creationId xmlns:a16="http://schemas.microsoft.com/office/drawing/2014/main" id="{E9F38AE3-A327-DD4E-801C-E6EB831E6937}"/>
              </a:ext>
            </a:extLst>
          </p:cNvPr>
          <p:cNvSpPr>
            <a:spLocks noGrp="1" noChangeArrowheads="1"/>
          </p:cNvSpPr>
          <p:nvPr>
            <p:ph type="title"/>
          </p:nvPr>
        </p:nvSpPr>
        <p:spPr>
          <a:xfrm>
            <a:off x="5339473" y="490538"/>
            <a:ext cx="3998913" cy="1143000"/>
          </a:xfrm>
        </p:spPr>
        <p:txBody>
          <a:bodyPr/>
          <a:lstStyle/>
          <a:p>
            <a:pPr>
              <a:defRPr/>
            </a:pPr>
            <a:r>
              <a:rPr lang="en-US" sz="3200" dirty="0">
                <a:solidFill>
                  <a:schemeClr val="tx1"/>
                </a:solidFill>
                <a:cs typeface="+mj-cs"/>
              </a:rPr>
              <a:t>Example in Java</a:t>
            </a:r>
          </a:p>
        </p:txBody>
      </p:sp>
      <p:sp>
        <p:nvSpPr>
          <p:cNvPr id="37891" name="Rectangle 3">
            <a:extLst>
              <a:ext uri="{FF2B5EF4-FFF2-40B4-BE49-F238E27FC236}">
                <a16:creationId xmlns:a16="http://schemas.microsoft.com/office/drawing/2014/main" id="{B0C1DD42-777B-8542-B8A4-56780C3723E0}"/>
              </a:ext>
            </a:extLst>
          </p:cNvPr>
          <p:cNvSpPr>
            <a:spLocks noGrp="1" noChangeArrowheads="1"/>
          </p:cNvSpPr>
          <p:nvPr>
            <p:ph type="body" idx="1"/>
          </p:nvPr>
        </p:nvSpPr>
        <p:spPr>
          <a:xfrm>
            <a:off x="0" y="1143000"/>
            <a:ext cx="8459788" cy="5562600"/>
          </a:xfrm>
        </p:spPr>
        <p:txBody>
          <a:bodyPr/>
          <a:lstStyle/>
          <a:p>
            <a:pPr marL="0" indent="0">
              <a:buFont typeface="Arial" panose="020B0604020202020204" pitchFamily="34" charset="0"/>
              <a:buNone/>
            </a:pPr>
            <a:r>
              <a:rPr lang="en-US" altLang="en-US" sz="2000">
                <a:latin typeface="Helvetica" pitchFamily="2" charset="0"/>
              </a:rPr>
              <a:t>        Scanner scan = new Scanner(System.in);</a:t>
            </a:r>
          </a:p>
          <a:p>
            <a:pPr marL="0" indent="0">
              <a:buFont typeface="Arial" panose="020B0604020202020204" pitchFamily="34" charset="0"/>
              <a:buNone/>
            </a:pPr>
            <a:r>
              <a:rPr lang="mr-IN" altLang="en-US" sz="2000">
                <a:latin typeface="Helvetica" pitchFamily="2" charset="0"/>
              </a:rPr>
              <a:t>        String s = scan.next();</a:t>
            </a:r>
          </a:p>
          <a:p>
            <a:pPr marL="0" indent="0">
              <a:buFont typeface="Arial" panose="020B0604020202020204" pitchFamily="34" charset="0"/>
              <a:buNone/>
            </a:pPr>
            <a:r>
              <a:rPr lang="mr-IN" altLang="en-US" sz="2000">
                <a:latin typeface="Helvetica" pitchFamily="2" charset="0"/>
              </a:rPr>
              <a:t>        int q = 0;</a:t>
            </a:r>
          </a:p>
          <a:p>
            <a:pPr marL="0" indent="0">
              <a:buFont typeface="Arial" panose="020B0604020202020204" pitchFamily="34" charset="0"/>
              <a:buNone/>
            </a:pPr>
            <a:r>
              <a:rPr lang="mr-IN" altLang="en-US" sz="2000">
                <a:latin typeface="Helvetica" pitchFamily="2" charset="0"/>
              </a:rPr>
              <a:t>        for (char c : s.toCharArray()) {</a:t>
            </a:r>
          </a:p>
          <a:p>
            <a:pPr marL="0" indent="0">
              <a:buFont typeface="Arial" panose="020B0604020202020204" pitchFamily="34" charset="0"/>
              <a:buNone/>
            </a:pPr>
            <a:r>
              <a:rPr lang="mr-IN" altLang="en-US" sz="2000">
                <a:latin typeface="Helvetica" pitchFamily="2" charset="0"/>
              </a:rPr>
              <a:t>          switch (q) {</a:t>
            </a:r>
          </a:p>
          <a:p>
            <a:pPr marL="0" indent="0">
              <a:buFont typeface="Arial" panose="020B0604020202020204" pitchFamily="34" charset="0"/>
              <a:buNone/>
            </a:pPr>
            <a:r>
              <a:rPr lang="mr-IN" altLang="en-US" sz="2000">
                <a:latin typeface="Helvetica" pitchFamily="2" charset="0"/>
              </a:rPr>
              <a:t>            case 0: q = (c=='i')? 1 : 0; break;</a:t>
            </a:r>
          </a:p>
          <a:p>
            <a:pPr marL="0" indent="0">
              <a:buFont typeface="Arial" panose="020B0604020202020204" pitchFamily="34" charset="0"/>
              <a:buNone/>
            </a:pPr>
            <a:r>
              <a:rPr lang="mr-IN" altLang="en-US" sz="2000">
                <a:latin typeface="Helvetica" pitchFamily="2" charset="0"/>
              </a:rPr>
              <a:t>            case 1: q = (c=='n')? 2 : ((c=='i')? 1 : 0); break;</a:t>
            </a:r>
          </a:p>
          <a:p>
            <a:pPr marL="0" indent="0">
              <a:buFont typeface="Arial" panose="020B0604020202020204" pitchFamily="34" charset="0"/>
              <a:buNone/>
            </a:pPr>
            <a:r>
              <a:rPr lang="mr-IN" altLang="en-US" sz="2000">
                <a:latin typeface="Helvetica" pitchFamily="2" charset="0"/>
              </a:rPr>
              <a:t>            case 2: q = (c=='g')? 3 : ((c=='i')? 1 : 0); break;</a:t>
            </a:r>
          </a:p>
          <a:p>
            <a:pPr marL="0" indent="0">
              <a:buFont typeface="Arial" panose="020B0604020202020204" pitchFamily="34" charset="0"/>
              <a:buNone/>
            </a:pPr>
            <a:r>
              <a:rPr lang="mr-IN" altLang="en-US" sz="2000">
                <a:latin typeface="Helvetica" pitchFamily="2" charset="0"/>
              </a:rPr>
              <a:t>            case 3: q = (c=='i')? 1 : 0;</a:t>
            </a:r>
          </a:p>
          <a:p>
            <a:pPr marL="0" indent="0">
              <a:buFont typeface="Arial" panose="020B0604020202020204" pitchFamily="34" charset="0"/>
              <a:buNone/>
            </a:pPr>
            <a:r>
              <a:rPr lang="mr-IN" altLang="en-US" sz="2000">
                <a:latin typeface="Helvetica" pitchFamily="2" charset="0"/>
              </a:rPr>
              <a:t>            }</a:t>
            </a:r>
          </a:p>
          <a:p>
            <a:pPr marL="0" indent="0">
              <a:buFont typeface="Arial" panose="020B0604020202020204" pitchFamily="34" charset="0"/>
              <a:buNone/>
            </a:pPr>
            <a:r>
              <a:rPr lang="mr-IN" altLang="en-US" sz="2000">
                <a:latin typeface="Helvetica" pitchFamily="2" charset="0"/>
              </a:rPr>
              <a:t>        }</a:t>
            </a:r>
          </a:p>
          <a:p>
            <a:pPr marL="0" indent="0">
              <a:buFont typeface="Arial" panose="020B0604020202020204" pitchFamily="34" charset="0"/>
              <a:buNone/>
            </a:pPr>
            <a:r>
              <a:rPr lang="mr-IN" altLang="en-US" sz="2000">
                <a:latin typeface="Helvetica" pitchFamily="2" charset="0"/>
              </a:rPr>
              <a:t>        if (q==3)</a:t>
            </a:r>
          </a:p>
          <a:p>
            <a:pPr marL="0" indent="0">
              <a:buFont typeface="Arial" panose="020B0604020202020204" pitchFamily="34" charset="0"/>
              <a:buNone/>
            </a:pPr>
            <a:r>
              <a:rPr lang="en-US" altLang="en-US" sz="2000">
                <a:latin typeface="Helvetica" pitchFamily="2" charset="0"/>
              </a:rPr>
              <a:t>          System.out.println("accept.");</a:t>
            </a:r>
          </a:p>
          <a:p>
            <a:pPr marL="0" indent="0">
              <a:buFont typeface="Arial" panose="020B0604020202020204" pitchFamily="34" charset="0"/>
              <a:buNone/>
            </a:pPr>
            <a:r>
              <a:rPr lang="mr-IN" altLang="en-US" sz="2000">
                <a:latin typeface="Helvetica" pitchFamily="2" charset="0"/>
              </a:rPr>
              <a:t>        else</a:t>
            </a:r>
          </a:p>
          <a:p>
            <a:pPr marL="0" indent="0">
              <a:buFont typeface="Arial" panose="020B0604020202020204" pitchFamily="34" charset="0"/>
              <a:buNone/>
            </a:pPr>
            <a:r>
              <a:rPr lang="en-US" altLang="en-US" sz="2000">
                <a:latin typeface="Helvetica" pitchFamily="2" charset="0"/>
              </a:rPr>
              <a:t>          System.out.println("reject.");</a:t>
            </a:r>
          </a:p>
        </p:txBody>
      </p:sp>
      <p:pic>
        <p:nvPicPr>
          <p:cNvPr id="24580" name="Picture 1">
            <a:extLst>
              <a:ext uri="{FF2B5EF4-FFF2-40B4-BE49-F238E27FC236}">
                <a16:creationId xmlns:a16="http://schemas.microsoft.com/office/drawing/2014/main" id="{ABFC8A60-4665-0B4F-9CFB-A5387ACC67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191000"/>
            <a:ext cx="399891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2">
            <a:extLst>
              <a:ext uri="{FF2B5EF4-FFF2-40B4-BE49-F238E27FC236}">
                <a16:creationId xmlns:a16="http://schemas.microsoft.com/office/drawing/2014/main" id="{532B9205-191A-8D45-81DB-717AD0C2E292}"/>
              </a:ext>
            </a:extLst>
          </p:cNvPr>
          <p:cNvSpPr txBox="1">
            <a:spLocks noChangeArrowheads="1"/>
          </p:cNvSpPr>
          <p:nvPr/>
        </p:nvSpPr>
        <p:spPr bwMode="auto">
          <a:xfrm>
            <a:off x="5638800" y="4919663"/>
            <a:ext cx="2968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r>
              <a:rPr lang="en-US" altLang="en-US" sz="1600"/>
              <a:t>0</a:t>
            </a:r>
          </a:p>
        </p:txBody>
      </p:sp>
      <p:sp>
        <p:nvSpPr>
          <p:cNvPr id="24582" name="TextBox 6">
            <a:extLst>
              <a:ext uri="{FF2B5EF4-FFF2-40B4-BE49-F238E27FC236}">
                <a16:creationId xmlns:a16="http://schemas.microsoft.com/office/drawing/2014/main" id="{3130776A-F134-6A44-94CC-8FC31FE7FB61}"/>
              </a:ext>
            </a:extLst>
          </p:cNvPr>
          <p:cNvSpPr txBox="1">
            <a:spLocks noChangeArrowheads="1"/>
          </p:cNvSpPr>
          <p:nvPr/>
        </p:nvSpPr>
        <p:spPr bwMode="auto">
          <a:xfrm>
            <a:off x="6637338" y="4919663"/>
            <a:ext cx="2968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r>
              <a:rPr lang="en-US" altLang="en-US" sz="1600"/>
              <a:t>1</a:t>
            </a:r>
          </a:p>
        </p:txBody>
      </p:sp>
      <p:sp>
        <p:nvSpPr>
          <p:cNvPr id="24583" name="TextBox 7">
            <a:extLst>
              <a:ext uri="{FF2B5EF4-FFF2-40B4-BE49-F238E27FC236}">
                <a16:creationId xmlns:a16="http://schemas.microsoft.com/office/drawing/2014/main" id="{5293B7F5-BBBE-E04E-ADD0-8EB85E61F59D}"/>
              </a:ext>
            </a:extLst>
          </p:cNvPr>
          <p:cNvSpPr txBox="1">
            <a:spLocks noChangeArrowheads="1"/>
          </p:cNvSpPr>
          <p:nvPr/>
        </p:nvSpPr>
        <p:spPr bwMode="auto">
          <a:xfrm>
            <a:off x="7543800" y="4876800"/>
            <a:ext cx="296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r>
              <a:rPr lang="en-US" altLang="en-US" sz="1600"/>
              <a:t>2</a:t>
            </a:r>
          </a:p>
        </p:txBody>
      </p:sp>
      <p:sp>
        <p:nvSpPr>
          <p:cNvPr id="24584" name="TextBox 8">
            <a:extLst>
              <a:ext uri="{FF2B5EF4-FFF2-40B4-BE49-F238E27FC236}">
                <a16:creationId xmlns:a16="http://schemas.microsoft.com/office/drawing/2014/main" id="{15F23179-5CA3-0148-BD9B-F9713AFBA34B}"/>
              </a:ext>
            </a:extLst>
          </p:cNvPr>
          <p:cNvSpPr txBox="1">
            <a:spLocks noChangeArrowheads="1"/>
          </p:cNvSpPr>
          <p:nvPr/>
        </p:nvSpPr>
        <p:spPr bwMode="auto">
          <a:xfrm>
            <a:off x="8610600" y="4876800"/>
            <a:ext cx="296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r>
              <a:rPr lang="en-US" altLang="en-US" sz="1600"/>
              <a:t>3</a:t>
            </a:r>
          </a:p>
        </p:txBody>
      </p:sp>
      <p:sp>
        <p:nvSpPr>
          <p:cNvPr id="24585" name="TextBox 4">
            <a:extLst>
              <a:ext uri="{FF2B5EF4-FFF2-40B4-BE49-F238E27FC236}">
                <a16:creationId xmlns:a16="http://schemas.microsoft.com/office/drawing/2014/main" id="{23F748B4-10FE-2045-BD95-0CB1EDC9DC6A}"/>
              </a:ext>
            </a:extLst>
          </p:cNvPr>
          <p:cNvSpPr txBox="1">
            <a:spLocks noChangeArrowheads="1"/>
          </p:cNvSpPr>
          <p:nvPr/>
        </p:nvSpPr>
        <p:spPr bwMode="auto">
          <a:xfrm>
            <a:off x="3581400" y="1676400"/>
            <a:ext cx="1597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r>
              <a:rPr lang="en-US" altLang="en-US">
                <a:solidFill>
                  <a:srgbClr val="0000FF"/>
                </a:solidFill>
              </a:rPr>
              <a:t>Start state</a:t>
            </a:r>
          </a:p>
        </p:txBody>
      </p:sp>
      <p:sp>
        <p:nvSpPr>
          <p:cNvPr id="24586" name="TextBox 10">
            <a:extLst>
              <a:ext uri="{FF2B5EF4-FFF2-40B4-BE49-F238E27FC236}">
                <a16:creationId xmlns:a16="http://schemas.microsoft.com/office/drawing/2014/main" id="{6688E6D6-AB77-8849-98AE-9661DE965AA6}"/>
              </a:ext>
            </a:extLst>
          </p:cNvPr>
          <p:cNvSpPr txBox="1">
            <a:spLocks noChangeArrowheads="1"/>
          </p:cNvSpPr>
          <p:nvPr/>
        </p:nvSpPr>
        <p:spPr bwMode="auto">
          <a:xfrm>
            <a:off x="3048000" y="4953000"/>
            <a:ext cx="1582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r>
              <a:rPr lang="en-US" altLang="en-US">
                <a:solidFill>
                  <a:srgbClr val="0000FF"/>
                </a:solidFill>
              </a:rPr>
              <a:t>Final state</a:t>
            </a:r>
          </a:p>
        </p:txBody>
      </p:sp>
      <p:sp>
        <p:nvSpPr>
          <p:cNvPr id="24587" name="TextBox 11">
            <a:extLst>
              <a:ext uri="{FF2B5EF4-FFF2-40B4-BE49-F238E27FC236}">
                <a16:creationId xmlns:a16="http://schemas.microsoft.com/office/drawing/2014/main" id="{ADDC0857-A9C5-EC4D-A78B-DAB64FED1D23}"/>
              </a:ext>
            </a:extLst>
          </p:cNvPr>
          <p:cNvSpPr txBox="1">
            <a:spLocks noChangeArrowheads="1"/>
          </p:cNvSpPr>
          <p:nvPr/>
        </p:nvSpPr>
        <p:spPr bwMode="auto">
          <a:xfrm>
            <a:off x="4724400" y="2209800"/>
            <a:ext cx="3095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r>
              <a:rPr lang="en-US" altLang="en-US">
                <a:solidFill>
                  <a:srgbClr val="0000FF"/>
                </a:solidFill>
              </a:rPr>
              <a:t>Loop through string s</a:t>
            </a:r>
          </a:p>
        </p:txBody>
      </p:sp>
      <p:sp>
        <p:nvSpPr>
          <p:cNvPr id="24588" name="TextBox 12">
            <a:extLst>
              <a:ext uri="{FF2B5EF4-FFF2-40B4-BE49-F238E27FC236}">
                <a16:creationId xmlns:a16="http://schemas.microsoft.com/office/drawing/2014/main" id="{DF445598-43F2-CC4F-AADD-664CACFAB35E}"/>
              </a:ext>
            </a:extLst>
          </p:cNvPr>
          <p:cNvSpPr txBox="1">
            <a:spLocks noChangeArrowheads="1"/>
          </p:cNvSpPr>
          <p:nvPr/>
        </p:nvSpPr>
        <p:spPr bwMode="auto">
          <a:xfrm>
            <a:off x="6705600" y="3352800"/>
            <a:ext cx="1633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r>
              <a:rPr lang="en-US" altLang="en-US">
                <a:solidFill>
                  <a:srgbClr val="0000FF"/>
                </a:solidFill>
              </a:rPr>
              <a:t>Transitions</a:t>
            </a:r>
          </a:p>
        </p:txBody>
      </p:sp>
      <p:sp>
        <p:nvSpPr>
          <p:cNvPr id="6" name="Right Brace 5">
            <a:extLst>
              <a:ext uri="{FF2B5EF4-FFF2-40B4-BE49-F238E27FC236}">
                <a16:creationId xmlns:a16="http://schemas.microsoft.com/office/drawing/2014/main" id="{C68990FF-DF06-BE4D-9E12-C96115A9F2F7}"/>
              </a:ext>
            </a:extLst>
          </p:cNvPr>
          <p:cNvSpPr/>
          <p:nvPr/>
        </p:nvSpPr>
        <p:spPr bwMode="auto">
          <a:xfrm>
            <a:off x="6248400" y="3048000"/>
            <a:ext cx="533400" cy="1143000"/>
          </a:xfrm>
          <a:prstGeom prst="rightBrace">
            <a:avLst/>
          </a:prstGeom>
          <a:ln w="28575" cmpd="sng">
            <a:solidFill>
              <a:srgbClr val="0000FF"/>
            </a:solidFill>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a:lstStyle/>
          <a:p>
            <a:pP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14" name="Straight Arrow Connector 13">
            <a:extLst>
              <a:ext uri="{FF2B5EF4-FFF2-40B4-BE49-F238E27FC236}">
                <a16:creationId xmlns:a16="http://schemas.microsoft.com/office/drawing/2014/main" id="{2C258B99-4D05-B844-A1F1-297BA5DC4E92}"/>
              </a:ext>
            </a:extLst>
          </p:cNvPr>
          <p:cNvCxnSpPr>
            <a:stCxn id="24585" idx="1"/>
          </p:cNvCxnSpPr>
          <p:nvPr/>
        </p:nvCxnSpPr>
        <p:spPr bwMode="auto">
          <a:xfrm flipH="1">
            <a:off x="1752600" y="1906588"/>
            <a:ext cx="1828800" cy="150812"/>
          </a:xfrm>
          <a:prstGeom prst="straightConnector1">
            <a:avLst/>
          </a:prstGeom>
          <a:solidFill>
            <a:schemeClr val="accent1"/>
          </a:solidFill>
          <a:ln w="28575" cap="flat" cmpd="sng" algn="ctr">
            <a:solidFill>
              <a:srgbClr val="0000FF"/>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7" name="Straight Arrow Connector 16">
            <a:extLst>
              <a:ext uri="{FF2B5EF4-FFF2-40B4-BE49-F238E27FC236}">
                <a16:creationId xmlns:a16="http://schemas.microsoft.com/office/drawing/2014/main" id="{3341862B-293D-F84D-A38E-E5203C132710}"/>
              </a:ext>
            </a:extLst>
          </p:cNvPr>
          <p:cNvCxnSpPr>
            <a:stCxn id="24586" idx="1"/>
          </p:cNvCxnSpPr>
          <p:nvPr/>
        </p:nvCxnSpPr>
        <p:spPr bwMode="auto">
          <a:xfrm flipH="1">
            <a:off x="1752600" y="5183188"/>
            <a:ext cx="1295400" cy="150812"/>
          </a:xfrm>
          <a:prstGeom prst="straightConnector1">
            <a:avLst/>
          </a:prstGeom>
          <a:solidFill>
            <a:schemeClr val="accent1"/>
          </a:solidFill>
          <a:ln w="28575" cap="flat" cmpd="sng" algn="ctr">
            <a:solidFill>
              <a:srgbClr val="0000FF"/>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3" name="Straight Arrow Connector 22">
            <a:extLst>
              <a:ext uri="{FF2B5EF4-FFF2-40B4-BE49-F238E27FC236}">
                <a16:creationId xmlns:a16="http://schemas.microsoft.com/office/drawing/2014/main" id="{1498E683-4AC7-6949-8020-63CC718A861D}"/>
              </a:ext>
            </a:extLst>
          </p:cNvPr>
          <p:cNvCxnSpPr>
            <a:stCxn id="24587" idx="1"/>
          </p:cNvCxnSpPr>
          <p:nvPr/>
        </p:nvCxnSpPr>
        <p:spPr bwMode="auto">
          <a:xfrm flipH="1" flipV="1">
            <a:off x="4038600" y="2438400"/>
            <a:ext cx="685800" cy="1588"/>
          </a:xfrm>
          <a:prstGeom prst="straightConnector1">
            <a:avLst/>
          </a:prstGeom>
          <a:solidFill>
            <a:schemeClr val="accent1"/>
          </a:solidFill>
          <a:ln w="28575" cap="flat" cmpd="sng" algn="ctr">
            <a:solidFill>
              <a:srgbClr val="0000FF"/>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950294B-D310-A342-986A-54C43C9FA750}"/>
              </a:ext>
            </a:extLst>
          </p:cNvPr>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8949003E-1CE2-7D43-8990-AD57CEF804B4}" type="slidenum">
              <a:rPr lang="en-US" altLang="en-US" sz="1400">
                <a:latin typeface="Times New Roman" panose="02020603050405020304" pitchFamily="18" charset="0"/>
              </a:rPr>
              <a:pPr/>
              <a:t>9</a:t>
            </a:fld>
            <a:endParaRPr lang="en-US" altLang="en-US" sz="1400" dirty="0">
              <a:latin typeface="Times New Roman" panose="02020603050405020304" pitchFamily="18" charset="0"/>
            </a:endParaRPr>
          </a:p>
        </p:txBody>
      </p:sp>
      <p:sp>
        <p:nvSpPr>
          <p:cNvPr id="39938" name="Rectangle 2">
            <a:extLst>
              <a:ext uri="{FF2B5EF4-FFF2-40B4-BE49-F238E27FC236}">
                <a16:creationId xmlns:a16="http://schemas.microsoft.com/office/drawing/2014/main" id="{FDF36DB2-63FB-774E-988F-00B250BF0497}"/>
              </a:ext>
            </a:extLst>
          </p:cNvPr>
          <p:cNvSpPr>
            <a:spLocks noGrp="1" noChangeArrowheads="1"/>
          </p:cNvSpPr>
          <p:nvPr>
            <p:ph type="title"/>
          </p:nvPr>
        </p:nvSpPr>
        <p:spPr/>
        <p:txBody>
          <a:bodyPr/>
          <a:lstStyle/>
          <a:p>
            <a:r>
              <a:rPr lang="en-US" altLang="en-US"/>
              <a:t>Automata to Code – General</a:t>
            </a:r>
          </a:p>
        </p:txBody>
      </p:sp>
      <p:sp>
        <p:nvSpPr>
          <p:cNvPr id="39939" name="Rectangle 3">
            <a:extLst>
              <a:ext uri="{FF2B5EF4-FFF2-40B4-BE49-F238E27FC236}">
                <a16:creationId xmlns:a16="http://schemas.microsoft.com/office/drawing/2014/main" id="{9C43697D-6F55-0A45-BEE5-780FE11EE0BB}"/>
              </a:ext>
            </a:extLst>
          </p:cNvPr>
          <p:cNvSpPr>
            <a:spLocks noGrp="1" noChangeArrowheads="1"/>
          </p:cNvSpPr>
          <p:nvPr>
            <p:ph type="body" idx="1"/>
          </p:nvPr>
        </p:nvSpPr>
        <p:spPr/>
        <p:txBody>
          <a:bodyPr/>
          <a:lstStyle/>
          <a:p>
            <a:r>
              <a:rPr lang="en-US" altLang="en-US" dirty="0"/>
              <a:t>It would be nice to have an automatic way to generate such code or test for a match of a regular expression to an input string</a:t>
            </a:r>
            <a:r>
              <a:rPr lang="mr-IN" altLang="en-US" dirty="0"/>
              <a:t>…</a:t>
            </a:r>
            <a:endParaRPr lang="en-US" altLang="en-US" dirty="0"/>
          </a:p>
          <a:p>
            <a:r>
              <a:rPr lang="en-US" altLang="en-US" dirty="0">
                <a:solidFill>
                  <a:srgbClr val="33CC33"/>
                </a:solidFill>
              </a:rPr>
              <a:t>Example</a:t>
            </a:r>
            <a:r>
              <a:rPr lang="en-US" altLang="en-US" dirty="0"/>
              <a:t>: How grep works. This is where finite automata come in…</a:t>
            </a:r>
          </a:p>
        </p:txBody>
      </p:sp>
      <p:pic>
        <p:nvPicPr>
          <p:cNvPr id="12292" name="Picture 4" descr="How to Correctly Grep for Text in Bash Scripts">
            <a:extLst>
              <a:ext uri="{FF2B5EF4-FFF2-40B4-BE49-F238E27FC236}">
                <a16:creationId xmlns:a16="http://schemas.microsoft.com/office/drawing/2014/main" id="{2F0C9447-3034-EF44-B77C-BDDE4BB673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7476" y="3820030"/>
            <a:ext cx="5621270" cy="27032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BB2058F-3626-6941-A9A8-291EA941F658}"/>
              </a:ext>
            </a:extLst>
          </p:cNvPr>
          <p:cNvSpPr txBox="1"/>
          <p:nvPr/>
        </p:nvSpPr>
        <p:spPr>
          <a:xfrm>
            <a:off x="123825" y="6552198"/>
            <a:ext cx="5527475" cy="276999"/>
          </a:xfrm>
          <a:prstGeom prst="rect">
            <a:avLst/>
          </a:prstGeom>
          <a:noFill/>
        </p:spPr>
        <p:txBody>
          <a:bodyPr wrap="none" rtlCol="0">
            <a:spAutoFit/>
          </a:bodyPr>
          <a:lstStyle/>
          <a:p>
            <a:r>
              <a:rPr lang="en-US" sz="1200" dirty="0">
                <a:solidFill>
                  <a:schemeClr val="bg1">
                    <a:lumMod val="65000"/>
                  </a:schemeClr>
                </a:solidFill>
              </a:rPr>
              <a:t>Image from https://</a:t>
            </a:r>
            <a:r>
              <a:rPr lang="en-US" sz="1200" dirty="0" err="1">
                <a:solidFill>
                  <a:schemeClr val="bg1">
                    <a:lumMod val="65000"/>
                  </a:schemeClr>
                </a:solidFill>
              </a:rPr>
              <a:t>linuxconfig.org</a:t>
            </a:r>
            <a:r>
              <a:rPr lang="en-US" sz="1200" dirty="0">
                <a:solidFill>
                  <a:schemeClr val="bg1">
                    <a:lumMod val="65000"/>
                  </a:schemeClr>
                </a:solidFill>
              </a:rPr>
              <a:t>/how-to-correctly-grep-for-text-in-bash-scripts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9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PICTUREPATH" val="ART"/>
  <p:tag name="FORCE_OPTION" val="0"/>
  <p:tag name="ARTICULATE_REFERENCE_TYPE_2" val="0"/>
  <p:tag name="ARTICULATE_REFERENCE_TITLE_2" val="UCI Student Counseling Center"/>
  <p:tag name="ARTICULATE_REFERENCE_2" val="http://www.counseling.uci.edu/"/>
  <p:tag name="ARTICULATE_REFERENCE_TYPE_3" val="0"/>
  <p:tag name="ARTICULATE_REFERENCE_TITLE_3" val="UCI Faculty and Staff Counseling Center"/>
  <p:tag name="ARTICULATE_REFERENCE_3" val="http://snap.uci.edu/viewXmlFile.jsp?resourceID=224"/>
  <p:tag name="ARTICULATE_REFERENCE_TYPE_4" val="0"/>
  <p:tag name="ARTICULATE_REFERENCE_TITLE_4" val="Schedule a Workplace Violence Workshop for Your Department"/>
  <p:tag name="ARTICULATE_REFERENCE_4" val="http://snap.uci.edu/viewXmlFile.jsp?resourceID=1566"/>
  <p:tag name="ARTICULATE_REFERENCE_TYPE_5" val="0"/>
  <p:tag name="LOGO_PIC_2" val="C:\Documents and Settings\Bonni Frazee\Desktop\Articulate UCI Template\Articulate Template\Articulate logo.jpg"/>
  <p:tag name="PRESENTER_PIC_MODE" val="0"/>
  <p:tag name="LOGO_PIC_MODE" val="1"/>
  <p:tag name="PRESENTATION_TITLE" val="Workplace Violence"/>
  <p:tag name="PRESENTATION_DESC" val="version 4"/>
  <p:tag name="LMS_QUIZ_INSERT" val="1"/>
  <p:tag name="LMS_COMPLETION_TITLE" val="Change Title"/>
  <p:tag name="LMS_COMPLETION_ID" val="Change_Title"/>
  <p:tag name="LMS_COMPLETION_VERSION" val="1.0"/>
  <p:tag name="LMS_COMPLETION_DURATION" val="01:00:00"/>
  <p:tag name="LMS_COMPLETION_SCO_TITLE" val="Change Title"/>
  <p:tag name="LMS_COMPLETION_SCO_ID" val="Change_Title"/>
  <p:tag name="LMS_COMPLETION_THRESHOLD" val="3"/>
  <p:tag name="LMS_COMPLETION_METHOD" val="VIEW"/>
  <p:tag name="LMS_REPORTING" val="0"/>
  <p:tag name="LMS_DATA_SCORM" val="Yes"/>
  <p:tag name="PUBLISH_TITLE" val="Change Title"/>
  <p:tag name="ARTICULATE_PUBLISH_PATH" val="X:\eLearning_Sources\eLearning_other\UCI_eLearning\elearning Creation\Published"/>
  <p:tag name="ARTICULATE_LOGO" val="UCI_logo.jpg"/>
  <p:tag name="ARTICULATE_PRESENTER" val="(None selected)"/>
  <p:tag name="ARTICULATE_LMS" val="0"/>
  <p:tag name="LMS_PUBLISH" val="Yes"/>
  <p:tag name="LMS_PROTOCOL_METHOD" val="SCORM"/>
  <p:tag name="LMS_PROTOCOL_VERSION" val="1.2"/>
  <p:tag name="ARTICULATE_TEMPLATE" val="UCI White"/>
  <p:tag name="PLAYERLOGOHEIGHT" val="41"/>
  <p:tag name="PLAYERLOGOWIDTH" val="244"/>
  <p:tag name="LASTPUBLISHED" val="X:\eLearning_Sources\eLearning_other\UCI_eLearning\elearning Creation\CoursePrep\Published\Course Preparation\player.html"/>
  <p:tag name="ARTICULATE_REFERENCE_COUNT" val="1"/>
  <p:tag name="ARTICULATE_REFERENCE_TYPE_1" val="0"/>
</p:tagLst>
</file>

<file path=ppt/tags/tag2.xml><?xml version="1.0" encoding="utf-8"?>
<p:tagLst xmlns:a="http://schemas.openxmlformats.org/drawingml/2006/main" xmlns:r="http://schemas.openxmlformats.org/officeDocument/2006/relationships" xmlns:p="http://schemas.openxmlformats.org/presentationml/2006/main">
  <p:tag name="ELAPSEDTIME" val="23.968"/>
</p:tagLst>
</file>

<file path=ppt/theme/theme1.xml><?xml version="1.0" encoding="utf-8"?>
<a:theme xmlns:a="http://schemas.openxmlformats.org/drawingml/2006/main" name="UCI Master">
  <a:themeElements>
    <a:clrScheme name="UCI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UCI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3275"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3275"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UCI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CI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CI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CI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CI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CI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CI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CI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CI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CI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CI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CI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1690</TotalTime>
  <Words>4042</Words>
  <Application>Microsoft Macintosh PowerPoint</Application>
  <PresentationFormat>On-screen Show (4:3)</PresentationFormat>
  <Paragraphs>743</Paragraphs>
  <Slides>59</Slides>
  <Notes>48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Arial</vt:lpstr>
      <vt:lpstr>Helvetica</vt:lpstr>
      <vt:lpstr>Lucida Sans Unicode</vt:lpstr>
      <vt:lpstr>Monotype Sorts</vt:lpstr>
      <vt:lpstr>Symbol</vt:lpstr>
      <vt:lpstr>Tahoma</vt:lpstr>
      <vt:lpstr>Times New Roman</vt:lpstr>
      <vt:lpstr>Wingdings</vt:lpstr>
      <vt:lpstr>UCI Master</vt:lpstr>
      <vt:lpstr>Finite-State Machines</vt:lpstr>
      <vt:lpstr>Introduction</vt:lpstr>
      <vt:lpstr>Representing Finite-State Machines</vt:lpstr>
      <vt:lpstr>A Finite-State Machine Example</vt:lpstr>
      <vt:lpstr>Finite Automata</vt:lpstr>
      <vt:lpstr>Example: Recognizing Strings Ending in “ing”</vt:lpstr>
      <vt:lpstr>Automata to Code (by hand)</vt:lpstr>
      <vt:lpstr>Example in Java</vt:lpstr>
      <vt:lpstr>Automata to Code – General</vt:lpstr>
      <vt:lpstr>Another Finite Automaton Example:  Matching An Even Number of 1’s</vt:lpstr>
      <vt:lpstr>Password/Keyword Example</vt:lpstr>
      <vt:lpstr>Exactly Two a’s</vt:lpstr>
      <vt:lpstr>At Least Two b’s</vt:lpstr>
      <vt:lpstr>Exactly two a’s and at least two b’s</vt:lpstr>
      <vt:lpstr>Containing a Substrings or Not</vt:lpstr>
      <vt:lpstr>General Comments</vt:lpstr>
      <vt:lpstr>Deterministic Finite Automata (DFA)</vt:lpstr>
      <vt:lpstr>The Transition Function</vt:lpstr>
      <vt:lpstr>Graph Representation of DFA’s </vt:lpstr>
      <vt:lpstr>Example: Graph of a DFA</vt:lpstr>
      <vt:lpstr>Language of a DFA</vt:lpstr>
      <vt:lpstr>Example: String in a Language</vt:lpstr>
      <vt:lpstr>Example: String in a Language</vt:lpstr>
      <vt:lpstr>Example: String in a Language</vt:lpstr>
      <vt:lpstr>Example: String in a Language</vt:lpstr>
      <vt:lpstr>Example – Concluded</vt:lpstr>
      <vt:lpstr>DFA Matching is Fast</vt:lpstr>
      <vt:lpstr>Nondeterminism</vt:lpstr>
      <vt:lpstr>Example: Moves on a Chessboard</vt:lpstr>
      <vt:lpstr>Example: Chessboard</vt:lpstr>
      <vt:lpstr>Formal Nondeterministic Finite Automaton (NFA) Definition</vt:lpstr>
      <vt:lpstr>NFA Properties</vt:lpstr>
      <vt:lpstr>Example NFA</vt:lpstr>
      <vt:lpstr>NFA Simulation </vt:lpstr>
      <vt:lpstr>Every DFA can be Converted to an Equivalent NFA</vt:lpstr>
      <vt:lpstr>Every NFA can be Converted to an Equivalent DFA </vt:lpstr>
      <vt:lpstr>Michael Rabin              Dana Scott</vt:lpstr>
      <vt:lpstr>Subset Construction</vt:lpstr>
      <vt:lpstr>Critical Point</vt:lpstr>
      <vt:lpstr>Subset Construction – (2)</vt:lpstr>
      <vt:lpstr>Example: Subset Construction</vt:lpstr>
      <vt:lpstr>Example: Subset Construction</vt:lpstr>
      <vt:lpstr>Example: Subset Construction</vt:lpstr>
      <vt:lpstr>Example: Subset Construction</vt:lpstr>
      <vt:lpstr>Example: Subset Construction</vt:lpstr>
      <vt:lpstr>Example: Subset Construction</vt:lpstr>
      <vt:lpstr>Example: Subset Construction</vt:lpstr>
      <vt:lpstr>NFA’s With ε-Transitions</vt:lpstr>
      <vt:lpstr>Example: ε-NFA</vt:lpstr>
      <vt:lpstr>Closure of States</vt:lpstr>
      <vt:lpstr>Equivalence of NFA and ε-NFA</vt:lpstr>
      <vt:lpstr>Picture of ε-Transition Removal</vt:lpstr>
      <vt:lpstr>Equivalence – (2)</vt:lpstr>
      <vt:lpstr>PowerPoint Presentation</vt:lpstr>
      <vt:lpstr>Example: ε-NFA-to-NFA</vt:lpstr>
      <vt:lpstr>ε-NFA Matching via DFA Conversion can be Slow for Big Finite Automata</vt:lpstr>
      <vt:lpstr>There is an Alternative Approach</vt:lpstr>
      <vt:lpstr>ε-NFA Simulation </vt:lpstr>
      <vt:lpstr>Summary</vt:lpstr>
    </vt:vector>
  </TitlesOfParts>
  <Manager/>
  <Company>University California Irvine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dc:description/>
  <cp:lastModifiedBy>Michael Goodrich</cp:lastModifiedBy>
  <cp:revision>136</cp:revision>
  <dcterms:created xsi:type="dcterms:W3CDTF">2002-12-30T18:35:41Z</dcterms:created>
  <dcterms:modified xsi:type="dcterms:W3CDTF">2022-03-15T18:04:42Z</dcterms:modified>
</cp:coreProperties>
</file>