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13"/>
  </p:notesMasterIdLst>
  <p:sldIdLst>
    <p:sldId id="256" r:id="rId2"/>
    <p:sldId id="257" r:id="rId3"/>
    <p:sldId id="282" r:id="rId4"/>
    <p:sldId id="265" r:id="rId5"/>
    <p:sldId id="284" r:id="rId6"/>
    <p:sldId id="266" r:id="rId7"/>
    <p:sldId id="267" r:id="rId8"/>
    <p:sldId id="268" r:id="rId9"/>
    <p:sldId id="269" r:id="rId10"/>
    <p:sldId id="283" r:id="rId11"/>
    <p:sldId id="263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21" d="100"/>
          <a:sy n="121" d="100"/>
        </p:scale>
        <p:origin x="69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5468529-623D-774E-8C94-AEBAA54A5A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A6B6FAC-02EE-E54A-94F0-174D35BBF4C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AED2FCA3-D04E-384D-A102-EEEA3AB2F47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00977F41-4A6D-8547-84F6-4ED2DFF8EE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BAF15641-4CA0-5844-B746-F8464C2F077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064D596C-057A-7949-B6C3-084F77894F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2ECB797-135A-B645-BA1F-2FB8F3B1BA8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14FDCFB-E8EC-A64E-BB7B-737E930B96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611F23-A958-B542-9B83-C7083E876BA9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DB2780BD-8694-3D47-9738-517A4DD2F6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BE57E19-9754-9043-9D06-53870FF813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18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321FD1-7127-1641-87BD-8C7B81E02D57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C133A3-ADA4-2546-A55B-67DCA46FDEE9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67FE434-661E-0F49-9CE2-2E50D26ABB2A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67FE434-661E-0F49-9CE2-2E50D26ABB2A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5493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10DE7C-75A5-384B-B719-ABA41F9597A5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04467F-76EF-1447-88F6-A6D688F8B1AE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57DD8B-640C-F946-9C15-D51B051017C1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CA77F2-B195-FA45-AA28-E07D4942C9D7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>
            <a:extLst>
              <a:ext uri="{FF2B5EF4-FFF2-40B4-BE49-F238E27FC236}">
                <a16:creationId xmlns:a16="http://schemas.microsoft.com/office/drawing/2014/main" id="{C5EA430B-A23C-654A-9017-8877A907905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31775" y="2089150"/>
            <a:ext cx="8574088" cy="1554163"/>
          </a:xfrm>
          <a:extLst>
            <a:ext uri="{AF507438-7753-43E0-B8FC-AC1667EBCBE1}">
              <a14:hiddenEffects xmlns:a14="http://schemas.microsoft.com/office/drawing/2010/main">
                <a:effectLst>
                  <a:outerShdw dist="63500" dir="2212194" algn="ctr" rotWithShape="0">
                    <a:schemeClr val="tx1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90000"/>
              </a:lnSpc>
              <a:defRPr sz="4600" b="1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76483" name="Rectangle 3">
            <a:extLst>
              <a:ext uri="{FF2B5EF4-FFF2-40B4-BE49-F238E27FC236}">
                <a16:creationId xmlns:a16="http://schemas.microsoft.com/office/drawing/2014/main" id="{4E6056C4-BBE0-EE49-84C0-4785ABA0328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31775" y="4035425"/>
            <a:ext cx="8574088" cy="137795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4D4D4D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spcBef>
                <a:spcPct val="30000"/>
              </a:spcBef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76484" name="Rectangle 4">
            <a:extLst>
              <a:ext uri="{FF2B5EF4-FFF2-40B4-BE49-F238E27FC236}">
                <a16:creationId xmlns:a16="http://schemas.microsoft.com/office/drawing/2014/main" id="{53A6680A-44D4-784D-9BED-FCD0AFCA298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3505200" y="6216650"/>
            <a:ext cx="2133600" cy="4778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76485" name="Rectangle 5">
            <a:extLst>
              <a:ext uri="{FF2B5EF4-FFF2-40B4-BE49-F238E27FC236}">
                <a16:creationId xmlns:a16="http://schemas.microsoft.com/office/drawing/2014/main" id="{7730C9A1-9743-0442-AC9B-A553B02271B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125413" y="6223000"/>
            <a:ext cx="214312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76486" name="Rectangle 6">
            <a:extLst>
              <a:ext uri="{FF2B5EF4-FFF2-40B4-BE49-F238E27FC236}">
                <a16:creationId xmlns:a16="http://schemas.microsoft.com/office/drawing/2014/main" id="{662610D4-07B6-AB4C-898B-69863F851A5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8175625" y="6329363"/>
            <a:ext cx="844550" cy="4778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39BD475-42A0-B047-BB4B-3E80637FDA26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9" name="Picture 13">
            <a:extLst>
              <a:ext uri="{FF2B5EF4-FFF2-40B4-BE49-F238E27FC236}">
                <a16:creationId xmlns:a16="http://schemas.microsoft.com/office/drawing/2014/main" id="{984F57BE-DD12-3143-8358-96282ABC094B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917"/>
          <a:stretch/>
        </p:blipFill>
        <p:spPr bwMode="auto">
          <a:xfrm>
            <a:off x="0" y="0"/>
            <a:ext cx="91440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46B57-7AD2-9F4E-9B07-E57C3A62A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0767E9-E7A9-2746-83DD-012ABF0FE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905AE-718F-0842-A2DE-0DD675D162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2715E-4066-4C4B-84EC-C6D410C07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8DB70F-3E45-694D-9BAF-1764AD632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213" y="6245225"/>
            <a:ext cx="588962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E570EA2-3E0E-D643-9853-B9E68D8F73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656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DE783C-00AF-1441-9CCE-3D48FD071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54800" y="828675"/>
            <a:ext cx="2155825" cy="46085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081B2C-CDFC-5F46-96E6-EB67C8D4D6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82563" y="828675"/>
            <a:ext cx="6319837" cy="46085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4EC27-BE5C-7149-9AD5-C3574B60EE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ACBFB-7145-1D4A-ADB0-0E6E58339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F40486-9D88-A94C-89E2-BA9B9214B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213" y="6245225"/>
            <a:ext cx="588962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C8E93A-BE18-F44D-99BA-E3CD60E769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5896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F3877-B09C-634E-B282-99CAEB15B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8A096-D484-CE46-B649-80873855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60E63-FF17-BB4E-B0E9-8E921DADF3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6BE0E-FDFD-184F-8292-0794BDF10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83EB63-C8AA-5548-BC21-D76D531C9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213" y="6245225"/>
            <a:ext cx="588962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D0E2FB-4BD6-D04C-8788-6E6E545732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7100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6F126-141D-7143-B910-01E0DC145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DB4DEF-436B-0941-938E-0FBA1CD1E8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15FC0-6DC4-E241-BD16-E052EEF2E0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53B08-5386-7E4E-B514-057CAB4E6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7D636-4746-494A-B6B3-E87FC2C59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213" y="6245225"/>
            <a:ext cx="588962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F09FAAF-8198-654D-B057-0FEDDFD1B4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0409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1C5AF-C8E8-D649-AC10-858CE6767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10C06-DAC1-3943-89E8-92FE8B1227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1000" y="2189163"/>
            <a:ext cx="4070350" cy="32480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F23228-1F02-4040-A415-67A82BC7B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03750" y="2189163"/>
            <a:ext cx="4070350" cy="32480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94FE66-1994-9643-B419-0CE1210C9D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23882F-2037-B94C-AA2D-02ACA4E86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8CB84A-E874-164B-84DF-D76543E98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213" y="6245225"/>
            <a:ext cx="588962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07DBE27-472C-D245-BFBD-66B721222B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1564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73269-8405-D944-B5E1-007EEDEBF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78970B-264C-CF4E-B109-416160663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345FB5-5FBF-4A4F-A703-FB3453EFD8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897C3E-1BF4-4B48-A913-B44E92E378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2020AD-CD2C-DE49-A833-6F39BE34C4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B21536-18DA-1845-B460-DE7D1D9CBB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11BB82-C304-9644-8829-29B02E27B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3DB1E9-C764-3149-B90E-7A31CD988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213" y="6245225"/>
            <a:ext cx="588962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BFCA45-A96D-154E-94E5-31BEFCD900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7760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90525-4E50-A341-A1A2-98A781C4C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E6D01A-EA0B-D24C-94CE-78E9FFB47B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0FF9A5-8A05-8A4B-AAA8-F31D45F6F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121B49-BBA3-C244-A06B-9DB8613A4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213" y="6245225"/>
            <a:ext cx="588962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16F6FF6-D854-804B-BE3C-88B0DE1D29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011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BD7E4B-3F89-3249-B301-66D3772FE9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CDC236-885A-8341-A199-9F203FF8D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41B2BB-5A6B-6F4A-B973-FDCDEA8CD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213" y="6245225"/>
            <a:ext cx="588962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B7EC12F-0B5D-1743-AA59-B04720612F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1518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F0461-BA43-8245-B4AD-D3B95D5CE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9C137-925C-0448-92F0-DEFF69E16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278220-608C-564D-8451-CC496F9939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62AA24-B55A-454B-8613-3CEBF27AB6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14F91-05CC-AD42-9327-CE9D743FD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F482B-16B0-9245-9119-97E8640FF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213" y="6245225"/>
            <a:ext cx="588962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7DE07BE-A102-1145-9B3C-33C4280BF5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0078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630EA-EF7E-BD4A-97FA-F10C80F4F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F6B317-BB57-D249-B0DD-2E1D4B6697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0045A8-D207-5D49-B335-EAC6A11E96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2BCB5-C9B2-DC41-8A22-F39F01D9F0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B44263-6D27-084D-99B3-6AE26B2CA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EC2FDB-BBAD-E44A-8251-5E4944BD7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213" y="6245225"/>
            <a:ext cx="588962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81A3F4-2594-204E-8E09-4A0AEB6AC7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1511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5469" name="Picture 13">
            <a:extLst>
              <a:ext uri="{FF2B5EF4-FFF2-40B4-BE49-F238E27FC236}">
                <a16:creationId xmlns:a16="http://schemas.microsoft.com/office/drawing/2014/main" id="{631473C5-AADA-BE4A-A54F-6BA9F99669D6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917"/>
          <a:stretch/>
        </p:blipFill>
        <p:spPr bwMode="auto">
          <a:xfrm>
            <a:off x="0" y="0"/>
            <a:ext cx="91440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5458" name="Rectangle 2">
            <a:extLst>
              <a:ext uri="{FF2B5EF4-FFF2-40B4-BE49-F238E27FC236}">
                <a16:creationId xmlns:a16="http://schemas.microsoft.com/office/drawing/2014/main" id="{3DDDC3D2-CABD-414D-BAF3-6C3945626C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13519" y="642145"/>
            <a:ext cx="8628062" cy="994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rgbClr val="000066"/>
                  </a:outerShdw>
                </a:effectLst>
              </a14:hiddenEffects>
            </a:ext>
          </a:extLst>
        </p:spPr>
        <p:txBody>
          <a:bodyPr vert="horz" wrap="square" lIns="80400" tIns="40200" rIns="80400" bIns="402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75459" name="Rectangle 3">
            <a:extLst>
              <a:ext uri="{FF2B5EF4-FFF2-40B4-BE49-F238E27FC236}">
                <a16:creationId xmlns:a16="http://schemas.microsoft.com/office/drawing/2014/main" id="{F5A74A2D-18EB-EE4C-8A74-73B30EDF2E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729409"/>
            <a:ext cx="8293100" cy="4701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vert="horz" wrap="square" lIns="80400" tIns="40200" rIns="80400" bIns="402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defTabSz="803275" rtl="0" fontAlgn="base">
        <a:lnSpc>
          <a:spcPct val="85000"/>
        </a:lnSpc>
        <a:spcBef>
          <a:spcPct val="20000"/>
        </a:spcBef>
        <a:spcAft>
          <a:spcPct val="0"/>
        </a:spcAft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803275" rtl="0" fontAlgn="base">
        <a:lnSpc>
          <a:spcPct val="85000"/>
        </a:lnSpc>
        <a:spcBef>
          <a:spcPct val="20000"/>
        </a:spcBef>
        <a:spcAft>
          <a:spcPct val="0"/>
        </a:spcAft>
        <a:defRPr sz="3800">
          <a:solidFill>
            <a:schemeClr val="tx1"/>
          </a:solidFill>
          <a:latin typeface="Arial" panose="020B0604020202020204" pitchFamily="34" charset="0"/>
        </a:defRPr>
      </a:lvl2pPr>
      <a:lvl3pPr algn="ctr" defTabSz="803275" rtl="0" fontAlgn="base">
        <a:lnSpc>
          <a:spcPct val="85000"/>
        </a:lnSpc>
        <a:spcBef>
          <a:spcPct val="20000"/>
        </a:spcBef>
        <a:spcAft>
          <a:spcPct val="0"/>
        </a:spcAft>
        <a:defRPr sz="3800">
          <a:solidFill>
            <a:schemeClr val="tx1"/>
          </a:solidFill>
          <a:latin typeface="Arial" panose="020B0604020202020204" pitchFamily="34" charset="0"/>
        </a:defRPr>
      </a:lvl3pPr>
      <a:lvl4pPr algn="ctr" defTabSz="803275" rtl="0" fontAlgn="base">
        <a:lnSpc>
          <a:spcPct val="85000"/>
        </a:lnSpc>
        <a:spcBef>
          <a:spcPct val="20000"/>
        </a:spcBef>
        <a:spcAft>
          <a:spcPct val="0"/>
        </a:spcAft>
        <a:defRPr sz="3800">
          <a:solidFill>
            <a:schemeClr val="tx1"/>
          </a:solidFill>
          <a:latin typeface="Arial" panose="020B0604020202020204" pitchFamily="34" charset="0"/>
        </a:defRPr>
      </a:lvl4pPr>
      <a:lvl5pPr algn="ctr" defTabSz="803275" rtl="0" fontAlgn="base">
        <a:lnSpc>
          <a:spcPct val="85000"/>
        </a:lnSpc>
        <a:spcBef>
          <a:spcPct val="20000"/>
        </a:spcBef>
        <a:spcAft>
          <a:spcPct val="0"/>
        </a:spcAft>
        <a:defRPr sz="3800">
          <a:solidFill>
            <a:schemeClr val="tx1"/>
          </a:solidFill>
          <a:latin typeface="Arial" panose="020B0604020202020204" pitchFamily="34" charset="0"/>
        </a:defRPr>
      </a:lvl5pPr>
      <a:lvl6pPr marL="457200" algn="ctr" defTabSz="803275" rtl="0" fontAlgn="base">
        <a:lnSpc>
          <a:spcPct val="85000"/>
        </a:lnSpc>
        <a:spcBef>
          <a:spcPct val="20000"/>
        </a:spcBef>
        <a:spcAft>
          <a:spcPct val="0"/>
        </a:spcAft>
        <a:defRPr sz="3800">
          <a:solidFill>
            <a:schemeClr val="tx1"/>
          </a:solidFill>
          <a:latin typeface="Arial" panose="020B0604020202020204" pitchFamily="34" charset="0"/>
        </a:defRPr>
      </a:lvl6pPr>
      <a:lvl7pPr marL="914400" algn="ctr" defTabSz="803275" rtl="0" fontAlgn="base">
        <a:lnSpc>
          <a:spcPct val="85000"/>
        </a:lnSpc>
        <a:spcBef>
          <a:spcPct val="20000"/>
        </a:spcBef>
        <a:spcAft>
          <a:spcPct val="0"/>
        </a:spcAft>
        <a:defRPr sz="3800">
          <a:solidFill>
            <a:schemeClr val="tx1"/>
          </a:solidFill>
          <a:latin typeface="Arial" panose="020B0604020202020204" pitchFamily="34" charset="0"/>
        </a:defRPr>
      </a:lvl7pPr>
      <a:lvl8pPr marL="1371600" algn="ctr" defTabSz="803275" rtl="0" fontAlgn="base">
        <a:lnSpc>
          <a:spcPct val="85000"/>
        </a:lnSpc>
        <a:spcBef>
          <a:spcPct val="20000"/>
        </a:spcBef>
        <a:spcAft>
          <a:spcPct val="0"/>
        </a:spcAft>
        <a:defRPr sz="3800">
          <a:solidFill>
            <a:schemeClr val="tx1"/>
          </a:solidFill>
          <a:latin typeface="Arial" panose="020B0604020202020204" pitchFamily="34" charset="0"/>
        </a:defRPr>
      </a:lvl8pPr>
      <a:lvl9pPr marL="1828800" algn="ctr" defTabSz="803275" rtl="0" fontAlgn="base">
        <a:lnSpc>
          <a:spcPct val="85000"/>
        </a:lnSpc>
        <a:spcBef>
          <a:spcPct val="20000"/>
        </a:spcBef>
        <a:spcAft>
          <a:spcPct val="0"/>
        </a:spcAft>
        <a:defRPr sz="38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6075" indent="-346075" algn="l" defTabSz="803275" rtl="0" fontAlgn="base">
        <a:lnSpc>
          <a:spcPct val="85000"/>
        </a:lnSpc>
        <a:spcBef>
          <a:spcPct val="35000"/>
        </a:spcBef>
        <a:spcAft>
          <a:spcPct val="0"/>
        </a:spcAft>
        <a:buClr>
          <a:srgbClr val="000066"/>
        </a:buClr>
        <a:buSzPct val="70000"/>
        <a:buFont typeface="Wingdings" pitchFamily="2" charset="2"/>
        <a:buChar char="m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0988" algn="l" defTabSz="803275" rtl="0" fontAlgn="base">
        <a:lnSpc>
          <a:spcPct val="85000"/>
        </a:lnSpc>
        <a:spcBef>
          <a:spcPct val="35000"/>
        </a:spcBef>
        <a:spcAft>
          <a:spcPct val="0"/>
        </a:spcAft>
        <a:buClr>
          <a:srgbClr val="000066"/>
        </a:buClr>
        <a:buSzPct val="70000"/>
        <a:buFont typeface="Wingdings" pitchFamily="2" charset="2"/>
        <a:buChar char="m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50938" indent="-295275" algn="l" defTabSz="803275" rtl="0" fontAlgn="base">
        <a:lnSpc>
          <a:spcPct val="85000"/>
        </a:lnSpc>
        <a:spcBef>
          <a:spcPct val="35000"/>
        </a:spcBef>
        <a:spcAft>
          <a:spcPct val="0"/>
        </a:spcAft>
        <a:buClr>
          <a:srgbClr val="000066"/>
        </a:buClr>
        <a:buSzPct val="70000"/>
        <a:buFont typeface="Wingdings" pitchFamily="2" charset="2"/>
        <a:buChar char="m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8138" indent="-342900" algn="l" defTabSz="803275" rtl="0" fontAlgn="base">
        <a:lnSpc>
          <a:spcPct val="85000"/>
        </a:lnSpc>
        <a:spcBef>
          <a:spcPct val="35000"/>
        </a:spcBef>
        <a:spcAft>
          <a:spcPct val="0"/>
        </a:spcAft>
        <a:buClr>
          <a:srgbClr val="000066"/>
        </a:buClr>
        <a:buSzPct val="70000"/>
        <a:buFont typeface="Wingdings" pitchFamily="2" charset="2"/>
        <a:buChar char="m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01838" indent="-279400" algn="l" defTabSz="803275" rtl="0" fontAlgn="base">
        <a:lnSpc>
          <a:spcPct val="85000"/>
        </a:lnSpc>
        <a:spcBef>
          <a:spcPct val="35000"/>
        </a:spcBef>
        <a:spcAft>
          <a:spcPct val="0"/>
        </a:spcAft>
        <a:buClr>
          <a:srgbClr val="000066"/>
        </a:buClr>
        <a:buSzPct val="70000"/>
        <a:buFont typeface="Wingdings" pitchFamily="2" charset="2"/>
        <a:buChar char="m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8" name="Rectangle 14">
            <a:extLst>
              <a:ext uri="{FF2B5EF4-FFF2-40B4-BE49-F238E27FC236}">
                <a16:creationId xmlns:a16="http://schemas.microsoft.com/office/drawing/2014/main" id="{898B42E1-8805-4648-A5B4-2C2E98B7D0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5000" dirty="0"/>
              <a:t>Regular Expression Matching Algorithms</a:t>
            </a:r>
          </a:p>
        </p:txBody>
      </p:sp>
      <p:sp>
        <p:nvSpPr>
          <p:cNvPr id="6159" name="Rectangle 15">
            <a:extLst>
              <a:ext uri="{FF2B5EF4-FFF2-40B4-BE49-F238E27FC236}">
                <a16:creationId xmlns:a16="http://schemas.microsoft.com/office/drawing/2014/main" id="{D829BBBC-DE0A-7E45-A9E7-5BC79B60C12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Michael T. Goodrich</a:t>
            </a: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California, Irvine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2275C-EB11-7641-9969-5513F3F36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4B1A1-6281-9440-80E8-377B9DE9C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RE (</a:t>
            </a:r>
            <a:r>
              <a:rPr lang="el-GR" dirty="0"/>
              <a:t>ε</a:t>
            </a:r>
            <a:r>
              <a:rPr lang="en-US" dirty="0"/>
              <a:t>|(a*b)):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0A23722-672A-0341-A51D-66A6CD66AD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824" y="2648607"/>
            <a:ext cx="6803911" cy="370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BEF55E-23F1-8A4B-B9F5-92A3C9A696D4}"/>
              </a:ext>
            </a:extLst>
          </p:cNvPr>
          <p:cNvSpPr txBox="1"/>
          <p:nvPr/>
        </p:nvSpPr>
        <p:spPr>
          <a:xfrm>
            <a:off x="213519" y="6523314"/>
            <a:ext cx="49359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Image from https://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en.wikipedia.org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/wiki/Thompson%27s_construction</a:t>
            </a:r>
          </a:p>
        </p:txBody>
      </p:sp>
    </p:spTree>
    <p:extLst>
      <p:ext uri="{BB962C8B-B14F-4D97-AF65-F5344CB8AC3E}">
        <p14:creationId xmlns:p14="http://schemas.microsoft.com/office/powerpoint/2010/main" val="2932501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E57C7-3490-D947-881F-01EA32AFD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04FDE-54E7-4445-8251-46622D412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519" y="1636712"/>
            <a:ext cx="8795541" cy="5089909"/>
          </a:xfrm>
        </p:spPr>
        <p:txBody>
          <a:bodyPr/>
          <a:lstStyle/>
          <a:p>
            <a:r>
              <a:rPr lang="en-US" dirty="0"/>
              <a:t>Note that each combination in the above construction adds only a constant number of nodes and edges in each step.</a:t>
            </a:r>
          </a:p>
          <a:p>
            <a:r>
              <a:rPr lang="en-US" dirty="0"/>
              <a:t>So, if we start with an RE with m symbols, we will construct an equivalent </a:t>
            </a:r>
            <a:r>
              <a:rPr lang="el-GR" dirty="0"/>
              <a:t>ε-</a:t>
            </a:r>
            <a:r>
              <a:rPr lang="en-US" dirty="0"/>
              <a:t>NFA of size O(m).</a:t>
            </a:r>
          </a:p>
          <a:p>
            <a:r>
              <a:rPr lang="en-US" altLang="en-US" dirty="0"/>
              <a:t>Thus, we can determine whether a regular expression of size m matches a string of size n by converting the RE to an equivalent </a:t>
            </a:r>
            <a:r>
              <a:rPr lang="el-GR" altLang="en-US" dirty="0"/>
              <a:t>ε-</a:t>
            </a:r>
            <a:r>
              <a:rPr lang="en-US" altLang="en-US" dirty="0"/>
              <a:t>NFA, converting that to an equivalent DFA, and using DFA simulation to test for a match in </a:t>
            </a:r>
            <a:r>
              <a:rPr lang="en-US" dirty="0"/>
              <a:t>O(2</a:t>
            </a:r>
            <a:r>
              <a:rPr lang="en-US" baseline="30000" dirty="0"/>
              <a:t>m</a:t>
            </a:r>
            <a:r>
              <a:rPr lang="en-US" dirty="0"/>
              <a:t> + n) time.</a:t>
            </a:r>
          </a:p>
          <a:p>
            <a:r>
              <a:rPr lang="en-US" altLang="en-US" dirty="0"/>
              <a:t>Alternatively, we can use </a:t>
            </a:r>
            <a:r>
              <a:rPr lang="el-GR" altLang="en-US" dirty="0"/>
              <a:t>ε-</a:t>
            </a:r>
            <a:r>
              <a:rPr lang="en-US" altLang="en-US" dirty="0"/>
              <a:t>NFA simulation to test for a regular-expression match in </a:t>
            </a:r>
            <a:r>
              <a:rPr lang="en-US" dirty="0"/>
              <a:t>O(</a:t>
            </a:r>
            <a:r>
              <a:rPr lang="en-US" dirty="0" err="1"/>
              <a:t>mn</a:t>
            </a:r>
            <a:r>
              <a:rPr lang="en-US" dirty="0"/>
              <a:t>) time.</a:t>
            </a:r>
            <a:endParaRPr lang="en-US" alt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151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62F11C-1764-5B4E-A824-E6B6FFEAA8D5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RE</a:t>
            </a:r>
            <a:r>
              <a:rPr lang="ja-JP" altLang="en-US">
                <a:latin typeface="Arial"/>
                <a:cs typeface="+mj-cs"/>
              </a:rPr>
              <a:t>’</a:t>
            </a:r>
            <a:r>
              <a:rPr lang="en-US" dirty="0">
                <a:cs typeface="+mj-cs"/>
              </a:rPr>
              <a:t>s: Review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02979"/>
            <a:ext cx="7772400" cy="5218496"/>
          </a:xfrm>
        </p:spPr>
        <p:txBody>
          <a:bodyPr/>
          <a:lstStyle/>
          <a:p>
            <a:pPr>
              <a:buFont typeface="Arial"/>
              <a:buChar char="•"/>
              <a:defRPr/>
            </a:pPr>
            <a:r>
              <a:rPr lang="en-US" b="1" i="1" dirty="0">
                <a:solidFill>
                  <a:srgbClr val="FF0066"/>
                </a:solidFill>
                <a:cs typeface="+mn-cs"/>
              </a:rPr>
              <a:t>Regular expressions</a:t>
            </a:r>
            <a:r>
              <a:rPr lang="en-US" b="1" dirty="0">
                <a:cs typeface="+mn-cs"/>
              </a:rPr>
              <a:t> </a:t>
            </a:r>
            <a:r>
              <a:rPr lang="en-US" dirty="0">
                <a:cs typeface="+mn-cs"/>
              </a:rPr>
              <a:t> are an algebraic way to describe languages.</a:t>
            </a:r>
          </a:p>
          <a:p>
            <a:pPr>
              <a:buFont typeface="Arial"/>
              <a:buChar char="•"/>
              <a:defRPr/>
            </a:pPr>
            <a:r>
              <a:rPr lang="en-US" dirty="0">
                <a:cs typeface="+mn-cs"/>
              </a:rPr>
              <a:t>They describe exactly the regular languages.</a:t>
            </a:r>
          </a:p>
          <a:p>
            <a:pPr>
              <a:buFont typeface="Arial"/>
              <a:buChar char="•"/>
              <a:defRPr/>
            </a:pPr>
            <a:r>
              <a:rPr lang="en-US" dirty="0">
                <a:cs typeface="+mn-cs"/>
              </a:rPr>
              <a:t>If E is a regular expression, then L(E) is the language it defines.</a:t>
            </a:r>
          </a:p>
          <a:p>
            <a:pPr>
              <a:buFont typeface="Arial"/>
              <a:buChar char="•"/>
              <a:defRPr/>
            </a:pPr>
            <a:r>
              <a:rPr lang="en-US" dirty="0"/>
              <a:t>An individual character is an RE, and we define RE’s inductively using concatenation, or (union), and * closure. </a:t>
            </a:r>
          </a:p>
          <a:p>
            <a:pPr>
              <a:buFont typeface="Arial"/>
              <a:buChar char="•"/>
              <a:defRPr/>
            </a:pPr>
            <a:r>
              <a:rPr lang="en-US" dirty="0"/>
              <a:t>Parentheses may be used wherever needed to influence the grouping of operators.</a:t>
            </a:r>
          </a:p>
          <a:p>
            <a:pPr>
              <a:buFont typeface="Arial"/>
              <a:buChar char="•"/>
              <a:defRPr/>
            </a:pPr>
            <a:r>
              <a:rPr lang="en-US" dirty="0"/>
              <a:t>Order of precedence is * (highest), then concatenation, then | (lowest).</a:t>
            </a:r>
          </a:p>
          <a:p>
            <a:pPr>
              <a:buFont typeface="Arial"/>
              <a:buChar char="•"/>
              <a:defRPr/>
            </a:pPr>
            <a:endParaRPr lang="en-US" dirty="0"/>
          </a:p>
          <a:p>
            <a:pPr>
              <a:buFont typeface="Arial"/>
              <a:buChar char="•"/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614AD7-9D5A-EC4C-A72A-CE9310AE3D59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7969" y="915414"/>
            <a:ext cx="8628062" cy="994567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33CC33"/>
                </a:solidFill>
                <a:cs typeface="+mj-cs"/>
              </a:rPr>
              <a:t>Examples</a:t>
            </a:r>
            <a:r>
              <a:rPr lang="en-US" dirty="0">
                <a:cs typeface="+mj-cs"/>
              </a:rPr>
              <a:t>: RE</a:t>
            </a:r>
            <a:r>
              <a:rPr lang="ja-JP" altLang="en-US" dirty="0">
                <a:latin typeface="Arial"/>
                <a:cs typeface="+mj-cs"/>
              </a:rPr>
              <a:t>’</a:t>
            </a:r>
            <a:r>
              <a:rPr lang="en-US" dirty="0">
                <a:cs typeface="+mj-cs"/>
              </a:rPr>
              <a:t>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301765"/>
            <a:ext cx="8293100" cy="4128851"/>
          </a:xfrm>
        </p:spPr>
        <p:txBody>
          <a:bodyPr/>
          <a:lstStyle/>
          <a:p>
            <a:pPr>
              <a:buFont typeface="Arial"/>
              <a:buChar char="•"/>
              <a:defRPr/>
            </a:pPr>
            <a:r>
              <a:rPr lang="en-US" dirty="0">
                <a:cs typeface="+mn-cs"/>
              </a:rPr>
              <a:t>L((0|1)*101(0|1)*) = all strings of 0’s and 1’s having 101 as a substring.</a:t>
            </a:r>
          </a:p>
          <a:p>
            <a:pPr>
              <a:buFont typeface="Arial"/>
              <a:buChar char="•"/>
              <a:defRPr/>
            </a:pPr>
            <a:r>
              <a:rPr lang="en-US" dirty="0">
                <a:cs typeface="+mn-cs"/>
              </a:rPr>
              <a:t>L((0|1)*1(0|1)*0(0|1)*1(0|1)*) = all strings of 0’s and 1’s having 101 as a subsequence.</a:t>
            </a:r>
          </a:p>
          <a:p>
            <a:pPr>
              <a:buFont typeface="Arial"/>
              <a:buChar char="•"/>
              <a:defRPr/>
            </a:pPr>
            <a:r>
              <a:rPr lang="en-US" dirty="0">
                <a:cs typeface="+mn-cs"/>
              </a:rPr>
              <a:t>L(1*(1*01*01*01*)*1*) =all strings of 0’s and 1’s having a number of 0’s that is a multiple of 3.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">
            <a:extLst>
              <a:ext uri="{FF2B5EF4-FFF2-40B4-BE49-F238E27FC236}">
                <a16:creationId xmlns:a16="http://schemas.microsoft.com/office/drawing/2014/main" id="{ED3C4F6D-5E2A-9B4C-9E7E-CA9D2237A31E}"/>
              </a:ext>
            </a:extLst>
          </p:cNvPr>
          <p:cNvSpPr txBox="1">
            <a:spLocks noChangeArrowheads="1"/>
          </p:cNvSpPr>
          <p:nvPr/>
        </p:nvSpPr>
        <p:spPr>
          <a:xfrm>
            <a:off x="213519" y="1435120"/>
            <a:ext cx="8795541" cy="4997212"/>
          </a:xfrm>
          <a:prstGeom prst="rect">
            <a:avLst/>
          </a:prstGeom>
        </p:spPr>
        <p:txBody>
          <a:bodyPr/>
          <a:lstStyle>
            <a:lvl1pPr marL="346075" indent="-346075" algn="l" defTabSz="803275" rtl="0" fontAlgn="base">
              <a:lnSpc>
                <a:spcPct val="85000"/>
              </a:lnSpc>
              <a:spcBef>
                <a:spcPct val="35000"/>
              </a:spcBef>
              <a:spcAft>
                <a:spcPct val="0"/>
              </a:spcAft>
              <a:buClr>
                <a:srgbClr val="000066"/>
              </a:buClr>
              <a:buSzPct val="70000"/>
              <a:buFont typeface="Wingdings" pitchFamily="2" charset="2"/>
              <a:buChar char="m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363" indent="-280988" algn="l" defTabSz="803275" rtl="0" fontAlgn="base">
              <a:lnSpc>
                <a:spcPct val="85000"/>
              </a:lnSpc>
              <a:spcBef>
                <a:spcPct val="35000"/>
              </a:spcBef>
              <a:spcAft>
                <a:spcPct val="0"/>
              </a:spcAft>
              <a:buClr>
                <a:srgbClr val="000066"/>
              </a:buClr>
              <a:buSzPct val="70000"/>
              <a:buFont typeface="Wingdings" pitchFamily="2" charset="2"/>
              <a:buChar char="m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50938" indent="-295275" algn="l" defTabSz="803275" rtl="0" fontAlgn="base">
              <a:lnSpc>
                <a:spcPct val="85000"/>
              </a:lnSpc>
              <a:spcBef>
                <a:spcPct val="35000"/>
              </a:spcBef>
              <a:spcAft>
                <a:spcPct val="0"/>
              </a:spcAft>
              <a:buClr>
                <a:srgbClr val="000066"/>
              </a:buClr>
              <a:buSzPct val="70000"/>
              <a:buFont typeface="Wingdings" pitchFamily="2" charset="2"/>
              <a:buChar char="m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8138" indent="-342900" algn="l" defTabSz="803275" rtl="0" fontAlgn="base">
              <a:lnSpc>
                <a:spcPct val="85000"/>
              </a:lnSpc>
              <a:spcBef>
                <a:spcPct val="35000"/>
              </a:spcBef>
              <a:spcAft>
                <a:spcPct val="0"/>
              </a:spcAft>
              <a:buClr>
                <a:srgbClr val="000066"/>
              </a:buClr>
              <a:buSzPct val="70000"/>
              <a:buFont typeface="Wingdings" pitchFamily="2" charset="2"/>
              <a:buChar char="m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01838" indent="-279400" algn="l" defTabSz="803275" rtl="0" fontAlgn="base">
              <a:lnSpc>
                <a:spcPct val="85000"/>
              </a:lnSpc>
              <a:spcBef>
                <a:spcPct val="35000"/>
              </a:spcBef>
              <a:spcAft>
                <a:spcPct val="0"/>
              </a:spcAft>
              <a:buClr>
                <a:srgbClr val="000066"/>
              </a:buClr>
              <a:buSzPct val="70000"/>
              <a:buFont typeface="Wingdings" pitchFamily="2" charset="2"/>
              <a:buChar char="m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Proof was published in 1968 by Ken Thompson.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…*</a:t>
            </a:r>
          </a:p>
          <a:p>
            <a:pPr>
              <a:defRPr/>
            </a:pPr>
            <a:r>
              <a:rPr lang="en-US" dirty="0"/>
              <a:t>1983: Ken Thompson received the Turing Award (along with Dennis Ritchie).</a:t>
            </a:r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sz="2400" dirty="0"/>
              <a:t>*He also invented Unix (w/ Dennis Ritchie) and the B language (which was a precursor to C, which was invented by Ritchie)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0F437348-CAC4-C147-91CC-94F6B8AFEF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519" y="642145"/>
            <a:ext cx="8628062" cy="994567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Converting a RE to an </a:t>
            </a:r>
            <a:r>
              <a:rPr lang="en-US" dirty="0" err="1">
                <a:latin typeface="Lucida Sans Unicode" charset="0"/>
                <a:cs typeface="+mj-cs"/>
              </a:rPr>
              <a:t>ε</a:t>
            </a:r>
            <a:r>
              <a:rPr lang="en-US" dirty="0">
                <a:cs typeface="+mj-cs"/>
              </a:rPr>
              <a:t>-NFA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1444D57-1ED8-E942-87CC-4F38BE6FF1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110"/>
          <a:stretch/>
        </p:blipFill>
        <p:spPr bwMode="auto">
          <a:xfrm>
            <a:off x="3280104" y="2057116"/>
            <a:ext cx="2069662" cy="2450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04F904C-B544-E14C-9567-96166349D7D6}"/>
              </a:ext>
            </a:extLst>
          </p:cNvPr>
          <p:cNvSpPr txBox="1"/>
          <p:nvPr/>
        </p:nvSpPr>
        <p:spPr>
          <a:xfrm>
            <a:off x="118929" y="6589988"/>
            <a:ext cx="3998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Image from https://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en.wikipedia.org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/wiki/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Ken_Thompson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A92E26-946D-6D4E-AB43-3249F072F2BA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5603" name="Oval 3"/>
          <p:cNvSpPr>
            <a:spLocks noChangeArrowheads="1"/>
          </p:cNvSpPr>
          <p:nvPr/>
        </p:nvSpPr>
        <p:spPr bwMode="auto">
          <a:xfrm>
            <a:off x="2492375" y="4261815"/>
            <a:ext cx="457200" cy="457200"/>
          </a:xfrm>
          <a:prstGeom prst="ellipse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6226175" y="4261815"/>
            <a:ext cx="457200" cy="457200"/>
          </a:xfrm>
          <a:prstGeom prst="ellipse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1958975" y="449041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683375" y="449041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3101975" y="3499815"/>
            <a:ext cx="2971800" cy="1981200"/>
          </a:xfrm>
          <a:prstGeom prst="ellipse">
            <a:avLst/>
          </a:prstGeom>
          <a:solidFill>
            <a:srgbClr val="FFFF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No arcs from outside,</a:t>
            </a:r>
          </a:p>
          <a:p>
            <a:pPr algn="ctr">
              <a:defRPr/>
            </a:pPr>
            <a:r>
              <a:rPr lang="en-US">
                <a:cs typeface="+mn-cs"/>
              </a:rPr>
              <a:t>no arcs leaving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2873375" y="4642815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V="1">
            <a:off x="2873375" y="4109415"/>
            <a:ext cx="914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5159375" y="3957015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V="1">
            <a:off x="5311775" y="4642815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892175" y="4566615"/>
            <a:ext cx="19367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Start state:</a:t>
            </a:r>
          </a:p>
          <a:p>
            <a:pPr>
              <a:defRPr/>
            </a:pPr>
            <a:r>
              <a:rPr lang="en-US">
                <a:cs typeface="+mn-cs"/>
              </a:rPr>
              <a:t>Only state</a:t>
            </a:r>
          </a:p>
          <a:p>
            <a:pPr>
              <a:defRPr/>
            </a:pPr>
            <a:r>
              <a:rPr lang="en-US">
                <a:cs typeface="+mn-cs"/>
              </a:rPr>
              <a:t>with external</a:t>
            </a:r>
          </a:p>
          <a:p>
            <a:pPr>
              <a:defRPr/>
            </a:pPr>
            <a:r>
              <a:rPr lang="en-US">
                <a:cs typeface="+mn-cs"/>
              </a:rPr>
              <a:t>predecessors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6743700" y="4599953"/>
            <a:ext cx="1930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>
                <a:latin typeface="Arial"/>
                <a:cs typeface="+mn-cs"/>
              </a:rPr>
              <a:t>“</a:t>
            </a:r>
            <a:r>
              <a:rPr lang="en-US">
                <a:cs typeface="+mn-cs"/>
              </a:rPr>
              <a:t>Final</a:t>
            </a:r>
            <a:r>
              <a:rPr lang="ja-JP" altLang="en-US">
                <a:latin typeface="Arial"/>
                <a:cs typeface="+mn-cs"/>
              </a:rPr>
              <a:t>”</a:t>
            </a:r>
            <a:r>
              <a:rPr lang="en-US">
                <a:cs typeface="+mn-cs"/>
              </a:rPr>
              <a:t> state:</a:t>
            </a:r>
          </a:p>
          <a:p>
            <a:pPr>
              <a:defRPr/>
            </a:pPr>
            <a:r>
              <a:rPr lang="en-US">
                <a:cs typeface="+mn-cs"/>
              </a:rPr>
              <a:t>Only state</a:t>
            </a:r>
          </a:p>
          <a:p>
            <a:pPr>
              <a:defRPr/>
            </a:pPr>
            <a:r>
              <a:rPr lang="en-US">
                <a:cs typeface="+mn-cs"/>
              </a:rPr>
              <a:t>with external</a:t>
            </a:r>
          </a:p>
          <a:p>
            <a:pPr>
              <a:defRPr/>
            </a:pPr>
            <a:r>
              <a:rPr lang="en-US">
                <a:cs typeface="+mn-cs"/>
              </a:rPr>
              <a:t>successors</a:t>
            </a: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ED3C4F6D-5E2A-9B4C-9E7E-CA9D2237A31E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1729409"/>
            <a:ext cx="8293100" cy="4701208"/>
          </a:xfrm>
          <a:prstGeom prst="rect">
            <a:avLst/>
          </a:prstGeom>
        </p:spPr>
        <p:txBody>
          <a:bodyPr/>
          <a:lstStyle>
            <a:lvl1pPr marL="346075" indent="-346075" algn="l" defTabSz="803275" rtl="0" fontAlgn="base">
              <a:lnSpc>
                <a:spcPct val="85000"/>
              </a:lnSpc>
              <a:spcBef>
                <a:spcPct val="35000"/>
              </a:spcBef>
              <a:spcAft>
                <a:spcPct val="0"/>
              </a:spcAft>
              <a:buClr>
                <a:srgbClr val="000066"/>
              </a:buClr>
              <a:buSzPct val="70000"/>
              <a:buFont typeface="Wingdings" pitchFamily="2" charset="2"/>
              <a:buChar char="m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363" indent="-280988" algn="l" defTabSz="803275" rtl="0" fontAlgn="base">
              <a:lnSpc>
                <a:spcPct val="85000"/>
              </a:lnSpc>
              <a:spcBef>
                <a:spcPct val="35000"/>
              </a:spcBef>
              <a:spcAft>
                <a:spcPct val="0"/>
              </a:spcAft>
              <a:buClr>
                <a:srgbClr val="000066"/>
              </a:buClr>
              <a:buSzPct val="70000"/>
              <a:buFont typeface="Wingdings" pitchFamily="2" charset="2"/>
              <a:buChar char="m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50938" indent="-295275" algn="l" defTabSz="803275" rtl="0" fontAlgn="base">
              <a:lnSpc>
                <a:spcPct val="85000"/>
              </a:lnSpc>
              <a:spcBef>
                <a:spcPct val="35000"/>
              </a:spcBef>
              <a:spcAft>
                <a:spcPct val="0"/>
              </a:spcAft>
              <a:buClr>
                <a:srgbClr val="000066"/>
              </a:buClr>
              <a:buSzPct val="70000"/>
              <a:buFont typeface="Wingdings" pitchFamily="2" charset="2"/>
              <a:buChar char="m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8138" indent="-342900" algn="l" defTabSz="803275" rtl="0" fontAlgn="base">
              <a:lnSpc>
                <a:spcPct val="85000"/>
              </a:lnSpc>
              <a:spcBef>
                <a:spcPct val="35000"/>
              </a:spcBef>
              <a:spcAft>
                <a:spcPct val="0"/>
              </a:spcAft>
              <a:buClr>
                <a:srgbClr val="000066"/>
              </a:buClr>
              <a:buSzPct val="70000"/>
              <a:buFont typeface="Wingdings" pitchFamily="2" charset="2"/>
              <a:buChar char="m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01838" indent="-279400" algn="l" defTabSz="803275" rtl="0" fontAlgn="base">
              <a:lnSpc>
                <a:spcPct val="85000"/>
              </a:lnSpc>
              <a:spcBef>
                <a:spcPct val="35000"/>
              </a:spcBef>
              <a:spcAft>
                <a:spcPct val="0"/>
              </a:spcAft>
              <a:buClr>
                <a:srgbClr val="000066"/>
              </a:buClr>
              <a:buSzPct val="70000"/>
              <a:buFont typeface="Wingdings" pitchFamily="2" charset="2"/>
              <a:buChar char="m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Char char="•"/>
              <a:defRPr/>
            </a:pPr>
            <a:r>
              <a:rPr lang="en-US" dirty="0"/>
              <a:t>Proof is an induction on the number of operators (or, concatenation, * closure) in the RE.</a:t>
            </a:r>
          </a:p>
          <a:p>
            <a:pPr>
              <a:buFont typeface="Arial"/>
              <a:buChar char="•"/>
              <a:defRPr/>
            </a:pPr>
            <a:r>
              <a:rPr lang="en-US" dirty="0"/>
              <a:t>We always construct an automaton of a special form:</a:t>
            </a:r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0F437348-CAC4-C147-91CC-94F6B8AFEF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519" y="642145"/>
            <a:ext cx="8628062" cy="994567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Converting a RE to an </a:t>
            </a:r>
            <a:r>
              <a:rPr lang="en-US" dirty="0" err="1">
                <a:latin typeface="Lucida Sans Unicode" charset="0"/>
                <a:cs typeface="+mj-cs"/>
              </a:rPr>
              <a:t>ε</a:t>
            </a:r>
            <a:r>
              <a:rPr lang="en-US" dirty="0">
                <a:cs typeface="+mj-cs"/>
              </a:rPr>
              <a:t>-NFA</a:t>
            </a:r>
          </a:p>
        </p:txBody>
      </p:sp>
    </p:spTree>
    <p:extLst>
      <p:ext uri="{BB962C8B-B14F-4D97-AF65-F5344CB8AC3E}">
        <p14:creationId xmlns:p14="http://schemas.microsoft.com/office/powerpoint/2010/main" val="615032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2" grpId="0" autoUpdateAnimBg="0"/>
      <p:bldP spid="2561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9360F8-81B6-324A-B4B9-16C1B0549FB4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RE to </a:t>
            </a:r>
            <a:r>
              <a:rPr lang="en-US">
                <a:latin typeface="Lucida Sans Unicode" charset="0"/>
                <a:cs typeface="+mj-cs"/>
              </a:rPr>
              <a:t>ε</a:t>
            </a:r>
            <a:r>
              <a:rPr lang="en-US">
                <a:cs typeface="+mj-cs"/>
              </a:rPr>
              <a:t>-NFA: </a:t>
            </a:r>
            <a:r>
              <a:rPr lang="en-US">
                <a:solidFill>
                  <a:srgbClr val="3366FF"/>
                </a:solidFill>
                <a:cs typeface="+mj-cs"/>
              </a:rPr>
              <a:t>Basis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/>
              <a:buChar char="•"/>
              <a:defRPr/>
            </a:pPr>
            <a:r>
              <a:rPr lang="en-US">
                <a:cs typeface="+mn-cs"/>
              </a:rPr>
              <a:t>Symbol </a:t>
            </a:r>
            <a:r>
              <a:rPr lang="en-US" b="1">
                <a:cs typeface="+mn-cs"/>
              </a:rPr>
              <a:t>a</a:t>
            </a:r>
            <a:r>
              <a:rPr lang="en-US">
                <a:cs typeface="+mn-cs"/>
              </a:rPr>
              <a:t>:</a:t>
            </a:r>
          </a:p>
          <a:p>
            <a:pPr>
              <a:buFont typeface="Arial"/>
              <a:buChar char="•"/>
              <a:defRPr/>
            </a:pPr>
            <a:endParaRPr lang="en-US">
              <a:cs typeface="+mn-cs"/>
            </a:endParaRPr>
          </a:p>
          <a:p>
            <a:pPr>
              <a:buFont typeface="Arial"/>
              <a:buChar char="•"/>
              <a:defRPr/>
            </a:pPr>
            <a:r>
              <a:rPr lang="en-US">
                <a:latin typeface="Lucida Sans Unicode" charset="0"/>
                <a:cs typeface="+mn-cs"/>
              </a:rPr>
              <a:t>ε</a:t>
            </a:r>
            <a:r>
              <a:rPr lang="en-US">
                <a:cs typeface="+mn-cs"/>
              </a:rPr>
              <a:t>:</a:t>
            </a:r>
          </a:p>
          <a:p>
            <a:pPr>
              <a:buFont typeface="Arial"/>
              <a:buChar char="•"/>
              <a:defRPr/>
            </a:pPr>
            <a:endParaRPr lang="en-US">
              <a:cs typeface="+mn-cs"/>
            </a:endParaRPr>
          </a:p>
          <a:p>
            <a:pPr>
              <a:buFont typeface="Arial"/>
              <a:buChar char="•"/>
              <a:defRPr/>
            </a:pPr>
            <a:r>
              <a:rPr lang="en-US" sz="2400">
                <a:latin typeface="Lucida Sans Unicode" charset="0"/>
                <a:cs typeface="+mn-cs"/>
              </a:rPr>
              <a:t>∅</a:t>
            </a:r>
            <a:r>
              <a:rPr lang="en-US">
                <a:cs typeface="+mn-cs"/>
              </a:rPr>
              <a:t>:</a:t>
            </a:r>
          </a:p>
        </p:txBody>
      </p:sp>
      <p:grpSp>
        <p:nvGrpSpPr>
          <p:cNvPr id="27656" name="Group 8"/>
          <p:cNvGrpSpPr>
            <a:grpSpLocks/>
          </p:cNvGrpSpPr>
          <p:nvPr/>
        </p:nvGrpSpPr>
        <p:grpSpPr bwMode="auto">
          <a:xfrm>
            <a:off x="5029200" y="1828800"/>
            <a:ext cx="2133600" cy="762000"/>
            <a:chOff x="3168" y="1248"/>
            <a:chExt cx="1344" cy="480"/>
          </a:xfrm>
        </p:grpSpPr>
        <p:sp>
          <p:nvSpPr>
            <p:cNvPr id="27652" name="Oval 4"/>
            <p:cNvSpPr>
              <a:spLocks noChangeArrowheads="1"/>
            </p:cNvSpPr>
            <p:nvPr/>
          </p:nvSpPr>
          <p:spPr bwMode="auto">
            <a:xfrm>
              <a:off x="3168" y="1419"/>
              <a:ext cx="288" cy="288"/>
            </a:xfrm>
            <a:prstGeom prst="ellipse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7653" name="Oval 5"/>
            <p:cNvSpPr>
              <a:spLocks noChangeArrowheads="1"/>
            </p:cNvSpPr>
            <p:nvPr/>
          </p:nvSpPr>
          <p:spPr bwMode="auto">
            <a:xfrm>
              <a:off x="4224" y="1440"/>
              <a:ext cx="288" cy="288"/>
            </a:xfrm>
            <a:prstGeom prst="ellipse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7654" name="Line 6"/>
            <p:cNvSpPr>
              <a:spLocks noChangeShapeType="1"/>
            </p:cNvSpPr>
            <p:nvPr/>
          </p:nvSpPr>
          <p:spPr bwMode="auto">
            <a:xfrm>
              <a:off x="3456" y="1563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7655" name="Text Box 7"/>
            <p:cNvSpPr txBox="1">
              <a:spLocks noChangeArrowheads="1"/>
            </p:cNvSpPr>
            <p:nvPr/>
          </p:nvSpPr>
          <p:spPr bwMode="auto">
            <a:xfrm>
              <a:off x="3648" y="1248"/>
              <a:ext cx="2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a</a:t>
              </a:r>
            </a:p>
          </p:txBody>
        </p:sp>
      </p:grpSp>
      <p:grpSp>
        <p:nvGrpSpPr>
          <p:cNvPr id="27672" name="Group 24"/>
          <p:cNvGrpSpPr>
            <a:grpSpLocks/>
          </p:cNvGrpSpPr>
          <p:nvPr/>
        </p:nvGrpSpPr>
        <p:grpSpPr bwMode="auto">
          <a:xfrm>
            <a:off x="5029200" y="4373563"/>
            <a:ext cx="2133600" cy="503237"/>
            <a:chOff x="3168" y="2755"/>
            <a:chExt cx="1344" cy="317"/>
          </a:xfrm>
        </p:grpSpPr>
        <p:sp>
          <p:nvSpPr>
            <p:cNvPr id="27658" name="Oval 10"/>
            <p:cNvSpPr>
              <a:spLocks noChangeArrowheads="1"/>
            </p:cNvSpPr>
            <p:nvPr/>
          </p:nvSpPr>
          <p:spPr bwMode="auto">
            <a:xfrm>
              <a:off x="3168" y="2755"/>
              <a:ext cx="288" cy="288"/>
            </a:xfrm>
            <a:prstGeom prst="ellipse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7659" name="Oval 11"/>
            <p:cNvSpPr>
              <a:spLocks noChangeArrowheads="1"/>
            </p:cNvSpPr>
            <p:nvPr/>
          </p:nvSpPr>
          <p:spPr bwMode="auto">
            <a:xfrm>
              <a:off x="4224" y="2784"/>
              <a:ext cx="288" cy="288"/>
            </a:xfrm>
            <a:prstGeom prst="ellipse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7667" name="Group 19"/>
          <p:cNvGrpSpPr>
            <a:grpSpLocks/>
          </p:cNvGrpSpPr>
          <p:nvPr/>
        </p:nvGrpSpPr>
        <p:grpSpPr bwMode="auto">
          <a:xfrm>
            <a:off x="5029200" y="2895600"/>
            <a:ext cx="2133600" cy="808038"/>
            <a:chOff x="3168" y="1219"/>
            <a:chExt cx="1344" cy="509"/>
          </a:xfrm>
        </p:grpSpPr>
        <p:sp>
          <p:nvSpPr>
            <p:cNvPr id="27668" name="Oval 20"/>
            <p:cNvSpPr>
              <a:spLocks noChangeArrowheads="1"/>
            </p:cNvSpPr>
            <p:nvPr/>
          </p:nvSpPr>
          <p:spPr bwMode="auto">
            <a:xfrm>
              <a:off x="3168" y="1419"/>
              <a:ext cx="288" cy="288"/>
            </a:xfrm>
            <a:prstGeom prst="ellipse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7669" name="Oval 21"/>
            <p:cNvSpPr>
              <a:spLocks noChangeArrowheads="1"/>
            </p:cNvSpPr>
            <p:nvPr/>
          </p:nvSpPr>
          <p:spPr bwMode="auto">
            <a:xfrm>
              <a:off x="4224" y="1440"/>
              <a:ext cx="288" cy="288"/>
            </a:xfrm>
            <a:prstGeom prst="ellipse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7670" name="Line 22"/>
            <p:cNvSpPr>
              <a:spLocks noChangeShapeType="1"/>
            </p:cNvSpPr>
            <p:nvPr/>
          </p:nvSpPr>
          <p:spPr bwMode="auto">
            <a:xfrm>
              <a:off x="3456" y="1563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7671" name="Text Box 23"/>
            <p:cNvSpPr txBox="1">
              <a:spLocks noChangeArrowheads="1"/>
            </p:cNvSpPr>
            <p:nvPr/>
          </p:nvSpPr>
          <p:spPr bwMode="auto">
            <a:xfrm>
              <a:off x="3648" y="1219"/>
              <a:ext cx="25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>
                  <a:latin typeface="Lucida Sans Unicode" charset="0"/>
                  <a:cs typeface="+mn-cs"/>
                </a:rPr>
                <a:t>ε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B067F5-E3BC-CC4A-92B2-4AD5DA505204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RE to </a:t>
            </a:r>
            <a:r>
              <a:rPr lang="en-US" dirty="0" err="1">
                <a:latin typeface="Lucida Sans Unicode" charset="0"/>
                <a:cs typeface="+mj-cs"/>
              </a:rPr>
              <a:t>ε</a:t>
            </a:r>
            <a:r>
              <a:rPr lang="en-US" dirty="0">
                <a:cs typeface="+mj-cs"/>
              </a:rPr>
              <a:t>-NFA: </a:t>
            </a:r>
            <a:r>
              <a:rPr lang="en-US" dirty="0">
                <a:solidFill>
                  <a:srgbClr val="3366FF"/>
                </a:solidFill>
                <a:cs typeface="+mj-cs"/>
              </a:rPr>
              <a:t>Induction 1</a:t>
            </a:r>
            <a:r>
              <a:rPr lang="en-US" dirty="0">
                <a:cs typeface="+mj-cs"/>
              </a:rPr>
              <a:t> – Or</a:t>
            </a:r>
          </a:p>
        </p:txBody>
      </p:sp>
      <p:grpSp>
        <p:nvGrpSpPr>
          <p:cNvPr id="29702" name="Group 6"/>
          <p:cNvGrpSpPr>
            <a:grpSpLocks/>
          </p:cNvGrpSpPr>
          <p:nvPr/>
        </p:nvGrpSpPr>
        <p:grpSpPr bwMode="auto">
          <a:xfrm>
            <a:off x="2895600" y="2362200"/>
            <a:ext cx="2971800" cy="1371600"/>
            <a:chOff x="1824" y="1488"/>
            <a:chExt cx="1872" cy="864"/>
          </a:xfrm>
        </p:grpSpPr>
        <p:sp>
          <p:nvSpPr>
            <p:cNvPr id="29699" name="Oval 3"/>
            <p:cNvSpPr>
              <a:spLocks noChangeArrowheads="1"/>
            </p:cNvSpPr>
            <p:nvPr/>
          </p:nvSpPr>
          <p:spPr bwMode="auto">
            <a:xfrm>
              <a:off x="1824" y="1488"/>
              <a:ext cx="1872" cy="864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For E</a:t>
              </a:r>
              <a:r>
                <a:rPr lang="en-US" baseline="-25000">
                  <a:cs typeface="+mn-cs"/>
                </a:rPr>
                <a:t>1</a:t>
              </a:r>
            </a:p>
          </p:txBody>
        </p:sp>
        <p:sp>
          <p:nvSpPr>
            <p:cNvPr id="29700" name="Oval 4"/>
            <p:cNvSpPr>
              <a:spLocks noChangeArrowheads="1"/>
            </p:cNvSpPr>
            <p:nvPr/>
          </p:nvSpPr>
          <p:spPr bwMode="auto">
            <a:xfrm>
              <a:off x="3312" y="1776"/>
              <a:ext cx="288" cy="288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701" name="Oval 5"/>
            <p:cNvSpPr>
              <a:spLocks noChangeArrowheads="1"/>
            </p:cNvSpPr>
            <p:nvPr/>
          </p:nvSpPr>
          <p:spPr bwMode="auto">
            <a:xfrm>
              <a:off x="1872" y="1776"/>
              <a:ext cx="288" cy="288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895600" y="4191000"/>
            <a:ext cx="2971800" cy="1371600"/>
            <a:chOff x="1824" y="1488"/>
            <a:chExt cx="1872" cy="864"/>
          </a:xfrm>
        </p:grpSpPr>
        <p:sp>
          <p:nvSpPr>
            <p:cNvPr id="29704" name="Oval 8"/>
            <p:cNvSpPr>
              <a:spLocks noChangeArrowheads="1"/>
            </p:cNvSpPr>
            <p:nvPr/>
          </p:nvSpPr>
          <p:spPr bwMode="auto">
            <a:xfrm>
              <a:off x="1824" y="1488"/>
              <a:ext cx="1872" cy="864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For E</a:t>
              </a:r>
              <a:r>
                <a:rPr lang="en-US" baseline="-25000">
                  <a:cs typeface="+mn-cs"/>
                </a:rPr>
                <a:t>2</a:t>
              </a:r>
            </a:p>
          </p:txBody>
        </p:sp>
        <p:sp>
          <p:nvSpPr>
            <p:cNvPr id="29705" name="Oval 9"/>
            <p:cNvSpPr>
              <a:spLocks noChangeArrowheads="1"/>
            </p:cNvSpPr>
            <p:nvPr/>
          </p:nvSpPr>
          <p:spPr bwMode="auto">
            <a:xfrm>
              <a:off x="3312" y="1776"/>
              <a:ext cx="288" cy="288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706" name="Oval 10"/>
            <p:cNvSpPr>
              <a:spLocks noChangeArrowheads="1"/>
            </p:cNvSpPr>
            <p:nvPr/>
          </p:nvSpPr>
          <p:spPr bwMode="auto">
            <a:xfrm>
              <a:off x="1872" y="1776"/>
              <a:ext cx="288" cy="288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9716" name="Group 20"/>
          <p:cNvGrpSpPr>
            <a:grpSpLocks/>
          </p:cNvGrpSpPr>
          <p:nvPr/>
        </p:nvGrpSpPr>
        <p:grpSpPr bwMode="auto">
          <a:xfrm>
            <a:off x="1311275" y="2286000"/>
            <a:ext cx="6096000" cy="3843338"/>
            <a:chOff x="826" y="1440"/>
            <a:chExt cx="3840" cy="2421"/>
          </a:xfrm>
        </p:grpSpPr>
        <p:sp>
          <p:nvSpPr>
            <p:cNvPr id="29714" name="Oval 18"/>
            <p:cNvSpPr>
              <a:spLocks noChangeArrowheads="1"/>
            </p:cNvSpPr>
            <p:nvPr/>
          </p:nvSpPr>
          <p:spPr bwMode="auto">
            <a:xfrm>
              <a:off x="826" y="1440"/>
              <a:ext cx="3840" cy="211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715" name="Text Box 19"/>
            <p:cNvSpPr txBox="1">
              <a:spLocks noChangeArrowheads="1"/>
            </p:cNvSpPr>
            <p:nvPr/>
          </p:nvSpPr>
          <p:spPr bwMode="auto">
            <a:xfrm>
              <a:off x="2208" y="3648"/>
              <a:ext cx="719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cs typeface="+mn-cs"/>
                </a:rPr>
                <a:t>For E</a:t>
              </a:r>
              <a:r>
                <a:rPr lang="en-US" baseline="-25000" dirty="0">
                  <a:cs typeface="+mn-cs"/>
                </a:rPr>
                <a:t>1</a:t>
              </a:r>
              <a:r>
                <a:rPr lang="en-US" dirty="0">
                  <a:cs typeface="+mn-cs"/>
                </a:rPr>
                <a:t> </a:t>
              </a:r>
              <a:r>
                <a:rPr lang="en-US" dirty="0">
                  <a:cs typeface="+mn-cs"/>
                  <a:sym typeface="Symbol" charset="0"/>
                </a:rPr>
                <a:t>|</a:t>
              </a:r>
              <a:r>
                <a:rPr lang="en-US" dirty="0">
                  <a:cs typeface="+mn-cs"/>
                </a:rPr>
                <a:t> E</a:t>
              </a:r>
              <a:r>
                <a:rPr lang="en-US" baseline="-25000" dirty="0">
                  <a:cs typeface="+mn-cs"/>
                </a:rPr>
                <a:t>2</a:t>
              </a:r>
            </a:p>
          </p:txBody>
        </p:sp>
      </p:grpSp>
      <p:grpSp>
        <p:nvGrpSpPr>
          <p:cNvPr id="29721" name="Group 25"/>
          <p:cNvGrpSpPr>
            <a:grpSpLocks/>
          </p:cNvGrpSpPr>
          <p:nvPr/>
        </p:nvGrpSpPr>
        <p:grpSpPr bwMode="auto">
          <a:xfrm>
            <a:off x="1447800" y="3048000"/>
            <a:ext cx="5867400" cy="1828800"/>
            <a:chOff x="912" y="1920"/>
            <a:chExt cx="3696" cy="1152"/>
          </a:xfrm>
        </p:grpSpPr>
        <p:grpSp>
          <p:nvGrpSpPr>
            <p:cNvPr id="38919" name="Group 17"/>
            <p:cNvGrpSpPr>
              <a:grpSpLocks/>
            </p:cNvGrpSpPr>
            <p:nvPr/>
          </p:nvGrpSpPr>
          <p:grpSpPr bwMode="auto">
            <a:xfrm>
              <a:off x="912" y="1920"/>
              <a:ext cx="3696" cy="1104"/>
              <a:chOff x="912" y="1920"/>
              <a:chExt cx="3696" cy="1104"/>
            </a:xfrm>
          </p:grpSpPr>
          <p:sp>
            <p:nvSpPr>
              <p:cNvPr id="29707" name="Oval 11"/>
              <p:cNvSpPr>
                <a:spLocks noChangeArrowheads="1"/>
              </p:cNvSpPr>
              <p:nvPr/>
            </p:nvSpPr>
            <p:spPr bwMode="auto">
              <a:xfrm>
                <a:off x="912" y="2352"/>
                <a:ext cx="288" cy="288"/>
              </a:xfrm>
              <a:prstGeom prst="ellipse">
                <a:avLst/>
              </a:prstGeom>
              <a:solidFill>
                <a:srgbClr val="FFFF99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9708" name="Oval 12"/>
              <p:cNvSpPr>
                <a:spLocks noChangeArrowheads="1"/>
              </p:cNvSpPr>
              <p:nvPr/>
            </p:nvSpPr>
            <p:spPr bwMode="auto">
              <a:xfrm>
                <a:off x="4320" y="2400"/>
                <a:ext cx="288" cy="288"/>
              </a:xfrm>
              <a:prstGeom prst="ellipse">
                <a:avLst/>
              </a:prstGeom>
              <a:solidFill>
                <a:srgbClr val="FFFF99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9709" name="Line 13"/>
              <p:cNvSpPr>
                <a:spLocks noChangeShapeType="1"/>
              </p:cNvSpPr>
              <p:nvPr/>
            </p:nvSpPr>
            <p:spPr bwMode="auto">
              <a:xfrm flipV="1">
                <a:off x="1152" y="1920"/>
                <a:ext cx="72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9710" name="Line 14"/>
              <p:cNvSpPr>
                <a:spLocks noChangeShapeType="1"/>
              </p:cNvSpPr>
              <p:nvPr/>
            </p:nvSpPr>
            <p:spPr bwMode="auto">
              <a:xfrm>
                <a:off x="1152" y="2592"/>
                <a:ext cx="72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9711" name="Line 15"/>
              <p:cNvSpPr>
                <a:spLocks noChangeShapeType="1"/>
              </p:cNvSpPr>
              <p:nvPr/>
            </p:nvSpPr>
            <p:spPr bwMode="auto">
              <a:xfrm>
                <a:off x="3600" y="1920"/>
                <a:ext cx="768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9712" name="Line 16"/>
              <p:cNvSpPr>
                <a:spLocks noChangeShapeType="1"/>
              </p:cNvSpPr>
              <p:nvPr/>
            </p:nvSpPr>
            <p:spPr bwMode="auto">
              <a:xfrm flipV="1">
                <a:off x="3600" y="2640"/>
                <a:ext cx="76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29717" name="Text Box 21"/>
            <p:cNvSpPr txBox="1">
              <a:spLocks noChangeArrowheads="1"/>
            </p:cNvSpPr>
            <p:nvPr/>
          </p:nvSpPr>
          <p:spPr bwMode="auto">
            <a:xfrm>
              <a:off x="1344" y="1920"/>
              <a:ext cx="2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solidFill>
                    <a:schemeClr val="tx2"/>
                  </a:solidFill>
                  <a:latin typeface="Lucida Sans Unicode" charset="0"/>
                  <a:cs typeface="+mn-cs"/>
                </a:rPr>
                <a:t>ε</a:t>
              </a:r>
            </a:p>
          </p:txBody>
        </p:sp>
        <p:sp>
          <p:nvSpPr>
            <p:cNvPr id="29718" name="Text Box 22"/>
            <p:cNvSpPr txBox="1">
              <a:spLocks noChangeArrowheads="1"/>
            </p:cNvSpPr>
            <p:nvPr/>
          </p:nvSpPr>
          <p:spPr bwMode="auto">
            <a:xfrm>
              <a:off x="1344" y="2784"/>
              <a:ext cx="2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solidFill>
                    <a:schemeClr val="tx2"/>
                  </a:solidFill>
                  <a:latin typeface="Lucida Sans Unicode" charset="0"/>
                  <a:cs typeface="+mn-cs"/>
                </a:rPr>
                <a:t>ε</a:t>
              </a:r>
            </a:p>
          </p:txBody>
        </p:sp>
        <p:sp>
          <p:nvSpPr>
            <p:cNvPr id="29719" name="Text Box 23"/>
            <p:cNvSpPr txBox="1">
              <a:spLocks noChangeArrowheads="1"/>
            </p:cNvSpPr>
            <p:nvPr/>
          </p:nvSpPr>
          <p:spPr bwMode="auto">
            <a:xfrm>
              <a:off x="3936" y="2784"/>
              <a:ext cx="2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solidFill>
                    <a:schemeClr val="tx2"/>
                  </a:solidFill>
                  <a:latin typeface="Lucida Sans Unicode" charset="0"/>
                  <a:cs typeface="+mn-cs"/>
                </a:rPr>
                <a:t>ε</a:t>
              </a:r>
            </a:p>
          </p:txBody>
        </p:sp>
        <p:sp>
          <p:nvSpPr>
            <p:cNvPr id="29720" name="Text Box 24"/>
            <p:cNvSpPr txBox="1">
              <a:spLocks noChangeArrowheads="1"/>
            </p:cNvSpPr>
            <p:nvPr/>
          </p:nvSpPr>
          <p:spPr bwMode="auto">
            <a:xfrm>
              <a:off x="3936" y="1920"/>
              <a:ext cx="2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solidFill>
                    <a:schemeClr val="tx2"/>
                  </a:solidFill>
                  <a:latin typeface="Lucida Sans Unicode" charset="0"/>
                  <a:cs typeface="+mn-cs"/>
                </a:rPr>
                <a:t>ε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87624-9AFE-304B-8B2E-C12EB860DDA8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RE to </a:t>
            </a:r>
            <a:r>
              <a:rPr lang="en-US">
                <a:latin typeface="Lucida Sans Unicode" charset="0"/>
                <a:cs typeface="+mj-cs"/>
              </a:rPr>
              <a:t>ε</a:t>
            </a:r>
            <a:r>
              <a:rPr lang="en-US">
                <a:cs typeface="+mj-cs"/>
              </a:rPr>
              <a:t>-NFA: </a:t>
            </a:r>
            <a:r>
              <a:rPr lang="en-US">
                <a:solidFill>
                  <a:srgbClr val="3366FF"/>
                </a:solidFill>
                <a:cs typeface="+mj-cs"/>
              </a:rPr>
              <a:t>Induction 2</a:t>
            </a:r>
            <a:r>
              <a:rPr lang="en-US">
                <a:cs typeface="+mj-cs"/>
              </a:rPr>
              <a:t> – Concatenation</a:t>
            </a:r>
          </a:p>
        </p:txBody>
      </p:sp>
      <p:grpSp>
        <p:nvGrpSpPr>
          <p:cNvPr id="31747" name="Group 3"/>
          <p:cNvGrpSpPr>
            <a:grpSpLocks/>
          </p:cNvGrpSpPr>
          <p:nvPr/>
        </p:nvGrpSpPr>
        <p:grpSpPr bwMode="auto">
          <a:xfrm>
            <a:off x="914400" y="2971800"/>
            <a:ext cx="2971800" cy="1371600"/>
            <a:chOff x="1824" y="1488"/>
            <a:chExt cx="1872" cy="864"/>
          </a:xfrm>
        </p:grpSpPr>
        <p:sp>
          <p:nvSpPr>
            <p:cNvPr id="31748" name="Oval 4"/>
            <p:cNvSpPr>
              <a:spLocks noChangeArrowheads="1"/>
            </p:cNvSpPr>
            <p:nvPr/>
          </p:nvSpPr>
          <p:spPr bwMode="auto">
            <a:xfrm>
              <a:off x="1824" y="1488"/>
              <a:ext cx="1872" cy="864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For E</a:t>
              </a:r>
              <a:r>
                <a:rPr lang="en-US" baseline="-25000">
                  <a:cs typeface="+mn-cs"/>
                </a:rPr>
                <a:t>1</a:t>
              </a:r>
            </a:p>
          </p:txBody>
        </p:sp>
        <p:sp>
          <p:nvSpPr>
            <p:cNvPr id="31749" name="Oval 5"/>
            <p:cNvSpPr>
              <a:spLocks noChangeArrowheads="1"/>
            </p:cNvSpPr>
            <p:nvPr/>
          </p:nvSpPr>
          <p:spPr bwMode="auto">
            <a:xfrm>
              <a:off x="3312" y="1776"/>
              <a:ext cx="288" cy="288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750" name="Oval 6"/>
            <p:cNvSpPr>
              <a:spLocks noChangeArrowheads="1"/>
            </p:cNvSpPr>
            <p:nvPr/>
          </p:nvSpPr>
          <p:spPr bwMode="auto">
            <a:xfrm>
              <a:off x="1872" y="1776"/>
              <a:ext cx="288" cy="288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1751" name="Group 7"/>
          <p:cNvGrpSpPr>
            <a:grpSpLocks/>
          </p:cNvGrpSpPr>
          <p:nvPr/>
        </p:nvGrpSpPr>
        <p:grpSpPr bwMode="auto">
          <a:xfrm>
            <a:off x="5486400" y="2971800"/>
            <a:ext cx="2971800" cy="1371600"/>
            <a:chOff x="1824" y="1488"/>
            <a:chExt cx="1872" cy="864"/>
          </a:xfrm>
        </p:grpSpPr>
        <p:sp>
          <p:nvSpPr>
            <p:cNvPr id="31752" name="Oval 8"/>
            <p:cNvSpPr>
              <a:spLocks noChangeArrowheads="1"/>
            </p:cNvSpPr>
            <p:nvPr/>
          </p:nvSpPr>
          <p:spPr bwMode="auto">
            <a:xfrm>
              <a:off x="1824" y="1488"/>
              <a:ext cx="1872" cy="864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For E</a:t>
              </a:r>
              <a:r>
                <a:rPr lang="en-US" baseline="-25000">
                  <a:cs typeface="+mn-cs"/>
                </a:rPr>
                <a:t>2</a:t>
              </a:r>
            </a:p>
          </p:txBody>
        </p:sp>
        <p:sp>
          <p:nvSpPr>
            <p:cNvPr id="31753" name="Oval 9"/>
            <p:cNvSpPr>
              <a:spLocks noChangeArrowheads="1"/>
            </p:cNvSpPr>
            <p:nvPr/>
          </p:nvSpPr>
          <p:spPr bwMode="auto">
            <a:xfrm>
              <a:off x="3312" y="1776"/>
              <a:ext cx="288" cy="288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754" name="Oval 10"/>
            <p:cNvSpPr>
              <a:spLocks noChangeArrowheads="1"/>
            </p:cNvSpPr>
            <p:nvPr/>
          </p:nvSpPr>
          <p:spPr bwMode="auto">
            <a:xfrm>
              <a:off x="1872" y="1776"/>
              <a:ext cx="288" cy="288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1767" name="Group 23"/>
          <p:cNvGrpSpPr>
            <a:grpSpLocks/>
          </p:cNvGrpSpPr>
          <p:nvPr/>
        </p:nvGrpSpPr>
        <p:grpSpPr bwMode="auto">
          <a:xfrm>
            <a:off x="609600" y="2514600"/>
            <a:ext cx="8153400" cy="3048000"/>
            <a:chOff x="384" y="1584"/>
            <a:chExt cx="5136" cy="1920"/>
          </a:xfrm>
        </p:grpSpPr>
        <p:sp>
          <p:nvSpPr>
            <p:cNvPr id="31763" name="Oval 19"/>
            <p:cNvSpPr>
              <a:spLocks noChangeArrowheads="1"/>
            </p:cNvSpPr>
            <p:nvPr/>
          </p:nvSpPr>
          <p:spPr bwMode="auto">
            <a:xfrm>
              <a:off x="384" y="1584"/>
              <a:ext cx="5136" cy="14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764" name="Text Box 20"/>
            <p:cNvSpPr txBox="1">
              <a:spLocks noChangeArrowheads="1"/>
            </p:cNvSpPr>
            <p:nvPr/>
          </p:nvSpPr>
          <p:spPr bwMode="auto">
            <a:xfrm>
              <a:off x="2352" y="3216"/>
              <a:ext cx="80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For E</a:t>
              </a:r>
              <a:r>
                <a:rPr lang="en-US" baseline="-25000">
                  <a:cs typeface="+mn-cs"/>
                </a:rPr>
                <a:t>1</a:t>
              </a:r>
              <a:r>
                <a:rPr lang="en-US">
                  <a:cs typeface="+mn-cs"/>
                </a:rPr>
                <a:t>E</a:t>
              </a:r>
              <a:r>
                <a:rPr lang="en-US" baseline="-25000">
                  <a:cs typeface="+mn-cs"/>
                </a:rPr>
                <a:t>2</a:t>
              </a:r>
            </a:p>
          </p:txBody>
        </p:sp>
      </p:grpSp>
      <p:grpSp>
        <p:nvGrpSpPr>
          <p:cNvPr id="31770" name="Group 26"/>
          <p:cNvGrpSpPr>
            <a:grpSpLocks/>
          </p:cNvGrpSpPr>
          <p:nvPr/>
        </p:nvGrpSpPr>
        <p:grpSpPr bwMode="auto">
          <a:xfrm>
            <a:off x="3733800" y="3200400"/>
            <a:ext cx="1828800" cy="457200"/>
            <a:chOff x="2352" y="2016"/>
            <a:chExt cx="1152" cy="288"/>
          </a:xfrm>
        </p:grpSpPr>
        <p:sp>
          <p:nvSpPr>
            <p:cNvPr id="31765" name="Line 21"/>
            <p:cNvSpPr>
              <a:spLocks noChangeShapeType="1"/>
            </p:cNvSpPr>
            <p:nvPr/>
          </p:nvSpPr>
          <p:spPr bwMode="auto">
            <a:xfrm>
              <a:off x="2352" y="2304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768" name="Text Box 24"/>
            <p:cNvSpPr txBox="1">
              <a:spLocks noChangeArrowheads="1"/>
            </p:cNvSpPr>
            <p:nvPr/>
          </p:nvSpPr>
          <p:spPr bwMode="auto">
            <a:xfrm>
              <a:off x="2832" y="2016"/>
              <a:ext cx="2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solidFill>
                    <a:schemeClr val="tx2"/>
                  </a:solidFill>
                  <a:latin typeface="Lucida Sans Unicode" charset="0"/>
                  <a:cs typeface="+mn-cs"/>
                </a:rPr>
                <a:t>ε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332289-5DC0-7240-B509-507583749BF9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RE to </a:t>
            </a:r>
            <a:r>
              <a:rPr lang="en-US" dirty="0" err="1">
                <a:latin typeface="Lucida Sans Unicode" charset="0"/>
                <a:cs typeface="+mj-cs"/>
              </a:rPr>
              <a:t>ε</a:t>
            </a:r>
            <a:r>
              <a:rPr lang="en-US" dirty="0">
                <a:cs typeface="+mj-cs"/>
              </a:rPr>
              <a:t>-NFA: </a:t>
            </a:r>
            <a:r>
              <a:rPr lang="en-US" dirty="0">
                <a:solidFill>
                  <a:srgbClr val="3366FF"/>
                </a:solidFill>
                <a:cs typeface="+mj-cs"/>
              </a:rPr>
              <a:t>Induction 3</a:t>
            </a:r>
            <a:r>
              <a:rPr lang="en-US" dirty="0">
                <a:cs typeface="+mj-cs"/>
              </a:rPr>
              <a:t> – Closure</a:t>
            </a:r>
          </a:p>
        </p:txBody>
      </p:sp>
      <p:grpSp>
        <p:nvGrpSpPr>
          <p:cNvPr id="33814" name="Group 22"/>
          <p:cNvGrpSpPr>
            <a:grpSpLocks/>
          </p:cNvGrpSpPr>
          <p:nvPr/>
        </p:nvGrpSpPr>
        <p:grpSpPr bwMode="auto">
          <a:xfrm>
            <a:off x="2667000" y="2743200"/>
            <a:ext cx="2971800" cy="1371600"/>
            <a:chOff x="1680" y="1728"/>
            <a:chExt cx="1872" cy="864"/>
          </a:xfrm>
        </p:grpSpPr>
        <p:sp>
          <p:nvSpPr>
            <p:cNvPr id="33796" name="Oval 4"/>
            <p:cNvSpPr>
              <a:spLocks noChangeArrowheads="1"/>
            </p:cNvSpPr>
            <p:nvPr/>
          </p:nvSpPr>
          <p:spPr bwMode="auto">
            <a:xfrm>
              <a:off x="1680" y="1728"/>
              <a:ext cx="1872" cy="864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For E</a:t>
              </a:r>
              <a:endParaRPr lang="en-US" baseline="-25000">
                <a:cs typeface="+mn-cs"/>
              </a:endParaRPr>
            </a:p>
          </p:txBody>
        </p:sp>
        <p:sp>
          <p:nvSpPr>
            <p:cNvPr id="33797" name="Oval 5"/>
            <p:cNvSpPr>
              <a:spLocks noChangeArrowheads="1"/>
            </p:cNvSpPr>
            <p:nvPr/>
          </p:nvSpPr>
          <p:spPr bwMode="auto">
            <a:xfrm>
              <a:off x="3168" y="2016"/>
              <a:ext cx="288" cy="288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3798" name="Oval 6"/>
            <p:cNvSpPr>
              <a:spLocks noChangeArrowheads="1"/>
            </p:cNvSpPr>
            <p:nvPr/>
          </p:nvSpPr>
          <p:spPr bwMode="auto">
            <a:xfrm>
              <a:off x="1728" y="2016"/>
              <a:ext cx="288" cy="288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3819" name="Group 27"/>
          <p:cNvGrpSpPr>
            <a:grpSpLocks/>
          </p:cNvGrpSpPr>
          <p:nvPr/>
        </p:nvGrpSpPr>
        <p:grpSpPr bwMode="auto">
          <a:xfrm>
            <a:off x="609600" y="1676400"/>
            <a:ext cx="7086600" cy="4343400"/>
            <a:chOff x="384" y="1056"/>
            <a:chExt cx="4464" cy="2736"/>
          </a:xfrm>
        </p:grpSpPr>
        <p:sp>
          <p:nvSpPr>
            <p:cNvPr id="33804" name="Oval 12"/>
            <p:cNvSpPr>
              <a:spLocks noChangeArrowheads="1"/>
            </p:cNvSpPr>
            <p:nvPr/>
          </p:nvSpPr>
          <p:spPr bwMode="auto">
            <a:xfrm>
              <a:off x="384" y="1056"/>
              <a:ext cx="4464" cy="216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3805" name="Text Box 13"/>
            <p:cNvSpPr txBox="1">
              <a:spLocks noChangeArrowheads="1"/>
            </p:cNvSpPr>
            <p:nvPr/>
          </p:nvSpPr>
          <p:spPr bwMode="auto">
            <a:xfrm>
              <a:off x="2256" y="3504"/>
              <a:ext cx="66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For E*</a:t>
              </a:r>
              <a:endParaRPr lang="en-US" baseline="-25000">
                <a:cs typeface="+mn-cs"/>
              </a:endParaRPr>
            </a:p>
          </p:txBody>
        </p:sp>
      </p:grpSp>
      <p:grpSp>
        <p:nvGrpSpPr>
          <p:cNvPr id="33818" name="Group 26"/>
          <p:cNvGrpSpPr>
            <a:grpSpLocks/>
          </p:cNvGrpSpPr>
          <p:nvPr/>
        </p:nvGrpSpPr>
        <p:grpSpPr bwMode="auto">
          <a:xfrm>
            <a:off x="990600" y="1752600"/>
            <a:ext cx="6096000" cy="3276600"/>
            <a:chOff x="624" y="1104"/>
            <a:chExt cx="3840" cy="2064"/>
          </a:xfrm>
        </p:grpSpPr>
        <p:sp>
          <p:nvSpPr>
            <p:cNvPr id="33801" name="Oval 9"/>
            <p:cNvSpPr>
              <a:spLocks noChangeArrowheads="1"/>
            </p:cNvSpPr>
            <p:nvPr/>
          </p:nvSpPr>
          <p:spPr bwMode="auto">
            <a:xfrm>
              <a:off x="4176" y="2016"/>
              <a:ext cx="288" cy="288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3802" name="Oval 10"/>
            <p:cNvSpPr>
              <a:spLocks noChangeArrowheads="1"/>
            </p:cNvSpPr>
            <p:nvPr/>
          </p:nvSpPr>
          <p:spPr bwMode="auto">
            <a:xfrm>
              <a:off x="624" y="2016"/>
              <a:ext cx="288" cy="288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3807" name="Line 15"/>
            <p:cNvSpPr>
              <a:spLocks noChangeShapeType="1"/>
            </p:cNvSpPr>
            <p:nvPr/>
          </p:nvSpPr>
          <p:spPr bwMode="auto">
            <a:xfrm>
              <a:off x="912" y="2160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3808" name="Line 16"/>
            <p:cNvSpPr>
              <a:spLocks noChangeShapeType="1"/>
            </p:cNvSpPr>
            <p:nvPr/>
          </p:nvSpPr>
          <p:spPr bwMode="auto">
            <a:xfrm>
              <a:off x="3456" y="216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cxnSp>
          <p:nvCxnSpPr>
            <p:cNvPr id="33810" name="AutoShape 18"/>
            <p:cNvCxnSpPr>
              <a:cxnSpLocks noChangeShapeType="1"/>
            </p:cNvCxnSpPr>
            <p:nvPr/>
          </p:nvCxnSpPr>
          <p:spPr bwMode="auto">
            <a:xfrm rot="16200000" flipH="1" flipV="1">
              <a:off x="2543" y="1297"/>
              <a:ext cx="1" cy="1440"/>
            </a:xfrm>
            <a:prstGeom prst="curvedConnector3">
              <a:avLst>
                <a:gd name="adj1" fmla="val -6390000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3811" name="AutoShape 19"/>
            <p:cNvCxnSpPr>
              <a:cxnSpLocks noChangeShapeType="1"/>
            </p:cNvCxnSpPr>
            <p:nvPr/>
          </p:nvCxnSpPr>
          <p:spPr bwMode="auto">
            <a:xfrm rot="16200000" flipH="1">
              <a:off x="2543" y="529"/>
              <a:ext cx="1" cy="3552"/>
            </a:xfrm>
            <a:prstGeom prst="curvedConnector3">
              <a:avLst>
                <a:gd name="adj1" fmla="val 5489999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3812" name="Text Box 20"/>
            <p:cNvSpPr txBox="1">
              <a:spLocks noChangeArrowheads="1"/>
            </p:cNvSpPr>
            <p:nvPr/>
          </p:nvSpPr>
          <p:spPr bwMode="auto">
            <a:xfrm>
              <a:off x="2496" y="1104"/>
              <a:ext cx="2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solidFill>
                    <a:schemeClr val="tx2"/>
                  </a:solidFill>
                  <a:latin typeface="Lucida Sans Unicode" charset="0"/>
                  <a:cs typeface="+mn-cs"/>
                </a:rPr>
                <a:t>ε</a:t>
              </a:r>
            </a:p>
          </p:txBody>
        </p:sp>
        <p:sp>
          <p:nvSpPr>
            <p:cNvPr id="33813" name="Text Box 21"/>
            <p:cNvSpPr txBox="1">
              <a:spLocks noChangeArrowheads="1"/>
            </p:cNvSpPr>
            <p:nvPr/>
          </p:nvSpPr>
          <p:spPr bwMode="auto">
            <a:xfrm>
              <a:off x="2544" y="2880"/>
              <a:ext cx="2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solidFill>
                    <a:schemeClr val="tx2"/>
                  </a:solidFill>
                  <a:latin typeface="Lucida Sans Unicode" charset="0"/>
                  <a:cs typeface="+mn-cs"/>
                </a:rPr>
                <a:t>ε</a:t>
              </a:r>
            </a:p>
          </p:txBody>
        </p:sp>
        <p:sp>
          <p:nvSpPr>
            <p:cNvPr id="33816" name="Text Box 24"/>
            <p:cNvSpPr txBox="1">
              <a:spLocks noChangeArrowheads="1"/>
            </p:cNvSpPr>
            <p:nvPr/>
          </p:nvSpPr>
          <p:spPr bwMode="auto">
            <a:xfrm>
              <a:off x="3696" y="1872"/>
              <a:ext cx="2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solidFill>
                    <a:schemeClr val="tx2"/>
                  </a:solidFill>
                  <a:latin typeface="Lucida Sans Unicode" charset="0"/>
                  <a:cs typeface="+mn-cs"/>
                </a:rPr>
                <a:t>ε</a:t>
              </a:r>
            </a:p>
          </p:txBody>
        </p:sp>
        <p:sp>
          <p:nvSpPr>
            <p:cNvPr id="33817" name="Text Box 25"/>
            <p:cNvSpPr txBox="1">
              <a:spLocks noChangeArrowheads="1"/>
            </p:cNvSpPr>
            <p:nvPr/>
          </p:nvSpPr>
          <p:spPr bwMode="auto">
            <a:xfrm>
              <a:off x="1152" y="1872"/>
              <a:ext cx="2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solidFill>
                    <a:schemeClr val="tx2"/>
                  </a:solidFill>
                  <a:latin typeface="Lucida Sans Unicode" charset="0"/>
                  <a:cs typeface="+mn-cs"/>
                </a:rPr>
                <a:t>ε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ICTUREPATH" val="ART"/>
  <p:tag name="FORCE_OPTION" val="0"/>
  <p:tag name="ARTICULATE_REFERENCE_TYPE_2" val="0"/>
  <p:tag name="ARTICULATE_REFERENCE_TITLE_2" val="UCI Student Counseling Center"/>
  <p:tag name="ARTICULATE_REFERENCE_2" val="http://www.counseling.uci.edu/"/>
  <p:tag name="ARTICULATE_REFERENCE_TYPE_3" val="0"/>
  <p:tag name="ARTICULATE_REFERENCE_TITLE_3" val="UCI Faculty and Staff Counseling Center"/>
  <p:tag name="ARTICULATE_REFERENCE_3" val="http://snap.uci.edu/viewXmlFile.jsp?resourceID=224"/>
  <p:tag name="ARTICULATE_REFERENCE_TYPE_4" val="0"/>
  <p:tag name="ARTICULATE_REFERENCE_TITLE_4" val="Schedule a Workplace Violence Workshop for Your Department"/>
  <p:tag name="ARTICULATE_REFERENCE_4" val="http://snap.uci.edu/viewXmlFile.jsp?resourceID=1566"/>
  <p:tag name="ARTICULATE_REFERENCE_TYPE_5" val="0"/>
  <p:tag name="LOGO_PIC_2" val="C:\Documents and Settings\Bonni Frazee\Desktop\Articulate UCI Template\Articulate Template\Articulate logo.jpg"/>
  <p:tag name="PRESENTER_PIC_MODE" val="0"/>
  <p:tag name="LOGO_PIC_MODE" val="1"/>
  <p:tag name="PRESENTATION_TITLE" val="Workplace Violence"/>
  <p:tag name="PRESENTATION_DESC" val="version 4"/>
  <p:tag name="LMS_QUIZ_INSERT" val="1"/>
  <p:tag name="LMS_COMPLETION_TITLE" val="Change Title"/>
  <p:tag name="LMS_COMPLETION_ID" val="Change_Title"/>
  <p:tag name="LMS_COMPLETION_VERSION" val="1.0"/>
  <p:tag name="LMS_COMPLETION_DURATION" val="01:00:00"/>
  <p:tag name="LMS_COMPLETION_SCO_TITLE" val="Change Title"/>
  <p:tag name="LMS_COMPLETION_SCO_ID" val="Change_Title"/>
  <p:tag name="LMS_COMPLETION_THRESHOLD" val="3"/>
  <p:tag name="LMS_COMPLETION_METHOD" val="VIEW"/>
  <p:tag name="LMS_REPORTING" val="0"/>
  <p:tag name="LMS_DATA_SCORM" val="Yes"/>
  <p:tag name="PUBLISH_TITLE" val="Change Title"/>
  <p:tag name="ARTICULATE_PUBLISH_PATH" val="X:\eLearning_Sources\eLearning_other\UCI_eLearning\elearning Creation\Published"/>
  <p:tag name="ARTICULATE_LOGO" val="UCI_logo.jpg"/>
  <p:tag name="ARTICULATE_PRESENTER" val="(None selected)"/>
  <p:tag name="ARTICULATE_LMS" val="0"/>
  <p:tag name="LMS_PUBLISH" val="Yes"/>
  <p:tag name="LMS_PROTOCOL_METHOD" val="SCORM"/>
  <p:tag name="LMS_PROTOCOL_VERSION" val="1.2"/>
  <p:tag name="ARTICULATE_TEMPLATE" val="UCI White"/>
  <p:tag name="PLAYERLOGOHEIGHT" val="41"/>
  <p:tag name="PLAYERLOGOWIDTH" val="244"/>
  <p:tag name="LASTPUBLISHED" val="X:\eLearning_Sources\eLearning_other\UCI_eLearning\elearning Creation\CoursePrep\Published\Course Preparation\player.html"/>
  <p:tag name="ARTICULATE_REFERENCE_COUNT" val="1"/>
  <p:tag name="ARTICULATE_REFERENCE_TYPE_1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23.968"/>
</p:tagLst>
</file>

<file path=ppt/theme/theme1.xml><?xml version="1.0" encoding="utf-8"?>
<a:theme xmlns:a="http://schemas.openxmlformats.org/drawingml/2006/main" name="UCI Master">
  <a:themeElements>
    <a:clrScheme name="UCI Master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UCI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032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032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UCI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I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I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I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I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I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I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I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I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I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I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I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1383</TotalTime>
  <Words>547</Words>
  <Application>Microsoft Macintosh PowerPoint</Application>
  <PresentationFormat>On-screen Show (4:3)</PresentationFormat>
  <Paragraphs>96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Lucida Sans Unicode</vt:lpstr>
      <vt:lpstr>Times New Roman</vt:lpstr>
      <vt:lpstr>Wingdings</vt:lpstr>
      <vt:lpstr>UCI Master</vt:lpstr>
      <vt:lpstr>Regular Expression Matching Algorithms</vt:lpstr>
      <vt:lpstr>RE’s: Review</vt:lpstr>
      <vt:lpstr>Examples: RE’s</vt:lpstr>
      <vt:lpstr>Converting a RE to an ε-NFA</vt:lpstr>
      <vt:lpstr>Converting a RE to an ε-NFA</vt:lpstr>
      <vt:lpstr>RE to ε-NFA: Basis</vt:lpstr>
      <vt:lpstr>RE to ε-NFA: Induction 1 – Or</vt:lpstr>
      <vt:lpstr>RE to ε-NFA: Induction 2 – Concatenation</vt:lpstr>
      <vt:lpstr>RE to ε-NFA: Induction 3 – Closure</vt:lpstr>
      <vt:lpstr>Example</vt:lpstr>
      <vt:lpstr>Analysis</vt:lpstr>
    </vt:vector>
  </TitlesOfParts>
  <Manager/>
  <Company>University California Irvine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dc:description/>
  <cp:lastModifiedBy>Michael Goodrich</cp:lastModifiedBy>
  <cp:revision>132</cp:revision>
  <dcterms:created xsi:type="dcterms:W3CDTF">2002-12-30T18:35:41Z</dcterms:created>
  <dcterms:modified xsi:type="dcterms:W3CDTF">2022-03-15T18:19:39Z</dcterms:modified>
</cp:coreProperties>
</file>