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3"/>
  </p:notesMasterIdLst>
  <p:sldIdLst>
    <p:sldId id="256" r:id="rId2"/>
    <p:sldId id="422" r:id="rId3"/>
    <p:sldId id="423" r:id="rId4"/>
    <p:sldId id="389" r:id="rId5"/>
    <p:sldId id="411" r:id="rId6"/>
    <p:sldId id="413" r:id="rId7"/>
    <p:sldId id="414" r:id="rId8"/>
    <p:sldId id="415" r:id="rId9"/>
    <p:sldId id="412" r:id="rId10"/>
    <p:sldId id="417" r:id="rId11"/>
    <p:sldId id="418" r:id="rId12"/>
    <p:sldId id="263" r:id="rId13"/>
    <p:sldId id="424" r:id="rId14"/>
    <p:sldId id="426" r:id="rId15"/>
    <p:sldId id="425" r:id="rId16"/>
    <p:sldId id="350" r:id="rId17"/>
    <p:sldId id="427" r:id="rId18"/>
    <p:sldId id="428" r:id="rId19"/>
    <p:sldId id="429" r:id="rId20"/>
    <p:sldId id="356" r:id="rId21"/>
    <p:sldId id="357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94690"/>
  </p:normalViewPr>
  <p:slideViewPr>
    <p:cSldViewPr snapToGrid="0">
      <p:cViewPr varScale="1">
        <p:scale>
          <a:sx n="91" d="100"/>
          <a:sy n="91" d="100"/>
        </p:scale>
        <p:origin x="24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5468529-623D-774E-8C94-AEBAA54A5A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6B6FAC-02EE-E54A-94F0-174D35BBF4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ED2FCA3-D04E-384D-A102-EEEA3AB2F4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0977F41-4A6D-8547-84F6-4ED2DFF8EE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AF15641-4CA0-5844-B746-F8464C2F07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64D596C-057A-7949-B6C3-084F77894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ECB797-135A-B645-BA1F-2FB8F3B1BA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4FDCFB-E8EC-A64E-BB7B-737E930B9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11F23-A958-B542-9B83-C7083E876BA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B2780BD-8694-3D47-9738-517A4DD2F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BE57E19-9754-9043-9D06-53870FF81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C5EA430B-A23C-654A-9017-8877A90790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4E6056C4-BBE0-EE49-84C0-4785ABA032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53A6680A-44D4-784D-9BED-FCD0AFCA29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6216650"/>
            <a:ext cx="2133600" cy="477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5" name="Rectangle 5">
            <a:extLst>
              <a:ext uri="{FF2B5EF4-FFF2-40B4-BE49-F238E27FC236}">
                <a16:creationId xmlns:a16="http://schemas.microsoft.com/office/drawing/2014/main" id="{7730C9A1-9743-0442-AC9B-A553B02271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25413" y="6223000"/>
            <a:ext cx="21431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6" name="Rectangle 6">
            <a:extLst>
              <a:ext uri="{FF2B5EF4-FFF2-40B4-BE49-F238E27FC236}">
                <a16:creationId xmlns:a16="http://schemas.microsoft.com/office/drawing/2014/main" id="{662610D4-07B6-AB4C-898B-69863F851A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175625" y="6329363"/>
            <a:ext cx="844550" cy="477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9BD475-42A0-B047-BB4B-3E80637FDA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984F57BE-DD12-3143-8358-96282ABC094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7"/>
          <a:stretch/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6B57-7AD2-9F4E-9B07-E57C3A62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767E9-E7A9-2746-83DD-012ABF0FE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05AE-718F-0842-A2DE-0DD675D1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715E-4066-4C4B-84EC-C6D410C0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DB70F-3E45-694D-9BAF-1764AD63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570EA2-3E0E-D643-9853-B9E68D8F7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5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E783C-00AF-1441-9CCE-3D48FD071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81B2C-CDFC-5F46-96E6-EB67C8D4D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EC27-BE5C-7149-9AD5-C3574B60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CBFB-7145-1D4A-ADB0-0E6E5833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0486-9D88-A94C-89E2-BA9B9214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C8E93A-BE18-F44D-99BA-E3CD60E76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9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386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LCS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7AE697-F858-6B40-8F81-139549445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4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3877-B09C-634E-B282-99CAEB15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A096-D484-CE46-B649-80873855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0E63-FF17-BB4E-B0E9-8E921DAD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BE0E-FDFD-184F-8292-0794BDF1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EB63-C8AA-5548-BC21-D76D531C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D0E2FB-4BD6-D04C-8788-6E6E54573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F126-141D-7143-B910-01E0DC1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B4DEF-436B-0941-938E-0FBA1CD1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5FC0-6DC4-E241-BD16-E052EEF2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3B08-5386-7E4E-B514-057CAB4E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7D636-4746-494A-B6B3-E87FC2C5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09FAAF-8198-654D-B057-0FEDDFD1B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4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5AF-C8E8-D649-AC10-858CE676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0C06-DAC1-3943-89E8-92FE8B122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3228-1F02-4040-A415-67A82BC7B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4FE66-1994-9643-B419-0CE1210C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3882F-2037-B94C-AA2D-02ACA4E8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CB84A-E874-164B-84DF-D76543E9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DBE27-472C-D245-BFBD-66B721222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6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3269-8405-D944-B5E1-007EEDEB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970B-264C-CF4E-B109-41616066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5FB5-5FBF-4A4F-A703-FB3453EF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97C3E-1BF4-4B48-A913-B44E92E37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020AD-CD2C-DE49-A833-6F39BE34C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21536-18DA-1845-B460-DE7D1D9C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1BB82-C304-9644-8829-29B02E27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DB1E9-C764-3149-B90E-7A31CD98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BFCA45-A96D-154E-94E5-31BEFCD90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6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0525-4E50-A341-A1A2-98A781C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6D01A-EA0B-D24C-94CE-78E9FFB4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FF9A5-8A05-8A4B-AAA8-F31D45F6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21B49-BBA3-C244-A06B-9DB8613A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F6FF6-D854-804B-BE3C-88B0DE1D2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11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D7E4B-3F89-3249-B301-66D3772F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DC236-885A-8341-A199-9F203FF8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1B2BB-5A6B-6F4A-B973-FDCDEA8C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7EC12F-0B5D-1743-AA59-B04720612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0461-BA43-8245-B4AD-D3B95D5C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C137-925C-0448-92F0-DEFF69E1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78220-608C-564D-8451-CC496F993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AA24-B55A-454B-8613-3CEBF27A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14F91-05CC-AD42-9327-CE9D743F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F482B-16B0-9245-9119-97E8640F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DE07BE-A102-1145-9B3C-33C4280BF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7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30EA-EF7E-BD4A-97FA-F10C80F4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6B317-BB57-D249-B0DD-2E1D4B669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045A8-D207-5D49-B335-EAC6A11E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BCB5-C9B2-DC41-8A22-F39F01D9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44263-6D27-084D-99B3-6AE26B2C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C2FDB-BBAD-E44A-8251-5E4944BD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81A3F4-2594-204E-8E09-4A0AEB6AC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1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9" name="Picture 13">
            <a:extLst>
              <a:ext uri="{FF2B5EF4-FFF2-40B4-BE49-F238E27FC236}">
                <a16:creationId xmlns:a16="http://schemas.microsoft.com/office/drawing/2014/main" id="{631473C5-AADA-BE4A-A54F-6BA9F99669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69"/>
          <a:stretch/>
        </p:blipFill>
        <p:spPr bwMode="auto">
          <a:xfrm>
            <a:off x="0" y="-11430"/>
            <a:ext cx="9144000" cy="42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3DDDC3D2-CABD-414D-BAF3-6C3945626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509" y="429448"/>
            <a:ext cx="8628062" cy="9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F5A74A2D-18EB-EE4C-8A74-73B30EDF2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37510"/>
            <a:ext cx="8293100" cy="52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2pPr>
      <a:lvl3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3pPr>
      <a:lvl4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4pPr>
      <a:lvl5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6075" indent="-3460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0988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0938" indent="-2952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38" indent="-3429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>
            <a:extLst>
              <a:ext uri="{FF2B5EF4-FFF2-40B4-BE49-F238E27FC236}">
                <a16:creationId xmlns:a16="http://schemas.microsoft.com/office/drawing/2014/main" id="{898B42E1-8805-4648-A5B4-2C2E98B7D0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000" dirty="0"/>
              <a:t>Longest Common Subsequences</a:t>
            </a: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D829BBBC-DE0A-7E45-A9E7-5BC79B60C1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T. Goodrich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Irvine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Visualizing the LCS Algorithm</a:t>
            </a:r>
          </a:p>
        </p:txBody>
      </p:sp>
      <p:pic>
        <p:nvPicPr>
          <p:cNvPr id="33796" name="Picture 7" descr="tabl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3319" r="24074" b="31659"/>
          <a:stretch>
            <a:fillRect/>
          </a:stretch>
        </p:blipFill>
        <p:spPr>
          <a:xfrm>
            <a:off x="838200" y="1684338"/>
            <a:ext cx="7848600" cy="445452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Analysis of LCS Algorithm</a:t>
            </a:r>
          </a:p>
        </p:txBody>
      </p:sp>
      <p:sp>
        <p:nvSpPr>
          <p:cNvPr id="207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33509" y="1424015"/>
            <a:ext cx="8876982" cy="532847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dirty="0">
                <a:ea typeface="+mn-ea"/>
                <a:cs typeface="+mn-cs"/>
              </a:rPr>
              <a:t>We have two nested loops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The outer one iterates </a:t>
            </a:r>
            <a:r>
              <a:rPr lang="en-US" i="1" dirty="0"/>
              <a:t>n</a:t>
            </a:r>
            <a:r>
              <a:rPr lang="en-US" dirty="0"/>
              <a:t> times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The inner one iterates </a:t>
            </a:r>
            <a:r>
              <a:rPr lang="en-US" i="1" dirty="0"/>
              <a:t>m</a:t>
            </a:r>
            <a:r>
              <a:rPr lang="en-US" dirty="0"/>
              <a:t> times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Thus, the total running time is O(</a:t>
            </a:r>
            <a:r>
              <a:rPr lang="en-US" i="1" dirty="0"/>
              <a:t>nm</a:t>
            </a:r>
            <a:r>
              <a:rPr lang="en-US" dirty="0"/>
              <a:t>)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dirty="0"/>
              <a:t>For example, if n = 1 million and m = 1 million, and we can do ops in 1 ns, then we need approx. 17 minutes.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dirty="0">
                <a:ea typeface="+mn-ea"/>
                <a:cs typeface="+mn-cs"/>
              </a:rPr>
              <a:t>Answer is contained in L[</a:t>
            </a:r>
            <a:r>
              <a:rPr lang="en-US" dirty="0" err="1">
                <a:ea typeface="+mn-ea"/>
                <a:cs typeface="+mn-cs"/>
              </a:rPr>
              <a:t>n,m</a:t>
            </a:r>
            <a:r>
              <a:rPr lang="en-US" dirty="0">
                <a:ea typeface="+mn-ea"/>
                <a:cs typeface="+mn-cs"/>
              </a:rPr>
              <a:t>] (and the subsequence can be recovered from the L table).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dirty="0"/>
              <a:t>This takes O(nm) space, however!</a:t>
            </a:r>
          </a:p>
          <a:p>
            <a:pPr lvl="1">
              <a:buBlip>
                <a:blip r:embed="rId2"/>
              </a:buBlip>
              <a:defRPr/>
            </a:pPr>
            <a:r>
              <a:rPr lang="en-US" dirty="0">
                <a:ea typeface="+mn-ea"/>
                <a:cs typeface="+mn-cs"/>
              </a:rPr>
              <a:t>For example, if n = 1 million and m = 1 million, then we need over 1 TB of memory for the L table!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57C7-3490-D947-881F-01EA32AF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Hirschberg’s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4FDE-54E7-4445-8251-46622D412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88" y="1424015"/>
            <a:ext cx="4455221" cy="5294760"/>
          </a:xfrm>
        </p:spPr>
        <p:txBody>
          <a:bodyPr/>
          <a:lstStyle/>
          <a:p>
            <a:r>
              <a:rPr lang="en-US" dirty="0"/>
              <a:t>Hirschberg’s algorithm is a way of computing the LCS in linear space.</a:t>
            </a:r>
          </a:p>
          <a:p>
            <a:r>
              <a:rPr lang="en-US" dirty="0"/>
              <a:t>Dan Hirschberg is a faculty member in the Department of Computer  Science at University of California, Irvine.</a:t>
            </a:r>
          </a:p>
          <a:p>
            <a:r>
              <a:rPr lang="en-US" dirty="0"/>
              <a:t>He teaches Algorithms and Data Compression in the MCS program.</a:t>
            </a:r>
          </a:p>
        </p:txBody>
      </p:sp>
      <p:pic>
        <p:nvPicPr>
          <p:cNvPr id="1026" name="Picture 2" descr="photo::Daniel Hirschberg">
            <a:extLst>
              <a:ext uri="{FF2B5EF4-FFF2-40B4-BE49-F238E27FC236}">
                <a16:creationId xmlns:a16="http://schemas.microsoft.com/office/drawing/2014/main" id="{6B600C77-0715-BB6F-8FF3-5BD4471DE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529" y="1563240"/>
            <a:ext cx="355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5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C9E1-8F71-97AB-7FDD-244B7A93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9" y="359108"/>
            <a:ext cx="8628062" cy="994567"/>
          </a:xfrm>
        </p:spPr>
        <p:txBody>
          <a:bodyPr/>
          <a:lstStyle/>
          <a:p>
            <a:r>
              <a:rPr lang="en-US" dirty="0"/>
              <a:t>Idea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5F278-35B7-8EF8-534A-68EA967BD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29" y="1232649"/>
            <a:ext cx="8628061" cy="5294760"/>
          </a:xfrm>
        </p:spPr>
        <p:txBody>
          <a:bodyPr/>
          <a:lstStyle/>
          <a:p>
            <a:r>
              <a:rPr lang="en-US" dirty="0"/>
              <a:t>When we are computing the L table, we only need to store the previous row and the current row.</a:t>
            </a:r>
          </a:p>
          <a:p>
            <a:r>
              <a:rPr lang="en-US" dirty="0"/>
              <a:t>If we just want to know the last row of the LCS (e.g., to compute the length of the LCS), this is enough to achieve linear space.</a:t>
            </a:r>
          </a:p>
        </p:txBody>
      </p:sp>
      <p:pic>
        <p:nvPicPr>
          <p:cNvPr id="4" name="Picture 7" descr="table2">
            <a:extLst>
              <a:ext uri="{FF2B5EF4-FFF2-40B4-BE49-F238E27FC236}">
                <a16:creationId xmlns:a16="http://schemas.microsoft.com/office/drawing/2014/main" id="{41C9E111-811E-FB99-29F9-A2A39466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3319" r="24074" b="31659"/>
          <a:stretch>
            <a:fillRect/>
          </a:stretch>
        </p:blipFill>
        <p:spPr bwMode="auto">
          <a:xfrm>
            <a:off x="2575755" y="3292593"/>
            <a:ext cx="6084277" cy="345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239981-A63E-6ECE-04EE-1B8E98292F6A}"/>
              </a:ext>
            </a:extLst>
          </p:cNvPr>
          <p:cNvSpPr/>
          <p:nvPr/>
        </p:nvSpPr>
        <p:spPr bwMode="auto">
          <a:xfrm>
            <a:off x="2575755" y="5978769"/>
            <a:ext cx="3740639" cy="548640"/>
          </a:xfrm>
          <a:prstGeom prst="rect">
            <a:avLst/>
          </a:prstGeom>
          <a:noFill/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33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0B4A-7CED-B54D-E104-CB66CF0D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the LCS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0D96A-1DCB-9CF2-EF48-ABF6BF27F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437510"/>
            <a:ext cx="8628061" cy="5294760"/>
          </a:xfrm>
        </p:spPr>
        <p:txBody>
          <a:bodyPr/>
          <a:lstStyle/>
          <a:p>
            <a:r>
              <a:rPr lang="en-US" dirty="0"/>
              <a:t>To match Hirschberg’s notation, let A be string of length m and B be string of length n (both indexed starting from 1).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2DEEB-9820-D0C6-AA7A-23CE0F80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28" y="2981699"/>
            <a:ext cx="7791144" cy="329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9393-7CB0-FCEB-1BDE-49EA744A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Idea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1717A-8FC6-F40B-E0B7-7E4116E58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2 x n matrix, K, instead of L.</a:t>
            </a:r>
          </a:p>
          <a:p>
            <a:r>
              <a:rPr lang="en-US" dirty="0"/>
              <a:t>Let A be string of length m and B be string of length n (indexed starting from 1). The following algorithm gives the last line, LL, of the L table: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3883D-6051-FBA3-345E-F046B0C2D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35" y="3184671"/>
            <a:ext cx="7482490" cy="354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92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E7BE3E1-5E78-F173-90D4-795DDB57725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57969" y="325861"/>
            <a:ext cx="8628062" cy="819104"/>
          </a:xfrm>
        </p:spPr>
        <p:txBody>
          <a:bodyPr/>
          <a:lstStyle/>
          <a:p>
            <a:pPr eaLnBrk="1" hangingPunct="1"/>
            <a:r>
              <a:rPr lang="en-US" altLang="en-US" dirty="0"/>
              <a:t>Idea #2: Divide and Conquer Algorithm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0F4E104-92B9-DB70-A11C-58EF48C8380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199" y="1220371"/>
            <a:ext cx="8428831" cy="540551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Where does the LCS path cross the middle column of the L table?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For </a:t>
            </a:r>
            <a:r>
              <a:rPr lang="en-US" altLang="en-US" dirty="0" err="1"/>
              <a:t>i</a:t>
            </a:r>
            <a:r>
              <a:rPr lang="en-US" altLang="en-US" dirty="0"/>
              <a:t>=m/2, find the place, k, where the LCS path crosses the middle column using Algorithm B. Then recursively find the LCS for A[1,i] and B[1,k] and the LCS for A[i+1,m] and B[k+1,n].</a:t>
            </a:r>
            <a:endParaRPr lang="en-US" altLang="en-US" baseline="-25000" dirty="0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936BE9B4-0DD7-2B8B-FD9E-292D1860171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48360" y="2191874"/>
            <a:ext cx="3870325" cy="2352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1FC8B435-8409-3A85-DFAD-71AFD53E84D9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69222" y="1888662"/>
            <a:ext cx="227013" cy="2882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C1A36-3C3B-C1DF-B325-8AAA807D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9" y="443517"/>
            <a:ext cx="8628062" cy="738170"/>
          </a:xfrm>
        </p:spPr>
        <p:txBody>
          <a:bodyPr/>
          <a:lstStyle/>
          <a:p>
            <a:r>
              <a:rPr lang="en-US" dirty="0"/>
              <a:t>Notation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DA6E78-4D94-1C73-E749-9427838E2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976" y="1182959"/>
            <a:ext cx="8039048" cy="2694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CF0A6F-3266-8FE3-2F2B-DB4DF633C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75" y="3934139"/>
            <a:ext cx="8087641" cy="28698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D13A30-3B29-D4B3-6F82-6B33952094B4}"/>
              </a:ext>
            </a:extLst>
          </p:cNvPr>
          <p:cNvSpPr/>
          <p:nvPr/>
        </p:nvSpPr>
        <p:spPr bwMode="auto">
          <a:xfrm>
            <a:off x="5303520" y="6189785"/>
            <a:ext cx="3270096" cy="6141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26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7BE13A-497E-BD03-ED9B-0CA2CE561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27" y="572501"/>
            <a:ext cx="7800619" cy="628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56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6F7A4A-B98B-AF88-A2A6-CD1A1BEBB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45" y="407963"/>
            <a:ext cx="7447912" cy="64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DNA Sequence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419600"/>
          </a:xfrm>
        </p:spPr>
        <p:txBody>
          <a:bodyPr/>
          <a:lstStyle/>
          <a:p>
            <a:r>
              <a:rPr lang="en-US" sz="2800" dirty="0"/>
              <a:t>DNA sequences can be viewed as strings of </a:t>
            </a:r>
            <a:r>
              <a:rPr lang="en-US" sz="2800" b="1" dirty="0"/>
              <a:t>A</a:t>
            </a:r>
            <a:r>
              <a:rPr lang="en-US" sz="2800" dirty="0"/>
              <a:t>, </a:t>
            </a:r>
            <a:r>
              <a:rPr lang="en-US" sz="2800" b="1" dirty="0"/>
              <a:t>C</a:t>
            </a:r>
            <a:r>
              <a:rPr lang="en-US" sz="2800" dirty="0"/>
              <a:t>, </a:t>
            </a:r>
            <a:r>
              <a:rPr lang="en-US" sz="2800" b="1" dirty="0"/>
              <a:t>G</a:t>
            </a:r>
            <a:r>
              <a:rPr lang="en-US" sz="2800" dirty="0"/>
              <a:t>, and </a:t>
            </a:r>
            <a:r>
              <a:rPr lang="en-US" sz="2800" b="1" dirty="0"/>
              <a:t>T </a:t>
            </a:r>
            <a:r>
              <a:rPr lang="en-US" sz="2800" dirty="0"/>
              <a:t>characters, which represent nucleotides.</a:t>
            </a:r>
          </a:p>
          <a:p>
            <a:r>
              <a:rPr lang="en-US" sz="2800" dirty="0"/>
              <a:t>Finding the similarities between two DNA sequences is an important computation performed in bioinformatics. </a:t>
            </a:r>
          </a:p>
          <a:p>
            <a:pPr lvl="1"/>
            <a:r>
              <a:rPr lang="en-US" sz="2400" dirty="0"/>
              <a:t>For instance, when comparing the DNA of different organisms, such alignments can highlight the locations where those organisms have identical DNA patterns.</a:t>
            </a:r>
          </a:p>
        </p:txBody>
      </p:sp>
    </p:spTree>
    <p:extLst>
      <p:ext uri="{BB962C8B-B14F-4D97-AF65-F5344CB8AC3E}">
        <p14:creationId xmlns:p14="http://schemas.microsoft.com/office/powerpoint/2010/main" val="1965502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2F917ED-1DFC-CB09-5AF5-A99BBF22979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Algorithm Analysis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7F3303A-73DF-34CF-459B-1C0B0D95F27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1069975"/>
          </a:xfrm>
        </p:spPr>
        <p:txBody>
          <a:bodyPr/>
          <a:lstStyle/>
          <a:p>
            <a:pPr eaLnBrk="1" hangingPunct="1"/>
            <a:r>
              <a:rPr lang="en-US" altLang="en-US" dirty="0"/>
              <a:t>Space is O(n + m).</a:t>
            </a:r>
          </a:p>
          <a:p>
            <a:pPr eaLnBrk="1" hangingPunct="1"/>
            <a:r>
              <a:rPr lang="en-US" altLang="en-US" dirty="0"/>
              <a:t>Time: T(</a:t>
            </a:r>
            <a:r>
              <a:rPr lang="en-US" altLang="en-US" dirty="0" err="1"/>
              <a:t>m,n</a:t>
            </a:r>
            <a:r>
              <a:rPr lang="en-US" altLang="en-US" dirty="0"/>
              <a:t>) = T(m/2, j) + T(m/2, n-j) + </a:t>
            </a:r>
            <a:r>
              <a:rPr lang="en-US" altLang="en-US" dirty="0" err="1"/>
              <a:t>cnm</a:t>
            </a:r>
            <a:endParaRPr lang="en-US" altLang="en-US" dirty="0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3F54F900-3A93-474B-69ED-1B3250E2E0A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46338" y="3276600"/>
            <a:ext cx="3643312" cy="2278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Line 5">
            <a:extLst>
              <a:ext uri="{FF2B5EF4-FFF2-40B4-BE49-F238E27FC236}">
                <a16:creationId xmlns:a16="http://schemas.microsoft.com/office/drawing/2014/main" id="{2A3397CB-D152-D4D0-4C1E-45C585E613A0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268788" y="3276600"/>
            <a:ext cx="0" cy="227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Oval 6">
            <a:extLst>
              <a:ext uri="{FF2B5EF4-FFF2-40B4-BE49-F238E27FC236}">
                <a16:creationId xmlns:a16="http://schemas.microsoft.com/office/drawing/2014/main" id="{5B7E71B8-C325-5A4D-F82A-89BD6C1C256D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2588" y="41116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2F877CFD-2B56-6E29-DD19-041B115A9574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446338" y="4187825"/>
            <a:ext cx="3643312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9AFDF6F-F594-3099-CFA2-22AC3EEFFFA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3509" y="429448"/>
            <a:ext cx="8628062" cy="1244607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Prove by induction that </a:t>
            </a:r>
            <a:br>
              <a:rPr lang="en-US" altLang="en-US" sz="4000" dirty="0"/>
            </a:br>
            <a:r>
              <a:rPr lang="en-US" altLang="en-US" sz="4000" dirty="0"/>
              <a:t>T(</a:t>
            </a:r>
            <a:r>
              <a:rPr lang="en-US" altLang="en-US" sz="4000" dirty="0" err="1"/>
              <a:t>m,n</a:t>
            </a:r>
            <a:r>
              <a:rPr lang="en-US" altLang="en-US" sz="4000" dirty="0"/>
              <a:t>) &lt;= 2cmn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81A7924-8B8D-7616-157B-ED1D4247F62E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82539" y="1983543"/>
            <a:ext cx="8293100" cy="3953023"/>
          </a:xfrm>
        </p:spPr>
        <p:txBody>
          <a:bodyPr/>
          <a:lstStyle/>
          <a:p>
            <a:pPr eaLnBrk="1" hangingPunct="1"/>
            <a:r>
              <a:rPr lang="en-US" altLang="en-US" dirty="0"/>
              <a:t>In class…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DNA Sequence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0199"/>
            <a:ext cx="7923371" cy="4941277"/>
          </a:xfrm>
        </p:spPr>
        <p:txBody>
          <a:bodyPr/>
          <a:lstStyle/>
          <a:p>
            <a:r>
              <a:rPr lang="en-US" sz="2400" dirty="0"/>
              <a:t>Finding the best alignment between two DNA strings involves minimizing the number of changes to convert one string to the other.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 brute-force search would take exponential time, but we can do much better using </a:t>
            </a:r>
            <a:r>
              <a:rPr lang="en-US" sz="2400" b="1" dirty="0">
                <a:solidFill>
                  <a:srgbClr val="FF0000"/>
                </a:solidFill>
              </a:rPr>
              <a:t>dynamic programming</a:t>
            </a:r>
            <a:r>
              <a:rPr lang="en-US" sz="24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71828"/>
            <a:ext cx="8149578" cy="2529701"/>
          </a:xfrm>
          <a:prstGeom prst="rect">
            <a:avLst/>
          </a:prstGeom>
          <a:ln w="38100" cap="sq">
            <a:solidFill>
              <a:srgbClr val="40458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46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858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Dynamic Programming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47704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</a:rPr>
              <a:t>Applies to a problem that at first seems to require a lot of time (possibly exponential), provided we have: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  <a:latin typeface="Tahoma" charset="0"/>
              </a:rPr>
              <a:t>Simple subproblems:</a:t>
            </a:r>
            <a:r>
              <a:rPr lang="en-US" sz="2400" dirty="0">
                <a:latin typeface="Tahoma" charset="0"/>
              </a:rPr>
              <a:t> the subproblems can be defined in terms of a few variables, such as j, k, l, m, and so 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  <a:latin typeface="Tahoma" charset="0"/>
              </a:rPr>
              <a:t>Subproblem optimality:</a:t>
            </a:r>
            <a:r>
              <a:rPr lang="en-US" sz="2400" dirty="0">
                <a:latin typeface="Tahoma" charset="0"/>
              </a:rPr>
              <a:t> the global optimum value can be defined in terms of optimal subproblems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  <a:latin typeface="Tahoma" charset="0"/>
              </a:rPr>
              <a:t>Subproblem overlap:</a:t>
            </a:r>
            <a:r>
              <a:rPr lang="en-US" sz="2400" dirty="0">
                <a:latin typeface="Tahoma" charset="0"/>
              </a:rPr>
              <a:t> the subproblems are not independent, but instead they overlap (hence, should be constructed bottom-up).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Subsequences</a:t>
            </a:r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28676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4196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 </a:t>
            </a:r>
            <a:r>
              <a:rPr lang="en-US" b="1" i="1">
                <a:latin typeface="Tahoma" charset="0"/>
              </a:rPr>
              <a:t>subsequence</a:t>
            </a:r>
            <a:r>
              <a:rPr lang="en-US">
                <a:latin typeface="Tahoma" charset="0"/>
              </a:rPr>
              <a:t> of a character string x</a:t>
            </a:r>
            <a:r>
              <a:rPr lang="en-US" baseline="-25000">
                <a:latin typeface="Tahoma" charset="0"/>
              </a:rPr>
              <a:t>0</a:t>
            </a:r>
            <a:r>
              <a:rPr lang="en-US">
                <a:latin typeface="Tahoma" charset="0"/>
              </a:rPr>
              <a:t>x</a:t>
            </a:r>
            <a:r>
              <a:rPr lang="en-US" baseline="-25000">
                <a:latin typeface="Tahoma" charset="0"/>
              </a:rPr>
              <a:t>1</a:t>
            </a:r>
            <a:r>
              <a:rPr lang="en-US">
                <a:latin typeface="Tahoma" charset="0"/>
              </a:rPr>
              <a:t>x</a:t>
            </a:r>
            <a:r>
              <a:rPr lang="en-US" baseline="-25000">
                <a:latin typeface="Tahoma" charset="0"/>
              </a:rPr>
              <a:t>2</a:t>
            </a:r>
            <a:r>
              <a:rPr lang="en-US">
                <a:latin typeface="Tahoma" charset="0"/>
              </a:rPr>
              <a:t>…x</a:t>
            </a:r>
            <a:r>
              <a:rPr lang="en-US" baseline="-25000">
                <a:latin typeface="Tahoma" charset="0"/>
              </a:rPr>
              <a:t>n-1</a:t>
            </a:r>
            <a:r>
              <a:rPr lang="en-US">
                <a:latin typeface="Tahoma" charset="0"/>
              </a:rPr>
              <a:t> is a string of the form x</a:t>
            </a:r>
            <a:r>
              <a:rPr lang="en-US" baseline="-25000">
                <a:latin typeface="Tahoma" charset="0"/>
              </a:rPr>
              <a:t>i</a:t>
            </a:r>
            <a:r>
              <a:rPr lang="en-US" sz="1800" baseline="-25000">
                <a:latin typeface="Tahoma" charset="0"/>
              </a:rPr>
              <a:t>1</a:t>
            </a:r>
            <a:r>
              <a:rPr lang="en-US">
                <a:latin typeface="Tahoma" charset="0"/>
              </a:rPr>
              <a:t>x</a:t>
            </a:r>
            <a:r>
              <a:rPr lang="en-US" baseline="-25000">
                <a:latin typeface="Tahoma" charset="0"/>
              </a:rPr>
              <a:t>i</a:t>
            </a:r>
            <a:r>
              <a:rPr lang="en-US" sz="1800" baseline="-25000">
                <a:latin typeface="Tahoma" charset="0"/>
              </a:rPr>
              <a:t>2</a:t>
            </a:r>
            <a:r>
              <a:rPr lang="en-US">
                <a:latin typeface="Tahoma" charset="0"/>
              </a:rPr>
              <a:t>…x</a:t>
            </a:r>
            <a:r>
              <a:rPr lang="en-US" baseline="-25000">
                <a:latin typeface="Tahoma" charset="0"/>
              </a:rPr>
              <a:t>i</a:t>
            </a:r>
            <a:r>
              <a:rPr lang="en-US" sz="1800" baseline="-25000">
                <a:latin typeface="Tahoma" charset="0"/>
              </a:rPr>
              <a:t>k</a:t>
            </a:r>
            <a:r>
              <a:rPr lang="en-US">
                <a:latin typeface="Tahoma" charset="0"/>
              </a:rPr>
              <a:t>, where i</a:t>
            </a:r>
            <a:r>
              <a:rPr lang="en-US" sz="2000">
                <a:latin typeface="Tahoma" charset="0"/>
              </a:rPr>
              <a:t>j</a:t>
            </a:r>
            <a:r>
              <a:rPr lang="en-US">
                <a:latin typeface="Tahoma" charset="0"/>
              </a:rPr>
              <a:t> &lt; i</a:t>
            </a:r>
            <a:r>
              <a:rPr lang="en-US" sz="2000">
                <a:latin typeface="Tahoma" charset="0"/>
              </a:rPr>
              <a:t>j+1</a:t>
            </a:r>
            <a:r>
              <a:rPr lang="en-US">
                <a:latin typeface="Tahoma" charset="0"/>
              </a:rPr>
              <a:t>.</a:t>
            </a:r>
          </a:p>
          <a:p>
            <a:pPr eaLnBrk="1" hangingPunct="1"/>
            <a:r>
              <a:rPr lang="en-US">
                <a:latin typeface="Tahoma" charset="0"/>
              </a:rPr>
              <a:t>Not the same as substring!</a:t>
            </a:r>
          </a:p>
          <a:p>
            <a:pPr eaLnBrk="1" hangingPunct="1"/>
            <a:r>
              <a:rPr lang="en-US">
                <a:latin typeface="Tahoma" charset="0"/>
              </a:rPr>
              <a:t>Example String: ABCDEFGHIJK</a:t>
            </a:r>
          </a:p>
          <a:p>
            <a:pPr lvl="1" eaLnBrk="1" hangingPunct="1"/>
            <a:r>
              <a:rPr lang="en-US">
                <a:latin typeface="Tahoma" charset="0"/>
              </a:rPr>
              <a:t>Subsequence: ACEGJIK</a:t>
            </a:r>
          </a:p>
          <a:p>
            <a:pPr lvl="1" eaLnBrk="1" hangingPunct="1"/>
            <a:r>
              <a:rPr lang="en-US">
                <a:latin typeface="Tahoma" charset="0"/>
              </a:rPr>
              <a:t>Subsequence: DFGHK</a:t>
            </a:r>
          </a:p>
          <a:p>
            <a:pPr lvl="1" eaLnBrk="1" hangingPunct="1"/>
            <a:r>
              <a:rPr lang="en-US">
                <a:latin typeface="Tahoma" charset="0"/>
              </a:rPr>
              <a:t>Not subsequence: DAGH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57968" y="598260"/>
            <a:ext cx="8628062" cy="994567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The Longest Common Subsequence (LCS) Problem</a:t>
            </a:r>
          </a:p>
        </p:txBody>
      </p:sp>
      <p:sp>
        <p:nvSpPr>
          <p:cNvPr id="2970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12884" y="2008952"/>
            <a:ext cx="8118231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Tahoma" charset="0"/>
              </a:rPr>
              <a:t>Given two strings X and Y, the longest common subsequence (LCS) problem is to find a longest subsequence common to both X and Y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Tahoma" charset="0"/>
              </a:rPr>
              <a:t>Has applications to DNA similarity testing (alphabet is {A,C,G,T})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Tahoma" charset="0"/>
              </a:rPr>
              <a:t>Example: ABCDEFG and XZACKDFWGH have ACDFG as a longest common subsequence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42" y="445480"/>
            <a:ext cx="8750104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A Poor Approach to the LCS Problem</a:t>
            </a:r>
          </a:p>
        </p:txBody>
      </p:sp>
      <p:sp>
        <p:nvSpPr>
          <p:cNvPr id="3072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92369" y="1899138"/>
            <a:ext cx="8118231" cy="4120661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Tahoma" charset="0"/>
              </a:rPr>
              <a:t>A Brute-force solution: </a:t>
            </a:r>
          </a:p>
          <a:p>
            <a:pPr lvl="1" eaLnBrk="1" hangingPunct="1"/>
            <a:r>
              <a:rPr lang="en-US" sz="2800" dirty="0">
                <a:latin typeface="Tahoma" charset="0"/>
              </a:rPr>
              <a:t>Enumerate all subsequences of X</a:t>
            </a:r>
          </a:p>
          <a:p>
            <a:pPr lvl="1" eaLnBrk="1" hangingPunct="1"/>
            <a:r>
              <a:rPr lang="en-US" sz="2800" dirty="0">
                <a:latin typeface="Tahoma" charset="0"/>
              </a:rPr>
              <a:t>Test which ones are also subsequences of Y</a:t>
            </a:r>
          </a:p>
          <a:p>
            <a:pPr lvl="1" eaLnBrk="1" hangingPunct="1"/>
            <a:r>
              <a:rPr lang="en-US" sz="2800" dirty="0">
                <a:latin typeface="Tahoma" charset="0"/>
              </a:rPr>
              <a:t>Pick the longest one.</a:t>
            </a:r>
          </a:p>
          <a:p>
            <a:pPr eaLnBrk="1" hangingPunct="1"/>
            <a:r>
              <a:rPr lang="en-US" sz="3200" dirty="0">
                <a:latin typeface="Tahoma" charset="0"/>
              </a:rPr>
              <a:t>Analysis:</a:t>
            </a:r>
          </a:p>
          <a:p>
            <a:pPr lvl="1" eaLnBrk="1" hangingPunct="1"/>
            <a:r>
              <a:rPr lang="en-US" sz="2800" dirty="0">
                <a:latin typeface="Tahoma" charset="0"/>
              </a:rPr>
              <a:t>If X is of length n, then it has 2</a:t>
            </a:r>
            <a:r>
              <a:rPr lang="en-US" sz="2800" baseline="30000" dirty="0">
                <a:latin typeface="Tahoma" charset="0"/>
              </a:rPr>
              <a:t>n</a:t>
            </a:r>
            <a:r>
              <a:rPr lang="en-US" sz="2800" dirty="0">
                <a:latin typeface="Tahoma" charset="0"/>
              </a:rPr>
              <a:t> subsequences</a:t>
            </a:r>
          </a:p>
          <a:p>
            <a:pPr lvl="1" eaLnBrk="1" hangingPunct="1"/>
            <a:r>
              <a:rPr lang="en-US" sz="2800" dirty="0">
                <a:latin typeface="Tahoma" charset="0"/>
              </a:rPr>
              <a:t>This is an exponential-time algorithm!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LCS</a:t>
            </a:r>
          </a:p>
        </p:txBody>
      </p:sp>
      <p:sp>
        <p:nvSpPr>
          <p:cNvPr id="317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870AD07-76BC-1542-81F4-4242CF00AFDF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742071" y="408721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A Dynamic-Programming Approach to the LCS Problem</a:t>
            </a:r>
          </a:p>
        </p:txBody>
      </p:sp>
      <p:sp>
        <p:nvSpPr>
          <p:cNvPr id="3174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57985"/>
            <a:ext cx="7772400" cy="28956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Define L[</a:t>
            </a:r>
            <a:r>
              <a:rPr lang="en-US" sz="2000" dirty="0" err="1">
                <a:latin typeface="Tahoma" charset="0"/>
              </a:rPr>
              <a:t>i,j</a:t>
            </a:r>
            <a:r>
              <a:rPr lang="en-US" sz="2000" dirty="0">
                <a:latin typeface="Tahoma" charset="0"/>
              </a:rPr>
              <a:t>] to be the length of the longest common subsequence of X[0..i] and Y[0..j].</a:t>
            </a:r>
          </a:p>
          <a:p>
            <a:pPr marL="381000" indent="-381000"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Allow for -1 as an index, so L[-1,k] = 0 and L[k,-1]=0, to indicate that the null part of X or Y has no match with the other.</a:t>
            </a:r>
          </a:p>
          <a:p>
            <a:pPr marL="381000" indent="-381000"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Then we can define L[</a:t>
            </a:r>
            <a:r>
              <a:rPr lang="en-US" sz="2000" dirty="0" err="1">
                <a:latin typeface="Tahoma" charset="0"/>
              </a:rPr>
              <a:t>i,j</a:t>
            </a:r>
            <a:r>
              <a:rPr lang="en-US" sz="2000" dirty="0">
                <a:latin typeface="Tahoma" charset="0"/>
              </a:rPr>
              <a:t>] in the general case as follows: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charset="0"/>
              <a:buAutoNum type="arabicPeriod"/>
            </a:pPr>
            <a:r>
              <a:rPr lang="en-US" sz="2000" dirty="0">
                <a:latin typeface="Tahoma" charset="0"/>
              </a:rPr>
              <a:t>If xi=</a:t>
            </a:r>
            <a:r>
              <a:rPr lang="en-US" sz="2000" dirty="0" err="1">
                <a:latin typeface="Tahoma" charset="0"/>
              </a:rPr>
              <a:t>yj</a:t>
            </a:r>
            <a:r>
              <a:rPr lang="en-US" sz="2000" dirty="0">
                <a:latin typeface="Tahoma" charset="0"/>
              </a:rPr>
              <a:t>, then L[</a:t>
            </a:r>
            <a:r>
              <a:rPr lang="en-US" sz="2000" dirty="0" err="1">
                <a:latin typeface="Tahoma" charset="0"/>
              </a:rPr>
              <a:t>i,j</a:t>
            </a:r>
            <a:r>
              <a:rPr lang="en-US" sz="2000" dirty="0">
                <a:latin typeface="Tahoma" charset="0"/>
              </a:rPr>
              <a:t>] = L[i-1,j-1] + 1 (we can add this match)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charset="0"/>
              <a:buAutoNum type="arabicPeriod"/>
            </a:pPr>
            <a:r>
              <a:rPr lang="en-US" sz="2000" dirty="0">
                <a:latin typeface="Tahoma" charset="0"/>
              </a:rPr>
              <a:t>If </a:t>
            </a:r>
            <a:r>
              <a:rPr lang="en-US" sz="2000" dirty="0" err="1">
                <a:latin typeface="Tahoma" charset="0"/>
              </a:rPr>
              <a:t>xi</a:t>
            </a:r>
            <a:r>
              <a:rPr lang="en-US" sz="2000" dirty="0" err="1">
                <a:latin typeface="Tahoma" charset="0"/>
                <a:cs typeface="Tahoma" charset="0"/>
              </a:rPr>
              <a:t>≠yj</a:t>
            </a:r>
            <a:r>
              <a:rPr lang="en-US" sz="2000" dirty="0">
                <a:latin typeface="Tahoma" charset="0"/>
                <a:cs typeface="Tahoma" charset="0"/>
              </a:rPr>
              <a:t>, then L[</a:t>
            </a:r>
            <a:r>
              <a:rPr lang="en-US" sz="2000" dirty="0" err="1">
                <a:latin typeface="Tahoma" charset="0"/>
                <a:cs typeface="Tahoma" charset="0"/>
              </a:rPr>
              <a:t>i,j</a:t>
            </a:r>
            <a:r>
              <a:rPr lang="en-US" sz="2000" dirty="0">
                <a:latin typeface="Tahoma" charset="0"/>
                <a:cs typeface="Tahoma" charset="0"/>
              </a:rPr>
              <a:t>] = max{L[i-1,j], L[i,j-1]} (we have no match here)</a:t>
            </a:r>
            <a:endParaRPr lang="en-US" sz="2000" dirty="0">
              <a:latin typeface="Tahoma" charset="0"/>
            </a:endParaRPr>
          </a:p>
        </p:txBody>
      </p:sp>
      <p:pic>
        <p:nvPicPr>
          <p:cNvPr id="31749" name="Picture 4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8" r="27777" b="64191"/>
          <a:stretch>
            <a:fillRect/>
          </a:stretch>
        </p:blipFill>
        <p:spPr>
          <a:xfrm>
            <a:off x="304800" y="4794250"/>
            <a:ext cx="8534400" cy="1530350"/>
          </a:xfrm>
          <a:noFill/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286000" y="4343400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Case 1: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486400" y="4343400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Case 2: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An LCS Algorithm</a:t>
            </a:r>
          </a:p>
        </p:txBody>
      </p:sp>
      <p:sp>
        <p:nvSpPr>
          <p:cNvPr id="32772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61340" y="1222151"/>
            <a:ext cx="7772400" cy="551627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latin typeface="Tahoma" charset="0"/>
              </a:rPr>
              <a:t>Algorithm </a:t>
            </a:r>
            <a:r>
              <a:rPr lang="en-US" sz="1800" dirty="0">
                <a:latin typeface="Tahoma" charset="0"/>
              </a:rPr>
              <a:t>LCS(X,Y ):				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latin typeface="Tahoma" charset="0"/>
              </a:rPr>
              <a:t>Input:	</a:t>
            </a:r>
            <a:r>
              <a:rPr lang="en-US" sz="1800" dirty="0">
                <a:latin typeface="Tahoma" charset="0"/>
              </a:rPr>
              <a:t>Strings X and Y with n and m elements, respectively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latin typeface="Tahoma" charset="0"/>
              </a:rPr>
              <a:t>Output: </a:t>
            </a:r>
            <a:r>
              <a:rPr lang="en-US" sz="1800" dirty="0">
                <a:latin typeface="Tahoma" charset="0"/>
              </a:rPr>
              <a:t>For </a:t>
            </a:r>
            <a:r>
              <a:rPr lang="en-US" sz="1800" dirty="0" err="1">
                <a:latin typeface="Tahoma" charset="0"/>
              </a:rPr>
              <a:t>i</a:t>
            </a:r>
            <a:r>
              <a:rPr lang="en-US" sz="1800" dirty="0">
                <a:latin typeface="Tahoma" charset="0"/>
              </a:rPr>
              <a:t> = 0,…,n-1, j = 0,...,m-1, the length L[</a:t>
            </a:r>
            <a:r>
              <a:rPr lang="en-US" sz="1800" dirty="0" err="1">
                <a:latin typeface="Tahoma" charset="0"/>
              </a:rPr>
              <a:t>i</a:t>
            </a:r>
            <a:r>
              <a:rPr lang="en-US" sz="1800" dirty="0">
                <a:latin typeface="Tahoma" charset="0"/>
              </a:rPr>
              <a:t>, j] of a longest string that is a subsequence of both the string X[0..i] = x</a:t>
            </a:r>
            <a:r>
              <a:rPr lang="en-US" sz="1800" baseline="-25000" dirty="0">
                <a:latin typeface="Tahoma" charset="0"/>
              </a:rPr>
              <a:t>0</a:t>
            </a:r>
            <a:r>
              <a:rPr lang="en-US" sz="1800" dirty="0">
                <a:latin typeface="Tahoma" charset="0"/>
              </a:rPr>
              <a:t>x</a:t>
            </a:r>
            <a:r>
              <a:rPr lang="en-US" sz="1800" baseline="-25000" dirty="0">
                <a:latin typeface="Tahoma" charset="0"/>
              </a:rPr>
              <a:t>1</a:t>
            </a:r>
            <a:r>
              <a:rPr lang="en-US" sz="1800" dirty="0">
                <a:latin typeface="Tahoma" charset="0"/>
              </a:rPr>
              <a:t>x</a:t>
            </a:r>
            <a:r>
              <a:rPr lang="en-US" sz="1800" baseline="-25000" dirty="0">
                <a:latin typeface="Tahoma" charset="0"/>
              </a:rPr>
              <a:t>2</a:t>
            </a:r>
            <a:r>
              <a:rPr lang="en-US" sz="1800" dirty="0">
                <a:latin typeface="Tahoma" charset="0"/>
              </a:rPr>
              <a:t>…x</a:t>
            </a:r>
            <a:r>
              <a:rPr lang="en-US" sz="1800" baseline="-25000" dirty="0">
                <a:latin typeface="Tahoma" charset="0"/>
              </a:rPr>
              <a:t>i  </a:t>
            </a:r>
            <a:r>
              <a:rPr lang="en-US" sz="1800" dirty="0">
                <a:latin typeface="Tahoma" charset="0"/>
              </a:rPr>
              <a:t>and the string Y [0.. j] = y</a:t>
            </a:r>
            <a:r>
              <a:rPr lang="en-US" sz="1800" baseline="-25000" dirty="0">
                <a:latin typeface="Tahoma" charset="0"/>
              </a:rPr>
              <a:t>0</a:t>
            </a:r>
            <a:r>
              <a:rPr lang="en-US" sz="1800" dirty="0">
                <a:latin typeface="Tahoma" charset="0"/>
              </a:rPr>
              <a:t>y</a:t>
            </a:r>
            <a:r>
              <a:rPr lang="en-US" sz="1800" baseline="-25000" dirty="0">
                <a:latin typeface="Tahoma" charset="0"/>
              </a:rPr>
              <a:t>1</a:t>
            </a:r>
            <a:r>
              <a:rPr lang="en-US" sz="1800" dirty="0">
                <a:latin typeface="Tahoma" charset="0"/>
              </a:rPr>
              <a:t>y</a:t>
            </a:r>
            <a:r>
              <a:rPr lang="en-US" sz="1800" baseline="-25000" dirty="0">
                <a:latin typeface="Tahoma" charset="0"/>
              </a:rPr>
              <a:t>2</a:t>
            </a:r>
            <a:r>
              <a:rPr lang="en-US" sz="1800" dirty="0">
                <a:latin typeface="Tahoma" charset="0"/>
              </a:rPr>
              <a:t>…</a:t>
            </a:r>
            <a:r>
              <a:rPr lang="en-US" sz="1800" dirty="0" err="1">
                <a:latin typeface="Tahoma" charset="0"/>
              </a:rPr>
              <a:t>y</a:t>
            </a:r>
            <a:r>
              <a:rPr lang="en-US" sz="1800" baseline="-25000" dirty="0" err="1">
                <a:latin typeface="Tahoma" charset="0"/>
              </a:rPr>
              <a:t>j</a:t>
            </a:r>
            <a:r>
              <a:rPr lang="en-US" sz="1800" dirty="0">
                <a:latin typeface="Tahoma" charset="0"/>
              </a:rPr>
              <a:t>		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latin typeface="Tahoma" charset="0"/>
              </a:rPr>
              <a:t>for </a:t>
            </a:r>
            <a:r>
              <a:rPr lang="en-US" sz="1800" dirty="0" err="1">
                <a:latin typeface="Tahoma" charset="0"/>
              </a:rPr>
              <a:t>i</a:t>
            </a:r>
            <a:r>
              <a:rPr lang="en-US" sz="1800" dirty="0">
                <a:latin typeface="Tahoma" charset="0"/>
              </a:rPr>
              <a:t> =1 to n-1 </a:t>
            </a:r>
            <a:r>
              <a:rPr lang="en-US" sz="1800" b="1" dirty="0">
                <a:latin typeface="Tahoma" charset="0"/>
              </a:rPr>
              <a:t>do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dirty="0">
                <a:latin typeface="Tahoma" charset="0"/>
              </a:rPr>
              <a:t>	L[i,-1] = 0				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latin typeface="Tahoma" charset="0"/>
              </a:rPr>
              <a:t>for </a:t>
            </a:r>
            <a:r>
              <a:rPr lang="en-US" sz="1800" dirty="0">
                <a:latin typeface="Tahoma" charset="0"/>
              </a:rPr>
              <a:t>j =0 to m-1 </a:t>
            </a:r>
            <a:r>
              <a:rPr lang="en-US" sz="1800" b="1" dirty="0">
                <a:latin typeface="Tahoma" charset="0"/>
              </a:rPr>
              <a:t>do</a:t>
            </a:r>
            <a:r>
              <a:rPr lang="en-US" sz="1800" dirty="0">
                <a:latin typeface="Tahoma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dirty="0">
                <a:latin typeface="Tahoma" charset="0"/>
              </a:rPr>
              <a:t>	L[-1,j] = 0		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latin typeface="Tahoma" charset="0"/>
              </a:rPr>
              <a:t>for </a:t>
            </a:r>
            <a:r>
              <a:rPr lang="en-US" sz="1800" dirty="0" err="1">
                <a:latin typeface="Tahoma" charset="0"/>
              </a:rPr>
              <a:t>i</a:t>
            </a:r>
            <a:r>
              <a:rPr lang="en-US" sz="1800" dirty="0">
                <a:latin typeface="Tahoma" charset="0"/>
              </a:rPr>
              <a:t> =0 to n-1 </a:t>
            </a:r>
            <a:r>
              <a:rPr lang="en-US" sz="1800" b="1" dirty="0">
                <a:latin typeface="Tahoma" charset="0"/>
              </a:rPr>
              <a:t>do	</a:t>
            </a:r>
            <a:r>
              <a:rPr lang="en-US" sz="1800" dirty="0">
                <a:latin typeface="Tahoma" charset="0"/>
              </a:rPr>
              <a:t>		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latin typeface="Tahoma" charset="0"/>
              </a:rPr>
              <a:t>	for </a:t>
            </a:r>
            <a:r>
              <a:rPr lang="en-US" sz="1800" dirty="0">
                <a:latin typeface="Tahoma" charset="0"/>
              </a:rPr>
              <a:t>j =0 to m-1 </a:t>
            </a:r>
            <a:r>
              <a:rPr lang="en-US" sz="1800" b="1" dirty="0">
                <a:latin typeface="Tahoma" charset="0"/>
              </a:rPr>
              <a:t>do	</a:t>
            </a:r>
            <a:r>
              <a:rPr lang="en-US" sz="1800" dirty="0">
                <a:latin typeface="Tahoma" charset="0"/>
              </a:rPr>
              <a:t>	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latin typeface="Tahoma" charset="0"/>
              </a:rPr>
              <a:t>		if </a:t>
            </a:r>
            <a:r>
              <a:rPr lang="en-US" sz="1800" dirty="0">
                <a:latin typeface="Tahoma" charset="0"/>
              </a:rPr>
              <a:t>x</a:t>
            </a:r>
            <a:r>
              <a:rPr lang="en-US" sz="1800" baseline="-25000" dirty="0">
                <a:latin typeface="Tahoma" charset="0"/>
              </a:rPr>
              <a:t>i</a:t>
            </a:r>
            <a:r>
              <a:rPr lang="en-US" sz="1800" dirty="0">
                <a:latin typeface="Tahoma" charset="0"/>
              </a:rPr>
              <a:t> = </a:t>
            </a:r>
            <a:r>
              <a:rPr lang="en-US" sz="1800" dirty="0" err="1">
                <a:latin typeface="Tahoma" charset="0"/>
              </a:rPr>
              <a:t>y</a:t>
            </a:r>
            <a:r>
              <a:rPr lang="en-US" sz="1800" baseline="-25000" dirty="0" err="1">
                <a:latin typeface="Tahoma" charset="0"/>
              </a:rPr>
              <a:t>j</a:t>
            </a:r>
            <a:r>
              <a:rPr lang="en-US" sz="1800" dirty="0">
                <a:latin typeface="Tahoma" charset="0"/>
              </a:rPr>
              <a:t>  </a:t>
            </a:r>
            <a:r>
              <a:rPr lang="en-US" sz="1800" b="1" dirty="0">
                <a:latin typeface="Tahoma" charset="0"/>
              </a:rPr>
              <a:t>then</a:t>
            </a:r>
            <a:endParaRPr lang="en-US" sz="18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dirty="0">
                <a:latin typeface="Tahoma" charset="0"/>
              </a:rPr>
              <a:t>			L[</a:t>
            </a:r>
            <a:r>
              <a:rPr lang="en-US" sz="1800" dirty="0" err="1">
                <a:latin typeface="Tahoma" charset="0"/>
              </a:rPr>
              <a:t>i</a:t>
            </a:r>
            <a:r>
              <a:rPr lang="en-US" sz="1800" dirty="0">
                <a:latin typeface="Tahoma" charset="0"/>
              </a:rPr>
              <a:t>, j] = L[i-1, j-1] + 1	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latin typeface="Tahoma" charset="0"/>
              </a:rPr>
              <a:t>		else	</a:t>
            </a:r>
            <a:r>
              <a:rPr lang="en-US" sz="1800" dirty="0">
                <a:latin typeface="Tahoma" charset="0"/>
              </a:rPr>
              <a:t>				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dirty="0">
                <a:latin typeface="Tahoma" charset="0"/>
              </a:rPr>
              <a:t>			L[</a:t>
            </a:r>
            <a:r>
              <a:rPr lang="en-US" sz="1800" dirty="0" err="1">
                <a:latin typeface="Tahoma" charset="0"/>
              </a:rPr>
              <a:t>i</a:t>
            </a:r>
            <a:r>
              <a:rPr lang="en-US" sz="1800" dirty="0">
                <a:latin typeface="Tahoma" charset="0"/>
              </a:rPr>
              <a:t>, j] = max{L[i-1, j] , L[</a:t>
            </a:r>
            <a:r>
              <a:rPr lang="en-US" sz="1800" dirty="0" err="1">
                <a:latin typeface="Tahoma" charset="0"/>
              </a:rPr>
              <a:t>i</a:t>
            </a:r>
            <a:r>
              <a:rPr lang="en-US" sz="1800" dirty="0">
                <a:latin typeface="Tahoma" charset="0"/>
              </a:rPr>
              <a:t>, j-1]}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latin typeface="Tahoma" charset="0"/>
              </a:rPr>
              <a:t>return </a:t>
            </a:r>
            <a:r>
              <a:rPr lang="en-US" sz="1800" dirty="0">
                <a:latin typeface="Tahoma" charset="0"/>
              </a:rPr>
              <a:t>array L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ART"/>
  <p:tag name="FORCE_OPTION" val="0"/>
  <p:tag name="ARTICULATE_REFERENCE_TYPE_2" val="0"/>
  <p:tag name="ARTICULATE_REFERENCE_TITLE_2" val="UCI Student Counseling Center"/>
  <p:tag name="ARTICULATE_REFERENCE_2" val="http://www.counseling.uci.edu/"/>
  <p:tag name="ARTICULATE_REFERENCE_TYPE_3" val="0"/>
  <p:tag name="ARTICULATE_REFERENCE_TITLE_3" val="UCI Faculty and Staff Counseling Center"/>
  <p:tag name="ARTICULATE_REFERENCE_3" val="http://snap.uci.edu/viewXmlFile.jsp?resourceID=224"/>
  <p:tag name="ARTICULATE_REFERENCE_TYPE_4" val="0"/>
  <p:tag name="ARTICULATE_REFERENCE_TITLE_4" val="Schedule a Workplace Violence Workshop for Your Department"/>
  <p:tag name="ARTICULATE_REFERENCE_4" val="http://snap.uci.edu/viewXmlFile.jsp?resourceID=1566"/>
  <p:tag name="ARTICULATE_REFERENCE_TYPE_5" val="0"/>
  <p:tag name="LOGO_PIC_2" val="C:\Documents and Settings\Bonni Frazee\Desktop\Articulate UCI Template\Articulate Template\Articulate logo.jpg"/>
  <p:tag name="PRESENTER_PIC_MODE" val="0"/>
  <p:tag name="LOGO_PIC_MODE" val="1"/>
  <p:tag name="PRESENTATION_TITLE" val="Workplace Violence"/>
  <p:tag name="PRESENTATION_DESC" val="version 4"/>
  <p:tag name="LMS_QUIZ_INSERT" val="1"/>
  <p:tag name="LMS_COMPLETION_TITLE" val="Change Title"/>
  <p:tag name="LMS_COMPLETION_ID" val="Change_Title"/>
  <p:tag name="LMS_COMPLETION_VERSION" val="1.0"/>
  <p:tag name="LMS_COMPLETION_DURATION" val="01:00:00"/>
  <p:tag name="LMS_COMPLETION_SCO_TITLE" val="Change Title"/>
  <p:tag name="LMS_COMPLETION_SCO_ID" val="Change_Title"/>
  <p:tag name="LMS_COMPLETION_THRESHOLD" val="3"/>
  <p:tag name="LMS_COMPLETION_METHOD" val="VIEW"/>
  <p:tag name="LMS_REPORTING" val="0"/>
  <p:tag name="LMS_DATA_SCORM" val="Yes"/>
  <p:tag name="PUBLISH_TITLE" val="Change Title"/>
  <p:tag name="ARTICULATE_PUBLISH_PATH" val="X:\eLearning_Sources\eLearning_other\UCI_eLearning\elearning Creation\Published"/>
  <p:tag name="ARTICULATE_LOGO" val="UCI_logo.jpg"/>
  <p:tag name="ARTICULATE_PRESENTER" val="(None selected)"/>
  <p:tag name="ARTICULATE_LMS" val="0"/>
  <p:tag name="LMS_PUBLISH" val="Yes"/>
  <p:tag name="LMS_PROTOCOL_METHOD" val="SCORM"/>
  <p:tag name="LMS_PROTOCOL_VERSION" val="1.2"/>
  <p:tag name="ARTICULATE_TEMPLATE" val="UCI White"/>
  <p:tag name="PLAYERLOGOHEIGHT" val="41"/>
  <p:tag name="PLAYERLOGOWIDTH" val="244"/>
  <p:tag name="LASTPUBLISHED" val="X:\eLearning_Sources\eLearning_other\UCI_eLearning\elearning Creation\CoursePrep\Published\Course Preparation\player.html"/>
  <p:tag name="ARTICULATE_REFERENCE_COUNT" val="1"/>
  <p:tag name="ARTICULATE_REFERENCE_TYPE_1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3.9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</TotalTime>
  <Words>1224</Words>
  <Application>Microsoft Macintosh PowerPoint</Application>
  <PresentationFormat>On-screen Show (4:3)</PresentationFormat>
  <Paragraphs>102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Tahoma</vt:lpstr>
      <vt:lpstr>Times New Roman</vt:lpstr>
      <vt:lpstr>Wingdings</vt:lpstr>
      <vt:lpstr>UCI Master</vt:lpstr>
      <vt:lpstr>Longest Common Subsequences</vt:lpstr>
      <vt:lpstr>Application: DNA Sequence Alignment</vt:lpstr>
      <vt:lpstr>Application: DNA Sequence Alignment</vt:lpstr>
      <vt:lpstr>Dynamic Programming</vt:lpstr>
      <vt:lpstr>Subsequences</vt:lpstr>
      <vt:lpstr>The Longest Common Subsequence (LCS) Problem</vt:lpstr>
      <vt:lpstr>A Poor Approach to the LCS Problem</vt:lpstr>
      <vt:lpstr>A Dynamic-Programming Approach to the LCS Problem</vt:lpstr>
      <vt:lpstr>An LCS Algorithm</vt:lpstr>
      <vt:lpstr>Visualizing the LCS Algorithm</vt:lpstr>
      <vt:lpstr>Analysis of LCS Algorithm</vt:lpstr>
      <vt:lpstr>Hirschberg’s Algorithm</vt:lpstr>
      <vt:lpstr>Idea #1</vt:lpstr>
      <vt:lpstr>Review of the LCS Algorithm</vt:lpstr>
      <vt:lpstr>Applying Idea #1</vt:lpstr>
      <vt:lpstr>Idea #2: Divide and Conquer Algorithm</vt:lpstr>
      <vt:lpstr>Notation</vt:lpstr>
      <vt:lpstr>PowerPoint Presentation</vt:lpstr>
      <vt:lpstr>PowerPoint Presentation</vt:lpstr>
      <vt:lpstr>Algorithm Analysis</vt:lpstr>
      <vt:lpstr>Prove by induction that  T(m,n) &lt;= 2cmn</vt:lpstr>
    </vt:vector>
  </TitlesOfParts>
  <Manager/>
  <Company>University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dc:description/>
  <cp:lastModifiedBy>Michael T Goodrich</cp:lastModifiedBy>
  <cp:revision>133</cp:revision>
  <dcterms:created xsi:type="dcterms:W3CDTF">2002-12-30T18:35:41Z</dcterms:created>
  <dcterms:modified xsi:type="dcterms:W3CDTF">2022-05-04T21:30:42Z</dcterms:modified>
</cp:coreProperties>
</file>