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5"/>
  </p:notesMasterIdLst>
  <p:sldIdLst>
    <p:sldId id="256" r:id="rId2"/>
    <p:sldId id="410" r:id="rId3"/>
    <p:sldId id="411" r:id="rId4"/>
    <p:sldId id="412" r:id="rId5"/>
    <p:sldId id="413" r:id="rId6"/>
    <p:sldId id="414" r:id="rId7"/>
    <p:sldId id="415" r:id="rId8"/>
    <p:sldId id="454" r:id="rId9"/>
    <p:sldId id="456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4" r:id="rId18"/>
    <p:sldId id="425" r:id="rId19"/>
    <p:sldId id="426" r:id="rId20"/>
    <p:sldId id="427" r:id="rId21"/>
    <p:sldId id="430" r:id="rId22"/>
    <p:sldId id="263" r:id="rId23"/>
    <p:sldId id="457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>
      <p:cViewPr varScale="1">
        <p:scale>
          <a:sx n="91" d="100"/>
          <a:sy n="91" d="100"/>
        </p:scale>
        <p:origin x="22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468529-623D-774E-8C94-AEBAA54A5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6B6FAC-02EE-E54A-94F0-174D35BBF4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ED2FCA3-D04E-384D-A102-EEEA3AB2F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977F41-4A6D-8547-84F6-4ED2DFF8EE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AF15641-4CA0-5844-B746-F8464C2F07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64D596C-057A-7949-B6C3-084F77894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ECB797-135A-B645-BA1F-2FB8F3B1BA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FDCFB-E8EC-A64E-BB7B-737E930B9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11F23-A958-B542-9B83-C7083E876B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B2780BD-8694-3D47-9738-517A4DD2F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BE57E19-9754-9043-9D06-53870FF8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3B974-C2D4-8B41-AE93-F0BDF356406D}" type="slidenum">
              <a:rPr lang="en-US"/>
              <a:pPr/>
              <a:t>15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1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D5FB1-F71F-D44B-8F15-528B3F5166D9}" type="slidenum">
              <a:rPr lang="en-US"/>
              <a:pPr/>
              <a:t>16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72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C6E27-0B5E-554F-99E3-D944B2DAB7CD}" type="slidenum">
              <a:rPr lang="en-US"/>
              <a:pPr/>
              <a:t>17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51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3B974-C2D4-8B41-AE93-F0BDF356406D}" type="slidenum">
              <a:rPr lang="en-US"/>
              <a:pPr/>
              <a:t>18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5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73B70-6BD1-6D4B-9F6E-5CC283986628}" type="slidenum">
              <a:rPr lang="en-US"/>
              <a:pPr/>
              <a:t>21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3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EBA51-E221-6F4B-9ECF-31AD9B977258}" type="slidenum">
              <a:rPr lang="en-US"/>
              <a:pPr/>
              <a:t>2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9174B-7304-3A45-9ED1-3169AE6E584D}" type="slidenum">
              <a:rPr lang="en-US"/>
              <a:pPr/>
              <a:t>3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2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51CC7-184B-FE41-B411-1713AAE7DA86}" type="slidenum">
              <a:rPr lang="en-US"/>
              <a:pPr/>
              <a:t>4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2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EE444-6282-C242-93C0-393321149F9D}" type="slidenum">
              <a:rPr lang="en-US"/>
              <a:pPr/>
              <a:t>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DBBC272-86A8-B54C-AFFC-48DBE25965CF}" type="slidenum">
              <a:rPr lang="en-US" sz="1200">
                <a:solidFill>
                  <a:schemeClr val="tx1"/>
                </a:solidFill>
                <a:latin typeface="Times New Roman" charset="0"/>
              </a:rPr>
              <a:pPr eaLnBrk="1" hangingPunct="1"/>
              <a:t>8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60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9900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86BE477-4654-8746-8CBD-AE3C40EAA3DF}" type="slidenum">
              <a:rPr lang="en-US" sz="1200">
                <a:solidFill>
                  <a:schemeClr val="tx1"/>
                </a:solidFill>
                <a:latin typeface="Times New Roman" charset="0"/>
              </a:rPr>
              <a:pPr eaLnBrk="1" hangingPunct="1"/>
              <a:t>9</a:t>
            </a:fld>
            <a:endParaRPr lang="en-US" sz="12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5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3B974-C2D4-8B41-AE93-F0BDF356406D}" type="slidenum">
              <a:rPr lang="en-US"/>
              <a:pPr/>
              <a:t>13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65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4C909-A1CF-2E43-AF34-84A05567BE64}" type="slidenum">
              <a:rPr lang="en-US"/>
              <a:pPr/>
              <a:t>14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C5EA430B-A23C-654A-9017-8877A90790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1775" y="2089150"/>
            <a:ext cx="8574088" cy="1554163"/>
          </a:xfrm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46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4E6056C4-BBE0-EE49-84C0-4785ABA03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1775" y="4035425"/>
            <a:ext cx="8574088" cy="13779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spcBef>
                <a:spcPct val="3000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484" name="Rectangle 4">
            <a:extLst>
              <a:ext uri="{FF2B5EF4-FFF2-40B4-BE49-F238E27FC236}">
                <a16:creationId xmlns:a16="http://schemas.microsoft.com/office/drawing/2014/main" id="{53A6680A-44D4-784D-9BED-FCD0AFCA29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6216650"/>
            <a:ext cx="2133600" cy="477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5" name="Rectangle 5">
            <a:extLst>
              <a:ext uri="{FF2B5EF4-FFF2-40B4-BE49-F238E27FC236}">
                <a16:creationId xmlns:a16="http://schemas.microsoft.com/office/drawing/2014/main" id="{7730C9A1-9743-0442-AC9B-A553B0227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25413" y="6223000"/>
            <a:ext cx="21431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6" name="Rectangle 6">
            <a:extLst>
              <a:ext uri="{FF2B5EF4-FFF2-40B4-BE49-F238E27FC236}">
                <a16:creationId xmlns:a16="http://schemas.microsoft.com/office/drawing/2014/main" id="{662610D4-07B6-AB4C-898B-69863F851A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5625" y="6329363"/>
            <a:ext cx="844550" cy="4778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9BD475-42A0-B047-BB4B-3E80637FDA2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984F57BE-DD12-3143-8358-96282ABC094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6B57-7AD2-9F4E-9B07-E57C3A62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67E9-E7A9-2746-83DD-012ABF0FE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05AE-718F-0842-A2DE-0DD675D1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2715E-4066-4C4B-84EC-C6D410C0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B70F-3E45-694D-9BAF-1764AD63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570EA2-3E0E-D643-9853-B9E68D8F7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6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E783C-00AF-1441-9CCE-3D48FD071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54800" y="828675"/>
            <a:ext cx="2155825" cy="4608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81B2C-CDFC-5F46-96E6-EB67C8D4D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2563" y="828675"/>
            <a:ext cx="6319837" cy="4608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EC27-BE5C-7149-9AD5-C3574B60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CBFB-7145-1D4A-ADB0-0E6E5833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0486-9D88-A94C-89E2-BA9B9214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C8E93A-BE18-F44D-99BA-E3CD60E76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3877-B09C-634E-B282-99CAEB15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096-D484-CE46-B649-80873855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E63-FF17-BB4E-B0E9-8E921DAD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BE0E-FDFD-184F-8292-0794BDF1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EB63-C8AA-5548-BC21-D76D531C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0E2FB-4BD6-D04C-8788-6E6E54573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0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F126-141D-7143-B910-01E0DC1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B4DEF-436B-0941-938E-0FBA1CD1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5FC0-6DC4-E241-BD16-E052EEF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B08-5386-7E4E-B514-057CAB4E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D636-4746-494A-B6B3-E87FC2C5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09FAAF-8198-654D-B057-0FEDDFD1B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C5AF-C8E8-D649-AC10-858CE676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0C06-DAC1-3943-89E8-92FE8B122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23228-1F02-4040-A415-67A82BC7B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4FE66-1994-9643-B419-0CE1210C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3882F-2037-B94C-AA2D-02ACA4E8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CB84A-E874-164B-84DF-D76543E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7DBE27-472C-D245-BFBD-66B721222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3269-8405-D944-B5E1-007EEDEB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970B-264C-CF4E-B109-416160663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45FB5-5FBF-4A4F-A703-FB3453EFD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97C3E-1BF4-4B48-A913-B44E92E37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020AD-CD2C-DE49-A833-6F39BE34C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1536-18DA-1845-B460-DE7D1D9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1BB82-C304-9644-8829-29B02E27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B1E9-C764-3149-B90E-7A31CD98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BFCA45-A96D-154E-94E5-31BEFCD90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7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0525-4E50-A341-A1A2-98A781C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6D01A-EA0B-D24C-94CE-78E9FFB4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FF9A5-8A05-8A4B-AAA8-F31D45F6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21B49-BBA3-C244-A06B-9DB8613A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F6FF6-D854-804B-BE3C-88B0DE1D2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11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7E4B-3F89-3249-B301-66D3772F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C236-885A-8341-A199-9F203FF8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1B2BB-5A6B-6F4A-B973-FDCDEA8C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EC12F-0B5D-1743-AA59-B04720612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0461-BA43-8245-B4AD-D3B95D5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C137-925C-0448-92F0-DEFF69E1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78220-608C-564D-8451-CC496F99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AA24-B55A-454B-8613-3CEBF27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14F91-05CC-AD42-9327-CE9D74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482B-16B0-9245-9119-97E8640F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DE07BE-A102-1145-9B3C-33C4280BF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30EA-EF7E-BD4A-97FA-F10C80F4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6B317-BB57-D249-B0DD-2E1D4B66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045A8-D207-5D49-B335-EAC6A11E9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2BCB5-C9B2-DC41-8A22-F39F01D9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44263-6D27-084D-99B3-6AE26B2C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C2FDB-BBAD-E44A-8251-5E4944BD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81A3F4-2594-204E-8E09-4A0AEB6AC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9" name="Picture 13">
            <a:extLst>
              <a:ext uri="{FF2B5EF4-FFF2-40B4-BE49-F238E27FC236}">
                <a16:creationId xmlns:a16="http://schemas.microsoft.com/office/drawing/2014/main" id="{631473C5-AADA-BE4A-A54F-6BA9F99669D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769"/>
          <a:stretch/>
        </p:blipFill>
        <p:spPr bwMode="auto">
          <a:xfrm>
            <a:off x="0" y="-11430"/>
            <a:ext cx="9144000" cy="42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58" name="Rectangle 2">
            <a:extLst>
              <a:ext uri="{FF2B5EF4-FFF2-40B4-BE49-F238E27FC236}">
                <a16:creationId xmlns:a16="http://schemas.microsoft.com/office/drawing/2014/main" id="{3DDDC3D2-CABD-414D-BAF3-6C3945626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3509" y="429448"/>
            <a:ext cx="8628062" cy="99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F5A74A2D-18EB-EE4C-8A74-73B30EDF2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37510"/>
            <a:ext cx="8293100" cy="5294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2pPr>
      <a:lvl3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3pPr>
      <a:lvl4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4pPr>
      <a:lvl5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5pPr>
      <a:lvl6pPr marL="4572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6pPr>
      <a:lvl7pPr marL="9144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6075" indent="-3460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0988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938" indent="-2952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138" indent="-3429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2794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898B42E1-8805-4648-A5B4-2C2E98B7D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dirty="0"/>
              <a:t>Edit Distance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D829BBBC-DE0A-7E45-A9E7-5BC79B60C1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T. Goodrich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California, Irvine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A35186-BD3A-15CC-C19A-70EF97C119EF}"/>
              </a:ext>
            </a:extLst>
          </p:cNvPr>
          <p:cNvSpPr txBox="1"/>
          <p:nvPr/>
        </p:nvSpPr>
        <p:spPr>
          <a:xfrm>
            <a:off x="450166" y="6231988"/>
            <a:ext cx="6421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Most slides adapted from slides by Dan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Jurafsky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Stanford University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Edit Distance Parameters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380999" y="1437510"/>
            <a:ext cx="8628061" cy="4991042"/>
          </a:xfrm>
        </p:spPr>
        <p:txBody>
          <a:bodyPr/>
          <a:lstStyle/>
          <a:p>
            <a:r>
              <a:rPr lang="en-US" dirty="0"/>
              <a:t>For two strings</a:t>
            </a:r>
          </a:p>
          <a:p>
            <a:pPr lvl="1"/>
            <a:r>
              <a:rPr lang="en-US" sz="2400" dirty="0"/>
              <a:t>X of length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Y of length </a:t>
            </a:r>
            <a:r>
              <a:rPr lang="en-US" sz="2400" i="1" dirty="0"/>
              <a:t>m</a:t>
            </a:r>
            <a:endParaRPr lang="en-US" sz="2400" i="1" baseline="-25000" dirty="0"/>
          </a:p>
          <a:p>
            <a:r>
              <a:rPr lang="en-US" dirty="0"/>
              <a:t>We define D(</a:t>
            </a:r>
            <a:r>
              <a:rPr lang="en-US" i="1" dirty="0" err="1"/>
              <a:t>i,j</a:t>
            </a:r>
            <a:r>
              <a:rPr lang="en-US" dirty="0"/>
              <a:t>)</a:t>
            </a:r>
          </a:p>
          <a:p>
            <a:pPr lvl="1"/>
            <a:r>
              <a:rPr lang="en-US" sz="2400" dirty="0"/>
              <a:t>the edit distance between X[1..</a:t>
            </a:r>
            <a:r>
              <a:rPr lang="en-US" sz="2400" i="1" dirty="0"/>
              <a:t>i</a:t>
            </a:r>
            <a:r>
              <a:rPr lang="en-US" sz="2400" dirty="0"/>
              <a:t>] and Y[1..</a:t>
            </a:r>
            <a:r>
              <a:rPr lang="en-US" sz="2400" i="1" dirty="0"/>
              <a:t>j</a:t>
            </a:r>
            <a:r>
              <a:rPr lang="en-US" sz="2400" dirty="0"/>
              <a:t>] </a:t>
            </a:r>
          </a:p>
          <a:p>
            <a:pPr lvl="2"/>
            <a:r>
              <a:rPr lang="en-US" sz="2200" dirty="0"/>
              <a:t>i.e., the first </a:t>
            </a:r>
            <a:r>
              <a:rPr lang="en-US" sz="2200" i="1" dirty="0" err="1"/>
              <a:t>i</a:t>
            </a:r>
            <a:r>
              <a:rPr lang="en-US" sz="2200" dirty="0"/>
              <a:t> characters of X and the first </a:t>
            </a:r>
            <a:r>
              <a:rPr lang="en-US" sz="2200" i="1" dirty="0"/>
              <a:t>j</a:t>
            </a:r>
            <a:r>
              <a:rPr lang="en-US" sz="2200" dirty="0"/>
              <a:t> characters of Y</a:t>
            </a:r>
          </a:p>
          <a:p>
            <a:pPr lvl="1"/>
            <a:r>
              <a:rPr lang="en-US" sz="2400" dirty="0"/>
              <a:t>The edit distance between X and Y is thus D(</a:t>
            </a:r>
            <a:r>
              <a:rPr lang="en-US" sz="2400" i="1" dirty="0" err="1"/>
              <a:t>n,m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667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976953"/>
            <a:ext cx="8780585" cy="680397"/>
          </a:xfrm>
        </p:spPr>
        <p:txBody>
          <a:bodyPr>
            <a:normAutofit/>
          </a:bodyPr>
          <a:lstStyle/>
          <a:p>
            <a:r>
              <a:rPr lang="en-US" dirty="0"/>
              <a:t>Dynamic Programming for Edit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3" y="1800665"/>
            <a:ext cx="8539090" cy="4445390"/>
          </a:xfrm>
        </p:spPr>
        <p:txBody>
          <a:bodyPr>
            <a:normAutofit/>
          </a:bodyPr>
          <a:lstStyle/>
          <a:p>
            <a:r>
              <a:rPr lang="en-US" b="1" dirty="0"/>
              <a:t>Dynamic programming</a:t>
            </a:r>
            <a:r>
              <a:rPr lang="en-US" dirty="0"/>
              <a:t>: A tabular computation of D(</a:t>
            </a:r>
            <a:r>
              <a:rPr lang="en-US" i="1" dirty="0" err="1"/>
              <a:t>n,m</a:t>
            </a:r>
            <a:r>
              <a:rPr lang="en-US" dirty="0"/>
              <a:t>)</a:t>
            </a:r>
            <a:endParaRPr lang="en-US" b="1" dirty="0"/>
          </a:p>
          <a:p>
            <a:r>
              <a:rPr lang="en-US" dirty="0"/>
              <a:t>Solving problems by combining solutions to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  <a:p>
            <a:r>
              <a:rPr lang="en-US" dirty="0"/>
              <a:t>Bottom-up</a:t>
            </a:r>
          </a:p>
          <a:p>
            <a:pPr lvl="1"/>
            <a:r>
              <a:rPr lang="en-US" dirty="0"/>
              <a:t>We compute D(</a:t>
            </a:r>
            <a:r>
              <a:rPr lang="en-US" dirty="0" err="1"/>
              <a:t>i,j</a:t>
            </a:r>
            <a:r>
              <a:rPr lang="en-US" dirty="0"/>
              <a:t>) for small </a:t>
            </a:r>
            <a:r>
              <a:rPr lang="en-US" i="1" dirty="0" err="1"/>
              <a:t>i,j</a:t>
            </a:r>
            <a:r>
              <a:rPr lang="en-US" i="1" dirty="0"/>
              <a:t> </a:t>
            </a:r>
          </a:p>
          <a:p>
            <a:pPr lvl="1"/>
            <a:r>
              <a:rPr lang="en-US" dirty="0"/>
              <a:t>And compute larger D(</a:t>
            </a:r>
            <a:r>
              <a:rPr lang="en-US" dirty="0" err="1"/>
              <a:t>i,j</a:t>
            </a:r>
            <a:r>
              <a:rPr lang="en-US" dirty="0"/>
              <a:t>) based on previously computed smaller values</a:t>
            </a:r>
          </a:p>
          <a:p>
            <a:pPr lvl="1"/>
            <a:r>
              <a:rPr lang="en-US" dirty="0"/>
              <a:t>i.e., compute D(</a:t>
            </a:r>
            <a:r>
              <a:rPr lang="en-US" i="1" dirty="0" err="1"/>
              <a:t>i,j</a:t>
            </a:r>
            <a:r>
              <a:rPr lang="en-US" dirty="0"/>
              <a:t>) for all </a:t>
            </a:r>
            <a:r>
              <a:rPr lang="en-US" i="1" dirty="0" err="1"/>
              <a:t>i</a:t>
            </a:r>
            <a:r>
              <a:rPr lang="en-US" dirty="0"/>
              <a:t> (0 &lt; </a:t>
            </a:r>
            <a:r>
              <a:rPr lang="en-US" i="1" dirty="0" err="1"/>
              <a:t>i</a:t>
            </a:r>
            <a:r>
              <a:rPr lang="en-US" dirty="0"/>
              <a:t> &lt; n)  and</a:t>
            </a:r>
            <a:r>
              <a:rPr lang="en-US" i="1" dirty="0"/>
              <a:t> j </a:t>
            </a:r>
            <a:r>
              <a:rPr lang="en-US" dirty="0"/>
              <a:t>(0 &lt; j &lt; m)</a:t>
            </a:r>
          </a:p>
          <a:p>
            <a:endParaRPr lang="en-US" dirty="0"/>
          </a:p>
          <a:p>
            <a:endParaRPr lang="en-US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7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Min Edit Distance (</a:t>
            </a:r>
            <a:r>
              <a:rPr lang="en-US" dirty="0" err="1"/>
              <a:t>Levenshtein</a:t>
            </a:r>
            <a:r>
              <a:rPr lang="en-US" dirty="0"/>
              <a:t>)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33509" y="1758462"/>
            <a:ext cx="8781891" cy="4242288"/>
          </a:xfrm>
        </p:spPr>
        <p:txBody>
          <a:bodyPr/>
          <a:lstStyle/>
          <a:p>
            <a:r>
              <a:rPr lang="en-US" sz="2000" dirty="0"/>
              <a:t>Initialization</a:t>
            </a:r>
          </a:p>
          <a:p>
            <a:pPr marL="457200" lvl="1" indent="0">
              <a:buNone/>
            </a:pPr>
            <a:r>
              <a:rPr lang="en-US" sz="1800" dirty="0">
                <a:latin typeface="Courier"/>
                <a:cs typeface="Courier"/>
              </a:rPr>
              <a:t>D(i,0) =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endParaRPr lang="en-US" sz="1800" dirty="0">
              <a:latin typeface="Courier"/>
              <a:cs typeface="Courier"/>
            </a:endParaRPr>
          </a:p>
          <a:p>
            <a:pPr marL="457200" lvl="1" indent="0" algn="just">
              <a:buNone/>
            </a:pPr>
            <a:r>
              <a:rPr lang="en-US" sz="1800" dirty="0">
                <a:latin typeface="Courier"/>
                <a:cs typeface="Courier"/>
              </a:rPr>
              <a:t>D(0,j) = j</a:t>
            </a:r>
            <a:endParaRPr lang="en-US" sz="1800" i="1" dirty="0"/>
          </a:p>
          <a:p>
            <a:pPr algn="just"/>
            <a:r>
              <a:rPr lang="en-US" sz="2000" dirty="0"/>
              <a:t>Recurrence Relation</a:t>
            </a:r>
            <a:r>
              <a:rPr lang="en-US" sz="2000" i="1" dirty="0"/>
              <a:t>: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800" dirty="0">
                <a:latin typeface="Courier"/>
                <a:cs typeface="Courier"/>
              </a:rPr>
              <a:t>For each  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 = 1…M</a:t>
            </a:r>
          </a:p>
          <a:p>
            <a:pPr marL="990600" lvl="1" indent="-533400">
              <a:lnSpc>
                <a:spcPct val="80000"/>
              </a:lnSpc>
              <a:buNone/>
            </a:pPr>
            <a:r>
              <a:rPr lang="en-US" sz="1800" dirty="0">
                <a:latin typeface="Courier"/>
                <a:cs typeface="Courier"/>
              </a:rPr>
              <a:t>	  For each  j = 1…N</a:t>
            </a:r>
            <a:endParaRPr lang="en-US" sz="2000" i="1" dirty="0"/>
          </a:p>
          <a:p>
            <a:pPr lvl="1" algn="just">
              <a:buFont typeface="Wingdings" charset="2"/>
              <a:buNone/>
            </a:pPr>
            <a:r>
              <a:rPr lang="en-US" sz="1800" i="1" dirty="0">
                <a:latin typeface="Courier"/>
                <a:cs typeface="Courier"/>
              </a:rPr>
              <a:t>                          </a:t>
            </a:r>
            <a:r>
              <a:rPr lang="en-US" sz="1800" dirty="0">
                <a:latin typeface="Courier"/>
                <a:cs typeface="Courier"/>
              </a:rPr>
              <a:t>D(i-1,j) + 1</a:t>
            </a:r>
          </a:p>
          <a:p>
            <a:pPr marL="457200" lvl="1" indent="0" algn="just">
              <a:buNone/>
            </a:pPr>
            <a:r>
              <a:rPr lang="en-US" sz="1800" dirty="0">
                <a:latin typeface="Courier"/>
                <a:cs typeface="Courier"/>
              </a:rPr>
              <a:t>          D(</a:t>
            </a:r>
            <a:r>
              <a:rPr lang="en-US" sz="1800" dirty="0" err="1">
                <a:latin typeface="Courier"/>
                <a:cs typeface="Courier"/>
              </a:rPr>
              <a:t>i,j</a:t>
            </a:r>
            <a:r>
              <a:rPr lang="en-US" sz="1800" dirty="0">
                <a:latin typeface="Courier"/>
                <a:cs typeface="Courier"/>
              </a:rPr>
              <a:t>)= min   D(i,j-1) + 1</a:t>
            </a:r>
          </a:p>
          <a:p>
            <a:pPr lvl="1" algn="just">
              <a:buFont typeface="Wingdings" charset="2"/>
              <a:buNone/>
            </a:pPr>
            <a:r>
              <a:rPr lang="en-US" sz="1800" dirty="0">
                <a:latin typeface="Courier"/>
                <a:cs typeface="Courier"/>
              </a:rPr>
              <a:t>                          D(i-1,j-1) +   2;  if X(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) ≠ Y(j)   </a:t>
            </a:r>
          </a:p>
          <a:p>
            <a:pPr lvl="1" algn="just">
              <a:buFont typeface="Wingdings" charset="2"/>
              <a:buNone/>
            </a:pPr>
            <a:r>
              <a:rPr lang="en-US" sz="1800" dirty="0">
                <a:latin typeface="Courier"/>
                <a:cs typeface="Courier"/>
              </a:rPr>
              <a:t>                                         0;  if X(</a:t>
            </a:r>
            <a:r>
              <a:rPr lang="en-US" sz="1800" dirty="0" err="1">
                <a:latin typeface="Courier"/>
                <a:cs typeface="Courier"/>
              </a:rPr>
              <a:t>i</a:t>
            </a:r>
            <a:r>
              <a:rPr lang="en-US" sz="1800" dirty="0">
                <a:latin typeface="Courier"/>
                <a:cs typeface="Courier"/>
              </a:rPr>
              <a:t>) = Y(j)</a:t>
            </a:r>
          </a:p>
          <a:p>
            <a:pPr algn="just">
              <a:lnSpc>
                <a:spcPct val="70000"/>
              </a:lnSpc>
            </a:pPr>
            <a:r>
              <a:rPr lang="en-US" sz="2000" dirty="0"/>
              <a:t>Termination</a:t>
            </a:r>
            <a:r>
              <a:rPr lang="en-US" sz="2000" i="1" dirty="0"/>
              <a:t>:</a:t>
            </a:r>
          </a:p>
          <a:p>
            <a:pPr lvl="1" algn="just">
              <a:buFont typeface="Wingdings" charset="2"/>
              <a:buNone/>
            </a:pPr>
            <a:r>
              <a:rPr lang="en-US" sz="1800" dirty="0">
                <a:latin typeface="Courier"/>
                <a:cs typeface="Courier"/>
              </a:rPr>
              <a:t>D(N,M) is distance </a:t>
            </a:r>
          </a:p>
          <a:p>
            <a:pPr lvl="1" algn="just">
              <a:buFont typeface="Wingdings" charset="2"/>
              <a:buNone/>
            </a:pP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3788898" y="3714750"/>
            <a:ext cx="228600" cy="9906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" name="AutoShape 5"/>
          <p:cNvSpPr>
            <a:spLocks/>
          </p:cNvSpPr>
          <p:nvPr/>
        </p:nvSpPr>
        <p:spPr bwMode="auto">
          <a:xfrm>
            <a:off x="6635261" y="4371975"/>
            <a:ext cx="76200" cy="66675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6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Group 2"/>
          <p:cNvGraphicFramePr>
            <a:graphicFrameLocks noGrp="1"/>
          </p:cNvGraphicFramePr>
          <p:nvPr/>
        </p:nvGraphicFramePr>
        <p:xfrm>
          <a:off x="1066800" y="2090738"/>
          <a:ext cx="6934200" cy="3395663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41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Edit Distance Table</a:t>
            </a:r>
          </a:p>
        </p:txBody>
      </p:sp>
    </p:spTree>
    <p:extLst>
      <p:ext uri="{BB962C8B-B14F-4D97-AF65-F5344CB8AC3E}">
        <p14:creationId xmlns:p14="http://schemas.microsoft.com/office/powerpoint/2010/main" val="13760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9954" name="Group 2"/>
          <p:cNvGraphicFramePr>
            <a:graphicFrameLocks noGrp="1"/>
          </p:cNvGraphicFramePr>
          <p:nvPr/>
        </p:nvGraphicFramePr>
        <p:xfrm>
          <a:off x="990600" y="1885951"/>
          <a:ext cx="6934200" cy="3852863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6164" name="Line 149"/>
          <p:cNvSpPr>
            <a:spLocks noChangeShapeType="1"/>
          </p:cNvSpPr>
          <p:nvPr/>
        </p:nvSpPr>
        <p:spPr bwMode="auto">
          <a:xfrm flipH="1">
            <a:off x="2514600" y="3943350"/>
            <a:ext cx="457200" cy="971550"/>
          </a:xfrm>
          <a:prstGeom prst="line">
            <a:avLst/>
          </a:prstGeom>
          <a:noFill/>
          <a:ln w="50800">
            <a:solidFill>
              <a:srgbClr val="A5002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5" descr="rec2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1" y="2514600"/>
            <a:ext cx="4281923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1371600" y="1238250"/>
            <a:ext cx="7467600" cy="7429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9pPr>
          </a:lstStyle>
          <a:p>
            <a:r>
              <a:rPr lang="en-US"/>
              <a:t>The Edit Distance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18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00413"/>
              </p:ext>
            </p:extLst>
          </p:nvPr>
        </p:nvGraphicFramePr>
        <p:xfrm>
          <a:off x="897987" y="2667514"/>
          <a:ext cx="6934200" cy="3395663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4116" name="Title 2"/>
          <p:cNvSpPr>
            <a:spLocks noGrp="1"/>
          </p:cNvSpPr>
          <p:nvPr>
            <p:ph type="title"/>
          </p:nvPr>
        </p:nvSpPr>
        <p:spPr>
          <a:xfrm>
            <a:off x="260960" y="511971"/>
            <a:ext cx="7467600" cy="742950"/>
          </a:xfrm>
        </p:spPr>
        <p:txBody>
          <a:bodyPr/>
          <a:lstStyle/>
          <a:p>
            <a:r>
              <a:rPr lang="en-US" dirty="0"/>
              <a:t>Edit Distance</a:t>
            </a:r>
          </a:p>
        </p:txBody>
      </p:sp>
      <p:pic>
        <p:nvPicPr>
          <p:cNvPr id="5" name="Picture 5" descr="rec2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3588" y="1460222"/>
            <a:ext cx="3766159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625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02" name="Group 2"/>
          <p:cNvGraphicFramePr>
            <a:graphicFrameLocks noGrp="1"/>
          </p:cNvGraphicFramePr>
          <p:nvPr/>
        </p:nvGraphicFramePr>
        <p:xfrm>
          <a:off x="1219200" y="2209800"/>
          <a:ext cx="6934200" cy="3276600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1371600" y="1238250"/>
            <a:ext cx="7467600" cy="74295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ucida Sans" pitchFamily="-65" charset="0"/>
              </a:defRPr>
            </a:lvl9pPr>
          </a:lstStyle>
          <a:p>
            <a:r>
              <a:rPr lang="en-US"/>
              <a:t>The Edit Distance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36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alignments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Edit distance isn’t sufficient</a:t>
            </a:r>
          </a:p>
          <a:p>
            <a:pPr lvl="1"/>
            <a:r>
              <a:rPr lang="en-US" dirty="0"/>
              <a:t>We often need to </a:t>
            </a:r>
            <a:r>
              <a:rPr lang="en-US" b="1" dirty="0"/>
              <a:t>align</a:t>
            </a:r>
            <a:r>
              <a:rPr lang="en-US" dirty="0"/>
              <a:t> each character of the two strings to each other</a:t>
            </a:r>
          </a:p>
          <a:p>
            <a:r>
              <a:rPr lang="en-US" dirty="0"/>
              <a:t>We do this by keeping a “</a:t>
            </a:r>
            <a:r>
              <a:rPr lang="en-US" dirty="0" err="1"/>
              <a:t>backtrace</a:t>
            </a:r>
            <a:r>
              <a:rPr lang="en-US" dirty="0"/>
              <a:t>”</a:t>
            </a:r>
          </a:p>
          <a:p>
            <a:r>
              <a:rPr lang="en-US" dirty="0"/>
              <a:t>Every time we enter a cell, remember where we came from</a:t>
            </a:r>
          </a:p>
          <a:p>
            <a:r>
              <a:rPr lang="en-US" dirty="0"/>
              <a:t>When we reach the end, </a:t>
            </a:r>
          </a:p>
          <a:p>
            <a:pPr lvl="1"/>
            <a:r>
              <a:rPr lang="en-US" dirty="0"/>
              <a:t>Trace back the path from the upper right corner to read off the alignment</a:t>
            </a:r>
          </a:p>
        </p:txBody>
      </p:sp>
    </p:spTree>
    <p:extLst>
      <p:ext uri="{BB962C8B-B14F-4D97-AF65-F5344CB8AC3E}">
        <p14:creationId xmlns:p14="http://schemas.microsoft.com/office/powerpoint/2010/main" val="61804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068663"/>
              </p:ext>
            </p:extLst>
          </p:nvPr>
        </p:nvGraphicFramePr>
        <p:xfrm>
          <a:off x="1104900" y="2667514"/>
          <a:ext cx="6934200" cy="3395663"/>
        </p:xfrm>
        <a:graphic>
          <a:graphicData uri="http://schemas.openxmlformats.org/drawingml/2006/table">
            <a:tbl>
              <a:tblPr/>
              <a:tblGrid>
                <a:gridCol w="630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#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X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U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I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O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4116" name="Title 2"/>
          <p:cNvSpPr>
            <a:spLocks noGrp="1"/>
          </p:cNvSpPr>
          <p:nvPr>
            <p:ph type="title"/>
          </p:nvPr>
        </p:nvSpPr>
        <p:spPr>
          <a:xfrm>
            <a:off x="800100" y="511971"/>
            <a:ext cx="7467600" cy="742950"/>
          </a:xfrm>
        </p:spPr>
        <p:txBody>
          <a:bodyPr/>
          <a:lstStyle/>
          <a:p>
            <a:r>
              <a:rPr lang="en-US" dirty="0"/>
              <a:t>Edit Distance</a:t>
            </a:r>
          </a:p>
        </p:txBody>
      </p:sp>
      <p:pic>
        <p:nvPicPr>
          <p:cNvPr id="5" name="Picture 5" descr="rec2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1" y="1460222"/>
            <a:ext cx="3766159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1942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MinEdit with Backtrace</a:t>
            </a:r>
          </a:p>
        </p:txBody>
      </p:sp>
      <p:pic>
        <p:nvPicPr>
          <p:cNvPr id="7" name="Picture 5" descr="minedit2.tif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8229600" cy="328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113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similar are two strings?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5862" y="1702088"/>
            <a:ext cx="3886200" cy="3429000"/>
          </a:xfrm>
        </p:spPr>
        <p:txBody>
          <a:bodyPr/>
          <a:lstStyle/>
          <a:p>
            <a:r>
              <a:rPr lang="en-US" dirty="0"/>
              <a:t>Spell correction</a:t>
            </a:r>
          </a:p>
          <a:p>
            <a:pPr lvl="1"/>
            <a:r>
              <a:rPr lang="en-US" dirty="0"/>
              <a:t>The user typed “</a:t>
            </a:r>
            <a:r>
              <a:rPr lang="en-US" dirty="0" err="1"/>
              <a:t>graffe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dirty="0"/>
              <a:t>Which is closest? </a:t>
            </a:r>
          </a:p>
          <a:p>
            <a:pPr lvl="2">
              <a:lnSpc>
                <a:spcPct val="80000"/>
              </a:lnSpc>
            </a:pPr>
            <a:r>
              <a:rPr lang="en-US" dirty="0" err="1"/>
              <a:t>graf</a:t>
            </a:r>
            <a:endParaRPr lang="en-US" dirty="0"/>
          </a:p>
          <a:p>
            <a:pPr lvl="2">
              <a:lnSpc>
                <a:spcPct val="80000"/>
              </a:lnSpc>
            </a:pPr>
            <a:r>
              <a:rPr lang="en-US" dirty="0"/>
              <a:t>graft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grail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giraffe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80338" y="2133600"/>
            <a:ext cx="5257800" cy="2743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r>
              <a:rPr lang="en-US" dirty="0"/>
              <a:t>Computational Biology</a:t>
            </a:r>
          </a:p>
          <a:p>
            <a:pPr lvl="1"/>
            <a:r>
              <a:rPr lang="en-US" dirty="0"/>
              <a:t>Align two sequences of nucleotides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Resulting alignment: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5668090"/>
            <a:ext cx="85344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r>
              <a:rPr lang="en-US" sz="2000" dirty="0"/>
              <a:t>Also for Machine Translation, Information Extraction, Speech Recognition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95800" y="3124200"/>
            <a:ext cx="4342338" cy="58477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6699"/>
                </a:solidFill>
                <a:latin typeface="Courier New" charset="0"/>
              </a:rPr>
              <a:t>AGGCTATCACCTGACCTCCAGGCCGATGCCC</a:t>
            </a:r>
          </a:p>
          <a:p>
            <a:r>
              <a:rPr lang="en-US" dirty="0">
                <a:solidFill>
                  <a:srgbClr val="006699"/>
                </a:solidFill>
                <a:latin typeface="Courier New" charset="0"/>
              </a:rPr>
              <a:t>TAGCTATCACGACCGCGGTCGATTTGCCCGAC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41934" y="4168914"/>
            <a:ext cx="4802066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---</a:t>
            </a:r>
          </a:p>
          <a:p>
            <a:r>
              <a:rPr lang="en-US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TT</a:t>
            </a:r>
            <a:r>
              <a:rPr lang="en-US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dirty="0">
                <a:solidFill>
                  <a:srgbClr val="006699"/>
                </a:solidFill>
                <a:latin typeface="Courier New" charset="0"/>
              </a:rPr>
              <a:t>GAC</a:t>
            </a:r>
          </a:p>
        </p:txBody>
      </p:sp>
    </p:spTree>
    <p:extLst>
      <p:ext uri="{BB962C8B-B14F-4D97-AF65-F5344CB8AC3E}">
        <p14:creationId xmlns:p14="http://schemas.microsoft.com/office/powerpoint/2010/main" val="407746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1371600" y="857250"/>
            <a:ext cx="7696200" cy="742950"/>
          </a:xfrm>
        </p:spPr>
        <p:txBody>
          <a:bodyPr>
            <a:normAutofit fontScale="90000"/>
          </a:bodyPr>
          <a:lstStyle/>
          <a:p>
            <a:r>
              <a:rPr lang="en-US" dirty="0"/>
              <a:t>Adding </a:t>
            </a:r>
            <a:r>
              <a:rPr lang="en-US" dirty="0" err="1"/>
              <a:t>Backtrace</a:t>
            </a:r>
            <a:r>
              <a:rPr lang="en-US" dirty="0"/>
              <a:t> to Minimum Edit Distance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3943350"/>
          </a:xfrm>
        </p:spPr>
        <p:txBody>
          <a:bodyPr/>
          <a:lstStyle/>
          <a:p>
            <a:r>
              <a:rPr lang="en-US" sz="1800" dirty="0"/>
              <a:t>Base conditions:                                                        Termination:</a:t>
            </a:r>
          </a:p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</a:rPr>
              <a:t>D(i,0) =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        D(0,j) = j         D(N,M) is distance </a:t>
            </a:r>
            <a:endParaRPr lang="en-US" sz="1800" i="1" dirty="0"/>
          </a:p>
          <a:p>
            <a:pPr algn="just"/>
            <a:r>
              <a:rPr lang="en-US" sz="1800" dirty="0"/>
              <a:t>Recurrence Relation</a:t>
            </a:r>
            <a:r>
              <a:rPr lang="en-US" sz="1800" i="1" dirty="0"/>
              <a:t>:</a:t>
            </a:r>
            <a:endParaRPr lang="en-US" sz="1600" i="1" dirty="0"/>
          </a:p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</a:rPr>
              <a:t>For each  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 = 1…M</a:t>
            </a:r>
          </a:p>
          <a:p>
            <a:pPr marL="990600" lvl="1" indent="-533400">
              <a:lnSpc>
                <a:spcPct val="8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	 For each  j = 1…N</a:t>
            </a:r>
            <a:endParaRPr lang="en-US" sz="1800" i="1" dirty="0"/>
          </a:p>
          <a:p>
            <a:pPr lvl="1" algn="just">
              <a:lnSpc>
                <a:spcPct val="130000"/>
              </a:lnSpc>
              <a:buFont typeface="Wingdings" charset="2"/>
              <a:buNone/>
            </a:pPr>
            <a:r>
              <a:rPr lang="en-US" sz="1600" i="1" dirty="0">
                <a:latin typeface="Courier"/>
                <a:cs typeface="Courier"/>
              </a:rPr>
              <a:t>                           </a:t>
            </a:r>
            <a:r>
              <a:rPr lang="en-US" sz="1600" dirty="0">
                <a:latin typeface="Courier"/>
                <a:cs typeface="Courier"/>
              </a:rPr>
              <a:t>D(i-1,j) + 1</a:t>
            </a:r>
          </a:p>
          <a:p>
            <a:pPr marL="457200" lvl="1" indent="0" algn="just">
              <a:buNone/>
            </a:pPr>
            <a:r>
              <a:rPr lang="en-US" sz="1600" dirty="0">
                <a:latin typeface="Courier"/>
                <a:cs typeface="Courier"/>
              </a:rPr>
              <a:t>      D(</a:t>
            </a:r>
            <a:r>
              <a:rPr lang="en-US" sz="1600" dirty="0" err="1">
                <a:latin typeface="Courier"/>
                <a:cs typeface="Courier"/>
              </a:rPr>
              <a:t>i,j</a:t>
            </a:r>
            <a:r>
              <a:rPr lang="en-US" sz="1600" dirty="0">
                <a:latin typeface="Courier"/>
                <a:cs typeface="Courier"/>
              </a:rPr>
              <a:t>)=     min   D(i,j-1) + 1</a:t>
            </a:r>
          </a:p>
          <a:p>
            <a:pPr lvl="1" algn="just">
              <a:buFont typeface="Wingdings" charset="2"/>
              <a:buNone/>
            </a:pPr>
            <a:r>
              <a:rPr lang="en-US" sz="1600" dirty="0">
                <a:latin typeface="Courier"/>
                <a:cs typeface="Courier"/>
              </a:rPr>
              <a:t>                           D(i-1,j-1) +  2; if X(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 ≠ Y(j)   </a:t>
            </a:r>
          </a:p>
          <a:p>
            <a:pPr lvl="1" algn="just">
              <a:buFont typeface="Wingdings" charset="2"/>
              <a:buNone/>
            </a:pPr>
            <a:r>
              <a:rPr lang="en-US" sz="1600" dirty="0">
                <a:latin typeface="Courier"/>
                <a:cs typeface="Courier"/>
              </a:rPr>
              <a:t>                                         0; if X(</a:t>
            </a:r>
            <a:r>
              <a:rPr lang="en-US" sz="1600" dirty="0" err="1">
                <a:latin typeface="Courier"/>
                <a:cs typeface="Courier"/>
              </a:rPr>
              <a:t>i</a:t>
            </a:r>
            <a:r>
              <a:rPr lang="en-US" sz="1600" dirty="0">
                <a:latin typeface="Courier"/>
                <a:cs typeface="Courier"/>
              </a:rPr>
              <a:t>) = Y(j)</a:t>
            </a:r>
          </a:p>
          <a:p>
            <a:pPr lvl="1" algn="just">
              <a:buFont typeface="Wingdings" charset="2"/>
              <a:buNone/>
            </a:pPr>
            <a:r>
              <a:rPr lang="en-US" sz="1600" dirty="0">
                <a:latin typeface="Courier"/>
                <a:cs typeface="Courier"/>
              </a:rPr>
              <a:t>                        LEFT</a:t>
            </a:r>
          </a:p>
          <a:p>
            <a:pPr lvl="1" algn="just">
              <a:buFont typeface="Wingdings" charset="2"/>
              <a:buNone/>
            </a:pPr>
            <a:r>
              <a:rPr lang="en-US" sz="1600" dirty="0">
                <a:latin typeface="Courier"/>
                <a:cs typeface="Courier"/>
              </a:rPr>
              <a:t>            </a:t>
            </a:r>
            <a:r>
              <a:rPr lang="en-US" sz="1600" dirty="0" err="1">
                <a:latin typeface="Courier"/>
                <a:cs typeface="Courier"/>
              </a:rPr>
              <a:t>ptr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i,j</a:t>
            </a:r>
            <a:r>
              <a:rPr lang="en-US" sz="1600" dirty="0">
                <a:latin typeface="Courier"/>
                <a:cs typeface="Courier"/>
              </a:rPr>
              <a:t>)=   DOWN</a:t>
            </a:r>
          </a:p>
          <a:p>
            <a:pPr lvl="1" algn="just">
              <a:buFont typeface="Wingdings" charset="2"/>
              <a:buNone/>
            </a:pPr>
            <a:r>
              <a:rPr lang="en-US" sz="1600" dirty="0">
                <a:latin typeface="Courier"/>
                <a:cs typeface="Courier"/>
              </a:rPr>
              <a:t>                        DIAG</a:t>
            </a:r>
          </a:p>
          <a:p>
            <a:pPr lvl="1" algn="just">
              <a:buFont typeface="Wingdings" charset="2"/>
              <a:buNone/>
            </a:pP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3359636" y="3650238"/>
            <a:ext cx="228600" cy="9906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 dirty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" name="AutoShape 5"/>
          <p:cNvSpPr>
            <a:spLocks/>
          </p:cNvSpPr>
          <p:nvPr/>
        </p:nvSpPr>
        <p:spPr bwMode="auto">
          <a:xfrm>
            <a:off x="5562600" y="4210050"/>
            <a:ext cx="76200" cy="666750"/>
          </a:xfrm>
          <a:prstGeom prst="leftBrace">
            <a:avLst>
              <a:gd name="adj1" fmla="val 37495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3349383" y="4728081"/>
            <a:ext cx="228600" cy="990600"/>
          </a:xfrm>
          <a:prstGeom prst="leftBrace">
            <a:avLst>
              <a:gd name="adj1" fmla="val 37516"/>
              <a:gd name="adj2" fmla="val 50000"/>
            </a:avLst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7" name="TextBox 15"/>
          <p:cNvSpPr txBox="1">
            <a:spLocks noChangeArrowheads="1"/>
          </p:cNvSpPr>
          <p:nvPr/>
        </p:nvSpPr>
        <p:spPr bwMode="auto">
          <a:xfrm>
            <a:off x="4370364" y="4905522"/>
            <a:ext cx="831365" cy="235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insertion</a:t>
            </a: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4370364" y="5210322"/>
            <a:ext cx="787883" cy="235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deletion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370363" y="5515122"/>
            <a:ext cx="1066800" cy="235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substitution</a:t>
            </a:r>
          </a:p>
        </p:txBody>
      </p:sp>
      <p:sp>
        <p:nvSpPr>
          <p:cNvPr id="12" name="TextBox 15"/>
          <p:cNvSpPr txBox="1">
            <a:spLocks noChangeArrowheads="1"/>
          </p:cNvSpPr>
          <p:nvPr/>
        </p:nvSpPr>
        <p:spPr bwMode="auto">
          <a:xfrm>
            <a:off x="5340836" y="3962401"/>
            <a:ext cx="835485" cy="190501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insertion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34001" y="3650238"/>
            <a:ext cx="787883" cy="235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deletion</a:t>
            </a: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7391400" y="4259838"/>
            <a:ext cx="1066800" cy="235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en-US" sz="1400" dirty="0">
                <a:latin typeface="Calibri"/>
                <a:cs typeface="Calibri"/>
              </a:rPr>
              <a:t>substitution</a:t>
            </a:r>
          </a:p>
        </p:txBody>
      </p:sp>
    </p:spTree>
    <p:extLst>
      <p:ext uri="{BB962C8B-B14F-4D97-AF65-F5344CB8AC3E}">
        <p14:creationId xmlns:p14="http://schemas.microsoft.com/office/powerpoint/2010/main" val="2522550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37510"/>
            <a:ext cx="8509782" cy="5294760"/>
          </a:xfrm>
        </p:spPr>
        <p:txBody>
          <a:bodyPr/>
          <a:lstStyle/>
          <a:p>
            <a:r>
              <a:rPr lang="en-US" sz="3200" dirty="0"/>
              <a:t>Time: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			O(nm)</a:t>
            </a:r>
            <a:endParaRPr lang="en-US" sz="3200" dirty="0"/>
          </a:p>
          <a:p>
            <a:r>
              <a:rPr lang="en-US" sz="3200" dirty="0"/>
              <a:t>Space: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			O(nm)</a:t>
            </a:r>
          </a:p>
          <a:p>
            <a:pPr lvl="1"/>
            <a:r>
              <a:rPr lang="en-US" sz="2800" dirty="0"/>
              <a:t>Can be improved to O(</a:t>
            </a:r>
            <a:r>
              <a:rPr lang="en-US" sz="2800" dirty="0" err="1"/>
              <a:t>n+m</a:t>
            </a:r>
            <a:r>
              <a:rPr lang="en-US" sz="2800" dirty="0"/>
              <a:t>) using Hirschberg’s algorithm</a:t>
            </a:r>
          </a:p>
          <a:p>
            <a:endParaRPr lang="en-US" sz="3200" dirty="0"/>
          </a:p>
          <a:p>
            <a:r>
              <a:rPr lang="en-US" sz="3200" dirty="0" err="1"/>
              <a:t>Backtrace</a:t>
            </a:r>
            <a:r>
              <a:rPr lang="en-US" sz="3200" dirty="0"/>
              <a:t>:</a:t>
            </a:r>
          </a:p>
          <a:p>
            <a:pPr lvl="1">
              <a:buFont typeface="Wingdings" charset="2"/>
              <a:buNone/>
            </a:pPr>
            <a:r>
              <a:rPr lang="en-US" sz="2800" dirty="0"/>
              <a:t>				O(</a:t>
            </a:r>
            <a:r>
              <a:rPr lang="en-US" sz="2800" dirty="0" err="1"/>
              <a:t>n+m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2025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57C7-3490-D947-881F-01EA32AF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Edit Distance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04FDE-54E7-4445-8251-46622D412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437510"/>
            <a:ext cx="8628061" cy="529476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 err="1"/>
              <a:t>Levenshtein</a:t>
            </a:r>
            <a:r>
              <a:rPr lang="en-US" dirty="0"/>
              <a:t> distance allows deletion, insertion and substitution.</a:t>
            </a:r>
          </a:p>
          <a:p>
            <a:r>
              <a:rPr lang="en-US" dirty="0"/>
              <a:t>The </a:t>
            </a:r>
            <a:r>
              <a:rPr lang="en-US" b="1" dirty="0"/>
              <a:t>Longest common subsequence (LCS) </a:t>
            </a:r>
            <a:r>
              <a:rPr lang="en-US" dirty="0"/>
              <a:t>distance allows only insertion and deletion, not substitution.</a:t>
            </a:r>
          </a:p>
          <a:p>
            <a:r>
              <a:rPr lang="en-US" dirty="0"/>
              <a:t>The </a:t>
            </a:r>
            <a:r>
              <a:rPr lang="en-US" b="1" dirty="0"/>
              <a:t>Hamming</a:t>
            </a:r>
            <a:r>
              <a:rPr lang="en-US" dirty="0"/>
              <a:t> distance allows only substitution; hence, it only applies to strings of the same length.</a:t>
            </a:r>
          </a:p>
          <a:p>
            <a:r>
              <a:rPr lang="en-US" dirty="0"/>
              <a:t>The </a:t>
            </a:r>
            <a:r>
              <a:rPr lang="en-US" b="1" dirty="0" err="1"/>
              <a:t>Damerau</a:t>
            </a:r>
            <a:r>
              <a:rPr lang="en-US" b="1" dirty="0"/>
              <a:t>–</a:t>
            </a:r>
            <a:r>
              <a:rPr lang="en-US" b="1" dirty="0" err="1"/>
              <a:t>Levenshtein</a:t>
            </a:r>
            <a:r>
              <a:rPr lang="en-US" b="1" dirty="0"/>
              <a:t> </a:t>
            </a:r>
            <a:r>
              <a:rPr lang="en-US" dirty="0"/>
              <a:t>distance allows insertion, deletion, substitution, and the transposition of two adjacent characters.</a:t>
            </a:r>
          </a:p>
          <a:p>
            <a:r>
              <a:rPr lang="en-US" dirty="0"/>
              <a:t>The </a:t>
            </a:r>
            <a:r>
              <a:rPr lang="en-US" b="1" dirty="0" err="1"/>
              <a:t>Jaro</a:t>
            </a:r>
            <a:r>
              <a:rPr lang="en-US" dirty="0"/>
              <a:t> distance allows only transposition.</a:t>
            </a:r>
          </a:p>
        </p:txBody>
      </p:sp>
    </p:spTree>
    <p:extLst>
      <p:ext uri="{BB962C8B-B14F-4D97-AF65-F5344CB8AC3E}">
        <p14:creationId xmlns:p14="http://schemas.microsoft.com/office/powerpoint/2010/main" val="647151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29DBF-6E2D-BF0B-7C26-3BF127EE7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Algorithm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D5969A-A34B-F214-4062-A98A59803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9" y="2075082"/>
            <a:ext cx="8890362" cy="29125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E8CA56-8982-1652-9CA9-0DBA71C8B8EB}"/>
              </a:ext>
            </a:extLst>
          </p:cNvPr>
          <p:cNvSpPr txBox="1"/>
          <p:nvPr/>
        </p:nvSpPr>
        <p:spPr>
          <a:xfrm>
            <a:off x="133509" y="6428552"/>
            <a:ext cx="45047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From https://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en.wikipedia.org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/wiki/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Edit_distance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4A1091-1D93-AA70-350A-1CA67FC60040}"/>
              </a:ext>
            </a:extLst>
          </p:cNvPr>
          <p:cNvSpPr txBox="1"/>
          <p:nvPr/>
        </p:nvSpPr>
        <p:spPr>
          <a:xfrm>
            <a:off x="414224" y="5852159"/>
            <a:ext cx="8066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doesn’t include transposition – how could we add this operation?</a:t>
            </a:r>
          </a:p>
        </p:txBody>
      </p:sp>
    </p:spTree>
    <p:extLst>
      <p:ext uri="{BB962C8B-B14F-4D97-AF65-F5344CB8AC3E}">
        <p14:creationId xmlns:p14="http://schemas.microsoft.com/office/powerpoint/2010/main" val="16572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Edit Distance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minimum edit distance between two strings</a:t>
            </a:r>
          </a:p>
          <a:p>
            <a:r>
              <a:rPr lang="en-US"/>
              <a:t>Is the minimum number of editing operations</a:t>
            </a:r>
          </a:p>
          <a:p>
            <a:pPr lvl="1"/>
            <a:r>
              <a:rPr lang="en-US"/>
              <a:t>Insertion</a:t>
            </a:r>
          </a:p>
          <a:p>
            <a:pPr lvl="1"/>
            <a:r>
              <a:rPr lang="en-US"/>
              <a:t>Deletion</a:t>
            </a:r>
          </a:p>
          <a:p>
            <a:pPr lvl="1"/>
            <a:r>
              <a:rPr lang="en-US"/>
              <a:t>Substitution</a:t>
            </a:r>
          </a:p>
          <a:p>
            <a:r>
              <a:rPr lang="en-US"/>
              <a:t>Needed to transform one into the other</a:t>
            </a:r>
          </a:p>
        </p:txBody>
      </p:sp>
    </p:spTree>
    <p:extLst>
      <p:ext uri="{BB962C8B-B14F-4D97-AF65-F5344CB8AC3E}">
        <p14:creationId xmlns:p14="http://schemas.microsoft.com/office/powerpoint/2010/main" val="285343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Edit Distance</a:t>
            </a:r>
          </a:p>
        </p:txBody>
      </p:sp>
      <p:sp>
        <p:nvSpPr>
          <p:cNvPr id="7578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strings and their </a:t>
            </a:r>
            <a:r>
              <a:rPr lang="en-US" b="1" dirty="0"/>
              <a:t>alignment</a:t>
            </a:r>
            <a:r>
              <a:rPr lang="en-US" dirty="0"/>
              <a:t>:</a:t>
            </a:r>
          </a:p>
        </p:txBody>
      </p:sp>
      <p:pic>
        <p:nvPicPr>
          <p:cNvPr id="5" name="Picture 6" descr="align1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895600"/>
            <a:ext cx="5295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830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Minimum Edit Distance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114800"/>
            <a:ext cx="7924800" cy="1885950"/>
          </a:xfrm>
        </p:spPr>
        <p:txBody>
          <a:bodyPr/>
          <a:lstStyle/>
          <a:p>
            <a:r>
              <a:rPr lang="en-US" dirty="0"/>
              <a:t>If each operation has cost of 1</a:t>
            </a:r>
          </a:p>
          <a:p>
            <a:pPr lvl="1"/>
            <a:r>
              <a:rPr lang="en-US" dirty="0"/>
              <a:t>Distance between these is 5</a:t>
            </a:r>
          </a:p>
          <a:p>
            <a:r>
              <a:rPr lang="en-US" dirty="0"/>
              <a:t>If substitutions cost 2 (</a:t>
            </a:r>
            <a:r>
              <a:rPr lang="en-US" dirty="0" err="1"/>
              <a:t>Levenshtein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Distance between them is 8</a:t>
            </a:r>
          </a:p>
        </p:txBody>
      </p:sp>
      <p:pic>
        <p:nvPicPr>
          <p:cNvPr id="5" name="Picture 4" descr="align2.tif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057401"/>
            <a:ext cx="3644900" cy="2038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909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in Computational 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7909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a sequence of bases</a:t>
            </a:r>
          </a:p>
          <a:p>
            <a:endParaRPr lang="en-US" dirty="0"/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  <a:p>
            <a:r>
              <a:rPr lang="en-US" dirty="0"/>
              <a:t>An alignment: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Given two sequences, align each letter to a letter or gap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191001"/>
            <a:ext cx="701841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CA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C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---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AG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CTATCAC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GACC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--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GG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CGA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TT</a:t>
            </a:r>
            <a:r>
              <a:rPr lang="en-US" sz="2400" b="1" dirty="0">
                <a:solidFill>
                  <a:srgbClr val="000066"/>
                </a:solidFill>
                <a:latin typeface="Courier New" charset="0"/>
              </a:rPr>
              <a:t>TGCCC</a:t>
            </a:r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GAC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00200" y="2819401"/>
            <a:ext cx="609493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AGGCTATCACCTGACCTCCAGGCCGATGCCC</a:t>
            </a:r>
          </a:p>
          <a:p>
            <a:r>
              <a:rPr lang="en-US" sz="2400" dirty="0">
                <a:solidFill>
                  <a:srgbClr val="006699"/>
                </a:solidFill>
                <a:latin typeface="Courier New" charset="0"/>
              </a:rPr>
              <a:t>TAGCTATCACGACCGCGGTCGATTTGCCCGAC</a:t>
            </a:r>
          </a:p>
        </p:txBody>
      </p:sp>
    </p:spTree>
    <p:extLst>
      <p:ext uri="{BB962C8B-B14F-4D97-AF65-F5344CB8AC3E}">
        <p14:creationId xmlns:p14="http://schemas.microsoft.com/office/powerpoint/2010/main" val="9161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234" y="914400"/>
            <a:ext cx="8374966" cy="742950"/>
          </a:xfrm>
        </p:spPr>
        <p:txBody>
          <a:bodyPr/>
          <a:lstStyle/>
          <a:p>
            <a:r>
              <a:rPr lang="en-US" dirty="0"/>
              <a:t>Uses of Edit Distance in NLP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991600" cy="3429000"/>
          </a:xfrm>
        </p:spPr>
        <p:txBody>
          <a:bodyPr>
            <a:normAutofit/>
          </a:bodyPr>
          <a:lstStyle/>
          <a:p>
            <a:r>
              <a:rPr lang="en-US" dirty="0"/>
              <a:t>Evaluating Machine Translation and speech recognition</a:t>
            </a:r>
          </a:p>
          <a:p>
            <a:pPr>
              <a:buNone/>
            </a:pPr>
            <a:r>
              <a:rPr lang="en-US" sz="1800" b="1" dirty="0">
                <a:latin typeface="Courier"/>
                <a:cs typeface="Courier"/>
              </a:rPr>
              <a:t>R </a:t>
            </a:r>
            <a:r>
              <a:rPr lang="en-US" sz="1800" dirty="0">
                <a:latin typeface="Courier"/>
                <a:cs typeface="Courier"/>
              </a:rPr>
              <a:t>Spokesman confirms    senior government adviser was appointed</a:t>
            </a:r>
          </a:p>
          <a:p>
            <a:pPr>
              <a:buNone/>
            </a:pPr>
            <a:r>
              <a:rPr lang="en-US" sz="1800" b="1" dirty="0">
                <a:latin typeface="Courier"/>
                <a:cs typeface="Courier"/>
              </a:rPr>
              <a:t>H </a:t>
            </a:r>
            <a:r>
              <a:rPr lang="en-US" sz="1800" dirty="0">
                <a:latin typeface="Courier"/>
                <a:cs typeface="Courier"/>
              </a:rPr>
              <a:t>Spokesman said    the senior            adviser was appointed</a:t>
            </a:r>
          </a:p>
          <a:p>
            <a:pPr>
              <a:buNone/>
            </a:pPr>
            <a:r>
              <a:rPr lang="en-US" sz="1800" dirty="0">
                <a:latin typeface="Courier"/>
                <a:cs typeface="Courier"/>
              </a:rPr>
              <a:t>              S      I              D                        I</a:t>
            </a: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98157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find the Min Edit Distance?</a:t>
            </a:r>
            <a:endParaRPr lang="en-US" dirty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Searching for a path (sequence of edits) from the start string to the final string:</a:t>
            </a:r>
          </a:p>
          <a:p>
            <a:pPr lvl="1"/>
            <a:r>
              <a:rPr lang="en-US" b="1" dirty="0"/>
              <a:t>Initial state</a:t>
            </a:r>
            <a:r>
              <a:rPr lang="en-US" dirty="0"/>
              <a:t>: the word we’re transforming</a:t>
            </a:r>
          </a:p>
          <a:p>
            <a:pPr lvl="1"/>
            <a:r>
              <a:rPr lang="en-US" b="1" dirty="0"/>
              <a:t>Operators</a:t>
            </a:r>
            <a:r>
              <a:rPr lang="en-US" dirty="0"/>
              <a:t>: insert, delete, substitute</a:t>
            </a:r>
          </a:p>
          <a:p>
            <a:pPr lvl="1"/>
            <a:r>
              <a:rPr lang="en-US" b="1" dirty="0"/>
              <a:t>Goal state</a:t>
            </a:r>
            <a:r>
              <a:rPr lang="en-US" dirty="0"/>
              <a:t>:  the word we’re trying to get to</a:t>
            </a:r>
          </a:p>
          <a:p>
            <a:pPr lvl="1"/>
            <a:r>
              <a:rPr lang="en-US" b="1" dirty="0"/>
              <a:t>Path cost</a:t>
            </a:r>
            <a:r>
              <a:rPr lang="en-US" dirty="0"/>
              <a:t>: what we want to minimize: the number of edits</a:t>
            </a:r>
          </a:p>
          <a:p>
            <a:endParaRPr lang="en-US" dirty="0"/>
          </a:p>
        </p:txBody>
      </p:sp>
      <p:pic>
        <p:nvPicPr>
          <p:cNvPr id="7" name="Picture 3" descr="inten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5716386" cy="13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15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Edit Distance as Search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 space of all edit sequences is huge!</a:t>
            </a:r>
          </a:p>
          <a:p>
            <a:pPr lvl="1"/>
            <a:r>
              <a:rPr lang="en-US" dirty="0"/>
              <a:t>We can’t afford to navigate naïvely</a:t>
            </a:r>
          </a:p>
          <a:p>
            <a:pPr lvl="1"/>
            <a:r>
              <a:rPr lang="en-US" dirty="0"/>
              <a:t>Lots of distinct paths wind up at the same state.</a:t>
            </a:r>
          </a:p>
          <a:p>
            <a:pPr lvl="2"/>
            <a:r>
              <a:rPr lang="en-US" dirty="0"/>
              <a:t>We don’t have to keep track of all of them</a:t>
            </a:r>
          </a:p>
          <a:p>
            <a:endParaRPr lang="en-US" dirty="0"/>
          </a:p>
          <a:p>
            <a:r>
              <a:rPr lang="en-US" dirty="0"/>
              <a:t>Instead, we use </a:t>
            </a:r>
            <a:r>
              <a:rPr lang="en-US" b="1" dirty="0"/>
              <a:t>dynamic programming</a:t>
            </a:r>
            <a:r>
              <a:rPr lang="en-US" dirty="0"/>
              <a:t>, in a way very similar to the </a:t>
            </a:r>
            <a:r>
              <a:rPr lang="en-US" b="1" dirty="0"/>
              <a:t>LCS problem…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636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ART"/>
  <p:tag name="FORCE_OPTION" val="0"/>
  <p:tag name="ARTICULATE_REFERENCE_TYPE_2" val="0"/>
  <p:tag name="ARTICULATE_REFERENCE_TITLE_2" val="UCI Student Counseling Center"/>
  <p:tag name="ARTICULATE_REFERENCE_2" val="http://www.counseling.uci.edu/"/>
  <p:tag name="ARTICULATE_REFERENCE_TYPE_3" val="0"/>
  <p:tag name="ARTICULATE_REFERENCE_TITLE_3" val="UCI Faculty and Staff Counseling Center"/>
  <p:tag name="ARTICULATE_REFERENCE_3" val="http://snap.uci.edu/viewXmlFile.jsp?resourceID=224"/>
  <p:tag name="ARTICULATE_REFERENCE_TYPE_4" val="0"/>
  <p:tag name="ARTICULATE_REFERENCE_TITLE_4" val="Schedule a Workplace Violence Workshop for Your Department"/>
  <p:tag name="ARTICULATE_REFERENCE_4" val="http://snap.uci.edu/viewXmlFile.jsp?resourceID=1566"/>
  <p:tag name="ARTICULATE_REFERENCE_TYPE_5" val="0"/>
  <p:tag name="LOGO_PIC_2" val="C:\Documents and Settings\Bonni Frazee\Desktop\Articulate UCI Template\Articulate Template\Articulate logo.jpg"/>
  <p:tag name="PRESENTER_PIC_MODE" val="0"/>
  <p:tag name="LOGO_PIC_MODE" val="1"/>
  <p:tag name="PRESENTATION_TITLE" val="Workplace Violence"/>
  <p:tag name="PRESENTATION_DESC" val="version 4"/>
  <p:tag name="LMS_QUIZ_INSERT" val="1"/>
  <p:tag name="LMS_COMPLETION_TITLE" val="Change Title"/>
  <p:tag name="LMS_COMPLETION_ID" val="Change_Title"/>
  <p:tag name="LMS_COMPLETION_VERSION" val="1.0"/>
  <p:tag name="LMS_COMPLETION_DURATION" val="01:00:00"/>
  <p:tag name="LMS_COMPLETION_SCO_TITLE" val="Change Title"/>
  <p:tag name="LMS_COMPLETION_SCO_ID" val="Change_Title"/>
  <p:tag name="LMS_COMPLETION_THRESHOLD" val="3"/>
  <p:tag name="LMS_COMPLETION_METHOD" val="VIEW"/>
  <p:tag name="LMS_REPORTING" val="0"/>
  <p:tag name="LMS_DATA_SCORM" val="Yes"/>
  <p:tag name="PUBLISH_TITLE" val="Change Title"/>
  <p:tag name="ARTICULATE_PUBLISH_PATH" val="X:\eLearning_Sources\eLearning_other\UCI_eLearning\elearning Creation\Published"/>
  <p:tag name="ARTICULATE_LOGO" val="UCI_logo.jpg"/>
  <p:tag name="ARTICULATE_PRESENTER" val="(None selected)"/>
  <p:tag name="ARTICULATE_LMS" val="0"/>
  <p:tag name="LMS_PUBLISH" val="Yes"/>
  <p:tag name="LMS_PROTOCOL_METHOD" val="SCORM"/>
  <p:tag name="LMS_PROTOCOL_VERSION" val="1.2"/>
  <p:tag name="ARTICULATE_TEMPLATE" val="UCI White"/>
  <p:tag name="PLAYERLOGOHEIGHT" val="41"/>
  <p:tag name="PLAYERLOGOWIDTH" val="244"/>
  <p:tag name="LASTPUBLISHED" val="X:\eLearning_Sources\eLearning_other\UCI_eLearning\elearning Creation\CoursePrep\Published\Course Preparation\player.html"/>
  <p:tag name="ARTICULATE_REFERENCE_COUNT" val="1"/>
  <p:tag name="ARTICULATE_REFERENCE_TYPE_1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968"/>
</p:tagLst>
</file>

<file path=ppt/theme/theme1.xml><?xml version="1.0" encoding="utf-8"?>
<a:theme xmlns:a="http://schemas.openxmlformats.org/drawingml/2006/main" name="UCI Master">
  <a:themeElements>
    <a:clrScheme name="UCI Mast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UCI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CI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1249</Words>
  <Application>Microsoft Macintosh PowerPoint</Application>
  <PresentationFormat>On-screen Show (4:3)</PresentationFormat>
  <Paragraphs>436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</vt:lpstr>
      <vt:lpstr>Courier New</vt:lpstr>
      <vt:lpstr>Tahoma</vt:lpstr>
      <vt:lpstr>Times</vt:lpstr>
      <vt:lpstr>Times New Roman</vt:lpstr>
      <vt:lpstr>Wingdings</vt:lpstr>
      <vt:lpstr>UCI Master</vt:lpstr>
      <vt:lpstr>Edit Distance</vt:lpstr>
      <vt:lpstr>How similar are two strings?</vt:lpstr>
      <vt:lpstr>Edit Distance</vt:lpstr>
      <vt:lpstr>Minimum Edit Distance</vt:lpstr>
      <vt:lpstr>Minimum Edit Distance</vt:lpstr>
      <vt:lpstr>Alignment in Computational Biology</vt:lpstr>
      <vt:lpstr>Uses of Edit Distance in NLP</vt:lpstr>
      <vt:lpstr>How to find the Min Edit Distance?</vt:lpstr>
      <vt:lpstr>Minimum Edit Distance as Search</vt:lpstr>
      <vt:lpstr>Defining Edit Distance Parameters</vt:lpstr>
      <vt:lpstr>Dynamic Programming for Edit Distance</vt:lpstr>
      <vt:lpstr>Defining Min Edit Distance (Levenshtein)</vt:lpstr>
      <vt:lpstr>The Edit Distance Table</vt:lpstr>
      <vt:lpstr>PowerPoint Presentation</vt:lpstr>
      <vt:lpstr>Edit Distance</vt:lpstr>
      <vt:lpstr>PowerPoint Presentation</vt:lpstr>
      <vt:lpstr>Computing alignments</vt:lpstr>
      <vt:lpstr>Edit Distance</vt:lpstr>
      <vt:lpstr>MinEdit with Backtrace</vt:lpstr>
      <vt:lpstr>Adding Backtrace to Minimum Edit Distance</vt:lpstr>
      <vt:lpstr>Performance</vt:lpstr>
      <vt:lpstr>Types of Edit Distance Metrics</vt:lpstr>
      <vt:lpstr>Common Algorithm</vt:lpstr>
    </vt:vector>
  </TitlesOfParts>
  <Manager/>
  <Company>University California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dc:description/>
  <cp:lastModifiedBy>Michael T Goodrich</cp:lastModifiedBy>
  <cp:revision>130</cp:revision>
  <dcterms:created xsi:type="dcterms:W3CDTF">2002-12-30T18:35:41Z</dcterms:created>
  <dcterms:modified xsi:type="dcterms:W3CDTF">2022-05-04T22:08:00Z</dcterms:modified>
</cp:coreProperties>
</file>