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49"/>
  </p:notesMasterIdLst>
  <p:sldIdLst>
    <p:sldId id="256" r:id="rId2"/>
    <p:sldId id="293" r:id="rId3"/>
    <p:sldId id="294"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6" r:id="rId21"/>
    <p:sldId id="327" r:id="rId22"/>
    <p:sldId id="328" r:id="rId23"/>
    <p:sldId id="350" r:id="rId24"/>
    <p:sldId id="351" r:id="rId25"/>
    <p:sldId id="352" r:id="rId26"/>
    <p:sldId id="353" r:id="rId27"/>
    <p:sldId id="354" r:id="rId28"/>
    <p:sldId id="355" r:id="rId29"/>
    <p:sldId id="356" r:id="rId30"/>
    <p:sldId id="357" r:id="rId31"/>
    <p:sldId id="358" r:id="rId32"/>
    <p:sldId id="359" r:id="rId33"/>
    <p:sldId id="360" r:id="rId34"/>
    <p:sldId id="264" r:id="rId35"/>
    <p:sldId id="265" r:id="rId36"/>
    <p:sldId id="279" r:id="rId37"/>
    <p:sldId id="280" r:id="rId38"/>
    <p:sldId id="266" r:id="rId39"/>
    <p:sldId id="267" r:id="rId40"/>
    <p:sldId id="261" r:id="rId41"/>
    <p:sldId id="282" r:id="rId42"/>
    <p:sldId id="283" r:id="rId43"/>
    <p:sldId id="284" r:id="rId44"/>
    <p:sldId id="258" r:id="rId45"/>
    <p:sldId id="275" r:id="rId46"/>
    <p:sldId id="274" r:id="rId47"/>
    <p:sldId id="260" r:id="rId48"/>
  </p:sldIdLst>
  <p:sldSz cx="9144000" cy="6858000" type="screen4x3"/>
  <p:notesSz cx="6858000" cy="9144000"/>
  <p:custDataLst>
    <p:tags r:id="rId50"/>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91" d="100"/>
          <a:sy n="91" d="100"/>
        </p:scale>
        <p:origin x="2240" y="1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a:prstGeom prst="rect">
            <a:avLst/>
          </a:prstGeom>
        </p:spPr>
        <p:txBody>
          <a:bodyPr/>
          <a:lstStyle>
            <a:lvl1pPr>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a:prstGeom prst="rect">
            <a:avLst/>
          </a:prstGeom>
        </p:spPr>
        <p:txBody>
          <a:bodyPr/>
          <a:lstStyle>
            <a:lvl1pPr>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a:prstGeom prst="rect">
            <a:avLst/>
          </a:prstGeom>
        </p:spPr>
        <p:txBody>
          <a:bodyPr/>
          <a:lstStyle>
            <a:lvl1pPr>
              <a:defRPr/>
            </a:lvl1pPr>
          </a:lstStyle>
          <a:p>
            <a:fld id="{A39BD475-42A0-B047-BB4B-3E80637FDA26}" type="slidenum">
              <a:rPr lang="en-US" altLang="en-US"/>
              <a:pPr/>
              <a:t>‹#›</a:t>
            </a:fld>
            <a:endParaRPr lang="en-US" altLang="en-US"/>
          </a:p>
        </p:txBody>
      </p:sp>
      <p:pic>
        <p:nvPicPr>
          <p:cNvPr id="9" name="Picture 13">
            <a:extLst>
              <a:ext uri="{FF2B5EF4-FFF2-40B4-BE49-F238E27FC236}">
                <a16:creationId xmlns:a16="http://schemas.microsoft.com/office/drawing/2014/main" id="{984F57BE-DD12-3143-8358-96282ABC094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60E63-FF17-BB4E-B0E9-8E921DADF36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36BE0E-FDFD-184F-8292-0794BDF10F7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5469" name="Picture 13">
            <a:extLst>
              <a:ext uri="{FF2B5EF4-FFF2-40B4-BE49-F238E27FC236}">
                <a16:creationId xmlns:a16="http://schemas.microsoft.com/office/drawing/2014/main" id="{631473C5-AADA-BE4A-A54F-6BA9F99669D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93769"/>
          <a:stretch/>
        </p:blipFill>
        <p:spPr bwMode="auto">
          <a:xfrm>
            <a:off x="0" y="-11430"/>
            <a:ext cx="9144000" cy="427383"/>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133509" y="429448"/>
            <a:ext cx="8628062" cy="99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1437510"/>
            <a:ext cx="8293100" cy="529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03275" rtl="0" fontAlgn="base">
        <a:lnSpc>
          <a:spcPct val="85000"/>
        </a:lnSpc>
        <a:spcBef>
          <a:spcPct val="20000"/>
        </a:spcBef>
        <a:spcAft>
          <a:spcPct val="0"/>
        </a:spcAft>
        <a:defRPr sz="3800" kern="1200">
          <a:solidFill>
            <a:schemeClr val="tx1"/>
          </a:solidFill>
          <a:latin typeface="+mj-lt"/>
          <a:ea typeface="+mj-ea"/>
          <a:cs typeface="+mj-cs"/>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obotstxt.org/wc/norobot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Wikipedia:General_disclaimer" TargetMode="External"/><Relationship Id="rId2" Type="http://schemas.openxmlformats.org/officeDocument/2006/relationships/hyperlink" Target="http://en.wikipedia.org/wiki/Main_Pag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p:txBody>
          <a:bodyPr/>
          <a:lstStyle/>
          <a:p>
            <a:r>
              <a:rPr lang="en-US" altLang="en-US" sz="5000" dirty="0"/>
              <a:t>Search Engines</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
        <p:nvSpPr>
          <p:cNvPr id="2" name="TextBox 1">
            <a:extLst>
              <a:ext uri="{FF2B5EF4-FFF2-40B4-BE49-F238E27FC236}">
                <a16:creationId xmlns:a16="http://schemas.microsoft.com/office/drawing/2014/main" id="{C9ACC9CA-83BF-2C0D-3705-B2E7DE43B41E}"/>
              </a:ext>
            </a:extLst>
          </p:cNvPr>
          <p:cNvSpPr txBox="1"/>
          <p:nvPr/>
        </p:nvSpPr>
        <p:spPr>
          <a:xfrm>
            <a:off x="337625" y="6358597"/>
            <a:ext cx="7766421" cy="276999"/>
          </a:xfrm>
          <a:prstGeom prst="rect">
            <a:avLst/>
          </a:prstGeom>
          <a:noFill/>
        </p:spPr>
        <p:txBody>
          <a:bodyPr wrap="none" rtlCol="0">
            <a:spAutoFit/>
          </a:bodyPr>
          <a:lstStyle/>
          <a:p>
            <a:r>
              <a:rPr lang="en-US" sz="1200" dirty="0">
                <a:solidFill>
                  <a:schemeClr val="bg1">
                    <a:lumMod val="65000"/>
                  </a:schemeClr>
                </a:solidFill>
              </a:rPr>
              <a:t>Some slides adapted from slides by Md. Abdus Salam, Chris Manning, Pandu Nayak, and Prabhakar Raghavan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B9BF159-44D3-71E0-6AD3-F17EC28890C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Updated crawling picture</a:t>
            </a:r>
          </a:p>
        </p:txBody>
      </p:sp>
      <p:sp>
        <p:nvSpPr>
          <p:cNvPr id="25603" name="Freeform 4">
            <a:extLst>
              <a:ext uri="{FF2B5EF4-FFF2-40B4-BE49-F238E27FC236}">
                <a16:creationId xmlns:a16="http://schemas.microsoft.com/office/drawing/2014/main" id="{CC5825F0-BD28-2380-7588-6F926FECA0F7}"/>
              </a:ext>
            </a:extLst>
          </p:cNvPr>
          <p:cNvSpPr>
            <a:spLocks/>
          </p:cNvSpPr>
          <p:nvPr/>
        </p:nvSpPr>
        <p:spPr bwMode="auto">
          <a:xfrm>
            <a:off x="520700" y="1714500"/>
            <a:ext cx="8280400" cy="5067300"/>
          </a:xfrm>
          <a:custGeom>
            <a:avLst/>
            <a:gdLst>
              <a:gd name="T0" fmla="*/ 2147483647 w 5216"/>
              <a:gd name="T1" fmla="*/ 2147483647 h 3192"/>
              <a:gd name="T2" fmla="*/ 2147483647 w 5216"/>
              <a:gd name="T3" fmla="*/ 2147483647 h 3192"/>
              <a:gd name="T4" fmla="*/ 2147483647 w 5216"/>
              <a:gd name="T5" fmla="*/ 2147483647 h 3192"/>
              <a:gd name="T6" fmla="*/ 2147483647 w 5216"/>
              <a:gd name="T7" fmla="*/ 2147483647 h 3192"/>
              <a:gd name="T8" fmla="*/ 2147483647 w 5216"/>
              <a:gd name="T9" fmla="*/ 2147483647 h 3192"/>
              <a:gd name="T10" fmla="*/ 2147483647 w 5216"/>
              <a:gd name="T11" fmla="*/ 2147483647 h 3192"/>
              <a:gd name="T12" fmla="*/ 2147483647 w 5216"/>
              <a:gd name="T13" fmla="*/ 2147483647 h 3192"/>
              <a:gd name="T14" fmla="*/ 0 60000 65536"/>
              <a:gd name="T15" fmla="*/ 0 60000 65536"/>
              <a:gd name="T16" fmla="*/ 0 60000 65536"/>
              <a:gd name="T17" fmla="*/ 0 60000 65536"/>
              <a:gd name="T18" fmla="*/ 0 60000 65536"/>
              <a:gd name="T19" fmla="*/ 0 60000 65536"/>
              <a:gd name="T20" fmla="*/ 0 60000 65536"/>
              <a:gd name="T21" fmla="*/ 0 w 5216"/>
              <a:gd name="T22" fmla="*/ 0 h 3192"/>
              <a:gd name="T23" fmla="*/ 5216 w 5216"/>
              <a:gd name="T24" fmla="*/ 3192 h 3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6" h="3192">
                <a:moveTo>
                  <a:pt x="1208" y="2768"/>
                </a:moveTo>
                <a:cubicBezTo>
                  <a:pt x="632" y="2536"/>
                  <a:pt x="0" y="2184"/>
                  <a:pt x="8" y="1760"/>
                </a:cubicBezTo>
                <a:cubicBezTo>
                  <a:pt x="16" y="1336"/>
                  <a:pt x="512" y="448"/>
                  <a:pt x="1256" y="224"/>
                </a:cubicBezTo>
                <a:cubicBezTo>
                  <a:pt x="2000" y="0"/>
                  <a:pt x="3840" y="32"/>
                  <a:pt x="4472" y="416"/>
                </a:cubicBezTo>
                <a:cubicBezTo>
                  <a:pt x="5104" y="800"/>
                  <a:pt x="5216" y="2072"/>
                  <a:pt x="5048" y="2528"/>
                </a:cubicBezTo>
                <a:cubicBezTo>
                  <a:pt x="4880" y="2984"/>
                  <a:pt x="4104" y="3112"/>
                  <a:pt x="3464" y="3152"/>
                </a:cubicBezTo>
                <a:cubicBezTo>
                  <a:pt x="2824" y="3192"/>
                  <a:pt x="1784" y="3000"/>
                  <a:pt x="1208" y="2768"/>
                </a:cubicBezTo>
                <a:close/>
              </a:path>
            </a:pathLst>
          </a:cu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grpSp>
        <p:nvGrpSpPr>
          <p:cNvPr id="25604" name="Group 6">
            <a:extLst>
              <a:ext uri="{FF2B5EF4-FFF2-40B4-BE49-F238E27FC236}">
                <a16:creationId xmlns:a16="http://schemas.microsoft.com/office/drawing/2014/main" id="{5340D9BA-C3D6-8DE2-8083-F8CA7BCA5946}"/>
              </a:ext>
            </a:extLst>
          </p:cNvPr>
          <p:cNvGrpSpPr>
            <a:grpSpLocks/>
          </p:cNvGrpSpPr>
          <p:nvPr/>
        </p:nvGrpSpPr>
        <p:grpSpPr bwMode="auto">
          <a:xfrm>
            <a:off x="1063625" y="1905000"/>
            <a:ext cx="2657475" cy="4419600"/>
            <a:chOff x="670" y="1200"/>
            <a:chExt cx="1674" cy="2784"/>
          </a:xfrm>
        </p:grpSpPr>
        <p:sp>
          <p:nvSpPr>
            <p:cNvPr id="25636" name="Freeform 7">
              <a:extLst>
                <a:ext uri="{FF2B5EF4-FFF2-40B4-BE49-F238E27FC236}">
                  <a16:creationId xmlns:a16="http://schemas.microsoft.com/office/drawing/2014/main" id="{6206DD8F-9AEE-A4FF-393C-51F2AE198899}"/>
                </a:ext>
              </a:extLst>
            </p:cNvPr>
            <p:cNvSpPr>
              <a:spLocks/>
            </p:cNvSpPr>
            <p:nvPr/>
          </p:nvSpPr>
          <p:spPr bwMode="auto">
            <a:xfrm>
              <a:off x="1680" y="1200"/>
              <a:ext cx="664" cy="2784"/>
            </a:xfrm>
            <a:custGeom>
              <a:avLst/>
              <a:gdLst>
                <a:gd name="T0" fmla="*/ 288 w 664"/>
                <a:gd name="T1" fmla="*/ 0 h 2784"/>
                <a:gd name="T2" fmla="*/ 624 w 664"/>
                <a:gd name="T3" fmla="*/ 912 h 2784"/>
                <a:gd name="T4" fmla="*/ 48 w 664"/>
                <a:gd name="T5" fmla="*/ 1584 h 2784"/>
                <a:gd name="T6" fmla="*/ 336 w 664"/>
                <a:gd name="T7" fmla="*/ 2784 h 2784"/>
                <a:gd name="T8" fmla="*/ 0 60000 65536"/>
                <a:gd name="T9" fmla="*/ 0 60000 65536"/>
                <a:gd name="T10" fmla="*/ 0 60000 65536"/>
                <a:gd name="T11" fmla="*/ 0 60000 65536"/>
                <a:gd name="T12" fmla="*/ 0 w 664"/>
                <a:gd name="T13" fmla="*/ 0 h 2784"/>
                <a:gd name="T14" fmla="*/ 664 w 664"/>
                <a:gd name="T15" fmla="*/ 2784 h 2784"/>
              </a:gdLst>
              <a:ahLst/>
              <a:cxnLst>
                <a:cxn ang="T8">
                  <a:pos x="T0" y="T1"/>
                </a:cxn>
                <a:cxn ang="T9">
                  <a:pos x="T2" y="T3"/>
                </a:cxn>
                <a:cxn ang="T10">
                  <a:pos x="T4" y="T5"/>
                </a:cxn>
                <a:cxn ang="T11">
                  <a:pos x="T6" y="T7"/>
                </a:cxn>
              </a:cxnLst>
              <a:rect l="T12" t="T13" r="T14" b="T15"/>
              <a:pathLst>
                <a:path w="664" h="2784">
                  <a:moveTo>
                    <a:pt x="288" y="0"/>
                  </a:moveTo>
                  <a:cubicBezTo>
                    <a:pt x="476" y="324"/>
                    <a:pt x="664" y="648"/>
                    <a:pt x="624" y="912"/>
                  </a:cubicBezTo>
                  <a:cubicBezTo>
                    <a:pt x="584" y="1176"/>
                    <a:pt x="96" y="1272"/>
                    <a:pt x="48" y="1584"/>
                  </a:cubicBezTo>
                  <a:cubicBezTo>
                    <a:pt x="0" y="1896"/>
                    <a:pt x="168" y="2340"/>
                    <a:pt x="336" y="278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sp>
          <p:nvSpPr>
            <p:cNvPr id="25637" name="Text Box 8">
              <a:extLst>
                <a:ext uri="{FF2B5EF4-FFF2-40B4-BE49-F238E27FC236}">
                  <a16:creationId xmlns:a16="http://schemas.microsoft.com/office/drawing/2014/main" id="{5FC0AF30-8031-86AA-5E7F-A8FBD979FDE1}"/>
                </a:ext>
              </a:extLst>
            </p:cNvPr>
            <p:cNvSpPr txBox="1">
              <a:spLocks noChangeArrowheads="1"/>
            </p:cNvSpPr>
            <p:nvPr/>
          </p:nvSpPr>
          <p:spPr bwMode="auto">
            <a:xfrm>
              <a:off x="670" y="1944"/>
              <a:ext cx="134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a:t>URLs crawled</a:t>
              </a:r>
            </a:p>
            <a:p>
              <a:pPr eaLnBrk="1" hangingPunct="1"/>
              <a:r>
                <a:rPr lang="en-US" altLang="en-US"/>
                <a:t>and parsed</a:t>
              </a:r>
            </a:p>
          </p:txBody>
        </p:sp>
      </p:grpSp>
      <p:pic>
        <p:nvPicPr>
          <p:cNvPr id="25605" name="Picture 9" descr="MCj02149840000[1]">
            <a:extLst>
              <a:ext uri="{FF2B5EF4-FFF2-40B4-BE49-F238E27FC236}">
                <a16:creationId xmlns:a16="http://schemas.microsoft.com/office/drawing/2014/main" id="{F92F274D-FA13-4550-E05B-BF1B63B29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91000"/>
            <a:ext cx="4746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6" name="Group 11">
            <a:extLst>
              <a:ext uri="{FF2B5EF4-FFF2-40B4-BE49-F238E27FC236}">
                <a16:creationId xmlns:a16="http://schemas.microsoft.com/office/drawing/2014/main" id="{BB9149C6-A508-E865-1738-6E6BB422F9A4}"/>
              </a:ext>
            </a:extLst>
          </p:cNvPr>
          <p:cNvGrpSpPr>
            <a:grpSpLocks/>
          </p:cNvGrpSpPr>
          <p:nvPr/>
        </p:nvGrpSpPr>
        <p:grpSpPr bwMode="auto">
          <a:xfrm>
            <a:off x="4648200" y="1828800"/>
            <a:ext cx="1282700" cy="4800600"/>
            <a:chOff x="2880" y="1152"/>
            <a:chExt cx="808" cy="3024"/>
          </a:xfrm>
        </p:grpSpPr>
        <p:sp>
          <p:nvSpPr>
            <p:cNvPr id="25634" name="Freeform 12">
              <a:extLst>
                <a:ext uri="{FF2B5EF4-FFF2-40B4-BE49-F238E27FC236}">
                  <a16:creationId xmlns:a16="http://schemas.microsoft.com/office/drawing/2014/main" id="{5BEB5D3D-45D8-2DC9-E392-0CE448DFAF40}"/>
                </a:ext>
              </a:extLst>
            </p:cNvPr>
            <p:cNvSpPr>
              <a:spLocks/>
            </p:cNvSpPr>
            <p:nvPr/>
          </p:nvSpPr>
          <p:spPr bwMode="auto">
            <a:xfrm>
              <a:off x="2880" y="1152"/>
              <a:ext cx="808" cy="3024"/>
            </a:xfrm>
            <a:custGeom>
              <a:avLst/>
              <a:gdLst>
                <a:gd name="T0" fmla="*/ 528 w 808"/>
                <a:gd name="T1" fmla="*/ 0 h 3024"/>
                <a:gd name="T2" fmla="*/ 0 w 808"/>
                <a:gd name="T3" fmla="*/ 576 h 3024"/>
                <a:gd name="T4" fmla="*/ 528 w 808"/>
                <a:gd name="T5" fmla="*/ 1488 h 3024"/>
                <a:gd name="T6" fmla="*/ 720 w 808"/>
                <a:gd name="T7" fmla="*/ 2736 h 3024"/>
                <a:gd name="T8" fmla="*/ 0 w 808"/>
                <a:gd name="T9" fmla="*/ 3024 h 3024"/>
                <a:gd name="T10" fmla="*/ 0 60000 65536"/>
                <a:gd name="T11" fmla="*/ 0 60000 65536"/>
                <a:gd name="T12" fmla="*/ 0 60000 65536"/>
                <a:gd name="T13" fmla="*/ 0 60000 65536"/>
                <a:gd name="T14" fmla="*/ 0 60000 65536"/>
                <a:gd name="T15" fmla="*/ 0 w 808"/>
                <a:gd name="T16" fmla="*/ 0 h 3024"/>
                <a:gd name="T17" fmla="*/ 808 w 808"/>
                <a:gd name="T18" fmla="*/ 3024 h 3024"/>
              </a:gdLst>
              <a:ahLst/>
              <a:cxnLst>
                <a:cxn ang="T10">
                  <a:pos x="T0" y="T1"/>
                </a:cxn>
                <a:cxn ang="T11">
                  <a:pos x="T2" y="T3"/>
                </a:cxn>
                <a:cxn ang="T12">
                  <a:pos x="T4" y="T5"/>
                </a:cxn>
                <a:cxn ang="T13">
                  <a:pos x="T6" y="T7"/>
                </a:cxn>
                <a:cxn ang="T14">
                  <a:pos x="T8" y="T9"/>
                </a:cxn>
              </a:cxnLst>
              <a:rect l="T15" t="T16" r="T17" b="T18"/>
              <a:pathLst>
                <a:path w="808" h="3024">
                  <a:moveTo>
                    <a:pt x="528" y="0"/>
                  </a:moveTo>
                  <a:cubicBezTo>
                    <a:pt x="264" y="164"/>
                    <a:pt x="0" y="328"/>
                    <a:pt x="0" y="576"/>
                  </a:cubicBezTo>
                  <a:cubicBezTo>
                    <a:pt x="0" y="824"/>
                    <a:pt x="408" y="1128"/>
                    <a:pt x="528" y="1488"/>
                  </a:cubicBezTo>
                  <a:cubicBezTo>
                    <a:pt x="648" y="1848"/>
                    <a:pt x="808" y="2480"/>
                    <a:pt x="720" y="2736"/>
                  </a:cubicBezTo>
                  <a:cubicBezTo>
                    <a:pt x="632" y="2992"/>
                    <a:pt x="316" y="3008"/>
                    <a:pt x="0" y="3024"/>
                  </a:cubicBezTo>
                </a:path>
              </a:pathLst>
            </a:cu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sp>
          <p:nvSpPr>
            <p:cNvPr id="25635" name="Text Box 13">
              <a:extLst>
                <a:ext uri="{FF2B5EF4-FFF2-40B4-BE49-F238E27FC236}">
                  <a16:creationId xmlns:a16="http://schemas.microsoft.com/office/drawing/2014/main" id="{B8C7429E-DEA4-DEF7-9FF1-D6BF8A2E05EE}"/>
                </a:ext>
              </a:extLst>
            </p:cNvPr>
            <p:cNvSpPr txBox="1">
              <a:spLocks noChangeArrowheads="1"/>
            </p:cNvSpPr>
            <p:nvPr/>
          </p:nvSpPr>
          <p:spPr bwMode="auto">
            <a:xfrm>
              <a:off x="3196" y="2904"/>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grpSp>
      <p:sp>
        <p:nvSpPr>
          <p:cNvPr id="25607" name="Line 14">
            <a:extLst>
              <a:ext uri="{FF2B5EF4-FFF2-40B4-BE49-F238E27FC236}">
                <a16:creationId xmlns:a16="http://schemas.microsoft.com/office/drawing/2014/main" id="{D9CD5D34-520F-6E31-762D-6CE41A8AE5D6}"/>
              </a:ext>
            </a:extLst>
          </p:cNvPr>
          <p:cNvSpPr>
            <a:spLocks noChangeShapeType="1"/>
          </p:cNvSpPr>
          <p:nvPr/>
        </p:nvSpPr>
        <p:spPr bwMode="auto">
          <a:xfrm flipV="1">
            <a:off x="2514600" y="4876800"/>
            <a:ext cx="1905000" cy="533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8" name="Line 15">
            <a:extLst>
              <a:ext uri="{FF2B5EF4-FFF2-40B4-BE49-F238E27FC236}">
                <a16:creationId xmlns:a16="http://schemas.microsoft.com/office/drawing/2014/main" id="{FD4E54CE-CFE4-C277-9257-7119C52007E0}"/>
              </a:ext>
            </a:extLst>
          </p:cNvPr>
          <p:cNvSpPr>
            <a:spLocks noChangeShapeType="1"/>
          </p:cNvSpPr>
          <p:nvPr/>
        </p:nvSpPr>
        <p:spPr bwMode="auto">
          <a:xfrm>
            <a:off x="2514600" y="5486400"/>
            <a:ext cx="1905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16">
            <a:extLst>
              <a:ext uri="{FF2B5EF4-FFF2-40B4-BE49-F238E27FC236}">
                <a16:creationId xmlns:a16="http://schemas.microsoft.com/office/drawing/2014/main" id="{428EC688-584A-D6DB-92A4-938E56095C0A}"/>
              </a:ext>
            </a:extLst>
          </p:cNvPr>
          <p:cNvSpPr>
            <a:spLocks noChangeShapeType="1"/>
          </p:cNvSpPr>
          <p:nvPr/>
        </p:nvSpPr>
        <p:spPr bwMode="auto">
          <a:xfrm>
            <a:off x="2667000" y="3886200"/>
            <a:ext cx="1752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17">
            <a:extLst>
              <a:ext uri="{FF2B5EF4-FFF2-40B4-BE49-F238E27FC236}">
                <a16:creationId xmlns:a16="http://schemas.microsoft.com/office/drawing/2014/main" id="{3423A899-66D3-4D15-75FF-91D7384AA897}"/>
              </a:ext>
            </a:extLst>
          </p:cNvPr>
          <p:cNvSpPr>
            <a:spLocks noChangeShapeType="1"/>
          </p:cNvSpPr>
          <p:nvPr/>
        </p:nvSpPr>
        <p:spPr bwMode="auto">
          <a:xfrm flipV="1">
            <a:off x="3200400" y="2819400"/>
            <a:ext cx="121920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1" name="Text Box 18">
            <a:extLst>
              <a:ext uri="{FF2B5EF4-FFF2-40B4-BE49-F238E27FC236}">
                <a16:creationId xmlns:a16="http://schemas.microsoft.com/office/drawing/2014/main" id="{DBA7A11B-6F02-8502-8658-944D17F473FE}"/>
              </a:ext>
            </a:extLst>
          </p:cNvPr>
          <p:cNvSpPr txBox="1">
            <a:spLocks noChangeArrowheads="1"/>
          </p:cNvSpPr>
          <p:nvPr/>
        </p:nvSpPr>
        <p:spPr bwMode="auto">
          <a:xfrm>
            <a:off x="5867400" y="3773488"/>
            <a:ext cx="1947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r>
              <a:rPr lang="en-US" altLang="en-US"/>
              <a:t>Unseen Web</a:t>
            </a:r>
          </a:p>
        </p:txBody>
      </p:sp>
      <p:sp>
        <p:nvSpPr>
          <p:cNvPr id="25612" name="Oval 19">
            <a:extLst>
              <a:ext uri="{FF2B5EF4-FFF2-40B4-BE49-F238E27FC236}">
                <a16:creationId xmlns:a16="http://schemas.microsoft.com/office/drawing/2014/main" id="{D941596D-D8A3-EF71-27D6-A7581FA065FD}"/>
              </a:ext>
            </a:extLst>
          </p:cNvPr>
          <p:cNvSpPr>
            <a:spLocks noChangeArrowheads="1"/>
          </p:cNvSpPr>
          <p:nvPr/>
        </p:nvSpPr>
        <p:spPr bwMode="auto">
          <a:xfrm>
            <a:off x="1233488" y="4564063"/>
            <a:ext cx="1433512" cy="1150937"/>
          </a:xfrm>
          <a:prstGeom prst="ellipse">
            <a:avLst/>
          </a:prstGeom>
          <a:noFill/>
          <a:ln w="25400">
            <a:solidFill>
              <a:srgbClr val="489C6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Seed</a:t>
            </a:r>
          </a:p>
          <a:p>
            <a:pPr algn="ctr" eaLnBrk="1" hangingPunct="1"/>
            <a:r>
              <a:rPr lang="en-US" altLang="en-US"/>
              <a:t>Pages</a:t>
            </a:r>
          </a:p>
        </p:txBody>
      </p:sp>
      <p:sp>
        <p:nvSpPr>
          <p:cNvPr id="25613" name="Line 20">
            <a:extLst>
              <a:ext uri="{FF2B5EF4-FFF2-40B4-BE49-F238E27FC236}">
                <a16:creationId xmlns:a16="http://schemas.microsoft.com/office/drawing/2014/main" id="{455A9699-35CF-75F5-CF5A-DFB207917BE3}"/>
              </a:ext>
            </a:extLst>
          </p:cNvPr>
          <p:cNvSpPr>
            <a:spLocks noChangeShapeType="1"/>
          </p:cNvSpPr>
          <p:nvPr/>
        </p:nvSpPr>
        <p:spPr bwMode="auto">
          <a:xfrm flipV="1">
            <a:off x="1752600" y="3886200"/>
            <a:ext cx="0" cy="762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21">
            <a:extLst>
              <a:ext uri="{FF2B5EF4-FFF2-40B4-BE49-F238E27FC236}">
                <a16:creationId xmlns:a16="http://schemas.microsoft.com/office/drawing/2014/main" id="{F15ACEB0-ECD1-1AF2-17F3-482D8ED63256}"/>
              </a:ext>
            </a:extLst>
          </p:cNvPr>
          <p:cNvSpPr>
            <a:spLocks noChangeShapeType="1"/>
          </p:cNvSpPr>
          <p:nvPr/>
        </p:nvSpPr>
        <p:spPr bwMode="auto">
          <a:xfrm flipV="1">
            <a:off x="1981200" y="3810000"/>
            <a:ext cx="304800" cy="838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5615" name="Picture 22" descr="MCj02149840000[1]">
            <a:extLst>
              <a:ext uri="{FF2B5EF4-FFF2-40B4-BE49-F238E27FC236}">
                <a16:creationId xmlns:a16="http://schemas.microsoft.com/office/drawing/2014/main" id="{525DCC02-1199-40AA-CC80-4EB36A276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472113"/>
            <a:ext cx="4746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23" descr="MCj02149840000[1]">
            <a:extLst>
              <a:ext uri="{FF2B5EF4-FFF2-40B4-BE49-F238E27FC236}">
                <a16:creationId xmlns:a16="http://schemas.microsoft.com/office/drawing/2014/main" id="{68CF62E4-1391-4EE8-A24A-27B60E1D6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05200"/>
            <a:ext cx="4746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24" descr="MCj02149840000[1]">
            <a:extLst>
              <a:ext uri="{FF2B5EF4-FFF2-40B4-BE49-F238E27FC236}">
                <a16:creationId xmlns:a16="http://schemas.microsoft.com/office/drawing/2014/main" id="{12DCE8E5-D927-41DD-AB9D-92F0799EA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138" y="2362200"/>
            <a:ext cx="4746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Rectangle 25">
            <a:extLst>
              <a:ext uri="{FF2B5EF4-FFF2-40B4-BE49-F238E27FC236}">
                <a16:creationId xmlns:a16="http://schemas.microsoft.com/office/drawing/2014/main" id="{C79B1C47-5FEB-A86C-72A8-4CE67E99FDBE}"/>
              </a:ext>
            </a:extLst>
          </p:cNvPr>
          <p:cNvSpPr>
            <a:spLocks noChangeArrowheads="1"/>
          </p:cNvSpPr>
          <p:nvPr/>
        </p:nvSpPr>
        <p:spPr bwMode="auto">
          <a:xfrm>
            <a:off x="4267200" y="2590800"/>
            <a:ext cx="304800" cy="312420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sp>
        <p:nvSpPr>
          <p:cNvPr id="25619" name="Line 26">
            <a:extLst>
              <a:ext uri="{FF2B5EF4-FFF2-40B4-BE49-F238E27FC236}">
                <a16:creationId xmlns:a16="http://schemas.microsoft.com/office/drawing/2014/main" id="{F01BCCD8-6457-0C4D-3BEE-CD66B502740E}"/>
              </a:ext>
            </a:extLst>
          </p:cNvPr>
          <p:cNvSpPr>
            <a:spLocks noChangeShapeType="1"/>
          </p:cNvSpPr>
          <p:nvPr/>
        </p:nvSpPr>
        <p:spPr bwMode="auto">
          <a:xfrm>
            <a:off x="4267200" y="28956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27">
            <a:extLst>
              <a:ext uri="{FF2B5EF4-FFF2-40B4-BE49-F238E27FC236}">
                <a16:creationId xmlns:a16="http://schemas.microsoft.com/office/drawing/2014/main" id="{8594A6F4-5BF9-AEA0-919C-6B2B1D679D50}"/>
              </a:ext>
            </a:extLst>
          </p:cNvPr>
          <p:cNvSpPr>
            <a:spLocks noChangeShapeType="1"/>
          </p:cNvSpPr>
          <p:nvPr/>
        </p:nvSpPr>
        <p:spPr bwMode="auto">
          <a:xfrm>
            <a:off x="4267200" y="32004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8">
            <a:extLst>
              <a:ext uri="{FF2B5EF4-FFF2-40B4-BE49-F238E27FC236}">
                <a16:creationId xmlns:a16="http://schemas.microsoft.com/office/drawing/2014/main" id="{46626896-399C-564A-643B-24FD15D738CB}"/>
              </a:ext>
            </a:extLst>
          </p:cNvPr>
          <p:cNvSpPr>
            <a:spLocks noChangeShapeType="1"/>
          </p:cNvSpPr>
          <p:nvPr/>
        </p:nvSpPr>
        <p:spPr bwMode="auto">
          <a:xfrm>
            <a:off x="4267200" y="35052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9">
            <a:extLst>
              <a:ext uri="{FF2B5EF4-FFF2-40B4-BE49-F238E27FC236}">
                <a16:creationId xmlns:a16="http://schemas.microsoft.com/office/drawing/2014/main" id="{1FE6842C-2371-F0B4-6FFE-C59845F0AFE3}"/>
              </a:ext>
            </a:extLst>
          </p:cNvPr>
          <p:cNvSpPr>
            <a:spLocks noChangeShapeType="1"/>
          </p:cNvSpPr>
          <p:nvPr/>
        </p:nvSpPr>
        <p:spPr bwMode="auto">
          <a:xfrm>
            <a:off x="4267200" y="38100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30">
            <a:extLst>
              <a:ext uri="{FF2B5EF4-FFF2-40B4-BE49-F238E27FC236}">
                <a16:creationId xmlns:a16="http://schemas.microsoft.com/office/drawing/2014/main" id="{D4922DAA-C13B-1FFF-C5A6-C8CCC36A4A2E}"/>
              </a:ext>
            </a:extLst>
          </p:cNvPr>
          <p:cNvSpPr>
            <a:spLocks noChangeShapeType="1"/>
          </p:cNvSpPr>
          <p:nvPr/>
        </p:nvSpPr>
        <p:spPr bwMode="auto">
          <a:xfrm>
            <a:off x="4267200" y="41148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4" name="Line 31">
            <a:extLst>
              <a:ext uri="{FF2B5EF4-FFF2-40B4-BE49-F238E27FC236}">
                <a16:creationId xmlns:a16="http://schemas.microsoft.com/office/drawing/2014/main" id="{E56971AB-E1BB-A431-A174-067BD932C5D1}"/>
              </a:ext>
            </a:extLst>
          </p:cNvPr>
          <p:cNvSpPr>
            <a:spLocks noChangeShapeType="1"/>
          </p:cNvSpPr>
          <p:nvPr/>
        </p:nvSpPr>
        <p:spPr bwMode="auto">
          <a:xfrm>
            <a:off x="4267200" y="44196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5" name="Line 32">
            <a:extLst>
              <a:ext uri="{FF2B5EF4-FFF2-40B4-BE49-F238E27FC236}">
                <a16:creationId xmlns:a16="http://schemas.microsoft.com/office/drawing/2014/main" id="{36C77CE1-45E7-635D-EADB-F8E7444FE6B7}"/>
              </a:ext>
            </a:extLst>
          </p:cNvPr>
          <p:cNvSpPr>
            <a:spLocks noChangeShapeType="1"/>
          </p:cNvSpPr>
          <p:nvPr/>
        </p:nvSpPr>
        <p:spPr bwMode="auto">
          <a:xfrm>
            <a:off x="4267200" y="47244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6" name="Line 33">
            <a:extLst>
              <a:ext uri="{FF2B5EF4-FFF2-40B4-BE49-F238E27FC236}">
                <a16:creationId xmlns:a16="http://schemas.microsoft.com/office/drawing/2014/main" id="{E5034A52-244D-BB61-D8B9-09CEEA1C29CD}"/>
              </a:ext>
            </a:extLst>
          </p:cNvPr>
          <p:cNvSpPr>
            <a:spLocks noChangeShapeType="1"/>
          </p:cNvSpPr>
          <p:nvPr/>
        </p:nvSpPr>
        <p:spPr bwMode="auto">
          <a:xfrm>
            <a:off x="4267200" y="50292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7" name="Line 34">
            <a:extLst>
              <a:ext uri="{FF2B5EF4-FFF2-40B4-BE49-F238E27FC236}">
                <a16:creationId xmlns:a16="http://schemas.microsoft.com/office/drawing/2014/main" id="{67CD80E5-FFCD-2247-AF8F-2CEF9F39B5ED}"/>
              </a:ext>
            </a:extLst>
          </p:cNvPr>
          <p:cNvSpPr>
            <a:spLocks noChangeShapeType="1"/>
          </p:cNvSpPr>
          <p:nvPr/>
        </p:nvSpPr>
        <p:spPr bwMode="auto">
          <a:xfrm>
            <a:off x="4267200" y="5334000"/>
            <a:ext cx="304800"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8" name="Text Box 35">
            <a:extLst>
              <a:ext uri="{FF2B5EF4-FFF2-40B4-BE49-F238E27FC236}">
                <a16:creationId xmlns:a16="http://schemas.microsoft.com/office/drawing/2014/main" id="{3AB49F98-B55E-A518-95F6-5EC01D706D41}"/>
              </a:ext>
            </a:extLst>
          </p:cNvPr>
          <p:cNvSpPr txBox="1">
            <a:spLocks noChangeArrowheads="1"/>
          </p:cNvSpPr>
          <p:nvPr/>
        </p:nvSpPr>
        <p:spPr bwMode="auto">
          <a:xfrm>
            <a:off x="3581400" y="56784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r>
              <a:rPr lang="en-US" altLang="en-US"/>
              <a:t>URL frontier</a:t>
            </a:r>
          </a:p>
        </p:txBody>
      </p:sp>
      <p:cxnSp>
        <p:nvCxnSpPr>
          <p:cNvPr id="25629" name="AutoShape 37">
            <a:extLst>
              <a:ext uri="{FF2B5EF4-FFF2-40B4-BE49-F238E27FC236}">
                <a16:creationId xmlns:a16="http://schemas.microsoft.com/office/drawing/2014/main" id="{D3E059C5-5E0E-ED84-61B3-83E57725155C}"/>
              </a:ext>
            </a:extLst>
          </p:cNvPr>
          <p:cNvCxnSpPr>
            <a:cxnSpLocks noChangeShapeType="1"/>
            <a:endCxn id="25618" idx="0"/>
          </p:cNvCxnSpPr>
          <p:nvPr/>
        </p:nvCxnSpPr>
        <p:spPr bwMode="auto">
          <a:xfrm flipV="1">
            <a:off x="3733800" y="2581275"/>
            <a:ext cx="685800" cy="17463"/>
          </a:xfrm>
          <a:prstGeom prst="curvedConnector4">
            <a:avLst>
              <a:gd name="adj1" fmla="val 38657"/>
              <a:gd name="adj2" fmla="val 1354546"/>
            </a:avLst>
          </a:prstGeom>
          <a:noFill/>
          <a:ln w="9525">
            <a:solidFill>
              <a:srgbClr val="00A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5630" name="Line 38">
            <a:extLst>
              <a:ext uri="{FF2B5EF4-FFF2-40B4-BE49-F238E27FC236}">
                <a16:creationId xmlns:a16="http://schemas.microsoft.com/office/drawing/2014/main" id="{D70F0598-52C8-B269-96CF-5E4324E6FAA5}"/>
              </a:ext>
            </a:extLst>
          </p:cNvPr>
          <p:cNvSpPr>
            <a:spLocks noChangeShapeType="1"/>
          </p:cNvSpPr>
          <p:nvPr/>
        </p:nvSpPr>
        <p:spPr bwMode="auto">
          <a:xfrm flipV="1">
            <a:off x="1828800" y="5791200"/>
            <a:ext cx="99060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1" name="Text Box 39">
            <a:extLst>
              <a:ext uri="{FF2B5EF4-FFF2-40B4-BE49-F238E27FC236}">
                <a16:creationId xmlns:a16="http://schemas.microsoft.com/office/drawing/2014/main" id="{522D069E-A034-3749-8931-3172B3F2CCB0}"/>
              </a:ext>
            </a:extLst>
          </p:cNvPr>
          <p:cNvSpPr txBox="1">
            <a:spLocks noChangeArrowheads="1"/>
          </p:cNvSpPr>
          <p:nvPr/>
        </p:nvSpPr>
        <p:spPr bwMode="auto">
          <a:xfrm>
            <a:off x="268288" y="6248400"/>
            <a:ext cx="2322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r>
              <a:rPr lang="en-US" altLang="en-US"/>
              <a:t>Crawling thread</a:t>
            </a:r>
          </a:p>
        </p:txBody>
      </p:sp>
      <p:sp>
        <p:nvSpPr>
          <p:cNvPr id="25632" name="TextBox 36">
            <a:extLst>
              <a:ext uri="{FF2B5EF4-FFF2-40B4-BE49-F238E27FC236}">
                <a16:creationId xmlns:a16="http://schemas.microsoft.com/office/drawing/2014/main" id="{40D4CA9E-1DAD-E9B0-4916-3C431BEFF532}"/>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20.1.1</a:t>
            </a:r>
          </a:p>
        </p:txBody>
      </p:sp>
      <p:sp>
        <p:nvSpPr>
          <p:cNvPr id="25633" name="Slide Number Placeholder 36">
            <a:extLst>
              <a:ext uri="{FF2B5EF4-FFF2-40B4-BE49-F238E27FC236}">
                <a16:creationId xmlns:a16="http://schemas.microsoft.com/office/drawing/2014/main" id="{ADD3C108-C318-3E31-6033-4CEF50060B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68833656-1315-3542-AAC7-21AF12F64F0D}" type="slidenum">
              <a:rPr lang="en-US" altLang="en-US" sz="1200">
                <a:solidFill>
                  <a:srgbClr val="898989"/>
                </a:solidFill>
                <a:latin typeface="Calibri" panose="020F0502020204030204" pitchFamily="34" charset="0"/>
              </a:rPr>
              <a:pPr eaLnBrk="1" hangingPunct="1"/>
              <a:t>10</a:t>
            </a:fld>
            <a:endParaRPr lang="en-US" altLang="en-US" sz="1200">
              <a:solidFill>
                <a:srgbClr val="898989"/>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F4F931D-B15E-D483-5D66-C3AE6AC717E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URL frontier</a:t>
            </a:r>
          </a:p>
        </p:txBody>
      </p:sp>
      <p:sp>
        <p:nvSpPr>
          <p:cNvPr id="26627" name="Rectangle 3">
            <a:extLst>
              <a:ext uri="{FF2B5EF4-FFF2-40B4-BE49-F238E27FC236}">
                <a16:creationId xmlns:a16="http://schemas.microsoft.com/office/drawing/2014/main" id="{BBBF311E-D207-BE45-E7EA-7AB80CAA129B}"/>
              </a:ext>
            </a:extLst>
          </p:cNvPr>
          <p:cNvSpPr>
            <a:spLocks noGrp="1" noChangeArrowheads="1"/>
          </p:cNvSpPr>
          <p:nvPr>
            <p:ph type="body" idx="1"/>
          </p:nvPr>
        </p:nvSpPr>
        <p:spPr/>
        <p:txBody>
          <a:bodyPr/>
          <a:lstStyle/>
          <a:p>
            <a:pPr eaLnBrk="1" hangingPunct="1"/>
            <a:r>
              <a:rPr lang="en-US" altLang="en-US" sz="3400">
                <a:ea typeface="ＭＳ Ｐゴシック" panose="020B0600070205080204" pitchFamily="34" charset="-128"/>
              </a:rPr>
              <a:t>Can include multiple pages from the same host</a:t>
            </a:r>
          </a:p>
          <a:p>
            <a:pPr eaLnBrk="1" hangingPunct="1"/>
            <a:r>
              <a:rPr lang="en-US" altLang="en-US" sz="3400">
                <a:solidFill>
                  <a:srgbClr val="C00000"/>
                </a:solidFill>
                <a:ea typeface="ＭＳ Ｐゴシック" panose="020B0600070205080204" pitchFamily="34" charset="-128"/>
              </a:rPr>
              <a:t>Must avoid trying to fetch them all at the same time</a:t>
            </a:r>
          </a:p>
          <a:p>
            <a:pPr eaLnBrk="1" hangingPunct="1"/>
            <a:r>
              <a:rPr lang="en-US" altLang="en-US" sz="3400">
                <a:ea typeface="ＭＳ Ｐゴシック" panose="020B0600070205080204" pitchFamily="34" charset="-128"/>
              </a:rPr>
              <a:t>Must try to keep all crawling threads busy</a:t>
            </a:r>
          </a:p>
        </p:txBody>
      </p:sp>
      <p:sp>
        <p:nvSpPr>
          <p:cNvPr id="26628" name="TextBox 4">
            <a:extLst>
              <a:ext uri="{FF2B5EF4-FFF2-40B4-BE49-F238E27FC236}">
                <a16:creationId xmlns:a16="http://schemas.microsoft.com/office/drawing/2014/main" id="{1BE4E871-1933-F0D1-AA15-A659388D1C5D}"/>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a:t>
            </a:r>
          </a:p>
        </p:txBody>
      </p:sp>
      <p:sp>
        <p:nvSpPr>
          <p:cNvPr id="26629" name="Slide Number Placeholder 4">
            <a:extLst>
              <a:ext uri="{FF2B5EF4-FFF2-40B4-BE49-F238E27FC236}">
                <a16:creationId xmlns:a16="http://schemas.microsoft.com/office/drawing/2014/main" id="{7BA465AE-1F3E-5D8B-DE82-65E9FA4BC3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7ADB7CF5-5D66-A24C-9CD2-0ACE7EE1D383}" type="slidenum">
              <a:rPr lang="en-US" altLang="en-US" sz="1200">
                <a:solidFill>
                  <a:srgbClr val="898989"/>
                </a:solidFill>
                <a:latin typeface="Calibri" panose="020F0502020204030204" pitchFamily="34" charset="0"/>
              </a:rPr>
              <a:pPr eaLnBrk="1" hangingPunct="1"/>
              <a:t>11</a:t>
            </a:fld>
            <a:endParaRPr lang="en-US" altLang="en-US" sz="1200">
              <a:solidFill>
                <a:srgbClr val="898989"/>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54B0238-D1A4-3AC4-2F67-AD5485EE1A2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Explicit and implicit politeness</a:t>
            </a:r>
          </a:p>
        </p:txBody>
      </p:sp>
      <p:sp>
        <p:nvSpPr>
          <p:cNvPr id="27651" name="Rectangle 3">
            <a:extLst>
              <a:ext uri="{FF2B5EF4-FFF2-40B4-BE49-F238E27FC236}">
                <a16:creationId xmlns:a16="http://schemas.microsoft.com/office/drawing/2014/main" id="{FB3BDFBC-FD7F-70E8-3D57-17214E6073A3}"/>
              </a:ext>
            </a:extLst>
          </p:cNvPr>
          <p:cNvSpPr>
            <a:spLocks noGrp="1" noChangeArrowheads="1"/>
          </p:cNvSpPr>
          <p:nvPr>
            <p:ph type="body" idx="1"/>
          </p:nvPr>
        </p:nvSpPr>
        <p:spPr/>
        <p:txBody>
          <a:bodyPr/>
          <a:lstStyle/>
          <a:p>
            <a:pPr eaLnBrk="1" hangingPunct="1"/>
            <a:r>
              <a:rPr lang="en-US" altLang="en-US" sz="3400" u="sng">
                <a:ea typeface="ＭＳ Ｐゴシック" panose="020B0600070205080204" pitchFamily="34" charset="-128"/>
              </a:rPr>
              <a:t>Explicit politeness</a:t>
            </a:r>
            <a:r>
              <a:rPr lang="en-US" altLang="en-US" sz="3400">
                <a:ea typeface="ＭＳ Ｐゴシック" panose="020B0600070205080204" pitchFamily="34" charset="-128"/>
              </a:rPr>
              <a:t>: specifications from webmasters on what portions of site can be crawled</a:t>
            </a:r>
          </a:p>
          <a:p>
            <a:pPr lvl="1" eaLnBrk="1" hangingPunct="1"/>
            <a:r>
              <a:rPr lang="en-US" altLang="en-US" sz="3200">
                <a:ea typeface="ＭＳ Ｐゴシック" panose="020B0600070205080204" pitchFamily="34" charset="-128"/>
              </a:rPr>
              <a:t>robots.txt</a:t>
            </a:r>
          </a:p>
          <a:p>
            <a:pPr eaLnBrk="1" hangingPunct="1"/>
            <a:r>
              <a:rPr lang="en-US" altLang="en-US" sz="3400" u="sng">
                <a:solidFill>
                  <a:srgbClr val="C00000"/>
                </a:solidFill>
                <a:ea typeface="ＭＳ Ｐゴシック" panose="020B0600070205080204" pitchFamily="34" charset="-128"/>
              </a:rPr>
              <a:t>Implicit politeness</a:t>
            </a:r>
            <a:r>
              <a:rPr lang="en-US" altLang="en-US" sz="3400">
                <a:solidFill>
                  <a:srgbClr val="C00000"/>
                </a:solidFill>
                <a:ea typeface="ＭＳ Ｐゴシック" panose="020B0600070205080204" pitchFamily="34" charset="-128"/>
              </a:rPr>
              <a:t>: even with no specification, avoid hitting any site too often</a:t>
            </a:r>
          </a:p>
        </p:txBody>
      </p:sp>
      <p:sp>
        <p:nvSpPr>
          <p:cNvPr id="27652" name="TextBox 4">
            <a:extLst>
              <a:ext uri="{FF2B5EF4-FFF2-40B4-BE49-F238E27FC236}">
                <a16:creationId xmlns:a16="http://schemas.microsoft.com/office/drawing/2014/main" id="{B1733046-F602-4D3D-1D1A-6E16179E3DD8}"/>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a:t>
            </a:r>
          </a:p>
        </p:txBody>
      </p:sp>
      <p:sp>
        <p:nvSpPr>
          <p:cNvPr id="27653" name="Slide Number Placeholder 4">
            <a:extLst>
              <a:ext uri="{FF2B5EF4-FFF2-40B4-BE49-F238E27FC236}">
                <a16:creationId xmlns:a16="http://schemas.microsoft.com/office/drawing/2014/main" id="{FB8A87C7-31A3-A8F7-933D-DBAAED6BFF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1308FEF7-680A-CF45-8E45-A3B7158B3EBC}" type="slidenum">
              <a:rPr lang="en-US" altLang="en-US" sz="1200">
                <a:solidFill>
                  <a:srgbClr val="898989"/>
                </a:solidFill>
                <a:latin typeface="Calibri" panose="020F0502020204030204" pitchFamily="34" charset="0"/>
              </a:rPr>
              <a:pPr eaLnBrk="1" hangingPunct="1"/>
              <a:t>12</a:t>
            </a:fld>
            <a:endParaRPr lang="en-US" altLang="en-US" sz="1200">
              <a:solidFill>
                <a:srgbClr val="898989"/>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4240DD9-AED1-6204-C17D-82594E0BE51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Robots.txt</a:t>
            </a:r>
          </a:p>
        </p:txBody>
      </p:sp>
      <p:sp>
        <p:nvSpPr>
          <p:cNvPr id="28675" name="Rectangle 3">
            <a:extLst>
              <a:ext uri="{FF2B5EF4-FFF2-40B4-BE49-F238E27FC236}">
                <a16:creationId xmlns:a16="http://schemas.microsoft.com/office/drawing/2014/main" id="{1A6F55E6-F74B-AFFC-A377-2BA3373A6F90}"/>
              </a:ext>
            </a:extLst>
          </p:cNvPr>
          <p:cNvSpPr>
            <a:spLocks noGrp="1" noChangeArrowheads="1"/>
          </p:cNvSpPr>
          <p:nvPr>
            <p:ph type="body" idx="1"/>
          </p:nvPr>
        </p:nvSpPr>
        <p:spPr/>
        <p:txBody>
          <a:bodyPr/>
          <a:lstStyle/>
          <a:p>
            <a:pPr eaLnBrk="1" hangingPunct="1"/>
            <a:r>
              <a:rPr lang="en-US" altLang="en-US" sz="3000">
                <a:ea typeface="ＭＳ Ｐゴシック" panose="020B0600070205080204" pitchFamily="34" charset="-128"/>
              </a:rPr>
              <a:t>Protocol for giving spiders (“robots”) limited access to a website, originally from 1994</a:t>
            </a:r>
          </a:p>
          <a:p>
            <a:pPr lvl="1" eaLnBrk="1" hangingPunct="1"/>
            <a:r>
              <a:rPr lang="en-US" altLang="en-US" sz="2800">
                <a:ea typeface="ＭＳ Ｐゴシック" panose="020B0600070205080204" pitchFamily="34" charset="-128"/>
                <a:hlinkClick r:id="rId2"/>
              </a:rPr>
              <a:t>www.robotstxt.org/wc/norobots.html</a:t>
            </a:r>
            <a:endParaRPr lang="en-US" altLang="en-US" sz="2800">
              <a:ea typeface="ＭＳ Ｐゴシック" panose="020B0600070205080204" pitchFamily="34" charset="-128"/>
            </a:endParaRPr>
          </a:p>
          <a:p>
            <a:pPr eaLnBrk="1" hangingPunct="1"/>
            <a:r>
              <a:rPr lang="en-US" altLang="en-US" sz="3000">
                <a:solidFill>
                  <a:srgbClr val="C00000"/>
                </a:solidFill>
                <a:ea typeface="ＭＳ Ｐゴシック" panose="020B0600070205080204" pitchFamily="34" charset="-128"/>
              </a:rPr>
              <a:t>Website announces its request on what can(not) be crawled</a:t>
            </a:r>
          </a:p>
          <a:p>
            <a:pPr lvl="1" eaLnBrk="1" hangingPunct="1"/>
            <a:r>
              <a:rPr lang="en-US" altLang="en-US" sz="2800">
                <a:ea typeface="ＭＳ Ｐゴシック" panose="020B0600070205080204" pitchFamily="34" charset="-128"/>
              </a:rPr>
              <a:t>For a server, create a file </a:t>
            </a:r>
            <a:r>
              <a:rPr lang="en-US" altLang="en-US" sz="2800">
                <a:latin typeface="Courier New" panose="02070309020205020404" pitchFamily="49" charset="0"/>
                <a:ea typeface="ＭＳ Ｐゴシック" panose="020B0600070205080204" pitchFamily="34" charset="-128"/>
              </a:rPr>
              <a:t>/robots.txt</a:t>
            </a:r>
          </a:p>
          <a:p>
            <a:pPr lvl="1" eaLnBrk="1" hangingPunct="1"/>
            <a:r>
              <a:rPr lang="en-US" altLang="en-US" sz="2800">
                <a:ea typeface="ＭＳ Ｐゴシック" panose="020B0600070205080204" pitchFamily="34" charset="-128"/>
              </a:rPr>
              <a:t>This file specifies access restrictions</a:t>
            </a:r>
          </a:p>
        </p:txBody>
      </p:sp>
      <p:sp>
        <p:nvSpPr>
          <p:cNvPr id="28676" name="TextBox 4">
            <a:extLst>
              <a:ext uri="{FF2B5EF4-FFF2-40B4-BE49-F238E27FC236}">
                <a16:creationId xmlns:a16="http://schemas.microsoft.com/office/drawing/2014/main" id="{4C171F8E-8D63-D4D5-2E92-B73582C3F0B7}"/>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28677" name="Slide Number Placeholder 4">
            <a:extLst>
              <a:ext uri="{FF2B5EF4-FFF2-40B4-BE49-F238E27FC236}">
                <a16:creationId xmlns:a16="http://schemas.microsoft.com/office/drawing/2014/main" id="{BA768679-BA1A-2B10-F7DD-27E379A03C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3755D959-31CF-794D-A289-033CA93C2AD7}" type="slidenum">
              <a:rPr lang="en-US" altLang="en-US" sz="1200">
                <a:solidFill>
                  <a:srgbClr val="898989"/>
                </a:solidFill>
                <a:latin typeface="Calibri" panose="020F0502020204030204" pitchFamily="34" charset="0"/>
              </a:rPr>
              <a:pPr eaLnBrk="1" hangingPunct="1"/>
              <a:t>13</a:t>
            </a:fld>
            <a:endParaRPr lang="en-US" altLang="en-US" sz="1200">
              <a:solidFill>
                <a:srgbClr val="898989"/>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3A59F24-A561-C7CC-A1BE-723F2B602EE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Robots.txt example</a:t>
            </a:r>
          </a:p>
        </p:txBody>
      </p:sp>
      <p:sp>
        <p:nvSpPr>
          <p:cNvPr id="29699" name="Rectangle 3">
            <a:extLst>
              <a:ext uri="{FF2B5EF4-FFF2-40B4-BE49-F238E27FC236}">
                <a16:creationId xmlns:a16="http://schemas.microsoft.com/office/drawing/2014/main" id="{BB0D888A-F699-43F1-90F3-74AD9011DB27}"/>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No robot should visit any URL starting with </a:t>
            </a:r>
            <a:br>
              <a:rPr lang="en-US" altLang="en-US">
                <a:ea typeface="ＭＳ Ｐゴシック" panose="020B0600070205080204" pitchFamily="34" charset="-128"/>
              </a:rPr>
            </a:br>
            <a:r>
              <a:rPr lang="en-US" altLang="en-US">
                <a:ea typeface="ＭＳ Ｐゴシック" panose="020B0600070205080204" pitchFamily="34" charset="-128"/>
              </a:rPr>
              <a:t>"/yoursite/temp/", except the robot called “searchengine": </a:t>
            </a:r>
          </a:p>
          <a:p>
            <a:pPr eaLnBrk="1" hangingPunct="1"/>
            <a:endParaRPr lang="en-US" altLang="en-US">
              <a:ea typeface="ＭＳ Ｐゴシック" panose="020B0600070205080204" pitchFamily="34" charset="-128"/>
            </a:endParaRPr>
          </a:p>
          <a:p>
            <a:pPr eaLnBrk="1" hangingPunct="1">
              <a:buFont typeface="Wingdings" pitchFamily="2" charset="2"/>
              <a:buNone/>
            </a:pPr>
            <a:r>
              <a:rPr lang="en-US" altLang="en-US">
                <a:latin typeface="Courier New" panose="02070309020205020404" pitchFamily="49" charset="0"/>
                <a:ea typeface="ＭＳ Ｐゴシック" panose="020B0600070205080204" pitchFamily="34" charset="-128"/>
              </a:rPr>
              <a:t>User-agent: *</a:t>
            </a:r>
          </a:p>
          <a:p>
            <a:pPr eaLnBrk="1" hangingPunct="1">
              <a:buFont typeface="Wingdings" pitchFamily="2" charset="2"/>
              <a:buNone/>
            </a:pPr>
            <a:r>
              <a:rPr lang="en-US" altLang="en-US">
                <a:latin typeface="Courier New" panose="02070309020205020404" pitchFamily="49" charset="0"/>
                <a:ea typeface="ＭＳ Ｐゴシック" panose="020B0600070205080204" pitchFamily="34" charset="-128"/>
              </a:rPr>
              <a:t>Disallow: /yoursite/temp/ </a:t>
            </a:r>
          </a:p>
          <a:p>
            <a:pPr eaLnBrk="1" hangingPunct="1">
              <a:buFont typeface="Wingdings" pitchFamily="2" charset="2"/>
              <a:buNone/>
            </a:pPr>
            <a:endParaRPr lang="en-US" altLang="en-US">
              <a:latin typeface="Courier New" panose="02070309020205020404" pitchFamily="49" charset="0"/>
              <a:ea typeface="ＭＳ Ｐゴシック" panose="020B0600070205080204" pitchFamily="34" charset="-128"/>
            </a:endParaRPr>
          </a:p>
          <a:p>
            <a:pPr eaLnBrk="1" hangingPunct="1">
              <a:buFont typeface="Wingdings" pitchFamily="2" charset="2"/>
              <a:buNone/>
            </a:pPr>
            <a:r>
              <a:rPr lang="en-US" altLang="en-US">
                <a:latin typeface="Courier New" panose="02070309020205020404" pitchFamily="49" charset="0"/>
                <a:ea typeface="ＭＳ Ｐゴシック" panose="020B0600070205080204" pitchFamily="34" charset="-128"/>
              </a:rPr>
              <a:t>User-agent: searchengine</a:t>
            </a:r>
          </a:p>
          <a:p>
            <a:pPr eaLnBrk="1" hangingPunct="1">
              <a:buFont typeface="Wingdings" pitchFamily="2" charset="2"/>
              <a:buNone/>
            </a:pPr>
            <a:r>
              <a:rPr lang="en-US" altLang="en-US">
                <a:latin typeface="Courier New" panose="02070309020205020404" pitchFamily="49" charset="0"/>
                <a:ea typeface="ＭＳ Ｐゴシック" panose="020B0600070205080204" pitchFamily="34" charset="-128"/>
              </a:rPr>
              <a:t>Disallow:</a:t>
            </a:r>
            <a:r>
              <a:rPr lang="en-US" altLang="en-US">
                <a:ea typeface="ＭＳ Ｐゴシック" panose="020B0600070205080204" pitchFamily="34" charset="-128"/>
              </a:rPr>
              <a:t> </a:t>
            </a:r>
          </a:p>
        </p:txBody>
      </p:sp>
      <p:sp>
        <p:nvSpPr>
          <p:cNvPr id="29700" name="TextBox 5">
            <a:extLst>
              <a:ext uri="{FF2B5EF4-FFF2-40B4-BE49-F238E27FC236}">
                <a16:creationId xmlns:a16="http://schemas.microsoft.com/office/drawing/2014/main" id="{F661CA96-9555-C288-1A5C-C839CA8C8AD2}"/>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29701" name="Slide Number Placeholder 4">
            <a:extLst>
              <a:ext uri="{FF2B5EF4-FFF2-40B4-BE49-F238E27FC236}">
                <a16:creationId xmlns:a16="http://schemas.microsoft.com/office/drawing/2014/main" id="{3F9EFE50-8FEF-A04D-17B8-3ABA37A4DE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74C534AD-E545-BB4C-A141-1BEA4CB42DEC}" type="slidenum">
              <a:rPr lang="en-US" altLang="en-US" sz="1200">
                <a:solidFill>
                  <a:srgbClr val="898989"/>
                </a:solidFill>
                <a:latin typeface="Calibri" panose="020F0502020204030204" pitchFamily="34" charset="0"/>
              </a:rPr>
              <a:pPr eaLnBrk="1" hangingPunct="1"/>
              <a:t>14</a:t>
            </a:fld>
            <a:endParaRPr lang="en-US" altLang="en-US" sz="1200">
              <a:solidFill>
                <a:srgbClr val="898989"/>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6235BC-48F9-25D8-4857-056DFAB5FFA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Processing steps in crawling</a:t>
            </a:r>
          </a:p>
        </p:txBody>
      </p:sp>
      <p:sp>
        <p:nvSpPr>
          <p:cNvPr id="30723" name="Rectangle 3">
            <a:extLst>
              <a:ext uri="{FF2B5EF4-FFF2-40B4-BE49-F238E27FC236}">
                <a16:creationId xmlns:a16="http://schemas.microsoft.com/office/drawing/2014/main" id="{02919987-9A61-535F-B594-9844E8E9A8FB}"/>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Pick a URL from the frontier</a:t>
            </a:r>
          </a:p>
          <a:p>
            <a:pPr eaLnBrk="1" hangingPunct="1"/>
            <a:r>
              <a:rPr lang="en-US" altLang="en-US">
                <a:solidFill>
                  <a:srgbClr val="C00000"/>
                </a:solidFill>
                <a:ea typeface="ＭＳ Ｐゴシック" panose="020B0600070205080204" pitchFamily="34" charset="-128"/>
              </a:rPr>
              <a:t>Fetch the document at the URL</a:t>
            </a:r>
          </a:p>
          <a:p>
            <a:pPr eaLnBrk="1" hangingPunct="1"/>
            <a:r>
              <a:rPr lang="en-US" altLang="en-US">
                <a:ea typeface="ＭＳ Ｐゴシック" panose="020B0600070205080204" pitchFamily="34" charset="-128"/>
              </a:rPr>
              <a:t>Parse the URL</a:t>
            </a:r>
          </a:p>
          <a:p>
            <a:pPr lvl="1" eaLnBrk="1" hangingPunct="1"/>
            <a:r>
              <a:rPr lang="en-US" altLang="en-US">
                <a:ea typeface="ＭＳ Ｐゴシック" panose="020B0600070205080204" pitchFamily="34" charset="-128"/>
              </a:rPr>
              <a:t>Extract links from it to other docs (URLs)</a:t>
            </a:r>
          </a:p>
          <a:p>
            <a:pPr eaLnBrk="1" hangingPunct="1"/>
            <a:r>
              <a:rPr lang="en-US" altLang="en-US">
                <a:solidFill>
                  <a:srgbClr val="C00000"/>
                </a:solidFill>
                <a:ea typeface="ＭＳ Ｐゴシック" panose="020B0600070205080204" pitchFamily="34" charset="-128"/>
              </a:rPr>
              <a:t>Check if URL has content already seen</a:t>
            </a:r>
          </a:p>
          <a:p>
            <a:pPr lvl="1" eaLnBrk="1" hangingPunct="1"/>
            <a:r>
              <a:rPr lang="en-US" altLang="en-US">
                <a:solidFill>
                  <a:srgbClr val="C00000"/>
                </a:solidFill>
                <a:ea typeface="ＭＳ Ｐゴシック" panose="020B0600070205080204" pitchFamily="34" charset="-128"/>
              </a:rPr>
              <a:t>If not, add to indexes</a:t>
            </a:r>
          </a:p>
          <a:p>
            <a:pPr eaLnBrk="1" hangingPunct="1"/>
            <a:r>
              <a:rPr lang="en-US" altLang="en-US">
                <a:ea typeface="ＭＳ Ｐゴシック" panose="020B0600070205080204" pitchFamily="34" charset="-128"/>
              </a:rPr>
              <a:t>For each extracted URL</a:t>
            </a:r>
          </a:p>
          <a:p>
            <a:pPr lvl="1" eaLnBrk="1" hangingPunct="1"/>
            <a:r>
              <a:rPr lang="en-US" altLang="en-US">
                <a:ea typeface="ＭＳ Ｐゴシック" panose="020B0600070205080204" pitchFamily="34" charset="-128"/>
              </a:rPr>
              <a:t>Ensure it passes certain URL filter tests</a:t>
            </a:r>
          </a:p>
          <a:p>
            <a:pPr lvl="1" eaLnBrk="1" hangingPunct="1"/>
            <a:r>
              <a:rPr lang="en-US" altLang="en-US">
                <a:ea typeface="ＭＳ Ｐゴシック" panose="020B0600070205080204" pitchFamily="34" charset="-128"/>
              </a:rPr>
              <a:t>Check if it is already in the frontier (duplicate URL elimination)</a:t>
            </a:r>
          </a:p>
        </p:txBody>
      </p:sp>
      <p:sp>
        <p:nvSpPr>
          <p:cNvPr id="1242116" name="AutoShape 4">
            <a:extLst>
              <a:ext uri="{FF2B5EF4-FFF2-40B4-BE49-F238E27FC236}">
                <a16:creationId xmlns:a16="http://schemas.microsoft.com/office/drawing/2014/main" id="{8152121C-605B-3E2A-EEF2-66164B8C6A32}"/>
              </a:ext>
            </a:extLst>
          </p:cNvPr>
          <p:cNvSpPr>
            <a:spLocks noChangeArrowheads="1"/>
          </p:cNvSpPr>
          <p:nvPr/>
        </p:nvSpPr>
        <p:spPr bwMode="auto">
          <a:xfrm>
            <a:off x="5715000" y="4267200"/>
            <a:ext cx="3048000" cy="685800"/>
          </a:xfrm>
          <a:prstGeom prst="wedgeRectCallout">
            <a:avLst>
              <a:gd name="adj1" fmla="val -43750"/>
              <a:gd name="adj2" fmla="val 70000"/>
            </a:avLst>
          </a:prstGeom>
          <a:solidFill>
            <a:schemeClr val="accent1"/>
          </a:solidFill>
          <a:ln w="9525">
            <a:solidFill>
              <a:schemeClr val="tx1"/>
            </a:solidFill>
            <a:miter lim="800000"/>
            <a:headEnd/>
            <a:tailEnd/>
          </a:ln>
        </p:spPr>
        <p:txBody>
          <a:bodyPr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sz="2000"/>
              <a:t>E.g., only crawl .edu, obey robots.txt, etc.</a:t>
            </a:r>
          </a:p>
        </p:txBody>
      </p:sp>
      <p:sp>
        <p:nvSpPr>
          <p:cNvPr id="30725" name="AutoShape 5">
            <a:extLst>
              <a:ext uri="{FF2B5EF4-FFF2-40B4-BE49-F238E27FC236}">
                <a16:creationId xmlns:a16="http://schemas.microsoft.com/office/drawing/2014/main" id="{332E7C7F-AA5E-4853-FCEA-67904CD6B28B}"/>
              </a:ext>
            </a:extLst>
          </p:cNvPr>
          <p:cNvSpPr>
            <a:spLocks noChangeArrowheads="1"/>
          </p:cNvSpPr>
          <p:nvPr/>
        </p:nvSpPr>
        <p:spPr bwMode="auto">
          <a:xfrm>
            <a:off x="5619750" y="1752600"/>
            <a:ext cx="2609850" cy="466725"/>
          </a:xfrm>
          <a:prstGeom prst="leftArrowCallout">
            <a:avLst>
              <a:gd name="adj1" fmla="val 25000"/>
              <a:gd name="adj2" fmla="val 25000"/>
              <a:gd name="adj3" fmla="val 93197"/>
              <a:gd name="adj4" fmla="val 66667"/>
            </a:avLst>
          </a:prstGeom>
          <a:solidFill>
            <a:srgbClr val="FFFF99"/>
          </a:solidFill>
          <a:ln w="9525">
            <a:solidFill>
              <a:schemeClr val="tx1"/>
            </a:solidFill>
            <a:miter lim="800000"/>
            <a:headEnd/>
            <a:tailEnd/>
          </a:ln>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Which one?</a:t>
            </a:r>
          </a:p>
        </p:txBody>
      </p:sp>
      <p:sp>
        <p:nvSpPr>
          <p:cNvPr id="30726" name="TextBox 6">
            <a:extLst>
              <a:ext uri="{FF2B5EF4-FFF2-40B4-BE49-F238E27FC236}">
                <a16:creationId xmlns:a16="http://schemas.microsoft.com/office/drawing/2014/main" id="{68605764-9225-BB63-7B93-742D5ECDFBE9}"/>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30727" name="Slide Number Placeholder 6">
            <a:extLst>
              <a:ext uri="{FF2B5EF4-FFF2-40B4-BE49-F238E27FC236}">
                <a16:creationId xmlns:a16="http://schemas.microsoft.com/office/drawing/2014/main" id="{96E061F2-2037-6534-EDC7-7B6038DF63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D441B1F3-B44D-364E-B61E-493F85611FA7}" type="slidenum">
              <a:rPr lang="en-US" altLang="en-US" sz="1200">
                <a:solidFill>
                  <a:srgbClr val="898989"/>
                </a:solidFill>
                <a:latin typeface="Calibri" panose="020F0502020204030204" pitchFamily="34" charset="0"/>
              </a:rPr>
              <a:pPr eaLnBrk="1" hangingPunct="1"/>
              <a:t>15</a:t>
            </a:fld>
            <a:endParaRPr lang="en-US" altLang="en-US" sz="120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2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154DE15-F41F-3FF4-3CF0-0FE94FB585D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Basic crawl architecture</a:t>
            </a:r>
          </a:p>
        </p:txBody>
      </p:sp>
      <p:sp>
        <p:nvSpPr>
          <p:cNvPr id="31747" name="Rectangle 4">
            <a:extLst>
              <a:ext uri="{FF2B5EF4-FFF2-40B4-BE49-F238E27FC236}">
                <a16:creationId xmlns:a16="http://schemas.microsoft.com/office/drawing/2014/main" id="{BF673F65-D09B-D444-9944-D413A3A060A0}"/>
              </a:ext>
            </a:extLst>
          </p:cNvPr>
          <p:cNvSpPr>
            <a:spLocks noChangeArrowheads="1"/>
          </p:cNvSpPr>
          <p:nvPr/>
        </p:nvSpPr>
        <p:spPr bwMode="auto">
          <a:xfrm>
            <a:off x="684213" y="1754188"/>
            <a:ext cx="914400" cy="37290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WWW</a:t>
            </a:r>
          </a:p>
        </p:txBody>
      </p:sp>
      <p:grpSp>
        <p:nvGrpSpPr>
          <p:cNvPr id="2" name="Group 32">
            <a:extLst>
              <a:ext uri="{FF2B5EF4-FFF2-40B4-BE49-F238E27FC236}">
                <a16:creationId xmlns:a16="http://schemas.microsoft.com/office/drawing/2014/main" id="{723152D7-4DB0-8F5C-5E28-187DB634F4DD}"/>
              </a:ext>
            </a:extLst>
          </p:cNvPr>
          <p:cNvGrpSpPr>
            <a:grpSpLocks/>
          </p:cNvGrpSpPr>
          <p:nvPr/>
        </p:nvGrpSpPr>
        <p:grpSpPr bwMode="auto">
          <a:xfrm>
            <a:off x="1598613" y="1752600"/>
            <a:ext cx="1373187" cy="1219200"/>
            <a:chOff x="1598613" y="1752600"/>
            <a:chExt cx="1373187" cy="1219200"/>
          </a:xfrm>
        </p:grpSpPr>
        <p:sp>
          <p:nvSpPr>
            <p:cNvPr id="31779" name="Rectangle 6">
              <a:extLst>
                <a:ext uri="{FF2B5EF4-FFF2-40B4-BE49-F238E27FC236}">
                  <a16:creationId xmlns:a16="http://schemas.microsoft.com/office/drawing/2014/main" id="{19DC2070-EF0A-28B9-6C7C-F28F95B6F7C5}"/>
                </a:ext>
              </a:extLst>
            </p:cNvPr>
            <p:cNvSpPr>
              <a:spLocks noChangeArrowheads="1"/>
            </p:cNvSpPr>
            <p:nvPr/>
          </p:nvSpPr>
          <p:spPr bwMode="auto">
            <a:xfrm>
              <a:off x="2057400" y="1752600"/>
              <a:ext cx="914400" cy="76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DNS</a:t>
              </a:r>
            </a:p>
          </p:txBody>
        </p:sp>
        <p:sp>
          <p:nvSpPr>
            <p:cNvPr id="31780" name="Line 14">
              <a:extLst>
                <a:ext uri="{FF2B5EF4-FFF2-40B4-BE49-F238E27FC236}">
                  <a16:creationId xmlns:a16="http://schemas.microsoft.com/office/drawing/2014/main" id="{13890252-4D62-3BA9-E580-E579A4E5EA91}"/>
                </a:ext>
              </a:extLst>
            </p:cNvPr>
            <p:cNvSpPr>
              <a:spLocks noChangeShapeType="1"/>
            </p:cNvSpPr>
            <p:nvPr/>
          </p:nvSpPr>
          <p:spPr bwMode="auto">
            <a:xfrm flipH="1">
              <a:off x="1598613" y="2128838"/>
              <a:ext cx="457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1" name="Line 15">
              <a:extLst>
                <a:ext uri="{FF2B5EF4-FFF2-40B4-BE49-F238E27FC236}">
                  <a16:creationId xmlns:a16="http://schemas.microsoft.com/office/drawing/2014/main" id="{BD8FB154-85C9-8768-9820-51289F1A7D1C}"/>
                </a:ext>
              </a:extLst>
            </p:cNvPr>
            <p:cNvSpPr>
              <a:spLocks noChangeShapeType="1"/>
            </p:cNvSpPr>
            <p:nvPr/>
          </p:nvSpPr>
          <p:spPr bwMode="auto">
            <a:xfrm>
              <a:off x="2514600" y="2514600"/>
              <a:ext cx="0" cy="4572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33">
            <a:extLst>
              <a:ext uri="{FF2B5EF4-FFF2-40B4-BE49-F238E27FC236}">
                <a16:creationId xmlns:a16="http://schemas.microsoft.com/office/drawing/2014/main" id="{2CC77BD0-B80D-0BCB-2B06-A43E4E25850E}"/>
              </a:ext>
            </a:extLst>
          </p:cNvPr>
          <p:cNvGrpSpPr>
            <a:grpSpLocks/>
          </p:cNvGrpSpPr>
          <p:nvPr/>
        </p:nvGrpSpPr>
        <p:grpSpPr bwMode="auto">
          <a:xfrm>
            <a:off x="2971800" y="2133600"/>
            <a:ext cx="1371600" cy="3352800"/>
            <a:chOff x="2971800" y="2133600"/>
            <a:chExt cx="1371600" cy="3352800"/>
          </a:xfrm>
        </p:grpSpPr>
        <p:sp>
          <p:nvSpPr>
            <p:cNvPr id="31777" name="Rectangle 7">
              <a:extLst>
                <a:ext uri="{FF2B5EF4-FFF2-40B4-BE49-F238E27FC236}">
                  <a16:creationId xmlns:a16="http://schemas.microsoft.com/office/drawing/2014/main" id="{5A32C830-388E-30B6-15BD-C3E879DE7973}"/>
                </a:ext>
              </a:extLst>
            </p:cNvPr>
            <p:cNvSpPr>
              <a:spLocks noChangeArrowheads="1"/>
            </p:cNvSpPr>
            <p:nvPr/>
          </p:nvSpPr>
          <p:spPr bwMode="auto">
            <a:xfrm>
              <a:off x="3429000" y="2133600"/>
              <a:ext cx="914400" cy="3352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Parse</a:t>
              </a:r>
            </a:p>
          </p:txBody>
        </p:sp>
        <p:sp>
          <p:nvSpPr>
            <p:cNvPr id="31778" name="Line 17">
              <a:extLst>
                <a:ext uri="{FF2B5EF4-FFF2-40B4-BE49-F238E27FC236}">
                  <a16:creationId xmlns:a16="http://schemas.microsoft.com/office/drawing/2014/main" id="{4BE8BC82-6ED7-E026-37F9-B284264A9FAE}"/>
                </a:ext>
              </a:extLst>
            </p:cNvPr>
            <p:cNvSpPr>
              <a:spLocks noChangeShapeType="1"/>
            </p:cNvSpPr>
            <p:nvPr/>
          </p:nvSpPr>
          <p:spPr bwMode="auto">
            <a:xfrm>
              <a:off x="2971800" y="3810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4">
            <a:extLst>
              <a:ext uri="{FF2B5EF4-FFF2-40B4-BE49-F238E27FC236}">
                <a16:creationId xmlns:a16="http://schemas.microsoft.com/office/drawing/2014/main" id="{5860B24B-3756-F8CD-F525-9F32327B4585}"/>
              </a:ext>
            </a:extLst>
          </p:cNvPr>
          <p:cNvGrpSpPr>
            <a:grpSpLocks/>
          </p:cNvGrpSpPr>
          <p:nvPr/>
        </p:nvGrpSpPr>
        <p:grpSpPr bwMode="auto">
          <a:xfrm>
            <a:off x="4343400" y="1981200"/>
            <a:ext cx="1371600" cy="3500438"/>
            <a:chOff x="4343400" y="1981200"/>
            <a:chExt cx="1371600" cy="3500438"/>
          </a:xfrm>
        </p:grpSpPr>
        <p:sp>
          <p:nvSpPr>
            <p:cNvPr id="31773" name="Rectangle 8">
              <a:extLst>
                <a:ext uri="{FF2B5EF4-FFF2-40B4-BE49-F238E27FC236}">
                  <a16:creationId xmlns:a16="http://schemas.microsoft.com/office/drawing/2014/main" id="{30833B47-74C8-AA95-FA44-20B3D108B5D5}"/>
                </a:ext>
              </a:extLst>
            </p:cNvPr>
            <p:cNvSpPr>
              <a:spLocks noChangeArrowheads="1"/>
            </p:cNvSpPr>
            <p:nvPr/>
          </p:nvSpPr>
          <p:spPr bwMode="auto">
            <a:xfrm>
              <a:off x="4800600" y="3505200"/>
              <a:ext cx="914400" cy="19764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sz="2000"/>
                <a:t>Content</a:t>
              </a:r>
            </a:p>
            <a:p>
              <a:pPr algn="ctr" eaLnBrk="1" hangingPunct="1"/>
              <a:r>
                <a:rPr lang="en-US" altLang="en-US" sz="2000"/>
                <a:t>seen?</a:t>
              </a:r>
            </a:p>
          </p:txBody>
        </p:sp>
        <p:sp>
          <p:nvSpPr>
            <p:cNvPr id="31774" name="AutoShape 11">
              <a:extLst>
                <a:ext uri="{FF2B5EF4-FFF2-40B4-BE49-F238E27FC236}">
                  <a16:creationId xmlns:a16="http://schemas.microsoft.com/office/drawing/2014/main" id="{D255F5B0-F7AA-72D3-5C49-9407F9C092D6}"/>
                </a:ext>
              </a:extLst>
            </p:cNvPr>
            <p:cNvSpPr>
              <a:spLocks noChangeArrowheads="1"/>
            </p:cNvSpPr>
            <p:nvPr/>
          </p:nvSpPr>
          <p:spPr bwMode="auto">
            <a:xfrm>
              <a:off x="4800600" y="1981200"/>
              <a:ext cx="914400" cy="990600"/>
            </a:xfrm>
            <a:prstGeom prst="can">
              <a:avLst>
                <a:gd name="adj" fmla="val 2708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Doc</a:t>
              </a:r>
            </a:p>
            <a:p>
              <a:pPr algn="ctr" eaLnBrk="1" hangingPunct="1"/>
              <a:r>
                <a:rPr lang="en-US" altLang="en-US"/>
                <a:t>FP’s</a:t>
              </a:r>
            </a:p>
          </p:txBody>
        </p:sp>
        <p:sp>
          <p:nvSpPr>
            <p:cNvPr id="31775" name="Line 18">
              <a:extLst>
                <a:ext uri="{FF2B5EF4-FFF2-40B4-BE49-F238E27FC236}">
                  <a16:creationId xmlns:a16="http://schemas.microsoft.com/office/drawing/2014/main" id="{407973D3-B83A-E0DE-F52E-3F6AFF2DC114}"/>
                </a:ext>
              </a:extLst>
            </p:cNvPr>
            <p:cNvSpPr>
              <a:spLocks noChangeShapeType="1"/>
            </p:cNvSpPr>
            <p:nvPr/>
          </p:nvSpPr>
          <p:spPr bwMode="auto">
            <a:xfrm>
              <a:off x="4343400" y="3810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6" name="Line 21">
              <a:extLst>
                <a:ext uri="{FF2B5EF4-FFF2-40B4-BE49-F238E27FC236}">
                  <a16:creationId xmlns:a16="http://schemas.microsoft.com/office/drawing/2014/main" id="{F3FCC2DC-814D-45D4-191B-84D56922F6E0}"/>
                </a:ext>
              </a:extLst>
            </p:cNvPr>
            <p:cNvSpPr>
              <a:spLocks noChangeShapeType="1"/>
            </p:cNvSpPr>
            <p:nvPr/>
          </p:nvSpPr>
          <p:spPr bwMode="auto">
            <a:xfrm>
              <a:off x="5257800" y="2971800"/>
              <a:ext cx="0" cy="5334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36">
            <a:extLst>
              <a:ext uri="{FF2B5EF4-FFF2-40B4-BE49-F238E27FC236}">
                <a16:creationId xmlns:a16="http://schemas.microsoft.com/office/drawing/2014/main" id="{F4113E69-7419-1DBD-A786-7E9E2B6020E7}"/>
              </a:ext>
            </a:extLst>
          </p:cNvPr>
          <p:cNvGrpSpPr>
            <a:grpSpLocks/>
          </p:cNvGrpSpPr>
          <p:nvPr/>
        </p:nvGrpSpPr>
        <p:grpSpPr bwMode="auto">
          <a:xfrm>
            <a:off x="7010400" y="1905000"/>
            <a:ext cx="1295400" cy="3581400"/>
            <a:chOff x="7010400" y="1905000"/>
            <a:chExt cx="1295400" cy="3581400"/>
          </a:xfrm>
        </p:grpSpPr>
        <p:sp>
          <p:nvSpPr>
            <p:cNvPr id="31769" name="Rectangle 10">
              <a:extLst>
                <a:ext uri="{FF2B5EF4-FFF2-40B4-BE49-F238E27FC236}">
                  <a16:creationId xmlns:a16="http://schemas.microsoft.com/office/drawing/2014/main" id="{DCCB4D63-0A2E-47C5-B257-329E68743B78}"/>
                </a:ext>
              </a:extLst>
            </p:cNvPr>
            <p:cNvSpPr>
              <a:spLocks noChangeArrowheads="1"/>
            </p:cNvSpPr>
            <p:nvPr/>
          </p:nvSpPr>
          <p:spPr bwMode="auto">
            <a:xfrm>
              <a:off x="7391400" y="3509963"/>
              <a:ext cx="914400" cy="19764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Dup</a:t>
              </a:r>
            </a:p>
            <a:p>
              <a:pPr algn="ctr" eaLnBrk="1" hangingPunct="1"/>
              <a:r>
                <a:rPr lang="en-US" altLang="en-US"/>
                <a:t>URL</a:t>
              </a:r>
            </a:p>
            <a:p>
              <a:pPr algn="ctr" eaLnBrk="1" hangingPunct="1"/>
              <a:r>
                <a:rPr lang="en-US" altLang="en-US"/>
                <a:t>elim</a:t>
              </a:r>
            </a:p>
          </p:txBody>
        </p:sp>
        <p:sp>
          <p:nvSpPr>
            <p:cNvPr id="31770" name="AutoShape 12">
              <a:extLst>
                <a:ext uri="{FF2B5EF4-FFF2-40B4-BE49-F238E27FC236}">
                  <a16:creationId xmlns:a16="http://schemas.microsoft.com/office/drawing/2014/main" id="{C45F3D8C-3132-71E5-7FD8-15B75F1E7B02}"/>
                </a:ext>
              </a:extLst>
            </p:cNvPr>
            <p:cNvSpPr>
              <a:spLocks noChangeArrowheads="1"/>
            </p:cNvSpPr>
            <p:nvPr/>
          </p:nvSpPr>
          <p:spPr bwMode="auto">
            <a:xfrm>
              <a:off x="7391400" y="1905000"/>
              <a:ext cx="914400" cy="1066800"/>
            </a:xfrm>
            <a:prstGeom prst="can">
              <a:avLst>
                <a:gd name="adj" fmla="val 291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URL</a:t>
              </a:r>
            </a:p>
            <a:p>
              <a:pPr algn="ctr" eaLnBrk="1" hangingPunct="1"/>
              <a:r>
                <a:rPr lang="en-US" altLang="en-US"/>
                <a:t>set</a:t>
              </a:r>
            </a:p>
          </p:txBody>
        </p:sp>
        <p:sp>
          <p:nvSpPr>
            <p:cNvPr id="31771" name="Line 20">
              <a:extLst>
                <a:ext uri="{FF2B5EF4-FFF2-40B4-BE49-F238E27FC236}">
                  <a16:creationId xmlns:a16="http://schemas.microsoft.com/office/drawing/2014/main" id="{4B3A7496-7312-04E0-E4D7-A2001FCFBCAD}"/>
                </a:ext>
              </a:extLst>
            </p:cNvPr>
            <p:cNvSpPr>
              <a:spLocks noChangeShapeType="1"/>
            </p:cNvSpPr>
            <p:nvPr/>
          </p:nvSpPr>
          <p:spPr bwMode="auto">
            <a:xfrm>
              <a:off x="7010400" y="3810000"/>
              <a:ext cx="381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2" name="Line 22">
              <a:extLst>
                <a:ext uri="{FF2B5EF4-FFF2-40B4-BE49-F238E27FC236}">
                  <a16:creationId xmlns:a16="http://schemas.microsoft.com/office/drawing/2014/main" id="{9523B918-BB03-096E-A273-570271B107A3}"/>
                </a:ext>
              </a:extLst>
            </p:cNvPr>
            <p:cNvSpPr>
              <a:spLocks noChangeShapeType="1"/>
            </p:cNvSpPr>
            <p:nvPr/>
          </p:nvSpPr>
          <p:spPr bwMode="auto">
            <a:xfrm>
              <a:off x="7848600" y="2971800"/>
              <a:ext cx="0" cy="5334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31">
            <a:extLst>
              <a:ext uri="{FF2B5EF4-FFF2-40B4-BE49-F238E27FC236}">
                <a16:creationId xmlns:a16="http://schemas.microsoft.com/office/drawing/2014/main" id="{8F91A713-7355-40E5-B806-02A191F7DF94}"/>
              </a:ext>
            </a:extLst>
          </p:cNvPr>
          <p:cNvGrpSpPr>
            <a:grpSpLocks/>
          </p:cNvGrpSpPr>
          <p:nvPr/>
        </p:nvGrpSpPr>
        <p:grpSpPr bwMode="auto">
          <a:xfrm>
            <a:off x="2590800" y="5486400"/>
            <a:ext cx="5257800" cy="990600"/>
            <a:chOff x="2590800" y="5486400"/>
            <a:chExt cx="5257800" cy="990600"/>
          </a:xfrm>
        </p:grpSpPr>
        <p:sp>
          <p:nvSpPr>
            <p:cNvPr id="31764" name="Rectangle 13">
              <a:extLst>
                <a:ext uri="{FF2B5EF4-FFF2-40B4-BE49-F238E27FC236}">
                  <a16:creationId xmlns:a16="http://schemas.microsoft.com/office/drawing/2014/main" id="{369E90C7-3D28-B6FD-0C8F-5FFC3AF4AF56}"/>
                </a:ext>
              </a:extLst>
            </p:cNvPr>
            <p:cNvSpPr>
              <a:spLocks noChangeArrowheads="1"/>
            </p:cNvSpPr>
            <p:nvPr/>
          </p:nvSpPr>
          <p:spPr bwMode="auto">
            <a:xfrm>
              <a:off x="3200400" y="5791200"/>
              <a:ext cx="3962400" cy="685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URL Frontier</a:t>
              </a:r>
            </a:p>
          </p:txBody>
        </p:sp>
        <p:sp>
          <p:nvSpPr>
            <p:cNvPr id="31765" name="Line 23">
              <a:extLst>
                <a:ext uri="{FF2B5EF4-FFF2-40B4-BE49-F238E27FC236}">
                  <a16:creationId xmlns:a16="http://schemas.microsoft.com/office/drawing/2014/main" id="{BA4D5D55-B619-47F2-2E68-5A622C93D594}"/>
                </a:ext>
              </a:extLst>
            </p:cNvPr>
            <p:cNvSpPr>
              <a:spLocks noChangeShapeType="1"/>
            </p:cNvSpPr>
            <p:nvPr/>
          </p:nvSpPr>
          <p:spPr bwMode="auto">
            <a:xfrm flipH="1">
              <a:off x="7162800" y="61722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6" name="Line 24">
              <a:extLst>
                <a:ext uri="{FF2B5EF4-FFF2-40B4-BE49-F238E27FC236}">
                  <a16:creationId xmlns:a16="http://schemas.microsoft.com/office/drawing/2014/main" id="{25B8AF70-A196-4FB5-A966-75145A79DBAC}"/>
                </a:ext>
              </a:extLst>
            </p:cNvPr>
            <p:cNvSpPr>
              <a:spLocks noChangeShapeType="1"/>
            </p:cNvSpPr>
            <p:nvPr/>
          </p:nvSpPr>
          <p:spPr bwMode="auto">
            <a:xfrm flipV="1">
              <a:off x="7848600" y="5486400"/>
              <a:ext cx="0" cy="685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7" name="Line 26">
              <a:extLst>
                <a:ext uri="{FF2B5EF4-FFF2-40B4-BE49-F238E27FC236}">
                  <a16:creationId xmlns:a16="http://schemas.microsoft.com/office/drawing/2014/main" id="{2BB369B4-4CD3-AA38-1DB6-9BEEB6CAFF86}"/>
                </a:ext>
              </a:extLst>
            </p:cNvPr>
            <p:cNvSpPr>
              <a:spLocks noChangeShapeType="1"/>
            </p:cNvSpPr>
            <p:nvPr/>
          </p:nvSpPr>
          <p:spPr bwMode="auto">
            <a:xfrm flipH="1">
              <a:off x="2590800" y="6172200"/>
              <a:ext cx="609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8" name="Line 27">
              <a:extLst>
                <a:ext uri="{FF2B5EF4-FFF2-40B4-BE49-F238E27FC236}">
                  <a16:creationId xmlns:a16="http://schemas.microsoft.com/office/drawing/2014/main" id="{A986A53A-83C4-9EDE-DEAE-637564CD6965}"/>
                </a:ext>
              </a:extLst>
            </p:cNvPr>
            <p:cNvSpPr>
              <a:spLocks noChangeShapeType="1"/>
            </p:cNvSpPr>
            <p:nvPr/>
          </p:nvSpPr>
          <p:spPr bwMode="auto">
            <a:xfrm flipV="1">
              <a:off x="2590800" y="5486400"/>
              <a:ext cx="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35">
            <a:extLst>
              <a:ext uri="{FF2B5EF4-FFF2-40B4-BE49-F238E27FC236}">
                <a16:creationId xmlns:a16="http://schemas.microsoft.com/office/drawing/2014/main" id="{6B4D0B09-7E3F-16FD-F560-7E9C41FAF0EF}"/>
              </a:ext>
            </a:extLst>
          </p:cNvPr>
          <p:cNvGrpSpPr>
            <a:grpSpLocks/>
          </p:cNvGrpSpPr>
          <p:nvPr/>
        </p:nvGrpSpPr>
        <p:grpSpPr bwMode="auto">
          <a:xfrm>
            <a:off x="5715000" y="1981200"/>
            <a:ext cx="1295400" cy="3500438"/>
            <a:chOff x="5715000" y="1981200"/>
            <a:chExt cx="1295400" cy="3500438"/>
          </a:xfrm>
        </p:grpSpPr>
        <p:sp>
          <p:nvSpPr>
            <p:cNvPr id="31760" name="Rectangle 9">
              <a:extLst>
                <a:ext uri="{FF2B5EF4-FFF2-40B4-BE49-F238E27FC236}">
                  <a16:creationId xmlns:a16="http://schemas.microsoft.com/office/drawing/2014/main" id="{E680E3FE-A988-0745-9C0C-FBADB82E05AC}"/>
                </a:ext>
              </a:extLst>
            </p:cNvPr>
            <p:cNvSpPr>
              <a:spLocks noChangeArrowheads="1"/>
            </p:cNvSpPr>
            <p:nvPr/>
          </p:nvSpPr>
          <p:spPr bwMode="auto">
            <a:xfrm>
              <a:off x="6096000" y="3505200"/>
              <a:ext cx="914400" cy="19764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URL</a:t>
              </a:r>
            </a:p>
            <a:p>
              <a:pPr algn="ctr" eaLnBrk="1" hangingPunct="1"/>
              <a:r>
                <a:rPr lang="en-US" altLang="en-US"/>
                <a:t>filter</a:t>
              </a:r>
            </a:p>
          </p:txBody>
        </p:sp>
        <p:sp>
          <p:nvSpPr>
            <p:cNvPr id="31761" name="Line 19">
              <a:extLst>
                <a:ext uri="{FF2B5EF4-FFF2-40B4-BE49-F238E27FC236}">
                  <a16:creationId xmlns:a16="http://schemas.microsoft.com/office/drawing/2014/main" id="{136C520D-4881-34C3-C178-57CC4324120E}"/>
                </a:ext>
              </a:extLst>
            </p:cNvPr>
            <p:cNvSpPr>
              <a:spLocks noChangeShapeType="1"/>
            </p:cNvSpPr>
            <p:nvPr/>
          </p:nvSpPr>
          <p:spPr bwMode="auto">
            <a:xfrm>
              <a:off x="5715000" y="3810000"/>
              <a:ext cx="381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2" name="AutoShape 28">
              <a:extLst>
                <a:ext uri="{FF2B5EF4-FFF2-40B4-BE49-F238E27FC236}">
                  <a16:creationId xmlns:a16="http://schemas.microsoft.com/office/drawing/2014/main" id="{4F80938C-CAE6-23F7-39C8-896AC1EFE6C8}"/>
                </a:ext>
              </a:extLst>
            </p:cNvPr>
            <p:cNvSpPr>
              <a:spLocks noChangeArrowheads="1"/>
            </p:cNvSpPr>
            <p:nvPr/>
          </p:nvSpPr>
          <p:spPr bwMode="auto">
            <a:xfrm>
              <a:off x="6096000" y="1981200"/>
              <a:ext cx="914400" cy="990600"/>
            </a:xfrm>
            <a:prstGeom prst="can">
              <a:avLst>
                <a:gd name="adj" fmla="val 2708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robots</a:t>
              </a:r>
            </a:p>
            <a:p>
              <a:pPr algn="ctr" eaLnBrk="1" hangingPunct="1"/>
              <a:r>
                <a:rPr lang="en-US" altLang="en-US"/>
                <a:t>filters</a:t>
              </a:r>
            </a:p>
          </p:txBody>
        </p:sp>
        <p:sp>
          <p:nvSpPr>
            <p:cNvPr id="31763" name="Line 29">
              <a:extLst>
                <a:ext uri="{FF2B5EF4-FFF2-40B4-BE49-F238E27FC236}">
                  <a16:creationId xmlns:a16="http://schemas.microsoft.com/office/drawing/2014/main" id="{461BE2A3-C0BB-3034-C460-A0D1C888EF70}"/>
                </a:ext>
              </a:extLst>
            </p:cNvPr>
            <p:cNvSpPr>
              <a:spLocks noChangeShapeType="1"/>
            </p:cNvSpPr>
            <p:nvPr/>
          </p:nvSpPr>
          <p:spPr bwMode="auto">
            <a:xfrm>
              <a:off x="6553200" y="2971800"/>
              <a:ext cx="0" cy="5334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30">
            <a:extLst>
              <a:ext uri="{FF2B5EF4-FFF2-40B4-BE49-F238E27FC236}">
                <a16:creationId xmlns:a16="http://schemas.microsoft.com/office/drawing/2014/main" id="{C49936ED-AC50-1A7A-28A3-DB1F1DF9A27E}"/>
              </a:ext>
            </a:extLst>
          </p:cNvPr>
          <p:cNvGrpSpPr>
            <a:grpSpLocks/>
          </p:cNvGrpSpPr>
          <p:nvPr/>
        </p:nvGrpSpPr>
        <p:grpSpPr bwMode="auto">
          <a:xfrm>
            <a:off x="1600200" y="2971800"/>
            <a:ext cx="1371600" cy="2509838"/>
            <a:chOff x="1600200" y="2971800"/>
            <a:chExt cx="1371600" cy="2509838"/>
          </a:xfrm>
        </p:grpSpPr>
        <p:sp>
          <p:nvSpPr>
            <p:cNvPr id="31757" name="Rectangle 5">
              <a:extLst>
                <a:ext uri="{FF2B5EF4-FFF2-40B4-BE49-F238E27FC236}">
                  <a16:creationId xmlns:a16="http://schemas.microsoft.com/office/drawing/2014/main" id="{26FBEC3D-89B7-86D6-2618-4C07FED79955}"/>
                </a:ext>
              </a:extLst>
            </p:cNvPr>
            <p:cNvSpPr>
              <a:spLocks noChangeArrowheads="1"/>
            </p:cNvSpPr>
            <p:nvPr/>
          </p:nvSpPr>
          <p:spPr bwMode="auto">
            <a:xfrm>
              <a:off x="2057400" y="2971800"/>
              <a:ext cx="914400" cy="25098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Fetch</a:t>
              </a:r>
            </a:p>
          </p:txBody>
        </p:sp>
        <p:sp>
          <p:nvSpPr>
            <p:cNvPr id="31758" name="Line 16">
              <a:extLst>
                <a:ext uri="{FF2B5EF4-FFF2-40B4-BE49-F238E27FC236}">
                  <a16:creationId xmlns:a16="http://schemas.microsoft.com/office/drawing/2014/main" id="{F99954A5-394F-64BA-EC8C-8555D206CB3F}"/>
                </a:ext>
              </a:extLst>
            </p:cNvPr>
            <p:cNvSpPr>
              <a:spLocks noChangeShapeType="1"/>
            </p:cNvSpPr>
            <p:nvPr/>
          </p:nvSpPr>
          <p:spPr bwMode="auto">
            <a:xfrm>
              <a:off x="1600200" y="3810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9" name="Line 16">
              <a:extLst>
                <a:ext uri="{FF2B5EF4-FFF2-40B4-BE49-F238E27FC236}">
                  <a16:creationId xmlns:a16="http://schemas.microsoft.com/office/drawing/2014/main" id="{A1C7A6B1-D980-A76E-B7B4-C70A57F300CF}"/>
                </a:ext>
              </a:extLst>
            </p:cNvPr>
            <p:cNvSpPr>
              <a:spLocks noChangeShapeType="1"/>
            </p:cNvSpPr>
            <p:nvPr/>
          </p:nvSpPr>
          <p:spPr bwMode="auto">
            <a:xfrm rot="10800000">
              <a:off x="1600200" y="35814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1755" name="TextBox 36">
            <a:extLst>
              <a:ext uri="{FF2B5EF4-FFF2-40B4-BE49-F238E27FC236}">
                <a16:creationId xmlns:a16="http://schemas.microsoft.com/office/drawing/2014/main" id="{4D6EC8B4-F456-5D19-C7F9-A8F6F6C1BF2D}"/>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31756" name="Slide Number Placeholder 36">
            <a:extLst>
              <a:ext uri="{FF2B5EF4-FFF2-40B4-BE49-F238E27FC236}">
                <a16:creationId xmlns:a16="http://schemas.microsoft.com/office/drawing/2014/main" id="{4732A87A-C54B-6003-61CD-16DE2360A9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AE62542E-3681-8C49-A289-561DE24AFB3E}" type="slidenum">
              <a:rPr lang="en-US" altLang="en-US" sz="1200">
                <a:solidFill>
                  <a:srgbClr val="898989"/>
                </a:solidFill>
                <a:latin typeface="Calibri" panose="020F0502020204030204" pitchFamily="34" charset="0"/>
              </a:rPr>
              <a:pPr eaLnBrk="1" hangingPunct="1"/>
              <a:t>16</a:t>
            </a:fld>
            <a:endParaRPr lang="en-US" altLang="en-US" sz="120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097C5AE-F59B-16CD-6908-454E2052B40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DNS (Domain Name Server)</a:t>
            </a:r>
          </a:p>
        </p:txBody>
      </p:sp>
      <p:sp>
        <p:nvSpPr>
          <p:cNvPr id="32771" name="Rectangle 3">
            <a:extLst>
              <a:ext uri="{FF2B5EF4-FFF2-40B4-BE49-F238E27FC236}">
                <a16:creationId xmlns:a16="http://schemas.microsoft.com/office/drawing/2014/main" id="{60CDA374-806C-F684-C534-043DB5A3E151}"/>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A lookup service on the internet</a:t>
            </a:r>
          </a:p>
          <a:p>
            <a:pPr lvl="1" eaLnBrk="1" hangingPunct="1"/>
            <a:r>
              <a:rPr lang="en-US" altLang="en-US">
                <a:ea typeface="ＭＳ Ｐゴシック" panose="020B0600070205080204" pitchFamily="34" charset="-128"/>
              </a:rPr>
              <a:t>Given a URL, retrieve its IP address</a:t>
            </a:r>
          </a:p>
          <a:p>
            <a:pPr lvl="1" eaLnBrk="1" hangingPunct="1"/>
            <a:r>
              <a:rPr lang="en-US" altLang="en-US">
                <a:ea typeface="ＭＳ Ｐゴシック" panose="020B0600070205080204" pitchFamily="34" charset="-128"/>
              </a:rPr>
              <a:t>Service provided by a distributed set of servers – thus, lookup latencies can be high (even seconds)</a:t>
            </a:r>
          </a:p>
          <a:p>
            <a:pPr eaLnBrk="1" hangingPunct="1"/>
            <a:r>
              <a:rPr lang="en-US" altLang="en-US">
                <a:solidFill>
                  <a:srgbClr val="C00000"/>
                </a:solidFill>
                <a:ea typeface="ＭＳ Ｐゴシック" panose="020B0600070205080204" pitchFamily="34" charset="-128"/>
              </a:rPr>
              <a:t>Common OS implementations of DNS lookup are </a:t>
            </a:r>
            <a:r>
              <a:rPr lang="en-US" altLang="en-US" i="1">
                <a:solidFill>
                  <a:srgbClr val="C00000"/>
                </a:solidFill>
                <a:ea typeface="ＭＳ Ｐゴシック" panose="020B0600070205080204" pitchFamily="34" charset="-128"/>
              </a:rPr>
              <a:t>blocking</a:t>
            </a:r>
            <a:r>
              <a:rPr lang="en-US" altLang="en-US">
                <a:solidFill>
                  <a:srgbClr val="C00000"/>
                </a:solidFill>
                <a:ea typeface="ＭＳ Ｐゴシック" panose="020B0600070205080204" pitchFamily="34" charset="-128"/>
              </a:rPr>
              <a:t>: only one outstanding request at a time</a:t>
            </a:r>
          </a:p>
          <a:p>
            <a:pPr eaLnBrk="1" hangingPunct="1"/>
            <a:r>
              <a:rPr lang="en-US" altLang="en-US">
                <a:ea typeface="ＭＳ Ｐゴシック" panose="020B0600070205080204" pitchFamily="34" charset="-128"/>
              </a:rPr>
              <a:t>Solutions</a:t>
            </a:r>
          </a:p>
          <a:p>
            <a:pPr lvl="1" eaLnBrk="1" hangingPunct="1"/>
            <a:r>
              <a:rPr lang="en-US" altLang="en-US">
                <a:ea typeface="ＭＳ Ｐゴシック" panose="020B0600070205080204" pitchFamily="34" charset="-128"/>
              </a:rPr>
              <a:t>DNS caching</a:t>
            </a:r>
          </a:p>
          <a:p>
            <a:pPr lvl="1" eaLnBrk="1" hangingPunct="1"/>
            <a:r>
              <a:rPr lang="en-US" altLang="en-US">
                <a:ea typeface="ＭＳ Ｐゴシック" panose="020B0600070205080204" pitchFamily="34" charset="-128"/>
              </a:rPr>
              <a:t>Batch DNS resolver – collects requests and sends them out together</a:t>
            </a:r>
          </a:p>
        </p:txBody>
      </p:sp>
      <p:sp>
        <p:nvSpPr>
          <p:cNvPr id="32772" name="TextBox 4">
            <a:extLst>
              <a:ext uri="{FF2B5EF4-FFF2-40B4-BE49-F238E27FC236}">
                <a16:creationId xmlns:a16="http://schemas.microsoft.com/office/drawing/2014/main" id="{EB4AEA81-926B-E9E3-C38A-848D97C25B7B}"/>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20.2.2</a:t>
            </a:r>
          </a:p>
        </p:txBody>
      </p:sp>
      <p:sp>
        <p:nvSpPr>
          <p:cNvPr id="32773" name="Slide Number Placeholder 4">
            <a:extLst>
              <a:ext uri="{FF2B5EF4-FFF2-40B4-BE49-F238E27FC236}">
                <a16:creationId xmlns:a16="http://schemas.microsoft.com/office/drawing/2014/main" id="{3E18496A-7DE0-D26A-54C4-AFE8E16C10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7F2CB2C9-0C2C-CB43-9D91-E445F7F6C0CA}" type="slidenum">
              <a:rPr lang="en-US" altLang="en-US" sz="1200">
                <a:solidFill>
                  <a:srgbClr val="898989"/>
                </a:solidFill>
                <a:latin typeface="Calibri" panose="020F0502020204030204" pitchFamily="34" charset="0"/>
              </a:rPr>
              <a:pPr eaLnBrk="1" hangingPunct="1"/>
              <a:t>17</a:t>
            </a:fld>
            <a:endParaRPr lang="en-US" altLang="en-US" sz="1200">
              <a:solidFill>
                <a:srgbClr val="898989"/>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0963ED4-D05B-127F-C68F-B6F98C18DD4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Parsing: URL normalization</a:t>
            </a:r>
          </a:p>
        </p:txBody>
      </p:sp>
      <p:sp>
        <p:nvSpPr>
          <p:cNvPr id="33795" name="Rectangle 3">
            <a:extLst>
              <a:ext uri="{FF2B5EF4-FFF2-40B4-BE49-F238E27FC236}">
                <a16:creationId xmlns:a16="http://schemas.microsoft.com/office/drawing/2014/main" id="{B05F52FE-9F2D-8FC5-8696-BF8D230885BB}"/>
              </a:ext>
            </a:extLst>
          </p:cNvPr>
          <p:cNvSpPr>
            <a:spLocks noGrp="1" noChangeArrowheads="1"/>
          </p:cNvSpPr>
          <p:nvPr>
            <p:ph type="body" idx="1"/>
          </p:nvPr>
        </p:nvSpPr>
        <p:spPr>
          <a:xfrm>
            <a:off x="304800" y="1752600"/>
            <a:ext cx="8534400" cy="4876800"/>
          </a:xfrm>
        </p:spPr>
        <p:txBody>
          <a:bodyPr/>
          <a:lstStyle/>
          <a:p>
            <a:pPr eaLnBrk="1" hangingPunct="1"/>
            <a:r>
              <a:rPr lang="en-US" altLang="en-US">
                <a:ea typeface="ＭＳ Ｐゴシック" panose="020B0600070205080204" pitchFamily="34" charset="-128"/>
              </a:rPr>
              <a:t>When a fetched document is parsed, some of the extracted links are </a:t>
            </a:r>
            <a:r>
              <a:rPr lang="en-US" altLang="en-US" i="1">
                <a:ea typeface="ＭＳ Ｐゴシック" panose="020B0600070205080204" pitchFamily="34" charset="-128"/>
              </a:rPr>
              <a:t>relative</a:t>
            </a:r>
            <a:r>
              <a:rPr lang="en-US" altLang="en-US">
                <a:ea typeface="ＭＳ Ｐゴシック" panose="020B0600070205080204" pitchFamily="34" charset="-128"/>
              </a:rPr>
              <a:t> URLs</a:t>
            </a:r>
          </a:p>
          <a:p>
            <a:pPr eaLnBrk="1" hangingPunct="1"/>
            <a:r>
              <a:rPr lang="en-US" altLang="en-US">
                <a:ea typeface="ＭＳ Ｐゴシック" panose="020B0600070205080204" pitchFamily="34" charset="-128"/>
              </a:rPr>
              <a:t>E.g., </a:t>
            </a:r>
            <a:r>
              <a:rPr lang="en-US" altLang="en-US" u="sng">
                <a:ea typeface="ＭＳ Ｐゴシック" panose="020B0600070205080204" pitchFamily="34" charset="-128"/>
                <a:hlinkClick r:id="rId2"/>
              </a:rPr>
              <a:t>http://en.wikipedia.org/wiki/Main_Page</a:t>
            </a:r>
            <a:r>
              <a:rPr lang="en-US" altLang="en-US">
                <a:ea typeface="ＭＳ Ｐゴシック" panose="020B0600070205080204" pitchFamily="34" charset="-128"/>
              </a:rPr>
              <a:t> has a relative link to /wiki/Wikipedia:General_disclaimer which is the same as the absolute URL </a:t>
            </a:r>
            <a:r>
              <a:rPr lang="en-US" altLang="en-US" sz="2200" u="sng">
                <a:ea typeface="ＭＳ Ｐゴシック" panose="020B0600070205080204" pitchFamily="34" charset="-128"/>
                <a:hlinkClick r:id="rId3"/>
              </a:rPr>
              <a:t>http://en.wikipedia.org/wiki/Wikipedia:General_disclaimer</a:t>
            </a:r>
            <a:endParaRPr lang="en-US" altLang="en-US" sz="2200" u="sng">
              <a:ea typeface="ＭＳ Ｐゴシック" panose="020B0600070205080204" pitchFamily="34" charset="-128"/>
            </a:endParaRPr>
          </a:p>
          <a:p>
            <a:pPr eaLnBrk="1" hangingPunct="1"/>
            <a:r>
              <a:rPr lang="en-US" altLang="en-US">
                <a:ea typeface="ＭＳ Ｐゴシック" panose="020B0600070205080204" pitchFamily="34" charset="-128"/>
              </a:rPr>
              <a:t>During parsing, must normalize (expand) such relative URLs</a:t>
            </a:r>
          </a:p>
        </p:txBody>
      </p:sp>
      <p:sp>
        <p:nvSpPr>
          <p:cNvPr id="33796" name="TextBox 4">
            <a:extLst>
              <a:ext uri="{FF2B5EF4-FFF2-40B4-BE49-F238E27FC236}">
                <a16:creationId xmlns:a16="http://schemas.microsoft.com/office/drawing/2014/main" id="{F62B5EC5-176D-9E9C-3CB7-9FE877A49051}"/>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33797" name="Slide Number Placeholder 4">
            <a:extLst>
              <a:ext uri="{FF2B5EF4-FFF2-40B4-BE49-F238E27FC236}">
                <a16:creationId xmlns:a16="http://schemas.microsoft.com/office/drawing/2014/main" id="{AF8BC4E4-E2DC-FCA4-4FC9-5B7C5BC2CE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BA3BAF78-53EF-BC49-9BCB-B2FD431D5D87}" type="slidenum">
              <a:rPr lang="en-US" altLang="en-US" sz="1200">
                <a:solidFill>
                  <a:srgbClr val="898989"/>
                </a:solidFill>
                <a:latin typeface="Calibri" panose="020F0502020204030204" pitchFamily="34" charset="0"/>
              </a:rPr>
              <a:pPr eaLnBrk="1" hangingPunct="1"/>
              <a:t>18</a:t>
            </a:fld>
            <a:endParaRPr lang="en-US" altLang="en-US" sz="1200">
              <a:solidFill>
                <a:srgbClr val="898989"/>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D13B721-18C0-9928-3685-FF3797D18B69}"/>
              </a:ext>
            </a:extLst>
          </p:cNvPr>
          <p:cNvSpPr>
            <a:spLocks noGrp="1" noChangeArrowheads="1"/>
          </p:cNvSpPr>
          <p:nvPr>
            <p:ph type="title"/>
          </p:nvPr>
        </p:nvSpPr>
        <p:spPr/>
        <p:txBody>
          <a:bodyPr/>
          <a:lstStyle/>
          <a:p>
            <a:pPr eaLnBrk="1" hangingPunct="1"/>
            <a:r>
              <a:rPr lang="en-US" altLang="en-US" sz="4400">
                <a:ea typeface="ＭＳ Ｐゴシック" panose="020B0600070205080204" pitchFamily="34" charset="-128"/>
              </a:rPr>
              <a:t>Content seen?</a:t>
            </a:r>
          </a:p>
        </p:txBody>
      </p:sp>
      <p:sp>
        <p:nvSpPr>
          <p:cNvPr id="34819" name="Rectangle 3">
            <a:extLst>
              <a:ext uri="{FF2B5EF4-FFF2-40B4-BE49-F238E27FC236}">
                <a16:creationId xmlns:a16="http://schemas.microsoft.com/office/drawing/2014/main" id="{C7EF0618-6271-FBB8-BD5B-30765AE8495C}"/>
              </a:ext>
            </a:extLst>
          </p:cNvPr>
          <p:cNvSpPr>
            <a:spLocks noGrp="1" noChangeArrowheads="1"/>
          </p:cNvSpPr>
          <p:nvPr>
            <p:ph type="body" idx="1"/>
          </p:nvPr>
        </p:nvSpPr>
        <p:spPr/>
        <p:txBody>
          <a:bodyPr/>
          <a:lstStyle/>
          <a:p>
            <a:pPr eaLnBrk="1" hangingPunct="1"/>
            <a:r>
              <a:rPr lang="en-US" altLang="en-US" sz="3800">
                <a:ea typeface="ＭＳ Ｐゴシック" panose="020B0600070205080204" pitchFamily="34" charset="-128"/>
              </a:rPr>
              <a:t>Duplication is widespread on the web</a:t>
            </a:r>
          </a:p>
          <a:p>
            <a:pPr eaLnBrk="1" hangingPunct="1"/>
            <a:r>
              <a:rPr lang="en-US" altLang="en-US" sz="3800">
                <a:solidFill>
                  <a:srgbClr val="C00000"/>
                </a:solidFill>
                <a:ea typeface="ＭＳ Ｐゴシック" panose="020B0600070205080204" pitchFamily="34" charset="-128"/>
              </a:rPr>
              <a:t>If the page just fetched is already in the index, do not further process it</a:t>
            </a:r>
          </a:p>
          <a:p>
            <a:pPr eaLnBrk="1" hangingPunct="1"/>
            <a:r>
              <a:rPr lang="en-US" altLang="en-US" sz="3800">
                <a:ea typeface="ＭＳ Ｐゴシック" panose="020B0600070205080204" pitchFamily="34" charset="-128"/>
              </a:rPr>
              <a:t>This is verified using document fingerprints or shingles</a:t>
            </a:r>
          </a:p>
        </p:txBody>
      </p:sp>
      <p:sp>
        <p:nvSpPr>
          <p:cNvPr id="34820" name="TextBox 4">
            <a:extLst>
              <a:ext uri="{FF2B5EF4-FFF2-40B4-BE49-F238E27FC236}">
                <a16:creationId xmlns:a16="http://schemas.microsoft.com/office/drawing/2014/main" id="{2B2996F9-C589-930F-01B8-07AAD1587269}"/>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34821" name="Slide Number Placeholder 4">
            <a:extLst>
              <a:ext uri="{FF2B5EF4-FFF2-40B4-BE49-F238E27FC236}">
                <a16:creationId xmlns:a16="http://schemas.microsoft.com/office/drawing/2014/main" id="{0834D7EC-91CA-0068-E42F-36AFB79252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20BE8829-5665-BF47-9E54-EDE198F3A125}" type="slidenum">
              <a:rPr lang="en-US" altLang="en-US" sz="1200">
                <a:solidFill>
                  <a:srgbClr val="898989"/>
                </a:solidFill>
                <a:latin typeface="Calibri" panose="020F0502020204030204" pitchFamily="34" charset="0"/>
              </a:rPr>
              <a:pPr eaLnBrk="1" hangingPunct="1"/>
              <a:t>19</a:t>
            </a:fld>
            <a:endParaRPr lang="en-US" altLang="en-US" sz="1200">
              <a:solidFill>
                <a:srgbClr val="898989"/>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E8AE-B07B-3CEF-F57E-5FD062652728}"/>
              </a:ext>
            </a:extLst>
          </p:cNvPr>
          <p:cNvSpPr>
            <a:spLocks noGrp="1"/>
          </p:cNvSpPr>
          <p:nvPr>
            <p:ph type="title"/>
          </p:nvPr>
        </p:nvSpPr>
        <p:spPr/>
        <p:txBody>
          <a:bodyPr/>
          <a:lstStyle/>
          <a:p>
            <a:r>
              <a:rPr lang="en-US" dirty="0"/>
              <a:t>Components of a Search Engine</a:t>
            </a:r>
          </a:p>
        </p:txBody>
      </p:sp>
      <p:pic>
        <p:nvPicPr>
          <p:cNvPr id="3" name="Picture 2">
            <a:extLst>
              <a:ext uri="{FF2B5EF4-FFF2-40B4-BE49-F238E27FC236}">
                <a16:creationId xmlns:a16="http://schemas.microsoft.com/office/drawing/2014/main" id="{2D398226-388F-CBEC-2E27-69E28EAC3FFC}"/>
              </a:ext>
            </a:extLst>
          </p:cNvPr>
          <p:cNvPicPr>
            <a:picLocks noChangeAspect="1"/>
          </p:cNvPicPr>
          <p:nvPr/>
        </p:nvPicPr>
        <p:blipFill>
          <a:blip r:embed="rId2"/>
          <a:stretch>
            <a:fillRect/>
          </a:stretch>
        </p:blipFill>
        <p:spPr>
          <a:xfrm>
            <a:off x="872490" y="1424015"/>
            <a:ext cx="7150100" cy="5118100"/>
          </a:xfrm>
          <a:prstGeom prst="rect">
            <a:avLst/>
          </a:prstGeom>
        </p:spPr>
      </p:pic>
      <p:sp>
        <p:nvSpPr>
          <p:cNvPr id="4" name="TextBox 3">
            <a:extLst>
              <a:ext uri="{FF2B5EF4-FFF2-40B4-BE49-F238E27FC236}">
                <a16:creationId xmlns:a16="http://schemas.microsoft.com/office/drawing/2014/main" id="{DF2A7C48-32FB-B36F-16E0-97958B51DD4C}"/>
              </a:ext>
            </a:extLst>
          </p:cNvPr>
          <p:cNvSpPr txBox="1"/>
          <p:nvPr/>
        </p:nvSpPr>
        <p:spPr>
          <a:xfrm>
            <a:off x="133509" y="6542115"/>
            <a:ext cx="5658921" cy="261610"/>
          </a:xfrm>
          <a:prstGeom prst="rect">
            <a:avLst/>
          </a:prstGeom>
          <a:noFill/>
        </p:spPr>
        <p:txBody>
          <a:bodyPr wrap="none" rtlCol="0">
            <a:spAutoFit/>
          </a:bodyPr>
          <a:lstStyle/>
          <a:p>
            <a:r>
              <a:rPr lang="en-US" sz="1100" dirty="0">
                <a:solidFill>
                  <a:schemeClr val="bg1">
                    <a:lumMod val="65000"/>
                  </a:schemeClr>
                </a:solidFill>
              </a:rPr>
              <a:t>Image from https://</a:t>
            </a:r>
            <a:r>
              <a:rPr lang="en-US" sz="1100" dirty="0" err="1">
                <a:solidFill>
                  <a:schemeClr val="bg1">
                    <a:lumMod val="65000"/>
                  </a:schemeClr>
                </a:solidFill>
              </a:rPr>
              <a:t>www.cs.toronto.edu</a:t>
            </a:r>
            <a:r>
              <a:rPr lang="en-US" sz="1100" dirty="0">
                <a:solidFill>
                  <a:schemeClr val="bg1">
                    <a:lumMod val="65000"/>
                  </a:schemeClr>
                </a:solidFill>
              </a:rPr>
              <a:t>/~</a:t>
            </a:r>
            <a:r>
              <a:rPr lang="en-US" sz="1100" dirty="0" err="1">
                <a:solidFill>
                  <a:schemeClr val="bg1">
                    <a:lumMod val="65000"/>
                  </a:schemeClr>
                </a:solidFill>
              </a:rPr>
              <a:t>muuo</a:t>
            </a:r>
            <a:r>
              <a:rPr lang="en-US" sz="1100" dirty="0">
                <a:solidFill>
                  <a:schemeClr val="bg1">
                    <a:lumMod val="65000"/>
                  </a:schemeClr>
                </a:solidFill>
              </a:rPr>
              <a:t>/blog/build-yourself-a-mini-search-engine/</a:t>
            </a:r>
          </a:p>
        </p:txBody>
      </p:sp>
    </p:spTree>
    <p:extLst>
      <p:ext uri="{BB962C8B-B14F-4D97-AF65-F5344CB8AC3E}">
        <p14:creationId xmlns:p14="http://schemas.microsoft.com/office/powerpoint/2010/main" val="118279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E154154-3EDA-B811-8846-708C4CB8366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Distributing the crawler</a:t>
            </a:r>
          </a:p>
        </p:txBody>
      </p:sp>
      <p:sp>
        <p:nvSpPr>
          <p:cNvPr id="37891" name="Rectangle 3">
            <a:extLst>
              <a:ext uri="{FF2B5EF4-FFF2-40B4-BE49-F238E27FC236}">
                <a16:creationId xmlns:a16="http://schemas.microsoft.com/office/drawing/2014/main" id="{1CBD4501-8880-8D47-3EA2-2AF6B3B4021B}"/>
              </a:ext>
            </a:extLst>
          </p:cNvPr>
          <p:cNvSpPr>
            <a:spLocks noGrp="1" noChangeArrowheads="1"/>
          </p:cNvSpPr>
          <p:nvPr>
            <p:ph type="body" idx="1"/>
          </p:nvPr>
        </p:nvSpPr>
        <p:spPr/>
        <p:txBody>
          <a:bodyPr/>
          <a:lstStyle/>
          <a:p>
            <a:pPr eaLnBrk="1" hangingPunct="1"/>
            <a:r>
              <a:rPr lang="en-US" altLang="en-US" sz="3000">
                <a:ea typeface="ＭＳ Ｐゴシック" panose="020B0600070205080204" pitchFamily="34" charset="-128"/>
              </a:rPr>
              <a:t>Run multiple crawl threads, under different processes – potentially at different nodes</a:t>
            </a:r>
          </a:p>
          <a:p>
            <a:pPr lvl="1" eaLnBrk="1" hangingPunct="1"/>
            <a:r>
              <a:rPr lang="en-US" altLang="en-US" sz="2800">
                <a:ea typeface="ＭＳ Ｐゴシック" panose="020B0600070205080204" pitchFamily="34" charset="-128"/>
              </a:rPr>
              <a:t>Geographically distributed nodes</a:t>
            </a:r>
          </a:p>
          <a:p>
            <a:pPr eaLnBrk="1" hangingPunct="1"/>
            <a:r>
              <a:rPr lang="en-US" altLang="en-US" sz="3000">
                <a:solidFill>
                  <a:srgbClr val="C00000"/>
                </a:solidFill>
                <a:ea typeface="ＭＳ Ｐゴシック" panose="020B0600070205080204" pitchFamily="34" charset="-128"/>
              </a:rPr>
              <a:t>Partition hosts being crawled into nodes</a:t>
            </a:r>
          </a:p>
          <a:p>
            <a:pPr lvl="1" eaLnBrk="1" hangingPunct="1"/>
            <a:r>
              <a:rPr lang="en-US" altLang="en-US" sz="2800">
                <a:solidFill>
                  <a:srgbClr val="C00000"/>
                </a:solidFill>
                <a:ea typeface="ＭＳ Ｐゴシック" panose="020B0600070205080204" pitchFamily="34" charset="-128"/>
              </a:rPr>
              <a:t>Hash used for partition</a:t>
            </a:r>
          </a:p>
          <a:p>
            <a:pPr eaLnBrk="1" hangingPunct="1"/>
            <a:r>
              <a:rPr lang="en-US" altLang="en-US" sz="3000">
                <a:ea typeface="ＭＳ Ｐゴシック" panose="020B0600070205080204" pitchFamily="34" charset="-128"/>
              </a:rPr>
              <a:t>How do these nodes communicate and share URLs?</a:t>
            </a:r>
          </a:p>
        </p:txBody>
      </p:sp>
      <p:sp>
        <p:nvSpPr>
          <p:cNvPr id="37892" name="TextBox 4">
            <a:extLst>
              <a:ext uri="{FF2B5EF4-FFF2-40B4-BE49-F238E27FC236}">
                <a16:creationId xmlns:a16="http://schemas.microsoft.com/office/drawing/2014/main" id="{5A8583A4-388A-CD95-7D98-44B997AF128C}"/>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37893" name="Slide Number Placeholder 4">
            <a:extLst>
              <a:ext uri="{FF2B5EF4-FFF2-40B4-BE49-F238E27FC236}">
                <a16:creationId xmlns:a16="http://schemas.microsoft.com/office/drawing/2014/main" id="{17E2D383-08F9-A4D5-D9BE-3CB55FACEE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95E5B1D0-02A2-504C-B376-5FCD84271CF0}" type="slidenum">
              <a:rPr lang="en-US" altLang="en-US" sz="1200">
                <a:solidFill>
                  <a:srgbClr val="898989"/>
                </a:solidFill>
                <a:latin typeface="Calibri" panose="020F0502020204030204" pitchFamily="34" charset="0"/>
              </a:rPr>
              <a:pPr eaLnBrk="1" hangingPunct="1"/>
              <a:t>20</a:t>
            </a:fld>
            <a:endParaRPr lang="en-US" altLang="en-US" sz="1200">
              <a:solidFill>
                <a:srgbClr val="898989"/>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2CB2A84-C390-AFA1-738A-61083E2026B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Communication between nodes</a:t>
            </a:r>
          </a:p>
        </p:txBody>
      </p:sp>
      <p:sp>
        <p:nvSpPr>
          <p:cNvPr id="38915" name="Rectangle 3">
            <a:extLst>
              <a:ext uri="{FF2B5EF4-FFF2-40B4-BE49-F238E27FC236}">
                <a16:creationId xmlns:a16="http://schemas.microsoft.com/office/drawing/2014/main" id="{2AA56925-8AED-2513-BA57-DE98827B368C}"/>
              </a:ext>
            </a:extLst>
          </p:cNvPr>
          <p:cNvSpPr>
            <a:spLocks noGrp="1" noChangeArrowheads="1"/>
          </p:cNvSpPr>
          <p:nvPr>
            <p:ph type="body" idx="1"/>
          </p:nvPr>
        </p:nvSpPr>
        <p:spPr>
          <a:xfrm>
            <a:off x="685800" y="1600200"/>
            <a:ext cx="8305800" cy="4876800"/>
          </a:xfrm>
        </p:spPr>
        <p:txBody>
          <a:bodyPr/>
          <a:lstStyle/>
          <a:p>
            <a:pPr eaLnBrk="1" hangingPunct="1"/>
            <a:r>
              <a:rPr lang="en-US" altLang="en-US">
                <a:ea typeface="ＭＳ Ｐゴシック" panose="020B0600070205080204" pitchFamily="34" charset="-128"/>
              </a:rPr>
              <a:t>Output of the URL filter at each node is sent to the Dup URL Eliminator of the appropriate node</a:t>
            </a:r>
          </a:p>
        </p:txBody>
      </p:sp>
      <p:sp>
        <p:nvSpPr>
          <p:cNvPr id="38916" name="Rectangle 4">
            <a:extLst>
              <a:ext uri="{FF2B5EF4-FFF2-40B4-BE49-F238E27FC236}">
                <a16:creationId xmlns:a16="http://schemas.microsoft.com/office/drawing/2014/main" id="{346B6908-3EEF-01B9-1EE9-3C79C0A52AD6}"/>
              </a:ext>
            </a:extLst>
          </p:cNvPr>
          <p:cNvSpPr>
            <a:spLocks noChangeArrowheads="1"/>
          </p:cNvSpPr>
          <p:nvPr/>
        </p:nvSpPr>
        <p:spPr bwMode="auto">
          <a:xfrm>
            <a:off x="228600" y="2668588"/>
            <a:ext cx="906463" cy="33083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WWW</a:t>
            </a:r>
          </a:p>
        </p:txBody>
      </p:sp>
      <p:sp>
        <p:nvSpPr>
          <p:cNvPr id="38917" name="Rectangle 5">
            <a:extLst>
              <a:ext uri="{FF2B5EF4-FFF2-40B4-BE49-F238E27FC236}">
                <a16:creationId xmlns:a16="http://schemas.microsoft.com/office/drawing/2014/main" id="{550E686C-3410-824E-E6D4-50AEC0A8521C}"/>
              </a:ext>
            </a:extLst>
          </p:cNvPr>
          <p:cNvSpPr>
            <a:spLocks noChangeArrowheads="1"/>
          </p:cNvSpPr>
          <p:nvPr/>
        </p:nvSpPr>
        <p:spPr bwMode="auto">
          <a:xfrm>
            <a:off x="1589088" y="3748088"/>
            <a:ext cx="906462" cy="22272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Fetch</a:t>
            </a:r>
          </a:p>
        </p:txBody>
      </p:sp>
      <p:sp>
        <p:nvSpPr>
          <p:cNvPr id="38918" name="Rectangle 6">
            <a:extLst>
              <a:ext uri="{FF2B5EF4-FFF2-40B4-BE49-F238E27FC236}">
                <a16:creationId xmlns:a16="http://schemas.microsoft.com/office/drawing/2014/main" id="{25B3FFC2-3968-D21C-8E59-992F3E911F89}"/>
              </a:ext>
            </a:extLst>
          </p:cNvPr>
          <p:cNvSpPr>
            <a:spLocks noChangeArrowheads="1"/>
          </p:cNvSpPr>
          <p:nvPr/>
        </p:nvSpPr>
        <p:spPr bwMode="auto">
          <a:xfrm>
            <a:off x="1589088" y="2667000"/>
            <a:ext cx="906462" cy="6762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DNS</a:t>
            </a:r>
          </a:p>
        </p:txBody>
      </p:sp>
      <p:sp>
        <p:nvSpPr>
          <p:cNvPr id="38919" name="Rectangle 7">
            <a:extLst>
              <a:ext uri="{FF2B5EF4-FFF2-40B4-BE49-F238E27FC236}">
                <a16:creationId xmlns:a16="http://schemas.microsoft.com/office/drawing/2014/main" id="{B72192E8-43AF-9ED6-E213-548AE2CE0CD2}"/>
              </a:ext>
            </a:extLst>
          </p:cNvPr>
          <p:cNvSpPr>
            <a:spLocks noChangeArrowheads="1"/>
          </p:cNvSpPr>
          <p:nvPr/>
        </p:nvSpPr>
        <p:spPr bwMode="auto">
          <a:xfrm>
            <a:off x="2949575" y="3005138"/>
            <a:ext cx="906463" cy="29733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Parse</a:t>
            </a:r>
          </a:p>
        </p:txBody>
      </p:sp>
      <p:sp>
        <p:nvSpPr>
          <p:cNvPr id="38920" name="Rectangle 8">
            <a:extLst>
              <a:ext uri="{FF2B5EF4-FFF2-40B4-BE49-F238E27FC236}">
                <a16:creationId xmlns:a16="http://schemas.microsoft.com/office/drawing/2014/main" id="{6F65B933-6E02-EC1F-2B81-96F9CF27D9AC}"/>
              </a:ext>
            </a:extLst>
          </p:cNvPr>
          <p:cNvSpPr>
            <a:spLocks noChangeArrowheads="1"/>
          </p:cNvSpPr>
          <p:nvPr/>
        </p:nvSpPr>
        <p:spPr bwMode="auto">
          <a:xfrm>
            <a:off x="4308475" y="4221163"/>
            <a:ext cx="906463" cy="17541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sz="2000"/>
              <a:t>Content</a:t>
            </a:r>
          </a:p>
          <a:p>
            <a:pPr algn="ctr" eaLnBrk="1" hangingPunct="1"/>
            <a:r>
              <a:rPr lang="en-US" altLang="en-US" sz="2000"/>
              <a:t>seen?</a:t>
            </a:r>
          </a:p>
        </p:txBody>
      </p:sp>
      <p:sp>
        <p:nvSpPr>
          <p:cNvPr id="38921" name="Rectangle 9">
            <a:extLst>
              <a:ext uri="{FF2B5EF4-FFF2-40B4-BE49-F238E27FC236}">
                <a16:creationId xmlns:a16="http://schemas.microsoft.com/office/drawing/2014/main" id="{259544C1-CC22-2C35-07C1-954B9C5E8B53}"/>
              </a:ext>
            </a:extLst>
          </p:cNvPr>
          <p:cNvSpPr>
            <a:spLocks noChangeArrowheads="1"/>
          </p:cNvSpPr>
          <p:nvPr/>
        </p:nvSpPr>
        <p:spPr bwMode="auto">
          <a:xfrm>
            <a:off x="5592763" y="4221163"/>
            <a:ext cx="906462" cy="17541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URL</a:t>
            </a:r>
          </a:p>
          <a:p>
            <a:pPr algn="ctr" eaLnBrk="1" hangingPunct="1"/>
            <a:r>
              <a:rPr lang="en-US" altLang="en-US"/>
              <a:t>filter</a:t>
            </a:r>
          </a:p>
        </p:txBody>
      </p:sp>
      <p:sp>
        <p:nvSpPr>
          <p:cNvPr id="38922" name="Rectangle 10">
            <a:extLst>
              <a:ext uri="{FF2B5EF4-FFF2-40B4-BE49-F238E27FC236}">
                <a16:creationId xmlns:a16="http://schemas.microsoft.com/office/drawing/2014/main" id="{6A050C5F-2D22-21F2-0482-FF7CE9E1032A}"/>
              </a:ext>
            </a:extLst>
          </p:cNvPr>
          <p:cNvSpPr>
            <a:spLocks noChangeArrowheads="1"/>
          </p:cNvSpPr>
          <p:nvPr/>
        </p:nvSpPr>
        <p:spPr bwMode="auto">
          <a:xfrm>
            <a:off x="7932738" y="4225925"/>
            <a:ext cx="906462" cy="1752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Dup</a:t>
            </a:r>
          </a:p>
          <a:p>
            <a:pPr algn="ctr" eaLnBrk="1" hangingPunct="1"/>
            <a:r>
              <a:rPr lang="en-US" altLang="en-US"/>
              <a:t>URL</a:t>
            </a:r>
          </a:p>
          <a:p>
            <a:pPr algn="ctr" eaLnBrk="1" hangingPunct="1"/>
            <a:r>
              <a:rPr lang="en-US" altLang="en-US"/>
              <a:t>elim</a:t>
            </a:r>
          </a:p>
        </p:txBody>
      </p:sp>
      <p:sp>
        <p:nvSpPr>
          <p:cNvPr id="38923" name="AutoShape 11">
            <a:extLst>
              <a:ext uri="{FF2B5EF4-FFF2-40B4-BE49-F238E27FC236}">
                <a16:creationId xmlns:a16="http://schemas.microsoft.com/office/drawing/2014/main" id="{6265B918-0716-3D51-AAD7-CAF56C44BC1B}"/>
              </a:ext>
            </a:extLst>
          </p:cNvPr>
          <p:cNvSpPr>
            <a:spLocks noChangeArrowheads="1"/>
          </p:cNvSpPr>
          <p:nvPr/>
        </p:nvSpPr>
        <p:spPr bwMode="auto">
          <a:xfrm>
            <a:off x="4308475" y="2870200"/>
            <a:ext cx="906463" cy="877888"/>
          </a:xfrm>
          <a:prstGeom prst="can">
            <a:avLst>
              <a:gd name="adj" fmla="val 25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Doc</a:t>
            </a:r>
          </a:p>
          <a:p>
            <a:pPr algn="ctr" eaLnBrk="1" hangingPunct="1"/>
            <a:r>
              <a:rPr lang="en-US" altLang="en-US"/>
              <a:t>FP’s</a:t>
            </a:r>
          </a:p>
        </p:txBody>
      </p:sp>
      <p:sp>
        <p:nvSpPr>
          <p:cNvPr id="38924" name="AutoShape 12">
            <a:extLst>
              <a:ext uri="{FF2B5EF4-FFF2-40B4-BE49-F238E27FC236}">
                <a16:creationId xmlns:a16="http://schemas.microsoft.com/office/drawing/2014/main" id="{1B07CDCA-892F-C385-55C9-18E3E6358D9E}"/>
              </a:ext>
            </a:extLst>
          </p:cNvPr>
          <p:cNvSpPr>
            <a:spLocks noChangeArrowheads="1"/>
          </p:cNvSpPr>
          <p:nvPr/>
        </p:nvSpPr>
        <p:spPr bwMode="auto">
          <a:xfrm>
            <a:off x="7932738" y="2801938"/>
            <a:ext cx="906462" cy="946150"/>
          </a:xfrm>
          <a:prstGeom prst="can">
            <a:avLst>
              <a:gd name="adj" fmla="val 26095"/>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URL</a:t>
            </a:r>
          </a:p>
          <a:p>
            <a:pPr algn="ctr" eaLnBrk="1" hangingPunct="1"/>
            <a:r>
              <a:rPr lang="en-US" altLang="en-US"/>
              <a:t>set</a:t>
            </a:r>
          </a:p>
        </p:txBody>
      </p:sp>
      <p:sp>
        <p:nvSpPr>
          <p:cNvPr id="38925" name="Rectangle 13">
            <a:extLst>
              <a:ext uri="{FF2B5EF4-FFF2-40B4-BE49-F238E27FC236}">
                <a16:creationId xmlns:a16="http://schemas.microsoft.com/office/drawing/2014/main" id="{8E6091B6-C561-36B5-97DF-3F5F3F3FE864}"/>
              </a:ext>
            </a:extLst>
          </p:cNvPr>
          <p:cNvSpPr>
            <a:spLocks noChangeArrowheads="1"/>
          </p:cNvSpPr>
          <p:nvPr/>
        </p:nvSpPr>
        <p:spPr bwMode="auto">
          <a:xfrm>
            <a:off x="2722563" y="6249988"/>
            <a:ext cx="3927475" cy="6080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URL Frontier</a:t>
            </a:r>
          </a:p>
        </p:txBody>
      </p:sp>
      <p:sp>
        <p:nvSpPr>
          <p:cNvPr id="38926" name="Line 14">
            <a:extLst>
              <a:ext uri="{FF2B5EF4-FFF2-40B4-BE49-F238E27FC236}">
                <a16:creationId xmlns:a16="http://schemas.microsoft.com/office/drawing/2014/main" id="{D62203E7-6942-4EAD-97D5-CB1A37514144}"/>
              </a:ext>
            </a:extLst>
          </p:cNvPr>
          <p:cNvSpPr>
            <a:spLocks noChangeShapeType="1"/>
          </p:cNvSpPr>
          <p:nvPr/>
        </p:nvSpPr>
        <p:spPr bwMode="auto">
          <a:xfrm flipH="1">
            <a:off x="1135063" y="3000375"/>
            <a:ext cx="452437"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5">
            <a:extLst>
              <a:ext uri="{FF2B5EF4-FFF2-40B4-BE49-F238E27FC236}">
                <a16:creationId xmlns:a16="http://schemas.microsoft.com/office/drawing/2014/main" id="{0F7D941D-6828-C9AD-A957-0490D5081CB5}"/>
              </a:ext>
            </a:extLst>
          </p:cNvPr>
          <p:cNvSpPr>
            <a:spLocks noChangeShapeType="1"/>
          </p:cNvSpPr>
          <p:nvPr/>
        </p:nvSpPr>
        <p:spPr bwMode="auto">
          <a:xfrm>
            <a:off x="2043113" y="3343275"/>
            <a:ext cx="0" cy="404813"/>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16">
            <a:extLst>
              <a:ext uri="{FF2B5EF4-FFF2-40B4-BE49-F238E27FC236}">
                <a16:creationId xmlns:a16="http://schemas.microsoft.com/office/drawing/2014/main" id="{38939692-4AB5-5A64-FB14-0DC03F1E00D8}"/>
              </a:ext>
            </a:extLst>
          </p:cNvPr>
          <p:cNvSpPr>
            <a:spLocks noChangeShapeType="1"/>
          </p:cNvSpPr>
          <p:nvPr/>
        </p:nvSpPr>
        <p:spPr bwMode="auto">
          <a:xfrm>
            <a:off x="1136650" y="4492625"/>
            <a:ext cx="45243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17">
            <a:extLst>
              <a:ext uri="{FF2B5EF4-FFF2-40B4-BE49-F238E27FC236}">
                <a16:creationId xmlns:a16="http://schemas.microsoft.com/office/drawing/2014/main" id="{2D20737A-4F63-68B2-7DDB-89868F5CFA86}"/>
              </a:ext>
            </a:extLst>
          </p:cNvPr>
          <p:cNvSpPr>
            <a:spLocks noChangeShapeType="1"/>
          </p:cNvSpPr>
          <p:nvPr/>
        </p:nvSpPr>
        <p:spPr bwMode="auto">
          <a:xfrm>
            <a:off x="2495550" y="4492625"/>
            <a:ext cx="4540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18">
            <a:extLst>
              <a:ext uri="{FF2B5EF4-FFF2-40B4-BE49-F238E27FC236}">
                <a16:creationId xmlns:a16="http://schemas.microsoft.com/office/drawing/2014/main" id="{DA6725B7-F495-AA6E-C3AE-DCE677BACC94}"/>
              </a:ext>
            </a:extLst>
          </p:cNvPr>
          <p:cNvSpPr>
            <a:spLocks noChangeShapeType="1"/>
          </p:cNvSpPr>
          <p:nvPr/>
        </p:nvSpPr>
        <p:spPr bwMode="auto">
          <a:xfrm>
            <a:off x="3856038" y="4492625"/>
            <a:ext cx="452437"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9">
            <a:extLst>
              <a:ext uri="{FF2B5EF4-FFF2-40B4-BE49-F238E27FC236}">
                <a16:creationId xmlns:a16="http://schemas.microsoft.com/office/drawing/2014/main" id="{497F8650-A0D5-F5C2-5982-A8D5CE7AF6EB}"/>
              </a:ext>
            </a:extLst>
          </p:cNvPr>
          <p:cNvSpPr>
            <a:spLocks noChangeShapeType="1"/>
          </p:cNvSpPr>
          <p:nvPr/>
        </p:nvSpPr>
        <p:spPr bwMode="auto">
          <a:xfrm>
            <a:off x="5214938" y="4492625"/>
            <a:ext cx="3778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a:extLst>
              <a:ext uri="{FF2B5EF4-FFF2-40B4-BE49-F238E27FC236}">
                <a16:creationId xmlns:a16="http://schemas.microsoft.com/office/drawing/2014/main" id="{DFBE41FC-E34D-BD98-DBCB-A17768517F18}"/>
              </a:ext>
            </a:extLst>
          </p:cNvPr>
          <p:cNvSpPr>
            <a:spLocks noChangeShapeType="1"/>
          </p:cNvSpPr>
          <p:nvPr/>
        </p:nvSpPr>
        <p:spPr bwMode="auto">
          <a:xfrm>
            <a:off x="7631113" y="4492625"/>
            <a:ext cx="30162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21">
            <a:extLst>
              <a:ext uri="{FF2B5EF4-FFF2-40B4-BE49-F238E27FC236}">
                <a16:creationId xmlns:a16="http://schemas.microsoft.com/office/drawing/2014/main" id="{2C789D63-1B66-A562-C018-C3DCFFB7E900}"/>
              </a:ext>
            </a:extLst>
          </p:cNvPr>
          <p:cNvSpPr>
            <a:spLocks noChangeShapeType="1"/>
          </p:cNvSpPr>
          <p:nvPr/>
        </p:nvSpPr>
        <p:spPr bwMode="auto">
          <a:xfrm>
            <a:off x="4762500" y="3748088"/>
            <a:ext cx="0" cy="473075"/>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4" name="Line 22">
            <a:extLst>
              <a:ext uri="{FF2B5EF4-FFF2-40B4-BE49-F238E27FC236}">
                <a16:creationId xmlns:a16="http://schemas.microsoft.com/office/drawing/2014/main" id="{3D1226CC-9AA2-9FD0-5AB9-8F63162F466D}"/>
              </a:ext>
            </a:extLst>
          </p:cNvPr>
          <p:cNvSpPr>
            <a:spLocks noChangeShapeType="1"/>
          </p:cNvSpPr>
          <p:nvPr/>
        </p:nvSpPr>
        <p:spPr bwMode="auto">
          <a:xfrm>
            <a:off x="8386763" y="3748088"/>
            <a:ext cx="0" cy="473075"/>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23">
            <a:extLst>
              <a:ext uri="{FF2B5EF4-FFF2-40B4-BE49-F238E27FC236}">
                <a16:creationId xmlns:a16="http://schemas.microsoft.com/office/drawing/2014/main" id="{D6283D48-E989-8FC1-D8FD-375AF5ED082C}"/>
              </a:ext>
            </a:extLst>
          </p:cNvPr>
          <p:cNvSpPr>
            <a:spLocks noChangeShapeType="1"/>
          </p:cNvSpPr>
          <p:nvPr/>
        </p:nvSpPr>
        <p:spPr bwMode="auto">
          <a:xfrm flipH="1">
            <a:off x="6648450" y="6588125"/>
            <a:ext cx="1738313"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6" name="Line 24">
            <a:extLst>
              <a:ext uri="{FF2B5EF4-FFF2-40B4-BE49-F238E27FC236}">
                <a16:creationId xmlns:a16="http://schemas.microsoft.com/office/drawing/2014/main" id="{2A25057D-DB5A-D2E0-AE6F-2E185C25C4D2}"/>
              </a:ext>
            </a:extLst>
          </p:cNvPr>
          <p:cNvSpPr>
            <a:spLocks noChangeShapeType="1"/>
          </p:cNvSpPr>
          <p:nvPr/>
        </p:nvSpPr>
        <p:spPr bwMode="auto">
          <a:xfrm flipV="1">
            <a:off x="8386763" y="5978525"/>
            <a:ext cx="0" cy="609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7" name="Line 25">
            <a:extLst>
              <a:ext uri="{FF2B5EF4-FFF2-40B4-BE49-F238E27FC236}">
                <a16:creationId xmlns:a16="http://schemas.microsoft.com/office/drawing/2014/main" id="{D6619BD1-110A-624F-F4A3-D66787E65A9F}"/>
              </a:ext>
            </a:extLst>
          </p:cNvPr>
          <p:cNvSpPr>
            <a:spLocks noChangeShapeType="1"/>
          </p:cNvSpPr>
          <p:nvPr/>
        </p:nvSpPr>
        <p:spPr bwMode="auto">
          <a:xfrm flipH="1">
            <a:off x="2117725" y="6588125"/>
            <a:ext cx="60483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8" name="Line 26">
            <a:extLst>
              <a:ext uri="{FF2B5EF4-FFF2-40B4-BE49-F238E27FC236}">
                <a16:creationId xmlns:a16="http://schemas.microsoft.com/office/drawing/2014/main" id="{6C2A9647-713C-56AA-CB5C-D126E3473D4B}"/>
              </a:ext>
            </a:extLst>
          </p:cNvPr>
          <p:cNvSpPr>
            <a:spLocks noChangeShapeType="1"/>
          </p:cNvSpPr>
          <p:nvPr/>
        </p:nvSpPr>
        <p:spPr bwMode="auto">
          <a:xfrm flipV="1">
            <a:off x="2117725" y="5978525"/>
            <a:ext cx="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9" name="AutoShape 27">
            <a:extLst>
              <a:ext uri="{FF2B5EF4-FFF2-40B4-BE49-F238E27FC236}">
                <a16:creationId xmlns:a16="http://schemas.microsoft.com/office/drawing/2014/main" id="{8BA49CB2-E8F5-33C4-6A04-3BE61551EF5D}"/>
              </a:ext>
            </a:extLst>
          </p:cNvPr>
          <p:cNvSpPr>
            <a:spLocks noChangeArrowheads="1"/>
          </p:cNvSpPr>
          <p:nvPr/>
        </p:nvSpPr>
        <p:spPr bwMode="auto">
          <a:xfrm>
            <a:off x="5592763" y="2870200"/>
            <a:ext cx="906462" cy="877888"/>
          </a:xfrm>
          <a:prstGeom prst="can">
            <a:avLst>
              <a:gd name="adj" fmla="val 25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robots</a:t>
            </a:r>
          </a:p>
          <a:p>
            <a:pPr algn="ctr" eaLnBrk="1" hangingPunct="1"/>
            <a:r>
              <a:rPr lang="en-US" altLang="en-US"/>
              <a:t>filters</a:t>
            </a:r>
          </a:p>
        </p:txBody>
      </p:sp>
      <p:sp>
        <p:nvSpPr>
          <p:cNvPr id="38940" name="Line 28">
            <a:extLst>
              <a:ext uri="{FF2B5EF4-FFF2-40B4-BE49-F238E27FC236}">
                <a16:creationId xmlns:a16="http://schemas.microsoft.com/office/drawing/2014/main" id="{FE19EE1B-F37D-5686-DA5E-CB05D7C5606A}"/>
              </a:ext>
            </a:extLst>
          </p:cNvPr>
          <p:cNvSpPr>
            <a:spLocks noChangeShapeType="1"/>
          </p:cNvSpPr>
          <p:nvPr/>
        </p:nvSpPr>
        <p:spPr bwMode="auto">
          <a:xfrm>
            <a:off x="6046788" y="3748088"/>
            <a:ext cx="0" cy="473075"/>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1" name="Rectangle 29">
            <a:extLst>
              <a:ext uri="{FF2B5EF4-FFF2-40B4-BE49-F238E27FC236}">
                <a16:creationId xmlns:a16="http://schemas.microsoft.com/office/drawing/2014/main" id="{9A1BC0DD-4F38-C26F-C4AC-33C727D5CC66}"/>
              </a:ext>
            </a:extLst>
          </p:cNvPr>
          <p:cNvSpPr>
            <a:spLocks noChangeArrowheads="1"/>
          </p:cNvSpPr>
          <p:nvPr/>
        </p:nvSpPr>
        <p:spPr bwMode="auto">
          <a:xfrm>
            <a:off x="6724650" y="4221163"/>
            <a:ext cx="906463" cy="946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Host</a:t>
            </a:r>
          </a:p>
          <a:p>
            <a:pPr algn="ctr" eaLnBrk="1" hangingPunct="1"/>
            <a:r>
              <a:rPr lang="en-US" altLang="en-US"/>
              <a:t>splitter</a:t>
            </a:r>
          </a:p>
        </p:txBody>
      </p:sp>
      <p:sp>
        <p:nvSpPr>
          <p:cNvPr id="38942" name="Line 30">
            <a:extLst>
              <a:ext uri="{FF2B5EF4-FFF2-40B4-BE49-F238E27FC236}">
                <a16:creationId xmlns:a16="http://schemas.microsoft.com/office/drawing/2014/main" id="{F22D0C01-08DC-0B1E-1C19-C4ACD6D4BFA5}"/>
              </a:ext>
            </a:extLst>
          </p:cNvPr>
          <p:cNvSpPr>
            <a:spLocks noChangeShapeType="1"/>
          </p:cNvSpPr>
          <p:nvPr/>
        </p:nvSpPr>
        <p:spPr bwMode="auto">
          <a:xfrm>
            <a:off x="6497638" y="4492625"/>
            <a:ext cx="22701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3" name="Line 31">
            <a:extLst>
              <a:ext uri="{FF2B5EF4-FFF2-40B4-BE49-F238E27FC236}">
                <a16:creationId xmlns:a16="http://schemas.microsoft.com/office/drawing/2014/main" id="{D663B865-08F3-F203-B097-0E1B2A3C197D}"/>
              </a:ext>
            </a:extLst>
          </p:cNvPr>
          <p:cNvSpPr>
            <a:spLocks noChangeShapeType="1"/>
          </p:cNvSpPr>
          <p:nvPr/>
        </p:nvSpPr>
        <p:spPr bwMode="auto">
          <a:xfrm flipV="1">
            <a:off x="6875463" y="3681413"/>
            <a:ext cx="0" cy="5397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4" name="Line 32">
            <a:extLst>
              <a:ext uri="{FF2B5EF4-FFF2-40B4-BE49-F238E27FC236}">
                <a16:creationId xmlns:a16="http://schemas.microsoft.com/office/drawing/2014/main" id="{422C1BB6-C402-1D08-1619-55CCA7B285ED}"/>
              </a:ext>
            </a:extLst>
          </p:cNvPr>
          <p:cNvSpPr>
            <a:spLocks noChangeShapeType="1"/>
          </p:cNvSpPr>
          <p:nvPr/>
        </p:nvSpPr>
        <p:spPr bwMode="auto">
          <a:xfrm flipV="1">
            <a:off x="7026275" y="3681413"/>
            <a:ext cx="0" cy="5397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5" name="Line 33">
            <a:extLst>
              <a:ext uri="{FF2B5EF4-FFF2-40B4-BE49-F238E27FC236}">
                <a16:creationId xmlns:a16="http://schemas.microsoft.com/office/drawing/2014/main" id="{3AAF5F45-D134-DF31-0EB5-7DD194DFB28C}"/>
              </a:ext>
            </a:extLst>
          </p:cNvPr>
          <p:cNvSpPr>
            <a:spLocks noChangeShapeType="1"/>
          </p:cNvSpPr>
          <p:nvPr/>
        </p:nvSpPr>
        <p:spPr bwMode="auto">
          <a:xfrm flipV="1">
            <a:off x="7480300" y="3681413"/>
            <a:ext cx="0" cy="5397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6" name="Line 34">
            <a:extLst>
              <a:ext uri="{FF2B5EF4-FFF2-40B4-BE49-F238E27FC236}">
                <a16:creationId xmlns:a16="http://schemas.microsoft.com/office/drawing/2014/main" id="{B32DE7FE-8F16-4DA3-0EED-248F8BBBA570}"/>
              </a:ext>
            </a:extLst>
          </p:cNvPr>
          <p:cNvSpPr>
            <a:spLocks noChangeShapeType="1"/>
          </p:cNvSpPr>
          <p:nvPr/>
        </p:nvSpPr>
        <p:spPr bwMode="auto">
          <a:xfrm flipV="1">
            <a:off x="7177088" y="3681413"/>
            <a:ext cx="0" cy="5397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7" name="Line 35">
            <a:extLst>
              <a:ext uri="{FF2B5EF4-FFF2-40B4-BE49-F238E27FC236}">
                <a16:creationId xmlns:a16="http://schemas.microsoft.com/office/drawing/2014/main" id="{500E6C9F-7D01-775F-E1B3-F9536035E384}"/>
              </a:ext>
            </a:extLst>
          </p:cNvPr>
          <p:cNvSpPr>
            <a:spLocks noChangeShapeType="1"/>
          </p:cNvSpPr>
          <p:nvPr/>
        </p:nvSpPr>
        <p:spPr bwMode="auto">
          <a:xfrm flipV="1">
            <a:off x="7327900" y="3681413"/>
            <a:ext cx="0" cy="5397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8" name="Text Box 36">
            <a:extLst>
              <a:ext uri="{FF2B5EF4-FFF2-40B4-BE49-F238E27FC236}">
                <a16:creationId xmlns:a16="http://schemas.microsoft.com/office/drawing/2014/main" id="{DC3BFC6F-6CEB-A432-A218-A7A8F2BF09E9}"/>
              </a:ext>
            </a:extLst>
          </p:cNvPr>
          <p:cNvSpPr txBox="1">
            <a:spLocks noChangeArrowheads="1"/>
          </p:cNvSpPr>
          <p:nvPr/>
        </p:nvSpPr>
        <p:spPr bwMode="auto">
          <a:xfrm>
            <a:off x="6718300" y="2727325"/>
            <a:ext cx="936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2000">
                <a:solidFill>
                  <a:srgbClr val="A40508"/>
                </a:solidFill>
              </a:rPr>
              <a:t>To</a:t>
            </a:r>
          </a:p>
          <a:p>
            <a:pPr eaLnBrk="1" hangingPunct="1"/>
            <a:r>
              <a:rPr lang="en-US" altLang="en-US" sz="2000">
                <a:solidFill>
                  <a:srgbClr val="A40508"/>
                </a:solidFill>
              </a:rPr>
              <a:t>other</a:t>
            </a:r>
          </a:p>
          <a:p>
            <a:pPr eaLnBrk="1" hangingPunct="1"/>
            <a:r>
              <a:rPr lang="en-US" altLang="en-US" sz="2000">
                <a:solidFill>
                  <a:srgbClr val="A40508"/>
                </a:solidFill>
              </a:rPr>
              <a:t>nodes</a:t>
            </a:r>
          </a:p>
        </p:txBody>
      </p:sp>
      <p:sp>
        <p:nvSpPr>
          <p:cNvPr id="38949" name="Rectangle 38">
            <a:extLst>
              <a:ext uri="{FF2B5EF4-FFF2-40B4-BE49-F238E27FC236}">
                <a16:creationId xmlns:a16="http://schemas.microsoft.com/office/drawing/2014/main" id="{0A6838FA-D78A-7FBB-1CBD-00B69100DCC0}"/>
              </a:ext>
            </a:extLst>
          </p:cNvPr>
          <p:cNvSpPr>
            <a:spLocks noChangeArrowheads="1"/>
          </p:cNvSpPr>
          <p:nvPr/>
        </p:nvSpPr>
        <p:spPr bwMode="auto">
          <a:xfrm>
            <a:off x="6629400" y="2895600"/>
            <a:ext cx="1143000" cy="33528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sp>
        <p:nvSpPr>
          <p:cNvPr id="38950" name="Line 40">
            <a:extLst>
              <a:ext uri="{FF2B5EF4-FFF2-40B4-BE49-F238E27FC236}">
                <a16:creationId xmlns:a16="http://schemas.microsoft.com/office/drawing/2014/main" id="{5D3D5AF4-F79F-010B-6A41-0763280BF6E4}"/>
              </a:ext>
            </a:extLst>
          </p:cNvPr>
          <p:cNvSpPr>
            <a:spLocks noChangeShapeType="1"/>
          </p:cNvSpPr>
          <p:nvPr/>
        </p:nvSpPr>
        <p:spPr bwMode="auto">
          <a:xfrm>
            <a:off x="6858000" y="5334000"/>
            <a:ext cx="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1" name="Line 41">
            <a:extLst>
              <a:ext uri="{FF2B5EF4-FFF2-40B4-BE49-F238E27FC236}">
                <a16:creationId xmlns:a16="http://schemas.microsoft.com/office/drawing/2014/main" id="{5B6ADDA2-235C-25A0-6408-023BDE3B1E31}"/>
              </a:ext>
            </a:extLst>
          </p:cNvPr>
          <p:cNvSpPr>
            <a:spLocks noChangeShapeType="1"/>
          </p:cNvSpPr>
          <p:nvPr/>
        </p:nvSpPr>
        <p:spPr bwMode="auto">
          <a:xfrm>
            <a:off x="6858000" y="5334000"/>
            <a:ext cx="1066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2" name="Line 42">
            <a:extLst>
              <a:ext uri="{FF2B5EF4-FFF2-40B4-BE49-F238E27FC236}">
                <a16:creationId xmlns:a16="http://schemas.microsoft.com/office/drawing/2014/main" id="{837926F0-007E-CB48-41CA-C48B0EA8694A}"/>
              </a:ext>
            </a:extLst>
          </p:cNvPr>
          <p:cNvSpPr>
            <a:spLocks noChangeShapeType="1"/>
          </p:cNvSpPr>
          <p:nvPr/>
        </p:nvSpPr>
        <p:spPr bwMode="auto">
          <a:xfrm>
            <a:off x="7010400" y="5486400"/>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3" name="Line 43">
            <a:extLst>
              <a:ext uri="{FF2B5EF4-FFF2-40B4-BE49-F238E27FC236}">
                <a16:creationId xmlns:a16="http://schemas.microsoft.com/office/drawing/2014/main" id="{546A1433-9570-8710-E66E-179BA31C4055}"/>
              </a:ext>
            </a:extLst>
          </p:cNvPr>
          <p:cNvSpPr>
            <a:spLocks noChangeShapeType="1"/>
          </p:cNvSpPr>
          <p:nvPr/>
        </p:nvSpPr>
        <p:spPr bwMode="auto">
          <a:xfrm>
            <a:off x="7010400" y="5486400"/>
            <a:ext cx="914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4" name="Line 44">
            <a:extLst>
              <a:ext uri="{FF2B5EF4-FFF2-40B4-BE49-F238E27FC236}">
                <a16:creationId xmlns:a16="http://schemas.microsoft.com/office/drawing/2014/main" id="{4BAB2F83-E3CB-3998-C777-A9CE8F1CCF28}"/>
              </a:ext>
            </a:extLst>
          </p:cNvPr>
          <p:cNvSpPr>
            <a:spLocks noChangeShapeType="1"/>
          </p:cNvSpPr>
          <p:nvPr/>
        </p:nvSpPr>
        <p:spPr bwMode="auto">
          <a:xfrm>
            <a:off x="7162800" y="5638800"/>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5" name="Line 45">
            <a:extLst>
              <a:ext uri="{FF2B5EF4-FFF2-40B4-BE49-F238E27FC236}">
                <a16:creationId xmlns:a16="http://schemas.microsoft.com/office/drawing/2014/main" id="{FAFB7BBE-28DB-19AD-ABDA-FD17638F5740}"/>
              </a:ext>
            </a:extLst>
          </p:cNvPr>
          <p:cNvSpPr>
            <a:spLocks noChangeShapeType="1"/>
          </p:cNvSpPr>
          <p:nvPr/>
        </p:nvSpPr>
        <p:spPr bwMode="auto">
          <a:xfrm>
            <a:off x="7162800" y="56388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6" name="Text Box 46">
            <a:extLst>
              <a:ext uri="{FF2B5EF4-FFF2-40B4-BE49-F238E27FC236}">
                <a16:creationId xmlns:a16="http://schemas.microsoft.com/office/drawing/2014/main" id="{5599CC15-D0A3-BAE0-A10B-3E7D7DF3E5A9}"/>
              </a:ext>
            </a:extLst>
          </p:cNvPr>
          <p:cNvSpPr txBox="1">
            <a:spLocks noChangeArrowheads="1"/>
          </p:cNvSpPr>
          <p:nvPr/>
        </p:nvSpPr>
        <p:spPr bwMode="auto">
          <a:xfrm>
            <a:off x="6705600" y="5638800"/>
            <a:ext cx="936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2000">
                <a:solidFill>
                  <a:srgbClr val="A40508"/>
                </a:solidFill>
              </a:rPr>
              <a:t>From</a:t>
            </a:r>
          </a:p>
          <a:p>
            <a:pPr eaLnBrk="1" hangingPunct="1"/>
            <a:r>
              <a:rPr lang="en-US" altLang="en-US" sz="2000">
                <a:solidFill>
                  <a:srgbClr val="A40508"/>
                </a:solidFill>
              </a:rPr>
              <a:t>other</a:t>
            </a:r>
          </a:p>
          <a:p>
            <a:pPr eaLnBrk="1" hangingPunct="1"/>
            <a:r>
              <a:rPr lang="en-US" altLang="en-US" sz="2000">
                <a:solidFill>
                  <a:srgbClr val="A40508"/>
                </a:solidFill>
              </a:rPr>
              <a:t>nodes</a:t>
            </a:r>
          </a:p>
        </p:txBody>
      </p:sp>
      <p:sp>
        <p:nvSpPr>
          <p:cNvPr id="38957" name="TextBox 45">
            <a:extLst>
              <a:ext uri="{FF2B5EF4-FFF2-40B4-BE49-F238E27FC236}">
                <a16:creationId xmlns:a16="http://schemas.microsoft.com/office/drawing/2014/main" id="{AD2BB11C-C8DB-6791-4692-EC03CBC94CE4}"/>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20.2.1</a:t>
            </a:r>
          </a:p>
        </p:txBody>
      </p:sp>
      <p:sp>
        <p:nvSpPr>
          <p:cNvPr id="38958" name="Slide Number Placeholder 45">
            <a:extLst>
              <a:ext uri="{FF2B5EF4-FFF2-40B4-BE49-F238E27FC236}">
                <a16:creationId xmlns:a16="http://schemas.microsoft.com/office/drawing/2014/main" id="{7362EBFD-2924-3235-FAA7-EFF38AD62C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B525C183-8D6F-E240-9821-0FF419754D91}" type="slidenum">
              <a:rPr lang="en-US" altLang="en-US" sz="1200">
                <a:solidFill>
                  <a:srgbClr val="898989"/>
                </a:solidFill>
                <a:latin typeface="Calibri" panose="020F0502020204030204" pitchFamily="34" charset="0"/>
              </a:rPr>
              <a:pPr eaLnBrk="1" hangingPunct="1"/>
              <a:t>21</a:t>
            </a:fld>
            <a:endParaRPr lang="en-US" altLang="en-US" sz="1200">
              <a:solidFill>
                <a:srgbClr val="898989"/>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2109A2A-DC3B-20B3-97DA-7C97D67C3236}"/>
              </a:ext>
            </a:extLst>
          </p:cNvPr>
          <p:cNvSpPr>
            <a:spLocks noGrp="1" noChangeArrowheads="1"/>
          </p:cNvSpPr>
          <p:nvPr>
            <p:ph type="title"/>
          </p:nvPr>
        </p:nvSpPr>
        <p:spPr/>
        <p:txBody>
          <a:bodyPr/>
          <a:lstStyle/>
          <a:p>
            <a:pPr eaLnBrk="1" hangingPunct="1"/>
            <a:r>
              <a:rPr lang="en-US" altLang="en-US" sz="3600">
                <a:ea typeface="ＭＳ Ｐゴシック" panose="020B0600070205080204" pitchFamily="34" charset="-128"/>
              </a:rPr>
              <a:t>URL frontier: two main considerations</a:t>
            </a:r>
          </a:p>
        </p:txBody>
      </p:sp>
      <p:sp>
        <p:nvSpPr>
          <p:cNvPr id="39939" name="Rectangle 3">
            <a:extLst>
              <a:ext uri="{FF2B5EF4-FFF2-40B4-BE49-F238E27FC236}">
                <a16:creationId xmlns:a16="http://schemas.microsoft.com/office/drawing/2014/main" id="{177E7745-0A5B-4F1D-898A-D9FE763FBBF1}"/>
              </a:ext>
            </a:extLst>
          </p:cNvPr>
          <p:cNvSpPr>
            <a:spLocks noGrp="1" noChangeArrowheads="1"/>
          </p:cNvSpPr>
          <p:nvPr>
            <p:ph type="body" idx="1"/>
          </p:nvPr>
        </p:nvSpPr>
        <p:spPr>
          <a:xfrm>
            <a:off x="457200" y="1752600"/>
            <a:ext cx="8229600" cy="4876800"/>
          </a:xfrm>
        </p:spPr>
        <p:txBody>
          <a:bodyPr/>
          <a:lstStyle/>
          <a:p>
            <a:pPr eaLnBrk="1" hangingPunct="1">
              <a:lnSpc>
                <a:spcPct val="90000"/>
              </a:lnSpc>
            </a:pPr>
            <a:r>
              <a:rPr lang="en-US" altLang="en-US" sz="3000" u="sng">
                <a:ea typeface="ＭＳ Ｐゴシック" panose="020B0600070205080204" pitchFamily="34" charset="-128"/>
              </a:rPr>
              <a:t>Politeness</a:t>
            </a:r>
            <a:r>
              <a:rPr lang="en-US" altLang="en-US" sz="3000">
                <a:ea typeface="ＭＳ Ｐゴシック" panose="020B0600070205080204" pitchFamily="34" charset="-128"/>
              </a:rPr>
              <a:t>: do not hit a web server too frequently</a:t>
            </a:r>
          </a:p>
          <a:p>
            <a:pPr eaLnBrk="1" hangingPunct="1">
              <a:lnSpc>
                <a:spcPct val="90000"/>
              </a:lnSpc>
            </a:pPr>
            <a:r>
              <a:rPr lang="en-US" altLang="en-US" sz="3000" u="sng">
                <a:ea typeface="ＭＳ Ｐゴシック" panose="020B0600070205080204" pitchFamily="34" charset="-128"/>
              </a:rPr>
              <a:t>Freshness</a:t>
            </a:r>
            <a:r>
              <a:rPr lang="en-US" altLang="en-US" sz="3000">
                <a:ea typeface="ＭＳ Ｐゴシック" panose="020B0600070205080204" pitchFamily="34" charset="-128"/>
              </a:rPr>
              <a:t>: crawl some pages more often than others</a:t>
            </a:r>
          </a:p>
          <a:p>
            <a:pPr lvl="1" eaLnBrk="1" hangingPunct="1">
              <a:lnSpc>
                <a:spcPct val="90000"/>
              </a:lnSpc>
            </a:pPr>
            <a:r>
              <a:rPr lang="en-US" altLang="en-US" sz="2800">
                <a:ea typeface="ＭＳ Ｐゴシック" panose="020B0600070205080204" pitchFamily="34" charset="-128"/>
              </a:rPr>
              <a:t>E.g., pages (such as News sites) whose content changes often</a:t>
            </a:r>
          </a:p>
          <a:p>
            <a:pPr eaLnBrk="1" hangingPunct="1">
              <a:lnSpc>
                <a:spcPct val="90000"/>
              </a:lnSpc>
              <a:buFont typeface="Wingdings" pitchFamily="2" charset="2"/>
              <a:buNone/>
            </a:pPr>
            <a:r>
              <a:rPr lang="en-US" altLang="en-US" sz="3000">
                <a:solidFill>
                  <a:srgbClr val="A40508"/>
                </a:solidFill>
                <a:ea typeface="ＭＳ Ｐゴシック" panose="020B0600070205080204" pitchFamily="34" charset="-128"/>
              </a:rPr>
              <a:t>These goals may conflict each other.</a:t>
            </a:r>
          </a:p>
          <a:p>
            <a:pPr eaLnBrk="1" hangingPunct="1">
              <a:lnSpc>
                <a:spcPct val="90000"/>
              </a:lnSpc>
              <a:buFont typeface="Wingdings" pitchFamily="2" charset="2"/>
              <a:buNone/>
            </a:pPr>
            <a:r>
              <a:rPr lang="en-US" altLang="en-US" sz="3000">
                <a:solidFill>
                  <a:srgbClr val="A40508"/>
                </a:solidFill>
                <a:ea typeface="ＭＳ Ｐゴシック" panose="020B0600070205080204" pitchFamily="34" charset="-128"/>
              </a:rPr>
              <a:t>(E.g., simple priority queue fails – many links out of a page go to its own site, creating a burst of accesses to that site.)</a:t>
            </a:r>
          </a:p>
        </p:txBody>
      </p:sp>
      <p:sp>
        <p:nvSpPr>
          <p:cNvPr id="39940" name="TextBox 4">
            <a:extLst>
              <a:ext uri="{FF2B5EF4-FFF2-40B4-BE49-F238E27FC236}">
                <a16:creationId xmlns:a16="http://schemas.microsoft.com/office/drawing/2014/main" id="{BE7C30C0-D556-7BFB-3EEE-F1E86CF38224}"/>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20.2.3</a:t>
            </a:r>
          </a:p>
        </p:txBody>
      </p:sp>
      <p:sp>
        <p:nvSpPr>
          <p:cNvPr id="39941" name="Slide Number Placeholder 4">
            <a:extLst>
              <a:ext uri="{FF2B5EF4-FFF2-40B4-BE49-F238E27FC236}">
                <a16:creationId xmlns:a16="http://schemas.microsoft.com/office/drawing/2014/main" id="{2BDBD865-4506-EC85-ABB7-F331EED9EF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FE8185A2-5006-2E4D-A7CE-76ED555283EF}" type="slidenum">
              <a:rPr lang="en-US" altLang="en-US" sz="1200">
                <a:solidFill>
                  <a:srgbClr val="898989"/>
                </a:solidFill>
                <a:latin typeface="Calibri" panose="020F0502020204030204" pitchFamily="34" charset="0"/>
              </a:rPr>
              <a:pPr eaLnBrk="1" hangingPunct="1"/>
              <a:t>22</a:t>
            </a:fld>
            <a:endParaRPr lang="en-US" altLang="en-US" sz="1200">
              <a:solidFill>
                <a:srgbClr val="898989"/>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1639DD9-B0BC-03B5-5349-0F1B53570DFE}"/>
              </a:ext>
            </a:extLst>
          </p:cNvPr>
          <p:cNvSpPr>
            <a:spLocks noGrp="1"/>
          </p:cNvSpPr>
          <p:nvPr>
            <p:ph type="title"/>
          </p:nvPr>
        </p:nvSpPr>
        <p:spPr/>
        <p:txBody>
          <a:bodyPr/>
          <a:lstStyle/>
          <a:p>
            <a:pPr eaLnBrk="1" hangingPunct="1"/>
            <a:r>
              <a:rPr lang="en-US" altLang="en-US"/>
              <a:t>Duplicate documents</a:t>
            </a:r>
          </a:p>
        </p:txBody>
      </p:sp>
      <p:sp>
        <p:nvSpPr>
          <p:cNvPr id="35842" name="Rectangle 3">
            <a:extLst>
              <a:ext uri="{FF2B5EF4-FFF2-40B4-BE49-F238E27FC236}">
                <a16:creationId xmlns:a16="http://schemas.microsoft.com/office/drawing/2014/main" id="{AA2411AD-DA10-C390-E70C-03B640DAC608}"/>
              </a:ext>
            </a:extLst>
          </p:cNvPr>
          <p:cNvSpPr>
            <a:spLocks noGrp="1"/>
          </p:cNvSpPr>
          <p:nvPr>
            <p:ph type="body" idx="1"/>
          </p:nvPr>
        </p:nvSpPr>
        <p:spPr/>
        <p:txBody>
          <a:bodyPr/>
          <a:lstStyle/>
          <a:p>
            <a:pPr eaLnBrk="1" hangingPunct="1"/>
            <a:r>
              <a:rPr lang="en-US" altLang="en-US" sz="3000"/>
              <a:t>The web is full of duplicated content</a:t>
            </a:r>
          </a:p>
          <a:p>
            <a:pPr eaLnBrk="1" hangingPunct="1"/>
            <a:endParaRPr lang="en-US" altLang="en-US" sz="3000"/>
          </a:p>
          <a:p>
            <a:pPr eaLnBrk="1" hangingPunct="1"/>
            <a:r>
              <a:rPr lang="en-US" altLang="en-US" sz="3000"/>
              <a:t>Strict duplicate detection = exact match</a:t>
            </a:r>
          </a:p>
          <a:p>
            <a:pPr lvl="1" eaLnBrk="1" hangingPunct="1"/>
            <a:r>
              <a:rPr lang="en-US" altLang="en-US" sz="2800"/>
              <a:t>Not as common</a:t>
            </a:r>
          </a:p>
          <a:p>
            <a:pPr eaLnBrk="1" hangingPunct="1"/>
            <a:endParaRPr lang="en-US" altLang="en-US" sz="3000"/>
          </a:p>
          <a:p>
            <a:pPr eaLnBrk="1" hangingPunct="1"/>
            <a:r>
              <a:rPr lang="en-US" altLang="en-US" sz="3000"/>
              <a:t>But many, many cases of </a:t>
            </a:r>
            <a:r>
              <a:rPr lang="en-US" altLang="en-US" sz="3000">
                <a:solidFill>
                  <a:srgbClr val="FF0000"/>
                </a:solidFill>
              </a:rPr>
              <a:t>near duplicates</a:t>
            </a:r>
          </a:p>
          <a:p>
            <a:pPr lvl="1" eaLnBrk="1" hangingPunct="1"/>
            <a:r>
              <a:rPr lang="en-US" altLang="en-US" sz="2800"/>
              <a:t>E.g., Last modified date the only difference between two copies of a page</a:t>
            </a:r>
          </a:p>
        </p:txBody>
      </p:sp>
      <p:sp>
        <p:nvSpPr>
          <p:cNvPr id="35843" name="TextBox 4">
            <a:extLst>
              <a:ext uri="{FF2B5EF4-FFF2-40B4-BE49-F238E27FC236}">
                <a16:creationId xmlns:a16="http://schemas.microsoft.com/office/drawing/2014/main" id="{8CEE6D4B-A77F-665C-3FBD-930FDA165391}"/>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1600">
                <a:solidFill>
                  <a:srgbClr val="FBFCFF"/>
                </a:solidFill>
                <a:latin typeface="Lucida Sans" panose="020B0602030504020204" pitchFamily="34" charset="77"/>
              </a:rPr>
              <a:t>Sec. 19.6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6C5CB917-2FC6-4DB8-D73F-44131647AC63}"/>
              </a:ext>
            </a:extLst>
          </p:cNvPr>
          <p:cNvSpPr>
            <a:spLocks noGrp="1"/>
          </p:cNvSpPr>
          <p:nvPr>
            <p:ph type="title"/>
          </p:nvPr>
        </p:nvSpPr>
        <p:spPr>
          <a:xfrm>
            <a:off x="685800" y="457200"/>
            <a:ext cx="7772400" cy="1143000"/>
          </a:xfrm>
        </p:spPr>
        <p:txBody>
          <a:bodyPr/>
          <a:lstStyle/>
          <a:p>
            <a:pPr eaLnBrk="1" hangingPunct="1"/>
            <a:r>
              <a:rPr lang="en-US" altLang="en-US" sz="3200" dirty="0"/>
              <a:t>Duplicate/Near-Duplicate Detection</a:t>
            </a:r>
          </a:p>
        </p:txBody>
      </p:sp>
      <p:sp>
        <p:nvSpPr>
          <p:cNvPr id="36866" name="Rectangle 3">
            <a:extLst>
              <a:ext uri="{FF2B5EF4-FFF2-40B4-BE49-F238E27FC236}">
                <a16:creationId xmlns:a16="http://schemas.microsoft.com/office/drawing/2014/main" id="{848481A1-8A31-9495-98C9-94C4571B904B}"/>
              </a:ext>
            </a:extLst>
          </p:cNvPr>
          <p:cNvSpPr>
            <a:spLocks noGrp="1"/>
          </p:cNvSpPr>
          <p:nvPr>
            <p:ph type="body" idx="1"/>
          </p:nvPr>
        </p:nvSpPr>
        <p:spPr>
          <a:xfrm>
            <a:off x="304800" y="1600200"/>
            <a:ext cx="8610600" cy="4876800"/>
          </a:xfrm>
        </p:spPr>
        <p:txBody>
          <a:bodyPr/>
          <a:lstStyle/>
          <a:p>
            <a:pPr eaLnBrk="1" hangingPunct="1"/>
            <a:r>
              <a:rPr lang="en-US" altLang="en-US" i="1" dirty="0"/>
              <a:t>Duplication</a:t>
            </a:r>
            <a:r>
              <a:rPr lang="en-US" altLang="en-US" dirty="0"/>
              <a:t>: Exact match  can be detected with fingerprints</a:t>
            </a:r>
          </a:p>
          <a:p>
            <a:pPr eaLnBrk="1" hangingPunct="1"/>
            <a:endParaRPr lang="en-US" altLang="en-US" i="1" dirty="0"/>
          </a:p>
          <a:p>
            <a:pPr eaLnBrk="1" hangingPunct="1"/>
            <a:r>
              <a:rPr lang="en-US" altLang="en-US" i="1" dirty="0"/>
              <a:t>Near-Duplication</a:t>
            </a:r>
            <a:r>
              <a:rPr lang="en-US" altLang="en-US" dirty="0"/>
              <a:t>: Approximate match</a:t>
            </a:r>
            <a:endParaRPr lang="en-US" altLang="en-US" sz="3000" dirty="0"/>
          </a:p>
          <a:p>
            <a:pPr lvl="1" eaLnBrk="1" hangingPunct="1"/>
            <a:r>
              <a:rPr lang="en-US" altLang="en-US" sz="2800" dirty="0"/>
              <a:t>Overview</a:t>
            </a:r>
          </a:p>
          <a:p>
            <a:pPr lvl="2" eaLnBrk="1" hangingPunct="1"/>
            <a:r>
              <a:rPr lang="en-US" altLang="en-US" sz="2400" dirty="0"/>
              <a:t>Compute syntactic similarity with an </a:t>
            </a:r>
            <a:r>
              <a:rPr lang="en-US" altLang="en-US" sz="2400" b="1" dirty="0"/>
              <a:t>edit-distance measure</a:t>
            </a:r>
          </a:p>
          <a:p>
            <a:pPr lvl="2" eaLnBrk="1" hangingPunct="1"/>
            <a:r>
              <a:rPr lang="en-US" altLang="en-US" sz="2400" dirty="0"/>
              <a:t>Use similarity threshold to detect near-duplicates, e.g.,  Similarity &gt; 80% =&gt; Documents are </a:t>
            </a:r>
            <a:r>
              <a:rPr lang="ja-JP" altLang="en-US" sz="2400"/>
              <a:t>“</a:t>
            </a:r>
            <a:r>
              <a:rPr lang="en-US" altLang="ja-JP" sz="2400" dirty="0"/>
              <a:t>near duplicates</a:t>
            </a:r>
            <a:r>
              <a:rPr lang="ja-JP" altLang="en-US" sz="2400"/>
              <a:t>”</a:t>
            </a:r>
            <a:endParaRPr lang="en-US" altLang="ja-JP" sz="2400" dirty="0"/>
          </a:p>
        </p:txBody>
      </p:sp>
      <p:sp>
        <p:nvSpPr>
          <p:cNvPr id="36867" name="TextBox 4">
            <a:extLst>
              <a:ext uri="{FF2B5EF4-FFF2-40B4-BE49-F238E27FC236}">
                <a16:creationId xmlns:a16="http://schemas.microsoft.com/office/drawing/2014/main" id="{9EB88F9C-D106-35EA-FA8B-D0D70C443346}"/>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1600">
                <a:solidFill>
                  <a:srgbClr val="FBFCFF"/>
                </a:solidFill>
                <a:latin typeface="Lucida Sans" panose="020B0602030504020204" pitchFamily="34" charset="77"/>
              </a:rPr>
              <a:t>Sec. 19.6</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B7A2CDBE-A5A4-97F9-B523-F8D5EAAE2A91}"/>
              </a:ext>
            </a:extLst>
          </p:cNvPr>
          <p:cNvSpPr>
            <a:spLocks noGrp="1"/>
          </p:cNvSpPr>
          <p:nvPr>
            <p:ph type="title"/>
          </p:nvPr>
        </p:nvSpPr>
        <p:spPr/>
        <p:txBody>
          <a:bodyPr/>
          <a:lstStyle/>
          <a:p>
            <a:pPr eaLnBrk="1" hangingPunct="1"/>
            <a:r>
              <a:rPr lang="en-US" altLang="en-US" dirty="0"/>
              <a:t>Jaccard Similarity</a:t>
            </a:r>
          </a:p>
        </p:txBody>
      </p:sp>
      <p:sp>
        <p:nvSpPr>
          <p:cNvPr id="37890" name="Rectangle 3">
            <a:extLst>
              <a:ext uri="{FF2B5EF4-FFF2-40B4-BE49-F238E27FC236}">
                <a16:creationId xmlns:a16="http://schemas.microsoft.com/office/drawing/2014/main" id="{A00356F9-E392-1BB3-F14D-E73EED7C89B7}"/>
              </a:ext>
            </a:extLst>
          </p:cNvPr>
          <p:cNvSpPr>
            <a:spLocks noGrp="1"/>
          </p:cNvSpPr>
          <p:nvPr>
            <p:ph type="body" idx="1"/>
          </p:nvPr>
        </p:nvSpPr>
        <p:spPr>
          <a:xfrm>
            <a:off x="76200" y="1548663"/>
            <a:ext cx="8991600" cy="5105400"/>
          </a:xfrm>
        </p:spPr>
        <p:txBody>
          <a:bodyPr/>
          <a:lstStyle/>
          <a:p>
            <a:pPr eaLnBrk="1" hangingPunct="1"/>
            <a:r>
              <a:rPr lang="en-US" altLang="en-US" sz="2400" dirty="0"/>
              <a:t>Features:</a:t>
            </a:r>
          </a:p>
          <a:p>
            <a:pPr lvl="1" eaLnBrk="1" hangingPunct="1"/>
            <a:r>
              <a:rPr lang="en-US" altLang="en-US" dirty="0"/>
              <a:t>Segments of a document (natural or artificial breakpoints)</a:t>
            </a:r>
          </a:p>
          <a:p>
            <a:pPr lvl="1" eaLnBrk="1" hangingPunct="1"/>
            <a:r>
              <a:rPr lang="en-US" altLang="en-US" u="sng" dirty="0"/>
              <a:t>Shingles</a:t>
            </a:r>
            <a:r>
              <a:rPr lang="en-US" altLang="en-US" dirty="0"/>
              <a:t> (Word N-Grams)</a:t>
            </a:r>
          </a:p>
          <a:p>
            <a:pPr lvl="1" eaLnBrk="1" hangingPunct="1"/>
            <a:r>
              <a:rPr lang="en-US" altLang="en-US" b="1" i="1" dirty="0"/>
              <a:t>a rose is a rose is a rose</a:t>
            </a:r>
            <a:r>
              <a:rPr lang="en-US" altLang="en-US" dirty="0"/>
              <a:t> → 4-grams are:</a:t>
            </a:r>
          </a:p>
          <a:p>
            <a:pPr lvl="1" eaLnBrk="1" hangingPunct="1">
              <a:buFont typeface="Wingdings" pitchFamily="2" charset="2"/>
              <a:buNone/>
            </a:pPr>
            <a:r>
              <a:rPr lang="en-US" altLang="en-US" dirty="0"/>
              <a:t>      </a:t>
            </a:r>
            <a:r>
              <a:rPr lang="en-US" altLang="en-US" dirty="0" err="1">
                <a:solidFill>
                  <a:srgbClr val="A50021"/>
                </a:solidFill>
              </a:rPr>
              <a:t>a_rose_is_a</a:t>
            </a:r>
            <a:r>
              <a:rPr lang="en-US" altLang="en-US" dirty="0"/>
              <a:t> </a:t>
            </a:r>
          </a:p>
          <a:p>
            <a:pPr lvl="1" eaLnBrk="1" hangingPunct="1">
              <a:buFont typeface="Wingdings" pitchFamily="2" charset="2"/>
              <a:buNone/>
            </a:pPr>
            <a:r>
              <a:rPr lang="en-US" altLang="en-US" dirty="0"/>
              <a:t>          </a:t>
            </a:r>
            <a:r>
              <a:rPr lang="en-US" altLang="en-US" dirty="0" err="1">
                <a:solidFill>
                  <a:srgbClr val="009900"/>
                </a:solidFill>
              </a:rPr>
              <a:t>rose_is_a_rose</a:t>
            </a:r>
            <a:endParaRPr lang="en-US" altLang="en-US" dirty="0"/>
          </a:p>
          <a:p>
            <a:pPr lvl="1" eaLnBrk="1" hangingPunct="1">
              <a:buFont typeface="Wingdings" pitchFamily="2" charset="2"/>
              <a:buNone/>
            </a:pPr>
            <a:r>
              <a:rPr lang="en-US" altLang="en-US" dirty="0">
                <a:solidFill>
                  <a:srgbClr val="3333FF"/>
                </a:solidFill>
              </a:rPr>
              <a:t>                    </a:t>
            </a:r>
            <a:r>
              <a:rPr lang="en-US" altLang="en-US" dirty="0" err="1">
                <a:solidFill>
                  <a:srgbClr val="3333FF"/>
                </a:solidFill>
              </a:rPr>
              <a:t>is_a_rose_is</a:t>
            </a:r>
            <a:r>
              <a:rPr lang="en-US" altLang="en-US" dirty="0">
                <a:solidFill>
                  <a:srgbClr val="3333FF"/>
                </a:solidFill>
              </a:rPr>
              <a:t> </a:t>
            </a:r>
            <a:br>
              <a:rPr lang="en-US" altLang="en-US" dirty="0">
                <a:solidFill>
                  <a:srgbClr val="3333FF"/>
                </a:solidFill>
              </a:rPr>
            </a:br>
            <a:endParaRPr lang="en-US" altLang="en-US" dirty="0"/>
          </a:p>
          <a:p>
            <a:pPr eaLnBrk="1" hangingPunct="1"/>
            <a:r>
              <a:rPr lang="en-US" altLang="en-US" sz="2400" dirty="0"/>
              <a:t>Similarity Measure between two docs (= </a:t>
            </a:r>
            <a:r>
              <a:rPr lang="en-US" altLang="en-US" sz="2400" u="sng" dirty="0"/>
              <a:t>sets of shingles</a:t>
            </a:r>
            <a:r>
              <a:rPr lang="en-US" altLang="en-US" sz="2400" dirty="0"/>
              <a:t>)</a:t>
            </a:r>
          </a:p>
          <a:p>
            <a:pPr lvl="1" eaLnBrk="1" hangingPunct="1"/>
            <a:r>
              <a:rPr lang="en-US" altLang="en-US" dirty="0"/>
              <a:t>Jaccard </a:t>
            </a:r>
            <a:r>
              <a:rPr lang="en-US" altLang="en-US" dirty="0" err="1"/>
              <a:t>cooefficient</a:t>
            </a:r>
            <a:r>
              <a:rPr lang="en-US" altLang="en-US" dirty="0"/>
              <a:t>: </a:t>
            </a:r>
          </a:p>
          <a:p>
            <a:pPr lvl="2"/>
            <a:r>
              <a:rPr lang="en-US" altLang="en-US" sz="2800" dirty="0"/>
              <a:t>(</a:t>
            </a:r>
            <a:r>
              <a:rPr lang="en-US" altLang="en-US" sz="2800" dirty="0" err="1"/>
              <a:t>Size_of_Intersection</a:t>
            </a:r>
            <a:r>
              <a:rPr lang="en-US" altLang="en-US" sz="2800" dirty="0"/>
              <a:t> / </a:t>
            </a:r>
            <a:r>
              <a:rPr lang="en-US" altLang="en-US" sz="2800" dirty="0" err="1"/>
              <a:t>Size_of_Union</a:t>
            </a:r>
            <a:r>
              <a:rPr lang="en-US" altLang="en-US" sz="2800" dirty="0"/>
              <a:t>)</a:t>
            </a:r>
          </a:p>
        </p:txBody>
      </p:sp>
      <p:sp>
        <p:nvSpPr>
          <p:cNvPr id="37891" name="TextBox 4">
            <a:extLst>
              <a:ext uri="{FF2B5EF4-FFF2-40B4-BE49-F238E27FC236}">
                <a16:creationId xmlns:a16="http://schemas.microsoft.com/office/drawing/2014/main" id="{3489D8C6-AEB5-51EB-19F9-DF0453D2E5E9}"/>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1600">
                <a:solidFill>
                  <a:srgbClr val="FBFCFF"/>
                </a:solidFill>
                <a:latin typeface="Lucida Sans" panose="020B0602030504020204" pitchFamily="34" charset="77"/>
              </a:rPr>
              <a:t>Sec. 19.6</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5402B22-0205-283F-B6BF-5CB61303AD69}"/>
              </a:ext>
            </a:extLst>
          </p:cNvPr>
          <p:cNvSpPr>
            <a:spLocks noGrp="1"/>
          </p:cNvSpPr>
          <p:nvPr>
            <p:ph type="title"/>
          </p:nvPr>
        </p:nvSpPr>
        <p:spPr/>
        <p:txBody>
          <a:bodyPr/>
          <a:lstStyle/>
          <a:p>
            <a:pPr eaLnBrk="1" hangingPunct="1"/>
            <a:r>
              <a:rPr lang="en-US" altLang="en-US"/>
              <a:t>Shingles + Set Intersection</a:t>
            </a:r>
          </a:p>
        </p:txBody>
      </p:sp>
      <p:sp>
        <p:nvSpPr>
          <p:cNvPr id="1033219" name="Rectangle 3">
            <a:extLst>
              <a:ext uri="{FF2B5EF4-FFF2-40B4-BE49-F238E27FC236}">
                <a16:creationId xmlns:a16="http://schemas.microsoft.com/office/drawing/2014/main" id="{ECB58EDA-053E-D820-B3F3-BCA0CB64D547}"/>
              </a:ext>
            </a:extLst>
          </p:cNvPr>
          <p:cNvSpPr>
            <a:spLocks noGrp="1"/>
          </p:cNvSpPr>
          <p:nvPr>
            <p:ph type="body" idx="1"/>
          </p:nvPr>
        </p:nvSpPr>
        <p:spPr>
          <a:xfrm>
            <a:off x="762000" y="1447800"/>
            <a:ext cx="7924800" cy="4648200"/>
          </a:xfrm>
        </p:spPr>
        <p:txBody>
          <a:bodyPr/>
          <a:lstStyle/>
          <a:p>
            <a:pPr marL="0" indent="0" eaLnBrk="1" hangingPunct="1"/>
            <a:r>
              <a:rPr lang="en-US" altLang="en-US" sz="2400"/>
              <a:t> </a:t>
            </a:r>
            <a:r>
              <a:rPr lang="en-US" altLang="en-US"/>
              <a:t>Computing </a:t>
            </a:r>
            <a:r>
              <a:rPr lang="en-US" altLang="en-US" u="sng"/>
              <a:t>exact</a:t>
            </a:r>
            <a:r>
              <a:rPr lang="en-US" altLang="en-US"/>
              <a:t> set intersection of shingles between </a:t>
            </a:r>
            <a:r>
              <a:rPr lang="en-US" altLang="en-US" u="sng"/>
              <a:t>all</a:t>
            </a:r>
            <a:r>
              <a:rPr lang="en-US" altLang="en-US"/>
              <a:t> pairs of documents is expensive</a:t>
            </a:r>
          </a:p>
          <a:p>
            <a:pPr marL="0" indent="0" eaLnBrk="1" hangingPunct="1"/>
            <a:endParaRPr lang="en-US" altLang="en-US"/>
          </a:p>
          <a:p>
            <a:pPr marL="0" indent="0" eaLnBrk="1" hangingPunct="1"/>
            <a:r>
              <a:rPr lang="en-US" altLang="en-US"/>
              <a:t>Approximate using a cleverly chosen subset of shingles from each (a </a:t>
            </a:r>
            <a:r>
              <a:rPr lang="en-US" altLang="en-US" i="1"/>
              <a:t>sketch</a:t>
            </a:r>
            <a:r>
              <a:rPr lang="en-US" altLang="en-US"/>
              <a:t>)</a:t>
            </a:r>
          </a:p>
          <a:p>
            <a:pPr marL="0" indent="0" eaLnBrk="1" hangingPunct="1"/>
            <a:r>
              <a:rPr lang="en-US" altLang="en-US"/>
              <a:t> Estimate </a:t>
            </a:r>
            <a:r>
              <a:rPr lang="en-US" altLang="en-US">
                <a:solidFill>
                  <a:srgbClr val="A40508"/>
                </a:solidFill>
              </a:rPr>
              <a:t>(size_of_intersection / size_of_union)</a:t>
            </a:r>
            <a:r>
              <a:rPr lang="en-US" altLang="en-US"/>
              <a:t> based on a short sketch </a:t>
            </a:r>
          </a:p>
        </p:txBody>
      </p:sp>
      <p:grpSp>
        <p:nvGrpSpPr>
          <p:cNvPr id="2" name="Group 16">
            <a:extLst>
              <a:ext uri="{FF2B5EF4-FFF2-40B4-BE49-F238E27FC236}">
                <a16:creationId xmlns:a16="http://schemas.microsoft.com/office/drawing/2014/main" id="{2B937D5B-D9C7-890F-64D7-7B189A6CB468}"/>
              </a:ext>
            </a:extLst>
          </p:cNvPr>
          <p:cNvGrpSpPr>
            <a:grpSpLocks/>
          </p:cNvGrpSpPr>
          <p:nvPr/>
        </p:nvGrpSpPr>
        <p:grpSpPr bwMode="auto">
          <a:xfrm>
            <a:off x="304800" y="4819650"/>
            <a:ext cx="8502650" cy="1885950"/>
            <a:chOff x="304800" y="4819650"/>
            <a:chExt cx="8502487" cy="1885950"/>
          </a:xfrm>
        </p:grpSpPr>
        <p:sp>
          <p:nvSpPr>
            <p:cNvPr id="27649" name="Document">
              <a:extLst>
                <a:ext uri="{FF2B5EF4-FFF2-40B4-BE49-F238E27FC236}">
                  <a16:creationId xmlns:a16="http://schemas.microsoft.com/office/drawing/2014/main" id="{C76B83D2-6BE1-6E18-0CC7-3166C4674169}"/>
                </a:ext>
              </a:extLst>
            </p:cNvPr>
            <p:cNvSpPr>
              <a:spLocks noEditPoints="1" noChangeArrowheads="1"/>
            </p:cNvSpPr>
            <p:nvPr/>
          </p:nvSpPr>
          <p:spPr bwMode="auto">
            <a:xfrm>
              <a:off x="304800" y="4819650"/>
              <a:ext cx="914382" cy="8191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r" eaLnBrk="1" hangingPunct="1">
                <a:defRPr/>
              </a:pPr>
              <a:r>
                <a:rPr lang="en-US" dirty="0">
                  <a:latin typeface="Lucida Sans" charset="0"/>
                  <a:ea typeface="+mn-ea"/>
                  <a:cs typeface="ＭＳ Ｐゴシック" charset="0"/>
                </a:rPr>
                <a:t>Doc A</a:t>
              </a:r>
            </a:p>
          </p:txBody>
        </p:sp>
        <p:sp>
          <p:nvSpPr>
            <p:cNvPr id="38918" name="Rounded Rectangle 4">
              <a:extLst>
                <a:ext uri="{FF2B5EF4-FFF2-40B4-BE49-F238E27FC236}">
                  <a16:creationId xmlns:a16="http://schemas.microsoft.com/office/drawing/2014/main" id="{F34327D4-C40F-8550-CA28-55FF7C87E08E}"/>
                </a:ext>
              </a:extLst>
            </p:cNvPr>
            <p:cNvSpPr>
              <a:spLocks noChangeArrowheads="1"/>
            </p:cNvSpPr>
            <p:nvPr/>
          </p:nvSpPr>
          <p:spPr bwMode="auto">
            <a:xfrm>
              <a:off x="1981200" y="4953000"/>
              <a:ext cx="2020616" cy="510778"/>
            </a:xfrm>
            <a:prstGeom prst="roundRect">
              <a:avLst>
                <a:gd name="adj" fmla="val 16667"/>
              </a:avLst>
            </a:prstGeom>
            <a:solidFill>
              <a:schemeClr val="accent1">
                <a:alpha val="41960"/>
              </a:schemeClr>
            </a:solidFill>
            <a:ln w="9525">
              <a:solidFill>
                <a:schemeClr val="tx1"/>
              </a:solidFill>
              <a:miter lim="800000"/>
              <a:headEnd/>
              <a:tailEnd/>
            </a:ln>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2400">
                  <a:latin typeface="Lucida Sans" panose="020B0602030504020204" pitchFamily="34" charset="77"/>
                </a:rPr>
                <a:t>Shingle set A</a:t>
              </a:r>
            </a:p>
          </p:txBody>
        </p:sp>
        <p:sp>
          <p:nvSpPr>
            <p:cNvPr id="6" name="Snip Single Corner Rectangle 5">
              <a:extLst>
                <a:ext uri="{FF2B5EF4-FFF2-40B4-BE49-F238E27FC236}">
                  <a16:creationId xmlns:a16="http://schemas.microsoft.com/office/drawing/2014/main" id="{2058C5F1-14A1-63F2-B373-57E74A43E834}"/>
                </a:ext>
              </a:extLst>
            </p:cNvPr>
            <p:cNvSpPr/>
            <p:nvPr/>
          </p:nvSpPr>
          <p:spPr bwMode="auto">
            <a:xfrm>
              <a:off x="4800514" y="4953000"/>
              <a:ext cx="1439835" cy="501650"/>
            </a:xfrm>
            <a:prstGeom prst="snip1Rect">
              <a:avLst/>
            </a:prstGeom>
            <a:solidFill>
              <a:srgbClr val="FFFF00"/>
            </a:solidFill>
            <a:ln w="9525" cap="flat" cmpd="sng" algn="ctr">
              <a:solidFill>
                <a:schemeClr val="tx1"/>
              </a:solidFill>
              <a:prstDash val="solid"/>
              <a:miter lim="800000"/>
              <a:headEnd type="none" w="med" len="med"/>
              <a:tailEnd type="none" w="med" len="med"/>
            </a:ln>
            <a:effectLst/>
          </p:spPr>
          <p:txBody>
            <a:bodyPr wrap="none" anchor="ctr">
              <a:spAutoFit/>
            </a:bodyPr>
            <a:lstStyle/>
            <a:p>
              <a:pPr eaLnBrk="1" hangingPunct="1">
                <a:defRPr/>
              </a:pPr>
              <a:r>
                <a:rPr lang="en-US" dirty="0">
                  <a:latin typeface="Lucida Sans" charset="0"/>
                  <a:ea typeface="+mn-ea"/>
                  <a:cs typeface="ＭＳ Ｐゴシック" charset="0"/>
                </a:rPr>
                <a:t>Sketch A</a:t>
              </a:r>
            </a:p>
          </p:txBody>
        </p:sp>
        <p:cxnSp>
          <p:nvCxnSpPr>
            <p:cNvPr id="38920" name="Straight Arrow Connector 7">
              <a:extLst>
                <a:ext uri="{FF2B5EF4-FFF2-40B4-BE49-F238E27FC236}">
                  <a16:creationId xmlns:a16="http://schemas.microsoft.com/office/drawing/2014/main" id="{A386623F-5418-36EA-3010-72084B111FFD}"/>
                </a:ext>
              </a:extLst>
            </p:cNvPr>
            <p:cNvCxnSpPr>
              <a:cxnSpLocks noChangeShapeType="1"/>
            </p:cNvCxnSpPr>
            <p:nvPr/>
          </p:nvCxnSpPr>
          <p:spPr bwMode="auto">
            <a:xfrm>
              <a:off x="1447800" y="5181600"/>
              <a:ext cx="381000" cy="1588"/>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38921" name="Straight Arrow Connector 8">
              <a:extLst>
                <a:ext uri="{FF2B5EF4-FFF2-40B4-BE49-F238E27FC236}">
                  <a16:creationId xmlns:a16="http://schemas.microsoft.com/office/drawing/2014/main" id="{C8EB6DFA-5309-BB5D-C804-E4FA676EF454}"/>
                </a:ext>
              </a:extLst>
            </p:cNvPr>
            <p:cNvCxnSpPr>
              <a:cxnSpLocks noChangeShapeType="1"/>
            </p:cNvCxnSpPr>
            <p:nvPr/>
          </p:nvCxnSpPr>
          <p:spPr bwMode="auto">
            <a:xfrm>
              <a:off x="4191000" y="5181600"/>
              <a:ext cx="381000" cy="1588"/>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0" name="Document">
              <a:extLst>
                <a:ext uri="{FF2B5EF4-FFF2-40B4-BE49-F238E27FC236}">
                  <a16:creationId xmlns:a16="http://schemas.microsoft.com/office/drawing/2014/main" id="{44BB2864-BE15-ED36-B521-F8128B118B36}"/>
                </a:ext>
              </a:extLst>
            </p:cNvPr>
            <p:cNvSpPr>
              <a:spLocks noEditPoints="1" noChangeArrowheads="1"/>
            </p:cNvSpPr>
            <p:nvPr/>
          </p:nvSpPr>
          <p:spPr bwMode="auto">
            <a:xfrm>
              <a:off x="304800" y="5886450"/>
              <a:ext cx="914382" cy="8191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r" eaLnBrk="1" hangingPunct="1">
                <a:defRPr/>
              </a:pPr>
              <a:r>
                <a:rPr lang="en-US" dirty="0">
                  <a:latin typeface="Lucida Sans" charset="0"/>
                  <a:ea typeface="+mn-ea"/>
                  <a:cs typeface="ＭＳ Ｐゴシック" charset="0"/>
                </a:rPr>
                <a:t>Doc B</a:t>
              </a:r>
            </a:p>
          </p:txBody>
        </p:sp>
        <p:sp>
          <p:nvSpPr>
            <p:cNvPr id="38923" name="Rounded Rectangle 10">
              <a:extLst>
                <a:ext uri="{FF2B5EF4-FFF2-40B4-BE49-F238E27FC236}">
                  <a16:creationId xmlns:a16="http://schemas.microsoft.com/office/drawing/2014/main" id="{8E41ACF0-D6C8-BC5D-608D-BD74D6B8BA3D}"/>
                </a:ext>
              </a:extLst>
            </p:cNvPr>
            <p:cNvSpPr>
              <a:spLocks noChangeArrowheads="1"/>
            </p:cNvSpPr>
            <p:nvPr/>
          </p:nvSpPr>
          <p:spPr bwMode="auto">
            <a:xfrm>
              <a:off x="1981200" y="6019800"/>
              <a:ext cx="2131034" cy="510778"/>
            </a:xfrm>
            <a:prstGeom prst="roundRect">
              <a:avLst>
                <a:gd name="adj" fmla="val 16667"/>
              </a:avLst>
            </a:prstGeom>
            <a:solidFill>
              <a:schemeClr val="accent1">
                <a:alpha val="41960"/>
              </a:schemeClr>
            </a:solidFill>
            <a:ln w="9525">
              <a:solidFill>
                <a:schemeClr val="tx1"/>
              </a:solidFill>
              <a:miter lim="800000"/>
              <a:headEnd/>
              <a:tailEnd/>
            </a:ln>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2400">
                  <a:latin typeface="Lucida Sans" panose="020B0602030504020204" pitchFamily="34" charset="77"/>
                </a:rPr>
                <a:t>Shingle set B</a:t>
              </a:r>
            </a:p>
          </p:txBody>
        </p:sp>
        <p:sp>
          <p:nvSpPr>
            <p:cNvPr id="12" name="Snip Single Corner Rectangle 11">
              <a:extLst>
                <a:ext uri="{FF2B5EF4-FFF2-40B4-BE49-F238E27FC236}">
                  <a16:creationId xmlns:a16="http://schemas.microsoft.com/office/drawing/2014/main" id="{3C8A9326-9ABB-61F9-743E-FC15BB6E951E}"/>
                </a:ext>
              </a:extLst>
            </p:cNvPr>
            <p:cNvSpPr/>
            <p:nvPr/>
          </p:nvSpPr>
          <p:spPr bwMode="auto">
            <a:xfrm>
              <a:off x="4800514" y="6019800"/>
              <a:ext cx="1465235" cy="501650"/>
            </a:xfrm>
            <a:prstGeom prst="snip1Rect">
              <a:avLst/>
            </a:prstGeom>
            <a:solidFill>
              <a:srgbClr val="FFFF00"/>
            </a:solidFill>
            <a:ln w="9525" cap="flat" cmpd="sng" algn="ctr">
              <a:solidFill>
                <a:schemeClr val="tx1"/>
              </a:solidFill>
              <a:prstDash val="solid"/>
              <a:miter lim="800000"/>
              <a:headEnd type="none" w="med" len="med"/>
              <a:tailEnd type="none" w="med" len="med"/>
            </a:ln>
            <a:effectLst/>
          </p:spPr>
          <p:txBody>
            <a:bodyPr wrap="none" anchor="ctr">
              <a:spAutoFit/>
            </a:bodyPr>
            <a:lstStyle/>
            <a:p>
              <a:pPr eaLnBrk="1" hangingPunct="1">
                <a:defRPr/>
              </a:pPr>
              <a:r>
                <a:rPr lang="en-US" dirty="0">
                  <a:latin typeface="Lucida Sans" charset="0"/>
                  <a:ea typeface="+mn-ea"/>
                  <a:cs typeface="ＭＳ Ｐゴシック" charset="0"/>
                </a:rPr>
                <a:t>Sketch B</a:t>
              </a:r>
            </a:p>
          </p:txBody>
        </p:sp>
        <p:cxnSp>
          <p:nvCxnSpPr>
            <p:cNvPr id="38925" name="Straight Arrow Connector 12">
              <a:extLst>
                <a:ext uri="{FF2B5EF4-FFF2-40B4-BE49-F238E27FC236}">
                  <a16:creationId xmlns:a16="http://schemas.microsoft.com/office/drawing/2014/main" id="{2C9B443E-01D3-1637-783E-87F3006FA407}"/>
                </a:ext>
              </a:extLst>
            </p:cNvPr>
            <p:cNvCxnSpPr>
              <a:cxnSpLocks noChangeShapeType="1"/>
            </p:cNvCxnSpPr>
            <p:nvPr/>
          </p:nvCxnSpPr>
          <p:spPr bwMode="auto">
            <a:xfrm>
              <a:off x="1447800" y="6248400"/>
              <a:ext cx="381000" cy="1588"/>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38926" name="Straight Arrow Connector 13">
              <a:extLst>
                <a:ext uri="{FF2B5EF4-FFF2-40B4-BE49-F238E27FC236}">
                  <a16:creationId xmlns:a16="http://schemas.microsoft.com/office/drawing/2014/main" id="{F6A38168-EA21-8EF3-0C82-B4EE0DBBA57E}"/>
                </a:ext>
              </a:extLst>
            </p:cNvPr>
            <p:cNvCxnSpPr>
              <a:cxnSpLocks noChangeShapeType="1"/>
            </p:cNvCxnSpPr>
            <p:nvPr/>
          </p:nvCxnSpPr>
          <p:spPr bwMode="auto">
            <a:xfrm>
              <a:off x="4191000" y="6248400"/>
              <a:ext cx="381000" cy="1588"/>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38927" name="Chevron 14">
              <a:extLst>
                <a:ext uri="{FF2B5EF4-FFF2-40B4-BE49-F238E27FC236}">
                  <a16:creationId xmlns:a16="http://schemas.microsoft.com/office/drawing/2014/main" id="{6E20CB37-DA6B-02A0-4D77-3BA459C6D8F5}"/>
                </a:ext>
              </a:extLst>
            </p:cNvPr>
            <p:cNvSpPr>
              <a:spLocks noChangeArrowheads="1"/>
            </p:cNvSpPr>
            <p:nvPr/>
          </p:nvSpPr>
          <p:spPr bwMode="auto">
            <a:xfrm>
              <a:off x="6553200" y="5105400"/>
              <a:ext cx="838200" cy="1143000"/>
            </a:xfrm>
            <a:prstGeom prst="chevron">
              <a:avLst>
                <a:gd name="adj" fmla="val 50000"/>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en-US" altLang="en-US" sz="2400">
                <a:latin typeface="Lucida Sans" panose="020B0602030504020204" pitchFamily="34" charset="77"/>
              </a:endParaRPr>
            </a:p>
          </p:txBody>
        </p:sp>
        <p:sp>
          <p:nvSpPr>
            <p:cNvPr id="38928" name="TextBox 15">
              <a:extLst>
                <a:ext uri="{FF2B5EF4-FFF2-40B4-BE49-F238E27FC236}">
                  <a16:creationId xmlns:a16="http://schemas.microsoft.com/office/drawing/2014/main" id="{BC193285-7295-AA39-960A-A580019C75B3}"/>
                </a:ext>
              </a:extLst>
            </p:cNvPr>
            <p:cNvSpPr txBox="1">
              <a:spLocks noChangeArrowheads="1"/>
            </p:cNvSpPr>
            <p:nvPr/>
          </p:nvSpPr>
          <p:spPr bwMode="auto">
            <a:xfrm>
              <a:off x="7543800" y="5481935"/>
              <a:ext cx="1263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2400">
                  <a:latin typeface="Lucida Sans" panose="020B0602030504020204" pitchFamily="34" charset="77"/>
                </a:rPr>
                <a:t>Jaccard</a:t>
              </a:r>
            </a:p>
          </p:txBody>
        </p:sp>
      </p:grpSp>
      <p:sp>
        <p:nvSpPr>
          <p:cNvPr id="38916" name="TextBox 4">
            <a:extLst>
              <a:ext uri="{FF2B5EF4-FFF2-40B4-BE49-F238E27FC236}">
                <a16:creationId xmlns:a16="http://schemas.microsoft.com/office/drawing/2014/main" id="{280FBBBE-08A7-0FCA-36E3-C35863840C6B}"/>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1600">
                <a:solidFill>
                  <a:srgbClr val="FBFCFF"/>
                </a:solidFill>
                <a:latin typeface="Lucida Sans" panose="020B0602030504020204" pitchFamily="34" charset="77"/>
              </a:rPr>
              <a:t>Sec. 19.6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321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32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E37BABE4-443B-2618-FBC3-D63121194F90}"/>
              </a:ext>
            </a:extLst>
          </p:cNvPr>
          <p:cNvSpPr>
            <a:spLocks noGrp="1"/>
          </p:cNvSpPr>
          <p:nvPr>
            <p:ph type="title"/>
          </p:nvPr>
        </p:nvSpPr>
        <p:spPr/>
        <p:txBody>
          <a:bodyPr/>
          <a:lstStyle/>
          <a:p>
            <a:pPr eaLnBrk="1" hangingPunct="1"/>
            <a:r>
              <a:rPr lang="en-US" altLang="en-US" dirty="0"/>
              <a:t>Min-Hash Sketch of a document</a:t>
            </a:r>
          </a:p>
        </p:txBody>
      </p:sp>
      <p:sp>
        <p:nvSpPr>
          <p:cNvPr id="39938" name="Rectangle 3">
            <a:extLst>
              <a:ext uri="{FF2B5EF4-FFF2-40B4-BE49-F238E27FC236}">
                <a16:creationId xmlns:a16="http://schemas.microsoft.com/office/drawing/2014/main" id="{7173FDD4-6278-0D60-7680-CA7180762242}"/>
              </a:ext>
            </a:extLst>
          </p:cNvPr>
          <p:cNvSpPr>
            <a:spLocks noGrp="1"/>
          </p:cNvSpPr>
          <p:nvPr>
            <p:ph type="body" idx="1"/>
          </p:nvPr>
        </p:nvSpPr>
        <p:spPr>
          <a:xfrm>
            <a:off x="457200" y="1600200"/>
            <a:ext cx="8229600" cy="5257800"/>
          </a:xfrm>
        </p:spPr>
        <p:txBody>
          <a:bodyPr/>
          <a:lstStyle/>
          <a:p>
            <a:pPr eaLnBrk="1" hangingPunct="1"/>
            <a:r>
              <a:rPr lang="en-US" altLang="en-US"/>
              <a:t>Create a </a:t>
            </a:r>
            <a:r>
              <a:rPr lang="ja-JP" altLang="en-US"/>
              <a:t>“</a:t>
            </a:r>
            <a:r>
              <a:rPr lang="en-US" altLang="ja-JP"/>
              <a:t>sketch vector</a:t>
            </a:r>
            <a:r>
              <a:rPr lang="ja-JP" altLang="en-US"/>
              <a:t>”</a:t>
            </a:r>
            <a:r>
              <a:rPr lang="en-US" altLang="ja-JP"/>
              <a:t> (of size ~200) for each document</a:t>
            </a:r>
          </a:p>
          <a:p>
            <a:pPr lvl="1" eaLnBrk="1" hangingPunct="1"/>
            <a:r>
              <a:rPr lang="en-US" altLang="en-US" sz="2800"/>
              <a:t>Documents that share </a:t>
            </a:r>
            <a:r>
              <a:rPr lang="en-US" altLang="en-US" sz="2800">
                <a:solidFill>
                  <a:srgbClr val="A40508"/>
                </a:solidFill>
              </a:rPr>
              <a:t>≥</a:t>
            </a:r>
            <a:r>
              <a:rPr lang="en-US" altLang="en-US" sz="2800"/>
              <a:t> </a:t>
            </a:r>
            <a:r>
              <a:rPr lang="en-US" altLang="en-US" sz="2800" i="1">
                <a:solidFill>
                  <a:srgbClr val="980000"/>
                </a:solidFill>
              </a:rPr>
              <a:t>t</a:t>
            </a:r>
            <a:r>
              <a:rPr lang="en-US" altLang="en-US" sz="2800">
                <a:solidFill>
                  <a:srgbClr val="980000"/>
                </a:solidFill>
              </a:rPr>
              <a:t> </a:t>
            </a:r>
            <a:r>
              <a:rPr lang="en-US" altLang="en-US" sz="2800"/>
              <a:t>(say 80%) corresponding vector elements are deemed </a:t>
            </a:r>
            <a:r>
              <a:rPr lang="en-US" altLang="en-US" sz="2800">
                <a:solidFill>
                  <a:srgbClr val="980000"/>
                </a:solidFill>
              </a:rPr>
              <a:t>near duplicates</a:t>
            </a:r>
          </a:p>
          <a:p>
            <a:pPr lvl="1" eaLnBrk="1" hangingPunct="1"/>
            <a:r>
              <a:rPr lang="en-US" altLang="en-US" sz="2800"/>
              <a:t> For doc </a:t>
            </a:r>
            <a:r>
              <a:rPr lang="en-US" altLang="en-US" sz="2800" i="1"/>
              <a:t>D</a:t>
            </a:r>
            <a:r>
              <a:rPr lang="en-US" altLang="en-US" sz="2800"/>
              <a:t>, sketch</a:t>
            </a:r>
            <a:r>
              <a:rPr lang="en-US" altLang="en-US" sz="2800" i="1" baseline="-25000"/>
              <a:t>D</a:t>
            </a:r>
            <a:r>
              <a:rPr lang="en-US" altLang="en-US" sz="2800"/>
              <a:t>[ </a:t>
            </a:r>
            <a:r>
              <a:rPr lang="en-US" altLang="en-US" sz="2800" i="1"/>
              <a:t>i </a:t>
            </a:r>
            <a:r>
              <a:rPr lang="en-US" altLang="en-US" sz="2800"/>
              <a:t>] is as follows:</a:t>
            </a:r>
          </a:p>
          <a:p>
            <a:pPr lvl="2" eaLnBrk="1" hangingPunct="1"/>
            <a:r>
              <a:rPr lang="en-US" altLang="en-US" sz="2800">
                <a:solidFill>
                  <a:srgbClr val="A40508"/>
                </a:solidFill>
              </a:rPr>
              <a:t>Let f map all shingles in the universe to 1..2</a:t>
            </a:r>
            <a:r>
              <a:rPr lang="en-US" altLang="en-US" sz="2800" baseline="30000">
                <a:solidFill>
                  <a:srgbClr val="A40508"/>
                </a:solidFill>
              </a:rPr>
              <a:t>m</a:t>
            </a:r>
            <a:r>
              <a:rPr lang="en-US" altLang="en-US" sz="2800">
                <a:solidFill>
                  <a:srgbClr val="A40508"/>
                </a:solidFill>
              </a:rPr>
              <a:t> (e.g., f = fingerprinting)</a:t>
            </a:r>
          </a:p>
          <a:p>
            <a:pPr lvl="2" eaLnBrk="1" hangingPunct="1"/>
            <a:r>
              <a:rPr lang="en-US" altLang="en-US" sz="2800">
                <a:solidFill>
                  <a:srgbClr val="A40508"/>
                </a:solidFill>
              </a:rPr>
              <a:t>Let </a:t>
            </a:r>
            <a:r>
              <a:rPr lang="en-US" altLang="en-US" sz="2800">
                <a:solidFill>
                  <a:srgbClr val="A40508"/>
                </a:solidFill>
                <a:latin typeface="Symbol" pitchFamily="2" charset="2"/>
              </a:rPr>
              <a:t>p</a:t>
            </a:r>
            <a:r>
              <a:rPr lang="en-US" altLang="en-US" sz="2800" baseline="-25000">
                <a:solidFill>
                  <a:srgbClr val="A40508"/>
                </a:solidFill>
              </a:rPr>
              <a:t>i</a:t>
            </a:r>
            <a:r>
              <a:rPr lang="en-US" altLang="en-US" sz="2800">
                <a:solidFill>
                  <a:srgbClr val="A40508"/>
                </a:solidFill>
              </a:rPr>
              <a:t> be a </a:t>
            </a:r>
            <a:r>
              <a:rPr lang="en-US" altLang="en-US" sz="2800" i="1">
                <a:solidFill>
                  <a:srgbClr val="A40508"/>
                </a:solidFill>
              </a:rPr>
              <a:t>random permutation</a:t>
            </a:r>
            <a:r>
              <a:rPr lang="en-US" altLang="en-US" sz="2800">
                <a:solidFill>
                  <a:srgbClr val="A40508"/>
                </a:solidFill>
              </a:rPr>
              <a:t> on 1..2</a:t>
            </a:r>
            <a:r>
              <a:rPr lang="en-US" altLang="en-US" sz="2800" baseline="30000">
                <a:solidFill>
                  <a:srgbClr val="A40508"/>
                </a:solidFill>
              </a:rPr>
              <a:t>m</a:t>
            </a:r>
          </a:p>
          <a:p>
            <a:pPr lvl="2" eaLnBrk="1" hangingPunct="1"/>
            <a:r>
              <a:rPr lang="en-US" altLang="en-US" sz="2800">
                <a:solidFill>
                  <a:srgbClr val="A40508"/>
                </a:solidFill>
              </a:rPr>
              <a:t>Pick MIN {</a:t>
            </a:r>
            <a:r>
              <a:rPr lang="en-US" altLang="en-US" sz="2800">
                <a:solidFill>
                  <a:srgbClr val="A40508"/>
                </a:solidFill>
                <a:latin typeface="Symbol" pitchFamily="2" charset="2"/>
              </a:rPr>
              <a:t>p</a:t>
            </a:r>
            <a:r>
              <a:rPr lang="en-US" altLang="en-US" sz="2800" baseline="-25000">
                <a:solidFill>
                  <a:srgbClr val="A40508"/>
                </a:solidFill>
              </a:rPr>
              <a:t>i</a:t>
            </a:r>
            <a:r>
              <a:rPr lang="en-US" altLang="en-US" sz="2800">
                <a:solidFill>
                  <a:srgbClr val="A40508"/>
                </a:solidFill>
              </a:rPr>
              <a:t>(f(s))}  over all shingles </a:t>
            </a:r>
            <a:r>
              <a:rPr lang="en-US" altLang="en-US" sz="2800" i="1">
                <a:solidFill>
                  <a:srgbClr val="A40508"/>
                </a:solidFill>
              </a:rPr>
              <a:t>s</a:t>
            </a:r>
            <a:r>
              <a:rPr lang="en-US" altLang="en-US" sz="2800">
                <a:solidFill>
                  <a:srgbClr val="A40508"/>
                </a:solidFill>
              </a:rPr>
              <a:t> in </a:t>
            </a:r>
            <a:r>
              <a:rPr lang="en-US" altLang="en-US" sz="2800" i="1">
                <a:solidFill>
                  <a:srgbClr val="A40508"/>
                </a:solidFill>
              </a:rPr>
              <a:t>D</a:t>
            </a:r>
          </a:p>
        </p:txBody>
      </p:sp>
      <p:sp>
        <p:nvSpPr>
          <p:cNvPr id="39939" name="TextBox 4">
            <a:extLst>
              <a:ext uri="{FF2B5EF4-FFF2-40B4-BE49-F238E27FC236}">
                <a16:creationId xmlns:a16="http://schemas.microsoft.com/office/drawing/2014/main" id="{E44D6283-86E8-2C24-E2AB-D055487AE06E}"/>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sz="1600">
                <a:solidFill>
                  <a:srgbClr val="FBFCFF"/>
                </a:solidFill>
                <a:latin typeface="Lucida Sans" panose="020B0602030504020204" pitchFamily="34" charset="77"/>
              </a:rPr>
              <a:t>Sec. 19.6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CE8E87-CA4F-CDB3-BE7A-721527059F57}"/>
              </a:ext>
            </a:extLst>
          </p:cNvPr>
          <p:cNvPicPr>
            <a:picLocks noChangeAspect="1"/>
          </p:cNvPicPr>
          <p:nvPr/>
        </p:nvPicPr>
        <p:blipFill>
          <a:blip r:embed="rId2"/>
          <a:stretch>
            <a:fillRect/>
          </a:stretch>
        </p:blipFill>
        <p:spPr>
          <a:xfrm>
            <a:off x="59672" y="1111348"/>
            <a:ext cx="9010959" cy="4628270"/>
          </a:xfrm>
          <a:prstGeom prst="rect">
            <a:avLst/>
          </a:prstGeom>
        </p:spPr>
      </p:pic>
    </p:spTree>
    <p:extLst>
      <p:ext uri="{BB962C8B-B14F-4D97-AF65-F5344CB8AC3E}">
        <p14:creationId xmlns:p14="http://schemas.microsoft.com/office/powerpoint/2010/main" val="4219829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67E50F-B725-B4F9-C368-2DF659C622FE}"/>
              </a:ext>
            </a:extLst>
          </p:cNvPr>
          <p:cNvPicPr>
            <a:picLocks noChangeAspect="1"/>
          </p:cNvPicPr>
          <p:nvPr/>
        </p:nvPicPr>
        <p:blipFill>
          <a:blip r:embed="rId2"/>
          <a:stretch>
            <a:fillRect/>
          </a:stretch>
        </p:blipFill>
        <p:spPr>
          <a:xfrm>
            <a:off x="0" y="913582"/>
            <a:ext cx="9144000" cy="5829543"/>
          </a:xfrm>
          <a:prstGeom prst="rect">
            <a:avLst/>
          </a:prstGeom>
        </p:spPr>
      </p:pic>
    </p:spTree>
    <p:extLst>
      <p:ext uri="{BB962C8B-B14F-4D97-AF65-F5344CB8AC3E}">
        <p14:creationId xmlns:p14="http://schemas.microsoft.com/office/powerpoint/2010/main" val="289826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E11-CBF2-F361-FB55-24E28C29A41B}"/>
              </a:ext>
            </a:extLst>
          </p:cNvPr>
          <p:cNvSpPr>
            <a:spLocks noGrp="1"/>
          </p:cNvSpPr>
          <p:nvPr>
            <p:ph type="title"/>
          </p:nvPr>
        </p:nvSpPr>
        <p:spPr/>
        <p:txBody>
          <a:bodyPr/>
          <a:lstStyle/>
          <a:p>
            <a:r>
              <a:rPr lang="en-US" dirty="0"/>
              <a:t>Web Crawlers</a:t>
            </a:r>
          </a:p>
        </p:txBody>
      </p:sp>
      <p:pic>
        <p:nvPicPr>
          <p:cNvPr id="32770" name="Picture 2">
            <a:extLst>
              <a:ext uri="{FF2B5EF4-FFF2-40B4-BE49-F238E27FC236}">
                <a16:creationId xmlns:a16="http://schemas.microsoft.com/office/drawing/2014/main" id="{3918EFCC-1050-F666-0B14-8181FD615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972" y="1538751"/>
            <a:ext cx="5795889" cy="44241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246609-BA29-89F0-C51E-8A97FFB0DA53}"/>
              </a:ext>
            </a:extLst>
          </p:cNvPr>
          <p:cNvSpPr txBox="1"/>
          <p:nvPr/>
        </p:nvSpPr>
        <p:spPr>
          <a:xfrm>
            <a:off x="133509" y="6519446"/>
            <a:ext cx="3512500" cy="261610"/>
          </a:xfrm>
          <a:prstGeom prst="rect">
            <a:avLst/>
          </a:prstGeom>
          <a:noFill/>
        </p:spPr>
        <p:txBody>
          <a:bodyPr wrap="none" rtlCol="0">
            <a:spAutoFit/>
          </a:bodyPr>
          <a:lstStyle/>
          <a:p>
            <a:r>
              <a:rPr lang="en-US" sz="1100" dirty="0">
                <a:solidFill>
                  <a:schemeClr val="bg1">
                    <a:lumMod val="65000"/>
                  </a:schemeClr>
                </a:solidFill>
              </a:rPr>
              <a:t>Image from https://</a:t>
            </a:r>
            <a:r>
              <a:rPr lang="en-US" sz="1100" dirty="0" err="1">
                <a:solidFill>
                  <a:schemeClr val="bg1">
                    <a:lumMod val="65000"/>
                  </a:schemeClr>
                </a:solidFill>
              </a:rPr>
              <a:t>en.wikipedia.org</a:t>
            </a:r>
            <a:r>
              <a:rPr lang="en-US" sz="1100" dirty="0">
                <a:solidFill>
                  <a:schemeClr val="bg1">
                    <a:lumMod val="65000"/>
                  </a:schemeClr>
                </a:solidFill>
              </a:rPr>
              <a:t>/wiki/</a:t>
            </a:r>
            <a:r>
              <a:rPr lang="en-US" sz="1100" dirty="0" err="1">
                <a:solidFill>
                  <a:schemeClr val="bg1">
                    <a:lumMod val="65000"/>
                  </a:schemeClr>
                </a:solidFill>
              </a:rPr>
              <a:t>Web_crawler</a:t>
            </a:r>
            <a:endParaRPr lang="en-US" sz="1100" dirty="0">
              <a:solidFill>
                <a:schemeClr val="bg1">
                  <a:lumMod val="65000"/>
                </a:schemeClr>
              </a:solidFill>
            </a:endParaRPr>
          </a:p>
        </p:txBody>
      </p:sp>
    </p:spTree>
    <p:extLst>
      <p:ext uri="{BB962C8B-B14F-4D97-AF65-F5344CB8AC3E}">
        <p14:creationId xmlns:p14="http://schemas.microsoft.com/office/powerpoint/2010/main" val="403901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49283-1C81-DB86-70B8-1CAFD73648C6}"/>
              </a:ext>
            </a:extLst>
          </p:cNvPr>
          <p:cNvPicPr>
            <a:picLocks noChangeAspect="1"/>
          </p:cNvPicPr>
          <p:nvPr/>
        </p:nvPicPr>
        <p:blipFill>
          <a:blip r:embed="rId2"/>
          <a:stretch>
            <a:fillRect/>
          </a:stretch>
        </p:blipFill>
        <p:spPr>
          <a:xfrm>
            <a:off x="0" y="422138"/>
            <a:ext cx="9088218" cy="6435862"/>
          </a:xfrm>
          <a:prstGeom prst="rect">
            <a:avLst/>
          </a:prstGeom>
        </p:spPr>
      </p:pic>
    </p:spTree>
    <p:extLst>
      <p:ext uri="{BB962C8B-B14F-4D97-AF65-F5344CB8AC3E}">
        <p14:creationId xmlns:p14="http://schemas.microsoft.com/office/powerpoint/2010/main" val="148939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EBAB4-B530-8FFB-F8D8-9B7D16362DA3}"/>
              </a:ext>
            </a:extLst>
          </p:cNvPr>
          <p:cNvPicPr>
            <a:picLocks noChangeAspect="1"/>
          </p:cNvPicPr>
          <p:nvPr/>
        </p:nvPicPr>
        <p:blipFill>
          <a:blip r:embed="rId2"/>
          <a:stretch>
            <a:fillRect/>
          </a:stretch>
        </p:blipFill>
        <p:spPr>
          <a:xfrm>
            <a:off x="0" y="500770"/>
            <a:ext cx="9144000" cy="6275672"/>
          </a:xfrm>
          <a:prstGeom prst="rect">
            <a:avLst/>
          </a:prstGeom>
        </p:spPr>
      </p:pic>
    </p:spTree>
    <p:extLst>
      <p:ext uri="{BB962C8B-B14F-4D97-AF65-F5344CB8AC3E}">
        <p14:creationId xmlns:p14="http://schemas.microsoft.com/office/powerpoint/2010/main" val="548023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EF1544-8020-C4B7-7A05-24271D2EDA96}"/>
              </a:ext>
            </a:extLst>
          </p:cNvPr>
          <p:cNvPicPr>
            <a:picLocks noChangeAspect="1"/>
          </p:cNvPicPr>
          <p:nvPr/>
        </p:nvPicPr>
        <p:blipFill>
          <a:blip r:embed="rId2"/>
          <a:stretch>
            <a:fillRect/>
          </a:stretch>
        </p:blipFill>
        <p:spPr>
          <a:xfrm>
            <a:off x="-1" y="583556"/>
            <a:ext cx="9144001" cy="5690887"/>
          </a:xfrm>
          <a:prstGeom prst="rect">
            <a:avLst/>
          </a:prstGeom>
        </p:spPr>
      </p:pic>
    </p:spTree>
    <p:extLst>
      <p:ext uri="{BB962C8B-B14F-4D97-AF65-F5344CB8AC3E}">
        <p14:creationId xmlns:p14="http://schemas.microsoft.com/office/powerpoint/2010/main" val="2999225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908CB6-B13B-B4D1-CD85-16CEF48F903B}"/>
              </a:ext>
            </a:extLst>
          </p:cNvPr>
          <p:cNvPicPr>
            <a:picLocks noChangeAspect="1"/>
          </p:cNvPicPr>
          <p:nvPr/>
        </p:nvPicPr>
        <p:blipFill>
          <a:blip r:embed="rId2"/>
          <a:stretch>
            <a:fillRect/>
          </a:stretch>
        </p:blipFill>
        <p:spPr>
          <a:xfrm>
            <a:off x="-1" y="591867"/>
            <a:ext cx="9156987" cy="5682323"/>
          </a:xfrm>
          <a:prstGeom prst="rect">
            <a:avLst/>
          </a:prstGeom>
        </p:spPr>
      </p:pic>
    </p:spTree>
    <p:extLst>
      <p:ext uri="{BB962C8B-B14F-4D97-AF65-F5344CB8AC3E}">
        <p14:creationId xmlns:p14="http://schemas.microsoft.com/office/powerpoint/2010/main" val="2392784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BF3D99A-DD35-E979-CA16-10E8F6BDA773}"/>
              </a:ext>
            </a:extLst>
          </p:cNvPr>
          <p:cNvSpPr>
            <a:spLocks noGrp="1" noChangeArrowheads="1"/>
          </p:cNvSpPr>
          <p:nvPr>
            <p:ph type="title"/>
          </p:nvPr>
        </p:nvSpPr>
        <p:spPr/>
        <p:txBody>
          <a:bodyPr/>
          <a:lstStyle/>
          <a:p>
            <a:pPr eaLnBrk="1" hangingPunct="1"/>
            <a:r>
              <a:rPr lang="en-US" altLang="zh-CN" sz="3400" dirty="0"/>
              <a:t>Google’s Original Architecture</a:t>
            </a:r>
          </a:p>
        </p:txBody>
      </p:sp>
      <p:pic>
        <p:nvPicPr>
          <p:cNvPr id="15364" name="Picture 5" descr="over">
            <a:extLst>
              <a:ext uri="{FF2B5EF4-FFF2-40B4-BE49-F238E27FC236}">
                <a16:creationId xmlns:a16="http://schemas.microsoft.com/office/drawing/2014/main" id="{6D7B9D5F-340F-B9CC-E9E9-8BCB48A10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181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03C2CD8-ABCF-6AD8-887D-5BE18EA5EF3E}"/>
              </a:ext>
            </a:extLst>
          </p:cNvPr>
          <p:cNvSpPr>
            <a:spLocks noGrp="1" noChangeArrowheads="1"/>
          </p:cNvSpPr>
          <p:nvPr>
            <p:ph type="title"/>
          </p:nvPr>
        </p:nvSpPr>
        <p:spPr>
          <a:xfrm>
            <a:off x="133509" y="429449"/>
            <a:ext cx="8628062" cy="667832"/>
          </a:xfrm>
        </p:spPr>
        <p:txBody>
          <a:bodyPr/>
          <a:lstStyle/>
          <a:p>
            <a:pPr eaLnBrk="1" hangingPunct="1"/>
            <a:r>
              <a:rPr lang="en-US" altLang="zh-CN" sz="3400" dirty="0"/>
              <a:t>Major Data Structures</a:t>
            </a:r>
          </a:p>
        </p:txBody>
      </p:sp>
      <p:sp>
        <p:nvSpPr>
          <p:cNvPr id="16387" name="Rectangle 3">
            <a:extLst>
              <a:ext uri="{FF2B5EF4-FFF2-40B4-BE49-F238E27FC236}">
                <a16:creationId xmlns:a16="http://schemas.microsoft.com/office/drawing/2014/main" id="{C90A4E32-24AD-9AB8-56DC-0E58409E58CB}"/>
              </a:ext>
            </a:extLst>
          </p:cNvPr>
          <p:cNvSpPr>
            <a:spLocks noGrp="1" noChangeArrowheads="1"/>
          </p:cNvSpPr>
          <p:nvPr>
            <p:ph type="body" idx="1"/>
          </p:nvPr>
        </p:nvSpPr>
        <p:spPr>
          <a:xfrm>
            <a:off x="382429" y="956600"/>
            <a:ext cx="8293100" cy="5901399"/>
          </a:xfrm>
        </p:spPr>
        <p:txBody>
          <a:bodyPr/>
          <a:lstStyle/>
          <a:p>
            <a:pPr eaLnBrk="1" hangingPunct="1">
              <a:lnSpc>
                <a:spcPct val="80000"/>
              </a:lnSpc>
            </a:pPr>
            <a:r>
              <a:rPr lang="en-US" altLang="zh-CN" sz="2400" b="1" dirty="0" err="1"/>
              <a:t>BigFiles</a:t>
            </a:r>
            <a:endParaRPr lang="en-US" altLang="zh-CN" sz="2400" b="1" dirty="0"/>
          </a:p>
          <a:p>
            <a:pPr lvl="3" eaLnBrk="1" hangingPunct="1">
              <a:lnSpc>
                <a:spcPct val="80000"/>
              </a:lnSpc>
            </a:pPr>
            <a:r>
              <a:rPr lang="en-US" altLang="zh-CN" sz="1800" dirty="0"/>
              <a:t>virtual files spanning multiple file systems and are addressable by 64 bit integers. </a:t>
            </a:r>
          </a:p>
          <a:p>
            <a:pPr eaLnBrk="1" hangingPunct="1">
              <a:lnSpc>
                <a:spcPct val="80000"/>
              </a:lnSpc>
            </a:pPr>
            <a:r>
              <a:rPr lang="en-US" altLang="zh-CN" sz="2400" b="1" dirty="0"/>
              <a:t>Repository</a:t>
            </a:r>
          </a:p>
          <a:p>
            <a:pPr lvl="3" eaLnBrk="1" hangingPunct="1">
              <a:lnSpc>
                <a:spcPct val="80000"/>
              </a:lnSpc>
            </a:pPr>
            <a:r>
              <a:rPr lang="en-US" altLang="zh-CN" sz="1800" dirty="0"/>
              <a:t>contains the full HTML of every web page. </a:t>
            </a:r>
          </a:p>
          <a:p>
            <a:pPr eaLnBrk="1" hangingPunct="1">
              <a:lnSpc>
                <a:spcPct val="80000"/>
              </a:lnSpc>
            </a:pPr>
            <a:r>
              <a:rPr lang="en-US" altLang="zh-CN" sz="2400" b="1" dirty="0"/>
              <a:t>Document Index</a:t>
            </a:r>
          </a:p>
          <a:p>
            <a:pPr lvl="3" eaLnBrk="1" hangingPunct="1">
              <a:lnSpc>
                <a:spcPct val="80000"/>
              </a:lnSpc>
            </a:pPr>
            <a:r>
              <a:rPr lang="en-US" altLang="zh-CN" sz="1800" dirty="0"/>
              <a:t>keeps information about each document. </a:t>
            </a:r>
          </a:p>
          <a:p>
            <a:pPr eaLnBrk="1" hangingPunct="1">
              <a:lnSpc>
                <a:spcPct val="80000"/>
              </a:lnSpc>
            </a:pPr>
            <a:r>
              <a:rPr lang="en-US" altLang="zh-CN" sz="2400" b="1" dirty="0"/>
              <a:t>Lexicon</a:t>
            </a:r>
          </a:p>
          <a:p>
            <a:pPr lvl="3" eaLnBrk="1" hangingPunct="1">
              <a:lnSpc>
                <a:spcPct val="80000"/>
              </a:lnSpc>
            </a:pPr>
            <a:r>
              <a:rPr lang="en-US" altLang="zh-CN" sz="1800" dirty="0"/>
              <a:t>two parts </a:t>
            </a:r>
            <a:r>
              <a:rPr lang="en-US" altLang="zh-CN" sz="1800" dirty="0">
                <a:latin typeface="Arial" panose="020B0604020202020204" pitchFamily="34" charset="0"/>
              </a:rPr>
              <a:t>–</a:t>
            </a:r>
            <a:r>
              <a:rPr lang="en-US" altLang="zh-CN" sz="1800" dirty="0"/>
              <a:t> a list of the words and a hash table of pointers.</a:t>
            </a:r>
          </a:p>
          <a:p>
            <a:pPr eaLnBrk="1" hangingPunct="1">
              <a:lnSpc>
                <a:spcPct val="80000"/>
              </a:lnSpc>
            </a:pPr>
            <a:r>
              <a:rPr lang="en-US" altLang="zh-CN" sz="2400" b="1" dirty="0"/>
              <a:t>Hit Lists</a:t>
            </a:r>
          </a:p>
          <a:p>
            <a:pPr lvl="3" eaLnBrk="1" hangingPunct="1">
              <a:lnSpc>
                <a:spcPct val="80000"/>
              </a:lnSpc>
            </a:pPr>
            <a:r>
              <a:rPr lang="en-US" altLang="zh-CN" sz="1800" dirty="0"/>
              <a:t>a list of occurrences of a particular word in a particular document including position, font, and capitalization information. </a:t>
            </a:r>
          </a:p>
          <a:p>
            <a:pPr eaLnBrk="1" hangingPunct="1">
              <a:lnSpc>
                <a:spcPct val="80000"/>
              </a:lnSpc>
            </a:pPr>
            <a:r>
              <a:rPr lang="en-US" altLang="zh-CN" sz="2400" b="1" dirty="0"/>
              <a:t>Forward Index</a:t>
            </a:r>
          </a:p>
          <a:p>
            <a:pPr lvl="3" eaLnBrk="1" hangingPunct="1">
              <a:lnSpc>
                <a:spcPct val="80000"/>
              </a:lnSpc>
            </a:pPr>
            <a:r>
              <a:rPr lang="en-US" altLang="zh-CN" sz="1800" dirty="0"/>
              <a:t>stored in a number of barrels </a:t>
            </a:r>
          </a:p>
          <a:p>
            <a:pPr eaLnBrk="1" hangingPunct="1">
              <a:lnSpc>
                <a:spcPct val="80000"/>
              </a:lnSpc>
            </a:pPr>
            <a:r>
              <a:rPr lang="en-US" altLang="zh-CN" sz="2400" b="1" dirty="0"/>
              <a:t>Inverted Index</a:t>
            </a:r>
            <a:r>
              <a:rPr lang="en-US" altLang="zh-CN" sz="2400" dirty="0"/>
              <a:t> </a:t>
            </a:r>
          </a:p>
          <a:p>
            <a:pPr lvl="3" eaLnBrk="1" hangingPunct="1">
              <a:lnSpc>
                <a:spcPct val="80000"/>
              </a:lnSpc>
            </a:pPr>
            <a:r>
              <a:rPr lang="en-US" altLang="zh-CN" sz="1800" dirty="0"/>
              <a:t>consists of the same barrels as the forward index, except that they have been processed by the sorter.</a:t>
            </a:r>
          </a:p>
          <a:p>
            <a:pPr eaLnBrk="1" hangingPunct="1">
              <a:lnSpc>
                <a:spcPct val="80000"/>
              </a:lnSpc>
            </a:pPr>
            <a:endParaRPr lang="en-US" altLang="zh-C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C43C284-F37F-9891-ABB7-1B467A2AECDE}"/>
              </a:ext>
            </a:extLst>
          </p:cNvPr>
          <p:cNvSpPr>
            <a:spLocks noGrp="1"/>
          </p:cNvSpPr>
          <p:nvPr>
            <p:ph type="title"/>
          </p:nvPr>
        </p:nvSpPr>
        <p:spPr/>
        <p:txBody>
          <a:bodyPr/>
          <a:lstStyle/>
          <a:p>
            <a:r>
              <a:rPr lang="en-US" altLang="en-US" dirty="0"/>
              <a:t>Google’s Original Architecture</a:t>
            </a:r>
          </a:p>
        </p:txBody>
      </p:sp>
      <p:pic>
        <p:nvPicPr>
          <p:cNvPr id="17411" name="Picture 2" descr="google_architecture_top">
            <a:extLst>
              <a:ext uri="{FF2B5EF4-FFF2-40B4-BE49-F238E27FC236}">
                <a16:creationId xmlns:a16="http://schemas.microsoft.com/office/drawing/2014/main" id="{71C47354-4B0B-4A52-A955-90BB37C14D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0025" y="2590800"/>
            <a:ext cx="5337175" cy="2727325"/>
          </a:xfrm>
          <a:noFill/>
        </p:spPr>
      </p:pic>
      <p:sp>
        <p:nvSpPr>
          <p:cNvPr id="5" name="Rectangle 17">
            <a:extLst>
              <a:ext uri="{FF2B5EF4-FFF2-40B4-BE49-F238E27FC236}">
                <a16:creationId xmlns:a16="http://schemas.microsoft.com/office/drawing/2014/main" id="{76852DCF-9D73-E04D-7D0C-19227F3A55FF}"/>
              </a:ext>
            </a:extLst>
          </p:cNvPr>
          <p:cNvSpPr>
            <a:spLocks noChangeArrowheads="1"/>
          </p:cNvSpPr>
          <p:nvPr/>
        </p:nvSpPr>
        <p:spPr bwMode="auto">
          <a:xfrm>
            <a:off x="5334000" y="5332413"/>
            <a:ext cx="3505200" cy="925512"/>
          </a:xfrm>
          <a:prstGeom prst="rect">
            <a:avLst/>
          </a:prstGeom>
          <a:noFill/>
          <a:ln w="9525">
            <a:solidFill>
              <a:srgbClr val="000000"/>
            </a:solid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Tahoma" pitchFamily="34" charset="0"/>
              </a:rPr>
              <a:t>Contains full html of every web page. Each document is prefixed by </a:t>
            </a:r>
            <a:r>
              <a:rPr lang="en-US" dirty="0" err="1">
                <a:effectLst>
                  <a:outerShdw blurRad="38100" dist="38100" dir="2700000" algn="tl">
                    <a:srgbClr val="C0C0C0"/>
                  </a:outerShdw>
                </a:effectLst>
                <a:latin typeface="Tahoma" pitchFamily="34" charset="0"/>
              </a:rPr>
              <a:t>docID</a:t>
            </a:r>
            <a:r>
              <a:rPr lang="en-US" dirty="0">
                <a:effectLst>
                  <a:outerShdw blurRad="38100" dist="38100" dir="2700000" algn="tl">
                    <a:srgbClr val="C0C0C0"/>
                  </a:outerShdw>
                </a:effectLst>
                <a:latin typeface="Tahoma" pitchFamily="34" charset="0"/>
              </a:rPr>
              <a:t>, length, and URL.</a:t>
            </a:r>
          </a:p>
        </p:txBody>
      </p:sp>
      <p:sp>
        <p:nvSpPr>
          <p:cNvPr id="17413" name="Line 18">
            <a:extLst>
              <a:ext uri="{FF2B5EF4-FFF2-40B4-BE49-F238E27FC236}">
                <a16:creationId xmlns:a16="http://schemas.microsoft.com/office/drawing/2014/main" id="{5185A316-4245-4830-02AF-ED1C0EE0E3C0}"/>
              </a:ext>
            </a:extLst>
          </p:cNvPr>
          <p:cNvSpPr>
            <a:spLocks noChangeShapeType="1"/>
          </p:cNvSpPr>
          <p:nvPr/>
        </p:nvSpPr>
        <p:spPr bwMode="auto">
          <a:xfrm flipV="1">
            <a:off x="6781800" y="4572000"/>
            <a:ext cx="0" cy="762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11">
            <a:extLst>
              <a:ext uri="{FF2B5EF4-FFF2-40B4-BE49-F238E27FC236}">
                <a16:creationId xmlns:a16="http://schemas.microsoft.com/office/drawing/2014/main" id="{2CA267AF-063A-D3E3-CD58-5E649CA9B6F5}"/>
              </a:ext>
            </a:extLst>
          </p:cNvPr>
          <p:cNvSpPr>
            <a:spLocks noChangeArrowheads="1"/>
          </p:cNvSpPr>
          <p:nvPr/>
        </p:nvSpPr>
        <p:spPr bwMode="auto">
          <a:xfrm>
            <a:off x="1981200" y="5345113"/>
            <a:ext cx="2895600" cy="925512"/>
          </a:xfrm>
          <a:prstGeom prst="rect">
            <a:avLst/>
          </a:prstGeom>
          <a:noFill/>
          <a:ln w="9525">
            <a:solidFill>
              <a:srgbClr val="000000"/>
            </a:solidFill>
            <a:miter lim="800000"/>
            <a:headEnd/>
            <a:tailEnd/>
          </a:ln>
          <a:effectLst/>
        </p:spPr>
        <p:txBody>
          <a:bodyPr>
            <a:spAutoFit/>
          </a:bodyPr>
          <a:lstStyle/>
          <a:p>
            <a:pPr algn="ctr" eaLnBrk="0" hangingPunct="0">
              <a:defRPr/>
            </a:pPr>
            <a:r>
              <a:rPr lang="en-US">
                <a:effectLst>
                  <a:outerShdw blurRad="38100" dist="38100" dir="2700000" algn="tl">
                    <a:srgbClr val="C0C0C0"/>
                  </a:outerShdw>
                </a:effectLst>
                <a:latin typeface="Tahoma" pitchFamily="34" charset="0"/>
              </a:rPr>
              <a:t>Uncompresses and parses documents. Stores link information in anchors file.</a:t>
            </a:r>
          </a:p>
        </p:txBody>
      </p:sp>
      <p:sp>
        <p:nvSpPr>
          <p:cNvPr id="17415" name="Line 12">
            <a:extLst>
              <a:ext uri="{FF2B5EF4-FFF2-40B4-BE49-F238E27FC236}">
                <a16:creationId xmlns:a16="http://schemas.microsoft.com/office/drawing/2014/main" id="{AB70AA87-B8E4-D51E-6C0F-28E9DD4BDFFD}"/>
              </a:ext>
            </a:extLst>
          </p:cNvPr>
          <p:cNvSpPr>
            <a:spLocks noChangeShapeType="1"/>
          </p:cNvSpPr>
          <p:nvPr/>
        </p:nvSpPr>
        <p:spPr bwMode="auto">
          <a:xfrm flipV="1">
            <a:off x="4067175" y="4953000"/>
            <a:ext cx="83820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Rectangle 15">
            <a:extLst>
              <a:ext uri="{FF2B5EF4-FFF2-40B4-BE49-F238E27FC236}">
                <a16:creationId xmlns:a16="http://schemas.microsoft.com/office/drawing/2014/main" id="{ABEE04AD-A425-FBC2-6E0D-5547722B6259}"/>
              </a:ext>
            </a:extLst>
          </p:cNvPr>
          <p:cNvSpPr>
            <a:spLocks noChangeArrowheads="1"/>
          </p:cNvSpPr>
          <p:nvPr/>
        </p:nvSpPr>
        <p:spPr bwMode="auto">
          <a:xfrm>
            <a:off x="152400" y="4572000"/>
            <a:ext cx="2514600" cy="650875"/>
          </a:xfrm>
          <a:prstGeom prst="rect">
            <a:avLst/>
          </a:prstGeom>
          <a:noFill/>
          <a:ln w="9525">
            <a:solidFill>
              <a:srgbClr val="000000"/>
            </a:solidFill>
            <a:miter lim="800000"/>
            <a:headEnd/>
            <a:tailEnd/>
          </a:ln>
          <a:effectLst/>
        </p:spPr>
        <p:txBody>
          <a:bodyPr>
            <a:spAutoFit/>
          </a:bodyPr>
          <a:lstStyle/>
          <a:p>
            <a:pPr algn="ctr" eaLnBrk="0" hangingPunct="0">
              <a:defRPr/>
            </a:pPr>
            <a:r>
              <a:rPr lang="en-US">
                <a:effectLst>
                  <a:outerShdw blurRad="38100" dist="38100" dir="2700000" algn="tl">
                    <a:srgbClr val="C0C0C0"/>
                  </a:outerShdw>
                </a:effectLst>
                <a:latin typeface="Tahoma" pitchFamily="34" charset="0"/>
              </a:rPr>
              <a:t>Converts relative URLs into absolute URLs.</a:t>
            </a:r>
          </a:p>
        </p:txBody>
      </p:sp>
      <p:sp>
        <p:nvSpPr>
          <p:cNvPr id="17417" name="Line 16">
            <a:extLst>
              <a:ext uri="{FF2B5EF4-FFF2-40B4-BE49-F238E27FC236}">
                <a16:creationId xmlns:a16="http://schemas.microsoft.com/office/drawing/2014/main" id="{F6A8F9C2-4D18-85B1-48AE-06095249C309}"/>
              </a:ext>
            </a:extLst>
          </p:cNvPr>
          <p:cNvSpPr>
            <a:spLocks noChangeShapeType="1"/>
          </p:cNvSpPr>
          <p:nvPr/>
        </p:nvSpPr>
        <p:spPr bwMode="auto">
          <a:xfrm flipV="1">
            <a:off x="2667000" y="4862513"/>
            <a:ext cx="53340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Rectangle 13">
            <a:extLst>
              <a:ext uri="{FF2B5EF4-FFF2-40B4-BE49-F238E27FC236}">
                <a16:creationId xmlns:a16="http://schemas.microsoft.com/office/drawing/2014/main" id="{053E8827-6EE4-E949-8CD3-E7A5E6ADF5FA}"/>
              </a:ext>
            </a:extLst>
          </p:cNvPr>
          <p:cNvSpPr>
            <a:spLocks noChangeArrowheads="1"/>
          </p:cNvSpPr>
          <p:nvPr/>
        </p:nvSpPr>
        <p:spPr bwMode="auto">
          <a:xfrm>
            <a:off x="228600" y="3497263"/>
            <a:ext cx="2438400" cy="650875"/>
          </a:xfrm>
          <a:prstGeom prst="rect">
            <a:avLst/>
          </a:prstGeom>
          <a:noFill/>
          <a:ln w="9525">
            <a:solidFill>
              <a:srgbClr val="000000"/>
            </a:solidFill>
            <a:miter lim="800000"/>
            <a:headEnd/>
            <a:tailEnd/>
          </a:ln>
          <a:effectLst/>
        </p:spPr>
        <p:txBody>
          <a:bodyPr>
            <a:spAutoFit/>
          </a:bodyPr>
          <a:lstStyle/>
          <a:p>
            <a:pPr algn="ctr" eaLnBrk="0" hangingPunct="0">
              <a:defRPr/>
            </a:pPr>
            <a:r>
              <a:rPr lang="en-US">
                <a:effectLst>
                  <a:outerShdw blurRad="38100" dist="38100" dir="2700000" algn="tl">
                    <a:srgbClr val="C0C0C0"/>
                  </a:outerShdw>
                </a:effectLst>
                <a:latin typeface="Tahoma" pitchFamily="34" charset="0"/>
              </a:rPr>
              <a:t>Stores each link and text surrounding link.</a:t>
            </a:r>
          </a:p>
        </p:txBody>
      </p:sp>
      <p:sp>
        <p:nvSpPr>
          <p:cNvPr id="17419" name="Line 14">
            <a:extLst>
              <a:ext uri="{FF2B5EF4-FFF2-40B4-BE49-F238E27FC236}">
                <a16:creationId xmlns:a16="http://schemas.microsoft.com/office/drawing/2014/main" id="{D4B52C48-4257-1A3F-8B64-FD06D896BC16}"/>
              </a:ext>
            </a:extLst>
          </p:cNvPr>
          <p:cNvSpPr>
            <a:spLocks noChangeShapeType="1"/>
          </p:cNvSpPr>
          <p:nvPr/>
        </p:nvSpPr>
        <p:spPr bwMode="auto">
          <a:xfrm>
            <a:off x="2616200" y="3814763"/>
            <a:ext cx="1651000" cy="7143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5">
            <a:extLst>
              <a:ext uri="{FF2B5EF4-FFF2-40B4-BE49-F238E27FC236}">
                <a16:creationId xmlns:a16="http://schemas.microsoft.com/office/drawing/2014/main" id="{B9A46C3C-F0F9-9E21-C56F-6820E4D8AF49}"/>
              </a:ext>
            </a:extLst>
          </p:cNvPr>
          <p:cNvSpPr>
            <a:spLocks noChangeArrowheads="1"/>
          </p:cNvSpPr>
          <p:nvPr/>
        </p:nvSpPr>
        <p:spPr bwMode="auto">
          <a:xfrm>
            <a:off x="152400" y="1589088"/>
            <a:ext cx="2286000" cy="925512"/>
          </a:xfrm>
          <a:prstGeom prst="rect">
            <a:avLst/>
          </a:prstGeom>
          <a:noFill/>
          <a:ln w="9525">
            <a:solidFill>
              <a:srgbClr val="000000"/>
            </a:solid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Tahoma" pitchFamily="34" charset="0"/>
              </a:rPr>
              <a:t>Keeps track of URLs that have and need to be crawled</a:t>
            </a:r>
          </a:p>
        </p:txBody>
      </p:sp>
      <p:sp>
        <p:nvSpPr>
          <p:cNvPr id="17421" name="Line 8">
            <a:extLst>
              <a:ext uri="{FF2B5EF4-FFF2-40B4-BE49-F238E27FC236}">
                <a16:creationId xmlns:a16="http://schemas.microsoft.com/office/drawing/2014/main" id="{38C47E13-EB82-9DA2-6931-83CB401BA368}"/>
              </a:ext>
            </a:extLst>
          </p:cNvPr>
          <p:cNvSpPr>
            <a:spLocks noChangeShapeType="1"/>
          </p:cNvSpPr>
          <p:nvPr/>
        </p:nvSpPr>
        <p:spPr bwMode="auto">
          <a:xfrm>
            <a:off x="2286000" y="2362200"/>
            <a:ext cx="1143000" cy="609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ectangle 10">
            <a:extLst>
              <a:ext uri="{FF2B5EF4-FFF2-40B4-BE49-F238E27FC236}">
                <a16:creationId xmlns:a16="http://schemas.microsoft.com/office/drawing/2014/main" id="{4FC57EE8-E4DF-56B9-2254-770EBFEA6BAC}"/>
              </a:ext>
            </a:extLst>
          </p:cNvPr>
          <p:cNvSpPr>
            <a:spLocks noChangeArrowheads="1"/>
          </p:cNvSpPr>
          <p:nvPr/>
        </p:nvSpPr>
        <p:spPr bwMode="auto">
          <a:xfrm>
            <a:off x="2947988" y="1314450"/>
            <a:ext cx="3581400" cy="1200150"/>
          </a:xfrm>
          <a:prstGeom prst="rect">
            <a:avLst/>
          </a:prstGeom>
          <a:noFill/>
          <a:ln w="9525">
            <a:solidFill>
              <a:srgbClr val="000000"/>
            </a:solid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Tahoma" pitchFamily="34" charset="0"/>
              </a:rPr>
              <a:t>Multiple crawlers run in parallel. Each crawler keeps its own DNS lookup cache and ~300 open connections open at once.</a:t>
            </a:r>
          </a:p>
        </p:txBody>
      </p:sp>
      <p:sp>
        <p:nvSpPr>
          <p:cNvPr id="17423" name="Line 9">
            <a:extLst>
              <a:ext uri="{FF2B5EF4-FFF2-40B4-BE49-F238E27FC236}">
                <a16:creationId xmlns:a16="http://schemas.microsoft.com/office/drawing/2014/main" id="{F1167542-878A-39F3-83BF-5206A7338CBB}"/>
              </a:ext>
            </a:extLst>
          </p:cNvPr>
          <p:cNvSpPr>
            <a:spLocks noChangeShapeType="1"/>
          </p:cNvSpPr>
          <p:nvPr/>
        </p:nvSpPr>
        <p:spPr bwMode="auto">
          <a:xfrm>
            <a:off x="4876800" y="2514600"/>
            <a:ext cx="38100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Rectangle 7">
            <a:extLst>
              <a:ext uri="{FF2B5EF4-FFF2-40B4-BE49-F238E27FC236}">
                <a16:creationId xmlns:a16="http://schemas.microsoft.com/office/drawing/2014/main" id="{12668644-7FE1-10A3-E3ED-4D9DA04DD9F1}"/>
              </a:ext>
            </a:extLst>
          </p:cNvPr>
          <p:cNvSpPr>
            <a:spLocks noChangeArrowheads="1"/>
          </p:cNvSpPr>
          <p:nvPr/>
        </p:nvSpPr>
        <p:spPr bwMode="auto">
          <a:xfrm>
            <a:off x="6629400" y="1851025"/>
            <a:ext cx="2362200" cy="650875"/>
          </a:xfrm>
          <a:prstGeom prst="rect">
            <a:avLst/>
          </a:prstGeom>
          <a:noFill/>
          <a:ln w="9525">
            <a:solidFill>
              <a:srgbClr val="000000"/>
            </a:solidFill>
            <a:miter lim="800000"/>
            <a:headEnd/>
            <a:tailEnd/>
          </a:ln>
          <a:effectLst/>
        </p:spPr>
        <p:txBody>
          <a:bodyPr>
            <a:spAutoFit/>
          </a:bodyPr>
          <a:lstStyle/>
          <a:p>
            <a:pPr algn="ctr" eaLnBrk="0" hangingPunct="0">
              <a:defRPr/>
            </a:pPr>
            <a:r>
              <a:rPr lang="en-US">
                <a:effectLst>
                  <a:outerShdw blurRad="38100" dist="38100" dir="2700000" algn="tl">
                    <a:srgbClr val="C0C0C0"/>
                  </a:outerShdw>
                </a:effectLst>
                <a:latin typeface="Tahoma" pitchFamily="34" charset="0"/>
              </a:rPr>
              <a:t>Compresses and stores web pages</a:t>
            </a:r>
          </a:p>
        </p:txBody>
      </p:sp>
      <p:sp>
        <p:nvSpPr>
          <p:cNvPr id="17425" name="Line 6">
            <a:extLst>
              <a:ext uri="{FF2B5EF4-FFF2-40B4-BE49-F238E27FC236}">
                <a16:creationId xmlns:a16="http://schemas.microsoft.com/office/drawing/2014/main" id="{3CF71343-CF26-921C-A6B9-21562493A337}"/>
              </a:ext>
            </a:extLst>
          </p:cNvPr>
          <p:cNvSpPr>
            <a:spLocks noChangeShapeType="1"/>
          </p:cNvSpPr>
          <p:nvPr/>
        </p:nvSpPr>
        <p:spPr bwMode="auto">
          <a:xfrm flipH="1">
            <a:off x="7086600" y="2514600"/>
            <a:ext cx="53340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87DC592-75BD-48E8-8757-8332BC614154}"/>
              </a:ext>
            </a:extLst>
          </p:cNvPr>
          <p:cNvSpPr>
            <a:spLocks noGrp="1"/>
          </p:cNvSpPr>
          <p:nvPr>
            <p:ph type="title"/>
          </p:nvPr>
        </p:nvSpPr>
        <p:spPr/>
        <p:txBody>
          <a:bodyPr/>
          <a:lstStyle/>
          <a:p>
            <a:r>
              <a:rPr lang="en-US" altLang="en-US" dirty="0"/>
              <a:t>Google’s Original Architecture</a:t>
            </a:r>
          </a:p>
        </p:txBody>
      </p:sp>
      <p:pic>
        <p:nvPicPr>
          <p:cNvPr id="18435" name="Picture 3" descr="google_architecture_middle">
            <a:extLst>
              <a:ext uri="{FF2B5EF4-FFF2-40B4-BE49-F238E27FC236}">
                <a16:creationId xmlns:a16="http://schemas.microsoft.com/office/drawing/2014/main" id="{3DF363E4-E9A9-75B2-659C-AFCB3AB2F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286000"/>
            <a:ext cx="46434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a:extLst>
              <a:ext uri="{FF2B5EF4-FFF2-40B4-BE49-F238E27FC236}">
                <a16:creationId xmlns:a16="http://schemas.microsoft.com/office/drawing/2014/main" id="{7234B42B-8E33-4350-B5FE-5B6BE6E1E080}"/>
              </a:ext>
            </a:extLst>
          </p:cNvPr>
          <p:cNvSpPr>
            <a:spLocks noChangeArrowheads="1"/>
          </p:cNvSpPr>
          <p:nvPr/>
        </p:nvSpPr>
        <p:spPr bwMode="auto">
          <a:xfrm>
            <a:off x="381000" y="5372100"/>
            <a:ext cx="8305800" cy="925513"/>
          </a:xfrm>
          <a:prstGeom prst="rect">
            <a:avLst/>
          </a:prstGeom>
          <a:noFill/>
          <a:ln w="9525">
            <a:solidFill>
              <a:srgbClr val="000000"/>
            </a:solidFill>
            <a:miter lim="800000"/>
            <a:headEnd/>
            <a:tailEnd/>
          </a:ln>
          <a:effectLst/>
        </p:spPr>
        <p:txBody>
          <a:bodyPr>
            <a:spAutoFit/>
          </a:bodyPr>
          <a:lstStyle/>
          <a:p>
            <a:pPr lvl="1" algn="ctr" eaLnBrk="0" hangingPunct="0">
              <a:defRPr/>
            </a:pPr>
            <a:r>
              <a:rPr lang="en-US">
                <a:effectLst>
                  <a:outerShdw blurRad="38100" dist="38100" dir="2700000" algn="tl">
                    <a:srgbClr val="C0C0C0"/>
                  </a:outerShdw>
                </a:effectLst>
                <a:latin typeface="Tahoma" pitchFamily="34" charset="0"/>
              </a:rPr>
              <a:t>DocID keyed index where each entry includes info such as pointer to doc in repository, checksum, statistics, status, etc. Also contains URL info if doc has been crawled. If not just contains URL.</a:t>
            </a:r>
          </a:p>
        </p:txBody>
      </p:sp>
      <p:sp>
        <p:nvSpPr>
          <p:cNvPr id="18437" name="Line 15">
            <a:extLst>
              <a:ext uri="{FF2B5EF4-FFF2-40B4-BE49-F238E27FC236}">
                <a16:creationId xmlns:a16="http://schemas.microsoft.com/office/drawing/2014/main" id="{23C85C6B-E6E0-BE76-2D09-85DA6F8ACDFE}"/>
              </a:ext>
            </a:extLst>
          </p:cNvPr>
          <p:cNvSpPr>
            <a:spLocks noChangeShapeType="1"/>
          </p:cNvSpPr>
          <p:nvPr/>
        </p:nvSpPr>
        <p:spPr bwMode="auto">
          <a:xfrm flipH="1" flipV="1">
            <a:off x="1270000" y="5041900"/>
            <a:ext cx="236220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Rectangle 4">
            <a:extLst>
              <a:ext uri="{FF2B5EF4-FFF2-40B4-BE49-F238E27FC236}">
                <a16:creationId xmlns:a16="http://schemas.microsoft.com/office/drawing/2014/main" id="{6C612498-953E-3E86-A34D-98C818894E13}"/>
              </a:ext>
            </a:extLst>
          </p:cNvPr>
          <p:cNvSpPr>
            <a:spLocks noChangeArrowheads="1"/>
          </p:cNvSpPr>
          <p:nvPr/>
        </p:nvSpPr>
        <p:spPr bwMode="auto">
          <a:xfrm>
            <a:off x="50800" y="1284288"/>
            <a:ext cx="5029200" cy="925512"/>
          </a:xfrm>
          <a:prstGeom prst="rect">
            <a:avLst/>
          </a:prstGeom>
          <a:noFill/>
          <a:ln w="9525">
            <a:solidFill>
              <a:srgbClr val="000000"/>
            </a:solidFill>
            <a:miter lim="800000"/>
            <a:headEnd/>
            <a:tailEnd/>
          </a:ln>
          <a:effectLst/>
        </p:spPr>
        <p:txBody>
          <a:bodyPr>
            <a:spAutoFit/>
          </a:bodyPr>
          <a:lstStyle/>
          <a:p>
            <a:pPr algn="ctr" eaLnBrk="0" hangingPunct="0">
              <a:defRPr/>
            </a:pPr>
            <a:r>
              <a:rPr lang="en-US">
                <a:effectLst>
                  <a:outerShdw blurRad="38100" dist="38100" dir="2700000" algn="tl">
                    <a:srgbClr val="C0C0C0"/>
                  </a:outerShdw>
                </a:effectLst>
                <a:latin typeface="Tahoma" pitchFamily="34" charset="0"/>
              </a:rPr>
              <a:t>Maps absolute URLs into docIDs stored in Doc Index. Stores anchor text in “barrels”. Generates database of links (pairs of docIds).</a:t>
            </a:r>
          </a:p>
        </p:txBody>
      </p:sp>
      <p:sp>
        <p:nvSpPr>
          <p:cNvPr id="18439" name="Line 5">
            <a:extLst>
              <a:ext uri="{FF2B5EF4-FFF2-40B4-BE49-F238E27FC236}">
                <a16:creationId xmlns:a16="http://schemas.microsoft.com/office/drawing/2014/main" id="{D3CA23FB-D880-D525-6635-610756BF08F6}"/>
              </a:ext>
            </a:extLst>
          </p:cNvPr>
          <p:cNvSpPr>
            <a:spLocks noChangeShapeType="1"/>
          </p:cNvSpPr>
          <p:nvPr/>
        </p:nvSpPr>
        <p:spPr bwMode="auto">
          <a:xfrm flipH="1">
            <a:off x="914400" y="2209800"/>
            <a:ext cx="12192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Rectangle 6">
            <a:extLst>
              <a:ext uri="{FF2B5EF4-FFF2-40B4-BE49-F238E27FC236}">
                <a16:creationId xmlns:a16="http://schemas.microsoft.com/office/drawing/2014/main" id="{252C1834-AF4B-39AC-0A0E-C02ABD8D5EA0}"/>
              </a:ext>
            </a:extLst>
          </p:cNvPr>
          <p:cNvSpPr>
            <a:spLocks noChangeArrowheads="1"/>
          </p:cNvSpPr>
          <p:nvPr/>
        </p:nvSpPr>
        <p:spPr bwMode="auto">
          <a:xfrm>
            <a:off x="5334000" y="1219200"/>
            <a:ext cx="3581400" cy="650875"/>
          </a:xfrm>
          <a:prstGeom prst="rect">
            <a:avLst/>
          </a:prstGeom>
          <a:noFill/>
          <a:ln w="9525">
            <a:solidFill>
              <a:srgbClr val="000000"/>
            </a:solidFill>
            <a:miter lim="800000"/>
            <a:headEnd/>
            <a:tailEnd/>
          </a:ln>
          <a:effectLst/>
        </p:spPr>
        <p:txBody>
          <a:bodyPr>
            <a:spAutoFit/>
          </a:bodyPr>
          <a:lstStyle/>
          <a:p>
            <a:pPr algn="ctr" eaLnBrk="0" hangingPunct="0">
              <a:defRPr/>
            </a:pPr>
            <a:r>
              <a:rPr lang="en-US">
                <a:effectLst>
                  <a:outerShdw blurRad="38100" dist="38100" dir="2700000" algn="tl">
                    <a:srgbClr val="C0C0C0"/>
                  </a:outerShdw>
                </a:effectLst>
                <a:latin typeface="Tahoma" pitchFamily="34" charset="0"/>
              </a:rPr>
              <a:t>Parses &amp; distributes hit lists into “barrels.”</a:t>
            </a:r>
          </a:p>
        </p:txBody>
      </p:sp>
      <p:sp>
        <p:nvSpPr>
          <p:cNvPr id="18441" name="Line 7">
            <a:extLst>
              <a:ext uri="{FF2B5EF4-FFF2-40B4-BE49-F238E27FC236}">
                <a16:creationId xmlns:a16="http://schemas.microsoft.com/office/drawing/2014/main" id="{BBBD8EFA-53E2-CD85-C06C-7A4D4FA9372F}"/>
              </a:ext>
            </a:extLst>
          </p:cNvPr>
          <p:cNvSpPr>
            <a:spLocks noChangeShapeType="1"/>
          </p:cNvSpPr>
          <p:nvPr/>
        </p:nvSpPr>
        <p:spPr bwMode="auto">
          <a:xfrm flipH="1">
            <a:off x="2514600" y="1828800"/>
            <a:ext cx="4038600" cy="914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2">
            <a:extLst>
              <a:ext uri="{FF2B5EF4-FFF2-40B4-BE49-F238E27FC236}">
                <a16:creationId xmlns:a16="http://schemas.microsoft.com/office/drawing/2014/main" id="{EDC6480C-6AD9-283F-FC6D-00E314E55881}"/>
              </a:ext>
            </a:extLst>
          </p:cNvPr>
          <p:cNvSpPr>
            <a:spLocks noChangeArrowheads="1"/>
          </p:cNvSpPr>
          <p:nvPr/>
        </p:nvSpPr>
        <p:spPr bwMode="auto">
          <a:xfrm>
            <a:off x="5410200" y="1930400"/>
            <a:ext cx="3352800" cy="1200150"/>
          </a:xfrm>
          <a:prstGeom prst="rect">
            <a:avLst/>
          </a:prstGeom>
          <a:noFill/>
          <a:ln w="9525">
            <a:solidFill>
              <a:srgbClr val="000000"/>
            </a:solid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Tahoma" pitchFamily="34" charset="0"/>
              </a:rPr>
              <a:t>Partially sorted forward indexes sorted by </a:t>
            </a:r>
            <a:r>
              <a:rPr lang="en-US" dirty="0" err="1">
                <a:effectLst>
                  <a:outerShdw blurRad="38100" dist="38100" dir="2700000" algn="tl">
                    <a:srgbClr val="C0C0C0"/>
                  </a:outerShdw>
                </a:effectLst>
                <a:latin typeface="Tahoma" pitchFamily="34" charset="0"/>
              </a:rPr>
              <a:t>docID</a:t>
            </a:r>
            <a:r>
              <a:rPr lang="en-US" dirty="0">
                <a:effectLst>
                  <a:outerShdw blurRad="38100" dist="38100" dir="2700000" algn="tl">
                    <a:srgbClr val="C0C0C0"/>
                  </a:outerShdw>
                </a:effectLst>
                <a:latin typeface="Tahoma" pitchFamily="34" charset="0"/>
              </a:rPr>
              <a:t>. Each barrel stores </a:t>
            </a:r>
            <a:r>
              <a:rPr lang="en-US" dirty="0" err="1">
                <a:effectLst>
                  <a:outerShdw blurRad="38100" dist="38100" dir="2700000" algn="tl">
                    <a:srgbClr val="C0C0C0"/>
                  </a:outerShdw>
                </a:effectLst>
                <a:latin typeface="Tahoma" pitchFamily="34" charset="0"/>
              </a:rPr>
              <a:t>hitlists</a:t>
            </a:r>
            <a:r>
              <a:rPr lang="en-US" dirty="0">
                <a:effectLst>
                  <a:outerShdw blurRad="38100" dist="38100" dir="2700000" algn="tl">
                    <a:srgbClr val="C0C0C0"/>
                  </a:outerShdw>
                </a:effectLst>
                <a:latin typeface="Tahoma" pitchFamily="34" charset="0"/>
              </a:rPr>
              <a:t> for a given range of </a:t>
            </a:r>
            <a:r>
              <a:rPr lang="en-US" dirty="0" err="1">
                <a:effectLst>
                  <a:outerShdw blurRad="38100" dist="38100" dir="2700000" algn="tl">
                    <a:srgbClr val="C0C0C0"/>
                  </a:outerShdw>
                </a:effectLst>
                <a:latin typeface="Tahoma" pitchFamily="34" charset="0"/>
              </a:rPr>
              <a:t>wordIDs</a:t>
            </a:r>
            <a:r>
              <a:rPr lang="en-US" dirty="0">
                <a:effectLst>
                  <a:outerShdw blurRad="38100" dist="38100" dir="2700000" algn="tl">
                    <a:srgbClr val="C0C0C0"/>
                  </a:outerShdw>
                </a:effectLst>
                <a:latin typeface="Tahoma" pitchFamily="34" charset="0"/>
              </a:rPr>
              <a:t>.</a:t>
            </a:r>
          </a:p>
        </p:txBody>
      </p:sp>
      <p:sp>
        <p:nvSpPr>
          <p:cNvPr id="18443" name="Line 13">
            <a:extLst>
              <a:ext uri="{FF2B5EF4-FFF2-40B4-BE49-F238E27FC236}">
                <a16:creationId xmlns:a16="http://schemas.microsoft.com/office/drawing/2014/main" id="{294C8906-1CBC-2000-54BF-6B19447D9D1A}"/>
              </a:ext>
            </a:extLst>
          </p:cNvPr>
          <p:cNvSpPr>
            <a:spLocks noChangeShapeType="1"/>
          </p:cNvSpPr>
          <p:nvPr/>
        </p:nvSpPr>
        <p:spPr bwMode="auto">
          <a:xfrm flipH="1">
            <a:off x="2971800" y="2438400"/>
            <a:ext cx="2514600" cy="1219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Rectangle 10">
            <a:extLst>
              <a:ext uri="{FF2B5EF4-FFF2-40B4-BE49-F238E27FC236}">
                <a16:creationId xmlns:a16="http://schemas.microsoft.com/office/drawing/2014/main" id="{6B1A38B2-75C8-4F35-91F6-60BE019EEC20}"/>
              </a:ext>
            </a:extLst>
          </p:cNvPr>
          <p:cNvSpPr>
            <a:spLocks noChangeArrowheads="1"/>
          </p:cNvSpPr>
          <p:nvPr/>
        </p:nvSpPr>
        <p:spPr bwMode="auto">
          <a:xfrm>
            <a:off x="5410200" y="3211513"/>
            <a:ext cx="3276600" cy="1200150"/>
          </a:xfrm>
          <a:prstGeom prst="rect">
            <a:avLst/>
          </a:prstGeom>
          <a:noFill/>
          <a:ln w="9525">
            <a:solidFill>
              <a:srgbClr val="000000"/>
            </a:solidFill>
            <a:miter lim="800000"/>
            <a:headEnd/>
            <a:tailEnd/>
          </a:ln>
          <a:effectLst/>
        </p:spPr>
        <p:txBody>
          <a:bodyPr>
            <a:spAutoFit/>
          </a:bodyPr>
          <a:lstStyle/>
          <a:p>
            <a:pPr algn="ctr" eaLnBrk="0" hangingPunct="0">
              <a:defRPr/>
            </a:pPr>
            <a:r>
              <a:rPr lang="en-US">
                <a:effectLst>
                  <a:outerShdw blurRad="38100" dist="38100" dir="2700000" algn="tl">
                    <a:srgbClr val="C0C0C0"/>
                  </a:outerShdw>
                </a:effectLst>
                <a:latin typeface="Tahoma" pitchFamily="34" charset="0"/>
              </a:rPr>
              <a:t>In-memory hash table that maps words to wordIds. Contains pointer to doclist in barrel which wordId falls into. </a:t>
            </a:r>
          </a:p>
        </p:txBody>
      </p:sp>
      <p:sp>
        <p:nvSpPr>
          <p:cNvPr id="17" name="Rectangle 8">
            <a:extLst>
              <a:ext uri="{FF2B5EF4-FFF2-40B4-BE49-F238E27FC236}">
                <a16:creationId xmlns:a16="http://schemas.microsoft.com/office/drawing/2014/main" id="{AB7EAC86-09EA-2FD9-672D-5DEE4B2493C1}"/>
              </a:ext>
            </a:extLst>
          </p:cNvPr>
          <p:cNvSpPr>
            <a:spLocks noChangeArrowheads="1"/>
          </p:cNvSpPr>
          <p:nvPr/>
        </p:nvSpPr>
        <p:spPr bwMode="auto">
          <a:xfrm>
            <a:off x="5486400" y="4483100"/>
            <a:ext cx="2895600" cy="831850"/>
          </a:xfrm>
          <a:prstGeom prst="rect">
            <a:avLst/>
          </a:prstGeom>
          <a:noFill/>
          <a:ln w="9525">
            <a:solidFill>
              <a:srgbClr val="000000"/>
            </a:solidFill>
            <a:miter lim="800000"/>
            <a:headEnd/>
            <a:tailEnd/>
          </a:ln>
          <a:effectLst/>
        </p:spPr>
        <p:txBody>
          <a:bodyPr>
            <a:spAutoFit/>
          </a:bodyPr>
          <a:lstStyle/>
          <a:p>
            <a:pPr algn="ctr" eaLnBrk="0" hangingPunct="0">
              <a:defRPr/>
            </a:pPr>
            <a:r>
              <a:rPr lang="en-US" sz="1200" b="1" dirty="0">
                <a:effectLst>
                  <a:outerShdw blurRad="38100" dist="38100" dir="2700000" algn="tl">
                    <a:srgbClr val="C0C0C0"/>
                  </a:outerShdw>
                </a:effectLst>
                <a:latin typeface="Tahoma" pitchFamily="34" charset="0"/>
              </a:rPr>
              <a:t>Creates inverted index whereby document list containing </a:t>
            </a:r>
            <a:r>
              <a:rPr lang="en-US" sz="1200" b="1" dirty="0" err="1">
                <a:effectLst>
                  <a:outerShdw blurRad="38100" dist="38100" dir="2700000" algn="tl">
                    <a:srgbClr val="C0C0C0"/>
                  </a:outerShdw>
                </a:effectLst>
                <a:latin typeface="Tahoma" pitchFamily="34" charset="0"/>
              </a:rPr>
              <a:t>docID</a:t>
            </a:r>
            <a:r>
              <a:rPr lang="en-US" sz="1200" b="1" dirty="0">
                <a:effectLst>
                  <a:outerShdw blurRad="38100" dist="38100" dir="2700000" algn="tl">
                    <a:srgbClr val="C0C0C0"/>
                  </a:outerShdw>
                </a:effectLst>
                <a:latin typeface="Tahoma" pitchFamily="34" charset="0"/>
              </a:rPr>
              <a:t> and </a:t>
            </a:r>
            <a:r>
              <a:rPr lang="en-US" sz="1200" b="1" dirty="0" err="1">
                <a:effectLst>
                  <a:outerShdw blurRad="38100" dist="38100" dir="2700000" algn="tl">
                    <a:srgbClr val="C0C0C0"/>
                  </a:outerShdw>
                </a:effectLst>
                <a:latin typeface="Tahoma" pitchFamily="34" charset="0"/>
              </a:rPr>
              <a:t>hitlists</a:t>
            </a:r>
            <a:r>
              <a:rPr lang="en-US" sz="1200" b="1" dirty="0">
                <a:effectLst>
                  <a:outerShdw blurRad="38100" dist="38100" dir="2700000" algn="tl">
                    <a:srgbClr val="C0C0C0"/>
                  </a:outerShdw>
                </a:effectLst>
                <a:latin typeface="Tahoma" pitchFamily="34" charset="0"/>
              </a:rPr>
              <a:t> can be retrieved given </a:t>
            </a:r>
            <a:r>
              <a:rPr lang="en-US" sz="1200" b="1" dirty="0" err="1">
                <a:effectLst>
                  <a:outerShdw blurRad="38100" dist="38100" dir="2700000" algn="tl">
                    <a:srgbClr val="C0C0C0"/>
                  </a:outerShdw>
                </a:effectLst>
                <a:latin typeface="Tahoma" pitchFamily="34" charset="0"/>
              </a:rPr>
              <a:t>wordID</a:t>
            </a:r>
            <a:r>
              <a:rPr lang="en-US" sz="1200" b="1" dirty="0">
                <a:effectLst>
                  <a:outerShdw blurRad="38100" dist="38100" dir="2700000" algn="tl">
                    <a:srgbClr val="C0C0C0"/>
                  </a:outerShdw>
                </a:effectLst>
                <a:latin typeface="Tahoma" pitchFamily="34" charset="0"/>
              </a:rPr>
              <a:t>.</a:t>
            </a:r>
          </a:p>
        </p:txBody>
      </p:sp>
      <p:sp>
        <p:nvSpPr>
          <p:cNvPr id="18446" name="Line 9">
            <a:extLst>
              <a:ext uri="{FF2B5EF4-FFF2-40B4-BE49-F238E27FC236}">
                <a16:creationId xmlns:a16="http://schemas.microsoft.com/office/drawing/2014/main" id="{88307821-D8DB-F9EA-9332-A4EC082B69A7}"/>
              </a:ext>
            </a:extLst>
          </p:cNvPr>
          <p:cNvSpPr>
            <a:spLocks noChangeShapeType="1"/>
          </p:cNvSpPr>
          <p:nvPr/>
        </p:nvSpPr>
        <p:spPr bwMode="auto">
          <a:xfrm flipH="1" flipV="1">
            <a:off x="3352800" y="4648200"/>
            <a:ext cx="2133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Line 9">
            <a:extLst>
              <a:ext uri="{FF2B5EF4-FFF2-40B4-BE49-F238E27FC236}">
                <a16:creationId xmlns:a16="http://schemas.microsoft.com/office/drawing/2014/main" id="{86A1FEAB-1639-E570-3299-FD833B6006C1}"/>
              </a:ext>
            </a:extLst>
          </p:cNvPr>
          <p:cNvSpPr>
            <a:spLocks noChangeShapeType="1"/>
          </p:cNvSpPr>
          <p:nvPr/>
        </p:nvSpPr>
        <p:spPr bwMode="auto">
          <a:xfrm flipH="1">
            <a:off x="4572000" y="3657600"/>
            <a:ext cx="914400" cy="76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F3D93AE-7E34-EA38-CCA7-4D825C7AC9EF}"/>
              </a:ext>
            </a:extLst>
          </p:cNvPr>
          <p:cNvSpPr>
            <a:spLocks noGrp="1" noChangeArrowheads="1"/>
          </p:cNvSpPr>
          <p:nvPr>
            <p:ph type="title"/>
          </p:nvPr>
        </p:nvSpPr>
        <p:spPr/>
        <p:txBody>
          <a:bodyPr/>
          <a:lstStyle/>
          <a:p>
            <a:pPr eaLnBrk="1" hangingPunct="1"/>
            <a:r>
              <a:rPr lang="en-US" altLang="zh-CN" sz="3400"/>
              <a:t>Crawling the Web </a:t>
            </a:r>
          </a:p>
        </p:txBody>
      </p:sp>
      <p:sp>
        <p:nvSpPr>
          <p:cNvPr id="20483" name="Rectangle 3">
            <a:extLst>
              <a:ext uri="{FF2B5EF4-FFF2-40B4-BE49-F238E27FC236}">
                <a16:creationId xmlns:a16="http://schemas.microsoft.com/office/drawing/2014/main" id="{9BFFDF03-BEA0-5CEC-C52B-8E1309814FB9}"/>
              </a:ext>
            </a:extLst>
          </p:cNvPr>
          <p:cNvSpPr>
            <a:spLocks noGrp="1" noChangeArrowheads="1"/>
          </p:cNvSpPr>
          <p:nvPr>
            <p:ph type="body" idx="1"/>
          </p:nvPr>
        </p:nvSpPr>
        <p:spPr/>
        <p:txBody>
          <a:bodyPr/>
          <a:lstStyle/>
          <a:p>
            <a:pPr eaLnBrk="1" hangingPunct="1">
              <a:lnSpc>
                <a:spcPct val="80000"/>
              </a:lnSpc>
            </a:pPr>
            <a:r>
              <a:rPr lang="en-US" altLang="zh-CN" sz="2400" dirty="0"/>
              <a:t>Google has a fast distributed crawling system. </a:t>
            </a:r>
          </a:p>
          <a:p>
            <a:pPr eaLnBrk="1" hangingPunct="1">
              <a:lnSpc>
                <a:spcPct val="80000"/>
              </a:lnSpc>
            </a:pPr>
            <a:endParaRPr lang="en-US" altLang="zh-CN" sz="2400" dirty="0"/>
          </a:p>
          <a:p>
            <a:pPr eaLnBrk="1" hangingPunct="1">
              <a:lnSpc>
                <a:spcPct val="80000"/>
              </a:lnSpc>
            </a:pPr>
            <a:r>
              <a:rPr lang="en-US" altLang="zh-CN" sz="2400" dirty="0"/>
              <a:t>A single </a:t>
            </a:r>
            <a:r>
              <a:rPr lang="en-US" altLang="zh-CN" sz="2400" dirty="0" err="1"/>
              <a:t>URLserver</a:t>
            </a:r>
            <a:r>
              <a:rPr lang="en-US" altLang="zh-CN" sz="2400" dirty="0"/>
              <a:t> serves lists of URLs to a number of crawlers.</a:t>
            </a:r>
          </a:p>
          <a:p>
            <a:pPr eaLnBrk="1" hangingPunct="1">
              <a:lnSpc>
                <a:spcPct val="80000"/>
              </a:lnSpc>
              <a:buFont typeface="Wingdings" pitchFamily="2" charset="2"/>
              <a:buNone/>
            </a:pPr>
            <a:r>
              <a:rPr lang="en-US" altLang="zh-CN" sz="2400" dirty="0"/>
              <a:t> </a:t>
            </a:r>
          </a:p>
          <a:p>
            <a:pPr eaLnBrk="1" hangingPunct="1">
              <a:lnSpc>
                <a:spcPct val="80000"/>
              </a:lnSpc>
            </a:pPr>
            <a:r>
              <a:rPr lang="en-US" altLang="zh-CN" sz="2400" dirty="0"/>
              <a:t>Both the </a:t>
            </a:r>
            <a:r>
              <a:rPr lang="en-US" altLang="zh-CN" sz="2400" dirty="0" err="1"/>
              <a:t>URLserver</a:t>
            </a:r>
            <a:r>
              <a:rPr lang="en-US" altLang="zh-CN" sz="2400" dirty="0"/>
              <a:t> and the crawlers are implemented in parallel. </a:t>
            </a:r>
          </a:p>
          <a:p>
            <a:pPr lvl="3" eaLnBrk="1" hangingPunct="1">
              <a:lnSpc>
                <a:spcPct val="80000"/>
              </a:lnSpc>
            </a:pPr>
            <a:r>
              <a:rPr lang="en-US" altLang="zh-CN" sz="1800" dirty="0"/>
              <a:t>Each crawler keeps roughly 300 connections open at once. At peak speeds, the system can crawl over 100 web pages per second using four crawlers. This amounts to roughly 600K per second of data.</a:t>
            </a:r>
          </a:p>
          <a:p>
            <a:pPr eaLnBrk="1" hangingPunct="1">
              <a:lnSpc>
                <a:spcPct val="80000"/>
              </a:lnSpc>
            </a:pPr>
            <a:endParaRPr lang="en-US" altLang="zh-CN" sz="2400" dirty="0"/>
          </a:p>
          <a:p>
            <a:pPr eaLnBrk="1" hangingPunct="1">
              <a:lnSpc>
                <a:spcPct val="80000"/>
              </a:lnSpc>
            </a:pPr>
            <a:r>
              <a:rPr lang="en-US" altLang="zh-CN" sz="2400" dirty="0"/>
              <a:t>Each crawler maintains its own DNS cache so it does not need to do a DNS lookup before crawling each document. </a:t>
            </a:r>
          </a:p>
          <a:p>
            <a:pPr eaLnBrk="1" hangingPunct="1">
              <a:lnSpc>
                <a:spcPct val="80000"/>
              </a:lnSpc>
            </a:pPr>
            <a:endParaRPr lang="en-US" altLang="zh-CN" sz="2400" dirty="0"/>
          </a:p>
          <a:p>
            <a:pPr eaLnBrk="1" hangingPunct="1">
              <a:lnSpc>
                <a:spcPct val="80000"/>
              </a:lnSpc>
            </a:pPr>
            <a:endParaRPr lang="en-US" altLang="zh-CN"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9DE708-7373-908B-5696-ABF7D78046DB}"/>
              </a:ext>
            </a:extLst>
          </p:cNvPr>
          <p:cNvSpPr>
            <a:spLocks noGrp="1" noChangeArrowheads="1"/>
          </p:cNvSpPr>
          <p:nvPr>
            <p:ph type="title"/>
          </p:nvPr>
        </p:nvSpPr>
        <p:spPr/>
        <p:txBody>
          <a:bodyPr/>
          <a:lstStyle/>
          <a:p>
            <a:pPr eaLnBrk="1" hangingPunct="1"/>
            <a:r>
              <a:rPr lang="en-US" altLang="zh-CN" sz="3400"/>
              <a:t>Indexing the Web </a:t>
            </a:r>
          </a:p>
        </p:txBody>
      </p:sp>
      <p:sp>
        <p:nvSpPr>
          <p:cNvPr id="21507" name="Rectangle 3">
            <a:extLst>
              <a:ext uri="{FF2B5EF4-FFF2-40B4-BE49-F238E27FC236}">
                <a16:creationId xmlns:a16="http://schemas.microsoft.com/office/drawing/2014/main" id="{A9AC115E-F85B-939B-0B90-688E5FCAA6D3}"/>
              </a:ext>
            </a:extLst>
          </p:cNvPr>
          <p:cNvSpPr>
            <a:spLocks noGrp="1" noChangeArrowheads="1"/>
          </p:cNvSpPr>
          <p:nvPr>
            <p:ph type="body" idx="1"/>
          </p:nvPr>
        </p:nvSpPr>
        <p:spPr/>
        <p:txBody>
          <a:bodyPr/>
          <a:lstStyle/>
          <a:p>
            <a:pPr eaLnBrk="1" hangingPunct="1">
              <a:lnSpc>
                <a:spcPct val="80000"/>
              </a:lnSpc>
            </a:pPr>
            <a:r>
              <a:rPr lang="en-US" altLang="zh-CN" sz="2400" dirty="0"/>
              <a:t>Parsing </a:t>
            </a:r>
          </a:p>
          <a:p>
            <a:pPr lvl="1" eaLnBrk="1" hangingPunct="1">
              <a:lnSpc>
                <a:spcPct val="80000"/>
              </a:lnSpc>
            </a:pPr>
            <a:r>
              <a:rPr lang="en-US" altLang="zh-CN" sz="2000" dirty="0"/>
              <a:t>Any parser which is designed to run on the entire Web must handle a huge array of possible errors. </a:t>
            </a:r>
          </a:p>
          <a:p>
            <a:pPr lvl="1" eaLnBrk="1" hangingPunct="1">
              <a:lnSpc>
                <a:spcPct val="80000"/>
              </a:lnSpc>
            </a:pPr>
            <a:endParaRPr lang="en-US" altLang="zh-CN" sz="2000" dirty="0"/>
          </a:p>
          <a:p>
            <a:pPr eaLnBrk="1" hangingPunct="1">
              <a:lnSpc>
                <a:spcPct val="80000"/>
              </a:lnSpc>
            </a:pPr>
            <a:r>
              <a:rPr lang="en-US" altLang="zh-CN" sz="2400" dirty="0"/>
              <a:t>Indexing Documents into Barrels</a:t>
            </a:r>
          </a:p>
          <a:p>
            <a:pPr lvl="1" eaLnBrk="1" hangingPunct="1">
              <a:lnSpc>
                <a:spcPct val="80000"/>
              </a:lnSpc>
            </a:pPr>
            <a:r>
              <a:rPr lang="en-US" altLang="zh-CN" sz="2000" dirty="0"/>
              <a:t>After each document is parsed, it is encoded into a number of barrels. Every word is converted into a </a:t>
            </a:r>
            <a:r>
              <a:rPr lang="en-US" altLang="zh-CN" sz="2000" dirty="0" err="1"/>
              <a:t>wordID</a:t>
            </a:r>
            <a:r>
              <a:rPr lang="en-US" altLang="zh-CN" sz="2000" dirty="0"/>
              <a:t> by using an in-memory hash table -- the lexicon. </a:t>
            </a:r>
          </a:p>
          <a:p>
            <a:pPr lvl="1" eaLnBrk="1" hangingPunct="1">
              <a:lnSpc>
                <a:spcPct val="80000"/>
              </a:lnSpc>
            </a:pPr>
            <a:r>
              <a:rPr lang="en-US" altLang="zh-CN" sz="2000" dirty="0"/>
              <a:t>Once the words are converted into </a:t>
            </a:r>
            <a:r>
              <a:rPr lang="en-US" altLang="zh-CN" sz="2000" dirty="0" err="1"/>
              <a:t>wordID's</a:t>
            </a:r>
            <a:r>
              <a:rPr lang="en-US" altLang="zh-CN" sz="2000" dirty="0"/>
              <a:t>, their occurrences in the current document are translated into hit lists and are written into the forward barrels.</a:t>
            </a:r>
          </a:p>
          <a:p>
            <a:pPr lvl="1" eaLnBrk="1" hangingPunct="1">
              <a:lnSpc>
                <a:spcPct val="80000"/>
              </a:lnSpc>
              <a:buFont typeface="Wingdings" pitchFamily="2" charset="2"/>
              <a:buNone/>
            </a:pPr>
            <a:r>
              <a:rPr lang="en-US" altLang="zh-CN" sz="2000" dirty="0"/>
              <a:t> </a:t>
            </a:r>
          </a:p>
          <a:p>
            <a:pPr eaLnBrk="1" hangingPunct="1">
              <a:lnSpc>
                <a:spcPct val="80000"/>
              </a:lnSpc>
            </a:pPr>
            <a:r>
              <a:rPr lang="en-US" altLang="zh-CN" sz="2400" dirty="0"/>
              <a:t>Sorting  </a:t>
            </a:r>
          </a:p>
          <a:p>
            <a:pPr lvl="1" eaLnBrk="1" hangingPunct="1">
              <a:lnSpc>
                <a:spcPct val="80000"/>
              </a:lnSpc>
            </a:pPr>
            <a:r>
              <a:rPr lang="en-US" altLang="zh-CN" sz="2000" dirty="0"/>
              <a:t>the sorter takes each of the forward barrels and sorts it by </a:t>
            </a:r>
            <a:r>
              <a:rPr lang="en-US" altLang="zh-CN" sz="2000" dirty="0" err="1"/>
              <a:t>wordID</a:t>
            </a:r>
            <a:r>
              <a:rPr lang="en-US" altLang="zh-CN" sz="2000" dirty="0"/>
              <a:t> to produce an inverted barrel for title and anchor hits and a full text inverted barrel.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3D19508-2B7A-C5EC-4E05-D7B9D94A9BB0}"/>
              </a:ext>
            </a:extLst>
          </p:cNvPr>
          <p:cNvSpPr>
            <a:spLocks noGrp="1" noChangeArrowheads="1"/>
          </p:cNvSpPr>
          <p:nvPr>
            <p:ph type="title"/>
          </p:nvPr>
        </p:nvSpPr>
        <p:spPr/>
        <p:txBody>
          <a:bodyPr/>
          <a:lstStyle/>
          <a:p>
            <a:pPr eaLnBrk="1" hangingPunct="1"/>
            <a:r>
              <a:rPr lang="en-US" altLang="en-US" sz="4800">
                <a:ea typeface="ＭＳ Ｐゴシック" panose="020B0600070205080204" pitchFamily="34" charset="-128"/>
              </a:rPr>
              <a:t>Basic crawler operation</a:t>
            </a:r>
          </a:p>
        </p:txBody>
      </p:sp>
      <p:sp>
        <p:nvSpPr>
          <p:cNvPr id="19459" name="Rectangle 3">
            <a:extLst>
              <a:ext uri="{FF2B5EF4-FFF2-40B4-BE49-F238E27FC236}">
                <a16:creationId xmlns:a16="http://schemas.microsoft.com/office/drawing/2014/main" id="{055BB8C7-B690-4F4E-7EFB-242CF9E56722}"/>
              </a:ext>
            </a:extLst>
          </p:cNvPr>
          <p:cNvSpPr>
            <a:spLocks noGrp="1" noChangeArrowheads="1"/>
          </p:cNvSpPr>
          <p:nvPr>
            <p:ph type="body" idx="1"/>
          </p:nvPr>
        </p:nvSpPr>
        <p:spPr/>
        <p:txBody>
          <a:bodyPr/>
          <a:lstStyle/>
          <a:p>
            <a:pPr eaLnBrk="1" hangingPunct="1"/>
            <a:r>
              <a:rPr lang="en-US" altLang="en-US" sz="3800">
                <a:ea typeface="ＭＳ Ｐゴシック" panose="020B0600070205080204" pitchFamily="34" charset="-128"/>
              </a:rPr>
              <a:t>Begin with known “seed” URLs</a:t>
            </a:r>
          </a:p>
          <a:p>
            <a:pPr eaLnBrk="1" hangingPunct="1"/>
            <a:r>
              <a:rPr lang="en-US" altLang="en-US" sz="3800">
                <a:ea typeface="ＭＳ Ｐゴシック" panose="020B0600070205080204" pitchFamily="34" charset="-128"/>
              </a:rPr>
              <a:t>Fetch and parse them</a:t>
            </a:r>
          </a:p>
          <a:p>
            <a:pPr lvl="1" eaLnBrk="1" hangingPunct="1"/>
            <a:r>
              <a:rPr lang="en-US" altLang="en-US" sz="3600">
                <a:ea typeface="ＭＳ Ｐゴシック" panose="020B0600070205080204" pitchFamily="34" charset="-128"/>
              </a:rPr>
              <a:t>Extract URLs they point to</a:t>
            </a:r>
          </a:p>
          <a:p>
            <a:pPr lvl="1" eaLnBrk="1" hangingPunct="1"/>
            <a:r>
              <a:rPr lang="en-US" altLang="en-US" sz="3600">
                <a:ea typeface="ＭＳ Ｐゴシック" panose="020B0600070205080204" pitchFamily="34" charset="-128"/>
              </a:rPr>
              <a:t>Place the extracted URLs on a queue</a:t>
            </a:r>
          </a:p>
          <a:p>
            <a:pPr eaLnBrk="1" hangingPunct="1"/>
            <a:r>
              <a:rPr lang="en-US" altLang="en-US" sz="3800">
                <a:ea typeface="ＭＳ Ｐゴシック" panose="020B0600070205080204" pitchFamily="34" charset="-128"/>
              </a:rPr>
              <a:t>Fetch each URL on the queue and repeat</a:t>
            </a:r>
          </a:p>
        </p:txBody>
      </p:sp>
      <p:sp>
        <p:nvSpPr>
          <p:cNvPr id="19460" name="TextBox 4">
            <a:extLst>
              <a:ext uri="{FF2B5EF4-FFF2-40B4-BE49-F238E27FC236}">
                <a16:creationId xmlns:a16="http://schemas.microsoft.com/office/drawing/2014/main" id="{9846716D-52F7-8141-882C-23BA7C1EF509}"/>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a:t>
            </a:r>
          </a:p>
        </p:txBody>
      </p:sp>
      <p:sp>
        <p:nvSpPr>
          <p:cNvPr id="19461" name="Slide Number Placeholder 4">
            <a:extLst>
              <a:ext uri="{FF2B5EF4-FFF2-40B4-BE49-F238E27FC236}">
                <a16:creationId xmlns:a16="http://schemas.microsoft.com/office/drawing/2014/main" id="{A7E1479A-B950-630A-1E48-50E751965E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1852168E-8DBE-4146-B3B1-D3920AE9667E}" type="slidenum">
              <a:rPr lang="en-US" altLang="en-US" sz="1200">
                <a:solidFill>
                  <a:srgbClr val="898989"/>
                </a:solidFill>
                <a:latin typeface="Calibri" panose="020F0502020204030204" pitchFamily="34" charset="0"/>
              </a:rPr>
              <a:pPr eaLnBrk="1" hangingPunct="1"/>
              <a:t>4</a:t>
            </a:fld>
            <a:endParaRPr lang="en-US" altLang="en-US" sz="1200">
              <a:solidFill>
                <a:srgbClr val="898989"/>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2C6C5CB-DDF2-A7BA-DDB8-F3B18B11BD0D}"/>
              </a:ext>
            </a:extLst>
          </p:cNvPr>
          <p:cNvSpPr>
            <a:spLocks noGrp="1" noChangeArrowheads="1"/>
          </p:cNvSpPr>
          <p:nvPr>
            <p:ph type="title"/>
          </p:nvPr>
        </p:nvSpPr>
        <p:spPr/>
        <p:txBody>
          <a:bodyPr/>
          <a:lstStyle/>
          <a:p>
            <a:pPr eaLnBrk="1" hangingPunct="1"/>
            <a:r>
              <a:rPr lang="en-US" altLang="zh-CN" sz="3400"/>
              <a:t>Anchor Text</a:t>
            </a:r>
          </a:p>
        </p:txBody>
      </p:sp>
      <p:sp>
        <p:nvSpPr>
          <p:cNvPr id="13315" name="Rectangle 3">
            <a:extLst>
              <a:ext uri="{FF2B5EF4-FFF2-40B4-BE49-F238E27FC236}">
                <a16:creationId xmlns:a16="http://schemas.microsoft.com/office/drawing/2014/main" id="{955CB599-90AF-223E-798C-05ECD2F9F512}"/>
              </a:ext>
            </a:extLst>
          </p:cNvPr>
          <p:cNvSpPr>
            <a:spLocks noGrp="1" noChangeArrowheads="1"/>
          </p:cNvSpPr>
          <p:nvPr>
            <p:ph type="body" idx="1"/>
          </p:nvPr>
        </p:nvSpPr>
        <p:spPr>
          <a:xfrm>
            <a:off x="262721" y="1195754"/>
            <a:ext cx="8628062" cy="5528603"/>
          </a:xfrm>
        </p:spPr>
        <p:txBody>
          <a:bodyPr/>
          <a:lstStyle/>
          <a:p>
            <a:pPr eaLnBrk="1" hangingPunct="1">
              <a:lnSpc>
                <a:spcPct val="90000"/>
              </a:lnSpc>
            </a:pPr>
            <a:r>
              <a:rPr lang="pt-BR" altLang="zh-CN" sz="2400" dirty="0"/>
              <a:t>&lt;A </a:t>
            </a:r>
            <a:r>
              <a:rPr lang="pt-BR" altLang="zh-CN" sz="2400" dirty="0" err="1"/>
              <a:t>href</a:t>
            </a:r>
            <a:r>
              <a:rPr lang="pt-BR" altLang="zh-CN" sz="2400" dirty="0"/>
              <a:t>="http://</a:t>
            </a:r>
            <a:r>
              <a:rPr lang="pt-BR" altLang="zh-CN" sz="2400" dirty="0" err="1"/>
              <a:t>www.yahoo.com</a:t>
            </a:r>
            <a:r>
              <a:rPr lang="pt-BR" altLang="zh-CN" sz="2400" dirty="0"/>
              <a:t>/"&gt;</a:t>
            </a:r>
            <a:r>
              <a:rPr lang="pt-BR" altLang="zh-CN" sz="2400" dirty="0">
                <a:solidFill>
                  <a:schemeClr val="accent2"/>
                </a:solidFill>
              </a:rPr>
              <a:t>Yahoo!</a:t>
            </a:r>
            <a:r>
              <a:rPr lang="pt-BR" altLang="zh-CN" sz="2400" dirty="0"/>
              <a:t>&lt;/A&gt;</a:t>
            </a:r>
          </a:p>
          <a:p>
            <a:pPr eaLnBrk="1" hangingPunct="1">
              <a:lnSpc>
                <a:spcPct val="90000"/>
              </a:lnSpc>
              <a:buFont typeface="Wingdings" pitchFamily="2" charset="2"/>
              <a:buNone/>
            </a:pPr>
            <a:r>
              <a:rPr lang="en-US" altLang="zh-CN" sz="3200" dirty="0"/>
              <a:t>Besides the text of a hyperlink (anchor text) is</a:t>
            </a:r>
          </a:p>
          <a:p>
            <a:pPr eaLnBrk="1" hangingPunct="1">
              <a:lnSpc>
                <a:spcPct val="90000"/>
              </a:lnSpc>
              <a:buFont typeface="Wingdings" pitchFamily="2" charset="2"/>
              <a:buNone/>
            </a:pPr>
            <a:r>
              <a:rPr lang="en-US" altLang="zh-CN" sz="3200" dirty="0"/>
              <a:t>associated with the page that the link is on, </a:t>
            </a:r>
          </a:p>
          <a:p>
            <a:pPr eaLnBrk="1" hangingPunct="1">
              <a:lnSpc>
                <a:spcPct val="90000"/>
              </a:lnSpc>
              <a:buFont typeface="Wingdings" pitchFamily="2" charset="2"/>
              <a:buNone/>
            </a:pPr>
            <a:r>
              <a:rPr lang="en-US" altLang="zh-CN" sz="3200" dirty="0"/>
              <a:t>it is also associated with the page the link</a:t>
            </a:r>
          </a:p>
          <a:p>
            <a:pPr eaLnBrk="1" hangingPunct="1">
              <a:lnSpc>
                <a:spcPct val="90000"/>
              </a:lnSpc>
              <a:buFont typeface="Wingdings" pitchFamily="2" charset="2"/>
              <a:buNone/>
            </a:pPr>
            <a:r>
              <a:rPr lang="en-US" altLang="zh-CN" sz="3200" dirty="0"/>
              <a:t>points to.</a:t>
            </a:r>
            <a:endParaRPr lang="en-US" altLang="zh-CN" sz="2400" dirty="0"/>
          </a:p>
          <a:p>
            <a:pPr lvl="1" eaLnBrk="1" hangingPunct="1">
              <a:lnSpc>
                <a:spcPct val="90000"/>
              </a:lnSpc>
            </a:pPr>
            <a:r>
              <a:rPr lang="en-US" altLang="zh-CN" sz="2800" dirty="0"/>
              <a:t>anchors often provide more accurate descriptions of web pages than the pages themselves.</a:t>
            </a:r>
          </a:p>
          <a:p>
            <a:pPr lvl="1" eaLnBrk="1" hangingPunct="1">
              <a:lnSpc>
                <a:spcPct val="90000"/>
              </a:lnSpc>
            </a:pPr>
            <a:r>
              <a:rPr lang="en-US" altLang="zh-CN" sz="2800" dirty="0"/>
              <a:t>anchors may exist for documents which cannot be indexed by a text-based search engine, such as images, programs, and databases. </a:t>
            </a:r>
          </a:p>
          <a:p>
            <a:pPr eaLnBrk="1" hangingPunct="1">
              <a:lnSpc>
                <a:spcPct val="90000"/>
              </a:lnSpc>
            </a:pPr>
            <a:endParaRPr lang="en-US" altLang="zh-CN" sz="3200" dirty="0"/>
          </a:p>
        </p:txBody>
      </p:sp>
    </p:spTree>
    <p:extLst>
      <p:ext uri="{BB962C8B-B14F-4D97-AF65-F5344CB8AC3E}">
        <p14:creationId xmlns:p14="http://schemas.microsoft.com/office/powerpoint/2010/main" val="1906627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722DC2A-C74F-8167-DA76-523C1C011B9C}"/>
              </a:ext>
            </a:extLst>
          </p:cNvPr>
          <p:cNvSpPr>
            <a:spLocks noGrp="1"/>
          </p:cNvSpPr>
          <p:nvPr>
            <p:ph type="title"/>
          </p:nvPr>
        </p:nvSpPr>
        <p:spPr/>
        <p:txBody>
          <a:bodyPr/>
          <a:lstStyle/>
          <a:p>
            <a:r>
              <a:rPr lang="en-US" altLang="en-US" sz="3600"/>
              <a:t>Google Query Evaluation</a:t>
            </a:r>
          </a:p>
        </p:txBody>
      </p:sp>
      <p:sp>
        <p:nvSpPr>
          <p:cNvPr id="3" name="Content Placeholder 2">
            <a:extLst>
              <a:ext uri="{FF2B5EF4-FFF2-40B4-BE49-F238E27FC236}">
                <a16:creationId xmlns:a16="http://schemas.microsoft.com/office/drawing/2014/main" id="{2CFDAA6B-848B-1A48-4E44-F1F90A4DADDB}"/>
              </a:ext>
            </a:extLst>
          </p:cNvPr>
          <p:cNvSpPr>
            <a:spLocks noGrp="1"/>
          </p:cNvSpPr>
          <p:nvPr>
            <p:ph idx="1"/>
          </p:nvPr>
        </p:nvSpPr>
        <p:spPr/>
        <p:txBody>
          <a:bodyPr/>
          <a:lstStyle/>
          <a:p>
            <a:pPr marL="609600" indent="-609600">
              <a:lnSpc>
                <a:spcPct val="90000"/>
              </a:lnSpc>
              <a:buClr>
                <a:schemeClr val="accent1"/>
              </a:buClr>
              <a:buFontTx/>
              <a:buAutoNum type="arabicPeriod"/>
              <a:defRPr/>
            </a:pPr>
            <a:r>
              <a:rPr lang="en-US" sz="2000" dirty="0"/>
              <a:t>Parse the query. </a:t>
            </a:r>
          </a:p>
          <a:p>
            <a:pPr marL="609600" indent="-609600">
              <a:lnSpc>
                <a:spcPct val="90000"/>
              </a:lnSpc>
              <a:buClr>
                <a:schemeClr val="accent1"/>
              </a:buClr>
              <a:buFontTx/>
              <a:buAutoNum type="arabicPeriod"/>
              <a:defRPr/>
            </a:pPr>
            <a:r>
              <a:rPr lang="en-US" sz="2000" dirty="0"/>
              <a:t>Convert words into </a:t>
            </a:r>
            <a:r>
              <a:rPr lang="en-US" sz="2000" dirty="0" err="1"/>
              <a:t>wordIDs</a:t>
            </a:r>
            <a:r>
              <a:rPr lang="en-US" sz="2000" dirty="0"/>
              <a:t>. </a:t>
            </a:r>
          </a:p>
          <a:p>
            <a:pPr marL="609600" indent="-609600">
              <a:lnSpc>
                <a:spcPct val="90000"/>
              </a:lnSpc>
              <a:buClr>
                <a:schemeClr val="accent1"/>
              </a:buClr>
              <a:buFontTx/>
              <a:buAutoNum type="arabicPeriod"/>
              <a:defRPr/>
            </a:pPr>
            <a:r>
              <a:rPr lang="en-US" sz="2000" dirty="0"/>
              <a:t>Seek to the start of the </a:t>
            </a:r>
            <a:r>
              <a:rPr lang="en-US" sz="2000" dirty="0" err="1"/>
              <a:t>doclist</a:t>
            </a:r>
            <a:r>
              <a:rPr lang="en-US" sz="2000" dirty="0"/>
              <a:t> in the short barrel for every word. </a:t>
            </a:r>
          </a:p>
          <a:p>
            <a:pPr marL="609600" indent="-609600">
              <a:lnSpc>
                <a:spcPct val="90000"/>
              </a:lnSpc>
              <a:buClr>
                <a:schemeClr val="accent1"/>
              </a:buClr>
              <a:buFontTx/>
              <a:buAutoNum type="arabicPeriod"/>
              <a:defRPr/>
            </a:pPr>
            <a:r>
              <a:rPr lang="en-US" sz="2000" dirty="0"/>
              <a:t>Scan through the </a:t>
            </a:r>
            <a:r>
              <a:rPr lang="en-US" sz="2000" dirty="0" err="1"/>
              <a:t>doclists</a:t>
            </a:r>
            <a:r>
              <a:rPr lang="en-US" sz="2000" dirty="0"/>
              <a:t> until there is a document that matches all the search terms. </a:t>
            </a:r>
          </a:p>
          <a:p>
            <a:pPr marL="609600" indent="-609600">
              <a:lnSpc>
                <a:spcPct val="90000"/>
              </a:lnSpc>
              <a:buClr>
                <a:schemeClr val="accent1"/>
              </a:buClr>
              <a:buFontTx/>
              <a:buAutoNum type="arabicPeriod"/>
              <a:defRPr/>
            </a:pPr>
            <a:r>
              <a:rPr lang="en-US" sz="2000" dirty="0"/>
              <a:t>Compute the rank of that document for the query. </a:t>
            </a:r>
          </a:p>
          <a:p>
            <a:pPr marL="609600" indent="-609600">
              <a:lnSpc>
                <a:spcPct val="90000"/>
              </a:lnSpc>
              <a:buClr>
                <a:schemeClr val="accent1"/>
              </a:buClr>
              <a:buFontTx/>
              <a:buAutoNum type="arabicPeriod"/>
              <a:defRPr/>
            </a:pPr>
            <a:r>
              <a:rPr lang="en-US" sz="2000" dirty="0"/>
              <a:t>If we are in the short barrels and at the end of any </a:t>
            </a:r>
            <a:r>
              <a:rPr lang="en-US" sz="2000" dirty="0" err="1"/>
              <a:t>doclist</a:t>
            </a:r>
            <a:r>
              <a:rPr lang="en-US" sz="2000" dirty="0"/>
              <a:t>, seek to the start of the </a:t>
            </a:r>
            <a:r>
              <a:rPr lang="en-US" sz="2000" dirty="0" err="1"/>
              <a:t>doclist</a:t>
            </a:r>
            <a:r>
              <a:rPr lang="en-US" sz="2000" dirty="0"/>
              <a:t> in the full barrel for every word and go to step 4. </a:t>
            </a:r>
          </a:p>
          <a:p>
            <a:pPr marL="609600" indent="-609600">
              <a:lnSpc>
                <a:spcPct val="90000"/>
              </a:lnSpc>
              <a:buClr>
                <a:schemeClr val="accent1"/>
              </a:buClr>
              <a:buFontTx/>
              <a:buAutoNum type="arabicPeriod"/>
              <a:defRPr/>
            </a:pPr>
            <a:r>
              <a:rPr lang="en-US" sz="2000" dirty="0"/>
              <a:t>If we are not at the end of any </a:t>
            </a:r>
            <a:r>
              <a:rPr lang="en-US" sz="2000" dirty="0" err="1"/>
              <a:t>doclist</a:t>
            </a:r>
            <a:r>
              <a:rPr lang="en-US" sz="2000" dirty="0"/>
              <a:t> go to step 4.</a:t>
            </a:r>
          </a:p>
          <a:p>
            <a:pPr marL="609600" indent="-609600">
              <a:lnSpc>
                <a:spcPct val="90000"/>
              </a:lnSpc>
              <a:buClr>
                <a:schemeClr val="accent1"/>
              </a:buClr>
              <a:buFontTx/>
              <a:buAutoNum type="arabicPeriod"/>
              <a:defRPr/>
            </a:pPr>
            <a:r>
              <a:rPr lang="en-US" sz="2000" dirty="0"/>
              <a:t>Sort the documents that have matched by rank and return the top k.</a:t>
            </a:r>
          </a:p>
          <a:p>
            <a:pPr>
              <a:buFont typeface="Wingdings" charset="2"/>
              <a:buChar char="o"/>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4546155-C99B-8A91-D176-D1B6219446E0}"/>
              </a:ext>
            </a:extLst>
          </p:cNvPr>
          <p:cNvSpPr>
            <a:spLocks noGrp="1"/>
          </p:cNvSpPr>
          <p:nvPr>
            <p:ph type="title"/>
          </p:nvPr>
        </p:nvSpPr>
        <p:spPr/>
        <p:txBody>
          <a:bodyPr/>
          <a:lstStyle/>
          <a:p>
            <a:r>
              <a:rPr lang="en-US" altLang="en-US" sz="3200"/>
              <a:t>Single Word Query Ranking</a:t>
            </a:r>
          </a:p>
        </p:txBody>
      </p:sp>
      <p:sp>
        <p:nvSpPr>
          <p:cNvPr id="23555" name="Content Placeholder 2">
            <a:extLst>
              <a:ext uri="{FF2B5EF4-FFF2-40B4-BE49-F238E27FC236}">
                <a16:creationId xmlns:a16="http://schemas.microsoft.com/office/drawing/2014/main" id="{838F8412-0D08-73A9-EE31-19E6763D2A8E}"/>
              </a:ext>
            </a:extLst>
          </p:cNvPr>
          <p:cNvSpPr>
            <a:spLocks noGrp="1"/>
          </p:cNvSpPr>
          <p:nvPr>
            <p:ph idx="1"/>
          </p:nvPr>
        </p:nvSpPr>
        <p:spPr/>
        <p:txBody>
          <a:bodyPr/>
          <a:lstStyle/>
          <a:p>
            <a:pPr>
              <a:lnSpc>
                <a:spcPct val="90000"/>
              </a:lnSpc>
            </a:pPr>
            <a:r>
              <a:rPr lang="en-US" altLang="en-US" sz="2400"/>
              <a:t>Hitlist is retrieved for single word</a:t>
            </a:r>
          </a:p>
          <a:p>
            <a:pPr>
              <a:lnSpc>
                <a:spcPct val="90000"/>
              </a:lnSpc>
            </a:pPr>
            <a:r>
              <a:rPr lang="en-US" altLang="en-US" sz="2400"/>
              <a:t>Each hit can be one of several types: title, anchor, URL, large font, small font, etc.</a:t>
            </a:r>
          </a:p>
          <a:p>
            <a:pPr>
              <a:lnSpc>
                <a:spcPct val="90000"/>
              </a:lnSpc>
            </a:pPr>
            <a:r>
              <a:rPr lang="en-US" altLang="en-US" sz="2400"/>
              <a:t>Each hit type is assigned its own weight</a:t>
            </a:r>
          </a:p>
          <a:p>
            <a:pPr>
              <a:lnSpc>
                <a:spcPct val="90000"/>
              </a:lnSpc>
            </a:pPr>
            <a:r>
              <a:rPr lang="en-US" altLang="en-US" sz="2400"/>
              <a:t>Type-weights make up vector of weights</a:t>
            </a:r>
          </a:p>
          <a:p>
            <a:pPr>
              <a:lnSpc>
                <a:spcPct val="90000"/>
              </a:lnSpc>
            </a:pPr>
            <a:r>
              <a:rPr lang="en-US" altLang="en-US" sz="2400"/>
              <a:t>Number of hits of each type is counted to form count-weight vector</a:t>
            </a:r>
          </a:p>
          <a:p>
            <a:pPr>
              <a:lnSpc>
                <a:spcPct val="90000"/>
              </a:lnSpc>
            </a:pPr>
            <a:r>
              <a:rPr lang="en-US" altLang="en-US" sz="2400"/>
              <a:t>Dot product of type-weight and count-weight vectors is used to compute IR score</a:t>
            </a:r>
          </a:p>
          <a:p>
            <a:pPr>
              <a:lnSpc>
                <a:spcPct val="90000"/>
              </a:lnSpc>
            </a:pPr>
            <a:r>
              <a:rPr lang="en-US" altLang="en-US" sz="2400"/>
              <a:t>IR score is combined with PageRank to compute final rank</a:t>
            </a:r>
          </a:p>
          <a:p>
            <a:pPr>
              <a:lnSpc>
                <a:spcPct val="90000"/>
              </a:lnSpc>
            </a:pPr>
            <a:endParaRPr lang="en-US" altLang="en-US" sz="2400"/>
          </a:p>
          <a:p>
            <a:endParaRPr lang="en-US"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B236848-FFA4-84CB-6348-D322A80D9F27}"/>
              </a:ext>
            </a:extLst>
          </p:cNvPr>
          <p:cNvSpPr>
            <a:spLocks noGrp="1"/>
          </p:cNvSpPr>
          <p:nvPr>
            <p:ph type="title"/>
          </p:nvPr>
        </p:nvSpPr>
        <p:spPr/>
        <p:txBody>
          <a:bodyPr/>
          <a:lstStyle/>
          <a:p>
            <a:r>
              <a:rPr lang="en-US" altLang="en-US" sz="3200"/>
              <a:t>Multi-word Query Ranking</a:t>
            </a:r>
          </a:p>
        </p:txBody>
      </p:sp>
      <p:sp>
        <p:nvSpPr>
          <p:cNvPr id="24579" name="Content Placeholder 2">
            <a:extLst>
              <a:ext uri="{FF2B5EF4-FFF2-40B4-BE49-F238E27FC236}">
                <a16:creationId xmlns:a16="http://schemas.microsoft.com/office/drawing/2014/main" id="{C0225DBE-FD86-39F0-0F01-A218D0C905E8}"/>
              </a:ext>
            </a:extLst>
          </p:cNvPr>
          <p:cNvSpPr>
            <a:spLocks noGrp="1"/>
          </p:cNvSpPr>
          <p:nvPr>
            <p:ph idx="1"/>
          </p:nvPr>
        </p:nvSpPr>
        <p:spPr/>
        <p:txBody>
          <a:bodyPr/>
          <a:lstStyle/>
          <a:p>
            <a:pPr>
              <a:lnSpc>
                <a:spcPct val="90000"/>
              </a:lnSpc>
            </a:pPr>
            <a:r>
              <a:rPr lang="en-US" altLang="en-US" sz="2400" dirty="0"/>
              <a:t>Similar to single-word ranking except now must analyze proximity of words in a document and perform Boolean operations</a:t>
            </a:r>
          </a:p>
          <a:p>
            <a:pPr>
              <a:lnSpc>
                <a:spcPct val="90000"/>
              </a:lnSpc>
            </a:pPr>
            <a:r>
              <a:rPr lang="en-US" altLang="en-US" sz="2400" dirty="0"/>
              <a:t>Hits occurring closer together are weighted higher than those farther apart</a:t>
            </a:r>
          </a:p>
          <a:p>
            <a:pPr>
              <a:lnSpc>
                <a:spcPct val="90000"/>
              </a:lnSpc>
            </a:pPr>
            <a:r>
              <a:rPr lang="en-US" altLang="en-US" sz="2400" dirty="0"/>
              <a:t>Each proximity relation is classified into 1 of 10 bins ranging from a “phrase match” to “not even close”</a:t>
            </a:r>
          </a:p>
          <a:p>
            <a:pPr>
              <a:lnSpc>
                <a:spcPct val="90000"/>
              </a:lnSpc>
            </a:pPr>
            <a:r>
              <a:rPr lang="en-US" altLang="en-US" sz="2400" dirty="0"/>
              <a:t>Each type and proximity pair has a type-</a:t>
            </a:r>
            <a:r>
              <a:rPr lang="en-US" altLang="en-US" sz="2400" dirty="0" err="1"/>
              <a:t>prox</a:t>
            </a:r>
            <a:r>
              <a:rPr lang="en-US" altLang="en-US" sz="2400" dirty="0"/>
              <a:t> weight</a:t>
            </a:r>
          </a:p>
          <a:p>
            <a:pPr>
              <a:lnSpc>
                <a:spcPct val="90000"/>
              </a:lnSpc>
            </a:pPr>
            <a:r>
              <a:rPr lang="en-US" altLang="en-US" sz="2400" dirty="0"/>
              <a:t>Counts converted into count-weights</a:t>
            </a:r>
          </a:p>
          <a:p>
            <a:pPr>
              <a:lnSpc>
                <a:spcPct val="90000"/>
              </a:lnSpc>
            </a:pPr>
            <a:r>
              <a:rPr lang="en-US" altLang="en-US" sz="2400" dirty="0"/>
              <a:t>Take dot product of count-weights and type-</a:t>
            </a:r>
            <a:r>
              <a:rPr lang="en-US" altLang="en-US" sz="2400" dirty="0" err="1"/>
              <a:t>prox</a:t>
            </a:r>
            <a:r>
              <a:rPr lang="en-US" altLang="en-US" sz="2400" dirty="0"/>
              <a:t> weights to computer for IR score</a:t>
            </a:r>
          </a:p>
          <a:p>
            <a:endParaRPr lang="en-US"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DAD077-899F-D939-D3B9-FCF8D56BE95F}"/>
              </a:ext>
            </a:extLst>
          </p:cNvPr>
          <p:cNvSpPr>
            <a:spLocks noGrp="1" noChangeArrowheads="1"/>
          </p:cNvSpPr>
          <p:nvPr>
            <p:ph type="title"/>
          </p:nvPr>
        </p:nvSpPr>
        <p:spPr/>
        <p:txBody>
          <a:bodyPr/>
          <a:lstStyle/>
          <a:p>
            <a:pPr eaLnBrk="1" hangingPunct="1"/>
            <a:r>
              <a:rPr lang="en-US" altLang="zh-CN" sz="3400" dirty="0"/>
              <a:t>Ranking</a:t>
            </a:r>
          </a:p>
        </p:txBody>
      </p:sp>
      <p:sp>
        <p:nvSpPr>
          <p:cNvPr id="9219" name="Rectangle 4">
            <a:extLst>
              <a:ext uri="{FF2B5EF4-FFF2-40B4-BE49-F238E27FC236}">
                <a16:creationId xmlns:a16="http://schemas.microsoft.com/office/drawing/2014/main" id="{3A817D0D-6567-36F9-7745-2280B16B5F88}"/>
              </a:ext>
            </a:extLst>
          </p:cNvPr>
          <p:cNvSpPr>
            <a:spLocks noGrp="1" noChangeArrowheads="1"/>
          </p:cNvSpPr>
          <p:nvPr>
            <p:ph type="body" idx="1"/>
          </p:nvPr>
        </p:nvSpPr>
        <p:spPr>
          <a:xfrm>
            <a:off x="228600" y="1524000"/>
            <a:ext cx="7924800" cy="4495800"/>
          </a:xfrm>
        </p:spPr>
        <p:txBody>
          <a:bodyPr/>
          <a:lstStyle/>
          <a:p>
            <a:pPr lvl="1" eaLnBrk="1" hangingPunct="1"/>
            <a:r>
              <a:rPr lang="en-US" altLang="zh-CN"/>
              <a:t>PageRank is a link analysis algorithm which assigns a numerical weighting to each Web page, with the purpose of "measuring"  relative importance.</a:t>
            </a:r>
          </a:p>
          <a:p>
            <a:pPr eaLnBrk="1" hangingPunct="1"/>
            <a:endParaRPr lang="en-US" altLang="zh-CN"/>
          </a:p>
          <a:p>
            <a:pPr lvl="1" eaLnBrk="1" hangingPunct="1"/>
            <a:endParaRPr lang="en-US" altLang="zh-CN"/>
          </a:p>
          <a:p>
            <a:pPr lvl="1" eaLnBrk="1" hangingPunct="1"/>
            <a:endParaRPr lang="en-US" altLang="zh-CN"/>
          </a:p>
        </p:txBody>
      </p:sp>
      <p:pic>
        <p:nvPicPr>
          <p:cNvPr id="9220" name="Picture 5" descr="PageRank-byFML">
            <a:extLst>
              <a:ext uri="{FF2B5EF4-FFF2-40B4-BE49-F238E27FC236}">
                <a16:creationId xmlns:a16="http://schemas.microsoft.com/office/drawing/2014/main" id="{DE401583-0019-1D56-2A5D-A84DA10FF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35433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7">
            <a:extLst>
              <a:ext uri="{FF2B5EF4-FFF2-40B4-BE49-F238E27FC236}">
                <a16:creationId xmlns:a16="http://schemas.microsoft.com/office/drawing/2014/main" id="{8CFF303E-E72D-BE9D-70CA-72A6D08EB0B8}"/>
              </a:ext>
            </a:extLst>
          </p:cNvPr>
          <p:cNvSpPr>
            <a:spLocks noChangeArrowheads="1"/>
          </p:cNvSpPr>
          <p:nvPr/>
        </p:nvSpPr>
        <p:spPr bwMode="auto">
          <a:xfrm>
            <a:off x="-304800" y="3276600"/>
            <a:ext cx="5181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anose="020B0604030504040204" pitchFamily="34" charset="0"/>
                <a:ea typeface="宋体" panose="02010600030101010101" pitchFamily="2" charset="-122"/>
              </a:defRPr>
            </a:lvl1pPr>
            <a:lvl2pPr marL="908050" indent="-436563"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93863" indent="-38735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lvl="3" eaLnBrk="1" hangingPunct="1">
              <a:spcBef>
                <a:spcPct val="20000"/>
              </a:spcBef>
              <a:buClr>
                <a:schemeClr val="accent2"/>
              </a:buClr>
              <a:buFont typeface="Wingdings" pitchFamily="2" charset="2"/>
              <a:buChar char="n"/>
            </a:pPr>
            <a:endParaRPr lang="en-US" altLang="zh-CN" sz="2000"/>
          </a:p>
          <a:p>
            <a:pPr lvl="3" eaLnBrk="1" hangingPunct="1">
              <a:spcBef>
                <a:spcPct val="20000"/>
              </a:spcBef>
              <a:buClr>
                <a:schemeClr val="accent2"/>
              </a:buClr>
              <a:buFont typeface="Wingdings" pitchFamily="2" charset="2"/>
              <a:buChar char="n"/>
            </a:pPr>
            <a:r>
              <a:rPr lang="en-US" altLang="zh-CN" sz="2000"/>
              <a:t>Based on the hyperlinks map</a:t>
            </a:r>
          </a:p>
          <a:p>
            <a:pPr lvl="3" eaLnBrk="1" hangingPunct="1">
              <a:spcBef>
                <a:spcPct val="20000"/>
              </a:spcBef>
              <a:buClr>
                <a:schemeClr val="accent2"/>
              </a:buClr>
              <a:buFont typeface="Wingdings" pitchFamily="2" charset="2"/>
              <a:buChar char="n"/>
            </a:pPr>
            <a:endParaRPr lang="en-US" altLang="zh-CN" sz="2000"/>
          </a:p>
          <a:p>
            <a:pPr lvl="3" eaLnBrk="1" hangingPunct="1">
              <a:spcBef>
                <a:spcPct val="20000"/>
              </a:spcBef>
              <a:buClr>
                <a:schemeClr val="accent2"/>
              </a:buClr>
              <a:buFont typeface="Wingdings" pitchFamily="2" charset="2"/>
              <a:buChar char="n"/>
            </a:pPr>
            <a:r>
              <a:rPr lang="en-US" altLang="zh-CN" sz="2000"/>
              <a:t>An excellent way to prioritize the results of web keyword searches</a:t>
            </a:r>
          </a:p>
          <a:p>
            <a:pPr eaLnBrk="1" hangingPunct="1">
              <a:spcBef>
                <a:spcPct val="20000"/>
              </a:spcBef>
              <a:buClr>
                <a:schemeClr val="accent2"/>
              </a:buClr>
              <a:buFont typeface="Wingdings" pitchFamily="2" charset="2"/>
              <a:buChar char="o"/>
            </a:pPr>
            <a:endParaRPr lang="en-US" altLang="zh-CN" sz="3000"/>
          </a:p>
          <a:p>
            <a:pPr lvl="1" eaLnBrk="1" hangingPunct="1">
              <a:spcBef>
                <a:spcPct val="20000"/>
              </a:spcBef>
              <a:buClr>
                <a:schemeClr val="accent2"/>
              </a:buClr>
              <a:buFont typeface="Wingdings" pitchFamily="2" charset="2"/>
              <a:buChar char="n"/>
            </a:pPr>
            <a:endParaRPr lang="en-US" altLang="zh-CN" sz="2600"/>
          </a:p>
          <a:p>
            <a:pPr lvl="1" eaLnBrk="1" hangingPunct="1">
              <a:spcBef>
                <a:spcPct val="20000"/>
              </a:spcBef>
              <a:buClr>
                <a:schemeClr val="accent2"/>
              </a:buClr>
              <a:buFont typeface="Wingdings" pitchFamily="2" charset="2"/>
              <a:buChar char="n"/>
            </a:pPr>
            <a:endParaRPr lang="en-US" altLang="zh-CN" sz="2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10AF585-84B4-F1B5-30DA-8D55E833FE59}"/>
              </a:ext>
            </a:extLst>
          </p:cNvPr>
          <p:cNvSpPr>
            <a:spLocks noGrp="1" noChangeArrowheads="1"/>
          </p:cNvSpPr>
          <p:nvPr>
            <p:ph type="title"/>
          </p:nvPr>
        </p:nvSpPr>
        <p:spPr>
          <a:xfrm>
            <a:off x="1524000" y="592138"/>
            <a:ext cx="6858000" cy="609600"/>
          </a:xfrm>
        </p:spPr>
        <p:txBody>
          <a:bodyPr/>
          <a:lstStyle/>
          <a:p>
            <a:pPr eaLnBrk="1" hangingPunct="1"/>
            <a:r>
              <a:rPr lang="en-US" altLang="zh-CN" sz="3400" b="0" dirty="0"/>
              <a:t>Simplified PageRank algorithm</a:t>
            </a:r>
          </a:p>
        </p:txBody>
      </p:sp>
      <p:sp>
        <p:nvSpPr>
          <p:cNvPr id="10243" name="Rectangle 3">
            <a:extLst>
              <a:ext uri="{FF2B5EF4-FFF2-40B4-BE49-F238E27FC236}">
                <a16:creationId xmlns:a16="http://schemas.microsoft.com/office/drawing/2014/main" id="{AEFF0FCA-716D-6B74-113E-2D253EE1342E}"/>
              </a:ext>
            </a:extLst>
          </p:cNvPr>
          <p:cNvSpPr>
            <a:spLocks noGrp="1" noChangeArrowheads="1"/>
          </p:cNvSpPr>
          <p:nvPr>
            <p:ph type="body" idx="1"/>
          </p:nvPr>
        </p:nvSpPr>
        <p:spPr>
          <a:xfrm>
            <a:off x="685800" y="1447800"/>
            <a:ext cx="8001000" cy="4343400"/>
          </a:xfrm>
        </p:spPr>
        <p:txBody>
          <a:bodyPr/>
          <a:lstStyle/>
          <a:p>
            <a:pPr eaLnBrk="1" hangingPunct="1">
              <a:lnSpc>
                <a:spcPct val="80000"/>
              </a:lnSpc>
            </a:pPr>
            <a:r>
              <a:rPr lang="en-US" altLang="zh-CN" sz="1800"/>
              <a:t>Assume four web pages: </a:t>
            </a:r>
            <a:r>
              <a:rPr lang="en-US" altLang="zh-CN" sz="1800" b="1"/>
              <a:t>A</a:t>
            </a:r>
            <a:r>
              <a:rPr lang="en-US" altLang="zh-CN" sz="1800"/>
              <a:t>, </a:t>
            </a:r>
            <a:r>
              <a:rPr lang="en-US" altLang="zh-CN" sz="1800" b="1"/>
              <a:t>B</a:t>
            </a:r>
            <a:r>
              <a:rPr lang="en-US" altLang="zh-CN" sz="1800"/>
              <a:t>,</a:t>
            </a:r>
            <a:r>
              <a:rPr lang="en-US" altLang="zh-CN" sz="1800" b="1"/>
              <a:t>C</a:t>
            </a:r>
            <a:r>
              <a:rPr lang="en-US" altLang="zh-CN" sz="1800"/>
              <a:t> and </a:t>
            </a:r>
            <a:r>
              <a:rPr lang="en-US" altLang="zh-CN" sz="1800" b="1"/>
              <a:t>D</a:t>
            </a:r>
            <a:r>
              <a:rPr lang="en-US" altLang="zh-CN" sz="1800"/>
              <a:t>. Let each page would begin with an estimated PageRank of 0.25.</a:t>
            </a:r>
          </a:p>
          <a:p>
            <a:pPr eaLnBrk="1" hangingPunct="1">
              <a:lnSpc>
                <a:spcPct val="80000"/>
              </a:lnSpc>
            </a:pPr>
            <a:endParaRPr lang="en-US" altLang="zh-CN" sz="1800"/>
          </a:p>
          <a:p>
            <a:pPr eaLnBrk="1" hangingPunct="1">
              <a:lnSpc>
                <a:spcPct val="80000"/>
              </a:lnSpc>
            </a:pPr>
            <a:endParaRPr lang="en-US" altLang="zh-CN" sz="1800"/>
          </a:p>
          <a:p>
            <a:pPr eaLnBrk="1" hangingPunct="1">
              <a:lnSpc>
                <a:spcPct val="80000"/>
              </a:lnSpc>
            </a:pPr>
            <a:endParaRPr lang="en-US" altLang="zh-CN" sz="1800"/>
          </a:p>
          <a:p>
            <a:pPr eaLnBrk="1" hangingPunct="1">
              <a:lnSpc>
                <a:spcPct val="80000"/>
              </a:lnSpc>
            </a:pPr>
            <a:endParaRPr lang="en-US" altLang="zh-CN" sz="1800"/>
          </a:p>
          <a:p>
            <a:pPr eaLnBrk="1" hangingPunct="1">
              <a:lnSpc>
                <a:spcPct val="80000"/>
              </a:lnSpc>
            </a:pPr>
            <a:endParaRPr lang="en-US" altLang="zh-CN" sz="1800"/>
          </a:p>
          <a:p>
            <a:pPr eaLnBrk="1" hangingPunct="1">
              <a:lnSpc>
                <a:spcPct val="80000"/>
              </a:lnSpc>
              <a:buFont typeface="Wingdings" pitchFamily="2" charset="2"/>
              <a:buNone/>
            </a:pPr>
            <a:endParaRPr lang="en-US" altLang="zh-CN" sz="1800"/>
          </a:p>
          <a:p>
            <a:pPr eaLnBrk="1" hangingPunct="1">
              <a:lnSpc>
                <a:spcPct val="80000"/>
              </a:lnSpc>
              <a:buFont typeface="Wingdings" pitchFamily="2" charset="2"/>
              <a:buNone/>
            </a:pPr>
            <a:r>
              <a:rPr lang="en-US" altLang="zh-CN" sz="1800"/>
              <a:t> </a:t>
            </a:r>
          </a:p>
          <a:p>
            <a:pPr eaLnBrk="1" hangingPunct="1">
              <a:lnSpc>
                <a:spcPct val="80000"/>
              </a:lnSpc>
            </a:pPr>
            <a:endParaRPr lang="en-US" altLang="zh-CN" sz="1800"/>
          </a:p>
          <a:p>
            <a:pPr eaLnBrk="1" hangingPunct="1">
              <a:lnSpc>
                <a:spcPct val="80000"/>
              </a:lnSpc>
            </a:pPr>
            <a:endParaRPr lang="en-US" altLang="zh-CN" sz="1800"/>
          </a:p>
          <a:p>
            <a:pPr eaLnBrk="1" hangingPunct="1">
              <a:lnSpc>
                <a:spcPct val="80000"/>
              </a:lnSpc>
            </a:pPr>
            <a:endParaRPr lang="en-US" altLang="zh-CN" sz="1800"/>
          </a:p>
          <a:p>
            <a:pPr eaLnBrk="1" hangingPunct="1">
              <a:lnSpc>
                <a:spcPct val="80000"/>
              </a:lnSpc>
            </a:pPr>
            <a:r>
              <a:rPr lang="en-US" altLang="zh-CN" sz="1800"/>
              <a:t>L(A) is defined as the number of links going out of page A. The PageRank of a page A is given as follows:</a:t>
            </a:r>
          </a:p>
          <a:p>
            <a:pPr lvl="1" eaLnBrk="1" hangingPunct="1">
              <a:lnSpc>
                <a:spcPct val="80000"/>
              </a:lnSpc>
              <a:buFont typeface="Wingdings" pitchFamily="2" charset="2"/>
              <a:buNone/>
            </a:pPr>
            <a:r>
              <a:rPr lang="en-US" altLang="zh-CN" sz="1800"/>
              <a:t> </a:t>
            </a:r>
          </a:p>
        </p:txBody>
      </p:sp>
      <p:pic>
        <p:nvPicPr>
          <p:cNvPr id="10244" name="Picture 5" descr="PR(A)= PR(B) + PR(C) + PR(D).\,">
            <a:extLst>
              <a:ext uri="{FF2B5EF4-FFF2-40B4-BE49-F238E27FC236}">
                <a16:creationId xmlns:a16="http://schemas.microsoft.com/office/drawing/2014/main" id="{8330958D-F401-AE97-2E15-DD225E783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413000"/>
            <a:ext cx="3733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Oval 8">
            <a:extLst>
              <a:ext uri="{FF2B5EF4-FFF2-40B4-BE49-F238E27FC236}">
                <a16:creationId xmlns:a16="http://schemas.microsoft.com/office/drawing/2014/main" id="{CC8FDD52-BBEF-2817-C6FA-6B498C3DD97E}"/>
              </a:ext>
            </a:extLst>
          </p:cNvPr>
          <p:cNvSpPr>
            <a:spLocks noChangeArrowheads="1"/>
          </p:cNvSpPr>
          <p:nvPr/>
        </p:nvSpPr>
        <p:spPr bwMode="auto">
          <a:xfrm>
            <a:off x="1600200" y="22606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A</a:t>
            </a:r>
          </a:p>
        </p:txBody>
      </p:sp>
      <p:sp>
        <p:nvSpPr>
          <p:cNvPr id="10246" name="Oval 9">
            <a:extLst>
              <a:ext uri="{FF2B5EF4-FFF2-40B4-BE49-F238E27FC236}">
                <a16:creationId xmlns:a16="http://schemas.microsoft.com/office/drawing/2014/main" id="{1D611916-581B-EE4A-BC4E-2B28C1843E9A}"/>
              </a:ext>
            </a:extLst>
          </p:cNvPr>
          <p:cNvSpPr>
            <a:spLocks noChangeArrowheads="1"/>
          </p:cNvSpPr>
          <p:nvPr/>
        </p:nvSpPr>
        <p:spPr bwMode="auto">
          <a:xfrm>
            <a:off x="2133600" y="27940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B</a:t>
            </a:r>
          </a:p>
        </p:txBody>
      </p:sp>
      <p:sp>
        <p:nvSpPr>
          <p:cNvPr id="10247" name="Oval 10">
            <a:extLst>
              <a:ext uri="{FF2B5EF4-FFF2-40B4-BE49-F238E27FC236}">
                <a16:creationId xmlns:a16="http://schemas.microsoft.com/office/drawing/2014/main" id="{50D6A672-113C-2FDC-0AAC-0E7545ED9D47}"/>
              </a:ext>
            </a:extLst>
          </p:cNvPr>
          <p:cNvSpPr>
            <a:spLocks noChangeArrowheads="1"/>
          </p:cNvSpPr>
          <p:nvPr/>
        </p:nvSpPr>
        <p:spPr bwMode="auto">
          <a:xfrm>
            <a:off x="2590800" y="21082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C</a:t>
            </a:r>
          </a:p>
        </p:txBody>
      </p:sp>
      <p:sp>
        <p:nvSpPr>
          <p:cNvPr id="10248" name="Oval 11">
            <a:extLst>
              <a:ext uri="{FF2B5EF4-FFF2-40B4-BE49-F238E27FC236}">
                <a16:creationId xmlns:a16="http://schemas.microsoft.com/office/drawing/2014/main" id="{066F1DA6-F193-9D1D-AAB7-8823767E132B}"/>
              </a:ext>
            </a:extLst>
          </p:cNvPr>
          <p:cNvSpPr>
            <a:spLocks noChangeArrowheads="1"/>
          </p:cNvSpPr>
          <p:nvPr/>
        </p:nvSpPr>
        <p:spPr bwMode="auto">
          <a:xfrm>
            <a:off x="2971800" y="26416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D</a:t>
            </a:r>
          </a:p>
        </p:txBody>
      </p:sp>
      <p:sp>
        <p:nvSpPr>
          <p:cNvPr id="10249" name="Line 12">
            <a:extLst>
              <a:ext uri="{FF2B5EF4-FFF2-40B4-BE49-F238E27FC236}">
                <a16:creationId xmlns:a16="http://schemas.microsoft.com/office/drawing/2014/main" id="{1E052DF8-78D4-8DDB-1595-CF87DD8EE75F}"/>
              </a:ext>
            </a:extLst>
          </p:cNvPr>
          <p:cNvSpPr>
            <a:spLocks noChangeShapeType="1"/>
          </p:cNvSpPr>
          <p:nvPr/>
        </p:nvSpPr>
        <p:spPr bwMode="auto">
          <a:xfrm flipH="1">
            <a:off x="1905000" y="2260600"/>
            <a:ext cx="685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0" name="Line 13">
            <a:extLst>
              <a:ext uri="{FF2B5EF4-FFF2-40B4-BE49-F238E27FC236}">
                <a16:creationId xmlns:a16="http://schemas.microsoft.com/office/drawing/2014/main" id="{A11FD69E-F709-3958-742D-39EB492CE8F8}"/>
              </a:ext>
            </a:extLst>
          </p:cNvPr>
          <p:cNvSpPr>
            <a:spLocks noChangeShapeType="1"/>
          </p:cNvSpPr>
          <p:nvPr/>
        </p:nvSpPr>
        <p:spPr bwMode="auto">
          <a:xfrm flipH="1" flipV="1">
            <a:off x="1905000" y="24130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Line 14">
            <a:extLst>
              <a:ext uri="{FF2B5EF4-FFF2-40B4-BE49-F238E27FC236}">
                <a16:creationId xmlns:a16="http://schemas.microsoft.com/office/drawing/2014/main" id="{08F40BB7-7E3E-FA96-2DE8-8E602D311F34}"/>
              </a:ext>
            </a:extLst>
          </p:cNvPr>
          <p:cNvSpPr>
            <a:spLocks noChangeShapeType="1"/>
          </p:cNvSpPr>
          <p:nvPr/>
        </p:nvSpPr>
        <p:spPr bwMode="auto">
          <a:xfrm flipH="1" flipV="1">
            <a:off x="1828800" y="24892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2" name="Oval 15">
            <a:extLst>
              <a:ext uri="{FF2B5EF4-FFF2-40B4-BE49-F238E27FC236}">
                <a16:creationId xmlns:a16="http://schemas.microsoft.com/office/drawing/2014/main" id="{FCD5447D-8384-F16E-0997-C89FB8459172}"/>
              </a:ext>
            </a:extLst>
          </p:cNvPr>
          <p:cNvSpPr>
            <a:spLocks noChangeArrowheads="1"/>
          </p:cNvSpPr>
          <p:nvPr/>
        </p:nvSpPr>
        <p:spPr bwMode="auto">
          <a:xfrm>
            <a:off x="1524000" y="35560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A</a:t>
            </a:r>
          </a:p>
        </p:txBody>
      </p:sp>
      <p:sp>
        <p:nvSpPr>
          <p:cNvPr id="10253" name="Oval 16">
            <a:extLst>
              <a:ext uri="{FF2B5EF4-FFF2-40B4-BE49-F238E27FC236}">
                <a16:creationId xmlns:a16="http://schemas.microsoft.com/office/drawing/2014/main" id="{E8BCC937-EC2A-C550-E81B-A41145E815B0}"/>
              </a:ext>
            </a:extLst>
          </p:cNvPr>
          <p:cNvSpPr>
            <a:spLocks noChangeArrowheads="1"/>
          </p:cNvSpPr>
          <p:nvPr/>
        </p:nvSpPr>
        <p:spPr bwMode="auto">
          <a:xfrm>
            <a:off x="2057400" y="40894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B</a:t>
            </a:r>
          </a:p>
        </p:txBody>
      </p:sp>
      <p:sp>
        <p:nvSpPr>
          <p:cNvPr id="10254" name="Oval 17">
            <a:extLst>
              <a:ext uri="{FF2B5EF4-FFF2-40B4-BE49-F238E27FC236}">
                <a16:creationId xmlns:a16="http://schemas.microsoft.com/office/drawing/2014/main" id="{D28D4615-23A5-83CE-67B3-F50B456DD72D}"/>
              </a:ext>
            </a:extLst>
          </p:cNvPr>
          <p:cNvSpPr>
            <a:spLocks noChangeArrowheads="1"/>
          </p:cNvSpPr>
          <p:nvPr/>
        </p:nvSpPr>
        <p:spPr bwMode="auto">
          <a:xfrm>
            <a:off x="2514600" y="34036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C</a:t>
            </a:r>
          </a:p>
        </p:txBody>
      </p:sp>
      <p:sp>
        <p:nvSpPr>
          <p:cNvPr id="10255" name="Oval 18">
            <a:extLst>
              <a:ext uri="{FF2B5EF4-FFF2-40B4-BE49-F238E27FC236}">
                <a16:creationId xmlns:a16="http://schemas.microsoft.com/office/drawing/2014/main" id="{949531DE-DD4B-FA3C-236F-C0162CEB40DD}"/>
              </a:ext>
            </a:extLst>
          </p:cNvPr>
          <p:cNvSpPr>
            <a:spLocks noChangeArrowheads="1"/>
          </p:cNvSpPr>
          <p:nvPr/>
        </p:nvSpPr>
        <p:spPr bwMode="auto">
          <a:xfrm>
            <a:off x="3124200" y="3886200"/>
            <a:ext cx="304800" cy="304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en-US" altLang="zh-CN"/>
              <a:t>D</a:t>
            </a:r>
          </a:p>
        </p:txBody>
      </p:sp>
      <p:sp>
        <p:nvSpPr>
          <p:cNvPr id="10256" name="Line 19">
            <a:extLst>
              <a:ext uri="{FF2B5EF4-FFF2-40B4-BE49-F238E27FC236}">
                <a16:creationId xmlns:a16="http://schemas.microsoft.com/office/drawing/2014/main" id="{EACF6063-1CE4-280C-E54E-D6C52FE7965D}"/>
              </a:ext>
            </a:extLst>
          </p:cNvPr>
          <p:cNvSpPr>
            <a:spLocks noChangeShapeType="1"/>
          </p:cNvSpPr>
          <p:nvPr/>
        </p:nvSpPr>
        <p:spPr bwMode="auto">
          <a:xfrm flipH="1">
            <a:off x="1828800" y="3556000"/>
            <a:ext cx="685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20">
            <a:extLst>
              <a:ext uri="{FF2B5EF4-FFF2-40B4-BE49-F238E27FC236}">
                <a16:creationId xmlns:a16="http://schemas.microsoft.com/office/drawing/2014/main" id="{1CF314C6-B7BF-E974-CD78-ADCD6CC1E1A0}"/>
              </a:ext>
            </a:extLst>
          </p:cNvPr>
          <p:cNvSpPr>
            <a:spLocks noChangeShapeType="1"/>
          </p:cNvSpPr>
          <p:nvPr/>
        </p:nvSpPr>
        <p:spPr bwMode="auto">
          <a:xfrm flipH="1" flipV="1">
            <a:off x="1828800" y="3708400"/>
            <a:ext cx="1295400" cy="33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Line 21">
            <a:extLst>
              <a:ext uri="{FF2B5EF4-FFF2-40B4-BE49-F238E27FC236}">
                <a16:creationId xmlns:a16="http://schemas.microsoft.com/office/drawing/2014/main" id="{67D79C8E-10E5-6A93-46E3-CC63B77A3456}"/>
              </a:ext>
            </a:extLst>
          </p:cNvPr>
          <p:cNvSpPr>
            <a:spLocks noChangeShapeType="1"/>
          </p:cNvSpPr>
          <p:nvPr/>
        </p:nvSpPr>
        <p:spPr bwMode="auto">
          <a:xfrm flipH="1" flipV="1">
            <a:off x="1752600" y="37846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9" name="Line 22">
            <a:extLst>
              <a:ext uri="{FF2B5EF4-FFF2-40B4-BE49-F238E27FC236}">
                <a16:creationId xmlns:a16="http://schemas.microsoft.com/office/drawing/2014/main" id="{14EF36EE-1106-170C-78EE-049800D1EB9E}"/>
              </a:ext>
            </a:extLst>
          </p:cNvPr>
          <p:cNvSpPr>
            <a:spLocks noChangeShapeType="1"/>
          </p:cNvSpPr>
          <p:nvPr/>
        </p:nvSpPr>
        <p:spPr bwMode="auto">
          <a:xfrm flipV="1">
            <a:off x="2286000" y="37084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Line 23">
            <a:extLst>
              <a:ext uri="{FF2B5EF4-FFF2-40B4-BE49-F238E27FC236}">
                <a16:creationId xmlns:a16="http://schemas.microsoft.com/office/drawing/2014/main" id="{5C787BA8-0F2C-73FD-3E05-4A26818CB16A}"/>
              </a:ext>
            </a:extLst>
          </p:cNvPr>
          <p:cNvSpPr>
            <a:spLocks noChangeShapeType="1"/>
          </p:cNvSpPr>
          <p:nvPr/>
        </p:nvSpPr>
        <p:spPr bwMode="auto">
          <a:xfrm flipH="1" flipV="1">
            <a:off x="2743200" y="3708400"/>
            <a:ext cx="381000" cy="33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1" name="Line 24">
            <a:extLst>
              <a:ext uri="{FF2B5EF4-FFF2-40B4-BE49-F238E27FC236}">
                <a16:creationId xmlns:a16="http://schemas.microsoft.com/office/drawing/2014/main" id="{F04FDF0C-1A97-2BBB-8AD6-322E0351AEE4}"/>
              </a:ext>
            </a:extLst>
          </p:cNvPr>
          <p:cNvSpPr>
            <a:spLocks noChangeShapeType="1"/>
          </p:cNvSpPr>
          <p:nvPr/>
        </p:nvSpPr>
        <p:spPr bwMode="auto">
          <a:xfrm flipH="1">
            <a:off x="2362200" y="4038600"/>
            <a:ext cx="762000" cy="20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62" name="Picture 27" descr="PR(A)= \frac{PR(B)}{2}+ \frac{PR(C)}{1}+ \frac{PR(D)}{3}.\,">
            <a:extLst>
              <a:ext uri="{FF2B5EF4-FFF2-40B4-BE49-F238E27FC236}">
                <a16:creationId xmlns:a16="http://schemas.microsoft.com/office/drawing/2014/main" id="{69D990EE-E8C1-45DD-3958-67044762E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81400"/>
            <a:ext cx="3619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31" descr="PR(A)= \frac{PR(B)}{L(B)}+ \frac{PR(C)}{L(C)}+ \frac{PR(D)}{L(D)}. \,">
            <a:extLst>
              <a:ext uri="{FF2B5EF4-FFF2-40B4-BE49-F238E27FC236}">
                <a16:creationId xmlns:a16="http://schemas.microsoft.com/office/drawing/2014/main" id="{36D1125D-ACE9-D602-2B5D-5A88CE37C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486400"/>
            <a:ext cx="3771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EA5BDDE-0085-3C60-6DB8-9CD8E4688ECB}"/>
              </a:ext>
            </a:extLst>
          </p:cNvPr>
          <p:cNvSpPr>
            <a:spLocks noGrp="1" noChangeArrowheads="1"/>
          </p:cNvSpPr>
          <p:nvPr>
            <p:ph type="title"/>
          </p:nvPr>
        </p:nvSpPr>
        <p:spPr>
          <a:xfrm>
            <a:off x="228600" y="487362"/>
            <a:ext cx="8651875" cy="762000"/>
          </a:xfrm>
        </p:spPr>
        <p:txBody>
          <a:bodyPr/>
          <a:lstStyle/>
          <a:p>
            <a:pPr eaLnBrk="1" hangingPunct="1"/>
            <a:r>
              <a:rPr lang="en-US" altLang="zh-CN" sz="3200" dirty="0"/>
              <a:t>PageRank algorithm including damping factor</a:t>
            </a:r>
            <a:r>
              <a:rPr lang="en-US" altLang="zh-CN" sz="3400" dirty="0"/>
              <a:t> </a:t>
            </a:r>
          </a:p>
        </p:txBody>
      </p:sp>
      <p:sp>
        <p:nvSpPr>
          <p:cNvPr id="11267" name="Rectangle 3">
            <a:extLst>
              <a:ext uri="{FF2B5EF4-FFF2-40B4-BE49-F238E27FC236}">
                <a16:creationId xmlns:a16="http://schemas.microsoft.com/office/drawing/2014/main" id="{42193E2C-D32E-8F2A-15AD-91BAE8722239}"/>
              </a:ext>
            </a:extLst>
          </p:cNvPr>
          <p:cNvSpPr>
            <a:spLocks noGrp="1" noChangeArrowheads="1"/>
          </p:cNvSpPr>
          <p:nvPr>
            <p:ph type="body" idx="1"/>
          </p:nvPr>
        </p:nvSpPr>
        <p:spPr>
          <a:xfrm>
            <a:off x="228600" y="1676400"/>
            <a:ext cx="8339138" cy="2667000"/>
          </a:xfrm>
        </p:spPr>
        <p:txBody>
          <a:bodyPr/>
          <a:lstStyle/>
          <a:p>
            <a:pPr lvl="1" eaLnBrk="1" hangingPunct="1">
              <a:lnSpc>
                <a:spcPct val="90000"/>
              </a:lnSpc>
            </a:pPr>
            <a:r>
              <a:rPr lang="en-US" altLang="zh-CN"/>
              <a:t>Assume page A has pages B, C, D ..., which point to it. The parameter d is a damping factor which can be set between 0 and 1. Usually set d to 0.85. The PageRank of a page A is given as follows:</a:t>
            </a:r>
            <a:endParaRPr lang="en-US" altLang="zh-CN" b="1"/>
          </a:p>
          <a:p>
            <a:pPr lvl="1" eaLnBrk="1" hangingPunct="1">
              <a:lnSpc>
                <a:spcPct val="90000"/>
              </a:lnSpc>
              <a:buFont typeface="Wingdings" pitchFamily="2" charset="2"/>
              <a:buNone/>
            </a:pPr>
            <a:r>
              <a:rPr lang="en-US" altLang="zh-CN" b="1" i="1"/>
              <a:t>   </a:t>
            </a:r>
            <a:endParaRPr lang="en-US" altLang="zh-CN"/>
          </a:p>
        </p:txBody>
      </p:sp>
      <p:pic>
        <p:nvPicPr>
          <p:cNvPr id="11268" name="Picture 5" descr="PR(A)= 1 - d + d \left( \frac{PR(B)}{L(B)}+ \frac{PR(C)}{L(C)}+ \frac{PR(D)}{L(D)}+\,\cdots \right)">
            <a:extLst>
              <a:ext uri="{FF2B5EF4-FFF2-40B4-BE49-F238E27FC236}">
                <a16:creationId xmlns:a16="http://schemas.microsoft.com/office/drawing/2014/main" id="{8DD01F56-475F-41C0-BFD7-CC54BAA6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343400"/>
            <a:ext cx="751522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8E97DB1-2C06-9AE0-0100-4CE7917C182B}"/>
              </a:ext>
            </a:extLst>
          </p:cNvPr>
          <p:cNvSpPr>
            <a:spLocks noGrp="1" noChangeArrowheads="1"/>
          </p:cNvSpPr>
          <p:nvPr>
            <p:ph type="title"/>
          </p:nvPr>
        </p:nvSpPr>
        <p:spPr/>
        <p:txBody>
          <a:bodyPr/>
          <a:lstStyle/>
          <a:p>
            <a:pPr eaLnBrk="1" hangingPunct="1"/>
            <a:r>
              <a:rPr lang="en-US" altLang="zh-CN" sz="3400" dirty="0"/>
              <a:t>Intuitive Justification</a:t>
            </a:r>
          </a:p>
        </p:txBody>
      </p:sp>
      <p:sp>
        <p:nvSpPr>
          <p:cNvPr id="12291" name="Rectangle 3">
            <a:extLst>
              <a:ext uri="{FF2B5EF4-FFF2-40B4-BE49-F238E27FC236}">
                <a16:creationId xmlns:a16="http://schemas.microsoft.com/office/drawing/2014/main" id="{3A26EF2E-CB07-B957-F6D2-02B11E3A8AA2}"/>
              </a:ext>
            </a:extLst>
          </p:cNvPr>
          <p:cNvSpPr>
            <a:spLocks noGrp="1" noChangeArrowheads="1"/>
          </p:cNvSpPr>
          <p:nvPr>
            <p:ph type="body" idx="1"/>
          </p:nvPr>
        </p:nvSpPr>
        <p:spPr>
          <a:xfrm>
            <a:off x="381000" y="1280160"/>
            <a:ext cx="8293100" cy="5452110"/>
          </a:xfrm>
        </p:spPr>
        <p:txBody>
          <a:bodyPr/>
          <a:lstStyle/>
          <a:p>
            <a:pPr eaLnBrk="1" hangingPunct="1">
              <a:lnSpc>
                <a:spcPct val="90000"/>
              </a:lnSpc>
            </a:pPr>
            <a:r>
              <a:rPr lang="en-US" altLang="zh-CN" dirty="0"/>
              <a:t>A "random surfer" who is given a web page at random and keeps clicking on links, never hitting "back</a:t>
            </a:r>
            <a:r>
              <a:rPr lang="en-US" altLang="zh-CN" dirty="0">
                <a:latin typeface="Arial" panose="020B0604020202020204" pitchFamily="34" charset="0"/>
              </a:rPr>
              <a:t>“</a:t>
            </a:r>
            <a:r>
              <a:rPr lang="en-US" altLang="zh-CN" dirty="0"/>
              <a:t>, but eventually gets bored and starts on another random page.</a:t>
            </a:r>
          </a:p>
          <a:p>
            <a:pPr lvl="1" eaLnBrk="1" hangingPunct="1">
              <a:lnSpc>
                <a:spcPct val="90000"/>
              </a:lnSpc>
            </a:pPr>
            <a:r>
              <a:rPr lang="en-US" altLang="zh-CN" sz="2400" dirty="0"/>
              <a:t>The probability that the random surfer visits a page is its </a:t>
            </a:r>
            <a:r>
              <a:rPr lang="en-US" altLang="zh-CN" sz="2400" u="sng" dirty="0"/>
              <a:t>PageRank</a:t>
            </a:r>
            <a:r>
              <a:rPr lang="en-US" altLang="zh-CN" sz="2400" dirty="0"/>
              <a:t>. </a:t>
            </a:r>
          </a:p>
          <a:p>
            <a:pPr lvl="1" eaLnBrk="1" hangingPunct="1">
              <a:lnSpc>
                <a:spcPct val="90000"/>
              </a:lnSpc>
            </a:pPr>
            <a:r>
              <a:rPr lang="en-US" altLang="zh-CN" sz="2400" dirty="0"/>
              <a:t>The </a:t>
            </a:r>
            <a:r>
              <a:rPr lang="en-US" altLang="zh-CN" sz="2400" u="sng" dirty="0"/>
              <a:t>d damping factor</a:t>
            </a:r>
            <a:r>
              <a:rPr lang="en-US" altLang="zh-CN" sz="2400" dirty="0"/>
              <a:t> is the probability at each page the "random surfer" will get bored and request another random page.</a:t>
            </a:r>
          </a:p>
          <a:p>
            <a:pPr eaLnBrk="1" hangingPunct="1">
              <a:lnSpc>
                <a:spcPct val="90000"/>
              </a:lnSpc>
            </a:pPr>
            <a:r>
              <a:rPr lang="en-US" altLang="zh-CN" dirty="0"/>
              <a:t>A page can have a high PageRank </a:t>
            </a:r>
          </a:p>
          <a:p>
            <a:pPr lvl="1" eaLnBrk="1" hangingPunct="1">
              <a:lnSpc>
                <a:spcPct val="90000"/>
              </a:lnSpc>
            </a:pPr>
            <a:r>
              <a:rPr lang="en-US" altLang="zh-CN" sz="2400" dirty="0"/>
              <a:t>If there are many pages that point to it</a:t>
            </a:r>
          </a:p>
          <a:p>
            <a:pPr lvl="1" eaLnBrk="1" hangingPunct="1">
              <a:lnSpc>
                <a:spcPct val="90000"/>
              </a:lnSpc>
            </a:pPr>
            <a:r>
              <a:rPr lang="en-US" altLang="zh-CN" sz="2400" dirty="0"/>
              <a:t>Or if there are some pages that point to it, and have a high PageRank.</a:t>
            </a:r>
          </a:p>
          <a:p>
            <a:pPr eaLnBrk="1" hangingPunct="1">
              <a:lnSpc>
                <a:spcPct val="90000"/>
              </a:lnSpc>
            </a:pPr>
            <a:endParaRPr lang="en-US" altLang="zh-CN" dirty="0"/>
          </a:p>
          <a:p>
            <a:pPr eaLnBrk="1" hangingPunct="1">
              <a:lnSpc>
                <a:spcPct val="90000"/>
              </a:lnSpc>
            </a:pPr>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9CC56F1-E401-9776-6E38-D241D130B9B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Crawling picture</a:t>
            </a:r>
          </a:p>
        </p:txBody>
      </p:sp>
      <p:grpSp>
        <p:nvGrpSpPr>
          <p:cNvPr id="20483" name="Group 3">
            <a:extLst>
              <a:ext uri="{FF2B5EF4-FFF2-40B4-BE49-F238E27FC236}">
                <a16:creationId xmlns:a16="http://schemas.microsoft.com/office/drawing/2014/main" id="{0C408A9D-DE17-439C-9F21-8517591704AA}"/>
              </a:ext>
            </a:extLst>
          </p:cNvPr>
          <p:cNvGrpSpPr>
            <a:grpSpLocks/>
          </p:cNvGrpSpPr>
          <p:nvPr/>
        </p:nvGrpSpPr>
        <p:grpSpPr bwMode="auto">
          <a:xfrm>
            <a:off x="352425" y="1701800"/>
            <a:ext cx="8448675" cy="5067300"/>
            <a:chOff x="222" y="1072"/>
            <a:chExt cx="5322" cy="3192"/>
          </a:xfrm>
        </p:grpSpPr>
        <p:sp>
          <p:nvSpPr>
            <p:cNvPr id="20503" name="Freeform 4">
              <a:extLst>
                <a:ext uri="{FF2B5EF4-FFF2-40B4-BE49-F238E27FC236}">
                  <a16:creationId xmlns:a16="http://schemas.microsoft.com/office/drawing/2014/main" id="{BCEBF2CC-9F06-F123-1675-5C5761063A4B}"/>
                </a:ext>
              </a:extLst>
            </p:cNvPr>
            <p:cNvSpPr>
              <a:spLocks/>
            </p:cNvSpPr>
            <p:nvPr/>
          </p:nvSpPr>
          <p:spPr bwMode="auto">
            <a:xfrm>
              <a:off x="328" y="1072"/>
              <a:ext cx="5216" cy="3192"/>
            </a:xfrm>
            <a:custGeom>
              <a:avLst/>
              <a:gdLst>
                <a:gd name="T0" fmla="*/ 1208 w 5216"/>
                <a:gd name="T1" fmla="*/ 2768 h 3192"/>
                <a:gd name="T2" fmla="*/ 8 w 5216"/>
                <a:gd name="T3" fmla="*/ 1760 h 3192"/>
                <a:gd name="T4" fmla="*/ 1256 w 5216"/>
                <a:gd name="T5" fmla="*/ 224 h 3192"/>
                <a:gd name="T6" fmla="*/ 4472 w 5216"/>
                <a:gd name="T7" fmla="*/ 416 h 3192"/>
                <a:gd name="T8" fmla="*/ 5048 w 5216"/>
                <a:gd name="T9" fmla="*/ 2528 h 3192"/>
                <a:gd name="T10" fmla="*/ 3464 w 5216"/>
                <a:gd name="T11" fmla="*/ 3152 h 3192"/>
                <a:gd name="T12" fmla="*/ 1208 w 5216"/>
                <a:gd name="T13" fmla="*/ 2768 h 3192"/>
                <a:gd name="T14" fmla="*/ 0 60000 65536"/>
                <a:gd name="T15" fmla="*/ 0 60000 65536"/>
                <a:gd name="T16" fmla="*/ 0 60000 65536"/>
                <a:gd name="T17" fmla="*/ 0 60000 65536"/>
                <a:gd name="T18" fmla="*/ 0 60000 65536"/>
                <a:gd name="T19" fmla="*/ 0 60000 65536"/>
                <a:gd name="T20" fmla="*/ 0 60000 65536"/>
                <a:gd name="T21" fmla="*/ 0 w 5216"/>
                <a:gd name="T22" fmla="*/ 0 h 3192"/>
                <a:gd name="T23" fmla="*/ 5216 w 5216"/>
                <a:gd name="T24" fmla="*/ 3192 h 3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6" h="3192">
                  <a:moveTo>
                    <a:pt x="1208" y="2768"/>
                  </a:moveTo>
                  <a:cubicBezTo>
                    <a:pt x="632" y="2536"/>
                    <a:pt x="0" y="2184"/>
                    <a:pt x="8" y="1760"/>
                  </a:cubicBezTo>
                  <a:cubicBezTo>
                    <a:pt x="16" y="1336"/>
                    <a:pt x="512" y="448"/>
                    <a:pt x="1256" y="224"/>
                  </a:cubicBezTo>
                  <a:cubicBezTo>
                    <a:pt x="2000" y="0"/>
                    <a:pt x="3840" y="32"/>
                    <a:pt x="4472" y="416"/>
                  </a:cubicBezTo>
                  <a:cubicBezTo>
                    <a:pt x="5104" y="800"/>
                    <a:pt x="5216" y="2072"/>
                    <a:pt x="5048" y="2528"/>
                  </a:cubicBezTo>
                  <a:cubicBezTo>
                    <a:pt x="4880" y="2984"/>
                    <a:pt x="4104" y="3112"/>
                    <a:pt x="3464" y="3152"/>
                  </a:cubicBezTo>
                  <a:cubicBezTo>
                    <a:pt x="2824" y="3192"/>
                    <a:pt x="1784" y="3000"/>
                    <a:pt x="1208" y="2768"/>
                  </a:cubicBezTo>
                  <a:close/>
                </a:path>
              </a:pathLst>
            </a:cu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sp>
          <p:nvSpPr>
            <p:cNvPr id="20504" name="Text Box 5">
              <a:extLst>
                <a:ext uri="{FF2B5EF4-FFF2-40B4-BE49-F238E27FC236}">
                  <a16:creationId xmlns:a16="http://schemas.microsoft.com/office/drawing/2014/main" id="{CFFEC99E-7F70-5A97-01F8-D0E3455A165E}"/>
                </a:ext>
              </a:extLst>
            </p:cNvPr>
            <p:cNvSpPr txBox="1">
              <a:spLocks noChangeArrowheads="1"/>
            </p:cNvSpPr>
            <p:nvPr/>
          </p:nvSpPr>
          <p:spPr bwMode="auto">
            <a:xfrm>
              <a:off x="222" y="3528"/>
              <a:ext cx="5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r>
                <a:rPr lang="en-US" altLang="en-US"/>
                <a:t>Web</a:t>
              </a:r>
            </a:p>
          </p:txBody>
        </p:sp>
      </p:grpSp>
      <p:pic>
        <p:nvPicPr>
          <p:cNvPr id="20484" name="Picture 12" descr="MCj02149840000[1]">
            <a:extLst>
              <a:ext uri="{FF2B5EF4-FFF2-40B4-BE49-F238E27FC236}">
                <a16:creationId xmlns:a16="http://schemas.microsoft.com/office/drawing/2014/main" id="{421DFB34-C40F-5986-DC4F-EA53F79D9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91000"/>
            <a:ext cx="4746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4">
            <a:extLst>
              <a:ext uri="{FF2B5EF4-FFF2-40B4-BE49-F238E27FC236}">
                <a16:creationId xmlns:a16="http://schemas.microsoft.com/office/drawing/2014/main" id="{0D76A5E9-F2E0-E12C-11EF-AA35852F0D74}"/>
              </a:ext>
            </a:extLst>
          </p:cNvPr>
          <p:cNvGrpSpPr>
            <a:grpSpLocks/>
          </p:cNvGrpSpPr>
          <p:nvPr/>
        </p:nvGrpSpPr>
        <p:grpSpPr bwMode="auto">
          <a:xfrm>
            <a:off x="2438400" y="1828800"/>
            <a:ext cx="3416300" cy="4800600"/>
            <a:chOff x="1536" y="1152"/>
            <a:chExt cx="2152" cy="3024"/>
          </a:xfrm>
        </p:grpSpPr>
        <p:grpSp>
          <p:nvGrpSpPr>
            <p:cNvPr id="20496" name="Group 15">
              <a:extLst>
                <a:ext uri="{FF2B5EF4-FFF2-40B4-BE49-F238E27FC236}">
                  <a16:creationId xmlns:a16="http://schemas.microsoft.com/office/drawing/2014/main" id="{84E3920D-D073-06AC-30C9-8A88E9E6C415}"/>
                </a:ext>
              </a:extLst>
            </p:cNvPr>
            <p:cNvGrpSpPr>
              <a:grpSpLocks/>
            </p:cNvGrpSpPr>
            <p:nvPr/>
          </p:nvGrpSpPr>
          <p:grpSpPr bwMode="auto">
            <a:xfrm>
              <a:off x="2064" y="1152"/>
              <a:ext cx="1624" cy="3024"/>
              <a:chOff x="2064" y="1152"/>
              <a:chExt cx="1624" cy="3024"/>
            </a:xfrm>
          </p:grpSpPr>
          <p:sp>
            <p:nvSpPr>
              <p:cNvPr id="20501" name="Freeform 16">
                <a:extLst>
                  <a:ext uri="{FF2B5EF4-FFF2-40B4-BE49-F238E27FC236}">
                    <a16:creationId xmlns:a16="http://schemas.microsoft.com/office/drawing/2014/main" id="{5AA7FD58-EEC7-779D-A5E0-B97830EAC0AF}"/>
                  </a:ext>
                </a:extLst>
              </p:cNvPr>
              <p:cNvSpPr>
                <a:spLocks/>
              </p:cNvSpPr>
              <p:nvPr/>
            </p:nvSpPr>
            <p:spPr bwMode="auto">
              <a:xfrm>
                <a:off x="2880" y="1152"/>
                <a:ext cx="808" cy="3024"/>
              </a:xfrm>
              <a:custGeom>
                <a:avLst/>
                <a:gdLst>
                  <a:gd name="T0" fmla="*/ 528 w 808"/>
                  <a:gd name="T1" fmla="*/ 0 h 3024"/>
                  <a:gd name="T2" fmla="*/ 0 w 808"/>
                  <a:gd name="T3" fmla="*/ 576 h 3024"/>
                  <a:gd name="T4" fmla="*/ 528 w 808"/>
                  <a:gd name="T5" fmla="*/ 1488 h 3024"/>
                  <a:gd name="T6" fmla="*/ 720 w 808"/>
                  <a:gd name="T7" fmla="*/ 2736 h 3024"/>
                  <a:gd name="T8" fmla="*/ 0 w 808"/>
                  <a:gd name="T9" fmla="*/ 3024 h 3024"/>
                  <a:gd name="T10" fmla="*/ 0 60000 65536"/>
                  <a:gd name="T11" fmla="*/ 0 60000 65536"/>
                  <a:gd name="T12" fmla="*/ 0 60000 65536"/>
                  <a:gd name="T13" fmla="*/ 0 60000 65536"/>
                  <a:gd name="T14" fmla="*/ 0 60000 65536"/>
                  <a:gd name="T15" fmla="*/ 0 w 808"/>
                  <a:gd name="T16" fmla="*/ 0 h 3024"/>
                  <a:gd name="T17" fmla="*/ 808 w 808"/>
                  <a:gd name="T18" fmla="*/ 3024 h 3024"/>
                </a:gdLst>
                <a:ahLst/>
                <a:cxnLst>
                  <a:cxn ang="T10">
                    <a:pos x="T0" y="T1"/>
                  </a:cxn>
                  <a:cxn ang="T11">
                    <a:pos x="T2" y="T3"/>
                  </a:cxn>
                  <a:cxn ang="T12">
                    <a:pos x="T4" y="T5"/>
                  </a:cxn>
                  <a:cxn ang="T13">
                    <a:pos x="T6" y="T7"/>
                  </a:cxn>
                  <a:cxn ang="T14">
                    <a:pos x="T8" y="T9"/>
                  </a:cxn>
                </a:cxnLst>
                <a:rect l="T15" t="T16" r="T17" b="T18"/>
                <a:pathLst>
                  <a:path w="808" h="3024">
                    <a:moveTo>
                      <a:pt x="528" y="0"/>
                    </a:moveTo>
                    <a:cubicBezTo>
                      <a:pt x="264" y="164"/>
                      <a:pt x="0" y="328"/>
                      <a:pt x="0" y="576"/>
                    </a:cubicBezTo>
                    <a:cubicBezTo>
                      <a:pt x="0" y="824"/>
                      <a:pt x="408" y="1128"/>
                      <a:pt x="528" y="1488"/>
                    </a:cubicBezTo>
                    <a:cubicBezTo>
                      <a:pt x="648" y="1848"/>
                      <a:pt x="808" y="2480"/>
                      <a:pt x="720" y="2736"/>
                    </a:cubicBezTo>
                    <a:cubicBezTo>
                      <a:pt x="632" y="2992"/>
                      <a:pt x="316" y="3008"/>
                      <a:pt x="0" y="3024"/>
                    </a:cubicBezTo>
                  </a:path>
                </a:pathLst>
              </a:cu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sp>
            <p:nvSpPr>
              <p:cNvPr id="20502" name="Text Box 17">
                <a:extLst>
                  <a:ext uri="{FF2B5EF4-FFF2-40B4-BE49-F238E27FC236}">
                    <a16:creationId xmlns:a16="http://schemas.microsoft.com/office/drawing/2014/main" id="{8B4DD929-FBFD-A4DB-84A2-AE88DD57A079}"/>
                  </a:ext>
                </a:extLst>
              </p:cNvPr>
              <p:cNvSpPr txBox="1">
                <a:spLocks noChangeArrowheads="1"/>
              </p:cNvSpPr>
              <p:nvPr/>
            </p:nvSpPr>
            <p:spPr bwMode="auto">
              <a:xfrm>
                <a:off x="2064" y="290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r>
                  <a:rPr lang="en-US" altLang="en-US"/>
                  <a:t>URLs </a:t>
                </a:r>
                <a:r>
                  <a:rPr lang="en-US" altLang="en-US" i="1"/>
                  <a:t>frontier</a:t>
                </a:r>
              </a:p>
            </p:txBody>
          </p:sp>
        </p:grpSp>
        <p:sp>
          <p:nvSpPr>
            <p:cNvPr id="20497" name="Line 18">
              <a:extLst>
                <a:ext uri="{FF2B5EF4-FFF2-40B4-BE49-F238E27FC236}">
                  <a16:creationId xmlns:a16="http://schemas.microsoft.com/office/drawing/2014/main" id="{E387DC97-68EC-A5C2-3E07-089980D1FF5C}"/>
                </a:ext>
              </a:extLst>
            </p:cNvPr>
            <p:cNvSpPr>
              <a:spLocks noChangeShapeType="1"/>
            </p:cNvSpPr>
            <p:nvPr/>
          </p:nvSpPr>
          <p:spPr bwMode="auto">
            <a:xfrm flipV="1">
              <a:off x="1536" y="3168"/>
              <a:ext cx="912"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Line 19">
              <a:extLst>
                <a:ext uri="{FF2B5EF4-FFF2-40B4-BE49-F238E27FC236}">
                  <a16:creationId xmlns:a16="http://schemas.microsoft.com/office/drawing/2014/main" id="{2A0229F2-D00D-3728-4E16-1155D6B24763}"/>
                </a:ext>
              </a:extLst>
            </p:cNvPr>
            <p:cNvSpPr>
              <a:spLocks noChangeShapeType="1"/>
            </p:cNvSpPr>
            <p:nvPr/>
          </p:nvSpPr>
          <p:spPr bwMode="auto">
            <a:xfrm>
              <a:off x="1536" y="3408"/>
              <a:ext cx="91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9" name="Line 20">
              <a:extLst>
                <a:ext uri="{FF2B5EF4-FFF2-40B4-BE49-F238E27FC236}">
                  <a16:creationId xmlns:a16="http://schemas.microsoft.com/office/drawing/2014/main" id="{09B2BA0B-8320-29AE-9BBB-AD7CA46AE55B}"/>
                </a:ext>
              </a:extLst>
            </p:cNvPr>
            <p:cNvSpPr>
              <a:spLocks noChangeShapeType="1"/>
            </p:cNvSpPr>
            <p:nvPr/>
          </p:nvSpPr>
          <p:spPr bwMode="auto">
            <a:xfrm>
              <a:off x="1632" y="2448"/>
              <a:ext cx="1104"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21">
              <a:extLst>
                <a:ext uri="{FF2B5EF4-FFF2-40B4-BE49-F238E27FC236}">
                  <a16:creationId xmlns:a16="http://schemas.microsoft.com/office/drawing/2014/main" id="{417968A7-301E-DB92-71DA-67CF4F5F582F}"/>
                </a:ext>
              </a:extLst>
            </p:cNvPr>
            <p:cNvSpPr>
              <a:spLocks noChangeShapeType="1"/>
            </p:cNvSpPr>
            <p:nvPr/>
          </p:nvSpPr>
          <p:spPr bwMode="auto">
            <a:xfrm flipV="1">
              <a:off x="1968" y="1824"/>
              <a:ext cx="768"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486" name="Text Box 22">
            <a:extLst>
              <a:ext uri="{FF2B5EF4-FFF2-40B4-BE49-F238E27FC236}">
                <a16:creationId xmlns:a16="http://schemas.microsoft.com/office/drawing/2014/main" id="{7279F655-B049-7D74-3831-027575346705}"/>
              </a:ext>
            </a:extLst>
          </p:cNvPr>
          <p:cNvSpPr txBox="1">
            <a:spLocks noChangeArrowheads="1"/>
          </p:cNvSpPr>
          <p:nvPr/>
        </p:nvSpPr>
        <p:spPr bwMode="auto">
          <a:xfrm>
            <a:off x="6019800" y="3773488"/>
            <a:ext cx="1947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r>
              <a:rPr lang="en-US" altLang="en-US"/>
              <a:t>Unseen Web</a:t>
            </a:r>
          </a:p>
        </p:txBody>
      </p:sp>
      <p:sp>
        <p:nvSpPr>
          <p:cNvPr id="20487" name="Oval 23">
            <a:extLst>
              <a:ext uri="{FF2B5EF4-FFF2-40B4-BE49-F238E27FC236}">
                <a16:creationId xmlns:a16="http://schemas.microsoft.com/office/drawing/2014/main" id="{888173B3-84EC-AEC1-A534-01155C0B75E9}"/>
              </a:ext>
            </a:extLst>
          </p:cNvPr>
          <p:cNvSpPr>
            <a:spLocks noChangeArrowheads="1"/>
          </p:cNvSpPr>
          <p:nvPr/>
        </p:nvSpPr>
        <p:spPr bwMode="auto">
          <a:xfrm>
            <a:off x="1257300" y="4564063"/>
            <a:ext cx="1385888" cy="1150937"/>
          </a:xfrm>
          <a:prstGeom prst="ellipse">
            <a:avLst/>
          </a:prstGeom>
          <a:noFill/>
          <a:ln w="25400">
            <a:solidFill>
              <a:srgbClr val="489C62"/>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ctr" eaLnBrk="1" hangingPunct="1"/>
            <a:r>
              <a:rPr lang="en-US" altLang="en-US"/>
              <a:t>Seed</a:t>
            </a:r>
          </a:p>
          <a:p>
            <a:pPr algn="ctr" eaLnBrk="1" hangingPunct="1"/>
            <a:r>
              <a:rPr lang="en-US" altLang="en-US"/>
              <a:t>pages</a:t>
            </a:r>
          </a:p>
        </p:txBody>
      </p:sp>
      <p:grpSp>
        <p:nvGrpSpPr>
          <p:cNvPr id="5" name="Group 22">
            <a:extLst>
              <a:ext uri="{FF2B5EF4-FFF2-40B4-BE49-F238E27FC236}">
                <a16:creationId xmlns:a16="http://schemas.microsoft.com/office/drawing/2014/main" id="{89FC4191-5F7B-D0A9-455C-8F61668D9A3F}"/>
              </a:ext>
            </a:extLst>
          </p:cNvPr>
          <p:cNvGrpSpPr>
            <a:grpSpLocks/>
          </p:cNvGrpSpPr>
          <p:nvPr/>
        </p:nvGrpSpPr>
        <p:grpSpPr bwMode="auto">
          <a:xfrm>
            <a:off x="1063625" y="1905000"/>
            <a:ext cx="2657475" cy="4419600"/>
            <a:chOff x="1063625" y="1905000"/>
            <a:chExt cx="2657475" cy="4419600"/>
          </a:xfrm>
        </p:grpSpPr>
        <p:grpSp>
          <p:nvGrpSpPr>
            <p:cNvPr id="20491" name="Group 6">
              <a:extLst>
                <a:ext uri="{FF2B5EF4-FFF2-40B4-BE49-F238E27FC236}">
                  <a16:creationId xmlns:a16="http://schemas.microsoft.com/office/drawing/2014/main" id="{07C6D67D-7CF6-529A-D62E-5E0C4B9771A5}"/>
                </a:ext>
              </a:extLst>
            </p:cNvPr>
            <p:cNvGrpSpPr>
              <a:grpSpLocks/>
            </p:cNvGrpSpPr>
            <p:nvPr/>
          </p:nvGrpSpPr>
          <p:grpSpPr bwMode="auto">
            <a:xfrm>
              <a:off x="1063625" y="1905000"/>
              <a:ext cx="2657475" cy="4419600"/>
              <a:chOff x="670" y="1200"/>
              <a:chExt cx="1674" cy="2784"/>
            </a:xfrm>
          </p:grpSpPr>
          <p:sp>
            <p:nvSpPr>
              <p:cNvPr id="20494" name="Freeform 7">
                <a:extLst>
                  <a:ext uri="{FF2B5EF4-FFF2-40B4-BE49-F238E27FC236}">
                    <a16:creationId xmlns:a16="http://schemas.microsoft.com/office/drawing/2014/main" id="{A0998291-05B4-67A6-F2BB-248DC1BDF2AD}"/>
                  </a:ext>
                </a:extLst>
              </p:cNvPr>
              <p:cNvSpPr>
                <a:spLocks/>
              </p:cNvSpPr>
              <p:nvPr/>
            </p:nvSpPr>
            <p:spPr bwMode="auto">
              <a:xfrm>
                <a:off x="1680" y="1200"/>
                <a:ext cx="664" cy="2784"/>
              </a:xfrm>
              <a:custGeom>
                <a:avLst/>
                <a:gdLst>
                  <a:gd name="T0" fmla="*/ 288 w 664"/>
                  <a:gd name="T1" fmla="*/ 0 h 2784"/>
                  <a:gd name="T2" fmla="*/ 624 w 664"/>
                  <a:gd name="T3" fmla="*/ 912 h 2784"/>
                  <a:gd name="T4" fmla="*/ 48 w 664"/>
                  <a:gd name="T5" fmla="*/ 1584 h 2784"/>
                  <a:gd name="T6" fmla="*/ 336 w 664"/>
                  <a:gd name="T7" fmla="*/ 2784 h 2784"/>
                  <a:gd name="T8" fmla="*/ 0 60000 65536"/>
                  <a:gd name="T9" fmla="*/ 0 60000 65536"/>
                  <a:gd name="T10" fmla="*/ 0 60000 65536"/>
                  <a:gd name="T11" fmla="*/ 0 60000 65536"/>
                  <a:gd name="T12" fmla="*/ 0 w 664"/>
                  <a:gd name="T13" fmla="*/ 0 h 2784"/>
                  <a:gd name="T14" fmla="*/ 664 w 664"/>
                  <a:gd name="T15" fmla="*/ 2784 h 2784"/>
                </a:gdLst>
                <a:ahLst/>
                <a:cxnLst>
                  <a:cxn ang="T8">
                    <a:pos x="T0" y="T1"/>
                  </a:cxn>
                  <a:cxn ang="T9">
                    <a:pos x="T2" y="T3"/>
                  </a:cxn>
                  <a:cxn ang="T10">
                    <a:pos x="T4" y="T5"/>
                  </a:cxn>
                  <a:cxn ang="T11">
                    <a:pos x="T6" y="T7"/>
                  </a:cxn>
                </a:cxnLst>
                <a:rect l="T12" t="T13" r="T14" b="T15"/>
                <a:pathLst>
                  <a:path w="664" h="2784">
                    <a:moveTo>
                      <a:pt x="288" y="0"/>
                    </a:moveTo>
                    <a:cubicBezTo>
                      <a:pt x="476" y="324"/>
                      <a:pt x="664" y="648"/>
                      <a:pt x="624" y="912"/>
                    </a:cubicBezTo>
                    <a:cubicBezTo>
                      <a:pt x="584" y="1176"/>
                      <a:pt x="96" y="1272"/>
                      <a:pt x="48" y="1584"/>
                    </a:cubicBezTo>
                    <a:cubicBezTo>
                      <a:pt x="0" y="1896"/>
                      <a:pt x="168" y="2340"/>
                      <a:pt x="336" y="278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algn="r" eaLnBrk="1" hangingPunct="1"/>
                <a:endParaRPr lang="en-US" altLang="en-US"/>
              </a:p>
            </p:txBody>
          </p:sp>
          <p:sp>
            <p:nvSpPr>
              <p:cNvPr id="20495" name="Text Box 8">
                <a:extLst>
                  <a:ext uri="{FF2B5EF4-FFF2-40B4-BE49-F238E27FC236}">
                    <a16:creationId xmlns:a16="http://schemas.microsoft.com/office/drawing/2014/main" id="{04C8BD53-211C-44BA-11E4-724F996EC417}"/>
                  </a:ext>
                </a:extLst>
              </p:cNvPr>
              <p:cNvSpPr txBox="1">
                <a:spLocks noChangeArrowheads="1"/>
              </p:cNvSpPr>
              <p:nvPr/>
            </p:nvSpPr>
            <p:spPr bwMode="auto">
              <a:xfrm>
                <a:off x="670" y="1944"/>
                <a:ext cx="134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a:t>URLs crawled</a:t>
                </a:r>
              </a:p>
              <a:p>
                <a:pPr eaLnBrk="1" hangingPunct="1"/>
                <a:r>
                  <a:rPr lang="en-US" altLang="en-US"/>
                  <a:t>and parsed</a:t>
                </a:r>
              </a:p>
            </p:txBody>
          </p:sp>
        </p:grpSp>
        <p:sp>
          <p:nvSpPr>
            <p:cNvPr id="20492" name="Line 24">
              <a:extLst>
                <a:ext uri="{FF2B5EF4-FFF2-40B4-BE49-F238E27FC236}">
                  <a16:creationId xmlns:a16="http://schemas.microsoft.com/office/drawing/2014/main" id="{21871611-E8E3-249D-5D82-B3452BB96CE8}"/>
                </a:ext>
              </a:extLst>
            </p:cNvPr>
            <p:cNvSpPr>
              <a:spLocks noChangeShapeType="1"/>
            </p:cNvSpPr>
            <p:nvPr/>
          </p:nvSpPr>
          <p:spPr bwMode="auto">
            <a:xfrm flipV="1">
              <a:off x="1752600" y="3886200"/>
              <a:ext cx="0" cy="762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25">
              <a:extLst>
                <a:ext uri="{FF2B5EF4-FFF2-40B4-BE49-F238E27FC236}">
                  <a16:creationId xmlns:a16="http://schemas.microsoft.com/office/drawing/2014/main" id="{EC7397A4-9F0B-CA2A-948D-0A2337B2CDF0}"/>
                </a:ext>
              </a:extLst>
            </p:cNvPr>
            <p:cNvSpPr>
              <a:spLocks noChangeShapeType="1"/>
            </p:cNvSpPr>
            <p:nvPr/>
          </p:nvSpPr>
          <p:spPr bwMode="auto">
            <a:xfrm flipV="1">
              <a:off x="1981200" y="3810000"/>
              <a:ext cx="304800" cy="838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489" name="TextBox 22">
            <a:extLst>
              <a:ext uri="{FF2B5EF4-FFF2-40B4-BE49-F238E27FC236}">
                <a16:creationId xmlns:a16="http://schemas.microsoft.com/office/drawing/2014/main" id="{FFA2D9D6-A30C-3433-CB20-431471720C7F}"/>
              </a:ext>
            </a:extLst>
          </p:cNvPr>
          <p:cNvSpPr txBox="1">
            <a:spLocks noChangeArrowheads="1"/>
          </p:cNvSpPr>
          <p:nvPr/>
        </p:nvSpPr>
        <p:spPr bwMode="auto">
          <a:xfrm>
            <a:off x="7620000" y="-33338"/>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20.2</a:t>
            </a:r>
          </a:p>
        </p:txBody>
      </p:sp>
      <p:sp>
        <p:nvSpPr>
          <p:cNvPr id="20490" name="Slide Number Placeholder 23">
            <a:extLst>
              <a:ext uri="{FF2B5EF4-FFF2-40B4-BE49-F238E27FC236}">
                <a16:creationId xmlns:a16="http://schemas.microsoft.com/office/drawing/2014/main" id="{9847C2C0-C17A-E1F0-1217-094BA8A360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185AC73E-7A91-8149-B757-E15D970D21B4}" type="slidenum">
              <a:rPr lang="en-US" altLang="en-US" sz="1200">
                <a:solidFill>
                  <a:srgbClr val="898989"/>
                </a:solidFill>
                <a:latin typeface="Calibri" panose="020F0502020204030204" pitchFamily="34" charset="0"/>
              </a:rPr>
              <a:pPr eaLnBrk="1" hangingPunct="1"/>
              <a:t>5</a:t>
            </a:fld>
            <a:endParaRPr lang="en-US" altLang="en-US" sz="120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FE7F203-6342-A94E-87E5-F45B58EB41B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Simple picture – complications</a:t>
            </a:r>
          </a:p>
        </p:txBody>
      </p:sp>
      <p:sp>
        <p:nvSpPr>
          <p:cNvPr id="978947" name="Rectangle 3">
            <a:extLst>
              <a:ext uri="{FF2B5EF4-FFF2-40B4-BE49-F238E27FC236}">
                <a16:creationId xmlns:a16="http://schemas.microsoft.com/office/drawing/2014/main" id="{CEEDAB03-B311-334D-9DA5-725DA0077684}"/>
              </a:ext>
            </a:extLst>
          </p:cNvPr>
          <p:cNvSpPr>
            <a:spLocks noGrp="1" noChangeArrowheads="1"/>
          </p:cNvSpPr>
          <p:nvPr>
            <p:ph type="body" idx="1"/>
          </p:nvPr>
        </p:nvSpPr>
        <p:spPr/>
        <p:txBody>
          <a:bodyPr/>
          <a:lstStyle/>
          <a:p>
            <a:pPr eaLnBrk="1" hangingPunct="1">
              <a:lnSpc>
                <a:spcPct val="90000"/>
              </a:lnSpc>
            </a:pPr>
            <a:r>
              <a:rPr lang="en-US" altLang="en-US">
                <a:ea typeface="ＭＳ Ｐゴシック" panose="020B0600070205080204" pitchFamily="34" charset="-128"/>
              </a:rPr>
              <a:t>Web crawling isn’t feasible with one machine</a:t>
            </a:r>
          </a:p>
          <a:p>
            <a:pPr lvl="1" eaLnBrk="1" hangingPunct="1">
              <a:lnSpc>
                <a:spcPct val="90000"/>
              </a:lnSpc>
            </a:pPr>
            <a:r>
              <a:rPr lang="en-US" altLang="en-US">
                <a:ea typeface="ＭＳ Ｐゴシック" panose="020B0600070205080204" pitchFamily="34" charset="-128"/>
              </a:rPr>
              <a:t>All of the above steps distributed</a:t>
            </a:r>
          </a:p>
          <a:p>
            <a:pPr eaLnBrk="1" hangingPunct="1">
              <a:lnSpc>
                <a:spcPct val="90000"/>
              </a:lnSpc>
            </a:pPr>
            <a:r>
              <a:rPr lang="en-US" altLang="en-US">
                <a:solidFill>
                  <a:srgbClr val="C00000"/>
                </a:solidFill>
                <a:ea typeface="ＭＳ Ｐゴシック" panose="020B0600070205080204" pitchFamily="34" charset="-128"/>
              </a:rPr>
              <a:t>Malicious pages</a:t>
            </a:r>
          </a:p>
          <a:p>
            <a:pPr lvl="1" eaLnBrk="1" hangingPunct="1">
              <a:lnSpc>
                <a:spcPct val="90000"/>
              </a:lnSpc>
            </a:pPr>
            <a:r>
              <a:rPr lang="en-US" altLang="en-US">
                <a:solidFill>
                  <a:srgbClr val="C00000"/>
                </a:solidFill>
                <a:ea typeface="ＭＳ Ｐゴシック" panose="020B0600070205080204" pitchFamily="34" charset="-128"/>
              </a:rPr>
              <a:t>Spam pages </a:t>
            </a:r>
          </a:p>
          <a:p>
            <a:pPr lvl="1" eaLnBrk="1" hangingPunct="1">
              <a:lnSpc>
                <a:spcPct val="90000"/>
              </a:lnSpc>
            </a:pPr>
            <a:r>
              <a:rPr lang="en-US" altLang="en-US">
                <a:solidFill>
                  <a:srgbClr val="C00000"/>
                </a:solidFill>
                <a:ea typeface="ＭＳ Ｐゴシック" panose="020B0600070205080204" pitchFamily="34" charset="-128"/>
              </a:rPr>
              <a:t>Spider traps – incl dynamically generated</a:t>
            </a:r>
          </a:p>
          <a:p>
            <a:pPr eaLnBrk="1" hangingPunct="1">
              <a:lnSpc>
                <a:spcPct val="90000"/>
              </a:lnSpc>
            </a:pPr>
            <a:r>
              <a:rPr lang="en-US" altLang="en-US">
                <a:ea typeface="ＭＳ Ｐゴシック" panose="020B0600070205080204" pitchFamily="34" charset="-128"/>
              </a:rPr>
              <a:t>Even non-malicious pages pose challenges</a:t>
            </a:r>
          </a:p>
          <a:p>
            <a:pPr lvl="1" eaLnBrk="1" hangingPunct="1">
              <a:lnSpc>
                <a:spcPct val="90000"/>
              </a:lnSpc>
            </a:pPr>
            <a:r>
              <a:rPr lang="en-US" altLang="en-US">
                <a:ea typeface="ＭＳ Ｐゴシック" panose="020B0600070205080204" pitchFamily="34" charset="-128"/>
              </a:rPr>
              <a:t>Latency/bandwidth to remote servers vary</a:t>
            </a:r>
          </a:p>
          <a:p>
            <a:pPr lvl="1" eaLnBrk="1" hangingPunct="1">
              <a:lnSpc>
                <a:spcPct val="90000"/>
              </a:lnSpc>
            </a:pPr>
            <a:r>
              <a:rPr lang="en-US" altLang="en-US">
                <a:ea typeface="ＭＳ Ｐゴシック" panose="020B0600070205080204" pitchFamily="34" charset="-128"/>
              </a:rPr>
              <a:t>Webmasters’ stipulations</a:t>
            </a:r>
          </a:p>
          <a:p>
            <a:pPr lvl="2" eaLnBrk="1" hangingPunct="1">
              <a:lnSpc>
                <a:spcPct val="90000"/>
              </a:lnSpc>
            </a:pPr>
            <a:r>
              <a:rPr lang="en-US" altLang="en-US">
                <a:ea typeface="ＭＳ Ｐゴシック" panose="020B0600070205080204" pitchFamily="34" charset="-128"/>
              </a:rPr>
              <a:t>How “deep” should you crawl a site’s URL hierarchy?</a:t>
            </a:r>
          </a:p>
          <a:p>
            <a:pPr lvl="1" eaLnBrk="1" hangingPunct="1">
              <a:lnSpc>
                <a:spcPct val="90000"/>
              </a:lnSpc>
            </a:pPr>
            <a:r>
              <a:rPr lang="en-US" altLang="en-US">
                <a:solidFill>
                  <a:srgbClr val="C00000"/>
                </a:solidFill>
                <a:ea typeface="ＭＳ Ｐゴシック" panose="020B0600070205080204" pitchFamily="34" charset="-128"/>
              </a:rPr>
              <a:t>Site mirrors and duplicate pages</a:t>
            </a:r>
          </a:p>
          <a:p>
            <a:pPr eaLnBrk="1" hangingPunct="1">
              <a:lnSpc>
                <a:spcPct val="90000"/>
              </a:lnSpc>
            </a:pPr>
            <a:r>
              <a:rPr lang="en-US" altLang="en-US">
                <a:solidFill>
                  <a:srgbClr val="C00000"/>
                </a:solidFill>
                <a:ea typeface="ＭＳ Ｐゴシック" panose="020B0600070205080204" pitchFamily="34" charset="-128"/>
              </a:rPr>
              <a:t>Politeness – don’t hit a server too often</a:t>
            </a:r>
          </a:p>
        </p:txBody>
      </p:sp>
      <p:sp>
        <p:nvSpPr>
          <p:cNvPr id="21508" name="TextBox 4">
            <a:extLst>
              <a:ext uri="{FF2B5EF4-FFF2-40B4-BE49-F238E27FC236}">
                <a16:creationId xmlns:a16="http://schemas.microsoft.com/office/drawing/2014/main" id="{A42D8E38-CBBD-65AB-E3E3-C2B59BB933B4}"/>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20.1.1</a:t>
            </a:r>
          </a:p>
        </p:txBody>
      </p:sp>
      <p:sp>
        <p:nvSpPr>
          <p:cNvPr id="21509" name="Slide Number Placeholder 4">
            <a:extLst>
              <a:ext uri="{FF2B5EF4-FFF2-40B4-BE49-F238E27FC236}">
                <a16:creationId xmlns:a16="http://schemas.microsoft.com/office/drawing/2014/main" id="{96867BA0-1DE2-6CBD-8723-093920B614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3EA8DE38-D2F0-F14A-AD93-B5C1C557F1AF}" type="slidenum">
              <a:rPr lang="en-US" altLang="en-US" sz="1200">
                <a:solidFill>
                  <a:srgbClr val="898989"/>
                </a:solidFill>
                <a:latin typeface="Calibri" panose="020F0502020204030204" pitchFamily="34" charset="0"/>
              </a:rPr>
              <a:pPr eaLnBrk="1" hangingPunct="1"/>
              <a:t>6</a:t>
            </a:fld>
            <a:endParaRPr lang="en-US" altLang="en-US" sz="1200">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894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894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894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894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8947">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8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4E02E9E-6D3E-4087-41EB-4658A462A1C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What any crawler </a:t>
            </a:r>
            <a:r>
              <a:rPr lang="en-US" altLang="en-US" i="1">
                <a:ea typeface="ＭＳ Ｐゴシック" panose="020B0600070205080204" pitchFamily="34" charset="-128"/>
              </a:rPr>
              <a:t>must</a:t>
            </a:r>
            <a:r>
              <a:rPr lang="en-US" altLang="en-US">
                <a:ea typeface="ＭＳ Ｐゴシック" panose="020B0600070205080204" pitchFamily="34" charset="-128"/>
              </a:rPr>
              <a:t> do</a:t>
            </a:r>
          </a:p>
        </p:txBody>
      </p:sp>
      <p:sp>
        <p:nvSpPr>
          <p:cNvPr id="22531" name="Rectangle 3">
            <a:extLst>
              <a:ext uri="{FF2B5EF4-FFF2-40B4-BE49-F238E27FC236}">
                <a16:creationId xmlns:a16="http://schemas.microsoft.com/office/drawing/2014/main" id="{00833DD1-3DAF-4F80-BDC0-915EE511D2CA}"/>
              </a:ext>
            </a:extLst>
          </p:cNvPr>
          <p:cNvSpPr>
            <a:spLocks noGrp="1" noChangeArrowheads="1"/>
          </p:cNvSpPr>
          <p:nvPr>
            <p:ph type="body" idx="1"/>
          </p:nvPr>
        </p:nvSpPr>
        <p:spPr/>
        <p:txBody>
          <a:bodyPr/>
          <a:lstStyle/>
          <a:p>
            <a:pPr eaLnBrk="1" hangingPunct="1"/>
            <a:r>
              <a:rPr lang="en-US" altLang="en-US" sz="3400">
                <a:ea typeface="ＭＳ Ｐゴシック" panose="020B0600070205080204" pitchFamily="34" charset="-128"/>
              </a:rPr>
              <a:t>Be </a:t>
            </a:r>
            <a:r>
              <a:rPr lang="en-US" altLang="en-US" sz="3400" u="sng">
                <a:ea typeface="ＭＳ Ｐゴシック" panose="020B0600070205080204" pitchFamily="34" charset="-128"/>
              </a:rPr>
              <a:t>Polite</a:t>
            </a:r>
            <a:r>
              <a:rPr lang="en-US" altLang="en-US" sz="3400">
                <a:ea typeface="ＭＳ Ｐゴシック" panose="020B0600070205080204" pitchFamily="34" charset="-128"/>
              </a:rPr>
              <a:t>: Respect implicit and explicit politeness considerations</a:t>
            </a:r>
          </a:p>
          <a:p>
            <a:pPr lvl="1" eaLnBrk="1" hangingPunct="1"/>
            <a:r>
              <a:rPr lang="en-US" altLang="en-US" sz="3200">
                <a:solidFill>
                  <a:srgbClr val="C00000"/>
                </a:solidFill>
                <a:ea typeface="ＭＳ Ｐゴシック" panose="020B0600070205080204" pitchFamily="34" charset="-128"/>
              </a:rPr>
              <a:t>Only crawl allowed pages</a:t>
            </a:r>
          </a:p>
          <a:p>
            <a:pPr lvl="1" eaLnBrk="1" hangingPunct="1"/>
            <a:r>
              <a:rPr lang="en-US" altLang="en-US" sz="3200">
                <a:solidFill>
                  <a:srgbClr val="C00000"/>
                </a:solidFill>
                <a:ea typeface="ＭＳ Ｐゴシック" panose="020B0600070205080204" pitchFamily="34" charset="-128"/>
              </a:rPr>
              <a:t>Respect </a:t>
            </a:r>
            <a:r>
              <a:rPr lang="en-US" altLang="en-US" sz="3200" i="1">
                <a:solidFill>
                  <a:srgbClr val="C00000"/>
                </a:solidFill>
                <a:ea typeface="ＭＳ Ｐゴシック" panose="020B0600070205080204" pitchFamily="34" charset="-128"/>
              </a:rPr>
              <a:t>robots.txt </a:t>
            </a:r>
            <a:r>
              <a:rPr lang="en-US" altLang="en-US" sz="3200">
                <a:solidFill>
                  <a:srgbClr val="C00000"/>
                </a:solidFill>
                <a:ea typeface="ＭＳ Ｐゴシック" panose="020B0600070205080204" pitchFamily="34" charset="-128"/>
              </a:rPr>
              <a:t>(more on this shortly)</a:t>
            </a:r>
          </a:p>
          <a:p>
            <a:pPr eaLnBrk="1" hangingPunct="1"/>
            <a:r>
              <a:rPr lang="en-US" altLang="en-US" sz="3400">
                <a:ea typeface="ＭＳ Ｐゴシック" panose="020B0600070205080204" pitchFamily="34" charset="-128"/>
              </a:rPr>
              <a:t>Be </a:t>
            </a:r>
            <a:r>
              <a:rPr lang="en-US" altLang="en-US" sz="3400" u="sng">
                <a:ea typeface="ＭＳ Ｐゴシック" panose="020B0600070205080204" pitchFamily="34" charset="-128"/>
              </a:rPr>
              <a:t>Robust</a:t>
            </a:r>
            <a:r>
              <a:rPr lang="en-US" altLang="en-US" sz="3400">
                <a:ea typeface="ＭＳ Ｐゴシック" panose="020B0600070205080204" pitchFamily="34" charset="-128"/>
              </a:rPr>
              <a:t>: Be immune to spider traps and other malicious behavior from web servers</a:t>
            </a:r>
          </a:p>
        </p:txBody>
      </p:sp>
      <p:sp>
        <p:nvSpPr>
          <p:cNvPr id="22532" name="TextBox 5">
            <a:extLst>
              <a:ext uri="{FF2B5EF4-FFF2-40B4-BE49-F238E27FC236}">
                <a16:creationId xmlns:a16="http://schemas.microsoft.com/office/drawing/2014/main" id="{F2940B4C-AF82-824B-99B7-18932C10F859}"/>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20.1.1</a:t>
            </a:r>
          </a:p>
        </p:txBody>
      </p:sp>
      <p:sp>
        <p:nvSpPr>
          <p:cNvPr id="22533" name="Slide Number Placeholder 4">
            <a:extLst>
              <a:ext uri="{FF2B5EF4-FFF2-40B4-BE49-F238E27FC236}">
                <a16:creationId xmlns:a16="http://schemas.microsoft.com/office/drawing/2014/main" id="{870B0424-1E93-30BD-99EE-B3CE498422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28F4B506-71DC-CF4B-AC08-536AD9BBE72E}" type="slidenum">
              <a:rPr lang="en-US" altLang="en-US" sz="1200">
                <a:solidFill>
                  <a:srgbClr val="898989"/>
                </a:solidFill>
                <a:latin typeface="Calibri" panose="020F0502020204030204" pitchFamily="34" charset="0"/>
              </a:rPr>
              <a:pPr eaLnBrk="1" hangingPunct="1"/>
              <a:t>7</a:t>
            </a:fld>
            <a:endParaRPr lang="en-US" altLang="en-US" sz="1200">
              <a:solidFill>
                <a:srgbClr val="898989"/>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0C3E0DD-0E8A-CA32-B4B8-CEF6F1A161B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What any crawler </a:t>
            </a:r>
            <a:r>
              <a:rPr lang="en-US" altLang="en-US" i="1">
                <a:ea typeface="ＭＳ Ｐゴシック" panose="020B0600070205080204" pitchFamily="34" charset="-128"/>
              </a:rPr>
              <a:t>should</a:t>
            </a:r>
            <a:r>
              <a:rPr lang="en-US" altLang="en-US">
                <a:ea typeface="ＭＳ Ｐゴシック" panose="020B0600070205080204" pitchFamily="34" charset="-128"/>
              </a:rPr>
              <a:t> do</a:t>
            </a:r>
          </a:p>
        </p:txBody>
      </p:sp>
      <p:sp>
        <p:nvSpPr>
          <p:cNvPr id="23555" name="Rectangle 3">
            <a:extLst>
              <a:ext uri="{FF2B5EF4-FFF2-40B4-BE49-F238E27FC236}">
                <a16:creationId xmlns:a16="http://schemas.microsoft.com/office/drawing/2014/main" id="{1AAAE5DF-1699-D4DC-BD33-AE502C6FF034}"/>
              </a:ext>
            </a:extLst>
          </p:cNvPr>
          <p:cNvSpPr>
            <a:spLocks noGrp="1" noChangeArrowheads="1"/>
          </p:cNvSpPr>
          <p:nvPr>
            <p:ph type="body" idx="1"/>
          </p:nvPr>
        </p:nvSpPr>
        <p:spPr/>
        <p:txBody>
          <a:bodyPr/>
          <a:lstStyle/>
          <a:p>
            <a:pPr eaLnBrk="1" hangingPunct="1"/>
            <a:r>
              <a:rPr lang="en-US" altLang="en-US" sz="3000">
                <a:ea typeface="ＭＳ Ｐゴシック" panose="020B0600070205080204" pitchFamily="34" charset="-128"/>
              </a:rPr>
              <a:t>Be capable of </a:t>
            </a:r>
            <a:r>
              <a:rPr lang="en-US" altLang="en-US" sz="3000" u="sng">
                <a:ea typeface="ＭＳ Ｐゴシック" panose="020B0600070205080204" pitchFamily="34" charset="-128"/>
              </a:rPr>
              <a:t>distributed</a:t>
            </a:r>
            <a:r>
              <a:rPr lang="en-US" altLang="en-US" sz="3000">
                <a:ea typeface="ＭＳ Ｐゴシック" panose="020B0600070205080204" pitchFamily="34" charset="-128"/>
              </a:rPr>
              <a:t> operation: designed to run on multiple distributed machines</a:t>
            </a:r>
          </a:p>
          <a:p>
            <a:pPr eaLnBrk="1" hangingPunct="1"/>
            <a:r>
              <a:rPr lang="en-US" altLang="en-US" sz="3000">
                <a:solidFill>
                  <a:srgbClr val="C00000"/>
                </a:solidFill>
                <a:ea typeface="ＭＳ Ｐゴシック" panose="020B0600070205080204" pitchFamily="34" charset="-128"/>
              </a:rPr>
              <a:t>Be </a:t>
            </a:r>
            <a:r>
              <a:rPr lang="en-US" altLang="en-US" sz="3000" u="sng">
                <a:solidFill>
                  <a:srgbClr val="C00000"/>
                </a:solidFill>
                <a:ea typeface="ＭＳ Ｐゴシック" panose="020B0600070205080204" pitchFamily="34" charset="-128"/>
              </a:rPr>
              <a:t>scalable</a:t>
            </a:r>
            <a:r>
              <a:rPr lang="en-US" altLang="en-US" sz="3000">
                <a:solidFill>
                  <a:srgbClr val="C00000"/>
                </a:solidFill>
                <a:ea typeface="ＭＳ Ｐゴシック" panose="020B0600070205080204" pitchFamily="34" charset="-128"/>
              </a:rPr>
              <a:t>: designed to increase the crawl rate by adding more machines</a:t>
            </a:r>
          </a:p>
          <a:p>
            <a:pPr eaLnBrk="1" hangingPunct="1"/>
            <a:r>
              <a:rPr lang="en-US" altLang="en-US" sz="3000" u="sng">
                <a:ea typeface="ＭＳ Ｐゴシック" panose="020B0600070205080204" pitchFamily="34" charset="-128"/>
              </a:rPr>
              <a:t>Performance/efficiency</a:t>
            </a:r>
            <a:r>
              <a:rPr lang="en-US" altLang="en-US" sz="3000">
                <a:ea typeface="ＭＳ Ｐゴシック" panose="020B0600070205080204" pitchFamily="34" charset="-128"/>
              </a:rPr>
              <a:t>: permit full use of available processing and network resources</a:t>
            </a:r>
          </a:p>
        </p:txBody>
      </p:sp>
      <p:sp>
        <p:nvSpPr>
          <p:cNvPr id="23556" name="TextBox 4">
            <a:extLst>
              <a:ext uri="{FF2B5EF4-FFF2-40B4-BE49-F238E27FC236}">
                <a16:creationId xmlns:a16="http://schemas.microsoft.com/office/drawing/2014/main" id="{E2ADF4DF-B75F-6EC7-6C8B-398A0DB4BD72}"/>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20.1.1</a:t>
            </a:r>
          </a:p>
        </p:txBody>
      </p:sp>
      <p:sp>
        <p:nvSpPr>
          <p:cNvPr id="23557" name="Slide Number Placeholder 4">
            <a:extLst>
              <a:ext uri="{FF2B5EF4-FFF2-40B4-BE49-F238E27FC236}">
                <a16:creationId xmlns:a16="http://schemas.microsoft.com/office/drawing/2014/main" id="{31F2059F-F977-D919-51B4-FE9B8D50E1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2F205407-AE1F-894D-95B8-E0F8A376EE8A}" type="slidenum">
              <a:rPr lang="en-US" altLang="en-US" sz="1200">
                <a:solidFill>
                  <a:srgbClr val="898989"/>
                </a:solidFill>
                <a:latin typeface="Calibri" panose="020F0502020204030204" pitchFamily="34" charset="0"/>
              </a:rPr>
              <a:pPr eaLnBrk="1" hangingPunct="1"/>
              <a:t>8</a:t>
            </a:fld>
            <a:endParaRPr lang="en-US" altLang="en-US" sz="1200">
              <a:solidFill>
                <a:srgbClr val="898989"/>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B1534D4-82A9-5FB3-D4CF-B13FE646E63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What any crawler </a:t>
            </a:r>
            <a:r>
              <a:rPr lang="en-US" altLang="en-US" i="1">
                <a:ea typeface="ＭＳ Ｐゴシック" panose="020B0600070205080204" pitchFamily="34" charset="-128"/>
              </a:rPr>
              <a:t>should</a:t>
            </a:r>
            <a:r>
              <a:rPr lang="en-US" altLang="en-US">
                <a:ea typeface="ＭＳ Ｐゴシック" panose="020B0600070205080204" pitchFamily="34" charset="-128"/>
              </a:rPr>
              <a:t> do</a:t>
            </a:r>
          </a:p>
        </p:txBody>
      </p:sp>
      <p:sp>
        <p:nvSpPr>
          <p:cNvPr id="24579" name="Rectangle 3">
            <a:extLst>
              <a:ext uri="{FF2B5EF4-FFF2-40B4-BE49-F238E27FC236}">
                <a16:creationId xmlns:a16="http://schemas.microsoft.com/office/drawing/2014/main" id="{C480C3C7-8096-A16C-62B8-7AE3EB73565E}"/>
              </a:ext>
            </a:extLst>
          </p:cNvPr>
          <p:cNvSpPr>
            <a:spLocks noGrp="1" noChangeArrowheads="1"/>
          </p:cNvSpPr>
          <p:nvPr>
            <p:ph type="body" idx="1"/>
          </p:nvPr>
        </p:nvSpPr>
        <p:spPr/>
        <p:txBody>
          <a:bodyPr/>
          <a:lstStyle/>
          <a:p>
            <a:pPr eaLnBrk="1" hangingPunct="1"/>
            <a:r>
              <a:rPr lang="en-US" altLang="en-US" sz="3400">
                <a:ea typeface="ＭＳ Ｐゴシック" panose="020B0600070205080204" pitchFamily="34" charset="-128"/>
              </a:rPr>
              <a:t>Fetch pages of “higher </a:t>
            </a:r>
            <a:r>
              <a:rPr lang="en-US" altLang="en-US" sz="3400" u="sng">
                <a:ea typeface="ＭＳ Ｐゴシック" panose="020B0600070205080204" pitchFamily="34" charset="-128"/>
              </a:rPr>
              <a:t>quality</a:t>
            </a:r>
            <a:r>
              <a:rPr lang="en-US" altLang="en-US" sz="3400">
                <a:ea typeface="ＭＳ Ｐゴシック" panose="020B0600070205080204" pitchFamily="34" charset="-128"/>
              </a:rPr>
              <a:t>” first</a:t>
            </a:r>
          </a:p>
          <a:p>
            <a:pPr eaLnBrk="1" hangingPunct="1"/>
            <a:r>
              <a:rPr lang="en-US" altLang="en-US" sz="3400" u="sng">
                <a:solidFill>
                  <a:srgbClr val="C00000"/>
                </a:solidFill>
                <a:ea typeface="ＭＳ Ｐゴシック" panose="020B0600070205080204" pitchFamily="34" charset="-128"/>
              </a:rPr>
              <a:t>Continuous</a:t>
            </a:r>
            <a:r>
              <a:rPr lang="en-US" altLang="en-US" sz="3400">
                <a:solidFill>
                  <a:srgbClr val="C00000"/>
                </a:solidFill>
                <a:ea typeface="ＭＳ Ｐゴシック" panose="020B0600070205080204" pitchFamily="34" charset="-128"/>
              </a:rPr>
              <a:t> operation: Continue fetching fresh copies of a previously fetched page</a:t>
            </a:r>
          </a:p>
          <a:p>
            <a:pPr eaLnBrk="1" hangingPunct="1"/>
            <a:r>
              <a:rPr lang="en-US" altLang="en-US" sz="3400" u="sng">
                <a:ea typeface="ＭＳ Ｐゴシック" panose="020B0600070205080204" pitchFamily="34" charset="-128"/>
              </a:rPr>
              <a:t>Extensible</a:t>
            </a:r>
            <a:r>
              <a:rPr lang="en-US" altLang="en-US" sz="3400">
                <a:ea typeface="ＭＳ Ｐゴシック" panose="020B0600070205080204" pitchFamily="34" charset="-128"/>
              </a:rPr>
              <a:t>: Adapt to new data formats, protocols</a:t>
            </a:r>
          </a:p>
        </p:txBody>
      </p:sp>
      <p:sp>
        <p:nvSpPr>
          <p:cNvPr id="24580" name="TextBox 4">
            <a:extLst>
              <a:ext uri="{FF2B5EF4-FFF2-40B4-BE49-F238E27FC236}">
                <a16:creationId xmlns:a16="http://schemas.microsoft.com/office/drawing/2014/main" id="{D0651B6C-2F14-F4C4-EA6D-38D3B053585D}"/>
              </a:ext>
            </a:extLst>
          </p:cNvPr>
          <p:cNvSpPr txBox="1">
            <a:spLocks noChangeArrowheads="1"/>
          </p:cNvSpPr>
          <p:nvPr/>
        </p:nvSpPr>
        <p:spPr bwMode="auto">
          <a:xfrm>
            <a:off x="7620000" y="-33338"/>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r>
              <a:rPr lang="en-US" altLang="en-US" sz="1600">
                <a:solidFill>
                  <a:srgbClr val="FBFCFF"/>
                </a:solidFill>
              </a:rPr>
              <a:t>Sec. 20.1.1</a:t>
            </a:r>
          </a:p>
        </p:txBody>
      </p:sp>
      <p:sp>
        <p:nvSpPr>
          <p:cNvPr id="24581" name="Slide Number Placeholder 4">
            <a:extLst>
              <a:ext uri="{FF2B5EF4-FFF2-40B4-BE49-F238E27FC236}">
                <a16:creationId xmlns:a16="http://schemas.microsoft.com/office/drawing/2014/main" id="{DCFEBA8A-2A6D-C4DE-2DFE-DD43E96BBA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1pPr>
            <a:lvl2pPr marL="37931725" indent="-37474525"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2pPr>
            <a:lvl3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3pPr>
            <a:lvl4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4pPr>
            <a:lvl5pPr eaLnBrk="0" hangingPunct="0">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5pPr>
            <a:lvl6pPr marL="4572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6pPr>
            <a:lvl7pPr marL="9144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7pPr>
            <a:lvl8pPr marL="13716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8pPr>
            <a:lvl9pPr marL="1828800" eaLnBrk="0" fontAlgn="base" hangingPunct="0">
              <a:spcBef>
                <a:spcPct val="0"/>
              </a:spcBef>
              <a:spcAft>
                <a:spcPct val="0"/>
              </a:spcAft>
              <a:defRPr sz="2400">
                <a:solidFill>
                  <a:schemeClr val="tx1"/>
                </a:solidFill>
                <a:latin typeface="Lucida Sans" panose="020B0602030504020204" pitchFamily="34" charset="77"/>
                <a:ea typeface="Arial Unicode MS" panose="020B0604020202020204" pitchFamily="34" charset="-128"/>
                <a:cs typeface="Arial Unicode MS" panose="020B0604020202020204" pitchFamily="34" charset="-128"/>
              </a:defRPr>
            </a:lvl9pPr>
          </a:lstStyle>
          <a:p>
            <a:pPr eaLnBrk="1" hangingPunct="1"/>
            <a:fld id="{A910F0AA-5910-1345-A137-DFC11BEA01C5}" type="slidenum">
              <a:rPr lang="en-US" altLang="en-US" sz="1200">
                <a:solidFill>
                  <a:srgbClr val="898989"/>
                </a:solidFill>
                <a:latin typeface="Calibri" panose="020F0502020204030204" pitchFamily="34" charset="0"/>
              </a:rPr>
              <a:pPr eaLnBrk="1" hangingPunct="1"/>
              <a:t>9</a:t>
            </a:fld>
            <a:endParaRPr lang="en-US" altLang="en-US" sz="1200">
              <a:solidFill>
                <a:srgbClr val="898989"/>
              </a:solidFill>
              <a:latin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1413</TotalTime>
  <Words>2553</Words>
  <Application>Microsoft Macintosh PowerPoint</Application>
  <PresentationFormat>On-screen Show (4:3)</PresentationFormat>
  <Paragraphs>375</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Courier New</vt:lpstr>
      <vt:lpstr>Lucida Sans</vt:lpstr>
      <vt:lpstr>Symbol</vt:lpstr>
      <vt:lpstr>Tahoma</vt:lpstr>
      <vt:lpstr>Times New Roman</vt:lpstr>
      <vt:lpstr>Verdana</vt:lpstr>
      <vt:lpstr>Wingdings</vt:lpstr>
      <vt:lpstr>UCI Master</vt:lpstr>
      <vt:lpstr>Search Engines</vt:lpstr>
      <vt:lpstr>Components of a Search Engine</vt:lpstr>
      <vt:lpstr>Web Crawlers</vt:lpstr>
      <vt:lpstr>Basic crawler operation</vt:lpstr>
      <vt:lpstr>Crawling picture</vt:lpstr>
      <vt:lpstr>Simple picture – complications</vt:lpstr>
      <vt:lpstr>What any crawler must do</vt:lpstr>
      <vt:lpstr>What any crawler should do</vt:lpstr>
      <vt:lpstr>What any crawler should do</vt:lpstr>
      <vt:lpstr>Updated crawling picture</vt:lpstr>
      <vt:lpstr>URL frontier</vt:lpstr>
      <vt:lpstr>Explicit and implicit politeness</vt:lpstr>
      <vt:lpstr>Robots.txt</vt:lpstr>
      <vt:lpstr>Robots.txt example</vt:lpstr>
      <vt:lpstr>Processing steps in crawling</vt:lpstr>
      <vt:lpstr>Basic crawl architecture</vt:lpstr>
      <vt:lpstr>DNS (Domain Name Server)</vt:lpstr>
      <vt:lpstr>Parsing: URL normalization</vt:lpstr>
      <vt:lpstr>Content seen?</vt:lpstr>
      <vt:lpstr>Distributing the crawler</vt:lpstr>
      <vt:lpstr>Communication between nodes</vt:lpstr>
      <vt:lpstr>URL frontier: two main considerations</vt:lpstr>
      <vt:lpstr>Duplicate documents</vt:lpstr>
      <vt:lpstr>Duplicate/Near-Duplicate Detection</vt:lpstr>
      <vt:lpstr>Jaccard Similarity</vt:lpstr>
      <vt:lpstr>Shingles + Set Intersection</vt:lpstr>
      <vt:lpstr>Min-Hash Sketch of a document</vt:lpstr>
      <vt:lpstr>PowerPoint Presentation</vt:lpstr>
      <vt:lpstr>PowerPoint Presentation</vt:lpstr>
      <vt:lpstr>PowerPoint Presentation</vt:lpstr>
      <vt:lpstr>PowerPoint Presentation</vt:lpstr>
      <vt:lpstr>PowerPoint Presentation</vt:lpstr>
      <vt:lpstr>PowerPoint Presentation</vt:lpstr>
      <vt:lpstr>Google’s Original Architecture</vt:lpstr>
      <vt:lpstr>Major Data Structures</vt:lpstr>
      <vt:lpstr>Google’s Original Architecture</vt:lpstr>
      <vt:lpstr>Google’s Original Architecture</vt:lpstr>
      <vt:lpstr>Crawling the Web </vt:lpstr>
      <vt:lpstr>Indexing the Web </vt:lpstr>
      <vt:lpstr>Anchor Text</vt:lpstr>
      <vt:lpstr>Google Query Evaluation</vt:lpstr>
      <vt:lpstr>Single Word Query Ranking</vt:lpstr>
      <vt:lpstr>Multi-word Query Ranking</vt:lpstr>
      <vt:lpstr>Ranking</vt:lpstr>
      <vt:lpstr>Simplified PageRank algorithm</vt:lpstr>
      <vt:lpstr>PageRank algorithm including damping factor </vt:lpstr>
      <vt:lpstr>Intuitive Justification</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T Goodrich</cp:lastModifiedBy>
  <cp:revision>133</cp:revision>
  <dcterms:created xsi:type="dcterms:W3CDTF">2002-12-30T18:35:41Z</dcterms:created>
  <dcterms:modified xsi:type="dcterms:W3CDTF">2022-05-09T00:28:57Z</dcterms:modified>
</cp:coreProperties>
</file>