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0"/>
  </p:notesMasterIdLst>
  <p:sldIdLst>
    <p:sldId id="256" r:id="rId2"/>
    <p:sldId id="451" r:id="rId3"/>
    <p:sldId id="452" r:id="rId4"/>
    <p:sldId id="492" r:id="rId5"/>
    <p:sldId id="486" r:id="rId6"/>
    <p:sldId id="453" r:id="rId7"/>
    <p:sldId id="454" r:id="rId8"/>
    <p:sldId id="455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87" r:id="rId20"/>
    <p:sldId id="467" r:id="rId21"/>
    <p:sldId id="468" r:id="rId22"/>
    <p:sldId id="48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89" r:id="rId31"/>
    <p:sldId id="476" r:id="rId32"/>
    <p:sldId id="477" r:id="rId33"/>
    <p:sldId id="490" r:id="rId34"/>
    <p:sldId id="491" r:id="rId35"/>
    <p:sldId id="478" r:id="rId36"/>
    <p:sldId id="479" r:id="rId37"/>
    <p:sldId id="481" r:id="rId38"/>
    <p:sldId id="484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BA80713C-13CA-2436-C02F-7D2CE0EA4F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92B8FE32-73A3-6D69-5A60-8E0F7C6E1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Cf. our discussion of how Westlaw Boolean queries didn’t actually outperform free text querying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6627F673-2C9C-DD2C-9723-17EA661B7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B127BEBF-DFA1-FE49-A887-03548896664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1D60D62B-D43E-1D0E-C89A-9DA6F0CF37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A46013FD-5601-6C13-9E53-0971F6E30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6 4 3 2 1 0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F8161AB1-D611-3A61-09CB-B281B89EB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03B7EECD-BC04-4D47-BC60-FFB429782957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485F1C78-035E-B3AD-C43C-6F5784AC2D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D95A003C-1E31-1A15-D80B-BA3055C3F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Why do you get these numbers?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Suggests df is better.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E1D02687-8CB5-839A-95FD-87B1EAD99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BB499E75-DD73-7041-8A10-056AD097595F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DCFAC314-BA80-3E75-9638-DE80474A32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2A9914BF-BD71-6E59-B8A9-F80DB441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0D6DCB99-A8D2-C6C9-A953-9D6C151CC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351D9F76-92BA-074E-932B-40450ADA17AC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E14CB57D-BFA2-B9DC-D92D-33E10D144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19F42D8C-AB87-190E-6AE9-5DD8429C1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 default is just term frequency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ltc is best known form of weighting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C280D816-499D-4AB3-B025-2DE2ECDCA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572E7BFF-9A8E-BC43-9CD8-7FF592859ED6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E63-FF17-BB4E-B0E9-8E921DA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BE0E-FDFD-184F-8292-0794BDF1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69"/>
          <a:stretch/>
        </p:blipFill>
        <p:spPr bwMode="auto">
          <a:xfrm>
            <a:off x="0" y="-11430"/>
            <a:ext cx="9144000" cy="4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509" y="429448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37510"/>
            <a:ext cx="8293100" cy="52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/>
              <a:t>Vector Space Model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DD138-65FD-BFF2-ECE2-AB685D97BAD0}"/>
              </a:ext>
            </a:extLst>
          </p:cNvPr>
          <p:cNvSpPr txBox="1"/>
          <p:nvPr/>
        </p:nvSpPr>
        <p:spPr>
          <a:xfrm>
            <a:off x="135925" y="6039897"/>
            <a:ext cx="8539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Some slides adapted from notes by Ben Horowitz and Guy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Blelloch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and slides from Pandu Nayak and Prabhakar Raghavan (Senior Vice President at Google responsible for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Google Search, Assistant, Geo, Ads, Commerce, and Payments products).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A6B891BD-ECA9-855C-6ED7-0F8B9CA8F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Recall: Binary term-document incidence matrix</a:t>
            </a:r>
          </a:p>
        </p:txBody>
      </p:sp>
      <p:graphicFrame>
        <p:nvGraphicFramePr>
          <p:cNvPr id="2050" name="Object 1028">
            <a:extLst>
              <a:ext uri="{FF2B5EF4-FFF2-40B4-BE49-F238E27FC236}">
                <a16:creationId xmlns:a16="http://schemas.microsoft.com/office/drawing/2014/main" id="{8EA4F545-9C1C-CFED-63B8-D27C0AB9E2A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1985963"/>
          <a:ext cx="9101138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804400" imgH="3606800" progId="Excel.Sheet.8">
                  <p:embed/>
                </p:oleObj>
              </mc:Choice>
              <mc:Fallback>
                <p:oleObj name="Worksheet" r:id="rId2" imgW="9804400" imgH="3606800" progId="Excel.Sheet.8">
                  <p:embed/>
                  <p:pic>
                    <p:nvPicPr>
                      <p:cNvPr id="2050" name="Object 1028">
                        <a:extLst>
                          <a:ext uri="{FF2B5EF4-FFF2-40B4-BE49-F238E27FC236}">
                            <a16:creationId xmlns:a16="http://schemas.microsoft.com/office/drawing/2014/main" id="{8EA4F545-9C1C-CFED-63B8-D27C0AB9E2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5963"/>
                        <a:ext cx="9101138" cy="334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Box 6">
            <a:extLst>
              <a:ext uri="{FF2B5EF4-FFF2-40B4-BE49-F238E27FC236}">
                <a16:creationId xmlns:a16="http://schemas.microsoft.com/office/drawing/2014/main" id="{4502004B-8688-5F37-DBD7-CC96CD326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0"/>
            <a:ext cx="909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Each document is represented by a binary vector ∈ {0,1}</a:t>
            </a:r>
            <a:r>
              <a:rPr lang="en-US" altLang="en-US" baseline="30000"/>
              <a:t>|V|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FAC1F085-463E-DF94-15F9-03C1B6276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Term-document count matrices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18177200-46CA-82D0-3EED-4DE87C209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Consider the number of occurrences of a term in a document: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Each document is a count vector in </a:t>
            </a:r>
            <a:r>
              <a:rPr lang="en-US" altLang="en-US" dirty="0" err="1">
                <a:latin typeface="Lucida Sans Unicode" panose="020B0602030504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rPr>
              <a:t>ℕ</a:t>
            </a:r>
            <a:r>
              <a:rPr lang="en-US" altLang="en-US" baseline="30000" dirty="0" err="1">
                <a:ea typeface="ＭＳ Ｐゴシック" panose="020B0600070205080204" pitchFamily="34" charset="-128"/>
              </a:rPr>
              <a:t>v</a:t>
            </a:r>
            <a:r>
              <a:rPr lang="en-US" altLang="en-US" dirty="0">
                <a:ea typeface="ＭＳ Ｐゴシック" panose="020B0600070205080204" pitchFamily="34" charset="-128"/>
              </a:rPr>
              <a:t>: a column below </a:t>
            </a:r>
          </a:p>
        </p:txBody>
      </p:sp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5C928C3E-F792-6C92-3CB3-39C1A4CA6F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3765550"/>
          <a:ext cx="8932863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804400" imgH="2933700" progId="Excel.Sheet.8">
                  <p:embed/>
                </p:oleObj>
              </mc:Choice>
              <mc:Fallback>
                <p:oleObj name="Worksheet" r:id="rId2" imgW="9804400" imgH="2933700" progId="Excel.Sheet.8">
                  <p:embed/>
                  <p:pic>
                    <p:nvPicPr>
                      <p:cNvPr id="3074" name="Object 2">
                        <a:extLst>
                          <a:ext uri="{FF2B5EF4-FFF2-40B4-BE49-F238E27FC236}">
                            <a16:creationId xmlns:a16="http://schemas.microsoft.com/office/drawing/2014/main" id="{5C928C3E-F792-6C92-3CB3-39C1A4CA6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765550"/>
                        <a:ext cx="8932863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>
            <a:extLst>
              <a:ext uri="{FF2B5EF4-FFF2-40B4-BE49-F238E27FC236}">
                <a16:creationId xmlns:a16="http://schemas.microsoft.com/office/drawing/2014/main" id="{7CF381AF-77F2-000F-CE02-EF8B9E063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10000"/>
            <a:ext cx="1371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0FE3D0D-008B-ED43-77D9-8FA7E669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Bag of words </a:t>
            </a:r>
            <a:r>
              <a:rPr lang="en-US" altLang="en-US">
                <a:ea typeface="ＭＳ Ｐゴシック" panose="020B0600070205080204" pitchFamily="34" charset="-128"/>
              </a:rPr>
              <a:t>model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B2B822A-4C96-EE9C-84F5-1EA58420F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Vector representation doesn’t consider the ordering of words in a document</a:t>
            </a:r>
          </a:p>
          <a:p>
            <a:pPr eaLnBrk="1" hangingPunct="1"/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John is quicker than Mary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Mary is quicker than John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have the same vectors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This is called the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bag of words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model.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In a sense, this is a step back: The positional index was able to distinguish these two documents.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will look at “recovering” positional information later in this course.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 now: bag of words model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3F36A7C-26E2-9D3F-3C28-AA9F6C58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Term frequency, </a:t>
            </a:r>
            <a:r>
              <a:rPr lang="en-US" altLang="en-US" dirty="0" err="1">
                <a:ea typeface="ＭＳ Ｐゴシック" panose="020B0600070205080204" pitchFamily="34" charset="-128"/>
              </a:rPr>
              <a:t>tf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48CF0-8852-C483-55C7-9E6CB81D6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term frequency </a:t>
            </a:r>
            <a:r>
              <a:rPr lang="en-US" altLang="en-US" dirty="0" err="1">
                <a:ea typeface="ＭＳ Ｐゴシック" panose="020B0600070205080204" pitchFamily="34" charset="-128"/>
              </a:rPr>
              <a:t>tf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t,d</a:t>
            </a:r>
            <a:r>
              <a:rPr lang="en-US" altLang="en-US" dirty="0">
                <a:ea typeface="ＭＳ Ｐゴシック" panose="020B0600070205080204" pitchFamily="34" charset="-128"/>
              </a:rPr>
              <a:t> of term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 in document 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 is defined as the number of times that </a:t>
            </a:r>
            <a:r>
              <a:rPr lang="en-US" altLang="en-US" i="1" dirty="0">
                <a:ea typeface="ＭＳ Ｐゴシック" panose="020B0600070205080204" pitchFamily="34" charset="-128"/>
              </a:rPr>
              <a:t>t </a:t>
            </a:r>
            <a:r>
              <a:rPr lang="en-US" altLang="en-US" dirty="0">
                <a:ea typeface="ＭＳ Ｐゴシック" panose="020B0600070205080204" pitchFamily="34" charset="-128"/>
              </a:rPr>
              <a:t>occurs in 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We want to use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tf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when computing query-document match scores. But how?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Raw term frequency is not what we want: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 document with 10 occurrences of the term is more relevant than a document with 1 occurrence of the term.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But not 10 times more relevant.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Relevance does not increase proportionally with term frequency.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>
            <a:extLst>
              <a:ext uri="{FF2B5EF4-FFF2-40B4-BE49-F238E27FC236}">
                <a16:creationId xmlns:a16="http://schemas.microsoft.com/office/drawing/2014/main" id="{21F31D58-D098-D98F-EDC9-6285F89B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Log-frequency weighting of </a:t>
            </a:r>
            <a:r>
              <a:rPr lang="en-US" altLang="en-US" dirty="0" err="1">
                <a:ea typeface="ＭＳ Ｐゴシック" panose="020B0600070205080204" pitchFamily="34" charset="-128"/>
              </a:rPr>
              <a:t>tf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101" name="Content Placeholder 2">
            <a:extLst>
              <a:ext uri="{FF2B5EF4-FFF2-40B4-BE49-F238E27FC236}">
                <a16:creationId xmlns:a16="http://schemas.microsoft.com/office/drawing/2014/main" id="{C120AC64-884D-B6A5-219F-49862DCE0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b="1" dirty="0">
                <a:ea typeface="ＭＳ Ｐゴシック" panose="020B0600070205080204" pitchFamily="34" charset="-128"/>
              </a:rPr>
              <a:t>log frequency </a:t>
            </a:r>
            <a:r>
              <a:rPr lang="en-US" altLang="en-US" dirty="0">
                <a:ea typeface="ＭＳ Ｐゴシック" panose="020B0600070205080204" pitchFamily="34" charset="-128"/>
              </a:rPr>
              <a:t>weight of term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 in 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 is</a:t>
            </a:r>
          </a:p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</a:t>
            </a:r>
            <a:r>
              <a:rPr lang="en-US" altLang="en-US" sz="4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log</a:t>
            </a:r>
            <a:r>
              <a:rPr lang="en-US" altLang="en-US" sz="48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10</a:t>
            </a:r>
            <a:r>
              <a:rPr lang="en-US" altLang="en-US" sz="4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(1 + tf</a:t>
            </a:r>
            <a:r>
              <a:rPr lang="en-US" altLang="en-US" sz="48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t,d</a:t>
            </a:r>
            <a:r>
              <a:rPr lang="en-US" altLang="en-US" sz="4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tf</a:t>
            </a:r>
            <a:r>
              <a:rPr lang="en-US" altLang="en-US" dirty="0">
                <a:ea typeface="ＭＳ Ｐゴシック" panose="020B0600070205080204" pitchFamily="34" charset="-128"/>
              </a:rPr>
              <a:t>: 0 → 0, 9 → 1, 99 → 2, 999 → 3, 9999 → 4, …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Score for a document-query pair: sum over terms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 in both 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Score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score is 0 if none of the query terms is present in the document.</a:t>
            </a:r>
          </a:p>
        </p:txBody>
      </p:sp>
      <p:graphicFrame>
        <p:nvGraphicFramePr>
          <p:cNvPr id="4099" name="Object 3">
            <a:extLst>
              <a:ext uri="{FF2B5EF4-FFF2-40B4-BE49-F238E27FC236}">
                <a16:creationId xmlns:a16="http://schemas.microsoft.com/office/drawing/2014/main" id="{C00EB366-61B8-7510-FF21-7C4D08C91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149412"/>
              </p:ext>
            </p:extLst>
          </p:nvPr>
        </p:nvGraphicFramePr>
        <p:xfrm>
          <a:off x="1931206" y="4557513"/>
          <a:ext cx="4588665" cy="94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305500" imgH="6438900" progId="Equation.3">
                  <p:embed/>
                </p:oleObj>
              </mc:Choice>
              <mc:Fallback>
                <p:oleObj name="Equation" r:id="rId2" imgW="31305500" imgH="6438900" progId="Equation.3">
                  <p:embed/>
                  <p:pic>
                    <p:nvPicPr>
                      <p:cNvPr id="4099" name="Object 3">
                        <a:extLst>
                          <a:ext uri="{FF2B5EF4-FFF2-40B4-BE49-F238E27FC236}">
                            <a16:creationId xmlns:a16="http://schemas.microsoft.com/office/drawing/2014/main" id="{C00EB366-61B8-7510-FF21-7C4D08C91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206" y="4557513"/>
                        <a:ext cx="4588665" cy="944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B861F43-3634-9810-29D9-6D019BF25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857" y="4496371"/>
            <a:ext cx="4024392" cy="9241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39BF56D-546F-2DEF-A14B-3199DBB7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Document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5808B-0447-2836-7BBB-B7EC82172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38" y="1548664"/>
            <a:ext cx="8932862" cy="3406396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Rare</a:t>
            </a:r>
            <a:r>
              <a:rPr lang="en-US" altLang="en-US" dirty="0">
                <a:ea typeface="ＭＳ Ｐゴシック" panose="020B0600070205080204" pitchFamily="34" charset="-128"/>
              </a:rPr>
              <a:t> terms are more informative than frequent terms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Recall stop words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Consider a term in the query that is rare in the collection (e.g., 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porridge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document containing this term is very likely to be relevant to the query </a:t>
            </a:r>
            <a:r>
              <a:rPr lang="en-US" altLang="en-US" i="1" dirty="0">
                <a:ea typeface="ＭＳ Ｐゴシック" panose="020B0600070205080204" pitchFamily="34" charset="-128"/>
              </a:rPr>
              <a:t>porridge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We want a high weight for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rare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terms like 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porridge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1026" name="Picture 2" descr="Rare metal">
            <a:extLst>
              <a:ext uri="{FF2B5EF4-FFF2-40B4-BE49-F238E27FC236}">
                <a16:creationId xmlns:a16="http://schemas.microsoft.com/office/drawing/2014/main" id="{044920CF-E61D-FF1A-B9EA-72BA45136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4"/>
          <a:stretch/>
        </p:blipFill>
        <p:spPr bwMode="auto">
          <a:xfrm>
            <a:off x="3194221" y="4791332"/>
            <a:ext cx="2755557" cy="18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ACE4B5-BF79-953E-FDF6-77B144AF69C5}"/>
              </a:ext>
            </a:extLst>
          </p:cNvPr>
          <p:cNvSpPr txBox="1"/>
          <p:nvPr/>
        </p:nvSpPr>
        <p:spPr>
          <a:xfrm>
            <a:off x="133509" y="6611779"/>
            <a:ext cx="55098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www.thermofisher.com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/blog/metals/a-snapshot-of-the-worlds-rarest-metals/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FA03156-A2F1-A1AA-D095-2107B84B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Document frequency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2F3776E3-305C-8A96-9CE6-381BA7AC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7510"/>
            <a:ext cx="8628062" cy="529476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Frequent terms are less informative than rare terms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Consider a query term that is frequent in the collection (e.g., </a:t>
            </a:r>
            <a:r>
              <a:rPr lang="en-US" altLang="en-US" i="1" dirty="0">
                <a:ea typeface="ＭＳ Ｐゴシック" panose="020B0600070205080204" pitchFamily="34" charset="-128"/>
              </a:rPr>
              <a:t>high, increase, line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document containing such a term is more likely to be relevant than a document that doesn’t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 it’s not a sure indicator of relevance.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For frequent terms, we want high positive weights for words like </a:t>
            </a:r>
            <a:r>
              <a:rPr lang="en-US" altLang="en-US" i="1" dirty="0">
                <a:ea typeface="ＭＳ Ｐゴシック" panose="020B0600070205080204" pitchFamily="34" charset="-128"/>
              </a:rPr>
              <a:t>high, increase, and line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 lower weights than for rare terms.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use document frequency (</a:t>
            </a:r>
            <a:r>
              <a:rPr lang="en-US" altLang="en-US" dirty="0" err="1">
                <a:ea typeface="ＭＳ Ｐゴシック" panose="020B0600070205080204" pitchFamily="34" charset="-128"/>
              </a:rPr>
              <a:t>df</a:t>
            </a:r>
            <a:r>
              <a:rPr lang="en-US" altLang="en-US" dirty="0">
                <a:ea typeface="ＭＳ Ｐゴシック" panose="020B0600070205080204" pitchFamily="34" charset="-128"/>
              </a:rPr>
              <a:t>) to capture this.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2E1BF90D-9E49-0537-7C1A-05EFF0E0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idf weight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056F1D14-8C5D-AC5B-713C-58E1E9926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 = the number of documents</a:t>
            </a:r>
          </a:p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df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 is the </a:t>
            </a:r>
            <a:r>
              <a:rPr lang="en-US" altLang="en-US" u="sng" dirty="0">
                <a:ea typeface="ＭＳ Ｐゴシック" panose="020B0600070205080204" pitchFamily="34" charset="-128"/>
              </a:rPr>
              <a:t>document </a:t>
            </a:r>
            <a:r>
              <a:rPr lang="en-US" altLang="en-US" dirty="0">
                <a:ea typeface="ＭＳ Ｐゴシック" panose="020B0600070205080204" pitchFamily="34" charset="-128"/>
              </a:rPr>
              <a:t>frequency of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: the number of the N documents that contain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df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 is an inverse measure of the informativeness of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</a:p>
          <a:p>
            <a:pPr lvl="1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df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i="1" dirty="0">
                <a:ea typeface="ＭＳ Ｐゴシック" panose="020B0600070205080204" pitchFamily="34" charset="-128"/>
              </a:rPr>
              <a:t>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define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dirty="0">
                <a:ea typeface="ＭＳ Ｐゴシック" panose="020B0600070205080204" pitchFamily="34" charset="-128"/>
              </a:rPr>
              <a:t> (inverse document frequency) of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 by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We use log (</a:t>
            </a:r>
            <a:r>
              <a:rPr lang="en-US" altLang="en-US" i="1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df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) instead of </a:t>
            </a:r>
            <a:r>
              <a:rPr lang="en-US" altLang="en-US" i="1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df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 to “dampen” the effect of </a:t>
            </a:r>
            <a:r>
              <a:rPr lang="en-US" altLang="en-US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1C877D06-D6F7-8B2C-9BC6-9335AE0CA1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2813" y="4081463"/>
          <a:ext cx="36369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19200" imgH="5270500" progId="Equation.3">
                  <p:embed/>
                </p:oleObj>
              </mc:Choice>
              <mc:Fallback>
                <p:oleObj name="Equation" r:id="rId2" imgW="26619200" imgH="5270500" progId="Equation.3">
                  <p:embed/>
                  <p:pic>
                    <p:nvPicPr>
                      <p:cNvPr id="5122" name="Object 2">
                        <a:extLst>
                          <a:ext uri="{FF2B5EF4-FFF2-40B4-BE49-F238E27FC236}">
                            <a16:creationId xmlns:a16="http://schemas.microsoft.com/office/drawing/2014/main" id="{1C877D06-D6F7-8B2C-9BC6-9335AE0CA1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081463"/>
                        <a:ext cx="363696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2 4">
            <a:extLst>
              <a:ext uri="{FF2B5EF4-FFF2-40B4-BE49-F238E27FC236}">
                <a16:creationId xmlns:a16="http://schemas.microsoft.com/office/drawing/2014/main" id="{E963C0EC-C133-2A90-AB68-70037ECC4B23}"/>
              </a:ext>
            </a:extLst>
          </p:cNvPr>
          <p:cNvSpPr>
            <a:spLocks/>
          </p:cNvSpPr>
          <p:nvPr/>
        </p:nvSpPr>
        <p:spPr bwMode="auto">
          <a:xfrm>
            <a:off x="1295400" y="6167586"/>
            <a:ext cx="6907660" cy="461665"/>
          </a:xfrm>
          <a:prstGeom prst="borderCallout2">
            <a:avLst>
              <a:gd name="adj1" fmla="val 49403"/>
              <a:gd name="adj2" fmla="val -28"/>
              <a:gd name="adj3" fmla="val -242981"/>
              <a:gd name="adj4" fmla="val -13440"/>
              <a:gd name="adj5" fmla="val -305307"/>
              <a:gd name="adj6" fmla="val 37129"/>
            </a:avLst>
          </a:prstGeom>
          <a:noFill/>
          <a:ln w="22225">
            <a:solidFill>
              <a:srgbClr val="C00000"/>
            </a:solidFill>
            <a:miter lim="800000"/>
            <a:headEnd type="none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It turns out the base of the log is immaterial.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>
            <a:extLst>
              <a:ext uri="{FF2B5EF4-FFF2-40B4-BE49-F238E27FC236}">
                <a16:creationId xmlns:a16="http://schemas.microsoft.com/office/drawing/2014/main" id="{161F4BCE-202F-8E79-C435-2F1BBC59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idf example, suppose </a:t>
            </a:r>
            <a:r>
              <a:rPr lang="en-US" altLang="en-US" i="1">
                <a:ea typeface="ＭＳ Ｐゴシック" panose="020B0600070205080204" pitchFamily="34" charset="-128"/>
              </a:rPr>
              <a:t>N </a:t>
            </a:r>
            <a:r>
              <a:rPr lang="en-US" altLang="en-US">
                <a:ea typeface="ＭＳ Ｐゴシック" panose="020B0600070205080204" pitchFamily="34" charset="-128"/>
              </a:rPr>
              <a:t>= 1 million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B09E7D-636F-F4FB-6913-2B3345073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01208"/>
              </p:ext>
            </p:extLst>
          </p:nvPr>
        </p:nvGraphicFramePr>
        <p:xfrm>
          <a:off x="299164" y="1752600"/>
          <a:ext cx="8609172" cy="3122616"/>
        </p:xfrm>
        <a:graphic>
          <a:graphicData uri="http://schemas.openxmlformats.org/drawingml/2006/table">
            <a:tbl>
              <a:tblPr/>
              <a:tblGrid>
                <a:gridCol w="2869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82" name="TextBox 4">
            <a:extLst>
              <a:ext uri="{FF2B5EF4-FFF2-40B4-BE49-F238E27FC236}">
                <a16:creationId xmlns:a16="http://schemas.microsoft.com/office/drawing/2014/main" id="{B63B8011-18F6-2D78-3BAC-6EF3EC89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862638"/>
            <a:ext cx="801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There is one idf value for each term </a:t>
            </a:r>
            <a:r>
              <a:rPr lang="en-US" altLang="en-US" i="1"/>
              <a:t>t</a:t>
            </a:r>
            <a:r>
              <a:rPr lang="en-US" altLang="en-US"/>
              <a:t> in a collection.</a:t>
            </a:r>
          </a:p>
        </p:txBody>
      </p:sp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A48EF57C-9A8B-7C0D-9C0F-1AEB980BB5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5105400"/>
          <a:ext cx="3636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19200" imgH="5270500" progId="Equation.3">
                  <p:embed/>
                </p:oleObj>
              </mc:Choice>
              <mc:Fallback>
                <p:oleObj name="Equation" r:id="rId3" imgW="26619200" imgH="5270500" progId="Equation.3">
                  <p:embed/>
                  <p:pic>
                    <p:nvPicPr>
                      <p:cNvPr id="6146" name="Object 2">
                        <a:extLst>
                          <a:ext uri="{FF2B5EF4-FFF2-40B4-BE49-F238E27FC236}">
                            <a16:creationId xmlns:a16="http://schemas.microsoft.com/office/drawing/2014/main" id="{A48EF57C-9A8B-7C0D-9C0F-1AEB980BB5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36369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DAB6774-7009-991A-22B0-F90B2F96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Effect of idf on ranking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DAE82-EB9B-A377-8BF7-4E4692EA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37510"/>
            <a:ext cx="8639175" cy="4629658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Does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3200" dirty="0">
                <a:ea typeface="ＭＳ Ｐゴシック" panose="020B0600070205080204" pitchFamily="34" charset="-128"/>
              </a:rPr>
              <a:t> have an effect on ranking for one-term queries, like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iPhone</a:t>
            </a:r>
          </a:p>
          <a:p>
            <a:r>
              <a:rPr lang="en-US" altLang="en-US" sz="32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3200" dirty="0">
                <a:ea typeface="ＭＳ Ｐゴシック" panose="020B0600070205080204" pitchFamily="34" charset="-128"/>
              </a:rPr>
              <a:t> has no effect on ranking one term queries</a:t>
            </a:r>
          </a:p>
          <a:p>
            <a:pPr lvl="1"/>
            <a:r>
              <a:rPr lang="en-US" altLang="en-US" sz="28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2800" dirty="0">
                <a:ea typeface="ＭＳ Ｐゴシック" panose="020B0600070205080204" pitchFamily="34" charset="-128"/>
              </a:rPr>
              <a:t> affects the ranking of documents for queries with at least two terms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For the query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capricious person</a:t>
            </a:r>
            <a:r>
              <a:rPr lang="en-US" altLang="en-US" sz="2800" dirty="0">
                <a:ea typeface="ＭＳ Ｐゴシック" panose="020B0600070205080204" pitchFamily="34" charset="-128"/>
              </a:rPr>
              <a:t>,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2800" dirty="0">
                <a:ea typeface="ＭＳ Ｐゴシック" panose="020B0600070205080204" pitchFamily="34" charset="-128"/>
              </a:rPr>
              <a:t> weighting makes occurrences of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capricious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count for much more in the final document ranking than occurrences of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person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9357446-991E-72CD-1E21-B96A997C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Ranked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1053D-0B5A-B1D8-2D14-E056F3225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09" y="1424015"/>
            <a:ext cx="8898924" cy="529476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Thus far, our queries have all been Boolean.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Documents either match or don’t.</a:t>
            </a:r>
          </a:p>
          <a:p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Good for expert users with precise understanding of their needs and the collection.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Also good for applications: Applications can easily consume 1000s of results.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Not good for the majority of users.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Most users incapable of writing Boolean queries (or they are, but they think it’s too much work).</a:t>
            </a:r>
          </a:p>
          <a:p>
            <a:pPr lvl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Most users don’t want to wade through 1000s of results.</a:t>
            </a:r>
          </a:p>
          <a:p>
            <a:pPr lvl="2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This is particularly true of web search.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A8C77E0-31C7-D822-BB8A-B201D5DD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Term </a:t>
            </a:r>
            <a:r>
              <a:rPr lang="en-US" altLang="en-US" dirty="0" err="1">
                <a:ea typeface="ＭＳ Ｐゴシック" panose="020B0600070205080204" pitchFamily="34" charset="-128"/>
              </a:rPr>
              <a:t>freqency</a:t>
            </a:r>
            <a:r>
              <a:rPr lang="en-US" altLang="en-US" dirty="0">
                <a:ea typeface="ＭＳ Ｐゴシック" panose="020B0600070205080204" pitchFamily="34" charset="-128"/>
              </a:rPr>
              <a:t> vs. Document frequency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D2DA7E71-F153-8FA0-9A0D-222972AAD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53" y="1548663"/>
            <a:ext cx="8678236" cy="5165174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collection frequency of a term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 is the number of occurrences of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 in the collection, counting multiple occurrences.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N = 20,000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Which word is a better search term (and should get a higher weight)? (Hint: </a:t>
            </a:r>
            <a:r>
              <a:rPr lang="en-US" altLang="en-US" i="1" dirty="0">
                <a:ea typeface="ＭＳ Ｐゴシック" panose="020B0600070205080204" pitchFamily="34" charset="-128"/>
              </a:rPr>
              <a:t>insurance</a:t>
            </a:r>
            <a:r>
              <a:rPr lang="en-US" altLang="en-US" dirty="0">
                <a:ea typeface="ＭＳ Ｐゴシック" panose="020B0600070205080204" pitchFamily="34" charset="-128"/>
              </a:rPr>
              <a:t> is twice as rare.)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8ED785-084F-0253-2C1D-8AEFD059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098705"/>
              </p:ext>
            </p:extLst>
          </p:nvPr>
        </p:nvGraphicFramePr>
        <p:xfrm>
          <a:off x="286853" y="3268362"/>
          <a:ext cx="8474718" cy="2241550"/>
        </p:xfrm>
        <a:graphic>
          <a:graphicData uri="http://schemas.openxmlformats.org/drawingml/2006/table">
            <a:tbl>
              <a:tblPr/>
              <a:tblGrid>
                <a:gridCol w="1272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699">
                  <a:extLst>
                    <a:ext uri="{9D8B030D-6E8A-4147-A177-3AD203B41FA5}">
                      <a16:colId xmlns:a16="http://schemas.microsoft.com/office/drawing/2014/main" val="1206113836"/>
                    </a:ext>
                  </a:extLst>
                </a:gridCol>
                <a:gridCol w="2049699">
                  <a:extLst>
                    <a:ext uri="{9D8B030D-6E8A-4147-A177-3AD203B41FA5}">
                      <a16:colId xmlns:a16="http://schemas.microsoft.com/office/drawing/2014/main" val="2562141247"/>
                    </a:ext>
                  </a:extLst>
                </a:gridCol>
              </a:tblGrid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Term frequency in doc.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Document frequency of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log (1 +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tf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log (N /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91292156-4074-AEE6-EFA6-AF535442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tf-idf weighting</a:t>
            </a:r>
          </a:p>
        </p:txBody>
      </p:sp>
      <p:sp>
        <p:nvSpPr>
          <p:cNvPr id="6148" name="Content Placeholder 2">
            <a:extLst>
              <a:ext uri="{FF2B5EF4-FFF2-40B4-BE49-F238E27FC236}">
                <a16:creationId xmlns:a16="http://schemas.microsoft.com/office/drawing/2014/main" id="{ABDA34FA-6926-5689-B174-90289DE53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29" y="1424015"/>
            <a:ext cx="8628062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dirty="0" err="1">
                <a:ea typeface="ＭＳ Ｐゴシック" panose="020B0600070205080204" pitchFamily="34" charset="-128"/>
              </a:rPr>
              <a:t>tf-idf</a:t>
            </a:r>
            <a:r>
              <a:rPr lang="en-US" altLang="en-US" dirty="0">
                <a:ea typeface="ＭＳ Ｐゴシック" panose="020B0600070205080204" pitchFamily="34" charset="-128"/>
              </a:rPr>
              <a:t> weight of a term is the product of its </a:t>
            </a:r>
            <a:r>
              <a:rPr lang="en-US" altLang="en-US" dirty="0" err="1">
                <a:ea typeface="ＭＳ Ｐゴシック" panose="020B0600070205080204" pitchFamily="34" charset="-128"/>
              </a:rPr>
              <a:t>tf</a:t>
            </a:r>
            <a:r>
              <a:rPr lang="en-US" altLang="en-US" dirty="0">
                <a:ea typeface="ＭＳ Ｐゴシック" panose="020B0600070205080204" pitchFamily="34" charset="-128"/>
              </a:rPr>
              <a:t> weight and its </a:t>
            </a:r>
            <a:r>
              <a:rPr lang="en-US" altLang="en-US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dirty="0">
                <a:ea typeface="ＭＳ Ｐゴシック" panose="020B0600070205080204" pitchFamily="34" charset="-128"/>
              </a:rPr>
              <a:t> weight.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Best known weighting scheme in information retrieval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Note: the “-” in </a:t>
            </a:r>
            <a:r>
              <a:rPr lang="en-US" altLang="en-US" dirty="0" err="1">
                <a:ea typeface="ＭＳ Ｐゴシック" panose="020B0600070205080204" pitchFamily="34" charset="-128"/>
              </a:rPr>
              <a:t>tf-idf</a:t>
            </a:r>
            <a:r>
              <a:rPr lang="en-US" altLang="en-US" dirty="0">
                <a:ea typeface="ＭＳ Ｐゴシック" panose="020B0600070205080204" pitchFamily="34" charset="-128"/>
              </a:rPr>
              <a:t> is a hyphen, not a minus sign!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Alternative names: </a:t>
            </a:r>
            <a:r>
              <a:rPr lang="en-US" altLang="en-US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tf.idf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tf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x </a:t>
            </a:r>
            <a:r>
              <a:rPr lang="en-US" altLang="en-US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idf</a:t>
            </a:r>
            <a:endParaRPr lang="en-US" altLang="en-US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Increases with the number of occurrences within a document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Increases with the rarity of the term in the collection</a:t>
            </a:r>
          </a:p>
        </p:txBody>
      </p:sp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37293720-0BE9-E265-7DCD-7F90BBA01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144836"/>
              </p:ext>
            </p:extLst>
          </p:nvPr>
        </p:nvGraphicFramePr>
        <p:xfrm>
          <a:off x="904617" y="2297670"/>
          <a:ext cx="7403129" cy="90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980600" imgH="5854700" progId="Equation.3">
                  <p:embed/>
                </p:oleObj>
              </mc:Choice>
              <mc:Fallback>
                <p:oleObj name="Equation" r:id="rId2" imgW="47980600" imgH="5854700" progId="Equation.3">
                  <p:embed/>
                  <p:pic>
                    <p:nvPicPr>
                      <p:cNvPr id="7170" name="Object 2">
                        <a:extLst>
                          <a:ext uri="{FF2B5EF4-FFF2-40B4-BE49-F238E27FC236}">
                            <a16:creationId xmlns:a16="http://schemas.microsoft.com/office/drawing/2014/main" id="{37293720-0BE9-E265-7DCD-7F90BBA01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617" y="2297670"/>
                        <a:ext cx="7403129" cy="902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>
            <a:extLst>
              <a:ext uri="{FF2B5EF4-FFF2-40B4-BE49-F238E27FC236}">
                <a16:creationId xmlns:a16="http://schemas.microsoft.com/office/drawing/2014/main" id="{C0B5ABFB-9EA0-92E9-DD7B-572EB7D9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Score for a document given a query</a:t>
            </a:r>
          </a:p>
        </p:txBody>
      </p:sp>
      <p:sp>
        <p:nvSpPr>
          <p:cNvPr id="44036" name="Content Placeholder 2">
            <a:extLst>
              <a:ext uri="{FF2B5EF4-FFF2-40B4-BE49-F238E27FC236}">
                <a16:creationId xmlns:a16="http://schemas.microsoft.com/office/drawing/2014/main" id="{9068EC4E-50CD-0B9C-A8E9-0018C3A74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There are many variants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How “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tf</a:t>
            </a:r>
            <a:r>
              <a:rPr lang="en-US" altLang="en-US" sz="2800" dirty="0">
                <a:ea typeface="ＭＳ Ｐゴシック" panose="020B0600070205080204" pitchFamily="34" charset="-128"/>
              </a:rPr>
              <a:t>” is computed (with/without logs)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How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sz="2800" dirty="0">
                <a:ea typeface="ＭＳ Ｐゴシック" panose="020B0600070205080204" pitchFamily="34" charset="-128"/>
              </a:rPr>
              <a:t> is computed 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Whether the terms in the query are also weighted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But the score is always a sum of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tf.idf</a:t>
            </a:r>
            <a:r>
              <a:rPr lang="en-US" altLang="en-US" sz="2800" dirty="0">
                <a:ea typeface="ＭＳ Ｐゴシック" panose="020B0600070205080204" pitchFamily="34" charset="-128"/>
              </a:rPr>
              <a:t> values </a:t>
            </a:r>
          </a:p>
        </p:txBody>
      </p:sp>
      <p:sp>
        <p:nvSpPr>
          <p:cNvPr id="8197" name="Slide Number Placeholder 3">
            <a:extLst>
              <a:ext uri="{FF2B5EF4-FFF2-40B4-BE49-F238E27FC236}">
                <a16:creationId xmlns:a16="http://schemas.microsoft.com/office/drawing/2014/main" id="{B8E05512-97FE-D0E8-912F-3B805DDF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AB5B64DD-72D9-1049-A01A-73CD8C746A7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194" name="Object 3">
            <a:extLst>
              <a:ext uri="{FF2B5EF4-FFF2-40B4-BE49-F238E27FC236}">
                <a16:creationId xmlns:a16="http://schemas.microsoft.com/office/drawing/2014/main" id="{2E687017-A7A8-D467-4719-2EC71651F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3338" y="1828800"/>
          <a:ext cx="70024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880600" imgH="1612900" progId="Equation.3">
                  <p:embed/>
                </p:oleObj>
              </mc:Choice>
              <mc:Fallback>
                <p:oleObj name="Equation" r:id="rId2" imgW="9880600" imgH="1612900" progId="Equation.3">
                  <p:embed/>
                  <p:pic>
                    <p:nvPicPr>
                      <p:cNvPr id="8194" name="Object 3">
                        <a:extLst>
                          <a:ext uri="{FF2B5EF4-FFF2-40B4-BE49-F238E27FC236}">
                            <a16:creationId xmlns:a16="http://schemas.microsoft.com/office/drawing/2014/main" id="{2E687017-A7A8-D467-4719-2EC71651F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1828800"/>
                        <a:ext cx="700246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8DF67D93-2E26-67E3-6A41-59420905D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Binary → count → weight matrix</a:t>
            </a: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AF6DFD56-F279-6A79-E26D-0A5132DDFD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650" y="1905000"/>
          <a:ext cx="894715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79000" imgH="2933700" progId="Excel.Sheet.8">
                  <p:embed/>
                </p:oleObj>
              </mc:Choice>
              <mc:Fallback>
                <p:oleObj name="Worksheet" r:id="rId2" imgW="9779000" imgH="2933700" progId="Excel.Sheet.8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AF6DFD56-F279-6A79-E26D-0A5132DDF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905000"/>
                        <a:ext cx="8947150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Box 8">
            <a:extLst>
              <a:ext uri="{FF2B5EF4-FFF2-40B4-BE49-F238E27FC236}">
                <a16:creationId xmlns:a16="http://schemas.microsoft.com/office/drawing/2014/main" id="{D887F8FF-978B-50B6-B32B-7E78E0D5E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Each document is now represented by a real-valued vector of tf-idf weights ∈ </a:t>
            </a:r>
            <a:r>
              <a:rPr lang="en-US" altLang="en-US">
                <a:latin typeface="Palatino Linotype" panose="02040502050505030304" pitchFamily="18" charset="0"/>
              </a:rPr>
              <a:t>R</a:t>
            </a:r>
            <a:r>
              <a:rPr lang="en-US" altLang="en-US" baseline="30000"/>
              <a:t>|V|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069B33E1-DF89-3CCC-C3F9-8B5271DA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Documents as vectors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779BB41-9F47-0562-1C58-117FE2AEA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 we have a |V|-dimensional vector space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Terms are axes of the space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Documents are points or vectors in this space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Very high-dimensional: tens of millions of dimensions when you apply this to a web search engine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These are very sparse vectors - most entries are zero.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CF8F9D8B-26AD-7762-D581-DBA3E490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Queries as vectors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299221FC-DE81-1B8A-A072-84B5E2B4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Key idea 1: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Do the same for queries: represent them as vectors in the space</a:t>
            </a:r>
          </a:p>
          <a:p>
            <a:pPr eaLnBrk="1" hangingPunct="1"/>
            <a:r>
              <a:rPr lang="en-US" altLang="en-US" u="sng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Key idea 2: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Rank documents according to their proximity to the query in this space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proximity = similarity of vectors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proximity ≈ inverse of distance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Recall: We do this because we want to get away from the you’re-either-in-or-out Boolean model.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Instead: rank more relevant documents higher than less relevant documents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A91F044-2008-B31D-5005-C181BB67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vector space proximity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0AD8958-25FC-F956-7A86-DDDE9EB64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First cut: distance between two points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( = distance between the end points of the two vectors)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Euclidean distance?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Euclidean distance is a bad idea . . 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. . . because Euclidean distance is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large</a:t>
            </a:r>
            <a:r>
              <a:rPr lang="en-US" altLang="en-US" dirty="0">
                <a:solidFill>
                  <a:srgbClr val="357E6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for vectors of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different lengths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0FA7F-CB43-FB9C-2E69-9770ED95F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47" y="4588476"/>
            <a:ext cx="7544506" cy="214379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35ACE7AB-599D-317B-E33A-6AA0E12F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054100"/>
          </a:xfrm>
        </p:spPr>
        <p:txBody>
          <a:bodyPr/>
          <a:lstStyle/>
          <a:p>
            <a:pPr eaLnBrk="1" hangingPunct="1"/>
            <a:r>
              <a:rPr lang="en-US" altLang="en-US" sz="4000" b="0" dirty="0">
                <a:ea typeface="ＭＳ Ｐゴシック" panose="020B0600070205080204" pitchFamily="34" charset="-128"/>
              </a:rPr>
              <a:t>Why distance is a bad idea</a:t>
            </a:r>
          </a:p>
        </p:txBody>
      </p:sp>
      <p:pic>
        <p:nvPicPr>
          <p:cNvPr id="41987" name="Content Placeholder 3" descr="vs1.gif">
            <a:extLst>
              <a:ext uri="{FF2B5EF4-FFF2-40B4-BE49-F238E27FC236}">
                <a16:creationId xmlns:a16="http://schemas.microsoft.com/office/drawing/2014/main" id="{23C6FE4C-0455-CD00-FB60-21A7B5BD7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600200"/>
            <a:ext cx="5257800" cy="4114800"/>
          </a:xfrm>
        </p:spPr>
      </p:pic>
      <p:sp>
        <p:nvSpPr>
          <p:cNvPr id="41988" name="Text Placeholder 4">
            <a:extLst>
              <a:ext uri="{FF2B5EF4-FFF2-40B4-BE49-F238E27FC236}">
                <a16:creationId xmlns:a16="http://schemas.microsoft.com/office/drawing/2014/main" id="{A260B354-36D4-7EC7-781A-8C48A87A0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382" y="1938338"/>
            <a:ext cx="3008313" cy="4691062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Euclidean distance between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q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and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2400" i="1" baseline="-25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large even though the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distribution of terms in the query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q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 the distribution of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terms in the document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2400" i="1" baseline="-25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very similar.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>
            <a:extLst>
              <a:ext uri="{FF2B5EF4-FFF2-40B4-BE49-F238E27FC236}">
                <a16:creationId xmlns:a16="http://schemas.microsoft.com/office/drawing/2014/main" id="{6E7BE1DB-DF1E-8FDF-1F66-163D86A9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Use angle instead of distance</a:t>
            </a:r>
          </a:p>
        </p:txBody>
      </p:sp>
      <p:sp>
        <p:nvSpPr>
          <p:cNvPr id="43011" name="Content Placeholder 5">
            <a:extLst>
              <a:ext uri="{FF2B5EF4-FFF2-40B4-BE49-F238E27FC236}">
                <a16:creationId xmlns:a16="http://schemas.microsoft.com/office/drawing/2014/main" id="{E921869B-DBE2-B960-CD78-AAD6AD90D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Thought experiment: take a document 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and append it to itself. Call this document 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′.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“Semantically” d and d′ have the same content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The Euclidean distance between the two documents can be quite large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angle between the two documents is 0, corresponding to maximal similarity.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Key idea: Rank documents according to angle with query.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32797E9-AF68-534E-842A-609651B6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From angles to cosines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5FB11064-BCC7-1608-98F0-1F1998582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following two notions are equivalent.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Rank documents in </a:t>
            </a:r>
            <a:r>
              <a:rPr lang="en-US" altLang="en-US" u="sng">
                <a:ea typeface="ＭＳ Ｐゴシック" panose="020B0600070205080204" pitchFamily="34" charset="-128"/>
              </a:rPr>
              <a:t>decreasing</a:t>
            </a:r>
            <a:r>
              <a:rPr lang="en-US" altLang="en-US">
                <a:ea typeface="ＭＳ Ｐゴシック" panose="020B0600070205080204" pitchFamily="34" charset="-128"/>
              </a:rPr>
              <a:t> order of the angle between query and document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Rank documents in </a:t>
            </a:r>
            <a:r>
              <a:rPr lang="en-US" altLang="en-US" u="sng">
                <a:ea typeface="ＭＳ Ｐゴシック" panose="020B0600070205080204" pitchFamily="34" charset="-128"/>
              </a:rPr>
              <a:t>increasing</a:t>
            </a:r>
            <a:r>
              <a:rPr lang="en-US" altLang="en-US">
                <a:ea typeface="ＭＳ Ｐゴシック" panose="020B0600070205080204" pitchFamily="34" charset="-128"/>
              </a:rPr>
              <a:t> order  of cosine(query,document)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Cosine is a monotonically decreasing function for the interval [0</a:t>
            </a:r>
            <a:r>
              <a:rPr lang="en-US" altLang="en-US" baseline="30000">
                <a:ea typeface="ＭＳ Ｐゴシック" panose="020B0600070205080204" pitchFamily="34" charset="-128"/>
              </a:rPr>
              <a:t>o</a:t>
            </a:r>
            <a:r>
              <a:rPr lang="en-US" altLang="en-US">
                <a:ea typeface="ＭＳ Ｐゴシック" panose="020B0600070205080204" pitchFamily="34" charset="-128"/>
              </a:rPr>
              <a:t>, 180</a:t>
            </a:r>
            <a:r>
              <a:rPr lang="en-US" altLang="en-US" baseline="30000">
                <a:ea typeface="ＭＳ Ｐゴシック" panose="020B0600070205080204" pitchFamily="34" charset="-128"/>
              </a:rPr>
              <a:t>o</a:t>
            </a:r>
            <a:r>
              <a:rPr lang="en-US" altLang="en-US">
                <a:ea typeface="ＭＳ Ｐゴシック" panose="020B0600070205080204" pitchFamily="34" charset="-128"/>
              </a:rPr>
              <a:t>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78FD490-4A5F-5227-09A2-B4FE7B2E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8" y="554095"/>
            <a:ext cx="8628062" cy="99456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Problem with Boolean search: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b="1" dirty="0">
                <a:ea typeface="ＭＳ Ｐゴシック" panose="020B0600070205080204" pitchFamily="34" charset="-128"/>
              </a:rPr>
              <a:t>feast or famine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9C817C7-432F-354A-2433-7C007817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48662"/>
            <a:ext cx="8468710" cy="339404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Boolean queries often result in either too few (=0) or too many (1000s) results.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Query 1: “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standard user 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dlink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650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”: 200,000 hits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Query 2: “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standard user 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dlink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650 cash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”: 0 hits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It takes a lot of skill to come up with a query that produces a manageable number of hits.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AND gives too few; OR gives too many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177EDA-1F26-6931-BD60-E3949A438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4"/>
          <a:stretch/>
        </p:blipFill>
        <p:spPr bwMode="auto">
          <a:xfrm>
            <a:off x="6506275" y="4942703"/>
            <a:ext cx="2602931" cy="19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east then famine – how fasting might make our cells more resilient to  stress">
            <a:extLst>
              <a:ext uri="{FF2B5EF4-FFF2-40B4-BE49-F238E27FC236}">
                <a16:creationId xmlns:a16="http://schemas.microsoft.com/office/drawing/2014/main" id="{34461164-2708-9524-F880-4CEF1AC18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7" y="5195042"/>
            <a:ext cx="2502909" cy="16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view of chicken spaghetti">
            <a:extLst>
              <a:ext uri="{FF2B5EF4-FFF2-40B4-BE49-F238E27FC236}">
                <a16:creationId xmlns:a16="http://schemas.microsoft.com/office/drawing/2014/main" id="{1996070A-DC93-02F0-8849-3D250146D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93" y="5041556"/>
            <a:ext cx="1816443" cy="18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517120-4348-2E84-7194-C4416A80DA19}"/>
              </a:ext>
            </a:extLst>
          </p:cNvPr>
          <p:cNvSpPr txBox="1"/>
          <p:nvPr/>
        </p:nvSpPr>
        <p:spPr>
          <a:xfrm>
            <a:off x="4075435" y="61785"/>
            <a:ext cx="477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Images from https://</a:t>
            </a:r>
            <a:r>
              <a:rPr lang="en-US" sz="700" dirty="0" err="1"/>
              <a:t>healthyfitnessmeals.com</a:t>
            </a:r>
            <a:r>
              <a:rPr lang="en-US" sz="700" dirty="0"/>
              <a:t>/one-pot-chicken-spaghetti/</a:t>
            </a:r>
          </a:p>
          <a:p>
            <a:r>
              <a:rPr lang="en-US" sz="700" dirty="0"/>
              <a:t>and https://</a:t>
            </a:r>
            <a:r>
              <a:rPr lang="en-US" sz="700" dirty="0" err="1"/>
              <a:t>theconversation.com</a:t>
            </a:r>
            <a:r>
              <a:rPr lang="en-US" sz="700" dirty="0"/>
              <a:t>/feast-then-famine-how-fasting-might-make-our-cells-more-resilient-to-stress-38808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BA7ED69E-0BDB-8E4E-EA2E-2B9DD963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From angles to cosines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B23E0736-E34C-C7C4-3295-F8592787C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But how – </a:t>
            </a:r>
            <a:r>
              <a:rPr lang="en-US" altLang="en-US" sz="2600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and why</a:t>
            </a:r>
            <a:r>
              <a:rPr lang="en-US" altLang="en-US" sz="2600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600" dirty="0">
                <a:ea typeface="ＭＳ Ｐゴシック" panose="020B0600070205080204" pitchFamily="34" charset="-128"/>
              </a:rPr>
              <a:t>– should we be computing cosines?</a:t>
            </a: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EEFAABD5-0BB7-C79E-0636-BC6E967B2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6666"/>
          <a:stretch>
            <a:fillRect/>
          </a:stretch>
        </p:blipFill>
        <p:spPr bwMode="auto">
          <a:xfrm>
            <a:off x="1219200" y="1676400"/>
            <a:ext cx="6324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>
            <a:extLst>
              <a:ext uri="{FF2B5EF4-FFF2-40B4-BE49-F238E27FC236}">
                <a16:creationId xmlns:a16="http://schemas.microsoft.com/office/drawing/2014/main" id="{75512DD6-A19D-D4DE-6E81-9DA9CA7D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Length normalization</a:t>
            </a:r>
          </a:p>
        </p:txBody>
      </p:sp>
      <p:sp>
        <p:nvSpPr>
          <p:cNvPr id="10244" name="Content Placeholder 2">
            <a:extLst>
              <a:ext uri="{FF2B5EF4-FFF2-40B4-BE49-F238E27FC236}">
                <a16:creationId xmlns:a16="http://schemas.microsoft.com/office/drawing/2014/main" id="{510A8A73-55C1-231E-1164-E446858A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697002"/>
            <a:ext cx="8293100" cy="529476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vector can be (length-) normalized by dividing each of its components by its length – for this we use the L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 norm: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Dividing a vector by its L</a:t>
            </a:r>
            <a:r>
              <a:rPr lang="en-US" altLang="en-US" baseline="-25000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norm makes it a unit (length) vector (on surface of unit hypersphere)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Effect on the two documents d and d′ (d appended to itself) from earlier slide: they have identical vectors after length-normalization.</a:t>
            </a:r>
          </a:p>
          <a:p>
            <a:pPr lvl="1"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Long and short documents now have comparable weights</a:t>
            </a:r>
          </a:p>
        </p:txBody>
      </p:sp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89CD2D73-BF21-BE81-75A6-0D825EB2D4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1913" y="2590800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3000" imgH="7315200" progId="Equation.3">
                  <p:embed/>
                </p:oleObj>
              </mc:Choice>
              <mc:Fallback>
                <p:oleObj name="Equation" r:id="rId2" imgW="20193000" imgH="7315200" progId="Equation.3">
                  <p:embed/>
                  <p:pic>
                    <p:nvPicPr>
                      <p:cNvPr id="10242" name="Object 2">
                        <a:extLst>
                          <a:ext uri="{FF2B5EF4-FFF2-40B4-BE49-F238E27FC236}">
                            <a16:creationId xmlns:a16="http://schemas.microsoft.com/office/drawing/2014/main" id="{89CD2D73-BF21-BE81-75A6-0D825EB2D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2590800"/>
                        <a:ext cx="20875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>
            <a:extLst>
              <a:ext uri="{FF2B5EF4-FFF2-40B4-BE49-F238E27FC236}">
                <a16:creationId xmlns:a16="http://schemas.microsoft.com/office/drawing/2014/main" id="{2DFFF85A-8BF1-C4B5-046A-349C5C30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cosine(query,document)</a:t>
            </a:r>
          </a:p>
        </p:txBody>
      </p:sp>
      <p:graphicFrame>
        <p:nvGraphicFramePr>
          <p:cNvPr id="11266" name="Content Placeholder 3">
            <a:extLst>
              <a:ext uri="{FF2B5EF4-FFF2-40B4-BE49-F238E27FC236}">
                <a16:creationId xmlns:a16="http://schemas.microsoft.com/office/drawing/2014/main" id="{F6225ED3-0B42-0CDF-40F5-E7599B7DF7D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12825" y="2317750"/>
          <a:ext cx="72167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881500" imgH="14046200" progId="Equation.3">
                  <p:embed/>
                </p:oleObj>
              </mc:Choice>
              <mc:Fallback>
                <p:oleObj name="Equation" r:id="rId3" imgW="67881500" imgH="14046200" progId="Equation.3">
                  <p:embed/>
                  <p:pic>
                    <p:nvPicPr>
                      <p:cNvPr id="11266" name="Content Placeholder 3">
                        <a:extLst>
                          <a:ext uri="{FF2B5EF4-FFF2-40B4-BE49-F238E27FC236}">
                            <a16:creationId xmlns:a16="http://schemas.microsoft.com/office/drawing/2014/main" id="{F6225ED3-0B42-0CDF-40F5-E7599B7DF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317750"/>
                        <a:ext cx="7216775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1 4">
            <a:extLst>
              <a:ext uri="{FF2B5EF4-FFF2-40B4-BE49-F238E27FC236}">
                <a16:creationId xmlns:a16="http://schemas.microsoft.com/office/drawing/2014/main" id="{4B141766-BE59-CB62-EEE9-E457F7DD9E7D}"/>
              </a:ext>
            </a:extLst>
          </p:cNvPr>
          <p:cNvSpPr>
            <a:spLocks/>
          </p:cNvSpPr>
          <p:nvPr/>
        </p:nvSpPr>
        <p:spPr bwMode="auto">
          <a:xfrm>
            <a:off x="1600200" y="1676400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Dot product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F7963EB2-3663-CB88-8873-E096B40343DA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1676400"/>
            <a:ext cx="1981200" cy="762000"/>
            <a:chOff x="4114800" y="1676400"/>
            <a:chExt cx="1981200" cy="762000"/>
          </a:xfrm>
        </p:grpSpPr>
        <p:sp>
          <p:nvSpPr>
            <p:cNvPr id="11278" name="Line Callout 2 5">
              <a:extLst>
                <a:ext uri="{FF2B5EF4-FFF2-40B4-BE49-F238E27FC236}">
                  <a16:creationId xmlns:a16="http://schemas.microsoft.com/office/drawing/2014/main" id="{FF7ED0E1-7226-08F9-A3F2-FBDC2FC6B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1676400"/>
              <a:ext cx="1981200" cy="457200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C00000"/>
                  </a:solidFill>
                </a:rPr>
                <a:t>Unit vectors</a:t>
              </a:r>
            </a:p>
          </p:txBody>
        </p:sp>
        <p:cxnSp>
          <p:nvCxnSpPr>
            <p:cNvPr id="11279" name="Straight Connector 7">
              <a:extLst>
                <a:ext uri="{FF2B5EF4-FFF2-40B4-BE49-F238E27FC236}">
                  <a16:creationId xmlns:a16="http://schemas.microsoft.com/office/drawing/2014/main" id="{CFE5755C-D292-6404-9008-D471593BB4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70" name="TextBox 10">
            <a:extLst>
              <a:ext uri="{FF2B5EF4-FFF2-40B4-BE49-F238E27FC236}">
                <a16:creationId xmlns:a16="http://schemas.microsoft.com/office/drawing/2014/main" id="{66F87C83-EC7A-9E05-5278-86C3F46A4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434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00FF"/>
                </a:solidFill>
              </a:rPr>
              <a:t>q</a:t>
            </a:r>
            <a:r>
              <a:rPr lang="en-US" altLang="en-US" i="1" baseline="-25000">
                <a:solidFill>
                  <a:srgbClr val="0000FF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 is the tf-idf weight of term </a:t>
            </a:r>
            <a:r>
              <a:rPr lang="en-US" altLang="en-US" i="1">
                <a:solidFill>
                  <a:srgbClr val="0000FF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 in the query</a:t>
            </a:r>
          </a:p>
          <a:p>
            <a:pPr eaLnBrk="1" hangingPunct="1"/>
            <a:r>
              <a:rPr lang="en-US" altLang="en-US" i="1">
                <a:solidFill>
                  <a:srgbClr val="0000FF"/>
                </a:solidFill>
              </a:rPr>
              <a:t>d</a:t>
            </a:r>
            <a:r>
              <a:rPr lang="en-US" altLang="en-US" i="1" baseline="-25000">
                <a:solidFill>
                  <a:srgbClr val="0000FF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 is the tf-idf weight of term </a:t>
            </a:r>
            <a:r>
              <a:rPr lang="en-US" altLang="en-US" i="1">
                <a:solidFill>
                  <a:srgbClr val="0000FF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 in the document</a:t>
            </a:r>
          </a:p>
          <a:p>
            <a:pPr eaLnBrk="1" hangingPunct="1"/>
            <a:endParaRPr lang="en-US" altLang="en-US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/>
              <a:t>cos(</a:t>
            </a:r>
            <a:r>
              <a:rPr lang="en-US" altLang="en-US" i="1"/>
              <a:t>q,d</a:t>
            </a:r>
            <a:r>
              <a:rPr lang="en-US" altLang="en-US"/>
              <a:t>) is the cosine similarity of </a:t>
            </a:r>
            <a:r>
              <a:rPr lang="en-US" altLang="en-US" i="1"/>
              <a:t>q</a:t>
            </a:r>
            <a:r>
              <a:rPr lang="en-US" altLang="en-US"/>
              <a:t> and </a:t>
            </a:r>
            <a:r>
              <a:rPr lang="en-US" altLang="en-US" i="1"/>
              <a:t>d</a:t>
            </a:r>
            <a:r>
              <a:rPr lang="en-US" altLang="en-US"/>
              <a:t> … or,</a:t>
            </a:r>
          </a:p>
          <a:p>
            <a:pPr eaLnBrk="1" hangingPunct="1"/>
            <a:r>
              <a:rPr lang="en-US" altLang="en-US"/>
              <a:t>equivalently, the cosine of the angle between </a:t>
            </a:r>
            <a:r>
              <a:rPr lang="en-US" altLang="en-US" i="1"/>
              <a:t>q</a:t>
            </a:r>
            <a:r>
              <a:rPr lang="en-US" altLang="en-US"/>
              <a:t> and </a:t>
            </a:r>
            <a:r>
              <a:rPr lang="en-US" altLang="en-US" i="1"/>
              <a:t>d</a:t>
            </a:r>
            <a:r>
              <a:rPr lang="en-US" altLang="en-US"/>
              <a:t>.</a:t>
            </a:r>
          </a:p>
        </p:txBody>
      </p:sp>
      <p:cxnSp>
        <p:nvCxnSpPr>
          <p:cNvPr id="11271" name="Straight Arrow Connector 11">
            <a:extLst>
              <a:ext uri="{FF2B5EF4-FFF2-40B4-BE49-F238E27FC236}">
                <a16:creationId xmlns:a16="http://schemas.microsoft.com/office/drawing/2014/main" id="{8C4648B2-3709-A9E8-949F-650D02E5C5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6400" y="55610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2" name="Straight Arrow Connector 12">
            <a:extLst>
              <a:ext uri="{FF2B5EF4-FFF2-40B4-BE49-F238E27FC236}">
                <a16:creationId xmlns:a16="http://schemas.microsoft.com/office/drawing/2014/main" id="{7659B144-46F5-2FA5-20B5-00CE3D2E74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00800" y="54864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Straight Arrow Connector 13">
            <a:extLst>
              <a:ext uri="{FF2B5EF4-FFF2-40B4-BE49-F238E27FC236}">
                <a16:creationId xmlns:a16="http://schemas.microsoft.com/office/drawing/2014/main" id="{A748FD10-ABD2-9145-D90D-6C34754421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9000" y="59420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traight Arrow Connector 14">
            <a:extLst>
              <a:ext uri="{FF2B5EF4-FFF2-40B4-BE49-F238E27FC236}">
                <a16:creationId xmlns:a16="http://schemas.microsoft.com/office/drawing/2014/main" id="{FB6CFC5A-CB68-10E5-DF88-03EF321511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77200" y="58658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Straight Arrow Connector 15">
            <a:extLst>
              <a:ext uri="{FF2B5EF4-FFF2-40B4-BE49-F238E27FC236}">
                <a16:creationId xmlns:a16="http://schemas.microsoft.com/office/drawing/2014/main" id="{FD6AA1BD-F4B4-D55D-3B89-F0DB5009E7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54864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Straight Arrow Connector 16">
            <a:extLst>
              <a:ext uri="{FF2B5EF4-FFF2-40B4-BE49-F238E27FC236}">
                <a16:creationId xmlns:a16="http://schemas.microsoft.com/office/drawing/2014/main" id="{6F9071C5-BF24-5680-F680-FFD0F29B0D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0600" y="55626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>
            <a:extLst>
              <a:ext uri="{FF2B5EF4-FFF2-40B4-BE49-F238E27FC236}">
                <a16:creationId xmlns:a16="http://schemas.microsoft.com/office/drawing/2014/main" id="{7A7EAD12-3762-8299-A408-C29D28EE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Cosine for length-normalized vectors</a:t>
            </a:r>
          </a:p>
        </p:txBody>
      </p:sp>
      <p:sp>
        <p:nvSpPr>
          <p:cNvPr id="12292" name="Content Placeholder 2">
            <a:extLst>
              <a:ext uri="{FF2B5EF4-FFF2-40B4-BE49-F238E27FC236}">
                <a16:creationId xmlns:a16="http://schemas.microsoft.com/office/drawing/2014/main" id="{3B4A7647-0AED-3D2B-567C-9C7AF76D0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 length-normalized vectors, cosine similarity is simply the dot product (or scalar product):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                              for q, d length-normalized.</a:t>
            </a: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293" name="Slide Number Placeholder 3">
            <a:extLst>
              <a:ext uri="{FF2B5EF4-FFF2-40B4-BE49-F238E27FC236}">
                <a16:creationId xmlns:a16="http://schemas.microsoft.com/office/drawing/2014/main" id="{8355ECA9-9B20-05F4-3CDF-5DD2E949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AF83CCC7-C8FA-C346-B196-0EE7EEBAFEA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290" name="Content Placeholder 3">
            <a:extLst>
              <a:ext uri="{FF2B5EF4-FFF2-40B4-BE49-F238E27FC236}">
                <a16:creationId xmlns:a16="http://schemas.microsoft.com/office/drawing/2014/main" id="{3E9E0CA0-532F-7840-8E7B-DA9818F58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4950" y="3124200"/>
          <a:ext cx="52006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436100" imgH="1752600" progId="Equation.3">
                  <p:embed/>
                </p:oleObj>
              </mc:Choice>
              <mc:Fallback>
                <p:oleObj name="Equation" r:id="rId2" imgW="9436100" imgH="1752600" progId="Equation.3">
                  <p:embed/>
                  <p:pic>
                    <p:nvPicPr>
                      <p:cNvPr id="12290" name="Content Placeholder 3">
                        <a:extLst>
                          <a:ext uri="{FF2B5EF4-FFF2-40B4-BE49-F238E27FC236}">
                            <a16:creationId xmlns:a16="http://schemas.microsoft.com/office/drawing/2014/main" id="{3E9E0CA0-532F-7840-8E7B-DA9818F58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3124200"/>
                        <a:ext cx="520065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0E010668-2A00-EA36-E8BB-F9B79175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Cosine similarity illustrated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015F5C-5EB7-7F20-25D5-AF2CC3F32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88" y="1424015"/>
            <a:ext cx="5720226" cy="5153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C8FA38-E2A6-C220-83F9-5C1344B130EC}"/>
              </a:ext>
            </a:extLst>
          </p:cNvPr>
          <p:cNvSpPr txBox="1"/>
          <p:nvPr/>
        </p:nvSpPr>
        <p:spPr>
          <a:xfrm>
            <a:off x="123825" y="6567942"/>
            <a:ext cx="5593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 from https://shannonlong2014.wordpress.com/2014/06/01/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ir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-models-vector-space-model/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>
            <a:extLst>
              <a:ext uri="{FF2B5EF4-FFF2-40B4-BE49-F238E27FC236}">
                <a16:creationId xmlns:a16="http://schemas.microsoft.com/office/drawing/2014/main" id="{0309B566-094C-0DBE-790F-3E75F2EE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3050"/>
            <a:ext cx="8610600" cy="1162050"/>
          </a:xfrm>
        </p:spPr>
        <p:txBody>
          <a:bodyPr/>
          <a:lstStyle/>
          <a:p>
            <a:pPr eaLnBrk="1" hangingPunct="1"/>
            <a:r>
              <a:rPr lang="en-US" altLang="en-US" sz="3600" b="0">
                <a:ea typeface="ＭＳ Ｐゴシック" panose="020B0600070205080204" pitchFamily="34" charset="-128"/>
              </a:rPr>
              <a:t>Cosine similarity amongst 3 documents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74DDAC-1917-0FB3-8F65-341262B319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05200" y="2209800"/>
          <a:ext cx="5410200" cy="2436815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39" name="Text Placeholder 5">
            <a:extLst>
              <a:ext uri="{FF2B5EF4-FFF2-40B4-BE49-F238E27FC236}">
                <a16:creationId xmlns:a16="http://schemas.microsoft.com/office/drawing/2014/main" id="{2B4A256F-478B-AA87-CCE9-95735135F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33538"/>
            <a:ext cx="3008313" cy="4691062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How similar are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novels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SaS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  <a:r>
              <a:rPr lang="en-US" altLang="en-US" sz="2800" i="1">
                <a:ea typeface="ＭＳ Ｐゴシック" panose="020B0600070205080204" pitchFamily="34" charset="-128"/>
              </a:rPr>
              <a:t>Sense and</a:t>
            </a:r>
          </a:p>
          <a:p>
            <a:pPr eaLnBrk="1" hangingPunct="1"/>
            <a:r>
              <a:rPr lang="en-US" altLang="en-US" sz="2800" i="1">
                <a:ea typeface="ＭＳ Ｐゴシック" panose="020B0600070205080204" pitchFamily="34" charset="-128"/>
              </a:rPr>
              <a:t>Sensibility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PaP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  <a:r>
              <a:rPr lang="en-US" altLang="en-US" sz="2800" i="1">
                <a:ea typeface="ＭＳ Ｐゴシック" panose="020B0600070205080204" pitchFamily="34" charset="-128"/>
              </a:rPr>
              <a:t>Pride and</a:t>
            </a:r>
          </a:p>
          <a:p>
            <a:pPr eaLnBrk="1" hangingPunct="1"/>
            <a:r>
              <a:rPr lang="en-US" altLang="en-US" sz="2800" i="1">
                <a:ea typeface="ＭＳ Ｐゴシック" panose="020B0600070205080204" pitchFamily="34" charset="-128"/>
              </a:rPr>
              <a:t>Prejudice</a:t>
            </a:r>
            <a:r>
              <a:rPr lang="en-US" altLang="en-US" sz="2800">
                <a:ea typeface="ＭＳ Ｐゴシック" panose="020B0600070205080204" pitchFamily="34" charset="-128"/>
              </a:rPr>
              <a:t>, and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WH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  <a:r>
              <a:rPr lang="en-US" altLang="en-US" sz="2800" i="1">
                <a:ea typeface="ＭＳ Ｐゴシック" panose="020B0600070205080204" pitchFamily="34" charset="-128"/>
              </a:rPr>
              <a:t>Wuthering</a:t>
            </a:r>
          </a:p>
          <a:p>
            <a:pPr eaLnBrk="1" hangingPunct="1"/>
            <a:r>
              <a:rPr lang="en-US" altLang="en-US" sz="2800" i="1">
                <a:ea typeface="ＭＳ Ｐゴシック" panose="020B0600070205080204" pitchFamily="34" charset="-128"/>
              </a:rPr>
              <a:t>Heights</a:t>
            </a:r>
            <a:r>
              <a:rPr lang="en-US" altLang="en-US" sz="2800"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47140" name="TextBox 7">
            <a:extLst>
              <a:ext uri="{FF2B5EF4-FFF2-40B4-BE49-F238E27FC236}">
                <a16:creationId xmlns:a16="http://schemas.microsoft.com/office/drawing/2014/main" id="{206E77B4-1E24-453E-0792-2659C607E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800600"/>
            <a:ext cx="4748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</a:rPr>
              <a:t>Term frequencies (counts)</a:t>
            </a:r>
          </a:p>
        </p:txBody>
      </p:sp>
      <p:sp>
        <p:nvSpPr>
          <p:cNvPr id="47142" name="TextBox 7">
            <a:extLst>
              <a:ext uri="{FF2B5EF4-FFF2-40B4-BE49-F238E27FC236}">
                <a16:creationId xmlns:a16="http://schemas.microsoft.com/office/drawing/2014/main" id="{A5C00F83-1EBE-A957-C423-570BE11FB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172200"/>
            <a:ext cx="888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57E69"/>
                </a:solidFill>
              </a:rPr>
              <a:t>Note: To simplify this example, we don’t do idf weighting.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>
            <a:extLst>
              <a:ext uri="{FF2B5EF4-FFF2-40B4-BE49-F238E27FC236}">
                <a16:creationId xmlns:a16="http://schemas.microsoft.com/office/drawing/2014/main" id="{88B2CC7B-ABF3-048E-92C9-5CF7CF02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3 documents example contd.</a:t>
            </a:r>
          </a:p>
        </p:txBody>
      </p:sp>
      <p:sp>
        <p:nvSpPr>
          <p:cNvPr id="48131" name="Text Placeholder 8">
            <a:extLst>
              <a:ext uri="{FF2B5EF4-FFF2-40B4-BE49-F238E27FC236}">
                <a16:creationId xmlns:a16="http://schemas.microsoft.com/office/drawing/2014/main" id="{01D83CC1-3521-D029-6CA6-E36B334C5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</a:rPr>
              <a:t>Log frequency weighting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6FB3DF9E-7889-006C-00B3-BEC018A739A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28600" y="2438400"/>
          <a:ext cx="4191000" cy="1857375"/>
        </p:xfrm>
        <a:graphic>
          <a:graphicData uri="http://schemas.openxmlformats.org/drawingml/2006/table">
            <a:tbl>
              <a:tblPr/>
              <a:tblGrid>
                <a:gridCol w="118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2A66F1E-AC7B-5B47-B190-F07922B69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</a:rPr>
              <a:t>After length normalization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15D98DFE-65D7-AD9F-9A02-3DD75CF9C48E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645025" y="2438400"/>
          <a:ext cx="4268788" cy="1857375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53CD093-8450-9080-0F9D-EEB8754D4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397375"/>
            <a:ext cx="86741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cos(SaS,PaP) </a:t>
            </a:r>
            <a:r>
              <a:rPr lang="en-US" altLang="en-US"/>
              <a:t>≈</a:t>
            </a:r>
          </a:p>
          <a:p>
            <a:pPr eaLnBrk="1" hangingPunct="1"/>
            <a:r>
              <a:rPr lang="en-US" altLang="en-US"/>
              <a:t>0.789 × 0.832 + 0.515 × 0.555 + 0.335 × 0.0 + 0.0 × 0.0</a:t>
            </a:r>
          </a:p>
          <a:p>
            <a:pPr eaLnBrk="1" hangingPunct="1"/>
            <a:r>
              <a:rPr lang="en-US" altLang="en-US"/>
              <a:t>≈ </a:t>
            </a:r>
            <a:r>
              <a:rPr lang="en-US" altLang="en-US">
                <a:solidFill>
                  <a:srgbClr val="C00000"/>
                </a:solidFill>
              </a:rPr>
              <a:t>0.94</a:t>
            </a:r>
            <a:endParaRPr lang="en-US" altLang="en-US"/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cos(SaS,WH)</a:t>
            </a:r>
            <a:r>
              <a:rPr lang="en-US" altLang="en-US"/>
              <a:t> ≈ </a:t>
            </a:r>
            <a:r>
              <a:rPr lang="en-US" altLang="en-US">
                <a:solidFill>
                  <a:srgbClr val="C00000"/>
                </a:solidFill>
              </a:rPr>
              <a:t>0.79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cos(PaP,WH) </a:t>
            </a:r>
            <a:r>
              <a:rPr lang="en-US" altLang="en-US"/>
              <a:t>≈ </a:t>
            </a:r>
            <a:r>
              <a:rPr lang="en-US" altLang="en-US">
                <a:solidFill>
                  <a:srgbClr val="C00000"/>
                </a:solidFill>
              </a:rPr>
              <a:t>0.69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D4A2D-C122-C667-1E88-3AA8AF2E3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324600"/>
            <a:ext cx="683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254"/>
                </a:solidFill>
              </a:rPr>
              <a:t>Why do we have cos(SaS,PaP) &gt; cos(SaS,WH)?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E26CDB9C-4B2D-02F5-D9AC-61725D1B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tf-idf</a:t>
            </a:r>
            <a:r>
              <a:rPr lang="en-US" altLang="en-US" dirty="0">
                <a:ea typeface="ＭＳ Ｐゴシック" panose="020B0600070205080204" pitchFamily="34" charset="-128"/>
              </a:rPr>
              <a:t> weighting has variants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D863E-3C23-DA59-B07A-4615ED3E3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542" y="4972022"/>
            <a:ext cx="6751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Why is the base of the log in </a:t>
            </a:r>
            <a:r>
              <a:rPr lang="en-US" altLang="en-US" dirty="0" err="1">
                <a:solidFill>
                  <a:srgbClr val="0000FF"/>
                </a:solidFill>
              </a:rPr>
              <a:t>idf</a:t>
            </a:r>
            <a:r>
              <a:rPr lang="en-US" altLang="en-US" dirty="0">
                <a:solidFill>
                  <a:srgbClr val="0000FF"/>
                </a:solidFill>
              </a:rPr>
              <a:t> immaterial?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B7109-46D1-1D8F-D335-F8D0DBAF3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99" y="1424015"/>
            <a:ext cx="8422189" cy="3421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BC923-0294-00F4-91C5-FBD55C06C204}"/>
              </a:ext>
            </a:extLst>
          </p:cNvPr>
          <p:cNvSpPr txBox="1"/>
          <p:nvPr/>
        </p:nvSpPr>
        <p:spPr>
          <a:xfrm>
            <a:off x="133509" y="6484883"/>
            <a:ext cx="3733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/wiki/Tf%E2%80%93idf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92F77-A8C8-EF7D-C9C9-90033C5E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633" y="4805288"/>
            <a:ext cx="2278559" cy="2052711"/>
          </a:xfrm>
          <a:prstGeom prst="rect">
            <a:avLst/>
          </a:prstGeom>
        </p:spPr>
      </p:pic>
      <p:sp>
        <p:nvSpPr>
          <p:cNvPr id="52226" name="Title 1">
            <a:extLst>
              <a:ext uri="{FF2B5EF4-FFF2-40B4-BE49-F238E27FC236}">
                <a16:creationId xmlns:a16="http://schemas.microsoft.com/office/drawing/2014/main" id="{24AF7648-5D9F-DFF0-C618-2F5B02DC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Summary – vector space ranking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8C894937-381E-A08F-B4A5-D9EA0C5CE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29" y="1275734"/>
            <a:ext cx="8305800" cy="377087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 the query as a weighted </a:t>
            </a:r>
            <a:r>
              <a:rPr lang="en-US" altLang="en-US" dirty="0" err="1">
                <a:ea typeface="ＭＳ Ｐゴシック" panose="020B0600070205080204" pitchFamily="34" charset="-128"/>
              </a:rPr>
              <a:t>tf-idf</a:t>
            </a:r>
            <a:r>
              <a:rPr lang="en-US" altLang="en-US" dirty="0">
                <a:ea typeface="ＭＳ Ｐゴシック" panose="020B0600070205080204" pitchFamily="34" charset="-128"/>
              </a:rPr>
              <a:t> vector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Represent each document as a weighted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tf-idf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vector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Compute the cosine similarity score for the query vector and each document vector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Rank documents with respect to the query by score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Return the top </a:t>
            </a:r>
            <a:r>
              <a:rPr lang="en-US" altLang="en-US" i="1" dirty="0">
                <a:ea typeface="ＭＳ Ｐゴシック" panose="020B0600070205080204" pitchFamily="34" charset="-128"/>
              </a:rPr>
              <a:t>K</a:t>
            </a:r>
            <a:r>
              <a:rPr lang="en-US" altLang="en-US" dirty="0">
                <a:ea typeface="ＭＳ Ｐゴシック" panose="020B0600070205080204" pitchFamily="34" charset="-128"/>
              </a:rPr>
              <a:t> (e.g., </a:t>
            </a:r>
            <a:r>
              <a:rPr lang="en-US" altLang="en-US" i="1" dirty="0">
                <a:ea typeface="ＭＳ Ｐゴシック" panose="020B0600070205080204" pitchFamily="34" charset="-128"/>
              </a:rPr>
              <a:t>K</a:t>
            </a:r>
            <a:r>
              <a:rPr lang="en-US" altLang="en-US" dirty="0">
                <a:ea typeface="ＭＳ Ｐゴシック" panose="020B0600070205080204" pitchFamily="34" charset="-128"/>
              </a:rPr>
              <a:t> = 10) to the user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00D88EC-A15F-8D6A-BEE8-F9871C03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Ranked retrieval models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32308974-95DC-5D58-2975-72784024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Rather than a set of documents satisfying a query expression, in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ranked retrieval</a:t>
            </a:r>
            <a:r>
              <a:rPr lang="en-US" altLang="en-US" dirty="0">
                <a:ea typeface="ＭＳ Ｐゴシック" panose="020B0600070205080204" pitchFamily="34" charset="-128"/>
              </a:rPr>
              <a:t>, the system returns an ordering over the (top) documents in the collection for a query</a:t>
            </a:r>
          </a:p>
          <a:p>
            <a:pPr>
              <a:spcAft>
                <a:spcPts val="600"/>
              </a:spcAft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Free text queries</a:t>
            </a:r>
            <a:r>
              <a:rPr lang="en-US" altLang="en-US" dirty="0">
                <a:ea typeface="ＭＳ Ｐゴシック" panose="020B0600070205080204" pitchFamily="34" charset="-128"/>
              </a:rPr>
              <a:t>: Rather than a query language of operators and expressions, the user’s query is just one or more words in a human language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In principle, there are two separate choices here, but in practice, ranked retrieval has normally been associated with free text queries and vice versa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B7288C33-ADCE-8F06-DD36-750650F2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F4581C4D-9178-BD4B-B8BC-0CE768F5F1D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0CF376F-CE82-95CD-D570-75FF15A5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Feast or famine: not a problem in </a:t>
            </a:r>
            <a:r>
              <a:rPr lang="en-US" altLang="en-US" b="1" dirty="0">
                <a:ea typeface="ＭＳ Ｐゴシック" panose="020B0600070205080204" pitchFamily="34" charset="-128"/>
              </a:rPr>
              <a:t>ranked retrieval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E79C6A8-10DD-DC2F-E444-4003D456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48662"/>
            <a:ext cx="8293100" cy="518360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When a system produces a ranked result set, large result sets are not an issue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Indeed, the size of the result set is not an issue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We just show the top </a:t>
            </a:r>
            <a:r>
              <a:rPr lang="en-US" altLang="en-US" i="1" dirty="0">
                <a:ea typeface="ＭＳ Ｐゴシック" panose="020B0600070205080204" pitchFamily="34" charset="-128"/>
              </a:rPr>
              <a:t>k </a:t>
            </a:r>
            <a:r>
              <a:rPr lang="en-US" altLang="en-US" dirty="0">
                <a:ea typeface="ＭＳ Ｐゴシック" panose="020B0600070205080204" pitchFamily="34" charset="-128"/>
              </a:rPr>
              <a:t>( ≈ 10) results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We don’t overwhelm the user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Premise: the ranking algorithm works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1048B5-7FDB-99F2-C995-233F89F8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43" y="4469034"/>
            <a:ext cx="3586342" cy="23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13E5E-970C-4AE2-C33D-621EE5E46199}"/>
              </a:ext>
            </a:extLst>
          </p:cNvPr>
          <p:cNvSpPr txBox="1"/>
          <p:nvPr/>
        </p:nvSpPr>
        <p:spPr>
          <a:xfrm>
            <a:off x="49423" y="6598509"/>
            <a:ext cx="7446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Image from https://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www.timeshighereducation.com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/features/top-20-ways-to-improve-your-world-university-ranking/410392.article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4D5041A-15FB-7384-25FA-797B014D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Scoring as the basis of ranked retrieval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F5C68263-F351-E7EA-8EA4-3E6FD301C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7510"/>
            <a:ext cx="8628062" cy="335691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wish to return in order the documents most likely to be useful to the searcher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How can we rank-order the documents in the collection with respect to a query?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Assign a score – say in [0, 1] – to each document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This score measures how well document and query “match”.</a:t>
            </a:r>
          </a:p>
        </p:txBody>
      </p:sp>
      <p:pic>
        <p:nvPicPr>
          <p:cNvPr id="3078" name="Picture 6" descr="Probability | Turtle Diary Lesson">
            <a:extLst>
              <a:ext uri="{FF2B5EF4-FFF2-40B4-BE49-F238E27FC236}">
                <a16:creationId xmlns:a16="http://schemas.microsoft.com/office/drawing/2014/main" id="{97C142C7-9931-E31D-C89B-60B035C00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03" y="4341531"/>
            <a:ext cx="4935724" cy="24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104425-0387-6BD1-1440-933EF001EFAC}"/>
              </a:ext>
            </a:extLst>
          </p:cNvPr>
          <p:cNvSpPr txBox="1"/>
          <p:nvPr/>
        </p:nvSpPr>
        <p:spPr>
          <a:xfrm>
            <a:off x="0" y="6581231"/>
            <a:ext cx="3390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www.turtlediary.com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/lesson/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probability.html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6E8B950-3F69-5C38-A22A-D1BBD2BF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Query-document matching scores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A88552B-6432-D530-0F4A-F435B9618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need a way of assigning a score to a query/document pair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Let’s start with a one-term query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If the query term does not occur in the document: score should be 0</a:t>
            </a:r>
          </a:p>
          <a:p>
            <a:pPr eaLnBrk="1" hangingPunct="1"/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The more frequent the query term in the document, the higher the score (should be)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will look at a number of alternatives for this.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6AEA419-0D33-6617-AE84-12DC7FD3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Take 1: Jaccard similarity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08813C29-62A5-37F8-9008-DFE22AB7E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85103"/>
            <a:ext cx="8293100" cy="544716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Recall: A commonly used measure of overlap of two sets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i="1" dirty="0">
                <a:ea typeface="ＭＳ Ｐゴシック" panose="020B0600070205080204" pitchFamily="34" charset="-128"/>
              </a:rPr>
              <a:t>B:</a:t>
            </a:r>
          </a:p>
          <a:p>
            <a:pPr eaLnBrk="1" hangingPunct="1"/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jaccard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(A,B) =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∩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B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| / |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∪ 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</a:p>
          <a:p>
            <a:pPr eaLnBrk="1" hangingPunct="1"/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jaccard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(A,A) =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1</a:t>
            </a:r>
          </a:p>
          <a:p>
            <a:pPr eaLnBrk="1" hangingPunct="1"/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jaccard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(A,B) =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0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A ∩ B =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0</a:t>
            </a:r>
          </a:p>
          <a:p>
            <a:pPr eaLnBrk="1" hangingPunct="1"/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i="1" dirty="0"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</a:rPr>
              <a:t> don’t have to be the same size.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Always assigns a number between 0 and 1.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2AF813-BE19-528B-B6DC-A0495554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27" y="4702673"/>
            <a:ext cx="2540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6F0497-E81A-539A-000D-D80A255B2302}"/>
              </a:ext>
            </a:extLst>
          </p:cNvPr>
          <p:cNvCxnSpPr/>
          <p:nvPr/>
        </p:nvCxnSpPr>
        <p:spPr bwMode="auto">
          <a:xfrm flipV="1">
            <a:off x="3797312" y="4867326"/>
            <a:ext cx="1025611" cy="18216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EDF62C3F-B032-96B5-A573-1709F868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23" y="4702673"/>
            <a:ext cx="2540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460C9-1C0D-A661-03EF-66FB55B44FB7}"/>
              </a:ext>
            </a:extLst>
          </p:cNvPr>
          <p:cNvSpPr txBox="1"/>
          <p:nvPr/>
        </p:nvSpPr>
        <p:spPr>
          <a:xfrm>
            <a:off x="34653" y="6608702"/>
            <a:ext cx="3340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Images from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Jaccard_index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8B393-D8A9-CC1A-109C-EBD07091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5" y="4252005"/>
            <a:ext cx="7963749" cy="2418620"/>
          </a:xfrm>
          <a:prstGeom prst="rect">
            <a:avLst/>
          </a:prstGeom>
        </p:spPr>
      </p:pic>
      <p:sp>
        <p:nvSpPr>
          <p:cNvPr id="1027" name="Title 1">
            <a:extLst>
              <a:ext uri="{FF2B5EF4-FFF2-40B4-BE49-F238E27FC236}">
                <a16:creationId xmlns:a16="http://schemas.microsoft.com/office/drawing/2014/main" id="{646FE65C-C199-D102-01CD-163291D7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Issues with Jaccard for scoring</a:t>
            </a:r>
          </a:p>
        </p:txBody>
      </p:sp>
      <p:sp>
        <p:nvSpPr>
          <p:cNvPr id="1028" name="Content Placeholder 2">
            <a:extLst>
              <a:ext uri="{FF2B5EF4-FFF2-40B4-BE49-F238E27FC236}">
                <a16:creationId xmlns:a16="http://schemas.microsoft.com/office/drawing/2014/main" id="{E35C014A-ED66-C4DF-D9D4-0307D1FB6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337516"/>
            <a:ext cx="8293100" cy="296391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It doesn’t consider </a:t>
            </a:r>
            <a:r>
              <a:rPr lang="en-US" altLang="en-US" b="1" i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term frequency </a:t>
            </a:r>
            <a:r>
              <a:rPr lang="en-US" altLang="en-US" dirty="0">
                <a:ea typeface="ＭＳ Ｐゴシック" panose="020B0600070205080204" pitchFamily="34" charset="-128"/>
              </a:rPr>
              <a:t>(how many times a term occurs in a document)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Rare terms in a collection are more informative than frequent terms. Jaccard doesn’t consider this information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need a more sophisticated way of incorporating term frequency…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F815A-119B-7B81-B466-A22073BE4CAE}"/>
              </a:ext>
            </a:extLst>
          </p:cNvPr>
          <p:cNvSpPr txBox="1"/>
          <p:nvPr/>
        </p:nvSpPr>
        <p:spPr>
          <a:xfrm>
            <a:off x="0" y="6653350"/>
            <a:ext cx="4947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www.r-bloggers.com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/2020/05/learning-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tfidf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-with-political-theorists/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2469</Words>
  <Application>Microsoft Macintosh PowerPoint</Application>
  <PresentationFormat>On-screen Show (4:3)</PresentationFormat>
  <Paragraphs>352</Paragraphs>
  <Slides>38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Lucida Sans</vt:lpstr>
      <vt:lpstr>Lucida Sans Unicode</vt:lpstr>
      <vt:lpstr>Palatino Linotype</vt:lpstr>
      <vt:lpstr>Times New Roman</vt:lpstr>
      <vt:lpstr>Wingdings</vt:lpstr>
      <vt:lpstr>UCI Master</vt:lpstr>
      <vt:lpstr>Worksheet</vt:lpstr>
      <vt:lpstr>Equation</vt:lpstr>
      <vt:lpstr>Vector Space Model</vt:lpstr>
      <vt:lpstr>Ranked retrieval</vt:lpstr>
      <vt:lpstr>Problem with Boolean search: feast or famine</vt:lpstr>
      <vt:lpstr>Ranked retrieval models</vt:lpstr>
      <vt:lpstr>Feast or famine: not a problem in ranked retrieval</vt:lpstr>
      <vt:lpstr>Scoring as the basis of ranked retrieval</vt:lpstr>
      <vt:lpstr>Query-document matching scores</vt:lpstr>
      <vt:lpstr>Take 1: Jaccard similarity</vt:lpstr>
      <vt:lpstr>Issues with Jaccard for scoring</vt:lpstr>
      <vt:lpstr>Recall: Binary term-document incidence matrix</vt:lpstr>
      <vt:lpstr>Term-document count matrices</vt:lpstr>
      <vt:lpstr>Bag of words model</vt:lpstr>
      <vt:lpstr>Term frequency, tf</vt:lpstr>
      <vt:lpstr>Log-frequency weighting of tf</vt:lpstr>
      <vt:lpstr>Document frequency</vt:lpstr>
      <vt:lpstr>Document frequency</vt:lpstr>
      <vt:lpstr>idf weight</vt:lpstr>
      <vt:lpstr>idf example, suppose N = 1 million</vt:lpstr>
      <vt:lpstr>Effect of idf on ranking</vt:lpstr>
      <vt:lpstr>Term freqency vs. Document frequency</vt:lpstr>
      <vt:lpstr>tf-idf weighting</vt:lpstr>
      <vt:lpstr>Score for a document given a query</vt:lpstr>
      <vt:lpstr>Binary → count → weight matrix</vt:lpstr>
      <vt:lpstr>Documents as vectors</vt:lpstr>
      <vt:lpstr>Queries as vectors</vt:lpstr>
      <vt:lpstr>Formalizing vector space proximity</vt:lpstr>
      <vt:lpstr>Why distance is a bad idea</vt:lpstr>
      <vt:lpstr>Use angle instead of distance</vt:lpstr>
      <vt:lpstr>From angles to cosines</vt:lpstr>
      <vt:lpstr>From angles to cosines</vt:lpstr>
      <vt:lpstr>Length normalization</vt:lpstr>
      <vt:lpstr>cosine(query,document)</vt:lpstr>
      <vt:lpstr>Cosine for length-normalized vectors</vt:lpstr>
      <vt:lpstr>Cosine similarity illustrated</vt:lpstr>
      <vt:lpstr>Cosine similarity amongst 3 documents</vt:lpstr>
      <vt:lpstr>3 documents example contd.</vt:lpstr>
      <vt:lpstr>tf-idf weighting has variants</vt:lpstr>
      <vt:lpstr>Summary – vector space ranking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Goodrich</cp:lastModifiedBy>
  <cp:revision>149</cp:revision>
  <dcterms:created xsi:type="dcterms:W3CDTF">2002-12-30T18:35:41Z</dcterms:created>
  <dcterms:modified xsi:type="dcterms:W3CDTF">2022-05-20T23:59:08Z</dcterms:modified>
</cp:coreProperties>
</file>