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8"/>
  </p:notesMasterIdLst>
  <p:sldIdLst>
    <p:sldId id="256" r:id="rId2"/>
    <p:sldId id="308" r:id="rId3"/>
    <p:sldId id="273" r:id="rId4"/>
    <p:sldId id="299" r:id="rId5"/>
    <p:sldId id="259" r:id="rId6"/>
    <p:sldId id="309" r:id="rId7"/>
    <p:sldId id="289" r:id="rId8"/>
    <p:sldId id="361" r:id="rId9"/>
    <p:sldId id="359" r:id="rId10"/>
    <p:sldId id="325" r:id="rId11"/>
    <p:sldId id="291" r:id="rId12"/>
    <p:sldId id="362" r:id="rId13"/>
    <p:sldId id="364" r:id="rId14"/>
    <p:sldId id="363" r:id="rId15"/>
    <p:sldId id="290" r:id="rId16"/>
    <p:sldId id="292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293" r:id="rId26"/>
    <p:sldId id="360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7"/>
  </p:normalViewPr>
  <p:slideViewPr>
    <p:cSldViewPr snapToGrid="0">
      <p:cViewPr varScale="1">
        <p:scale>
          <a:sx n="104" d="100"/>
          <a:sy n="104" d="100"/>
        </p:scale>
        <p:origin x="188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5468529-623D-774E-8C94-AEBAA54A5A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A6B6FAC-02EE-E54A-94F0-174D35BBF4C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AED2FCA3-D04E-384D-A102-EEEA3AB2F47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00977F41-4A6D-8547-84F6-4ED2DFF8EE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BAF15641-4CA0-5844-B746-F8464C2F07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064D596C-057A-7949-B6C3-084F77894F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ECB797-135A-B645-BA1F-2FB8F3B1BA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4FDCFB-E8EC-A64E-BB7B-737E930B9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11F23-A958-B542-9B83-C7083E876BA9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B2780BD-8694-3D47-9738-517A4DD2F6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BE57E19-9754-9043-9D06-53870FF81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71A656-0102-8B0A-7B5E-23F35F545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D77C08-A9F8-BD40-B5AD-D971484C372C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CB2FB9F8-6273-6DA1-75A7-6114FEEA0A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A041EAE-6362-3C46-047D-0650DAA0B5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A phylogeny is a tree representation for the evolutionary history relating the species we are interested in.</a:t>
            </a:r>
          </a:p>
          <a:p>
            <a:r>
              <a:rPr lang="en-US" altLang="en-US"/>
              <a:t>This is an example of a 13-species phylogeny.</a:t>
            </a:r>
          </a:p>
          <a:p>
            <a:r>
              <a:rPr lang="en-US" altLang="en-US"/>
              <a:t>At each leaf of the tree is a species – we also call it a taxon in phylogenetics (plural form is taxa).  They are all distinct.</a:t>
            </a:r>
          </a:p>
          <a:p>
            <a:r>
              <a:rPr lang="en-US" altLang="en-US"/>
              <a:t>Each internal node corresponds to a speciation event in the past.</a:t>
            </a:r>
          </a:p>
          <a:p>
            <a:r>
              <a:rPr lang="en-US" altLang="en-US"/>
              <a:t>When reconstructing the phylogeny we compare the characteristics of the taxa, such as their appearance, physiological features, or the composition of the genetic material.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F7E74-8C65-8749-92B6-93C4EADE9C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547B0D-9976-90D9-5986-23916A8353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B63A0E-3A5E-A64C-896A-EAF7B8E7E46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7A198A1-4093-0032-CBBD-3521A5EE1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4FE6FA8-5D63-C075-0F2C-B4502F138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F7E74-8C65-8749-92B6-93C4EADE9C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9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F7E74-8C65-8749-92B6-93C4EADE9C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2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C5EA430B-A23C-654A-9017-8877A90790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1775" y="2089150"/>
            <a:ext cx="8574088" cy="1554163"/>
          </a:xfrm>
          <a:extLst>
            <a:ext uri="{AF507438-7753-43E0-B8FC-AC1667EBCBE1}">
              <a14:hiddenEffects xmlns:a14="http://schemas.microsoft.com/office/drawing/2010/main">
                <a:effectLst>
                  <a:outerShdw dist="63500" dir="2212194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0000"/>
              </a:lnSpc>
              <a:defRPr sz="4600" b="1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4E6056C4-BBE0-EE49-84C0-4785ABA032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1775" y="4035425"/>
            <a:ext cx="8574088" cy="13779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spcBef>
                <a:spcPct val="30000"/>
              </a:spcBef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76484" name="Rectangle 4">
            <a:extLst>
              <a:ext uri="{FF2B5EF4-FFF2-40B4-BE49-F238E27FC236}">
                <a16:creationId xmlns:a16="http://schemas.microsoft.com/office/drawing/2014/main" id="{53A6680A-44D4-784D-9BED-FCD0AFCA29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3505200" y="6216650"/>
            <a:ext cx="2133600" cy="477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76485" name="Rectangle 5">
            <a:extLst>
              <a:ext uri="{FF2B5EF4-FFF2-40B4-BE49-F238E27FC236}">
                <a16:creationId xmlns:a16="http://schemas.microsoft.com/office/drawing/2014/main" id="{7730C9A1-9743-0442-AC9B-A553B02271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125413" y="6223000"/>
            <a:ext cx="214312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76486" name="Rectangle 6">
            <a:extLst>
              <a:ext uri="{FF2B5EF4-FFF2-40B4-BE49-F238E27FC236}">
                <a16:creationId xmlns:a16="http://schemas.microsoft.com/office/drawing/2014/main" id="{662610D4-07B6-AB4C-898B-69863F851A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75625" y="6329363"/>
            <a:ext cx="844550" cy="4778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9BD475-42A0-B047-BB4B-3E80637FDA2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984F57BE-DD12-3143-8358-96282ABC094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17"/>
          <a:stretch/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46B57-7AD2-9F4E-9B07-E57C3A62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767E9-E7A9-2746-83DD-012ABF0FE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05AE-718F-0842-A2DE-0DD675D16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2715E-4066-4C4B-84EC-C6D410C0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DB70F-3E45-694D-9BAF-1764AD63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570EA2-3E0E-D643-9853-B9E68D8F7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65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E783C-00AF-1441-9CCE-3D48FD071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54800" y="828675"/>
            <a:ext cx="2155825" cy="4608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81B2C-CDFC-5F46-96E6-EB67C8D4D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82563" y="828675"/>
            <a:ext cx="6319837" cy="4608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4EC27-BE5C-7149-9AD5-C3574B60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ACBFB-7145-1D4A-ADB0-0E6E5833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40486-9D88-A94C-89E2-BA9B9214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C8E93A-BE18-F44D-99BA-E3CD60E76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89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3877-B09C-634E-B282-99CAEB15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A096-D484-CE46-B649-808738555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60E63-FF17-BB4E-B0E9-8E921DAD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BE0E-FDFD-184F-8292-0794BDF1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3EB63-C8AA-5548-BC21-D76D531C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D0E2FB-4BD6-D04C-8788-6E6E54573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10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F126-141D-7143-B910-01E0DC14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B4DEF-436B-0941-938E-0FBA1CD1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15FC0-6DC4-E241-BD16-E052EEF2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B08-5386-7E4E-B514-057CAB4E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D636-4746-494A-B6B3-E87FC2C5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F09FAAF-8198-654D-B057-0FEDDFD1B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40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C5AF-C8E8-D649-AC10-858CE6767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10C06-DAC1-3943-89E8-92FE8B122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189163"/>
            <a:ext cx="4070350" cy="3248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23228-1F02-4040-A415-67A82BC7B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3750" y="2189163"/>
            <a:ext cx="4070350" cy="3248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4FE66-1994-9643-B419-0CE1210C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3882F-2037-B94C-AA2D-02ACA4E8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CB84A-E874-164B-84DF-D76543E9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7DBE27-472C-D245-BFBD-66B721222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56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3269-8405-D944-B5E1-007EEDEB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8970B-264C-CF4E-B109-416160663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5FB5-5FBF-4A4F-A703-FB3453EFD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897C3E-1BF4-4B48-A913-B44E92E37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020AD-CD2C-DE49-A833-6F39BE34C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B21536-18DA-1845-B460-DE7D1D9C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11BB82-C304-9644-8829-29B02E27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3DB1E9-C764-3149-B90E-7A31CD98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7BFCA45-A96D-154E-94E5-31BEFCD90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76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0525-4E50-A341-A1A2-98A781C4C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6D01A-EA0B-D24C-94CE-78E9FFB47B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FF9A5-8A05-8A4B-AAA8-F31D45F6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21B49-BBA3-C244-A06B-9DB8613A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16F6FF6-D854-804B-BE3C-88B0DE1D29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11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D7E4B-3F89-3249-B301-66D3772FE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DC236-885A-8341-A199-9F203FF8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1B2BB-5A6B-6F4A-B973-FDCDEA8C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7EC12F-0B5D-1743-AA59-B04720612F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51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0461-BA43-8245-B4AD-D3B95D5C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C137-925C-0448-92F0-DEFF69E16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78220-608C-564D-8451-CC496F993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2AA24-B55A-454B-8613-3CEBF27A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14F91-05CC-AD42-9327-CE9D743F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F482B-16B0-9245-9119-97E8640F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DE07BE-A102-1145-9B3C-33C4280BF5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0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30EA-EF7E-BD4A-97FA-F10C80F4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6B317-BB57-D249-B0DD-2E1D4B669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045A8-D207-5D49-B335-EAC6A11E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2BCB5-C9B2-DC41-8A22-F39F01D9F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413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44263-6D27-084D-99B3-6AE26B2C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C2FDB-BBAD-E44A-8251-5E4944BD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1213" y="6245225"/>
            <a:ext cx="588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81A3F4-2594-204E-8E09-4A0AEB6AC7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51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69" name="Picture 13">
            <a:extLst>
              <a:ext uri="{FF2B5EF4-FFF2-40B4-BE49-F238E27FC236}">
                <a16:creationId xmlns:a16="http://schemas.microsoft.com/office/drawing/2014/main" id="{631473C5-AADA-BE4A-A54F-6BA9F99669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69"/>
          <a:stretch/>
        </p:blipFill>
        <p:spPr bwMode="auto">
          <a:xfrm>
            <a:off x="0" y="-11430"/>
            <a:ext cx="9144000" cy="4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8" name="Rectangle 2">
            <a:extLst>
              <a:ext uri="{FF2B5EF4-FFF2-40B4-BE49-F238E27FC236}">
                <a16:creationId xmlns:a16="http://schemas.microsoft.com/office/drawing/2014/main" id="{3DDDC3D2-CABD-414D-BAF3-6C3945626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3509" y="429448"/>
            <a:ext cx="8628062" cy="99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80400" tIns="40200" rIns="80400" bIns="402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F5A74A2D-18EB-EE4C-8A74-73B30EDF2E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37510"/>
            <a:ext cx="8293100" cy="52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80400" tIns="40200" rIns="80400" bIns="40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>
          <a:solidFill>
            <a:schemeClr val="tx1"/>
          </a:solidFill>
          <a:latin typeface="Arial" panose="020B0604020202020204" pitchFamily="34" charset="0"/>
        </a:defRPr>
      </a:lvl2pPr>
      <a:lvl3pPr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>
          <a:solidFill>
            <a:schemeClr val="tx1"/>
          </a:solidFill>
          <a:latin typeface="Arial" panose="020B0604020202020204" pitchFamily="34" charset="0"/>
        </a:defRPr>
      </a:lvl3pPr>
      <a:lvl4pPr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>
          <a:solidFill>
            <a:schemeClr val="tx1"/>
          </a:solidFill>
          <a:latin typeface="Arial" panose="020B0604020202020204" pitchFamily="34" charset="0"/>
        </a:defRPr>
      </a:lvl4pPr>
      <a:lvl5pPr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>
          <a:solidFill>
            <a:schemeClr val="tx1"/>
          </a:solidFill>
          <a:latin typeface="Arial" panose="020B0604020202020204" pitchFamily="34" charset="0"/>
        </a:defRPr>
      </a:lvl5pPr>
      <a:lvl6pPr marL="457200"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>
          <a:solidFill>
            <a:schemeClr val="tx1"/>
          </a:solidFill>
          <a:latin typeface="Arial" panose="020B0604020202020204" pitchFamily="34" charset="0"/>
        </a:defRPr>
      </a:lvl6pPr>
      <a:lvl7pPr marL="914400"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803275" rtl="0" fontAlgn="base">
        <a:lnSpc>
          <a:spcPct val="85000"/>
        </a:lnSpc>
        <a:spcBef>
          <a:spcPct val="20000"/>
        </a:spcBef>
        <a:spcAft>
          <a:spcPct val="0"/>
        </a:spcAft>
        <a:defRPr sz="38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6075" indent="-346075" algn="l" defTabSz="803275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000066"/>
        </a:buClr>
        <a:buSzPct val="70000"/>
        <a:buFont typeface="Wingdings" pitchFamily="2" charset="2"/>
        <a:buChar char="m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0988" algn="l" defTabSz="803275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000066"/>
        </a:buClr>
        <a:buSzPct val="70000"/>
        <a:buFont typeface="Wingdings" pitchFamily="2" charset="2"/>
        <a:buChar char="m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0938" indent="-295275" algn="l" defTabSz="803275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000066"/>
        </a:buClr>
        <a:buSzPct val="70000"/>
        <a:buFont typeface="Wingdings" pitchFamily="2" charset="2"/>
        <a:buChar char="m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8138" indent="-342900" algn="l" defTabSz="803275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000066"/>
        </a:buClr>
        <a:buSzPct val="70000"/>
        <a:buFont typeface="Wingdings" pitchFamily="2" charset="2"/>
        <a:buChar char="m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1838" indent="-279400" algn="l" defTabSz="803275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000066"/>
        </a:buClr>
        <a:buSzPct val="70000"/>
        <a:buFont typeface="Wingdings" pitchFamily="2" charset="2"/>
        <a:buChar char="m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14">
            <a:extLst>
              <a:ext uri="{FF2B5EF4-FFF2-40B4-BE49-F238E27FC236}">
                <a16:creationId xmlns:a16="http://schemas.microsoft.com/office/drawing/2014/main" id="{898B42E1-8805-4648-A5B4-2C2E98B7D0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000" dirty="0"/>
              <a:t>Constructing </a:t>
            </a:r>
            <a:br>
              <a:rPr lang="en-US" altLang="en-US" sz="5000" dirty="0"/>
            </a:br>
            <a:r>
              <a:rPr lang="en-US" altLang="en-US" sz="5000" dirty="0"/>
              <a:t>Phylogenetic Trees</a:t>
            </a:r>
          </a:p>
        </p:txBody>
      </p:sp>
      <p:sp>
        <p:nvSpPr>
          <p:cNvPr id="6159" name="Rectangle 15">
            <a:extLst>
              <a:ext uri="{FF2B5EF4-FFF2-40B4-BE49-F238E27FC236}">
                <a16:creationId xmlns:a16="http://schemas.microsoft.com/office/drawing/2014/main" id="{D829BBBC-DE0A-7E45-A9E7-5BC79B60C12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T. Goodrich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California, Irvine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C6368-C76B-ABC8-B11B-D3AEAF21CACD}"/>
              </a:ext>
            </a:extLst>
          </p:cNvPr>
          <p:cNvSpPr txBox="1"/>
          <p:nvPr/>
        </p:nvSpPr>
        <p:spPr>
          <a:xfrm>
            <a:off x="136634" y="6526924"/>
            <a:ext cx="731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Some slides adapted from slides by Tandy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Warnow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Ramtin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Afshar, and Martha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Osegueda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BF484340-0909-1EE3-B549-A0FFCE6BE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Phylogenies of Languages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0A2798CB-BBC9-7001-8391-4B9A19963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509" y="1437510"/>
            <a:ext cx="8875551" cy="52947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Languages evolve over time, just as biological species do (geographic and other separations induce changes that over time make different dialects incomprehensible -- new languages appear)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The result can be modelled as a rooted tree</a:t>
            </a:r>
          </a:p>
        </p:txBody>
      </p:sp>
      <p:pic>
        <p:nvPicPr>
          <p:cNvPr id="6148" name="Picture 4" descr="Found in Translation: Reconstructing Phylogenetic Language Trees from  Translations - Arya McCarthy - Ph.D. candidate in computer science at Johns  Hopkins">
            <a:extLst>
              <a:ext uri="{FF2B5EF4-FFF2-40B4-BE49-F238E27FC236}">
                <a16:creationId xmlns:a16="http://schemas.microsoft.com/office/drawing/2014/main" id="{3B1C9307-12F3-E2CB-9D7A-4A6D0CD5A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88" y="3665126"/>
            <a:ext cx="3801224" cy="30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8D05FD-676C-2EB9-5170-7BAE192896BC}"/>
              </a:ext>
            </a:extLst>
          </p:cNvPr>
          <p:cNvSpPr txBox="1"/>
          <p:nvPr/>
        </p:nvSpPr>
        <p:spPr>
          <a:xfrm>
            <a:off x="0" y="6633180"/>
            <a:ext cx="3783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Image from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aryamccarthy.github.io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/rabinovich2017found/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0C8C-9DA8-0E4A-BBF8-49A45E70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6A957D-D02E-F34C-AF6D-3986BE89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154" y="1802387"/>
            <a:ext cx="4583874" cy="42017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67CD9A-D1FB-4841-B379-86E4CD7B4033}"/>
              </a:ext>
            </a:extLst>
          </p:cNvPr>
          <p:cNvSpPr txBox="1"/>
          <p:nvPr/>
        </p:nvSpPr>
        <p:spPr>
          <a:xfrm>
            <a:off x="133509" y="6581001"/>
            <a:ext cx="7413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 hierarchical clustering example by Tullis and Albert.</a:t>
            </a:r>
          </a:p>
        </p:txBody>
      </p:sp>
    </p:spTree>
    <p:extLst>
      <p:ext uri="{BB962C8B-B14F-4D97-AF65-F5344CB8AC3E}">
        <p14:creationId xmlns:p14="http://schemas.microsoft.com/office/powerpoint/2010/main" val="170985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1250D-F3F1-4151-65FF-0B2B6AFB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to Ancestry DNA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7DB59-C836-96C1-72C1-809119F96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37510"/>
            <a:ext cx="8763000" cy="1158545"/>
          </a:xfrm>
        </p:spPr>
        <p:txBody>
          <a:bodyPr/>
          <a:lstStyle/>
          <a:p>
            <a:r>
              <a:rPr lang="en-US" dirty="0"/>
              <a:t>Submitting your DNA could get a relative arrested…</a:t>
            </a:r>
          </a:p>
          <a:p>
            <a:pPr lvl="1"/>
            <a:r>
              <a:rPr lang="en-US" dirty="0"/>
              <a:t>Edit distance of DNA used as evidence.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79916-E268-B887-1E59-5B98C2D98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117" y="2359572"/>
            <a:ext cx="4372304" cy="4351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7C222-114B-AD44-DFEC-76FCBBBECD4F}"/>
              </a:ext>
            </a:extLst>
          </p:cNvPr>
          <p:cNvSpPr txBox="1"/>
          <p:nvPr/>
        </p:nvSpPr>
        <p:spPr>
          <a:xfrm>
            <a:off x="133509" y="6611007"/>
            <a:ext cx="5604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Image from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ctlsites.uga.edu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/biol2013h-2019/family-tree-forensics-fighting-crime-with-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6617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AF35-BF98-C6BD-2300-ADACB711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2F731-F7A3-1828-3DF1-F94B5A2D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37510"/>
            <a:ext cx="8293100" cy="790683"/>
          </a:xfrm>
        </p:spPr>
        <p:txBody>
          <a:bodyPr/>
          <a:lstStyle/>
          <a:p>
            <a:r>
              <a:rPr lang="en-US" dirty="0"/>
              <a:t>DNA analysis can reveal interesting histories.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9C2E-C005-1791-A92A-BECC1D7D9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053" y="1836230"/>
            <a:ext cx="4742438" cy="4816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D7595B-E624-647C-76F2-6CF197055D93}"/>
              </a:ext>
            </a:extLst>
          </p:cNvPr>
          <p:cNvSpPr txBox="1"/>
          <p:nvPr/>
        </p:nvSpPr>
        <p:spPr>
          <a:xfrm>
            <a:off x="196569" y="3135143"/>
            <a:ext cx="39805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Y-chromosome lineage of </a:t>
            </a:r>
          </a:p>
          <a:p>
            <a:r>
              <a:rPr lang="en-US" sz="1800" dirty="0"/>
              <a:t>an American male with </a:t>
            </a:r>
          </a:p>
          <a:p>
            <a:r>
              <a:rPr lang="en-US" sz="1800" dirty="0"/>
              <a:t>male ancestors from England shows </a:t>
            </a:r>
          </a:p>
          <a:p>
            <a:r>
              <a:rPr lang="en-US" sz="1800" dirty="0"/>
              <a:t>he probably actually is a descendant </a:t>
            </a:r>
          </a:p>
          <a:p>
            <a:r>
              <a:rPr lang="en-US" sz="1800" dirty="0"/>
              <a:t>of an ancient Roman soldier.</a:t>
            </a:r>
          </a:p>
        </p:txBody>
      </p:sp>
    </p:spTree>
    <p:extLst>
      <p:ext uri="{BB962C8B-B14F-4D97-AF65-F5344CB8AC3E}">
        <p14:creationId xmlns:p14="http://schemas.microsoft.com/office/powerpoint/2010/main" val="81730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1250D-F3F1-4151-65FF-0B2B6AFB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Ancestry DNA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7DB59-C836-96C1-72C1-809119F96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45634"/>
            <a:ext cx="8763000" cy="696090"/>
          </a:xfrm>
        </p:spPr>
        <p:txBody>
          <a:bodyPr/>
          <a:lstStyle/>
          <a:p>
            <a:r>
              <a:rPr lang="en-US" dirty="0"/>
              <a:t>DNA could uncover secret relatives.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45084-9F08-9D59-8C59-D90F590E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91" y="2660206"/>
            <a:ext cx="3860224" cy="271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EB0274-0545-1D49-7155-B4B941FA1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753666"/>
            <a:ext cx="4125515" cy="5069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7C222-114B-AD44-DFEC-76FCBBBECD4F}"/>
              </a:ext>
            </a:extLst>
          </p:cNvPr>
          <p:cNvSpPr txBox="1"/>
          <p:nvPr/>
        </p:nvSpPr>
        <p:spPr>
          <a:xfrm>
            <a:off x="0" y="6611779"/>
            <a:ext cx="51139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Image from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www.csueastbay.edu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/museum/pre-exhibit/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dna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/history-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jefferson.html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03962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67E5-93C3-3744-AB22-AB92EAEF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EBF12-ECE3-FD4D-9C32-2FA672899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09" y="1437510"/>
            <a:ext cx="8875551" cy="5294760"/>
          </a:xfrm>
        </p:spPr>
        <p:txBody>
          <a:bodyPr/>
          <a:lstStyle/>
          <a:p>
            <a:r>
              <a:rPr lang="en-US" dirty="0"/>
              <a:t>Given a set of nodes or leaves of a binary tree:</a:t>
            </a:r>
          </a:p>
          <a:p>
            <a:pPr lvl="1"/>
            <a:r>
              <a:rPr lang="en-US" dirty="0"/>
              <a:t>The goal is to discover the edges of the tree using queries.</a:t>
            </a:r>
          </a:p>
          <a:p>
            <a:pPr lvl="1"/>
            <a:r>
              <a:rPr lang="en-US" dirty="0"/>
              <a:t>The queries involve nodes or leaves of the tree.</a:t>
            </a:r>
          </a:p>
          <a:p>
            <a:pPr lvl="2"/>
            <a:r>
              <a:rPr lang="en-US" dirty="0"/>
              <a:t>Each query reveals certain type of information.</a:t>
            </a:r>
          </a:p>
          <a:p>
            <a:pPr lvl="1"/>
            <a:r>
              <a:rPr lang="en-US" dirty="0"/>
              <a:t>We study the reconstruction of the trees based on:</a:t>
            </a:r>
          </a:p>
          <a:p>
            <a:pPr lvl="2"/>
            <a:r>
              <a:rPr lang="en-US" dirty="0"/>
              <a:t>Query complexity</a:t>
            </a:r>
          </a:p>
          <a:p>
            <a:pPr lvl="2"/>
            <a:r>
              <a:rPr lang="en-US" dirty="0"/>
              <a:t>Round complexity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BC0417-D107-64CC-9A60-D9B1991EE92A}"/>
              </a:ext>
            </a:extLst>
          </p:cNvPr>
          <p:cNvGrpSpPr/>
          <p:nvPr/>
        </p:nvGrpSpPr>
        <p:grpSpPr>
          <a:xfrm>
            <a:off x="1759447" y="5156196"/>
            <a:ext cx="6403229" cy="1297905"/>
            <a:chOff x="1107805" y="4672729"/>
            <a:chExt cx="6403229" cy="129790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EECD4AE-CA14-FB4F-A346-16D30DD122D4}"/>
                </a:ext>
              </a:extLst>
            </p:cNvPr>
            <p:cNvSpPr/>
            <p:nvPr/>
          </p:nvSpPr>
          <p:spPr>
            <a:xfrm>
              <a:off x="2385776" y="5638174"/>
              <a:ext cx="123092" cy="1230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95E5C7-479C-D34B-8159-5056EDFAF20F}"/>
                </a:ext>
              </a:extLst>
            </p:cNvPr>
            <p:cNvSpPr/>
            <p:nvPr/>
          </p:nvSpPr>
          <p:spPr>
            <a:xfrm>
              <a:off x="2869353" y="5638174"/>
              <a:ext cx="123092" cy="1230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D2743E-6EAB-1F46-90F9-DE220490A0E9}"/>
                </a:ext>
              </a:extLst>
            </p:cNvPr>
            <p:cNvSpPr/>
            <p:nvPr/>
          </p:nvSpPr>
          <p:spPr>
            <a:xfrm>
              <a:off x="2640753" y="5154597"/>
              <a:ext cx="123092" cy="1230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939AE08-8A82-0741-8171-856626A737B7}"/>
                </a:ext>
              </a:extLst>
            </p:cNvPr>
            <p:cNvSpPr/>
            <p:nvPr/>
          </p:nvSpPr>
          <p:spPr>
            <a:xfrm>
              <a:off x="3291383" y="5638174"/>
              <a:ext cx="123092" cy="1230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6CBA086-54F4-C44D-94FE-29273C32AF2B}"/>
                </a:ext>
              </a:extLst>
            </p:cNvPr>
            <p:cNvSpPr/>
            <p:nvPr/>
          </p:nvSpPr>
          <p:spPr>
            <a:xfrm>
              <a:off x="2869353" y="4807392"/>
              <a:ext cx="123092" cy="1230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715A1-A015-E44A-865A-E6C7D737BB54}"/>
                </a:ext>
              </a:extLst>
            </p:cNvPr>
            <p:cNvSpPr/>
            <p:nvPr/>
          </p:nvSpPr>
          <p:spPr>
            <a:xfrm>
              <a:off x="5197116" y="5567606"/>
              <a:ext cx="123092" cy="12309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AE7119-2A67-FB43-AAD1-E4D034126D87}"/>
                </a:ext>
              </a:extLst>
            </p:cNvPr>
            <p:cNvSpPr/>
            <p:nvPr/>
          </p:nvSpPr>
          <p:spPr>
            <a:xfrm>
              <a:off x="5649920" y="5567607"/>
              <a:ext cx="123092" cy="12309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5F8BBA-ABC7-4F47-A47D-C18C34430F6F}"/>
                </a:ext>
              </a:extLst>
            </p:cNvPr>
            <p:cNvSpPr/>
            <p:nvPr/>
          </p:nvSpPr>
          <p:spPr>
            <a:xfrm>
              <a:off x="6225815" y="5571499"/>
              <a:ext cx="123092" cy="12309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CCE35B7-0E58-CE4D-A51C-808485691F1C}"/>
                </a:ext>
              </a:extLst>
            </p:cNvPr>
            <p:cNvCxnSpPr/>
            <p:nvPr/>
          </p:nvCxnSpPr>
          <p:spPr>
            <a:xfrm>
              <a:off x="4302499" y="4706189"/>
              <a:ext cx="0" cy="1106596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9F2362-C2BA-2547-B709-CDE003445563}"/>
                </a:ext>
              </a:extLst>
            </p:cNvPr>
            <p:cNvSpPr/>
            <p:nvPr/>
          </p:nvSpPr>
          <p:spPr>
            <a:xfrm>
              <a:off x="5394943" y="5079952"/>
              <a:ext cx="123092" cy="1230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1DAD62-846A-3D4E-890D-BB7741D571F9}"/>
                </a:ext>
              </a:extLst>
            </p:cNvPr>
            <p:cNvSpPr/>
            <p:nvPr/>
          </p:nvSpPr>
          <p:spPr>
            <a:xfrm>
              <a:off x="5526828" y="4684300"/>
              <a:ext cx="123092" cy="1230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82E5E1-06F1-6F47-886D-EAE5CE542A8F}"/>
                </a:ext>
              </a:extLst>
            </p:cNvPr>
            <p:cNvCxnSpPr>
              <a:cxnSpLocks/>
              <a:stCxn id="12" idx="5"/>
              <a:endCxn id="10" idx="1"/>
            </p:cNvCxnSpPr>
            <p:nvPr/>
          </p:nvCxnSpPr>
          <p:spPr>
            <a:xfrm>
              <a:off x="2974418" y="4912458"/>
              <a:ext cx="334991" cy="743743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2D75239-F554-D740-B5C7-DB45B0E6F6E7}"/>
                </a:ext>
              </a:extLst>
            </p:cNvPr>
            <p:cNvCxnSpPr>
              <a:cxnSpLocks/>
              <a:stCxn id="9" idx="4"/>
              <a:endCxn id="7" idx="0"/>
            </p:cNvCxnSpPr>
            <p:nvPr/>
          </p:nvCxnSpPr>
          <p:spPr>
            <a:xfrm flipH="1">
              <a:off x="2447322" y="5277689"/>
              <a:ext cx="254977" cy="360485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847BCED-5EA9-7949-9A0B-4ABCC3D52188}"/>
                </a:ext>
              </a:extLst>
            </p:cNvPr>
            <p:cNvCxnSpPr>
              <a:cxnSpLocks/>
            </p:cNvCxnSpPr>
            <p:nvPr/>
          </p:nvCxnSpPr>
          <p:spPr>
            <a:xfrm>
              <a:off x="2739444" y="5246504"/>
              <a:ext cx="167054" cy="422031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48E7DB-0F87-D34B-8E98-F75D20A0E670}"/>
                </a:ext>
              </a:extLst>
            </p:cNvPr>
            <p:cNvCxnSpPr>
              <a:cxnSpLocks/>
              <a:stCxn id="12" idx="3"/>
              <a:endCxn id="9" idx="7"/>
            </p:cNvCxnSpPr>
            <p:nvPr/>
          </p:nvCxnSpPr>
          <p:spPr>
            <a:xfrm flipH="1">
              <a:off x="2745819" y="4912458"/>
              <a:ext cx="141560" cy="260165"/>
            </a:xfrm>
            <a:prstGeom prst="line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0C5560C-4C6F-214F-BB53-569B64876D10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5645523" y="4782724"/>
              <a:ext cx="598318" cy="806801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E07594-AE63-5F4B-9504-F84AC1A86372}"/>
                </a:ext>
              </a:extLst>
            </p:cNvPr>
            <p:cNvCxnSpPr>
              <a:cxnSpLocks/>
              <a:stCxn id="25" idx="4"/>
              <a:endCxn id="24" idx="0"/>
            </p:cNvCxnSpPr>
            <p:nvPr/>
          </p:nvCxnSpPr>
          <p:spPr>
            <a:xfrm flipH="1">
              <a:off x="5456489" y="4807391"/>
              <a:ext cx="131885" cy="272561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E7ACE4-8FEF-A04E-BE2D-554F440B9813}"/>
                </a:ext>
              </a:extLst>
            </p:cNvPr>
            <p:cNvCxnSpPr>
              <a:cxnSpLocks/>
              <a:endCxn id="13" idx="7"/>
            </p:cNvCxnSpPr>
            <p:nvPr/>
          </p:nvCxnSpPr>
          <p:spPr>
            <a:xfrm flipH="1">
              <a:off x="5302181" y="5203044"/>
              <a:ext cx="112544" cy="382588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E46E9A4-00B8-3F4C-8993-F02C2B06512D}"/>
                </a:ext>
              </a:extLst>
            </p:cNvPr>
            <p:cNvCxnSpPr>
              <a:cxnSpLocks/>
            </p:cNvCxnSpPr>
            <p:nvPr/>
          </p:nvCxnSpPr>
          <p:spPr>
            <a:xfrm>
              <a:off x="5500008" y="5198235"/>
              <a:ext cx="211457" cy="382589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BE02658-2921-0F49-9E8D-DE211B006F27}"/>
                </a:ext>
              </a:extLst>
            </p:cNvPr>
            <p:cNvSpPr/>
            <p:nvPr/>
          </p:nvSpPr>
          <p:spPr>
            <a:xfrm>
              <a:off x="5149527" y="5454334"/>
              <a:ext cx="1246969" cy="349634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382E443-966A-DB49-BFE5-8665C6024F34}"/>
                </a:ext>
              </a:extLst>
            </p:cNvPr>
            <p:cNvSpPr/>
            <p:nvPr/>
          </p:nvSpPr>
          <p:spPr>
            <a:xfrm>
              <a:off x="1955842" y="4684300"/>
              <a:ext cx="1762412" cy="1286334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9ACE8EB-0E8C-204C-AD45-60687D53BC41}"/>
                </a:ext>
              </a:extLst>
            </p:cNvPr>
            <p:cNvSpPr txBox="1"/>
            <p:nvPr/>
          </p:nvSpPr>
          <p:spPr>
            <a:xfrm>
              <a:off x="1107805" y="4672729"/>
              <a:ext cx="106695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</a:rPr>
                <a:t>Querying leaves or internal nodes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0B24E4E-BCEC-7C4A-833A-85B8BE7C6931}"/>
                </a:ext>
              </a:extLst>
            </p:cNvPr>
            <p:cNvSpPr txBox="1"/>
            <p:nvPr/>
          </p:nvSpPr>
          <p:spPr>
            <a:xfrm>
              <a:off x="6444084" y="5429720"/>
              <a:ext cx="10669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</a:rPr>
                <a:t>Querying leaves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633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5E40-F047-CA4E-A85B-CD2F7BF1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9" y="429448"/>
            <a:ext cx="8628062" cy="789005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Problem for Relative-Distance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630D86-F847-A642-81CC-CDBA948FA9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set of leaves of a rooted binary tree:</a:t>
                </a:r>
              </a:p>
              <a:p>
                <a:pPr lvl="1"/>
                <a:r>
                  <a:rPr lang="en-US" dirty="0"/>
                  <a:t>We learn the tree using three node relative-distance queries in parallel.</a:t>
                </a:r>
              </a:p>
              <a:p>
                <a:r>
                  <a:rPr lang="en-US" b="1" i="1" dirty="0"/>
                  <a:t>Relative-distance </a:t>
                </a:r>
                <a:r>
                  <a:rPr lang="en-US" dirty="0"/>
                  <a:t>query:</a:t>
                </a:r>
              </a:p>
              <a:p>
                <a:pPr lvl="1"/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leaves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It finds the pair with the lowest common ancestor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630D86-F847-A642-81CC-CDBA948FA9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17" t="-2638" r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66AA80B-5306-454A-3011-4BFC9BB4CA56}"/>
              </a:ext>
            </a:extLst>
          </p:cNvPr>
          <p:cNvGrpSpPr/>
          <p:nvPr/>
        </p:nvGrpSpPr>
        <p:grpSpPr>
          <a:xfrm>
            <a:off x="1303283" y="4508938"/>
            <a:ext cx="2333297" cy="2014207"/>
            <a:chOff x="3809488" y="4041805"/>
            <a:chExt cx="1151792" cy="101029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7ADF161-3126-4144-B4A1-5A59EC6D5E69}"/>
                </a:ext>
              </a:extLst>
            </p:cNvPr>
            <p:cNvSpPr/>
            <p:nvPr/>
          </p:nvSpPr>
          <p:spPr>
            <a:xfrm>
              <a:off x="3809488" y="4925112"/>
              <a:ext cx="123092" cy="1230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D5603F-F2DF-A043-867F-BDA4CB61D088}"/>
                </a:ext>
              </a:extLst>
            </p:cNvPr>
            <p:cNvSpPr/>
            <p:nvPr/>
          </p:nvSpPr>
          <p:spPr>
            <a:xfrm>
              <a:off x="4262293" y="4925113"/>
              <a:ext cx="123092" cy="1230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13F0FE-0CBC-A043-9948-3649A09F788D}"/>
                </a:ext>
              </a:extLst>
            </p:cNvPr>
            <p:cNvSpPr/>
            <p:nvPr/>
          </p:nvSpPr>
          <p:spPr>
            <a:xfrm>
              <a:off x="4838188" y="4929005"/>
              <a:ext cx="123092" cy="1230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F45106-0EEA-8943-822B-9BC296A33FB4}"/>
                </a:ext>
              </a:extLst>
            </p:cNvPr>
            <p:cNvSpPr/>
            <p:nvPr/>
          </p:nvSpPr>
          <p:spPr>
            <a:xfrm>
              <a:off x="4007316" y="4437458"/>
              <a:ext cx="123092" cy="1230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AD98043-5E43-F54B-84D8-B14F2766A286}"/>
                </a:ext>
              </a:extLst>
            </p:cNvPr>
            <p:cNvSpPr/>
            <p:nvPr/>
          </p:nvSpPr>
          <p:spPr>
            <a:xfrm>
              <a:off x="4139200" y="4041805"/>
              <a:ext cx="123092" cy="1230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D3BD92-5228-044E-88D1-A245850B8C85}"/>
                </a:ext>
              </a:extLst>
            </p:cNvPr>
            <p:cNvCxnSpPr>
              <a:cxnSpLocks/>
              <a:stCxn id="20" idx="4"/>
              <a:endCxn id="19" idx="0"/>
            </p:cNvCxnSpPr>
            <p:nvPr/>
          </p:nvCxnSpPr>
          <p:spPr>
            <a:xfrm flipH="1">
              <a:off x="4068862" y="4164897"/>
              <a:ext cx="131885" cy="272561"/>
            </a:xfrm>
            <a:prstGeom prst="line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56E6176-15AE-CE4F-BAEE-F12B7C5688AB}"/>
                </a:ext>
              </a:extLst>
            </p:cNvPr>
            <p:cNvCxnSpPr>
              <a:cxnSpLocks/>
              <a:endCxn id="16" idx="7"/>
            </p:cNvCxnSpPr>
            <p:nvPr/>
          </p:nvCxnSpPr>
          <p:spPr>
            <a:xfrm flipH="1">
              <a:off x="3914554" y="4560550"/>
              <a:ext cx="112544" cy="382588"/>
            </a:xfrm>
            <a:prstGeom prst="line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5D4368-17E9-B645-BC3B-E1909676CDC1}"/>
                </a:ext>
              </a:extLst>
            </p:cNvPr>
            <p:cNvCxnSpPr>
              <a:cxnSpLocks/>
            </p:cNvCxnSpPr>
            <p:nvPr/>
          </p:nvCxnSpPr>
          <p:spPr>
            <a:xfrm>
              <a:off x="4112381" y="4555741"/>
              <a:ext cx="211457" cy="382589"/>
            </a:xfrm>
            <a:prstGeom prst="line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8017B77-5C0C-4849-ACCC-97C5027320FC}"/>
                </a:ext>
              </a:extLst>
            </p:cNvPr>
            <p:cNvCxnSpPr>
              <a:cxnSpLocks/>
              <a:stCxn id="20" idx="5"/>
              <a:endCxn id="18" idx="0"/>
            </p:cNvCxnSpPr>
            <p:nvPr/>
          </p:nvCxnSpPr>
          <p:spPr>
            <a:xfrm>
              <a:off x="4244266" y="4146871"/>
              <a:ext cx="655468" cy="782134"/>
            </a:xfrm>
            <a:prstGeom prst="line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Figure S1:">
            <a:extLst>
              <a:ext uri="{FF2B5EF4-FFF2-40B4-BE49-F238E27FC236}">
                <a16:creationId xmlns:a16="http://schemas.microsoft.com/office/drawing/2014/main" id="{B3CEE62A-A99A-9F62-F156-2D3CB3F47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57" y="4883004"/>
            <a:ext cx="4100831" cy="8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99CF8C-19D5-2128-C373-25317D0ABA15}"/>
              </a:ext>
            </a:extLst>
          </p:cNvPr>
          <p:cNvSpPr txBox="1"/>
          <p:nvPr/>
        </p:nvSpPr>
        <p:spPr>
          <a:xfrm>
            <a:off x="3724742" y="5822270"/>
            <a:ext cx="4899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Comparisons are based on </a:t>
            </a:r>
            <a:r>
              <a:rPr lang="en-US" sz="2000" b="1" dirty="0"/>
              <a:t>edit distance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6CC91-14DA-4B23-CFF0-8C58207F712C}"/>
              </a:ext>
            </a:extLst>
          </p:cNvPr>
          <p:cNvSpPr txBox="1"/>
          <p:nvPr/>
        </p:nvSpPr>
        <p:spPr>
          <a:xfrm>
            <a:off x="4572000" y="6603483"/>
            <a:ext cx="4559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Image from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www.biorxiv.org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/content/10.1101/2020.03.30.017384v1.full</a:t>
            </a:r>
          </a:p>
        </p:txBody>
      </p:sp>
    </p:spTree>
    <p:extLst>
      <p:ext uri="{BB962C8B-B14F-4D97-AF65-F5344CB8AC3E}">
        <p14:creationId xmlns:p14="http://schemas.microsoft.com/office/powerpoint/2010/main" val="299394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E7FB1-8803-D9A2-678B-F567EA650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40" y="573210"/>
            <a:ext cx="9144000" cy="56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94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CA9B1-89E5-D982-4B84-949D4A5D8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39"/>
            <a:ext cx="9144000" cy="55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80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597BC-113F-E7B6-F424-2F10F585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836"/>
            <a:ext cx="9144000" cy="54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3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1CF876D-AC2B-8C48-284E-F7D5E15DA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Phylogeny</a:t>
            </a:r>
          </a:p>
        </p:txBody>
      </p: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6BC6E578-4BC3-9F15-70DD-4715FC3140B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043113"/>
            <a:ext cx="5943600" cy="1447800"/>
            <a:chOff x="1104" y="1200"/>
            <a:chExt cx="3456" cy="1728"/>
          </a:xfrm>
        </p:grpSpPr>
        <p:sp>
          <p:nvSpPr>
            <p:cNvPr id="56324" name="Line 4">
              <a:extLst>
                <a:ext uri="{FF2B5EF4-FFF2-40B4-BE49-F238E27FC236}">
                  <a16:creationId xmlns:a16="http://schemas.microsoft.com/office/drawing/2014/main" id="{236BD444-839F-A0BB-D432-48622A9E25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5" name="Line 5">
              <a:extLst>
                <a:ext uri="{FF2B5EF4-FFF2-40B4-BE49-F238E27FC236}">
                  <a16:creationId xmlns:a16="http://schemas.microsoft.com/office/drawing/2014/main" id="{92073189-9C76-C681-B69A-FB815F8AB9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2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6" name="Line 6">
              <a:extLst>
                <a:ext uri="{FF2B5EF4-FFF2-40B4-BE49-F238E27FC236}">
                  <a16:creationId xmlns:a16="http://schemas.microsoft.com/office/drawing/2014/main" id="{78B80765-7ED0-0AAB-7463-F5F6C5FF32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776"/>
              <a:ext cx="1152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7" name="Line 7">
              <a:extLst>
                <a:ext uri="{FF2B5EF4-FFF2-40B4-BE49-F238E27FC236}">
                  <a16:creationId xmlns:a16="http://schemas.microsoft.com/office/drawing/2014/main" id="{83A9CA0D-09AD-B74D-2267-3688732089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8" y="2352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6328" name="Picture 8">
            <a:extLst>
              <a:ext uri="{FF2B5EF4-FFF2-40B4-BE49-F238E27FC236}">
                <a16:creationId xmlns:a16="http://schemas.microsoft.com/office/drawing/2014/main" id="{1CD9ED78-33FF-A3AB-A6CC-70D28651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1425575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>
            <a:extLst>
              <a:ext uri="{FF2B5EF4-FFF2-40B4-BE49-F238E27FC236}">
                <a16:creationId xmlns:a16="http://schemas.microsoft.com/office/drawing/2014/main" id="{1C4B3A35-FC87-70E8-BE7E-11449C442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911600"/>
            <a:ext cx="144145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Text Box 10">
            <a:extLst>
              <a:ext uri="{FF2B5EF4-FFF2-40B4-BE49-F238E27FC236}">
                <a16:creationId xmlns:a16="http://schemas.microsoft.com/office/drawing/2014/main" id="{742FF3D3-DD1C-603F-7AD1-7859B2851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1600200"/>
            <a:ext cx="332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1800" i="1">
                <a:latin typeface="Times New Roman" panose="02020603050405020304" pitchFamily="18" charset="0"/>
              </a:rPr>
              <a:t>From the Tree of the Life Website,</a:t>
            </a:r>
            <a:br>
              <a:rPr lang="en-US" altLang="en-US" sz="1800" i="1">
                <a:latin typeface="Times New Roman" panose="02020603050405020304" pitchFamily="18" charset="0"/>
              </a:rPr>
            </a:br>
            <a:r>
              <a:rPr lang="en-US" altLang="en-US" sz="1800" i="1">
                <a:latin typeface="Times New Roman" panose="02020603050405020304" pitchFamily="18" charset="0"/>
              </a:rPr>
              <a:t>University of Arizona</a:t>
            </a:r>
          </a:p>
        </p:txBody>
      </p:sp>
      <p:sp>
        <p:nvSpPr>
          <p:cNvPr id="56331" name="Text Box 11">
            <a:extLst>
              <a:ext uri="{FF2B5EF4-FFF2-40B4-BE49-F238E27FC236}">
                <a16:creationId xmlns:a16="http://schemas.microsoft.com/office/drawing/2014/main" id="{CAB80F47-F7BC-2715-D9BD-EECC8AF8D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17888"/>
            <a:ext cx="13636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>
                <a:latin typeface="Times New Roman" panose="02020603050405020304" pitchFamily="18" charset="0"/>
              </a:rPr>
              <a:t>Orangutan</a:t>
            </a:r>
          </a:p>
        </p:txBody>
      </p:sp>
      <p:sp>
        <p:nvSpPr>
          <p:cNvPr id="56332" name="Text Box 12">
            <a:extLst>
              <a:ext uri="{FF2B5EF4-FFF2-40B4-BE49-F238E27FC236}">
                <a16:creationId xmlns:a16="http://schemas.microsoft.com/office/drawing/2014/main" id="{6EE805D9-0CBC-83E9-FE24-7F807C2D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432175"/>
            <a:ext cx="9763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>
                <a:latin typeface="Times New Roman" panose="02020603050405020304" pitchFamily="18" charset="0"/>
              </a:rPr>
              <a:t>Gorilla</a:t>
            </a:r>
          </a:p>
        </p:txBody>
      </p:sp>
      <p:sp>
        <p:nvSpPr>
          <p:cNvPr id="56333" name="Text Box 13">
            <a:extLst>
              <a:ext uri="{FF2B5EF4-FFF2-40B4-BE49-F238E27FC236}">
                <a16:creationId xmlns:a16="http://schemas.microsoft.com/office/drawing/2014/main" id="{20387814-2D26-793C-31CE-D24F0D25F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32175"/>
            <a:ext cx="15795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>
                <a:latin typeface="Times New Roman" panose="02020603050405020304" pitchFamily="18" charset="0"/>
              </a:rPr>
              <a:t>Chimpanzee</a:t>
            </a:r>
          </a:p>
        </p:txBody>
      </p:sp>
      <p:sp>
        <p:nvSpPr>
          <p:cNvPr id="56334" name="Text Box 14">
            <a:extLst>
              <a:ext uri="{FF2B5EF4-FFF2-40B4-BE49-F238E27FC236}">
                <a16:creationId xmlns:a16="http://schemas.microsoft.com/office/drawing/2014/main" id="{FDD13CC8-403C-8A64-D031-6327551E8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3417888"/>
            <a:ext cx="1006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>
                <a:latin typeface="Times New Roman" panose="02020603050405020304" pitchFamily="18" charset="0"/>
              </a:rPr>
              <a:t>Human</a:t>
            </a:r>
          </a:p>
        </p:txBody>
      </p:sp>
      <p:pic>
        <p:nvPicPr>
          <p:cNvPr id="56335" name="Picture 15">
            <a:extLst>
              <a:ext uri="{FF2B5EF4-FFF2-40B4-BE49-F238E27FC236}">
                <a16:creationId xmlns:a16="http://schemas.microsoft.com/office/drawing/2014/main" id="{954C0150-39E3-0E22-E849-140FA041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3897313"/>
            <a:ext cx="1458912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>
            <a:extLst>
              <a:ext uri="{FF2B5EF4-FFF2-40B4-BE49-F238E27FC236}">
                <a16:creationId xmlns:a16="http://schemas.microsoft.com/office/drawing/2014/main" id="{324D35E0-4A77-8C52-F016-E4EBAA97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897313"/>
            <a:ext cx="1749425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C0881-6C30-A5F4-C6E7-03DB3B87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446"/>
            <a:ext cx="9144000" cy="478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64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2FB77-A9E5-348A-2AFA-981AF855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542"/>
            <a:ext cx="9144000" cy="49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58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38FAA-A0D9-C0BD-8740-4AEAA557C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690"/>
            <a:ext cx="9144000" cy="49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26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C3ACD-0C6D-2844-01A5-58DE5F3D7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690"/>
            <a:ext cx="9144000" cy="49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16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61675-7376-1013-FE4F-026735A28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918"/>
            <a:ext cx="9144000" cy="50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47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4EAFD-2FF8-8C4D-BA96-DFD5708E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009"/>
            <a:ext cx="9144000" cy="994567"/>
          </a:xfrm>
        </p:spPr>
        <p:txBody>
          <a:bodyPr/>
          <a:lstStyle/>
          <a:p>
            <a:r>
              <a:rPr lang="en-US" dirty="0"/>
              <a:t>Performance of Reconstruction Algorithm using Relative-Distance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00098-5D3B-1444-A1F3-74501C9DB9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2144110"/>
                <a:ext cx="8105447" cy="4614042"/>
              </a:xfrm>
            </p:spPr>
            <p:txBody>
              <a:bodyPr>
                <a:normAutofit/>
              </a:bodyPr>
              <a:lstStyle/>
              <a:p>
                <a:pPr marL="257175" indent="-257175">
                  <a:buFont typeface="+mj-lt"/>
                  <a:buAutoNum type="arabicPeriod"/>
                </a:pPr>
                <a:r>
                  <a:rPr lang="en-US" sz="1800" dirty="0"/>
                  <a:t>Pick two random leaves,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800" dirty="0"/>
                  <a:t> and</a:t>
                </a:r>
                <a14:m>
                  <m:oMath xmlns:m="http://schemas.openxmlformats.org/officeDocument/2006/math">
                    <m:r>
                      <a:rPr lang="en-US" sz="1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257175" indent="-257175">
                  <a:buFont typeface="+mj-lt"/>
                  <a:buAutoNum type="arabicPeriod"/>
                </a:pPr>
                <a:r>
                  <a:rPr lang="en-US" sz="1800" dirty="0"/>
                  <a:t>Perform queries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𝑐𝑙𝑜𝑠𝑒𝑟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for each leaf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dirty="0"/>
              </a:p>
              <a:p>
                <a:pPr marL="1714500" lvl="5" indent="0">
                  <a:buNone/>
                </a:pPr>
                <a:r>
                  <a:rPr lang="en-US" dirty="0"/>
                  <a:t>				3. Split into sets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1714500" lvl="5" indent="0">
                  <a:buNone/>
                </a:pPr>
                <a:r>
                  <a:rPr lang="en-US" dirty="0"/>
                  <a:t>				4. Recursively build the tree for 					each section.</a:t>
                </a:r>
              </a:p>
              <a:p>
                <a:pPr marL="1714500" lvl="5" indent="0">
                  <a:buNone/>
                </a:pPr>
                <a:r>
                  <a:rPr lang="en-US" dirty="0"/>
                  <a:t>				5. Merge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b="1" dirty="0"/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Theorem 1: </a:t>
                </a:r>
                <a:r>
                  <a:rPr lang="en-US" dirty="0"/>
                  <a:t>We can reconstruct a rooted binary tree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relative-distance queries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rounds with high </a:t>
                </a:r>
                <a:r>
                  <a:rPr lang="en-US" dirty="0" err="1"/>
                  <a:t>probablity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00098-5D3B-1444-A1F3-74501C9DB9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2144110"/>
                <a:ext cx="8105447" cy="4614042"/>
              </a:xfrm>
              <a:blipFill>
                <a:blip r:embed="rId2"/>
                <a:stretch>
                  <a:fillRect l="-782" t="-1644" r="-2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860957-B3D9-7244-AA76-FA7B2ECB4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36" y="2959990"/>
            <a:ext cx="2908056" cy="1810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681690-7F62-1A4E-934B-D1488B796EA5}"/>
                  </a:ext>
                </a:extLst>
              </p:cNvPr>
              <p:cNvSpPr txBox="1"/>
              <p:nvPr/>
            </p:nvSpPr>
            <p:spPr>
              <a:xfrm>
                <a:off x="2686789" y="4495788"/>
                <a:ext cx="356188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681690-7F62-1A4E-934B-D1488B796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789" y="4495788"/>
                <a:ext cx="356188" cy="323165"/>
              </a:xfrm>
              <a:prstGeom prst="rect">
                <a:avLst/>
              </a:prstGeom>
              <a:blipFill>
                <a:blip r:embed="rId4"/>
                <a:stretch>
                  <a:fillRect l="-13793" r="-3448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F7836B-436A-B245-AA94-900E2ED93385}"/>
                  </a:ext>
                </a:extLst>
              </p:cNvPr>
              <p:cNvSpPr txBox="1"/>
              <p:nvPr/>
            </p:nvSpPr>
            <p:spPr>
              <a:xfrm>
                <a:off x="1500940" y="4398118"/>
                <a:ext cx="336246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F7836B-436A-B245-AA94-900E2ED93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940" y="4398118"/>
                <a:ext cx="336246" cy="323165"/>
              </a:xfrm>
              <a:prstGeom prst="rect">
                <a:avLst/>
              </a:prstGeom>
              <a:blipFill>
                <a:blip r:embed="rId5"/>
                <a:stretch>
                  <a:fillRect l="-18519" r="-370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1B502A-DC79-3A4B-A680-5BB8D5A6C160}"/>
                  </a:ext>
                </a:extLst>
              </p:cNvPr>
              <p:cNvSpPr txBox="1"/>
              <p:nvPr/>
            </p:nvSpPr>
            <p:spPr>
              <a:xfrm>
                <a:off x="1607696" y="3001077"/>
                <a:ext cx="35368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1B502A-DC79-3A4B-A680-5BB8D5A6C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696" y="3001077"/>
                <a:ext cx="353687" cy="323165"/>
              </a:xfrm>
              <a:prstGeom prst="rect">
                <a:avLst/>
              </a:prstGeom>
              <a:blipFill>
                <a:blip r:embed="rId6"/>
                <a:stretch>
                  <a:fillRect l="-13793" r="-344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A3860296-B373-AE4A-AD4E-F2CC6D001B49}"/>
              </a:ext>
            </a:extLst>
          </p:cNvPr>
          <p:cNvSpPr/>
          <p:nvPr/>
        </p:nvSpPr>
        <p:spPr>
          <a:xfrm rot="11751589">
            <a:off x="2890577" y="3976942"/>
            <a:ext cx="1375996" cy="265623"/>
          </a:xfrm>
          <a:prstGeom prst="arc">
            <a:avLst>
              <a:gd name="adj1" fmla="val 11002865"/>
              <a:gd name="adj2" fmla="val 0"/>
            </a:avLst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9FB00D-145A-9D4E-895A-BDE4C7DAF37F}"/>
              </a:ext>
            </a:extLst>
          </p:cNvPr>
          <p:cNvSpPr txBox="1"/>
          <p:nvPr/>
        </p:nvSpPr>
        <p:spPr>
          <a:xfrm>
            <a:off x="4285349" y="4282702"/>
            <a:ext cx="2927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Find where to root the merge-point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A50FCE-D430-7F49-9D4F-ED35B908A77F}"/>
              </a:ext>
            </a:extLst>
          </p:cNvPr>
          <p:cNvCxnSpPr/>
          <p:nvPr/>
        </p:nvCxnSpPr>
        <p:spPr>
          <a:xfrm flipV="1">
            <a:off x="5516944" y="2362413"/>
            <a:ext cx="276958" cy="13188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6C33C0-58F8-3A49-92C0-0FEB99BA4BCF}"/>
              </a:ext>
            </a:extLst>
          </p:cNvPr>
          <p:cNvCxnSpPr>
            <a:cxnSpLocks/>
          </p:cNvCxnSpPr>
          <p:nvPr/>
        </p:nvCxnSpPr>
        <p:spPr>
          <a:xfrm>
            <a:off x="6339025" y="3998463"/>
            <a:ext cx="375251" cy="561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4DB86E5-43FB-1B49-B109-CF699267F4B4}"/>
                  </a:ext>
                </a:extLst>
              </p:cNvPr>
              <p:cNvSpPr/>
              <p:nvPr/>
            </p:nvSpPr>
            <p:spPr>
              <a:xfrm>
                <a:off x="5793902" y="2047760"/>
                <a:ext cx="1617785" cy="527538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 queries in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1200" dirty="0"/>
                  <a:t> rounds</a:t>
                </a: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4DB86E5-43FB-1B49-B109-CF699267F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902" y="2047760"/>
                <a:ext cx="1617785" cy="527538"/>
              </a:xfrm>
              <a:prstGeom prst="ellipse">
                <a:avLst/>
              </a:prstGeom>
              <a:blipFill>
                <a:blip r:embed="rId7"/>
                <a:stretch>
                  <a:fillRect t="-9091" b="-1590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6FAE9ED-7F28-AB47-A5EA-E11FACB1856F}"/>
                  </a:ext>
                </a:extLst>
              </p:cNvPr>
              <p:cNvSpPr/>
              <p:nvPr/>
            </p:nvSpPr>
            <p:spPr>
              <a:xfrm>
                <a:off x="6714275" y="3828345"/>
                <a:ext cx="1617785" cy="527538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 queries in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1200" dirty="0"/>
                  <a:t> rounds</a:t>
                </a:r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6FAE9ED-7F28-AB47-A5EA-E11FACB185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275" y="3828345"/>
                <a:ext cx="1617785" cy="527538"/>
              </a:xfrm>
              <a:prstGeom prst="ellipse">
                <a:avLst/>
              </a:prstGeom>
              <a:blipFill>
                <a:blip r:embed="rId8"/>
                <a:stretch>
                  <a:fillRect t="-9091" b="-1590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00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E09611CC-1034-AF31-4008-25D11E80A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Real World Issues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CF1950B4-AC3A-8D53-E579-485582C27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 above algorithm assumes there is a perfect tree, which is unknown, and all relative-distance queries are consistent with it.</a:t>
            </a:r>
          </a:p>
          <a:p>
            <a:pPr lvl="1"/>
            <a:r>
              <a:rPr lang="en-US" altLang="en-US" dirty="0"/>
              <a:t>This is not always the case in practice.</a:t>
            </a:r>
          </a:p>
          <a:p>
            <a:pPr lvl="1"/>
            <a:r>
              <a:rPr lang="en-US" altLang="en-US" dirty="0"/>
              <a:t>Real-world genetics doesn’t always produce a tree.</a:t>
            </a:r>
          </a:p>
          <a:p>
            <a:pPr lvl="1"/>
            <a:r>
              <a:rPr lang="en-US" altLang="en-US" dirty="0"/>
              <a:t>There are many types of distances, and real-world data is rarely consistent for all O(n</a:t>
            </a:r>
            <a:r>
              <a:rPr lang="en-US" altLang="en-US" baseline="30000" dirty="0"/>
              <a:t>2</a:t>
            </a:r>
            <a:r>
              <a:rPr lang="en-US" altLang="en-US" dirty="0"/>
              <a:t>) pairs.</a:t>
            </a:r>
          </a:p>
          <a:p>
            <a:r>
              <a:rPr lang="en-US" altLang="en-US" dirty="0"/>
              <a:t>NP-hard optimization problems abound in phylogeny reconstruction.</a:t>
            </a:r>
          </a:p>
          <a:p>
            <a:r>
              <a:rPr lang="en-US" altLang="en-US" dirty="0"/>
              <a:t>Many real problems can nevertheless be approximated using heuristics based on things like relative-distance queries.</a:t>
            </a:r>
          </a:p>
        </p:txBody>
      </p:sp>
    </p:spTree>
    <p:extLst>
      <p:ext uri="{BB962C8B-B14F-4D97-AF65-F5344CB8AC3E}">
        <p14:creationId xmlns:p14="http://schemas.microsoft.com/office/powerpoint/2010/main" val="187893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67E5-93C3-3744-AB22-AB92EAEF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Phylogenetic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EBF12-ECE3-FD4D-9C32-2FA672899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46517"/>
            <a:ext cx="7886700" cy="2451227"/>
          </a:xfrm>
        </p:spPr>
        <p:txBody>
          <a:bodyPr numCol="2">
            <a:normAutofit fontScale="62500" lnSpcReduction="20000"/>
          </a:bodyPr>
          <a:lstStyle/>
          <a:p>
            <a:r>
              <a:rPr lang="en-US" dirty="0"/>
              <a:t>Biological:</a:t>
            </a:r>
          </a:p>
          <a:p>
            <a:pPr lvl="1"/>
            <a:r>
              <a:rPr lang="en-US" dirty="0"/>
              <a:t>Species</a:t>
            </a:r>
          </a:p>
          <a:p>
            <a:pPr lvl="1"/>
            <a:r>
              <a:rPr lang="en-US" dirty="0"/>
              <a:t>Bacteria</a:t>
            </a:r>
          </a:p>
          <a:p>
            <a:pPr lvl="1"/>
            <a:r>
              <a:rPr lang="en-US" dirty="0"/>
              <a:t>Virus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Digital:</a:t>
            </a:r>
          </a:p>
          <a:p>
            <a:pPr lvl="1"/>
            <a:r>
              <a:rPr lang="en-US" dirty="0"/>
              <a:t>Computer virus</a:t>
            </a:r>
          </a:p>
          <a:p>
            <a:pPr lvl="1"/>
            <a:r>
              <a:rPr lang="en-US" dirty="0"/>
              <a:t>Text file </a:t>
            </a:r>
          </a:p>
          <a:p>
            <a:pPr lvl="1"/>
            <a:r>
              <a:rPr lang="en-US" dirty="0"/>
              <a:t>Document</a:t>
            </a:r>
          </a:p>
          <a:p>
            <a:pPr lvl="1"/>
            <a:r>
              <a:rPr lang="en-US" dirty="0"/>
              <a:t>Image </a:t>
            </a:r>
          </a:p>
          <a:p>
            <a:pPr lvl="1"/>
            <a:r>
              <a:rPr lang="en-US" dirty="0"/>
              <a:t>Video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F4FBF-2AE2-5341-A2BD-DACCA71EF220}"/>
              </a:ext>
            </a:extLst>
          </p:cNvPr>
          <p:cNvSpPr txBox="1"/>
          <p:nvPr/>
        </p:nvSpPr>
        <p:spPr>
          <a:xfrm>
            <a:off x="628650" y="2016890"/>
            <a:ext cx="75639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A data structure to store evolutionary relationships:</a:t>
            </a:r>
            <a:endParaRPr lang="en-US" sz="1200" dirty="0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003C5238-677B-BB4E-98F8-E3E5B89C1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106" y="2916975"/>
            <a:ext cx="2419966" cy="2585767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21888E-A935-DC4B-9C7A-E3BD78FFB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425" y="2611978"/>
            <a:ext cx="2057400" cy="25857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3136F0-2353-6E41-80D4-CFF261B8C04D}"/>
              </a:ext>
            </a:extLst>
          </p:cNvPr>
          <p:cNvSpPr txBox="1"/>
          <p:nvPr/>
        </p:nvSpPr>
        <p:spPr>
          <a:xfrm>
            <a:off x="628650" y="5783560"/>
            <a:ext cx="721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a) A biological tree of life; public domain image by Ivica </a:t>
            </a:r>
            <a:r>
              <a:rPr lang="en-US" sz="1200" dirty="0" err="1"/>
              <a:t>Letunic</a:t>
            </a:r>
            <a:r>
              <a:rPr lang="en-US" sz="1200" dirty="0"/>
              <a:t>, b) A digital Phylogenetic tree from Dias et al.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262D6A-180D-A943-9C24-50A2E2C86AE9}"/>
              </a:ext>
            </a:extLst>
          </p:cNvPr>
          <p:cNvSpPr txBox="1"/>
          <p:nvPr/>
        </p:nvSpPr>
        <p:spPr>
          <a:xfrm>
            <a:off x="1874376" y="4782247"/>
            <a:ext cx="408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5D9DE3-2AAA-FF41-9D50-81D5EAD7C07B}"/>
              </a:ext>
            </a:extLst>
          </p:cNvPr>
          <p:cNvSpPr txBox="1"/>
          <p:nvPr/>
        </p:nvSpPr>
        <p:spPr>
          <a:xfrm>
            <a:off x="5980386" y="4782247"/>
            <a:ext cx="37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42097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4AAB-0F17-14EF-6160-240C733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Biological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C50A8-1038-D0C6-FD34-2A2636A6F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83" y="1508317"/>
            <a:ext cx="8764989" cy="49859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CCA31C-B34B-6D47-425B-0D9C947E1C4F}"/>
              </a:ext>
            </a:extLst>
          </p:cNvPr>
          <p:cNvGrpSpPr/>
          <p:nvPr/>
        </p:nvGrpSpPr>
        <p:grpSpPr>
          <a:xfrm>
            <a:off x="349936" y="3017688"/>
            <a:ext cx="2908300" cy="2916770"/>
            <a:chOff x="349936" y="3017688"/>
            <a:chExt cx="2908300" cy="291677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FFB8661-2506-2097-3057-902C7D2A0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36" y="3017688"/>
              <a:ext cx="29083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1D7CC7-B53A-15F4-F688-CE895FEC2272}"/>
                </a:ext>
              </a:extLst>
            </p:cNvPr>
            <p:cNvSpPr txBox="1"/>
            <p:nvPr/>
          </p:nvSpPr>
          <p:spPr>
            <a:xfrm>
              <a:off x="526332" y="5349683"/>
              <a:ext cx="25555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(should have been named</a:t>
              </a:r>
            </a:p>
            <a:p>
              <a:r>
                <a:rPr lang="en-US" dirty="0"/>
                <a:t>“Cretaceous Park”)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60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664660A-A769-DA8E-7D75-9FFAEA463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Data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B44F1C4-0C7F-885C-AED1-B715B81F6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Biomolecular sequences: DNA, RNA, amino acid, in a multiple alignment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Molecular markers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Morphology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Gene order and content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dirty="0"/>
              <a:t>These are “character data”: each character is a function mapping the set to distinct states (equivalence classes), with evolution modelled as a process that changes the state of a character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00B135E-D853-D66F-624E-4DB4887B27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DNA Sequence Evolution</a:t>
            </a:r>
          </a:p>
        </p:txBody>
      </p:sp>
      <p:grpSp>
        <p:nvGrpSpPr>
          <p:cNvPr id="58371" name="Group 3">
            <a:extLst>
              <a:ext uri="{FF2B5EF4-FFF2-40B4-BE49-F238E27FC236}">
                <a16:creationId xmlns:a16="http://schemas.microsoft.com/office/drawing/2014/main" id="{C974F2F4-CD13-2EA7-DDC1-B162BE4BF1D7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057400"/>
            <a:ext cx="1457325" cy="644525"/>
            <a:chOff x="2304" y="1296"/>
            <a:chExt cx="918" cy="406"/>
          </a:xfrm>
        </p:grpSpPr>
        <p:sp>
          <p:nvSpPr>
            <p:cNvPr id="58372" name="Text Box 4">
              <a:extLst>
                <a:ext uri="{FF2B5EF4-FFF2-40B4-BE49-F238E27FC236}">
                  <a16:creationId xmlns:a16="http://schemas.microsoft.com/office/drawing/2014/main" id="{4D90D0F0-5B73-900E-A346-34F3A1757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488"/>
              <a:ext cx="726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AAGACTT</a:t>
              </a:r>
            </a:p>
          </p:txBody>
        </p:sp>
        <p:sp>
          <p:nvSpPr>
            <p:cNvPr id="58373" name="Line 5">
              <a:extLst>
                <a:ext uri="{FF2B5EF4-FFF2-40B4-BE49-F238E27FC236}">
                  <a16:creationId xmlns:a16="http://schemas.microsoft.com/office/drawing/2014/main" id="{19E92A8A-7C8E-24DC-50BD-1A43D4B07D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129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4" name="Oval 6">
              <a:extLst>
                <a:ext uri="{FF2B5EF4-FFF2-40B4-BE49-F238E27FC236}">
                  <a16:creationId xmlns:a16="http://schemas.microsoft.com/office/drawing/2014/main" id="{A4FAB3F2-FCB6-94CD-73B4-7832717EF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58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375" name="Group 7">
            <a:extLst>
              <a:ext uri="{FF2B5EF4-FFF2-40B4-BE49-F238E27FC236}">
                <a16:creationId xmlns:a16="http://schemas.microsoft.com/office/drawing/2014/main" id="{2C3E1D44-0491-1B11-E926-F9FA2EAE294A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2590800"/>
            <a:ext cx="4737100" cy="796925"/>
            <a:chOff x="768" y="1632"/>
            <a:chExt cx="2984" cy="502"/>
          </a:xfrm>
        </p:grpSpPr>
        <p:sp>
          <p:nvSpPr>
            <p:cNvPr id="58376" name="Line 8">
              <a:extLst>
                <a:ext uri="{FF2B5EF4-FFF2-40B4-BE49-F238E27FC236}">
                  <a16:creationId xmlns:a16="http://schemas.microsoft.com/office/drawing/2014/main" id="{A3866807-2E1C-EE06-7F81-A2E991C34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32"/>
              <a:ext cx="528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7" name="Text Box 9">
              <a:extLst>
                <a:ext uri="{FF2B5EF4-FFF2-40B4-BE49-F238E27FC236}">
                  <a16:creationId xmlns:a16="http://schemas.microsoft.com/office/drawing/2014/main" id="{53F921B1-0CF9-C918-5881-4B5A03ADA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920"/>
              <a:ext cx="7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TG</a:t>
              </a:r>
              <a:r>
                <a:rPr lang="en-US" altLang="en-US" sz="1600">
                  <a:latin typeface="Verdana" panose="020B0604030504040204" pitchFamily="34" charset="0"/>
                </a:rPr>
                <a:t>GACTT</a:t>
              </a:r>
            </a:p>
          </p:txBody>
        </p:sp>
        <p:sp>
          <p:nvSpPr>
            <p:cNvPr id="58378" name="Oval 10">
              <a:extLst>
                <a:ext uri="{FF2B5EF4-FFF2-40B4-BE49-F238E27FC236}">
                  <a16:creationId xmlns:a16="http://schemas.microsoft.com/office/drawing/2014/main" id="{53DD98B8-CACE-42EF-20BF-7C33F9BDD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" name="Line 11">
              <a:extLst>
                <a:ext uri="{FF2B5EF4-FFF2-40B4-BE49-F238E27FC236}">
                  <a16:creationId xmlns:a16="http://schemas.microsoft.com/office/drawing/2014/main" id="{9E9C512B-1173-BC51-35C9-E4EFA2DBDA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632"/>
              <a:ext cx="67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0" name="Text Box 12">
              <a:extLst>
                <a:ext uri="{FF2B5EF4-FFF2-40B4-BE49-F238E27FC236}">
                  <a16:creationId xmlns:a16="http://schemas.microsoft.com/office/drawing/2014/main" id="{ABF16E3C-25A8-F7DE-5788-7AAABBEA4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920"/>
              <a:ext cx="74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58381" name="Oval 13">
              <a:extLst>
                <a:ext uri="{FF2B5EF4-FFF2-40B4-BE49-F238E27FC236}">
                  <a16:creationId xmlns:a16="http://schemas.microsoft.com/office/drawing/2014/main" id="{CE82C305-8690-0523-EEF3-CC6F78097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382" name="Group 14">
            <a:extLst>
              <a:ext uri="{FF2B5EF4-FFF2-40B4-BE49-F238E27FC236}">
                <a16:creationId xmlns:a16="http://schemas.microsoft.com/office/drawing/2014/main" id="{C3C314A4-B034-0B30-8190-23DEBB8F7FC2}"/>
              </a:ext>
            </a:extLst>
          </p:cNvPr>
          <p:cNvGrpSpPr>
            <a:grpSpLocks/>
          </p:cNvGrpSpPr>
          <p:nvPr/>
        </p:nvGrpSpPr>
        <p:grpSpPr bwMode="auto">
          <a:xfrm>
            <a:off x="7286625" y="1600200"/>
            <a:ext cx="1471613" cy="3768725"/>
            <a:chOff x="4590" y="1008"/>
            <a:chExt cx="927" cy="2374"/>
          </a:xfrm>
        </p:grpSpPr>
        <p:sp>
          <p:nvSpPr>
            <p:cNvPr id="58383" name="Line 15">
              <a:extLst>
                <a:ext uri="{FF2B5EF4-FFF2-40B4-BE49-F238E27FC236}">
                  <a16:creationId xmlns:a16="http://schemas.microsoft.com/office/drawing/2014/main" id="{7675FC0C-D62E-4142-CBB5-ED044520EF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008"/>
              <a:ext cx="0" cy="206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4" name="Line 16">
              <a:extLst>
                <a:ext uri="{FF2B5EF4-FFF2-40B4-BE49-F238E27FC236}">
                  <a16:creationId xmlns:a16="http://schemas.microsoft.com/office/drawing/2014/main" id="{ED4A316C-B04A-12B2-454C-E06005487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632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17">
              <a:extLst>
                <a:ext uri="{FF2B5EF4-FFF2-40B4-BE49-F238E27FC236}">
                  <a16:creationId xmlns:a16="http://schemas.microsoft.com/office/drawing/2014/main" id="{B5CF79ED-91A9-EDE6-FA64-DB2ED1369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016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Line 18">
              <a:extLst>
                <a:ext uri="{FF2B5EF4-FFF2-40B4-BE49-F238E27FC236}">
                  <a16:creationId xmlns:a16="http://schemas.microsoft.com/office/drawing/2014/main" id="{0DFB306B-BCFE-0394-218C-0A0C7A13C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544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Rectangle 19">
              <a:extLst>
                <a:ext uri="{FF2B5EF4-FFF2-40B4-BE49-F238E27FC236}">
                  <a16:creationId xmlns:a16="http://schemas.microsoft.com/office/drawing/2014/main" id="{E098E8D1-CCAD-4127-B012-FB5C21796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420"/>
              <a:ext cx="73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-3 mil yrs</a:t>
              </a:r>
            </a:p>
          </p:txBody>
        </p:sp>
        <p:sp>
          <p:nvSpPr>
            <p:cNvPr id="58388" name="Rectangle 20">
              <a:extLst>
                <a:ext uri="{FF2B5EF4-FFF2-40B4-BE49-F238E27FC236}">
                  <a16:creationId xmlns:a16="http://schemas.microsoft.com/office/drawing/2014/main" id="{B3016DA5-2D66-07BE-2749-4A087340A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804"/>
              <a:ext cx="73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-2 mil yrs</a:t>
              </a:r>
            </a:p>
          </p:txBody>
        </p:sp>
        <p:sp>
          <p:nvSpPr>
            <p:cNvPr id="58389" name="Rectangle 21">
              <a:extLst>
                <a:ext uri="{FF2B5EF4-FFF2-40B4-BE49-F238E27FC236}">
                  <a16:creationId xmlns:a16="http://schemas.microsoft.com/office/drawing/2014/main" id="{E6DE2109-D798-F2B6-905E-855053D29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2332"/>
              <a:ext cx="73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-1 mil yrs</a:t>
              </a:r>
            </a:p>
          </p:txBody>
        </p:sp>
        <p:sp>
          <p:nvSpPr>
            <p:cNvPr id="58390" name="Rectangle 22">
              <a:extLst>
                <a:ext uri="{FF2B5EF4-FFF2-40B4-BE49-F238E27FC236}">
                  <a16:creationId xmlns:a16="http://schemas.microsoft.com/office/drawing/2014/main" id="{CDCD6BBC-7AC6-186E-6BB3-C5105B1BA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168"/>
              <a:ext cx="47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today</a:t>
              </a:r>
            </a:p>
          </p:txBody>
        </p:sp>
      </p:grpSp>
      <p:grpSp>
        <p:nvGrpSpPr>
          <p:cNvPr id="58391" name="Group 23">
            <a:extLst>
              <a:ext uri="{FF2B5EF4-FFF2-40B4-BE49-F238E27FC236}">
                <a16:creationId xmlns:a16="http://schemas.microsoft.com/office/drawing/2014/main" id="{AD0A1435-5BF5-1EFA-AC36-EBBA6E55BCBE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3048000"/>
            <a:ext cx="6242050" cy="1146175"/>
            <a:chOff x="395" y="1920"/>
            <a:chExt cx="3932" cy="722"/>
          </a:xfrm>
        </p:grpSpPr>
        <p:sp>
          <p:nvSpPr>
            <p:cNvPr id="58392" name="Oval 24">
              <a:extLst>
                <a:ext uri="{FF2B5EF4-FFF2-40B4-BE49-F238E27FC236}">
                  <a16:creationId xmlns:a16="http://schemas.microsoft.com/office/drawing/2014/main" id="{7334A784-7C06-9CD7-948A-8C8C6EA3F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3" name="Line 25">
              <a:extLst>
                <a:ext uri="{FF2B5EF4-FFF2-40B4-BE49-F238E27FC236}">
                  <a16:creationId xmlns:a16="http://schemas.microsoft.com/office/drawing/2014/main" id="{C13FA39F-2421-2752-A158-0C7F4C0499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2016"/>
              <a:ext cx="384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Line 26">
              <a:extLst>
                <a:ext uri="{FF2B5EF4-FFF2-40B4-BE49-F238E27FC236}">
                  <a16:creationId xmlns:a16="http://schemas.microsoft.com/office/drawing/2014/main" id="{7C55B1F2-8F1A-966F-9926-EFD22E3AB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016"/>
              <a:ext cx="43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5" name="Text Box 27">
              <a:extLst>
                <a:ext uri="{FF2B5EF4-FFF2-40B4-BE49-F238E27FC236}">
                  <a16:creationId xmlns:a16="http://schemas.microsoft.com/office/drawing/2014/main" id="{E7493149-21B8-F27C-82D7-492E73BE7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" y="2428"/>
              <a:ext cx="75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GGC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58396" name="Text Box 28">
              <a:extLst>
                <a:ext uri="{FF2B5EF4-FFF2-40B4-BE49-F238E27FC236}">
                  <a16:creationId xmlns:a16="http://schemas.microsoft.com/office/drawing/2014/main" id="{C95AC280-209D-800C-2231-4FC0F878C4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428"/>
              <a:ext cx="7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CCT</a:t>
              </a:r>
            </a:p>
          </p:txBody>
        </p:sp>
        <p:sp>
          <p:nvSpPr>
            <p:cNvPr id="58397" name="Line 29">
              <a:extLst>
                <a:ext uri="{FF2B5EF4-FFF2-40B4-BE49-F238E27FC236}">
                  <a16:creationId xmlns:a16="http://schemas.microsoft.com/office/drawing/2014/main" id="{961DA321-A218-E753-3ECB-B087E1185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016"/>
              <a:ext cx="57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8" name="Text Box 30">
              <a:extLst>
                <a:ext uri="{FF2B5EF4-FFF2-40B4-BE49-F238E27FC236}">
                  <a16:creationId xmlns:a16="http://schemas.microsoft.com/office/drawing/2014/main" id="{01977061-4646-1D39-7DC3-4983F6DCF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428"/>
              <a:ext cx="72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ACTT</a:t>
              </a:r>
            </a:p>
          </p:txBody>
        </p:sp>
        <p:sp>
          <p:nvSpPr>
            <p:cNvPr id="58399" name="Oval 31">
              <a:extLst>
                <a:ext uri="{FF2B5EF4-FFF2-40B4-BE49-F238E27FC236}">
                  <a16:creationId xmlns:a16="http://schemas.microsoft.com/office/drawing/2014/main" id="{D001FAEC-0AEC-4CC4-6660-D049D1942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00" name="Oval 32">
              <a:extLst>
                <a:ext uri="{FF2B5EF4-FFF2-40B4-BE49-F238E27FC236}">
                  <a16:creationId xmlns:a16="http://schemas.microsoft.com/office/drawing/2014/main" id="{10ABEDA9-798E-9E0B-546C-EEBDAD01B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01" name="Rectangle 33">
              <a:extLst>
                <a:ext uri="{FF2B5EF4-FFF2-40B4-BE49-F238E27FC236}">
                  <a16:creationId xmlns:a16="http://schemas.microsoft.com/office/drawing/2014/main" id="{DE6A7B9D-3F77-04A8-7A81-6E4CF25F8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920"/>
              <a:ext cx="74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AAGGCCT</a:t>
              </a:r>
            </a:p>
          </p:txBody>
        </p:sp>
        <p:sp>
          <p:nvSpPr>
            <p:cNvPr id="58402" name="Rectangle 34">
              <a:extLst>
                <a:ext uri="{FF2B5EF4-FFF2-40B4-BE49-F238E27FC236}">
                  <a16:creationId xmlns:a16="http://schemas.microsoft.com/office/drawing/2014/main" id="{D9C339D8-EC70-E95D-F715-2AA6E80CE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920"/>
              <a:ext cx="7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TGGACTT</a:t>
              </a:r>
            </a:p>
          </p:txBody>
        </p:sp>
      </p:grpSp>
      <p:grpSp>
        <p:nvGrpSpPr>
          <p:cNvPr id="58403" name="Group 35">
            <a:extLst>
              <a:ext uri="{FF2B5EF4-FFF2-40B4-BE49-F238E27FC236}">
                <a16:creationId xmlns:a16="http://schemas.microsoft.com/office/drawing/2014/main" id="{2982DC90-D921-C8D0-DA0E-D12DE8F08649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3854450"/>
            <a:ext cx="6564312" cy="1565275"/>
            <a:chOff x="395" y="2428"/>
            <a:chExt cx="4135" cy="986"/>
          </a:xfrm>
        </p:grpSpPr>
        <p:sp>
          <p:nvSpPr>
            <p:cNvPr id="58404" name="Line 36">
              <a:extLst>
                <a:ext uri="{FF2B5EF4-FFF2-40B4-BE49-F238E27FC236}">
                  <a16:creationId xmlns:a16="http://schemas.microsoft.com/office/drawing/2014/main" id="{B4E04584-4663-F39E-5CBC-F51659FC1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544"/>
              <a:ext cx="384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5" name="Line 37">
              <a:extLst>
                <a:ext uri="{FF2B5EF4-FFF2-40B4-BE49-F238E27FC236}">
                  <a16:creationId xmlns:a16="http://schemas.microsoft.com/office/drawing/2014/main" id="{7CA450DE-33BA-7315-5C78-28EB1BD0FF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632" y="2592"/>
              <a:ext cx="528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6" name="Line 38">
              <a:extLst>
                <a:ext uri="{FF2B5EF4-FFF2-40B4-BE49-F238E27FC236}">
                  <a16:creationId xmlns:a16="http://schemas.microsoft.com/office/drawing/2014/main" id="{8E9F3E92-6EEF-75DE-62A0-DF7E0442E0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120" y="2736"/>
              <a:ext cx="52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7" name="Text Box 39">
              <a:extLst>
                <a:ext uri="{FF2B5EF4-FFF2-40B4-BE49-F238E27FC236}">
                  <a16:creationId xmlns:a16="http://schemas.microsoft.com/office/drawing/2014/main" id="{8AAE07DF-46D6-FD50-3ACB-AAC257631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3200"/>
              <a:ext cx="73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TAGCCC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</a:p>
          </p:txBody>
        </p:sp>
        <p:sp>
          <p:nvSpPr>
            <p:cNvPr id="58408" name="Text Box 40">
              <a:extLst>
                <a:ext uri="{FF2B5EF4-FFF2-40B4-BE49-F238E27FC236}">
                  <a16:creationId xmlns:a16="http://schemas.microsoft.com/office/drawing/2014/main" id="{534C87BC-ED61-E17F-E7B8-40677D106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00"/>
              <a:ext cx="71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58409" name="Text Box 41">
              <a:extLst>
                <a:ext uri="{FF2B5EF4-FFF2-40B4-BE49-F238E27FC236}">
                  <a16:creationId xmlns:a16="http://schemas.microsoft.com/office/drawing/2014/main" id="{9B72FEE4-EAF7-9B19-C4D3-79EF60A9EA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00"/>
              <a:ext cx="73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CTT</a:t>
              </a:r>
            </a:p>
          </p:txBody>
        </p:sp>
        <p:sp>
          <p:nvSpPr>
            <p:cNvPr id="58410" name="Text Box 42">
              <a:extLst>
                <a:ext uri="{FF2B5EF4-FFF2-40B4-BE49-F238E27FC236}">
                  <a16:creationId xmlns:a16="http://schemas.microsoft.com/office/drawing/2014/main" id="{AC9AB028-9E85-BC7A-5E4D-1C813E3296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200"/>
              <a:ext cx="745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AGCAC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AA</a:t>
              </a:r>
            </a:p>
          </p:txBody>
        </p:sp>
        <p:sp>
          <p:nvSpPr>
            <p:cNvPr id="58411" name="Line 43">
              <a:extLst>
                <a:ext uri="{FF2B5EF4-FFF2-40B4-BE49-F238E27FC236}">
                  <a16:creationId xmlns:a16="http://schemas.microsoft.com/office/drawing/2014/main" id="{0C919C01-A579-C5FE-D0A3-9C4EB270CEA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552" y="2448"/>
              <a:ext cx="52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2" name="Line 44">
              <a:extLst>
                <a:ext uri="{FF2B5EF4-FFF2-40B4-BE49-F238E27FC236}">
                  <a16:creationId xmlns:a16="http://schemas.microsoft.com/office/drawing/2014/main" id="{AFE8BF24-A69E-6F6F-BB53-6553CC6CFA4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68" y="2544"/>
              <a:ext cx="576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3" name="Oval 45">
              <a:extLst>
                <a:ext uri="{FF2B5EF4-FFF2-40B4-BE49-F238E27FC236}">
                  <a16:creationId xmlns:a16="http://schemas.microsoft.com/office/drawing/2014/main" id="{F1685860-AECB-7336-534A-1FC3C9143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4" name="Oval 46">
              <a:extLst>
                <a:ext uri="{FF2B5EF4-FFF2-40B4-BE49-F238E27FC236}">
                  <a16:creationId xmlns:a16="http://schemas.microsoft.com/office/drawing/2014/main" id="{D93212E0-91F7-1BCA-529B-5DA91FE54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5" name="Oval 47">
              <a:extLst>
                <a:ext uri="{FF2B5EF4-FFF2-40B4-BE49-F238E27FC236}">
                  <a16:creationId xmlns:a16="http://schemas.microsoft.com/office/drawing/2014/main" id="{5CA73033-89DA-4069-DDCD-8D0B9688F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6" name="Oval 48">
              <a:extLst>
                <a:ext uri="{FF2B5EF4-FFF2-40B4-BE49-F238E27FC236}">
                  <a16:creationId xmlns:a16="http://schemas.microsoft.com/office/drawing/2014/main" id="{91CF3D7D-58FD-2F02-773A-30B960214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7" name="Oval 49">
              <a:extLst>
                <a:ext uri="{FF2B5EF4-FFF2-40B4-BE49-F238E27FC236}">
                  <a16:creationId xmlns:a16="http://schemas.microsoft.com/office/drawing/2014/main" id="{DFB031F1-66E8-BF9B-2D0D-41F114764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8" name="Text Box 50">
              <a:extLst>
                <a:ext uri="{FF2B5EF4-FFF2-40B4-BE49-F238E27FC236}">
                  <a16:creationId xmlns:a16="http://schemas.microsoft.com/office/drawing/2014/main" id="{ADD867BC-F2B4-5736-3E57-3096961FD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3200"/>
              <a:ext cx="75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58419" name="Rectangle 51">
              <a:extLst>
                <a:ext uri="{FF2B5EF4-FFF2-40B4-BE49-F238E27FC236}">
                  <a16:creationId xmlns:a16="http://schemas.microsoft.com/office/drawing/2014/main" id="{CFEBC552-5244-29C4-FA7A-8984053C7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2428"/>
              <a:ext cx="75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58420" name="Rectangle 52">
              <a:extLst>
                <a:ext uri="{FF2B5EF4-FFF2-40B4-BE49-F238E27FC236}">
                  <a16:creationId xmlns:a16="http://schemas.microsoft.com/office/drawing/2014/main" id="{65FF1EF6-C23E-C0C4-D95A-F1BAA1F38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28"/>
              <a:ext cx="7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TAGCCCT</a:t>
              </a:r>
            </a:p>
          </p:txBody>
        </p:sp>
        <p:sp>
          <p:nvSpPr>
            <p:cNvPr id="58421" name="Rectangle 53">
              <a:extLst>
                <a:ext uri="{FF2B5EF4-FFF2-40B4-BE49-F238E27FC236}">
                  <a16:creationId xmlns:a16="http://schemas.microsoft.com/office/drawing/2014/main" id="{17F27F84-A746-4352-1EB1-857BEC434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428"/>
              <a:ext cx="72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AGCACTT</a:t>
              </a:r>
            </a:p>
          </p:txBody>
        </p:sp>
      </p:grpSp>
      <p:grpSp>
        <p:nvGrpSpPr>
          <p:cNvPr id="58422" name="Group 54">
            <a:extLst>
              <a:ext uri="{FF2B5EF4-FFF2-40B4-BE49-F238E27FC236}">
                <a16:creationId xmlns:a16="http://schemas.microsoft.com/office/drawing/2014/main" id="{0DE7C7F4-EBDD-2345-9771-DDD46D6AB642}"/>
              </a:ext>
            </a:extLst>
          </p:cNvPr>
          <p:cNvGrpSpPr>
            <a:grpSpLocks/>
          </p:cNvGrpSpPr>
          <p:nvPr/>
        </p:nvGrpSpPr>
        <p:grpSpPr bwMode="auto">
          <a:xfrm>
            <a:off x="628650" y="2057400"/>
            <a:ext cx="6564313" cy="3355975"/>
            <a:chOff x="395" y="1296"/>
            <a:chExt cx="4135" cy="2114"/>
          </a:xfrm>
        </p:grpSpPr>
        <p:grpSp>
          <p:nvGrpSpPr>
            <p:cNvPr id="58423" name="Group 55">
              <a:extLst>
                <a:ext uri="{FF2B5EF4-FFF2-40B4-BE49-F238E27FC236}">
                  <a16:creationId xmlns:a16="http://schemas.microsoft.com/office/drawing/2014/main" id="{EE5C8FDB-1F02-5937-E684-74ECB958A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" y="1296"/>
              <a:ext cx="4135" cy="2114"/>
              <a:chOff x="395" y="1296"/>
              <a:chExt cx="4135" cy="2114"/>
            </a:xfrm>
          </p:grpSpPr>
          <p:grpSp>
            <p:nvGrpSpPr>
              <p:cNvPr id="58424" name="Group 56">
                <a:extLst>
                  <a:ext uri="{FF2B5EF4-FFF2-40B4-BE49-F238E27FC236}">
                    <a16:creationId xmlns:a16="http://schemas.microsoft.com/office/drawing/2014/main" id="{4DF49AC3-D64A-EC25-2298-836D36AA11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" y="1296"/>
                <a:ext cx="3932" cy="1776"/>
                <a:chOff x="395" y="1296"/>
                <a:chExt cx="3932" cy="1776"/>
              </a:xfrm>
            </p:grpSpPr>
            <p:sp>
              <p:nvSpPr>
                <p:cNvPr id="58425" name="Text Box 57">
                  <a:extLst>
                    <a:ext uri="{FF2B5EF4-FFF2-40B4-BE49-F238E27FC236}">
                      <a16:creationId xmlns:a16="http://schemas.microsoft.com/office/drawing/2014/main" id="{B604AD43-6787-BF51-420B-F654B017E7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6" y="1488"/>
                  <a:ext cx="726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AAGACTT</a:t>
                  </a:r>
                </a:p>
              </p:txBody>
            </p:sp>
            <p:sp>
              <p:nvSpPr>
                <p:cNvPr id="58426" name="Line 58">
                  <a:extLst>
                    <a:ext uri="{FF2B5EF4-FFF2-40B4-BE49-F238E27FC236}">
                      <a16:creationId xmlns:a16="http://schemas.microsoft.com/office/drawing/2014/main" id="{EF586E75-D4AE-7496-4D73-D016A8E43B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52" y="129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27" name="Oval 59">
                  <a:extLst>
                    <a:ext uri="{FF2B5EF4-FFF2-40B4-BE49-F238E27FC236}">
                      <a16:creationId xmlns:a16="http://schemas.microsoft.com/office/drawing/2014/main" id="{F4B834C5-BDC6-3FE0-4866-00E581BB6F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28" name="Line 60">
                  <a:extLst>
                    <a:ext uri="{FF2B5EF4-FFF2-40B4-BE49-F238E27FC236}">
                      <a16:creationId xmlns:a16="http://schemas.microsoft.com/office/drawing/2014/main" id="{5CB1DA7F-902D-9FAB-A322-67C6E2792E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2" y="1632"/>
                  <a:ext cx="528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29" name="Text Box 61">
                  <a:extLst>
                    <a:ext uri="{FF2B5EF4-FFF2-40B4-BE49-F238E27FC236}">
                      <a16:creationId xmlns:a16="http://schemas.microsoft.com/office/drawing/2014/main" id="{9AD97B9D-6CA9-189D-C778-DB6BCECBCD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58430" name="Oval 62">
                  <a:extLst>
                    <a:ext uri="{FF2B5EF4-FFF2-40B4-BE49-F238E27FC236}">
                      <a16:creationId xmlns:a16="http://schemas.microsoft.com/office/drawing/2014/main" id="{C92AE42A-7BEA-33BC-20DA-735967D732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31" name="Line 63">
                  <a:extLst>
                    <a:ext uri="{FF2B5EF4-FFF2-40B4-BE49-F238E27FC236}">
                      <a16:creationId xmlns:a16="http://schemas.microsoft.com/office/drawing/2014/main" id="{B94E02A2-860B-BC37-F5F8-261BA9E567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80" y="1632"/>
                  <a:ext cx="672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32" name="Text Box 64">
                  <a:extLst>
                    <a:ext uri="{FF2B5EF4-FFF2-40B4-BE49-F238E27FC236}">
                      <a16:creationId xmlns:a16="http://schemas.microsoft.com/office/drawing/2014/main" id="{75E855D2-72D0-3BDD-9CDD-4FF4D7D83C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58433" name="Oval 65">
                  <a:extLst>
                    <a:ext uri="{FF2B5EF4-FFF2-40B4-BE49-F238E27FC236}">
                      <a16:creationId xmlns:a16="http://schemas.microsoft.com/office/drawing/2014/main" id="{A2C67BE7-14FE-DEC9-DBC9-F896CD7AB6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34" name="Oval 66">
                  <a:extLst>
                    <a:ext uri="{FF2B5EF4-FFF2-40B4-BE49-F238E27FC236}">
                      <a16:creationId xmlns:a16="http://schemas.microsoft.com/office/drawing/2014/main" id="{8F3B31E2-957D-9106-0DAA-62CD04DCC2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35" name="Line 67">
                  <a:extLst>
                    <a:ext uri="{FF2B5EF4-FFF2-40B4-BE49-F238E27FC236}">
                      <a16:creationId xmlns:a16="http://schemas.microsoft.com/office/drawing/2014/main" id="{684E2358-BA56-72D3-6D08-D2A774A4E3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96" y="2016"/>
                  <a:ext cx="384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36" name="Line 68">
                  <a:extLst>
                    <a:ext uri="{FF2B5EF4-FFF2-40B4-BE49-F238E27FC236}">
                      <a16:creationId xmlns:a16="http://schemas.microsoft.com/office/drawing/2014/main" id="{65F55141-618F-C202-117D-6D4807AF9A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2016"/>
                  <a:ext cx="432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37" name="Text Box 69">
                  <a:extLst>
                    <a:ext uri="{FF2B5EF4-FFF2-40B4-BE49-F238E27FC236}">
                      <a16:creationId xmlns:a16="http://schemas.microsoft.com/office/drawing/2014/main" id="{52244036-D263-36F3-DF3A-09AF456C77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" y="2428"/>
                  <a:ext cx="757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AGGGCAT</a:t>
                  </a:r>
                </a:p>
              </p:txBody>
            </p:sp>
            <p:sp>
              <p:nvSpPr>
                <p:cNvPr id="58438" name="Text Box 70">
                  <a:extLst>
                    <a:ext uri="{FF2B5EF4-FFF2-40B4-BE49-F238E27FC236}">
                      <a16:creationId xmlns:a16="http://schemas.microsoft.com/office/drawing/2014/main" id="{734CCB39-DE36-8097-21A9-D75310B3B4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6" y="2428"/>
                  <a:ext cx="728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TAGCCCT</a:t>
                  </a:r>
                </a:p>
              </p:txBody>
            </p:sp>
            <p:sp>
              <p:nvSpPr>
                <p:cNvPr id="58439" name="Line 71">
                  <a:extLst>
                    <a:ext uri="{FF2B5EF4-FFF2-40B4-BE49-F238E27FC236}">
                      <a16:creationId xmlns:a16="http://schemas.microsoft.com/office/drawing/2014/main" id="{82AAC7E4-7DDA-A8AD-845C-83CAA57C4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016"/>
                  <a:ext cx="576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40" name="Text Box 72">
                  <a:extLst>
                    <a:ext uri="{FF2B5EF4-FFF2-40B4-BE49-F238E27FC236}">
                      <a16:creationId xmlns:a16="http://schemas.microsoft.com/office/drawing/2014/main" id="{E62C0D60-EAD7-74FF-1361-FA6381A17F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0" y="2428"/>
                  <a:ext cx="727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AGCACTT</a:t>
                  </a:r>
                </a:p>
              </p:txBody>
            </p:sp>
            <p:sp>
              <p:nvSpPr>
                <p:cNvPr id="58441" name="Oval 73">
                  <a:extLst>
                    <a:ext uri="{FF2B5EF4-FFF2-40B4-BE49-F238E27FC236}">
                      <a16:creationId xmlns:a16="http://schemas.microsoft.com/office/drawing/2014/main" id="{717D0998-A3DB-4BBE-1DEE-261DAC8D59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42" name="Oval 74">
                  <a:extLst>
                    <a:ext uri="{FF2B5EF4-FFF2-40B4-BE49-F238E27FC236}">
                      <a16:creationId xmlns:a16="http://schemas.microsoft.com/office/drawing/2014/main" id="{E1DDFC48-8D53-F49F-AB15-37A8F28C90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43" name="Rectangle 75">
                  <a:extLst>
                    <a:ext uri="{FF2B5EF4-FFF2-40B4-BE49-F238E27FC236}">
                      <a16:creationId xmlns:a16="http://schemas.microsoft.com/office/drawing/2014/main" id="{B6DF3DDC-68D7-310C-C79F-9001F9E3C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58444" name="Rectangle 76">
                  <a:extLst>
                    <a:ext uri="{FF2B5EF4-FFF2-40B4-BE49-F238E27FC236}">
                      <a16:creationId xmlns:a16="http://schemas.microsoft.com/office/drawing/2014/main" id="{3E074978-1A0C-110B-BC78-08FD33830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58445" name="Line 77">
                  <a:extLst>
                    <a:ext uri="{FF2B5EF4-FFF2-40B4-BE49-F238E27FC236}">
                      <a16:creationId xmlns:a16="http://schemas.microsoft.com/office/drawing/2014/main" id="{794DAAD0-E8BC-55AC-09A1-B7A3974B78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2" y="2544"/>
                  <a:ext cx="384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46" name="Line 78">
                  <a:extLst>
                    <a:ext uri="{FF2B5EF4-FFF2-40B4-BE49-F238E27FC236}">
                      <a16:creationId xmlns:a16="http://schemas.microsoft.com/office/drawing/2014/main" id="{96F4DDEC-8029-748E-6CA3-C9B5FF7454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1632" y="2592"/>
                  <a:ext cx="528" cy="432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47" name="Line 79">
                  <a:extLst>
                    <a:ext uri="{FF2B5EF4-FFF2-40B4-BE49-F238E27FC236}">
                      <a16:creationId xmlns:a16="http://schemas.microsoft.com/office/drawing/2014/main" id="{78310F93-EBDB-74EE-EEA4-EA5173B955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3120" y="2736"/>
                  <a:ext cx="528" cy="14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48" name="Line 80">
                  <a:extLst>
                    <a:ext uri="{FF2B5EF4-FFF2-40B4-BE49-F238E27FC236}">
                      <a16:creationId xmlns:a16="http://schemas.microsoft.com/office/drawing/2014/main" id="{3356A055-4A56-8058-9876-A0F3C6420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>
                  <a:off x="3552" y="2448"/>
                  <a:ext cx="528" cy="7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49" name="Line 81">
                  <a:extLst>
                    <a:ext uri="{FF2B5EF4-FFF2-40B4-BE49-F238E27FC236}">
                      <a16:creationId xmlns:a16="http://schemas.microsoft.com/office/drawing/2014/main" id="{787DA353-0B68-B391-EDE5-7B664E8F50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768" y="2544"/>
                  <a:ext cx="576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450" name="Rectangle 82">
                <a:extLst>
                  <a:ext uri="{FF2B5EF4-FFF2-40B4-BE49-F238E27FC236}">
                    <a16:creationId xmlns:a16="http://schemas.microsoft.com/office/drawing/2014/main" id="{9DD4EB11-DB70-084B-B40D-BE33C6318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96"/>
                <a:ext cx="738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AGCGCTT</a:t>
                </a:r>
              </a:p>
            </p:txBody>
          </p:sp>
          <p:sp>
            <p:nvSpPr>
              <p:cNvPr id="58451" name="Rectangle 83">
                <a:extLst>
                  <a:ext uri="{FF2B5EF4-FFF2-40B4-BE49-F238E27FC236}">
                    <a16:creationId xmlns:a16="http://schemas.microsoft.com/office/drawing/2014/main" id="{C7C2BA29-1A33-0FCD-8AF2-1A6A871BA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196"/>
                <a:ext cx="745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AGCACAA</a:t>
                </a:r>
              </a:p>
            </p:txBody>
          </p:sp>
          <p:sp>
            <p:nvSpPr>
              <p:cNvPr id="58452" name="Rectangle 84">
                <a:extLst>
                  <a:ext uri="{FF2B5EF4-FFF2-40B4-BE49-F238E27FC236}">
                    <a16:creationId xmlns:a16="http://schemas.microsoft.com/office/drawing/2014/main" id="{5EE8C6E0-D66A-A969-F41B-828D4687B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96"/>
                <a:ext cx="717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TAGACTT</a:t>
                </a:r>
              </a:p>
            </p:txBody>
          </p:sp>
          <p:sp>
            <p:nvSpPr>
              <p:cNvPr id="58453" name="Rectangle 85">
                <a:extLst>
                  <a:ext uri="{FF2B5EF4-FFF2-40B4-BE49-F238E27FC236}">
                    <a16:creationId xmlns:a16="http://schemas.microsoft.com/office/drawing/2014/main" id="{C061A578-1DE6-60C3-20D5-739F31D21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196"/>
                <a:ext cx="737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TAGCCCA</a:t>
                </a:r>
              </a:p>
            </p:txBody>
          </p:sp>
          <p:sp>
            <p:nvSpPr>
              <p:cNvPr id="58454" name="Rectangle 86">
                <a:extLst>
                  <a:ext uri="{FF2B5EF4-FFF2-40B4-BE49-F238E27FC236}">
                    <a16:creationId xmlns:a16="http://schemas.microsoft.com/office/drawing/2014/main" id="{16ACAF1B-0854-C195-4FAF-0A9150B98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" y="3196"/>
                <a:ext cx="757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AGGGCAT</a:t>
                </a:r>
              </a:p>
            </p:txBody>
          </p:sp>
        </p:grpSp>
        <p:sp>
          <p:nvSpPr>
            <p:cNvPr id="58455" name="Oval 87">
              <a:extLst>
                <a:ext uri="{FF2B5EF4-FFF2-40B4-BE49-F238E27FC236}">
                  <a16:creationId xmlns:a16="http://schemas.microsoft.com/office/drawing/2014/main" id="{8E1911B3-48BB-02F1-48D5-2DB0FDE6B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6" name="Oval 88">
              <a:extLst>
                <a:ext uri="{FF2B5EF4-FFF2-40B4-BE49-F238E27FC236}">
                  <a16:creationId xmlns:a16="http://schemas.microsoft.com/office/drawing/2014/main" id="{66BEB294-60F1-A779-AB78-C4296D078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7" name="Oval 89">
              <a:extLst>
                <a:ext uri="{FF2B5EF4-FFF2-40B4-BE49-F238E27FC236}">
                  <a16:creationId xmlns:a16="http://schemas.microsoft.com/office/drawing/2014/main" id="{1E3D46F9-1F19-B680-2370-7853C629A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8" name="Oval 90">
              <a:extLst>
                <a:ext uri="{FF2B5EF4-FFF2-40B4-BE49-F238E27FC236}">
                  <a16:creationId xmlns:a16="http://schemas.microsoft.com/office/drawing/2014/main" id="{2B867210-EDDA-DF51-A5C4-2CB1B27A5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9" name="Oval 91">
              <a:extLst>
                <a:ext uri="{FF2B5EF4-FFF2-40B4-BE49-F238E27FC236}">
                  <a16:creationId xmlns:a16="http://schemas.microsoft.com/office/drawing/2014/main" id="{F26A08BF-A02B-D56A-EA9F-1540233A2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>
            <a:extLst>
              <a:ext uri="{FF2B5EF4-FFF2-40B4-BE49-F238E27FC236}">
                <a16:creationId xmlns:a16="http://schemas.microsoft.com/office/drawing/2014/main" id="{1B7E7269-5D9B-F434-2257-BA97061C4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Evolution informs Biology</a:t>
            </a:r>
          </a:p>
        </p:txBody>
      </p:sp>
      <p:sp>
        <p:nvSpPr>
          <p:cNvPr id="37891" name="Rectangle 1027">
            <a:extLst>
              <a:ext uri="{FF2B5EF4-FFF2-40B4-BE49-F238E27FC236}">
                <a16:creationId xmlns:a16="http://schemas.microsoft.com/office/drawing/2014/main" id="{3D356C32-F6AB-446D-E6DA-11A21781F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Big genome sequencing projects just produce data -- so what?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Evolutionary history relates all organisms and genes, and helps us understand and predict 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interactions between genes (genetic networks)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drug design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predicting functions of genes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influenza vaccine development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origins and spread of disease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origins and migrations of humans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4239-1FB2-3418-EAC5-46869B0C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informs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7F3D8-2C32-ABCD-5CD1-A2D887A62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37510"/>
            <a:ext cx="8293100" cy="633028"/>
          </a:xfrm>
        </p:spPr>
        <p:txBody>
          <a:bodyPr/>
          <a:lstStyle/>
          <a:p>
            <a:r>
              <a:rPr lang="en-US" dirty="0"/>
              <a:t>Phylogeny correlates with biological properties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DC14D-5C55-9571-3488-9C594620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2491"/>
            <a:ext cx="9144000" cy="422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56CCF-CDC5-0387-7126-9E983EB7402E}"/>
              </a:ext>
            </a:extLst>
          </p:cNvPr>
          <p:cNvSpPr txBox="1"/>
          <p:nvPr/>
        </p:nvSpPr>
        <p:spPr>
          <a:xfrm>
            <a:off x="133509" y="6600497"/>
            <a:ext cx="69894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Image by Jonathan R. Hendricks is licensed under a Creative Commons Attribution-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ShareAlike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390113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25A4-753C-CDC1-9D16-E6727C13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9A87C-D4B8-E5E3-6C36-B24D9EB87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30" y="1206551"/>
            <a:ext cx="8628061" cy="994567"/>
          </a:xfrm>
        </p:spPr>
        <p:txBody>
          <a:bodyPr/>
          <a:lstStyle/>
          <a:p>
            <a:r>
              <a:rPr lang="en-US" dirty="0"/>
              <a:t>Phylogenetic analysis can help determine the origins and spread of a disease.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63E01-D3E7-CC98-FB7B-39DBAAFC4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592" y="2053978"/>
            <a:ext cx="4660691" cy="4783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B7DC7-CB24-FEA2-913F-BDA679A58CA8}"/>
              </a:ext>
            </a:extLst>
          </p:cNvPr>
          <p:cNvSpPr txBox="1"/>
          <p:nvPr/>
        </p:nvSpPr>
        <p:spPr>
          <a:xfrm>
            <a:off x="7389" y="6621515"/>
            <a:ext cx="3786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Image from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www.nature.com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/articles/s41586-020-2355-0</a:t>
            </a:r>
          </a:p>
        </p:txBody>
      </p:sp>
    </p:spTree>
    <p:extLst>
      <p:ext uri="{BB962C8B-B14F-4D97-AF65-F5344CB8AC3E}">
        <p14:creationId xmlns:p14="http://schemas.microsoft.com/office/powerpoint/2010/main" val="25255567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ART"/>
  <p:tag name="FORCE_OPTION" val="0"/>
  <p:tag name="ARTICULATE_REFERENCE_TYPE_2" val="0"/>
  <p:tag name="ARTICULATE_REFERENCE_TITLE_2" val="UCI Student Counseling Center"/>
  <p:tag name="ARTICULATE_REFERENCE_2" val="http://www.counseling.uci.edu/"/>
  <p:tag name="ARTICULATE_REFERENCE_TYPE_3" val="0"/>
  <p:tag name="ARTICULATE_REFERENCE_TITLE_3" val="UCI Faculty and Staff Counseling Center"/>
  <p:tag name="ARTICULATE_REFERENCE_3" val="http://snap.uci.edu/viewXmlFile.jsp?resourceID=224"/>
  <p:tag name="ARTICULATE_REFERENCE_TYPE_4" val="0"/>
  <p:tag name="ARTICULATE_REFERENCE_TITLE_4" val="Schedule a Workplace Violence Workshop for Your Department"/>
  <p:tag name="ARTICULATE_REFERENCE_4" val="http://snap.uci.edu/viewXmlFile.jsp?resourceID=1566"/>
  <p:tag name="ARTICULATE_REFERENCE_TYPE_5" val="0"/>
  <p:tag name="LOGO_PIC_2" val="C:\Documents and Settings\Bonni Frazee\Desktop\Articulate UCI Template\Articulate Template\Articulate logo.jpg"/>
  <p:tag name="PRESENTER_PIC_MODE" val="0"/>
  <p:tag name="LOGO_PIC_MODE" val="1"/>
  <p:tag name="PRESENTATION_TITLE" val="Workplace Violence"/>
  <p:tag name="PRESENTATION_DESC" val="version 4"/>
  <p:tag name="LMS_QUIZ_INSERT" val="1"/>
  <p:tag name="LMS_COMPLETION_TITLE" val="Change Title"/>
  <p:tag name="LMS_COMPLETION_ID" val="Change_Title"/>
  <p:tag name="LMS_COMPLETION_VERSION" val="1.0"/>
  <p:tag name="LMS_COMPLETION_DURATION" val="01:00:00"/>
  <p:tag name="LMS_COMPLETION_SCO_TITLE" val="Change Title"/>
  <p:tag name="LMS_COMPLETION_SCO_ID" val="Change_Title"/>
  <p:tag name="LMS_COMPLETION_THRESHOLD" val="3"/>
  <p:tag name="LMS_COMPLETION_METHOD" val="VIEW"/>
  <p:tag name="LMS_REPORTING" val="0"/>
  <p:tag name="LMS_DATA_SCORM" val="Yes"/>
  <p:tag name="PUBLISH_TITLE" val="Change Title"/>
  <p:tag name="ARTICULATE_PUBLISH_PATH" val="X:\eLearning_Sources\eLearning_other\UCI_eLearning\elearning Creation\Published"/>
  <p:tag name="ARTICULATE_LOGO" val="UCI_logo.jpg"/>
  <p:tag name="ARTICULATE_PRESENTER" val="(None selected)"/>
  <p:tag name="ARTICULATE_LMS" val="0"/>
  <p:tag name="LMS_PUBLISH" val="Yes"/>
  <p:tag name="LMS_PROTOCOL_METHOD" val="SCORM"/>
  <p:tag name="LMS_PROTOCOL_VERSION" val="1.2"/>
  <p:tag name="ARTICULATE_TEMPLATE" val="UCI White"/>
  <p:tag name="PLAYERLOGOHEIGHT" val="41"/>
  <p:tag name="PLAYERLOGOWIDTH" val="244"/>
  <p:tag name="LASTPUBLISHED" val="X:\eLearning_Sources\eLearning_other\UCI_eLearning\elearning Creation\CoursePrep\Published\Course Preparation\player.html"/>
  <p:tag name="ARTICULATE_REFERENCE_COUNT" val="1"/>
  <p:tag name="ARTICULATE_REFERENCE_TYPE_1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23.968"/>
</p:tagLst>
</file>

<file path=ppt/theme/theme1.xml><?xml version="1.0" encoding="utf-8"?>
<a:theme xmlns:a="http://schemas.openxmlformats.org/drawingml/2006/main" name="UCI Master">
  <a:themeElements>
    <a:clrScheme name="UCI Master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UCI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032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032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UCI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I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I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I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I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I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I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I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I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I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I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I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</TotalTime>
  <Words>940</Words>
  <Application>Microsoft Macintosh PowerPoint</Application>
  <PresentationFormat>On-screen Show (4:3)</PresentationFormat>
  <Paragraphs>164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Cambria Math</vt:lpstr>
      <vt:lpstr>Times New Roman</vt:lpstr>
      <vt:lpstr>Verdana</vt:lpstr>
      <vt:lpstr>Wingdings</vt:lpstr>
      <vt:lpstr>UCI Master</vt:lpstr>
      <vt:lpstr>Constructing  Phylogenetic Trees</vt:lpstr>
      <vt:lpstr>Phylogeny</vt:lpstr>
      <vt:lpstr>Phylogenetic trees</vt:lpstr>
      <vt:lpstr>Another Biological Example</vt:lpstr>
      <vt:lpstr>Data</vt:lpstr>
      <vt:lpstr>DNA Sequence Evolution</vt:lpstr>
      <vt:lpstr>Evolution informs Biology</vt:lpstr>
      <vt:lpstr>Evolution informs Biology</vt:lpstr>
      <vt:lpstr>COVID-19</vt:lpstr>
      <vt:lpstr>Phylogenies of Languages</vt:lpstr>
      <vt:lpstr>Hierarchical Clustering</vt:lpstr>
      <vt:lpstr>Related to Ancestry DNA Analysis</vt:lpstr>
      <vt:lpstr>DNA  Analysis </vt:lpstr>
      <vt:lpstr>Ancestry DNA Analysis</vt:lpstr>
      <vt:lpstr>Problem</vt:lpstr>
      <vt:lpstr> Problem for Relative-Distance Queries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of Reconstruction Algorithm using Relative-Distance Queries</vt:lpstr>
      <vt:lpstr>Real World Issues</vt:lpstr>
    </vt:vector>
  </TitlesOfParts>
  <Manager/>
  <Company>University California Irvine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dc:description/>
  <cp:lastModifiedBy>Michael T Goodrich</cp:lastModifiedBy>
  <cp:revision>134</cp:revision>
  <dcterms:created xsi:type="dcterms:W3CDTF">2002-12-30T18:35:41Z</dcterms:created>
  <dcterms:modified xsi:type="dcterms:W3CDTF">2022-05-26T01:14:10Z</dcterms:modified>
</cp:coreProperties>
</file>