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284" r:id="rId3"/>
    <p:sldId id="285" r:id="rId4"/>
    <p:sldId id="290" r:id="rId5"/>
    <p:sldId id="291" r:id="rId6"/>
    <p:sldId id="292" r:id="rId7"/>
    <p:sldId id="293" r:id="rId8"/>
    <p:sldId id="294" r:id="rId9"/>
  </p:sldIdLst>
  <p:sldSz cx="9144000" cy="6858000" type="screen4x3"/>
  <p:notesSz cx="9601200" cy="7315200"/>
  <p:custDataLst>
    <p:tags r:id="rId1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0A0"/>
    <a:srgbClr val="3333CC"/>
    <a:srgbClr val="0000CC"/>
    <a:srgbClr val="FFFF00"/>
    <a:srgbClr val="008380"/>
    <a:srgbClr val="252593"/>
    <a:srgbClr val="6600FF"/>
    <a:srgbClr val="006600"/>
    <a:srgbClr val="FFCCCC"/>
    <a:srgbClr val="0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6" autoAdjust="0"/>
    <p:restoredTop sz="94673" autoAdjust="0"/>
  </p:normalViewPr>
  <p:slideViewPr>
    <p:cSldViewPr snapToGrid="0">
      <p:cViewPr varScale="1">
        <p:scale>
          <a:sx n="106" d="100"/>
          <a:sy n="106" d="100"/>
        </p:scale>
        <p:origin x="2200" y="176"/>
      </p:cViewPr>
      <p:guideLst>
        <p:guide orient="horz" pos="4319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3B388886-3F09-4C8A-9A44-B5520F05B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67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18:48:59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07:01:36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18:50:30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07:01:36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17:38:47.900"/>
    </inkml:context>
    <inkml:brush xml:id="br0">
      <inkml:brushProperty name="width" value="0.05" units="cm"/>
      <inkml:brushProperty name="height" value="0.05" units="cm"/>
      <inkml:brushProperty name="color" value="#F000A0"/>
    </inkml:brush>
  </inkml:definitions>
  <inkml:trace contextRef="#ctx0" brushRef="#br0">1 0 320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07:01:36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6T17:38:47.900"/>
    </inkml:context>
    <inkml:brush xml:id="br0">
      <inkml:brushProperty name="width" value="0.05" units="cm"/>
      <inkml:brushProperty name="height" value="0.05" units="cm"/>
      <inkml:brushProperty name="color" value="#F000A0"/>
    </inkml:brush>
  </inkml:definitions>
  <inkml:trace contextRef="#ctx0" brushRef="#br0">1 0 320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F4317E8F-F39E-4028-9B43-315AB0520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07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739A2C-3C87-4530-9E13-CC1952563568}" type="slidenum">
              <a:rPr lang="en-US" altLang="en-U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87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722FC-029A-4507-A2D1-C01C4DDBA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40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ABFA4-B6A6-4D1C-A195-A51A7F93C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01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52317-43EB-4D56-A179-5F52020D0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769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70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93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33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27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87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8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0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2E301-C64D-4D48-B1F8-79C9F160E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565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95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29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4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2F904-9855-4DC8-AECC-EA2F3FAA2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42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BC7F8-E5E0-4C43-9AA1-C52B6A9A5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62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9CAF1-B9B6-4776-9143-D0AADD64C2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49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53A3B-5590-4860-96C3-745FBFAD5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13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EA551-C9C2-477B-9F14-5FFB3DD26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22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4948C-F98B-468B-9895-498B00913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09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0810C-7279-4AC8-A18D-DC321DF6D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3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3/26/20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2612A49-8560-49DC-B94A-421785D936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3/26/20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3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5.png"/><Relationship Id="rId7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4.xml"/><Relationship Id="rId11" Type="http://schemas.openxmlformats.org/officeDocument/2006/relationships/image" Target="../media/image19.png"/><Relationship Id="rId5" Type="http://schemas.openxmlformats.org/officeDocument/2006/relationships/image" Target="../media/image1.png"/><Relationship Id="rId10" Type="http://schemas.openxmlformats.org/officeDocument/2006/relationships/image" Target="../media/image18.png"/><Relationship Id="rId4" Type="http://schemas.openxmlformats.org/officeDocument/2006/relationships/image" Target="../media/image16.png"/><Relationship Id="rId9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customXml" Target="../ink/ink7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8.png"/><Relationship Id="rId4" Type="http://schemas.openxmlformats.org/officeDocument/2006/relationships/customXml" Target="../ink/ink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21.png"/><Relationship Id="rId12" Type="http://schemas.openxmlformats.org/officeDocument/2006/relationships/image" Target="../media/image32.png"/><Relationship Id="rId2" Type="http://schemas.openxmlformats.org/officeDocument/2006/relationships/image" Target="../media/image23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38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3.png"/><Relationship Id="rId2" Type="http://schemas.openxmlformats.org/officeDocument/2006/relationships/image" Target="../media/image37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41.png"/><Relationship Id="rId10" Type="http://schemas.openxmlformats.org/officeDocument/2006/relationships/image" Target="../media/image34.png"/><Relationship Id="rId4" Type="http://schemas.openxmlformats.org/officeDocument/2006/relationships/image" Target="../media/image24.png"/><Relationship Id="rId9" Type="http://schemas.openxmlformats.org/officeDocument/2006/relationships/image" Target="../media/image33.png"/><Relationship Id="rId1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FF0000"/>
                </a:solidFill>
              </a:rPr>
              <a:t>Computational Geometry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b="1" i="1" dirty="0">
                <a:solidFill>
                  <a:schemeClr val="accent2"/>
                </a:solidFill>
              </a:rPr>
              <a:t>Line Arrangements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Michael Goodrich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>
                <a:solidFill>
                  <a:schemeClr val="bg1">
                    <a:lumMod val="65000"/>
                  </a:schemeClr>
                </a:solidFill>
              </a:rPr>
              <a:t>with slides from Carola </a:t>
            </a:r>
            <a:r>
              <a:rPr lang="en-US" altLang="en-US" sz="2800" b="1" dirty="0" err="1">
                <a:solidFill>
                  <a:schemeClr val="bg1">
                    <a:lumMod val="65000"/>
                  </a:schemeClr>
                </a:solidFill>
              </a:rPr>
              <a:t>Wenk</a:t>
            </a:r>
            <a:endParaRPr lang="en-US" alt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732A86-F8C8-4496-AD77-254047A47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928" y="2039809"/>
            <a:ext cx="2513943" cy="16558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 of Lines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2154" y="1544303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L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𝑙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,…, </m:t>
                        </m:r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𝑙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a set of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lines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Then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𝐿</m:t>
                        </m:r>
                      </m:e>
                    </m:d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is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called the 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arrangement 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It is defined as the planar subdivision induced by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all lines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1544303"/>
                <a:ext cx="7758303" cy="646331"/>
              </a:xfrm>
              <a:prstGeom prst="rect">
                <a:avLst/>
              </a:prstGeom>
              <a:blipFill>
                <a:blip r:embed="rId2"/>
                <a:stretch>
                  <a:fillRect l="-707" t="-4717" r="-236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739528" y="2612321"/>
                <a:ext cx="399405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528" y="2612321"/>
                <a:ext cx="399405" cy="362984"/>
              </a:xfrm>
              <a:prstGeom prst="rect">
                <a:avLst/>
              </a:prstGeom>
              <a:blipFill>
                <a:blip r:embed="rId3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53582" y="2326698"/>
                <a:ext cx="394082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582" y="2326698"/>
                <a:ext cx="394082" cy="362984"/>
              </a:xfrm>
              <a:prstGeom prst="rect">
                <a:avLst/>
              </a:prstGeom>
              <a:blipFill>
                <a:blip r:embed="rId4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2055850" y="3584904"/>
            <a:ext cx="4635574" cy="18713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 flipV="1">
            <a:off x="3601168" y="2586735"/>
            <a:ext cx="1952414" cy="300474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DCB50FF-D154-45EE-AF7D-96E2431A1B32}"/>
              </a:ext>
            </a:extLst>
          </p:cNvPr>
          <p:cNvCxnSpPr>
            <a:cxnSpLocks/>
          </p:cNvCxnSpPr>
          <p:nvPr/>
        </p:nvCxnSpPr>
        <p:spPr>
          <a:xfrm flipV="1">
            <a:off x="2551815" y="2956951"/>
            <a:ext cx="4536558" cy="16557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CABA8E-7E3F-4BEC-B6FC-317D11247BFA}"/>
                  </a:ext>
                </a:extLst>
              </p:cNvPr>
              <p:cNvSpPr txBox="1"/>
              <p:nvPr/>
            </p:nvSpPr>
            <p:spPr>
              <a:xfrm>
                <a:off x="6616264" y="5093250"/>
                <a:ext cx="399405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CABA8E-7E3F-4BEC-B6FC-317D11247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264" y="5093250"/>
                <a:ext cx="399405" cy="362984"/>
              </a:xfrm>
              <a:prstGeom prst="rect">
                <a:avLst/>
              </a:prstGeom>
              <a:blipFill>
                <a:blip r:embed="rId5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83E4785-69DF-4835-882F-2831E4710FE7}"/>
              </a:ext>
            </a:extLst>
          </p:cNvPr>
          <p:cNvCxnSpPr>
            <a:cxnSpLocks/>
          </p:cNvCxnSpPr>
          <p:nvPr/>
        </p:nvCxnSpPr>
        <p:spPr>
          <a:xfrm>
            <a:off x="2892056" y="2559491"/>
            <a:ext cx="2622698" cy="29983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4D883EA-79CA-4964-9318-ACED52AB88B5}"/>
                  </a:ext>
                </a:extLst>
              </p:cNvPr>
              <p:cNvSpPr txBox="1"/>
              <p:nvPr/>
            </p:nvSpPr>
            <p:spPr>
              <a:xfrm>
                <a:off x="5456774" y="5311244"/>
                <a:ext cx="399405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4D883EA-79CA-4964-9318-ACED52AB8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774" y="5311244"/>
                <a:ext cx="399405" cy="362984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A1EA4F6-6998-48AC-90D5-D4A2D74A03E6}"/>
                  </a:ext>
                </a:extLst>
              </p:cNvPr>
              <p:cNvSpPr txBox="1"/>
              <p:nvPr/>
            </p:nvSpPr>
            <p:spPr>
              <a:xfrm>
                <a:off x="932154" y="5763038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𝐿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rgbClr val="FF0000"/>
                    </a:solidFill>
                    <a:latin typeface="Calibri"/>
                  </a:rPr>
                  <a:t>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is </a:t>
                </a:r>
                <a:r>
                  <a:rPr lang="en-US" sz="1800" dirty="0">
                    <a:solidFill>
                      <a:srgbClr val="FF0000"/>
                    </a:solidFill>
                    <a:latin typeface="Calibri"/>
                  </a:rPr>
                  <a:t>simple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if no three lines meet in one point, and no two lines are parallel.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A1EA4F6-6998-48AC-90D5-D4A2D74A0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5763038"/>
                <a:ext cx="7758303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Speech Bubble: Rectangle with Corners Rounded 41">
            <a:extLst>
              <a:ext uri="{FF2B5EF4-FFF2-40B4-BE49-F238E27FC236}">
                <a16:creationId xmlns:a16="http://schemas.microsoft.com/office/drawing/2014/main" id="{98B1CF1F-5F41-4062-8E3D-9D5F84599BAC}"/>
              </a:ext>
            </a:extLst>
          </p:cNvPr>
          <p:cNvSpPr/>
          <p:nvPr/>
        </p:nvSpPr>
        <p:spPr>
          <a:xfrm>
            <a:off x="3331535" y="1282490"/>
            <a:ext cx="2021369" cy="261813"/>
          </a:xfrm>
          <a:prstGeom prst="wedgeRoundRectCallout">
            <a:avLst>
              <a:gd name="adj1" fmla="val -6806"/>
              <a:gd name="adj2" fmla="val 78745"/>
              <a:gd name="adj3" fmla="val 16667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Lines. Not line segments.</a:t>
            </a:r>
          </a:p>
        </p:txBody>
      </p:sp>
      <p:sp>
        <p:nvSpPr>
          <p:cNvPr id="43" name="Speech Bubble: Rectangle with Corners Rounded 42">
            <a:extLst>
              <a:ext uri="{FF2B5EF4-FFF2-40B4-BE49-F238E27FC236}">
                <a16:creationId xmlns:a16="http://schemas.microsoft.com/office/drawing/2014/main" id="{ED03A27C-82EF-4D0A-8E8E-FD39AD5F4819}"/>
              </a:ext>
            </a:extLst>
          </p:cNvPr>
          <p:cNvSpPr/>
          <p:nvPr/>
        </p:nvSpPr>
        <p:spPr>
          <a:xfrm>
            <a:off x="3131832" y="2299037"/>
            <a:ext cx="2021369" cy="261813"/>
          </a:xfrm>
          <a:prstGeom prst="wedgeRoundRectCallout">
            <a:avLst>
              <a:gd name="adj1" fmla="val -9611"/>
              <a:gd name="adj2" fmla="val -110774"/>
              <a:gd name="adj3" fmla="val 16667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Vertices, edges, faces.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BF68BFCF-D638-46B7-92AF-AF4A2D821426}"/>
              </a:ext>
            </a:extLst>
          </p:cNvPr>
          <p:cNvGrpSpPr>
            <a:grpSpLocks noChangeAspect="1"/>
          </p:cNvGrpSpPr>
          <p:nvPr/>
        </p:nvGrpSpPr>
        <p:grpSpPr>
          <a:xfrm>
            <a:off x="3596329" y="3520777"/>
            <a:ext cx="1195182" cy="1176641"/>
            <a:chOff x="6807200" y="2565638"/>
            <a:chExt cx="751522" cy="739863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E059495B-892D-4B62-8502-2942F102E655}"/>
                    </a:ext>
                  </a:extLst>
                </p14:cNvPr>
                <p14:cNvContentPartPr/>
                <p14:nvPr/>
              </p14:nvContentPartPr>
              <p14:xfrm>
                <a:off x="6919060" y="2565638"/>
                <a:ext cx="360" cy="3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E059495B-892D-4B62-8502-2942F102E65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910060" y="25566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19CB01FB-0C07-45DE-A461-4335EC49E4F9}"/>
                </a:ext>
              </a:extLst>
            </p:cNvPr>
            <p:cNvSpPr/>
            <p:nvPr/>
          </p:nvSpPr>
          <p:spPr>
            <a:xfrm>
              <a:off x="7156450" y="286055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363496E2-CC46-49F6-801E-D8C5661914C7}"/>
                </a:ext>
              </a:extLst>
            </p:cNvPr>
            <p:cNvSpPr/>
            <p:nvPr/>
          </p:nvSpPr>
          <p:spPr>
            <a:xfrm>
              <a:off x="6807200" y="297803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E7FC6F9F-90E0-4238-B95A-8C11798297DB}"/>
                </a:ext>
              </a:extLst>
            </p:cNvPr>
            <p:cNvSpPr/>
            <p:nvPr/>
          </p:nvSpPr>
          <p:spPr>
            <a:xfrm>
              <a:off x="7245350" y="31468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D54CAB93-852C-4262-B1B9-49A81E301029}"/>
                </a:ext>
              </a:extLst>
            </p:cNvPr>
            <p:cNvSpPr/>
            <p:nvPr/>
          </p:nvSpPr>
          <p:spPr>
            <a:xfrm>
              <a:off x="7304577" y="30473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886A9A59-0670-4A78-BE10-AE8CD508D280}"/>
                </a:ext>
              </a:extLst>
            </p:cNvPr>
            <p:cNvSpPr/>
            <p:nvPr/>
          </p:nvSpPr>
          <p:spPr>
            <a:xfrm>
              <a:off x="7513003" y="27298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32BB1523-06F1-4E29-893E-68DE39F8D33B}"/>
                </a:ext>
              </a:extLst>
            </p:cNvPr>
            <p:cNvSpPr/>
            <p:nvPr/>
          </p:nvSpPr>
          <p:spPr>
            <a:xfrm>
              <a:off x="7490143" y="325978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967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2154" y="1622271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The complexity of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𝐿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 is its  #vertices + #edges + #faces. 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1622271"/>
                <a:ext cx="7758303" cy="369332"/>
              </a:xfrm>
              <a:prstGeom prst="rect">
                <a:avLst/>
              </a:prstGeom>
              <a:blipFill>
                <a:blip r:embed="rId2"/>
                <a:stretch>
                  <a:fillRect l="-70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02EC978-E175-46F5-A669-2226DC008C34}"/>
              </a:ext>
            </a:extLst>
          </p:cNvPr>
          <p:cNvGrpSpPr/>
          <p:nvPr/>
        </p:nvGrpSpPr>
        <p:grpSpPr>
          <a:xfrm>
            <a:off x="3756340" y="1252604"/>
            <a:ext cx="2643338" cy="447679"/>
            <a:chOff x="3416102" y="1252604"/>
            <a:chExt cx="2643338" cy="447679"/>
          </a:xfrm>
        </p:grpSpPr>
        <p:sp>
          <p:nvSpPr>
            <p:cNvPr id="43" name="Speech Bubble: Rectangle with Corners Rounded 42">
              <a:extLst>
                <a:ext uri="{FF2B5EF4-FFF2-40B4-BE49-F238E27FC236}">
                  <a16:creationId xmlns:a16="http://schemas.microsoft.com/office/drawing/2014/main" id="{ED03A27C-82EF-4D0A-8E8E-FD39AD5F4819}"/>
                </a:ext>
              </a:extLst>
            </p:cNvPr>
            <p:cNvSpPr/>
            <p:nvPr/>
          </p:nvSpPr>
          <p:spPr>
            <a:xfrm>
              <a:off x="3416102" y="1252604"/>
              <a:ext cx="2643338" cy="261813"/>
            </a:xfrm>
            <a:prstGeom prst="wedgeRoundRectCallout">
              <a:avLst>
                <a:gd name="adj1" fmla="val -12024"/>
                <a:gd name="adj2" fmla="val 40842"/>
                <a:gd name="adj3" fmla="val 16667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Because it’s a planar subdivision.</a:t>
              </a:r>
            </a:p>
          </p:txBody>
        </p:sp>
        <p:sp>
          <p:nvSpPr>
            <p:cNvPr id="2" name="Left Brace 1">
              <a:extLst>
                <a:ext uri="{FF2B5EF4-FFF2-40B4-BE49-F238E27FC236}">
                  <a16:creationId xmlns:a16="http://schemas.microsoft.com/office/drawing/2014/main" id="{25CA2EBC-D25D-478F-9092-D3C7172C6ABC}"/>
                </a:ext>
              </a:extLst>
            </p:cNvPr>
            <p:cNvSpPr/>
            <p:nvPr/>
          </p:nvSpPr>
          <p:spPr>
            <a:xfrm rot="5400000">
              <a:off x="4658955" y="411574"/>
              <a:ext cx="119146" cy="2458272"/>
            </a:xfrm>
            <a:prstGeom prst="leftBrace">
              <a:avLst>
                <a:gd name="adj1" fmla="val 8333"/>
                <a:gd name="adj2" fmla="val 50577"/>
              </a:avLst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4C524644-BF4B-45C3-8AFA-C99E2AB5D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903" y="2176130"/>
            <a:ext cx="3159055" cy="20808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A14A2C-99F9-4A44-AE5C-A6141183F5EC}"/>
                  </a:ext>
                </a:extLst>
              </p:cNvPr>
              <p:cNvSpPr txBox="1"/>
              <p:nvPr/>
            </p:nvSpPr>
            <p:spPr>
              <a:xfrm>
                <a:off x="932154" y="2125616"/>
                <a:ext cx="7758303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#vertices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#edges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</a:br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</a:b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#faces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A14A2C-99F9-4A44-AE5C-A6141183F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2125616"/>
                <a:ext cx="7758303" cy="2308324"/>
              </a:xfrm>
              <a:prstGeom prst="rect">
                <a:avLst/>
              </a:prstGeom>
              <a:blipFill>
                <a:blip r:embed="rId4"/>
                <a:stretch>
                  <a:fillRect l="-707" t="-1587" b="-3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4DC8379-343F-47B5-B661-B0B6B5C24460}"/>
                  </a:ext>
                </a:extLst>
              </p14:cNvPr>
              <p14:cNvContentPartPr/>
              <p14:nvPr/>
            </p14:nvContentPartPr>
            <p14:xfrm>
              <a:off x="6919060" y="2565638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4DC8379-343F-47B5-B661-B0B6B5C24460}"/>
                  </a:ext>
                </a:extLst>
              </p:cNvPr>
              <p:cNvPicPr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10420" y="2556638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479C671E-65A7-4848-93DB-1EB899A54B2C}"/>
              </a:ext>
            </a:extLst>
          </p:cNvPr>
          <p:cNvGrpSpPr/>
          <p:nvPr/>
        </p:nvGrpSpPr>
        <p:grpSpPr>
          <a:xfrm>
            <a:off x="6650033" y="2909753"/>
            <a:ext cx="751522" cy="739863"/>
            <a:chOff x="6807200" y="2565638"/>
            <a:chExt cx="751522" cy="739863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6D0506F4-4514-4397-B281-C59EADBCA9AD}"/>
                    </a:ext>
                  </a:extLst>
                </p14:cNvPr>
                <p14:cNvContentPartPr/>
                <p14:nvPr/>
              </p14:nvContentPartPr>
              <p14:xfrm>
                <a:off x="6919060" y="2565638"/>
                <a:ext cx="360" cy="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6D0506F4-4514-4397-B281-C59EADBCA9AD}"/>
                    </a:ext>
                  </a:extLst>
                </p:cNvPr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910420" y="25566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D8B87D0-659E-420A-A8B0-A47368D63797}"/>
                </a:ext>
              </a:extLst>
            </p:cNvPr>
            <p:cNvSpPr/>
            <p:nvPr/>
          </p:nvSpPr>
          <p:spPr>
            <a:xfrm>
              <a:off x="7156450" y="286055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B401E80-0F22-45D1-87F9-A4F71918EE57}"/>
                </a:ext>
              </a:extLst>
            </p:cNvPr>
            <p:cNvSpPr/>
            <p:nvPr/>
          </p:nvSpPr>
          <p:spPr>
            <a:xfrm>
              <a:off x="6807200" y="297803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DFF9B5E-E4B2-498D-A6E4-B7863747B170}"/>
                </a:ext>
              </a:extLst>
            </p:cNvPr>
            <p:cNvSpPr/>
            <p:nvPr/>
          </p:nvSpPr>
          <p:spPr>
            <a:xfrm>
              <a:off x="7245350" y="31468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34E7802-3321-40B6-88E2-6BA2469E2E35}"/>
                </a:ext>
              </a:extLst>
            </p:cNvPr>
            <p:cNvSpPr/>
            <p:nvPr/>
          </p:nvSpPr>
          <p:spPr>
            <a:xfrm>
              <a:off x="7304577" y="30473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13203C2-13DC-4CB4-9E99-66873E77EA33}"/>
                </a:ext>
              </a:extLst>
            </p:cNvPr>
            <p:cNvSpPr/>
            <p:nvPr/>
          </p:nvSpPr>
          <p:spPr>
            <a:xfrm>
              <a:off x="7513003" y="27298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A9EA120-C505-4BC7-9F82-3C99EDDF2FD7}"/>
                </a:ext>
              </a:extLst>
            </p:cNvPr>
            <p:cNvSpPr/>
            <p:nvPr/>
          </p:nvSpPr>
          <p:spPr>
            <a:xfrm>
              <a:off x="7490143" y="325978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FDEC5AF-9658-4A6F-A7AF-02A990D3A394}"/>
                  </a:ext>
                </a:extLst>
              </p:cNvPr>
              <p:cNvSpPr/>
              <p:nvPr/>
            </p:nvSpPr>
            <p:spPr>
              <a:xfrm>
                <a:off x="928137" y="2036919"/>
                <a:ext cx="4773783" cy="10503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chemeClr val="tx1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We have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lines, and in the worst case every pair </a:t>
                </a:r>
                <a:br>
                  <a:rPr lang="en-US" sz="1800" dirty="0">
                    <a:solidFill>
                      <a:srgbClr val="4F81BD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intersects (vertex). </a:t>
                </a:r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FDEC5AF-9658-4A6F-A7AF-02A990D3A3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37" y="2036919"/>
                <a:ext cx="4773783" cy="1050352"/>
              </a:xfrm>
              <a:prstGeom prst="rect">
                <a:avLst/>
              </a:prstGeom>
              <a:blipFill>
                <a:blip r:embed="rId7"/>
                <a:stretch>
                  <a:fillRect l="-1022" r="-1022" b="-8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72A802E-6E7E-4BEA-B898-27DF256058C4}"/>
                  </a:ext>
                </a:extLst>
              </p:cNvPr>
              <p:cNvSpPr/>
              <p:nvPr/>
            </p:nvSpPr>
            <p:spPr>
              <a:xfrm>
                <a:off x="921406" y="3209189"/>
                <a:ext cx="4728676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prstClr val="black"/>
                    </a:solidFill>
                  </a:rPr>
                  <a:t>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On one line we can have at most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vertices, </a:t>
                </a:r>
                <a:br>
                  <a:rPr lang="en-US" sz="1800" dirty="0">
                    <a:solidFill>
                      <a:srgbClr val="4F81BD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so at most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edges total.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72A802E-6E7E-4BEA-B898-27DF256058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406" y="3209189"/>
                <a:ext cx="4728676" cy="923330"/>
              </a:xfrm>
              <a:prstGeom prst="rect">
                <a:avLst/>
              </a:prstGeom>
              <a:blipFill>
                <a:blip r:embed="rId8"/>
                <a:stretch>
                  <a:fillRect l="-1031" r="-12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387D5EC-3848-4E75-8BD9-709CACB511E2}"/>
                  </a:ext>
                </a:extLst>
              </p:cNvPr>
              <p:cNvSpPr/>
              <p:nvPr/>
            </p:nvSpPr>
            <p:spPr>
              <a:xfrm>
                <a:off x="895277" y="4035612"/>
                <a:ext cx="7832056" cy="20347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prstClr val="black"/>
                    </a:solidFill>
                  </a:rPr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Consider an incremental construction, just for counting purposes right now. </a:t>
                </a:r>
                <a:br>
                  <a:rPr lang="en-US" sz="1800" dirty="0">
                    <a:solidFill>
                      <a:srgbClr val="4F81BD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}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. Line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splits a face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in two. This creates i additional faces (since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has at most i edges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see above).</a:t>
                </a:r>
                <a:br>
                  <a:rPr lang="en-US" sz="1800" dirty="0">
                    <a:solidFill>
                      <a:srgbClr val="4F81BD"/>
                    </a:solidFill>
                    <a:latin typeface="Calibri"/>
                  </a:rPr>
                </a:br>
                <a:br>
                  <a:rPr lang="en-US" sz="1800" dirty="0">
                    <a:solidFill>
                      <a:srgbClr val="4F81BD"/>
                    </a:solidFill>
                    <a:latin typeface="Calibri"/>
                  </a:rPr>
                </a:b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#faces in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𝐿</m:t>
                        </m:r>
                      </m:e>
                    </m:d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4F81BD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}</m:t>
                        </m:r>
                      </m:e>
                    </m:d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=1+</m:t>
                    </m:r>
                    <m:nary>
                      <m:naryPr>
                        <m:chr m:val="∑"/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sup>
                      <m:e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</m:e>
                    </m:nary>
                    <m:r>
                      <a:rPr lang="en-US" sz="1800" i="1">
                        <a:solidFill>
                          <a:srgbClr val="4F81BD"/>
                        </a:solidFill>
                        <a:latin typeface="Cambria Math" panose="02040503050406030204" pitchFamily="18" charset="0"/>
                        <a:ea typeface="Cambria Math"/>
                      </a:rPr>
                      <m:t>=1+</m:t>
                    </m:r>
                  </m:oMath>
                </a14:m>
                <a:r>
                  <a:rPr lang="en-US" sz="1800" dirty="0">
                    <a:solidFill>
                      <a:srgbClr val="4F81BD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4F81BD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4F81BD"/>
                    </a:solidFill>
                    <a:latin typeface="Calibri"/>
                  </a:rPr>
                  <a:t> </a:t>
                </a:r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387D5EC-3848-4E75-8BD9-709CACB511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277" y="4035612"/>
                <a:ext cx="7832056" cy="2034724"/>
              </a:xfrm>
              <a:prstGeom prst="rect">
                <a:avLst/>
              </a:prstGeom>
              <a:blipFill>
                <a:blip r:embed="rId9"/>
                <a:stretch>
                  <a:fillRect l="-700" b="-30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B6506F8-FB6F-4827-A231-7F1286788AB1}"/>
                  </a:ext>
                </a:extLst>
              </p:cNvPr>
              <p:cNvSpPr/>
              <p:nvPr/>
            </p:nvSpPr>
            <p:spPr>
              <a:xfrm>
                <a:off x="7545614" y="1739755"/>
                <a:ext cx="15983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18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B6506F8-FB6F-4827-A231-7F1286788A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614" y="1739755"/>
                <a:ext cx="159838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33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2154" y="1401388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prstClr val="black"/>
                    </a:solidFill>
                    <a:latin typeface="Calibri"/>
                  </a:rPr>
                  <a:t>Input: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A set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lines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sz="18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prstClr val="black"/>
                    </a:solidFill>
                    <a:latin typeface="Calibri"/>
                  </a:rPr>
                  <a:t>Output: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The arrangement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1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1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}</m:t>
                        </m:r>
                      </m:e>
                    </m:d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stored in a DCEL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1401388"/>
                <a:ext cx="7758303" cy="646331"/>
              </a:xfrm>
              <a:prstGeom prst="rect">
                <a:avLst/>
              </a:prstGeom>
              <a:blipFill>
                <a:blip r:embed="rId2"/>
                <a:stretch>
                  <a:fillRect l="-707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A14A2C-99F9-4A44-AE5C-A6141183F5EC}"/>
                  </a:ext>
                </a:extLst>
              </p:cNvPr>
              <p:cNvSpPr txBox="1"/>
              <p:nvPr/>
            </p:nvSpPr>
            <p:spPr>
              <a:xfrm>
                <a:off x="932154" y="2125616"/>
                <a:ext cx="7758303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schemeClr val="tx1"/>
                    </a:solidFill>
                    <a:latin typeface="Calibri"/>
                  </a:rPr>
                  <a:t>1) Sweep-line construction: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chemeClr val="accent1"/>
                    </a:solidFill>
                    <a:latin typeface="Calibri"/>
                  </a:rPr>
                  <a:t>Takes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log</m:t>
                        </m:r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chemeClr val="accent1"/>
                    </a:solidFill>
                    <a:latin typeface="Calibri"/>
                  </a:rPr>
                  <a:t> time.</a:t>
                </a: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tx1"/>
                  </a:solidFill>
                  <a:latin typeface="Calibri"/>
                </a:endParaRP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schemeClr val="tx1"/>
                    </a:solidFill>
                    <a:latin typeface="Calibri"/>
                  </a:rPr>
                  <a:t>2) Incremental construction:</a:t>
                </a: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chemeClr val="accent1"/>
                    </a:solidFill>
                    <a:latin typeface="Calibri"/>
                  </a:rPr>
                  <a:t>Insert one line after the other. Again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en-US" sz="1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d>
                      <m:dPr>
                        <m:ctrlP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}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chemeClr val="accent1"/>
                    </a:solidFill>
                    <a:latin typeface="Calibri"/>
                  </a:rPr>
                  <a:t>. </a:t>
                </a: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tabLst>
                    <a:tab pos="285750" algn="l"/>
                    <a:tab pos="628650" algn="l"/>
                  </a:tabLst>
                  <a:defRPr/>
                </a:pPr>
                <a:r>
                  <a:rPr lang="en-US" sz="1800" dirty="0" err="1">
                    <a:solidFill>
                      <a:schemeClr val="tx1"/>
                    </a:solidFill>
                    <a:latin typeface="Calibri"/>
                  </a:rPr>
                  <a:t>Construct_arrangement</a:t>
                </a:r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){</a:t>
                </a: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tabLst>
                    <a:tab pos="285750" algn="l"/>
                    <a:tab pos="628650" algn="l"/>
                  </a:tabLst>
                  <a:defRPr/>
                </a:pPr>
                <a:r>
                  <a:rPr lang="en-US" sz="1800" dirty="0">
                    <a:solidFill>
                      <a:schemeClr val="tx1"/>
                    </a:solidFill>
                    <a:latin typeface="Calibri"/>
                    <a:ea typeface="Cambria Math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 whole plane</a:t>
                </a: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tabLst>
                    <a:tab pos="285750" algn="l"/>
                    <a:tab pos="628650" algn="l"/>
                  </a:tabLst>
                  <a:defRPr/>
                </a:pPr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	for i=1 to n{</a:t>
                </a: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tabLst>
                    <a:tab pos="285750" algn="l"/>
                    <a:tab pos="628650" algn="l"/>
                  </a:tabLst>
                  <a:defRPr/>
                </a:pPr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		</a:t>
                </a:r>
                <a:r>
                  <a:rPr lang="en-US" sz="1800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insert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US" sz="1800" dirty="0">
                  <a:solidFill>
                    <a:schemeClr val="tx1"/>
                  </a:solidFill>
                  <a:latin typeface="Calibri"/>
                </a:endParaRP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tabLst>
                    <a:tab pos="285750" algn="l"/>
                    <a:tab pos="628650" algn="l"/>
                  </a:tabLst>
                  <a:defRPr/>
                </a:pPr>
                <a:endParaRPr lang="en-US" sz="1800" dirty="0">
                  <a:solidFill>
                    <a:schemeClr val="tx1"/>
                  </a:solidFill>
                  <a:latin typeface="Calibri"/>
                </a:endParaRPr>
              </a:p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tabLst>
                    <a:tab pos="285750" algn="l"/>
                    <a:tab pos="628650" algn="l"/>
                  </a:tabLst>
                  <a:defRPr/>
                </a:pPr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	}  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9A14A2C-99F9-4A44-AE5C-A6141183F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2125616"/>
                <a:ext cx="7758303" cy="3139321"/>
              </a:xfrm>
              <a:prstGeom prst="rect">
                <a:avLst/>
              </a:prstGeom>
              <a:blipFill>
                <a:blip r:embed="rId3"/>
                <a:stretch>
                  <a:fillRect l="-707" t="-1165" b="-2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741F19-C098-4376-8C9F-F5FC4CF1FDC6}"/>
                  </a:ext>
                </a:extLst>
              </p:cNvPr>
              <p:cNvSpPr txBox="1"/>
              <p:nvPr/>
            </p:nvSpPr>
            <p:spPr>
              <a:xfrm>
                <a:off x="1063347" y="4305172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rgbClr val="F000A0"/>
                    </a:solidFill>
                    <a:latin typeface="Calibri"/>
                  </a:rPr>
                  <a:t>			  by threading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F000A0"/>
                    </a:solidFill>
                    <a:latin typeface="Calibri"/>
                  </a:rPr>
                  <a:t> through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  <m:r>
                          <a:rPr lang="en-US" sz="1800" i="1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F000A0"/>
                    </a:solidFill>
                    <a:latin typeface="Calibri"/>
                  </a:rPr>
                  <a:t> face by face</a:t>
                </a:r>
                <a:br>
                  <a:rPr lang="en-US" sz="1800" dirty="0">
                    <a:solidFill>
                      <a:srgbClr val="F000A0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srgbClr val="F000A0"/>
                    </a:solidFill>
                    <a:latin typeface="Calibri"/>
                  </a:rPr>
                  <a:t>                         and splitting edges and faces accordingly (using the DCEL!).</a:t>
                </a:r>
                <a:r>
                  <a:rPr lang="en-US" sz="1800" dirty="0">
                    <a:solidFill>
                      <a:schemeClr val="tx1"/>
                    </a:solidFill>
                    <a:latin typeface="Calibri"/>
                  </a:rPr>
                  <a:t> 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741F19-C098-4376-8C9F-F5FC4CF1F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47" y="4305172"/>
                <a:ext cx="7758303" cy="646331"/>
              </a:xfrm>
              <a:prstGeom prst="rect">
                <a:avLst/>
              </a:prstGeom>
              <a:blipFill>
                <a:blip r:embed="rId4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8F53F86F-3FB7-4B93-96C6-BF0772ABB5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3956" y="1831005"/>
            <a:ext cx="3159055" cy="208081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5840AF3-2737-48C0-886A-9ACB4553107B}"/>
              </a:ext>
            </a:extLst>
          </p:cNvPr>
          <p:cNvGrpSpPr/>
          <p:nvPr/>
        </p:nvGrpSpPr>
        <p:grpSpPr>
          <a:xfrm>
            <a:off x="6807200" y="2565638"/>
            <a:ext cx="751522" cy="739863"/>
            <a:chOff x="6807200" y="2565638"/>
            <a:chExt cx="751522" cy="739863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4DC8379-343F-47B5-B661-B0B6B5C24460}"/>
                    </a:ext>
                  </a:extLst>
                </p14:cNvPr>
                <p14:cNvContentPartPr/>
                <p14:nvPr/>
              </p14:nvContentPartPr>
              <p14:xfrm>
                <a:off x="6919060" y="2565638"/>
                <a:ext cx="360" cy="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4DC8379-343F-47B5-B661-B0B6B5C2446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910420" y="25566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A2AEE58-2496-4947-8CBB-B946ECA60D43}"/>
                </a:ext>
              </a:extLst>
            </p:cNvPr>
            <p:cNvSpPr/>
            <p:nvPr/>
          </p:nvSpPr>
          <p:spPr>
            <a:xfrm>
              <a:off x="7156450" y="286055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B18AFC5-AD4E-4136-A19D-B7CBB4DCB68F}"/>
                </a:ext>
              </a:extLst>
            </p:cNvPr>
            <p:cNvSpPr/>
            <p:nvPr/>
          </p:nvSpPr>
          <p:spPr>
            <a:xfrm>
              <a:off x="6807200" y="297803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3A9C76F-BDC2-4B7B-900F-9D0DE4BCB71B}"/>
                </a:ext>
              </a:extLst>
            </p:cNvPr>
            <p:cNvSpPr/>
            <p:nvPr/>
          </p:nvSpPr>
          <p:spPr>
            <a:xfrm>
              <a:off x="7245350" y="31468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66F8E29-9A96-46BF-8CCA-53F47AD61937}"/>
                </a:ext>
              </a:extLst>
            </p:cNvPr>
            <p:cNvSpPr/>
            <p:nvPr/>
          </p:nvSpPr>
          <p:spPr>
            <a:xfrm>
              <a:off x="7304577" y="30473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9F44809-E35B-4D93-85DE-7A494F193A19}"/>
                </a:ext>
              </a:extLst>
            </p:cNvPr>
            <p:cNvSpPr/>
            <p:nvPr/>
          </p:nvSpPr>
          <p:spPr>
            <a:xfrm>
              <a:off x="7513003" y="27298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B24FC37-59D9-446B-944A-047381C3814D}"/>
                </a:ext>
              </a:extLst>
            </p:cNvPr>
            <p:cNvSpPr/>
            <p:nvPr/>
          </p:nvSpPr>
          <p:spPr>
            <a:xfrm>
              <a:off x="7490143" y="325978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936D3C-9A1E-4551-96D8-D71F318B3247}"/>
              </a:ext>
            </a:extLst>
          </p:cNvPr>
          <p:cNvCxnSpPr>
            <a:cxnSpLocks/>
          </p:cNvCxnSpPr>
          <p:nvPr/>
        </p:nvCxnSpPr>
        <p:spPr>
          <a:xfrm flipV="1">
            <a:off x="7268209" y="1993552"/>
            <a:ext cx="304001" cy="1958172"/>
          </a:xfrm>
          <a:prstGeom prst="line">
            <a:avLst/>
          </a:prstGeom>
          <a:ln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399301B-099F-4248-AE18-4937ECFF2F55}"/>
                  </a:ext>
                </a:extLst>
              </p:cNvPr>
              <p:cNvSpPr/>
              <p:nvPr/>
            </p:nvSpPr>
            <p:spPr>
              <a:xfrm>
                <a:off x="7216945" y="3793395"/>
                <a:ext cx="3433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solidFill>
                                <a:srgbClr val="F00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rgbClr val="F000A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F000A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rgbClr val="F000A0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399301B-099F-4248-AE18-4937ECFF2F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945" y="3793395"/>
                <a:ext cx="343364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383D3853-8A15-408A-8E81-4182FED99698}"/>
              </a:ext>
            </a:extLst>
          </p:cNvPr>
          <p:cNvGrpSpPr/>
          <p:nvPr/>
        </p:nvGrpSpPr>
        <p:grpSpPr>
          <a:xfrm>
            <a:off x="7249101" y="1107830"/>
            <a:ext cx="224219" cy="2148355"/>
            <a:chOff x="7249101" y="1107830"/>
            <a:chExt cx="224219" cy="2148355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44A55565-E515-4DAA-83D2-BDC7036525CA}"/>
                    </a:ext>
                  </a:extLst>
                </p14:cNvPr>
                <p14:cNvContentPartPr/>
                <p14:nvPr/>
              </p14:nvContentPartPr>
              <p14:xfrm>
                <a:off x="7249101" y="1107830"/>
                <a:ext cx="360" cy="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44A55565-E515-4DAA-83D2-BDC7036525C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240461" y="109883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D00669F-E414-4A42-82F5-8F9B67D8E7BF}"/>
                </a:ext>
              </a:extLst>
            </p:cNvPr>
            <p:cNvGrpSpPr/>
            <p:nvPr/>
          </p:nvGrpSpPr>
          <p:grpSpPr>
            <a:xfrm>
              <a:off x="7358950" y="2760879"/>
              <a:ext cx="114370" cy="495306"/>
              <a:chOff x="7358950" y="2760879"/>
              <a:chExt cx="114370" cy="495306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7DB3AE54-62E0-425F-A01A-CF903F938E4D}"/>
                  </a:ext>
                </a:extLst>
              </p:cNvPr>
              <p:cNvSpPr/>
              <p:nvPr/>
            </p:nvSpPr>
            <p:spPr>
              <a:xfrm>
                <a:off x="7427601" y="2760879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F620DCB-BB71-4A76-88C6-7E4EED73EECD}"/>
                  </a:ext>
                </a:extLst>
              </p:cNvPr>
              <p:cNvSpPr/>
              <p:nvPr/>
            </p:nvSpPr>
            <p:spPr>
              <a:xfrm>
                <a:off x="7410623" y="2887872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E615585D-57E1-4455-BF13-0675C4B42FFA}"/>
                  </a:ext>
                </a:extLst>
              </p:cNvPr>
              <p:cNvSpPr/>
              <p:nvPr/>
            </p:nvSpPr>
            <p:spPr>
              <a:xfrm>
                <a:off x="7358950" y="3210466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B0557E3D-9E74-4B3F-BB67-4381B4AA3944}"/>
                  </a:ext>
                </a:extLst>
              </p:cNvPr>
              <p:cNvSpPr/>
              <p:nvPr/>
            </p:nvSpPr>
            <p:spPr>
              <a:xfrm>
                <a:off x="7371474" y="3102487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D09EBD06-1AE0-42B8-AA5C-8EAD5EADB257}"/>
              </a:ext>
            </a:extLst>
          </p:cNvPr>
          <p:cNvSpPr txBox="1"/>
          <p:nvPr/>
        </p:nvSpPr>
        <p:spPr>
          <a:xfrm>
            <a:off x="932154" y="5342834"/>
            <a:ext cx="1085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B050"/>
                </a:solidFill>
                <a:latin typeface="Calibri"/>
              </a:rPr>
              <a:t>Runtime: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4842CA5-3959-487D-865E-B38A681803B8}"/>
                  </a:ext>
                </a:extLst>
              </p:cNvPr>
              <p:cNvSpPr txBox="1"/>
              <p:nvPr/>
            </p:nvSpPr>
            <p:spPr>
              <a:xfrm>
                <a:off x="1870935" y="5103217"/>
                <a:ext cx="2100771" cy="848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𝑂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1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𝑖</m:t>
                              </m:r>
                            </m:e>
                          </m:nary>
                        </m:e>
                      </m:d>
                      <m:r>
                        <a:rPr lang="en-US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𝑂</m:t>
                      </m:r>
                      <m:r>
                        <a:rPr lang="en-US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1800" dirty="0">
                  <a:solidFill>
                    <a:srgbClr val="00B05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4842CA5-3959-487D-865E-B38A68180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935" y="5103217"/>
                <a:ext cx="2100771" cy="84856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C204DD55-F927-4B3D-8865-CC5B68B430D9}"/>
              </a:ext>
            </a:extLst>
          </p:cNvPr>
          <p:cNvGrpSpPr/>
          <p:nvPr/>
        </p:nvGrpSpPr>
        <p:grpSpPr>
          <a:xfrm>
            <a:off x="1" y="4305172"/>
            <a:ext cx="1821820" cy="858847"/>
            <a:chOff x="1" y="4305172"/>
            <a:chExt cx="1821820" cy="8588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B20AB13A-013B-422D-ADFB-54FD8A28F221}"/>
                    </a:ext>
                  </a:extLst>
                </p:cNvPr>
                <p:cNvSpPr txBox="1"/>
                <p:nvPr/>
              </p:nvSpPr>
              <p:spPr>
                <a:xfrm>
                  <a:off x="389599" y="4305172"/>
                  <a:ext cx="10851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l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𝑂</m:t>
                        </m:r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(</m:t>
                        </m:r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)</m:t>
                        </m:r>
                      </m:oMath>
                    </m:oMathPara>
                  </a14:m>
                  <a:endParaRPr lang="en-US" sz="1800" dirty="0">
                    <a:solidFill>
                      <a:srgbClr val="00B050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B20AB13A-013B-422D-ADFB-54FD8A28F2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599" y="4305172"/>
                  <a:ext cx="1085110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Speech Bubble: Rectangle with Corners Rounded 50">
              <a:extLst>
                <a:ext uri="{FF2B5EF4-FFF2-40B4-BE49-F238E27FC236}">
                  <a16:creationId xmlns:a16="http://schemas.microsoft.com/office/drawing/2014/main" id="{CEB76CC5-87C9-4C53-8940-A69D78A41433}"/>
                </a:ext>
              </a:extLst>
            </p:cNvPr>
            <p:cNvSpPr/>
            <p:nvPr/>
          </p:nvSpPr>
          <p:spPr>
            <a:xfrm>
              <a:off x="1" y="4902206"/>
              <a:ext cx="1821820" cy="261813"/>
            </a:xfrm>
            <a:prstGeom prst="wedgeRoundRectCallout">
              <a:avLst>
                <a:gd name="adj1" fmla="val -5425"/>
                <a:gd name="adj2" fmla="val -137208"/>
                <a:gd name="adj3" fmla="val 16667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Using “zone theorem”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062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48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F9EA61B-9E13-4F4E-B14E-67267263FD5F}"/>
              </a:ext>
            </a:extLst>
          </p:cNvPr>
          <p:cNvSpPr/>
          <p:nvPr/>
        </p:nvSpPr>
        <p:spPr>
          <a:xfrm>
            <a:off x="3327400" y="2451156"/>
            <a:ext cx="2641600" cy="1993900"/>
          </a:xfrm>
          <a:custGeom>
            <a:avLst/>
            <a:gdLst>
              <a:gd name="connsiteX0" fmla="*/ 0 w 2641600"/>
              <a:gd name="connsiteY0" fmla="*/ 6350 h 1981200"/>
              <a:gd name="connsiteX1" fmla="*/ 946150 w 2641600"/>
              <a:gd name="connsiteY1" fmla="*/ 1092200 h 1981200"/>
              <a:gd name="connsiteX2" fmla="*/ 419100 w 2641600"/>
              <a:gd name="connsiteY2" fmla="*/ 1933575 h 1981200"/>
              <a:gd name="connsiteX3" fmla="*/ 1749425 w 2641600"/>
              <a:gd name="connsiteY3" fmla="*/ 1981200 h 1981200"/>
              <a:gd name="connsiteX4" fmla="*/ 1143000 w 2641600"/>
              <a:gd name="connsiteY4" fmla="*/ 1327150 h 1981200"/>
              <a:gd name="connsiteX5" fmla="*/ 2514600 w 2641600"/>
              <a:gd name="connsiteY5" fmla="*/ 1866900 h 1981200"/>
              <a:gd name="connsiteX6" fmla="*/ 2641600 w 2641600"/>
              <a:gd name="connsiteY6" fmla="*/ 241300 h 1981200"/>
              <a:gd name="connsiteX7" fmla="*/ 1139825 w 2641600"/>
              <a:gd name="connsiteY7" fmla="*/ 796925 h 1981200"/>
              <a:gd name="connsiteX8" fmla="*/ 1685925 w 2641600"/>
              <a:gd name="connsiteY8" fmla="*/ 0 h 1981200"/>
              <a:gd name="connsiteX9" fmla="*/ 0 w 2641600"/>
              <a:gd name="connsiteY9" fmla="*/ 6350 h 1981200"/>
              <a:gd name="connsiteX0" fmla="*/ 0 w 2641600"/>
              <a:gd name="connsiteY0" fmla="*/ 6350 h 1993900"/>
              <a:gd name="connsiteX1" fmla="*/ 946150 w 2641600"/>
              <a:gd name="connsiteY1" fmla="*/ 1092200 h 1993900"/>
              <a:gd name="connsiteX2" fmla="*/ 419100 w 2641600"/>
              <a:gd name="connsiteY2" fmla="*/ 1933575 h 1993900"/>
              <a:gd name="connsiteX3" fmla="*/ 1730375 w 2641600"/>
              <a:gd name="connsiteY3" fmla="*/ 1993900 h 1993900"/>
              <a:gd name="connsiteX4" fmla="*/ 1143000 w 2641600"/>
              <a:gd name="connsiteY4" fmla="*/ 1327150 h 1993900"/>
              <a:gd name="connsiteX5" fmla="*/ 2514600 w 2641600"/>
              <a:gd name="connsiteY5" fmla="*/ 1866900 h 1993900"/>
              <a:gd name="connsiteX6" fmla="*/ 2641600 w 2641600"/>
              <a:gd name="connsiteY6" fmla="*/ 241300 h 1993900"/>
              <a:gd name="connsiteX7" fmla="*/ 1139825 w 2641600"/>
              <a:gd name="connsiteY7" fmla="*/ 796925 h 1993900"/>
              <a:gd name="connsiteX8" fmla="*/ 1685925 w 2641600"/>
              <a:gd name="connsiteY8" fmla="*/ 0 h 1993900"/>
              <a:gd name="connsiteX9" fmla="*/ 0 w 2641600"/>
              <a:gd name="connsiteY9" fmla="*/ 6350 h 1993900"/>
              <a:gd name="connsiteX0" fmla="*/ 0 w 2641600"/>
              <a:gd name="connsiteY0" fmla="*/ 6350 h 1993900"/>
              <a:gd name="connsiteX1" fmla="*/ 946150 w 2641600"/>
              <a:gd name="connsiteY1" fmla="*/ 1092200 h 1993900"/>
              <a:gd name="connsiteX2" fmla="*/ 419100 w 2641600"/>
              <a:gd name="connsiteY2" fmla="*/ 1933575 h 1993900"/>
              <a:gd name="connsiteX3" fmla="*/ 1730375 w 2641600"/>
              <a:gd name="connsiteY3" fmla="*/ 1993900 h 1993900"/>
              <a:gd name="connsiteX4" fmla="*/ 1143000 w 2641600"/>
              <a:gd name="connsiteY4" fmla="*/ 1327150 h 1993900"/>
              <a:gd name="connsiteX5" fmla="*/ 2514600 w 2641600"/>
              <a:gd name="connsiteY5" fmla="*/ 1873250 h 1993900"/>
              <a:gd name="connsiteX6" fmla="*/ 2641600 w 2641600"/>
              <a:gd name="connsiteY6" fmla="*/ 241300 h 1993900"/>
              <a:gd name="connsiteX7" fmla="*/ 1139825 w 2641600"/>
              <a:gd name="connsiteY7" fmla="*/ 796925 h 1993900"/>
              <a:gd name="connsiteX8" fmla="*/ 1685925 w 2641600"/>
              <a:gd name="connsiteY8" fmla="*/ 0 h 1993900"/>
              <a:gd name="connsiteX9" fmla="*/ 0 w 2641600"/>
              <a:gd name="connsiteY9" fmla="*/ 6350 h 1993900"/>
              <a:gd name="connsiteX0" fmla="*/ 0 w 2641600"/>
              <a:gd name="connsiteY0" fmla="*/ 6350 h 1993900"/>
              <a:gd name="connsiteX1" fmla="*/ 946150 w 2641600"/>
              <a:gd name="connsiteY1" fmla="*/ 1092200 h 1993900"/>
              <a:gd name="connsiteX2" fmla="*/ 419100 w 2641600"/>
              <a:gd name="connsiteY2" fmla="*/ 1933575 h 1993900"/>
              <a:gd name="connsiteX3" fmla="*/ 1730375 w 2641600"/>
              <a:gd name="connsiteY3" fmla="*/ 1993900 h 1993900"/>
              <a:gd name="connsiteX4" fmla="*/ 1143000 w 2641600"/>
              <a:gd name="connsiteY4" fmla="*/ 1327150 h 1993900"/>
              <a:gd name="connsiteX5" fmla="*/ 2514600 w 2641600"/>
              <a:gd name="connsiteY5" fmla="*/ 1873250 h 1993900"/>
              <a:gd name="connsiteX6" fmla="*/ 2641600 w 2641600"/>
              <a:gd name="connsiteY6" fmla="*/ 254000 h 1993900"/>
              <a:gd name="connsiteX7" fmla="*/ 1139825 w 2641600"/>
              <a:gd name="connsiteY7" fmla="*/ 796925 h 1993900"/>
              <a:gd name="connsiteX8" fmla="*/ 1685925 w 2641600"/>
              <a:gd name="connsiteY8" fmla="*/ 0 h 1993900"/>
              <a:gd name="connsiteX9" fmla="*/ 0 w 2641600"/>
              <a:gd name="connsiteY9" fmla="*/ 6350 h 1993900"/>
              <a:gd name="connsiteX0" fmla="*/ 0 w 2641600"/>
              <a:gd name="connsiteY0" fmla="*/ 6350 h 1993900"/>
              <a:gd name="connsiteX1" fmla="*/ 946150 w 2641600"/>
              <a:gd name="connsiteY1" fmla="*/ 1092200 h 1993900"/>
              <a:gd name="connsiteX2" fmla="*/ 419100 w 2641600"/>
              <a:gd name="connsiteY2" fmla="*/ 1933575 h 1993900"/>
              <a:gd name="connsiteX3" fmla="*/ 1730375 w 2641600"/>
              <a:gd name="connsiteY3" fmla="*/ 1993900 h 1993900"/>
              <a:gd name="connsiteX4" fmla="*/ 1143000 w 2641600"/>
              <a:gd name="connsiteY4" fmla="*/ 1327150 h 1993900"/>
              <a:gd name="connsiteX5" fmla="*/ 2514600 w 2641600"/>
              <a:gd name="connsiteY5" fmla="*/ 1873250 h 1993900"/>
              <a:gd name="connsiteX6" fmla="*/ 2641600 w 2641600"/>
              <a:gd name="connsiteY6" fmla="*/ 254000 h 1993900"/>
              <a:gd name="connsiteX7" fmla="*/ 1149350 w 2641600"/>
              <a:gd name="connsiteY7" fmla="*/ 806450 h 1993900"/>
              <a:gd name="connsiteX8" fmla="*/ 1685925 w 2641600"/>
              <a:gd name="connsiteY8" fmla="*/ 0 h 1993900"/>
              <a:gd name="connsiteX9" fmla="*/ 0 w 2641600"/>
              <a:gd name="connsiteY9" fmla="*/ 6350 h 199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1600" h="1993900">
                <a:moveTo>
                  <a:pt x="0" y="6350"/>
                </a:moveTo>
                <a:lnTo>
                  <a:pt x="946150" y="1092200"/>
                </a:lnTo>
                <a:lnTo>
                  <a:pt x="419100" y="1933575"/>
                </a:lnTo>
                <a:lnTo>
                  <a:pt x="1730375" y="1993900"/>
                </a:lnTo>
                <a:lnTo>
                  <a:pt x="1143000" y="1327150"/>
                </a:lnTo>
                <a:lnTo>
                  <a:pt x="2514600" y="1873250"/>
                </a:lnTo>
                <a:lnTo>
                  <a:pt x="2641600" y="254000"/>
                </a:lnTo>
                <a:lnTo>
                  <a:pt x="1149350" y="806450"/>
                </a:lnTo>
                <a:lnTo>
                  <a:pt x="1685925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00B05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2154" y="1401388"/>
                <a:ext cx="775830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prstClr val="black"/>
                    </a:solidFill>
                    <a:latin typeface="Calibri"/>
                  </a:rPr>
                  <a:t>Zone Theorem: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be an arrangement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lines and let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be another line. The </a:t>
                </a:r>
                <a:r>
                  <a:rPr lang="en-US" sz="1800" i="1" dirty="0">
                    <a:solidFill>
                      <a:srgbClr val="00B050"/>
                    </a:solidFill>
                    <a:latin typeface="Calibri"/>
                  </a:rPr>
                  <a:t>zone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the planar subdivision consisting of all faces, edges, and vertices intersected by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 The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complexity of the zone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in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kumimoji="0" lang="en-US" sz="1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1401388"/>
                <a:ext cx="7758303" cy="923330"/>
              </a:xfrm>
              <a:prstGeom prst="rect">
                <a:avLst/>
              </a:prstGeom>
              <a:blipFill>
                <a:blip r:embed="rId2"/>
                <a:stretch>
                  <a:fillRect l="-707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F53F86F-3FB7-4B93-96C6-BF0772ABB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956" y="2324435"/>
            <a:ext cx="3159055" cy="208081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5840AF3-2737-48C0-886A-9ACB4553107B}"/>
              </a:ext>
            </a:extLst>
          </p:cNvPr>
          <p:cNvGrpSpPr/>
          <p:nvPr/>
        </p:nvGrpSpPr>
        <p:grpSpPr>
          <a:xfrm>
            <a:off x="3759200" y="3059068"/>
            <a:ext cx="751522" cy="739863"/>
            <a:chOff x="6807200" y="2565638"/>
            <a:chExt cx="751522" cy="739863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4DC8379-343F-47B5-B661-B0B6B5C24460}"/>
                    </a:ext>
                  </a:extLst>
                </p14:cNvPr>
                <p14:cNvContentPartPr/>
                <p14:nvPr/>
              </p14:nvContentPartPr>
              <p14:xfrm>
                <a:off x="6919060" y="2565638"/>
                <a:ext cx="360" cy="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4DC8379-343F-47B5-B661-B0B6B5C2446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910420" y="25566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A2AEE58-2496-4947-8CBB-B946ECA60D43}"/>
                </a:ext>
              </a:extLst>
            </p:cNvPr>
            <p:cNvSpPr/>
            <p:nvPr/>
          </p:nvSpPr>
          <p:spPr>
            <a:xfrm>
              <a:off x="7156450" y="286055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B18AFC5-AD4E-4136-A19D-B7CBB4DCB68F}"/>
                </a:ext>
              </a:extLst>
            </p:cNvPr>
            <p:cNvSpPr/>
            <p:nvPr/>
          </p:nvSpPr>
          <p:spPr>
            <a:xfrm>
              <a:off x="6807200" y="297803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3A9C76F-BDC2-4B7B-900F-9D0DE4BCB71B}"/>
                </a:ext>
              </a:extLst>
            </p:cNvPr>
            <p:cNvSpPr/>
            <p:nvPr/>
          </p:nvSpPr>
          <p:spPr>
            <a:xfrm>
              <a:off x="7245350" y="31468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66F8E29-9A96-46BF-8CCA-53F47AD61937}"/>
                </a:ext>
              </a:extLst>
            </p:cNvPr>
            <p:cNvSpPr/>
            <p:nvPr/>
          </p:nvSpPr>
          <p:spPr>
            <a:xfrm>
              <a:off x="7304577" y="30473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9F44809-E35B-4D93-85DE-7A494F193A19}"/>
                </a:ext>
              </a:extLst>
            </p:cNvPr>
            <p:cNvSpPr/>
            <p:nvPr/>
          </p:nvSpPr>
          <p:spPr>
            <a:xfrm>
              <a:off x="7513003" y="27298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B24FC37-59D9-446B-944A-047381C3814D}"/>
                </a:ext>
              </a:extLst>
            </p:cNvPr>
            <p:cNvSpPr/>
            <p:nvPr/>
          </p:nvSpPr>
          <p:spPr>
            <a:xfrm>
              <a:off x="7490143" y="325978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936D3C-9A1E-4551-96D8-D71F318B3247}"/>
              </a:ext>
            </a:extLst>
          </p:cNvPr>
          <p:cNvCxnSpPr>
            <a:cxnSpLocks/>
          </p:cNvCxnSpPr>
          <p:nvPr/>
        </p:nvCxnSpPr>
        <p:spPr>
          <a:xfrm flipV="1">
            <a:off x="4220209" y="2486982"/>
            <a:ext cx="304001" cy="1958172"/>
          </a:xfrm>
          <a:prstGeom prst="line">
            <a:avLst/>
          </a:prstGeom>
          <a:ln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399301B-099F-4248-AE18-4937ECFF2F55}"/>
                  </a:ext>
                </a:extLst>
              </p:cNvPr>
              <p:cNvSpPr/>
              <p:nvPr/>
            </p:nvSpPr>
            <p:spPr>
              <a:xfrm>
                <a:off x="4202576" y="4286825"/>
                <a:ext cx="2761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000A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200" dirty="0">
                  <a:solidFill>
                    <a:srgbClr val="F000A0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399301B-099F-4248-AE18-4937ECFF2F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576" y="4286825"/>
                <a:ext cx="276101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383D3853-8A15-408A-8E81-4182FED99698}"/>
              </a:ext>
            </a:extLst>
          </p:cNvPr>
          <p:cNvGrpSpPr/>
          <p:nvPr/>
        </p:nvGrpSpPr>
        <p:grpSpPr>
          <a:xfrm>
            <a:off x="4201101" y="1601260"/>
            <a:ext cx="224219" cy="2148355"/>
            <a:chOff x="7249101" y="1107830"/>
            <a:chExt cx="224219" cy="2148355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44A55565-E515-4DAA-83D2-BDC7036525CA}"/>
                    </a:ext>
                  </a:extLst>
                </p14:cNvPr>
                <p14:cNvContentPartPr/>
                <p14:nvPr/>
              </p14:nvContentPartPr>
              <p14:xfrm>
                <a:off x="7249101" y="1107830"/>
                <a:ext cx="360" cy="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44A55565-E515-4DAA-83D2-BDC7036525C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240461" y="109883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D00669F-E414-4A42-82F5-8F9B67D8E7BF}"/>
                </a:ext>
              </a:extLst>
            </p:cNvPr>
            <p:cNvGrpSpPr/>
            <p:nvPr/>
          </p:nvGrpSpPr>
          <p:grpSpPr>
            <a:xfrm>
              <a:off x="7358950" y="2760879"/>
              <a:ext cx="114370" cy="495306"/>
              <a:chOff x="7358950" y="2760879"/>
              <a:chExt cx="114370" cy="495306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7DB3AE54-62E0-425F-A01A-CF903F938E4D}"/>
                  </a:ext>
                </a:extLst>
              </p:cNvPr>
              <p:cNvSpPr/>
              <p:nvPr/>
            </p:nvSpPr>
            <p:spPr>
              <a:xfrm>
                <a:off x="7427601" y="2760879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F620DCB-BB71-4A76-88C6-7E4EED73EECD}"/>
                  </a:ext>
                </a:extLst>
              </p:cNvPr>
              <p:cNvSpPr/>
              <p:nvPr/>
            </p:nvSpPr>
            <p:spPr>
              <a:xfrm>
                <a:off x="7410623" y="2887872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E615585D-57E1-4455-BF13-0675C4B42FFA}"/>
                  </a:ext>
                </a:extLst>
              </p:cNvPr>
              <p:cNvSpPr/>
              <p:nvPr/>
            </p:nvSpPr>
            <p:spPr>
              <a:xfrm>
                <a:off x="7358950" y="3210466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B0557E3D-9E74-4B3F-BB67-4381B4AA3944}"/>
                  </a:ext>
                </a:extLst>
              </p:cNvPr>
              <p:cNvSpPr/>
              <p:nvPr/>
            </p:nvSpPr>
            <p:spPr>
              <a:xfrm>
                <a:off x="7371474" y="3102487"/>
                <a:ext cx="45719" cy="45719"/>
              </a:xfrm>
              <a:prstGeom prst="ellipse">
                <a:avLst/>
              </a:prstGeom>
              <a:solidFill>
                <a:srgbClr val="F000A0"/>
              </a:solidFill>
              <a:ln>
                <a:solidFill>
                  <a:srgbClr val="F00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4DE30B9-D8F9-491C-A602-1AB46CEA7297}"/>
                  </a:ext>
                </a:extLst>
              </p:cNvPr>
              <p:cNvSpPr/>
              <p:nvPr/>
            </p:nvSpPr>
            <p:spPr>
              <a:xfrm>
                <a:off x="975055" y="4821444"/>
                <a:ext cx="66284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How can the zone have complexity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has complexity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? </a:t>
                </a:r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4DE30B9-D8F9-491C-A602-1AB46CEA72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055" y="4821444"/>
                <a:ext cx="6628481" cy="369332"/>
              </a:xfrm>
              <a:prstGeom prst="rect">
                <a:avLst/>
              </a:prstGeom>
              <a:blipFill>
                <a:blip r:embed="rId8"/>
                <a:stretch>
                  <a:fillRect l="-828" t="-9836" r="-64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93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Theorem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2154" y="1401388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Assume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is horizontal. Also assume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is simple and as no horizontal edges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1401388"/>
                <a:ext cx="7758303" cy="369332"/>
              </a:xfrm>
              <a:prstGeom prst="rect">
                <a:avLst/>
              </a:prstGeom>
              <a:blipFill>
                <a:blip r:embed="rId2"/>
                <a:stretch>
                  <a:fillRect l="-70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608A274-73C7-4586-ADF3-6D5FD07EB1F0}"/>
              </a:ext>
            </a:extLst>
          </p:cNvPr>
          <p:cNvGrpSpPr/>
          <p:nvPr/>
        </p:nvGrpSpPr>
        <p:grpSpPr>
          <a:xfrm>
            <a:off x="1164101" y="1985963"/>
            <a:ext cx="3360109" cy="1100137"/>
            <a:chOff x="1164101" y="1985963"/>
            <a:chExt cx="3360109" cy="110013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EB7098B-6A12-41CE-BAED-9A5C0AF9E398}"/>
                </a:ext>
              </a:extLst>
            </p:cNvPr>
            <p:cNvSpPr/>
            <p:nvPr/>
          </p:nvSpPr>
          <p:spPr>
            <a:xfrm>
              <a:off x="1895475" y="1985963"/>
              <a:ext cx="1643063" cy="1100137"/>
            </a:xfrm>
            <a:custGeom>
              <a:avLst/>
              <a:gdLst>
                <a:gd name="connsiteX0" fmla="*/ 0 w 1643063"/>
                <a:gd name="connsiteY0" fmla="*/ 600075 h 1100137"/>
                <a:gd name="connsiteX1" fmla="*/ 357188 w 1643063"/>
                <a:gd name="connsiteY1" fmla="*/ 52387 h 1100137"/>
                <a:gd name="connsiteX2" fmla="*/ 1000125 w 1643063"/>
                <a:gd name="connsiteY2" fmla="*/ 0 h 1100137"/>
                <a:gd name="connsiteX3" fmla="*/ 1643063 w 1643063"/>
                <a:gd name="connsiteY3" fmla="*/ 647700 h 1100137"/>
                <a:gd name="connsiteX4" fmla="*/ 1176338 w 1643063"/>
                <a:gd name="connsiteY4" fmla="*/ 952500 h 1100137"/>
                <a:gd name="connsiteX5" fmla="*/ 428625 w 1643063"/>
                <a:gd name="connsiteY5" fmla="*/ 1100137 h 1100137"/>
                <a:gd name="connsiteX6" fmla="*/ 0 w 1643063"/>
                <a:gd name="connsiteY6" fmla="*/ 600075 h 110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3063" h="1100137">
                  <a:moveTo>
                    <a:pt x="0" y="600075"/>
                  </a:moveTo>
                  <a:lnTo>
                    <a:pt x="357188" y="52387"/>
                  </a:lnTo>
                  <a:lnTo>
                    <a:pt x="1000125" y="0"/>
                  </a:lnTo>
                  <a:lnTo>
                    <a:pt x="1643063" y="647700"/>
                  </a:lnTo>
                  <a:lnTo>
                    <a:pt x="1176338" y="952500"/>
                  </a:lnTo>
                  <a:lnTo>
                    <a:pt x="428625" y="1100137"/>
                  </a:lnTo>
                  <a:lnTo>
                    <a:pt x="0" y="600075"/>
                  </a:lnTo>
                  <a:close/>
                </a:path>
              </a:pathLst>
            </a:custGeom>
            <a:solidFill>
              <a:srgbClr val="00B050">
                <a:alpha val="46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A936D3C-9A1E-4551-96D8-D71F318B3247}"/>
                </a:ext>
              </a:extLst>
            </p:cNvPr>
            <p:cNvCxnSpPr>
              <a:cxnSpLocks/>
            </p:cNvCxnSpPr>
            <p:nvPr/>
          </p:nvCxnSpPr>
          <p:spPr>
            <a:xfrm>
              <a:off x="1385888" y="2486983"/>
              <a:ext cx="3138322" cy="0"/>
            </a:xfrm>
            <a:prstGeom prst="line">
              <a:avLst/>
            </a:prstGeom>
            <a:ln w="12700">
              <a:solidFill>
                <a:srgbClr val="F00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0399301B-099F-4248-AE18-4937ECFF2F55}"/>
                    </a:ext>
                  </a:extLst>
                </p:cNvPr>
                <p:cNvSpPr/>
                <p:nvPr/>
              </p:nvSpPr>
              <p:spPr>
                <a:xfrm>
                  <a:off x="1164101" y="2312656"/>
                  <a:ext cx="276101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oMath>
                    </m:oMathPara>
                  </a14:m>
                  <a:endParaRPr lang="en-US" sz="1200" dirty="0">
                    <a:solidFill>
                      <a:srgbClr val="F000A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0399301B-099F-4248-AE18-4937ECFF2F5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4101" y="2312656"/>
                  <a:ext cx="276101" cy="27699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63E8D3DC-E3D7-4034-9843-BB54A98C90DD}"/>
                    </a:ext>
                  </a:extLst>
                </p:cNvPr>
                <p:cNvSpPr/>
                <p:nvPr/>
              </p:nvSpPr>
              <p:spPr>
                <a:xfrm>
                  <a:off x="2404421" y="2641508"/>
                  <a:ext cx="312585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63E8D3DC-E3D7-4034-9843-BB54A98C90D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4421" y="2641508"/>
                  <a:ext cx="312585" cy="276999"/>
                </a:xfrm>
                <a:prstGeom prst="rect">
                  <a:avLst/>
                </a:prstGeom>
                <a:blipFill>
                  <a:blip r:embed="rId4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8BC0856-B7BB-4ABD-832B-BA60BE59C6DC}"/>
              </a:ext>
            </a:extLst>
          </p:cNvPr>
          <p:cNvSpPr/>
          <p:nvPr/>
        </p:nvSpPr>
        <p:spPr>
          <a:xfrm>
            <a:off x="1900238" y="1981200"/>
            <a:ext cx="990600" cy="1104900"/>
          </a:xfrm>
          <a:custGeom>
            <a:avLst/>
            <a:gdLst>
              <a:gd name="connsiteX0" fmla="*/ 990600 w 990600"/>
              <a:gd name="connsiteY0" fmla="*/ 0 h 1104900"/>
              <a:gd name="connsiteX1" fmla="*/ 357187 w 990600"/>
              <a:gd name="connsiteY1" fmla="*/ 52388 h 1104900"/>
              <a:gd name="connsiteX2" fmla="*/ 0 w 990600"/>
              <a:gd name="connsiteY2" fmla="*/ 595313 h 1104900"/>
              <a:gd name="connsiteX3" fmla="*/ 423862 w 990600"/>
              <a:gd name="connsiteY3" fmla="*/ 110490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600" h="1104900">
                <a:moveTo>
                  <a:pt x="990600" y="0"/>
                </a:moveTo>
                <a:lnTo>
                  <a:pt x="357187" y="52388"/>
                </a:lnTo>
                <a:lnTo>
                  <a:pt x="0" y="595313"/>
                </a:lnTo>
                <a:lnTo>
                  <a:pt x="423862" y="1104900"/>
                </a:lnTo>
              </a:path>
            </a:pathLst>
          </a:custGeom>
          <a:noFill/>
          <a:ln>
            <a:solidFill>
              <a:srgbClr val="0000CC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CB264F4-6A9E-46B2-913D-D10DBAA49CDF}"/>
              </a:ext>
            </a:extLst>
          </p:cNvPr>
          <p:cNvSpPr/>
          <p:nvPr/>
        </p:nvSpPr>
        <p:spPr>
          <a:xfrm>
            <a:off x="2333625" y="1976438"/>
            <a:ext cx="1204913" cy="1109662"/>
          </a:xfrm>
          <a:custGeom>
            <a:avLst/>
            <a:gdLst>
              <a:gd name="connsiteX0" fmla="*/ 566738 w 1204913"/>
              <a:gd name="connsiteY0" fmla="*/ 0 h 1109662"/>
              <a:gd name="connsiteX1" fmla="*/ 1204913 w 1204913"/>
              <a:gd name="connsiteY1" fmla="*/ 666750 h 1109662"/>
              <a:gd name="connsiteX2" fmla="*/ 728663 w 1204913"/>
              <a:gd name="connsiteY2" fmla="*/ 966787 h 1109662"/>
              <a:gd name="connsiteX3" fmla="*/ 0 w 1204913"/>
              <a:gd name="connsiteY3" fmla="*/ 1109662 h 110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4913" h="1109662">
                <a:moveTo>
                  <a:pt x="566738" y="0"/>
                </a:moveTo>
                <a:lnTo>
                  <a:pt x="1204913" y="666750"/>
                </a:lnTo>
                <a:lnTo>
                  <a:pt x="728663" y="966787"/>
                </a:lnTo>
                <a:lnTo>
                  <a:pt x="0" y="1109662"/>
                </a:lnTo>
              </a:path>
            </a:pathLst>
          </a:custGeom>
          <a:noFill/>
          <a:ln>
            <a:solidFill>
              <a:srgbClr val="FFC000"/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AFFA05A-1280-4ED9-A1C7-027AE8A23493}"/>
              </a:ext>
            </a:extLst>
          </p:cNvPr>
          <p:cNvSpPr/>
          <p:nvPr/>
        </p:nvSpPr>
        <p:spPr>
          <a:xfrm>
            <a:off x="975055" y="2862438"/>
            <a:ext cx="1340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3333CC"/>
                </a:solidFill>
                <a:latin typeface="Calibri"/>
              </a:rPr>
              <a:t>right-bounding edges</a:t>
            </a:r>
            <a:endParaRPr lang="en-US" sz="1400" dirty="0">
              <a:solidFill>
                <a:srgbClr val="3333CC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BB3647B-15CE-4D82-BE85-B32FBF247251}"/>
              </a:ext>
            </a:extLst>
          </p:cNvPr>
          <p:cNvSpPr/>
          <p:nvPr/>
        </p:nvSpPr>
        <p:spPr>
          <a:xfrm>
            <a:off x="3217167" y="2780323"/>
            <a:ext cx="1340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FFC000"/>
                </a:solidFill>
                <a:latin typeface="Calibri"/>
              </a:rPr>
              <a:t>left-bounding edges</a:t>
            </a:r>
            <a:endParaRPr lang="en-US" sz="14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9A87FC1-D866-4FF8-A251-B51C710A20BC}"/>
                  </a:ext>
                </a:extLst>
              </p:cNvPr>
              <p:cNvSpPr txBox="1"/>
              <p:nvPr/>
            </p:nvSpPr>
            <p:spPr>
              <a:xfrm>
                <a:off x="933046" y="3691213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prstClr val="black"/>
                    </a:solidFill>
                    <a:latin typeface="Calibri"/>
                  </a:rPr>
                  <a:t>Goal: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Prove that # left-bounding edges in the zone is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≤3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, using induction.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9A87FC1-D866-4FF8-A251-B51C710A20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046" y="3691213"/>
                <a:ext cx="7758303" cy="369332"/>
              </a:xfrm>
              <a:prstGeom prst="rect">
                <a:avLst/>
              </a:prstGeom>
              <a:blipFill>
                <a:blip r:embed="rId5"/>
                <a:stretch>
                  <a:fillRect l="-62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2942B53-68C5-4945-AA6D-22A5AAF83B86}"/>
                  </a:ext>
                </a:extLst>
              </p:cNvPr>
              <p:cNvSpPr txBox="1"/>
              <p:nvPr/>
            </p:nvSpPr>
            <p:spPr>
              <a:xfrm>
                <a:off x="932154" y="4140816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Base: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 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2942B53-68C5-4945-AA6D-22A5AAF83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4140816"/>
                <a:ext cx="7758303" cy="369332"/>
              </a:xfrm>
              <a:prstGeom prst="rect">
                <a:avLst/>
              </a:prstGeom>
              <a:blipFill>
                <a:blip r:embed="rId6"/>
                <a:stretch>
                  <a:fillRect l="-55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3" name="Group 92">
            <a:extLst>
              <a:ext uri="{FF2B5EF4-FFF2-40B4-BE49-F238E27FC236}">
                <a16:creationId xmlns:a16="http://schemas.microsoft.com/office/drawing/2014/main" id="{828D928B-19B3-4961-8A3B-94A1B5E6057F}"/>
              </a:ext>
            </a:extLst>
          </p:cNvPr>
          <p:cNvGrpSpPr/>
          <p:nvPr/>
        </p:nvGrpSpPr>
        <p:grpSpPr>
          <a:xfrm>
            <a:off x="2955049" y="4060546"/>
            <a:ext cx="2193553" cy="529873"/>
            <a:chOff x="2955049" y="4060546"/>
            <a:chExt cx="2193553" cy="529873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5D47E29-A9C6-4B5D-BB1B-3C0A21B9F48A}"/>
                </a:ext>
              </a:extLst>
            </p:cNvPr>
            <p:cNvCxnSpPr>
              <a:cxnSpLocks/>
            </p:cNvCxnSpPr>
            <p:nvPr/>
          </p:nvCxnSpPr>
          <p:spPr>
            <a:xfrm>
              <a:off x="2955049" y="4325482"/>
              <a:ext cx="1978901" cy="0"/>
            </a:xfrm>
            <a:prstGeom prst="line">
              <a:avLst/>
            </a:prstGeom>
            <a:ln w="12700">
              <a:solidFill>
                <a:srgbClr val="F00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5A94F036-EC49-4FF5-9A7F-168448C1DDAB}"/>
                    </a:ext>
                  </a:extLst>
                </p:cNvPr>
                <p:cNvSpPr/>
                <p:nvPr/>
              </p:nvSpPr>
              <p:spPr>
                <a:xfrm>
                  <a:off x="4872501" y="4171216"/>
                  <a:ext cx="276101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rgbClr val="F000A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oMath>
                    </m:oMathPara>
                  </a14:m>
                  <a:endParaRPr lang="en-US" sz="1200" dirty="0">
                    <a:solidFill>
                      <a:srgbClr val="F000A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5A94F036-EC49-4FF5-9A7F-168448C1DDA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2501" y="4171216"/>
                  <a:ext cx="276101" cy="2769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382056D-417A-4EBE-B399-BA66D74279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2673" y="4060546"/>
              <a:ext cx="1371537" cy="5298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C9BE891-FF50-4C51-BAD6-37B23FF39D69}"/>
                  </a:ext>
                </a:extLst>
              </p:cNvPr>
              <p:cNvSpPr txBox="1"/>
              <p:nvPr/>
            </p:nvSpPr>
            <p:spPr>
              <a:xfrm>
                <a:off x="936783" y="4617097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Step: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−1 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be a set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lines and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its arrangement.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C9BE891-FF50-4C51-BAD6-37B23FF39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783" y="4617097"/>
                <a:ext cx="7758303" cy="646331"/>
              </a:xfrm>
              <a:prstGeom prst="rect">
                <a:avLst/>
              </a:prstGeom>
              <a:blipFill>
                <a:blip r:embed="rId8"/>
                <a:stretch>
                  <a:fillRect l="-55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70B45B7-28DB-45D3-8A60-BEC0312B3028}"/>
              </a:ext>
            </a:extLst>
          </p:cNvPr>
          <p:cNvCxnSpPr>
            <a:cxnSpLocks/>
          </p:cNvCxnSpPr>
          <p:nvPr/>
        </p:nvCxnSpPr>
        <p:spPr>
          <a:xfrm>
            <a:off x="2023381" y="5978336"/>
            <a:ext cx="2251705" cy="16832"/>
          </a:xfrm>
          <a:prstGeom prst="line">
            <a:avLst/>
          </a:prstGeom>
          <a:ln w="127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E556520-CF18-4F60-B5BF-E31EE2B3E59A}"/>
                  </a:ext>
                </a:extLst>
              </p:cNvPr>
              <p:cNvSpPr/>
              <p:nvPr/>
            </p:nvSpPr>
            <p:spPr>
              <a:xfrm>
                <a:off x="4237009" y="5835894"/>
                <a:ext cx="2761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000A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200" dirty="0">
                  <a:solidFill>
                    <a:srgbClr val="F000A0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E556520-CF18-4F60-B5BF-E31EE2B3E5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009" y="5835894"/>
                <a:ext cx="276101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64BBDA9-9A55-460F-8F7A-9C131848EC9F}"/>
              </a:ext>
            </a:extLst>
          </p:cNvPr>
          <p:cNvCxnSpPr>
            <a:cxnSpLocks/>
          </p:cNvCxnSpPr>
          <p:nvPr/>
        </p:nvCxnSpPr>
        <p:spPr>
          <a:xfrm flipV="1">
            <a:off x="2404421" y="5533019"/>
            <a:ext cx="1646879" cy="689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3EBCE75-9CBB-46CC-A9F9-C9137799257C}"/>
              </a:ext>
            </a:extLst>
          </p:cNvPr>
          <p:cNvCxnSpPr>
            <a:cxnSpLocks/>
          </p:cNvCxnSpPr>
          <p:nvPr/>
        </p:nvCxnSpPr>
        <p:spPr>
          <a:xfrm>
            <a:off x="2333625" y="5539055"/>
            <a:ext cx="1610874" cy="847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9AC44C10-0052-4FF8-BD37-2D5A6469306F}"/>
                  </a:ext>
                </a:extLst>
              </p:cNvPr>
              <p:cNvSpPr/>
              <p:nvPr/>
            </p:nvSpPr>
            <p:spPr>
              <a:xfrm>
                <a:off x="3984654" y="5349538"/>
                <a:ext cx="3433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9AC44C10-0052-4FF8-BD37-2D5A64693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654" y="5349538"/>
                <a:ext cx="343364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26340C4-8844-4757-90A0-EA4B298627C6}"/>
                  </a:ext>
                </a:extLst>
              </p:cNvPr>
              <p:cNvSpPr/>
              <p:nvPr/>
            </p:nvSpPr>
            <p:spPr>
              <a:xfrm>
                <a:off x="3944499" y="6231488"/>
                <a:ext cx="3433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26340C4-8844-4757-90A0-EA4B298627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499" y="6231488"/>
                <a:ext cx="343364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A450F3E-BB3B-4CB9-9267-D13174E14F3E}"/>
              </a:ext>
            </a:extLst>
          </p:cNvPr>
          <p:cNvCxnSpPr>
            <a:cxnSpLocks/>
          </p:cNvCxnSpPr>
          <p:nvPr/>
        </p:nvCxnSpPr>
        <p:spPr>
          <a:xfrm flipH="1">
            <a:off x="3205456" y="5324587"/>
            <a:ext cx="387086" cy="1006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272956A-32A1-49CB-8C9B-3A645BFBFD5A}"/>
                  </a:ext>
                </a:extLst>
              </p:cNvPr>
              <p:cNvSpPr/>
              <p:nvPr/>
            </p:nvSpPr>
            <p:spPr>
              <a:xfrm>
                <a:off x="3540333" y="5211038"/>
                <a:ext cx="33977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272956A-32A1-49CB-8C9B-3A645BFBFD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333" y="5211038"/>
                <a:ext cx="339773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EC114BA-56E6-4146-B4E8-6BEE632778E6}"/>
                  </a:ext>
                </a:extLst>
              </p:cNvPr>
              <p:cNvSpPr/>
              <p:nvPr/>
            </p:nvSpPr>
            <p:spPr>
              <a:xfrm>
                <a:off x="4956968" y="5244500"/>
                <a:ext cx="336194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line that has the </a:t>
                </a:r>
                <a:r>
                  <a:rPr lang="en-US" sz="1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rightmost</a:t>
                </a:r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intersection with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EC114BA-56E6-4146-B4E8-6BEE632778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968" y="5244500"/>
                <a:ext cx="3361946" cy="276999"/>
              </a:xfrm>
              <a:prstGeom prst="rect">
                <a:avLst/>
              </a:prstGeom>
              <a:blipFill>
                <a:blip r:embed="rId1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4A7C225-DED5-4262-BA4A-95F4A3D20270}"/>
                  </a:ext>
                </a:extLst>
              </p:cNvPr>
              <p:cNvSpPr/>
              <p:nvPr/>
            </p:nvSpPr>
            <p:spPr>
              <a:xfrm>
                <a:off x="4956968" y="5488037"/>
                <a:ext cx="246663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vertex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1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above</a:t>
                </a:r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closest to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4A7C225-DED5-4262-BA4A-95F4A3D202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968" y="5488037"/>
                <a:ext cx="2466637" cy="276999"/>
              </a:xfrm>
              <a:prstGeom prst="rect">
                <a:avLst/>
              </a:prstGeom>
              <a:blipFill>
                <a:blip r:embed="rId13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797C401D-79BA-4FDD-BF1B-C7DDBF0B0E4C}"/>
                  </a:ext>
                </a:extLst>
              </p:cNvPr>
              <p:cNvSpPr/>
              <p:nvPr/>
            </p:nvSpPr>
            <p:spPr>
              <a:xfrm>
                <a:off x="3205456" y="5589689"/>
                <a:ext cx="31098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797C401D-79BA-4FDD-BF1B-C7DDBF0B0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456" y="5589689"/>
                <a:ext cx="310983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Oval 80">
            <a:extLst>
              <a:ext uri="{FF2B5EF4-FFF2-40B4-BE49-F238E27FC236}">
                <a16:creationId xmlns:a16="http://schemas.microsoft.com/office/drawing/2014/main" id="{A97A749C-25A6-4840-98E1-2BD8DDCB87B6}"/>
              </a:ext>
            </a:extLst>
          </p:cNvPr>
          <p:cNvSpPr/>
          <p:nvPr/>
        </p:nvSpPr>
        <p:spPr>
          <a:xfrm>
            <a:off x="3398999" y="578113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CC5491B-53DA-479D-9A12-1629BEFC4B57}"/>
              </a:ext>
            </a:extLst>
          </p:cNvPr>
          <p:cNvSpPr/>
          <p:nvPr/>
        </p:nvSpPr>
        <p:spPr>
          <a:xfrm>
            <a:off x="3288397" y="603167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A46ED29-A4E1-4B42-A2DB-260009BAD83E}"/>
                  </a:ext>
                </a:extLst>
              </p:cNvPr>
              <p:cNvSpPr/>
              <p:nvPr/>
            </p:nvSpPr>
            <p:spPr>
              <a:xfrm>
                <a:off x="3208176" y="6014612"/>
                <a:ext cx="34143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A46ED29-A4E1-4B42-A2DB-260009BAD8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176" y="6014612"/>
                <a:ext cx="341439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E6AD8F9-6C7C-431C-A2F8-315AEA3B34B4}"/>
                  </a:ext>
                </a:extLst>
              </p:cNvPr>
              <p:cNvSpPr/>
              <p:nvPr/>
            </p:nvSpPr>
            <p:spPr>
              <a:xfrm>
                <a:off x="4956826" y="5708798"/>
                <a:ext cx="250190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vertex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1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below</a:t>
                </a:r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closest to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E6AD8F9-6C7C-431C-A2F8-315AEA3B34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826" y="5708798"/>
                <a:ext cx="2501903" cy="276999"/>
              </a:xfrm>
              <a:prstGeom prst="rect">
                <a:avLst/>
              </a:prstGeom>
              <a:blipFill>
                <a:blip r:embed="rId16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93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5" grpId="0"/>
      <p:bldP spid="42" grpId="0"/>
      <p:bldP spid="43" grpId="0"/>
      <p:bldP spid="48" grpId="0"/>
      <p:bldP spid="52" grpId="0"/>
      <p:bldP spid="55" grpId="0"/>
      <p:bldP spid="63" grpId="0"/>
      <p:bldP spid="64" grpId="0"/>
      <p:bldP spid="74" grpId="0"/>
      <p:bldP spid="75" grpId="0"/>
      <p:bldP spid="76" grpId="0"/>
      <p:bldP spid="78" grpId="0"/>
      <p:bldP spid="81" grpId="0" animBg="1"/>
      <p:bldP spid="87" grpId="0" animBg="1"/>
      <p:bldP spid="88" grpId="0"/>
      <p:bldP spid="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A7B13ED-9D55-4658-A4FF-624E1165AC6A}"/>
              </a:ext>
            </a:extLst>
          </p:cNvPr>
          <p:cNvSpPr/>
          <p:nvPr/>
        </p:nvSpPr>
        <p:spPr>
          <a:xfrm>
            <a:off x="3414713" y="2305050"/>
            <a:ext cx="790575" cy="571500"/>
          </a:xfrm>
          <a:custGeom>
            <a:avLst/>
            <a:gdLst>
              <a:gd name="connsiteX0" fmla="*/ 200025 w 790575"/>
              <a:gd name="connsiteY0" fmla="*/ 0 h 571500"/>
              <a:gd name="connsiteX1" fmla="*/ 0 w 790575"/>
              <a:gd name="connsiteY1" fmla="*/ 571500 h 571500"/>
              <a:gd name="connsiteX2" fmla="*/ 790575 w 790575"/>
              <a:gd name="connsiteY2" fmla="*/ 219075 h 571500"/>
              <a:gd name="connsiteX3" fmla="*/ 200025 w 790575"/>
              <a:gd name="connsiteY3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575" h="571500">
                <a:moveTo>
                  <a:pt x="200025" y="0"/>
                </a:moveTo>
                <a:lnTo>
                  <a:pt x="0" y="571500"/>
                </a:lnTo>
                <a:lnTo>
                  <a:pt x="790575" y="219075"/>
                </a:lnTo>
                <a:lnTo>
                  <a:pt x="200025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Theorem Proof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9A87FC1-D866-4FF8-A251-B51C710A20BC}"/>
                  </a:ext>
                </a:extLst>
              </p:cNvPr>
              <p:cNvSpPr txBox="1"/>
              <p:nvPr/>
            </p:nvSpPr>
            <p:spPr>
              <a:xfrm>
                <a:off x="933046" y="1312886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dirty="0">
                    <a:solidFill>
                      <a:prstClr val="black"/>
                    </a:solidFill>
                    <a:latin typeface="Calibri"/>
                  </a:rPr>
                  <a:t>Goal: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Prove that # left-bounding edges in the zone is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≤3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, using induction.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9A87FC1-D866-4FF8-A251-B51C710A20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046" y="1312886"/>
                <a:ext cx="7758303" cy="369332"/>
              </a:xfrm>
              <a:prstGeom prst="rect">
                <a:avLst/>
              </a:prstGeom>
              <a:blipFill>
                <a:blip r:embed="rId2"/>
                <a:stretch>
                  <a:fillRect l="-62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C9BE891-FF50-4C51-BAD6-37B23FF39D69}"/>
                  </a:ext>
                </a:extLst>
              </p:cNvPr>
              <p:cNvSpPr txBox="1"/>
              <p:nvPr/>
            </p:nvSpPr>
            <p:spPr>
              <a:xfrm>
                <a:off x="936783" y="1678430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Step: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−1 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be a set of lines and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its arrangement.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C9BE891-FF50-4C51-BAD6-37B23FF39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783" y="1678430"/>
                <a:ext cx="7758303" cy="646331"/>
              </a:xfrm>
              <a:prstGeom prst="rect">
                <a:avLst/>
              </a:prstGeom>
              <a:blipFill>
                <a:blip r:embed="rId3"/>
                <a:stretch>
                  <a:fillRect l="-55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70B45B7-28DB-45D3-8A60-BEC0312B3028}"/>
              </a:ext>
            </a:extLst>
          </p:cNvPr>
          <p:cNvCxnSpPr>
            <a:cxnSpLocks/>
          </p:cNvCxnSpPr>
          <p:nvPr/>
        </p:nvCxnSpPr>
        <p:spPr>
          <a:xfrm>
            <a:off x="2023381" y="3039669"/>
            <a:ext cx="2251705" cy="16832"/>
          </a:xfrm>
          <a:prstGeom prst="line">
            <a:avLst/>
          </a:prstGeom>
          <a:ln w="127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E556520-CF18-4F60-B5BF-E31EE2B3E59A}"/>
                  </a:ext>
                </a:extLst>
              </p:cNvPr>
              <p:cNvSpPr/>
              <p:nvPr/>
            </p:nvSpPr>
            <p:spPr>
              <a:xfrm>
                <a:off x="4237009" y="2897227"/>
                <a:ext cx="2761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000A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1200" dirty="0">
                  <a:solidFill>
                    <a:srgbClr val="F000A0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E556520-CF18-4F60-B5BF-E31EE2B3E5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009" y="2897227"/>
                <a:ext cx="27610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64BBDA9-9A55-460F-8F7A-9C131848EC9F}"/>
              </a:ext>
            </a:extLst>
          </p:cNvPr>
          <p:cNvCxnSpPr>
            <a:cxnSpLocks/>
          </p:cNvCxnSpPr>
          <p:nvPr/>
        </p:nvCxnSpPr>
        <p:spPr>
          <a:xfrm flipV="1">
            <a:off x="2404421" y="2594352"/>
            <a:ext cx="1646879" cy="689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3EBCE75-9CBB-46CC-A9F9-C9137799257C}"/>
              </a:ext>
            </a:extLst>
          </p:cNvPr>
          <p:cNvCxnSpPr>
            <a:cxnSpLocks/>
          </p:cNvCxnSpPr>
          <p:nvPr/>
        </p:nvCxnSpPr>
        <p:spPr>
          <a:xfrm>
            <a:off x="2333625" y="2600388"/>
            <a:ext cx="1610874" cy="847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9AC44C10-0052-4FF8-BD37-2D5A6469306F}"/>
                  </a:ext>
                </a:extLst>
              </p:cNvPr>
              <p:cNvSpPr/>
              <p:nvPr/>
            </p:nvSpPr>
            <p:spPr>
              <a:xfrm>
                <a:off x="3984654" y="2486787"/>
                <a:ext cx="3433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9AC44C10-0052-4FF8-BD37-2D5A64693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654" y="2486787"/>
                <a:ext cx="34336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26340C4-8844-4757-90A0-EA4B298627C6}"/>
                  </a:ext>
                </a:extLst>
              </p:cNvPr>
              <p:cNvSpPr/>
              <p:nvPr/>
            </p:nvSpPr>
            <p:spPr>
              <a:xfrm>
                <a:off x="3944499" y="3292821"/>
                <a:ext cx="3433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26340C4-8844-4757-90A0-EA4B298627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499" y="3292821"/>
                <a:ext cx="34336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A450F3E-BB3B-4CB9-9267-D13174E14F3E}"/>
              </a:ext>
            </a:extLst>
          </p:cNvPr>
          <p:cNvCxnSpPr>
            <a:cxnSpLocks/>
          </p:cNvCxnSpPr>
          <p:nvPr/>
        </p:nvCxnSpPr>
        <p:spPr>
          <a:xfrm flipH="1">
            <a:off x="3205456" y="2385920"/>
            <a:ext cx="387086" cy="1006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272956A-32A1-49CB-8C9B-3A645BFBFD5A}"/>
                  </a:ext>
                </a:extLst>
              </p:cNvPr>
              <p:cNvSpPr/>
              <p:nvPr/>
            </p:nvSpPr>
            <p:spPr>
              <a:xfrm>
                <a:off x="3334116" y="2253579"/>
                <a:ext cx="33977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272956A-32A1-49CB-8C9B-3A645BFBFD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116" y="2253579"/>
                <a:ext cx="33977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EC114BA-56E6-4146-B4E8-6BEE632778E6}"/>
                  </a:ext>
                </a:extLst>
              </p:cNvPr>
              <p:cNvSpPr/>
              <p:nvPr/>
            </p:nvSpPr>
            <p:spPr>
              <a:xfrm>
                <a:off x="4956968" y="2305833"/>
                <a:ext cx="336194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line that has the </a:t>
                </a:r>
                <a:r>
                  <a:rPr lang="en-US" sz="1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rightmost</a:t>
                </a:r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intersection with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EC114BA-56E6-4146-B4E8-6BEE632778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968" y="2305833"/>
                <a:ext cx="3361946" cy="276999"/>
              </a:xfrm>
              <a:prstGeom prst="rect">
                <a:avLst/>
              </a:prstGeom>
              <a:blipFill>
                <a:blip r:embed="rId8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4A7C225-DED5-4262-BA4A-95F4A3D20270}"/>
                  </a:ext>
                </a:extLst>
              </p:cNvPr>
              <p:cNvSpPr/>
              <p:nvPr/>
            </p:nvSpPr>
            <p:spPr>
              <a:xfrm>
                <a:off x="4956968" y="2549370"/>
                <a:ext cx="246663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vertex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1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above</a:t>
                </a:r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closest to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4A7C225-DED5-4262-BA4A-95F4A3D202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968" y="2549370"/>
                <a:ext cx="2466637" cy="276999"/>
              </a:xfrm>
              <a:prstGeom prst="rect">
                <a:avLst/>
              </a:prstGeom>
              <a:blipFill>
                <a:blip r:embed="rId9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797C401D-79BA-4FDD-BF1B-C7DDBF0B0E4C}"/>
                  </a:ext>
                </a:extLst>
              </p:cNvPr>
              <p:cNvSpPr/>
              <p:nvPr/>
            </p:nvSpPr>
            <p:spPr>
              <a:xfrm>
                <a:off x="3205456" y="2651022"/>
                <a:ext cx="31098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797C401D-79BA-4FDD-BF1B-C7DDBF0B0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456" y="2651022"/>
                <a:ext cx="310983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Oval 80">
            <a:extLst>
              <a:ext uri="{FF2B5EF4-FFF2-40B4-BE49-F238E27FC236}">
                <a16:creationId xmlns:a16="http://schemas.microsoft.com/office/drawing/2014/main" id="{A97A749C-25A6-4840-98E1-2BD8DDCB87B6}"/>
              </a:ext>
            </a:extLst>
          </p:cNvPr>
          <p:cNvSpPr/>
          <p:nvPr/>
        </p:nvSpPr>
        <p:spPr>
          <a:xfrm>
            <a:off x="3398999" y="284246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CC5491B-53DA-479D-9A12-1629BEFC4B57}"/>
              </a:ext>
            </a:extLst>
          </p:cNvPr>
          <p:cNvSpPr/>
          <p:nvPr/>
        </p:nvSpPr>
        <p:spPr>
          <a:xfrm>
            <a:off x="3288397" y="309300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A46ED29-A4E1-4B42-A2DB-260009BAD83E}"/>
                  </a:ext>
                </a:extLst>
              </p:cNvPr>
              <p:cNvSpPr/>
              <p:nvPr/>
            </p:nvSpPr>
            <p:spPr>
              <a:xfrm>
                <a:off x="3208176" y="3075945"/>
                <a:ext cx="34143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A46ED29-A4E1-4B42-A2DB-260009BAD8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176" y="3075945"/>
                <a:ext cx="341439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E6AD8F9-6C7C-431C-A2F8-315AEA3B34B4}"/>
                  </a:ext>
                </a:extLst>
              </p:cNvPr>
              <p:cNvSpPr/>
              <p:nvPr/>
            </p:nvSpPr>
            <p:spPr>
              <a:xfrm>
                <a:off x="4956826" y="2770131"/>
                <a:ext cx="250190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vertex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1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below</a:t>
                </a:r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closest to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000A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E6AD8F9-6C7C-431C-A2F8-315AEA3B34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826" y="2770131"/>
                <a:ext cx="2501903" cy="276999"/>
              </a:xfrm>
              <a:prstGeom prst="rect">
                <a:avLst/>
              </a:prstGeom>
              <a:blipFill>
                <a:blip r:embed="rId1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0915C38E-2067-4B2F-B879-CE88C641DE0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72585" y="-37957"/>
            <a:ext cx="2727236" cy="11800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7ACD2F6-460A-43B8-8172-6A4ED338A795}"/>
                  </a:ext>
                </a:extLst>
              </p:cNvPr>
              <p:cNvSpPr txBox="1"/>
              <p:nvPr/>
            </p:nvSpPr>
            <p:spPr>
              <a:xfrm>
                <a:off x="933046" y="3507914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Think about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\</m:t>
                    </m:r>
                    <m:r>
                      <m:rPr>
                        <m:lit/>
                      </m:rP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{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}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  <m: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. </m:t>
                    </m:r>
                  </m:oMath>
                </a14:m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  <a:sym typeface="Symbol" panose="05050102010706020507" pitchFamily="18" charset="2"/>
                  </a:rPr>
                  <a:t> </a:t>
                </a: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# left-bounding edges in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\</m:t>
                    </m:r>
                    <m:r>
                      <m:rPr>
                        <m:lit/>
                      </m:rP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{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})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≤3(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by inductive hypothesis.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7ACD2F6-460A-43B8-8172-6A4ED338A7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046" y="3507914"/>
                <a:ext cx="7758303" cy="646331"/>
              </a:xfrm>
              <a:prstGeom prst="rect">
                <a:avLst/>
              </a:prstGeom>
              <a:blipFill>
                <a:blip r:embed="rId14"/>
                <a:stretch>
                  <a:fillRect l="-628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111F8FE-3934-43F5-996A-43ABC60EA766}"/>
                  </a:ext>
                </a:extLst>
              </p:cNvPr>
              <p:cNvSpPr txBox="1"/>
              <p:nvPr/>
            </p:nvSpPr>
            <p:spPr>
              <a:xfrm>
                <a:off x="912091" y="4189916"/>
                <a:ext cx="7758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Now insert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into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𝒜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𝐿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\</m:t>
                    </m:r>
                    <m:r>
                      <m:rPr>
                        <m:lit/>
                      </m:rP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{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})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:  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111F8FE-3934-43F5-996A-43ABC60EA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91" y="4189916"/>
                <a:ext cx="7758303" cy="369332"/>
              </a:xfrm>
              <a:prstGeom prst="rect">
                <a:avLst/>
              </a:prstGeom>
              <a:blipFill>
                <a:blip r:embed="rId15"/>
                <a:stretch>
                  <a:fillRect l="-70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70C023F6-82BF-48A4-AE70-C92D457628EC}"/>
                  </a:ext>
                </a:extLst>
              </p:cNvPr>
              <p:cNvSpPr txBox="1"/>
              <p:nvPr/>
            </p:nvSpPr>
            <p:spPr>
              <a:xfrm>
                <a:off x="912090" y="4556615"/>
                <a:ext cx="775830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𝑣𝑤</m:t>
                        </m:r>
                      </m:e>
                    </m:acc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is a new edge, and two edges were split into two.</a:t>
                </a:r>
              </a:p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3 new edges</a:t>
                </a:r>
              </a:p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No more new edges: Region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/>
                      </a:rPr>
                      <m:t>𝑅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is not in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𝑧𝑜𝑛𝑒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1800" b="0" i="1" smtClean="0">
                        <a:solidFill>
                          <a:srgbClr val="F000A0"/>
                        </a:solidFill>
                        <a:latin typeface="Cambria Math" panose="02040503050406030204" pitchFamily="18" charset="0"/>
                        <a:ea typeface="Cambria Math"/>
                      </a:rPr>
                      <m:t>𝑙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but is the only part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𝑙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above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𝑣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that could contribute with left-bounding edges.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Þ"/>
                  <a:defRPr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In total, the zone has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−1)+3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edges 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70C023F6-82BF-48A4-AE70-C92D457628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90" y="4556615"/>
                <a:ext cx="7758303" cy="1477328"/>
              </a:xfrm>
              <a:prstGeom prst="rect">
                <a:avLst/>
              </a:prstGeom>
              <a:blipFill>
                <a:blip r:embed="rId16"/>
                <a:stretch>
                  <a:fillRect l="-708" t="-2881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A628BFF1-5351-4DAE-ABB9-B00472BB0A84}"/>
              </a:ext>
            </a:extLst>
          </p:cNvPr>
          <p:cNvGrpSpPr/>
          <p:nvPr/>
        </p:nvGrpSpPr>
        <p:grpSpPr>
          <a:xfrm>
            <a:off x="2523362" y="5956067"/>
            <a:ext cx="1530070" cy="438263"/>
            <a:chOff x="2523362" y="5711011"/>
            <a:chExt cx="1530070" cy="4382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Speech Bubble: Rectangle with Corners Rounded 81">
                  <a:extLst>
                    <a:ext uri="{FF2B5EF4-FFF2-40B4-BE49-F238E27FC236}">
                      <a16:creationId xmlns:a16="http://schemas.microsoft.com/office/drawing/2014/main" id="{E57E1CCB-0CED-4FD0-9783-78B9BA902EE4}"/>
                    </a:ext>
                  </a:extLst>
                </p:cNvPr>
                <p:cNvSpPr/>
                <p:nvPr/>
              </p:nvSpPr>
              <p:spPr>
                <a:xfrm>
                  <a:off x="2523362" y="5887461"/>
                  <a:ext cx="1530070" cy="261813"/>
                </a:xfrm>
                <a:prstGeom prst="wedgeRoundRectCallout">
                  <a:avLst>
                    <a:gd name="adj1" fmla="val 23335"/>
                    <a:gd name="adj2" fmla="val -81398"/>
                    <a:gd name="adj3" fmla="val 16667"/>
                  </a:avLst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For</a:t>
                  </a:r>
                  <a:r>
                    <a:rPr lang="en-US" sz="1400" dirty="0">
                      <a:solidFill>
                        <a:schemeClr val="tx1"/>
                      </a:solidFill>
                      <a:ea typeface="Cambria Math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𝑙</m:t>
                      </m:r>
                    </m:oMath>
                  </a14:m>
                  <a:r>
                    <a:rPr lang="en-US" sz="1400" dirty="0">
                      <a:solidFill>
                        <a:prstClr val="black"/>
                      </a:solidFill>
                    </a:rPr>
                    <a:t> </a:t>
                  </a:r>
                  <a:r>
                    <a:rPr lang="en-US" sz="1400" dirty="0">
                      <a:solidFill>
                        <a:schemeClr val="tx1"/>
                      </a:solidFill>
                    </a:rPr>
                    <a:t>in </a:t>
                  </a:r>
                  <a14:m>
                    <m:oMath xmlns:m="http://schemas.openxmlformats.org/officeDocument/2006/math"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𝒜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(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𝐿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\</m:t>
                      </m:r>
                      <m:r>
                        <m:rPr>
                          <m:lit/>
                        </m:rP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{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})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82" name="Speech Bubble: Rectangle with Corners Rounded 81">
                  <a:extLst>
                    <a:ext uri="{FF2B5EF4-FFF2-40B4-BE49-F238E27FC236}">
                      <a16:creationId xmlns:a16="http://schemas.microsoft.com/office/drawing/2014/main" id="{E57E1CCB-0CED-4FD0-9783-78B9BA902EE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3362" y="5887461"/>
                  <a:ext cx="1530070" cy="261813"/>
                </a:xfrm>
                <a:prstGeom prst="wedgeRoundRectCallout">
                  <a:avLst>
                    <a:gd name="adj1" fmla="val 23335"/>
                    <a:gd name="adj2" fmla="val -81398"/>
                    <a:gd name="adj3" fmla="val 16667"/>
                  </a:avLst>
                </a:prstGeom>
                <a:blipFill>
                  <a:blip r:embed="rId17"/>
                  <a:stretch>
                    <a:fillRect b="-19672"/>
                  </a:stretch>
                </a:blipFill>
                <a:ln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Left Brace 82">
              <a:extLst>
                <a:ext uri="{FF2B5EF4-FFF2-40B4-BE49-F238E27FC236}">
                  <a16:creationId xmlns:a16="http://schemas.microsoft.com/office/drawing/2014/main" id="{B10F803E-0E6C-4222-9610-166C5F32CCF2}"/>
                </a:ext>
              </a:extLst>
            </p:cNvPr>
            <p:cNvSpPr/>
            <p:nvPr/>
          </p:nvSpPr>
          <p:spPr>
            <a:xfrm rot="16200000" flipV="1">
              <a:off x="3602165" y="5374241"/>
              <a:ext cx="45719" cy="719259"/>
            </a:xfrm>
            <a:prstGeom prst="leftBrace">
              <a:avLst>
                <a:gd name="adj1" fmla="val 8333"/>
                <a:gd name="adj2" fmla="val 50577"/>
              </a:avLst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39E638F-E4FF-43B6-A072-F928C51A085F}"/>
                  </a:ext>
                </a:extLst>
              </p:cNvPr>
              <p:cNvSpPr/>
              <p:nvPr/>
            </p:nvSpPr>
            <p:spPr>
              <a:xfrm>
                <a:off x="3661002" y="2338242"/>
                <a:ext cx="3965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39E638F-E4FF-43B6-A072-F928C51A08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002" y="2338242"/>
                <a:ext cx="396582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36AD2CB8-8CE8-4CFB-BF7B-F403B9DDB327}"/>
              </a:ext>
            </a:extLst>
          </p:cNvPr>
          <p:cNvSpPr/>
          <p:nvPr/>
        </p:nvSpPr>
        <p:spPr>
          <a:xfrm>
            <a:off x="7710488" y="6263424"/>
            <a:ext cx="122872" cy="130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7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3" grpId="0"/>
      <p:bldP spid="77" grpId="0"/>
      <p:bldP spid="79" grpId="0"/>
      <p:bldP spid="12" grpId="0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7084</TotalTime>
  <Words>760</Words>
  <Application>Microsoft Macintosh PowerPoint</Application>
  <PresentationFormat>On-screen Show (4:3)</PresentationFormat>
  <Paragraphs>100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Symbol</vt:lpstr>
      <vt:lpstr>Times New Roman</vt:lpstr>
      <vt:lpstr>Default Design</vt:lpstr>
      <vt:lpstr>Office Theme</vt:lpstr>
      <vt:lpstr>Computational Geometry</vt:lpstr>
      <vt:lpstr>Arrangement of Lines</vt:lpstr>
      <vt:lpstr>Arrangement Complexity</vt:lpstr>
      <vt:lpstr>Arrangement Construction</vt:lpstr>
      <vt:lpstr>Zone Theorem</vt:lpstr>
      <vt:lpstr>Zone Theorem Proof</vt:lpstr>
      <vt:lpstr>Zone Theorem Proof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Michael T Goodrich</cp:lastModifiedBy>
  <cp:revision>242</cp:revision>
  <dcterms:created xsi:type="dcterms:W3CDTF">2001-09-03T00:33:29Z</dcterms:created>
  <dcterms:modified xsi:type="dcterms:W3CDTF">2020-04-14T03:57:43Z</dcterms:modified>
</cp:coreProperties>
</file>