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71" r:id="rId3"/>
    <p:sldId id="283" r:id="rId4"/>
    <p:sldId id="274" r:id="rId5"/>
    <p:sldId id="284" r:id="rId6"/>
    <p:sldId id="285" r:id="rId7"/>
    <p:sldId id="286" r:id="rId8"/>
    <p:sldId id="288" r:id="rId9"/>
    <p:sldId id="287" r:id="rId10"/>
    <p:sldId id="290" r:id="rId11"/>
    <p:sldId id="291" r:id="rId12"/>
    <p:sldId id="292" r:id="rId13"/>
    <p:sldId id="293" r:id="rId14"/>
    <p:sldId id="294" r:id="rId15"/>
    <p:sldId id="295" r:id="rId16"/>
    <p:sldId id="289" r:id="rId17"/>
    <p:sldId id="296" r:id="rId18"/>
    <p:sldId id="297" r:id="rId19"/>
    <p:sldId id="298" r:id="rId20"/>
    <p:sldId id="299" r:id="rId21"/>
    <p:sldId id="300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778" autoAdjust="0"/>
  </p:normalViewPr>
  <p:slideViewPr>
    <p:cSldViewPr snapToGrid="0" snapToObjects="1">
      <p:cViewPr>
        <p:scale>
          <a:sx n="100" d="100"/>
          <a:sy n="100" d="100"/>
        </p:scale>
        <p:origin x="-2528" y="-16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handoutMaster" Target="handoutMasters/handout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E736DA-6F37-CD46-B171-8DFB91A3E61C}" type="datetimeFigureOut">
              <a:rPr lang="en-US" smtClean="0"/>
              <a:t>5/30/17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2B9647-74A5-904F-A315-7AA0F43A9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15322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659625-A6A0-E445-BEF8-0F106B02346D}" type="datetimeFigureOut">
              <a:rPr lang="en-US" smtClean="0"/>
              <a:t>5/30/17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438C47-F1EB-274C-BFE9-EBAF4FBC3A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97551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D92A4-382E-FF4A-9CD9-F9B1DC0A17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D92A4-382E-FF4A-9CD9-F9B1DC0A17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D92A4-382E-FF4A-9CD9-F9B1DC0A17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21500" y="6470650"/>
            <a:ext cx="2133600" cy="365125"/>
          </a:xfrm>
        </p:spPr>
        <p:txBody>
          <a:bodyPr/>
          <a:lstStyle/>
          <a:p>
            <a:fld id="{81ED92A4-382E-FF4A-9CD9-F9B1DC0A17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D92A4-382E-FF4A-9CD9-F9B1DC0A17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D92A4-382E-FF4A-9CD9-F9B1DC0A17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D92A4-382E-FF4A-9CD9-F9B1DC0A17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D92A4-382E-FF4A-9CD9-F9B1DC0A17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D92A4-382E-FF4A-9CD9-F9B1DC0A17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D92A4-382E-FF4A-9CD9-F9B1DC0A17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D92A4-382E-FF4A-9CD9-F9B1DC0A17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21500" y="64262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ED92A4-382E-FF4A-9CD9-F9B1DC0A175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5901"/>
            <a:ext cx="7772400" cy="2749550"/>
          </a:xfrm>
        </p:spPr>
        <p:txBody>
          <a:bodyPr>
            <a:normAutofit fontScale="90000"/>
          </a:bodyPr>
          <a:lstStyle/>
          <a:p>
            <a:r>
              <a:rPr lang="en-US" sz="6000" b="1" dirty="0"/>
              <a:t>2-3 Cuckoo Filters for </a:t>
            </a:r>
            <a:r>
              <a:rPr lang="en-US" sz="6000" b="1" dirty="0" smtClean="0"/>
              <a:t>Faster Triangle </a:t>
            </a:r>
            <a:r>
              <a:rPr lang="en-US" sz="6000" b="1" dirty="0"/>
              <a:t>Listing and Set Intersection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9900" y="3206751"/>
            <a:ext cx="8318500" cy="3028949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David Eppstein</a:t>
            </a:r>
            <a:r>
              <a:rPr lang="en-US" baseline="30000" dirty="0" smtClean="0">
                <a:solidFill>
                  <a:schemeClr val="tx1"/>
                </a:solidFill>
              </a:rPr>
              <a:t>1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b="1" dirty="0" smtClean="0">
                <a:solidFill>
                  <a:srgbClr val="FF0000"/>
                </a:solidFill>
              </a:rPr>
              <a:t>Michael T. Goodrich</a:t>
            </a:r>
            <a:r>
              <a:rPr lang="en-US" b="1" baseline="30000" dirty="0" smtClean="0">
                <a:solidFill>
                  <a:srgbClr val="FF0000"/>
                </a:solidFill>
              </a:rPr>
              <a:t>1</a:t>
            </a:r>
            <a:r>
              <a:rPr lang="en-US" dirty="0" smtClean="0">
                <a:solidFill>
                  <a:srgbClr val="FF0000"/>
                </a:solidFill>
              </a:rPr>
              <a:t>,</a:t>
            </a:r>
            <a:r>
              <a:rPr lang="en-US" dirty="0" smtClean="0">
                <a:solidFill>
                  <a:srgbClr val="000000"/>
                </a:solidFill>
              </a:rPr>
              <a:t> Michael Mitzenmacher</a:t>
            </a:r>
            <a:r>
              <a:rPr lang="en-US" baseline="30000" dirty="0" smtClean="0">
                <a:solidFill>
                  <a:srgbClr val="000000"/>
                </a:solidFill>
              </a:rPr>
              <a:t>2</a:t>
            </a:r>
            <a:r>
              <a:rPr lang="en-US" dirty="0" smtClean="0">
                <a:solidFill>
                  <a:srgbClr val="000000"/>
                </a:solidFill>
              </a:rPr>
              <a:t>, and Manuel Torres</a:t>
            </a:r>
            <a:r>
              <a:rPr lang="en-US" baseline="30000" dirty="0" smtClean="0">
                <a:solidFill>
                  <a:srgbClr val="000000"/>
                </a:solidFill>
              </a:rPr>
              <a:t>1</a:t>
            </a:r>
          </a:p>
          <a:p>
            <a:endParaRPr lang="en-US" baseline="30000" dirty="0" smtClean="0">
              <a:solidFill>
                <a:srgbClr val="FF0000"/>
              </a:solidFill>
            </a:endParaRPr>
          </a:p>
          <a:p>
            <a:r>
              <a:rPr lang="en-US" baseline="30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1</a:t>
            </a:r>
            <a:r>
              <a:rPr lang="en-US" dirty="0" smtClean="0">
                <a:solidFill>
                  <a:srgbClr val="0000FF"/>
                </a:solidFill>
                <a:latin typeface="Times New Roman"/>
                <a:cs typeface="Times New Roman"/>
              </a:rPr>
              <a:t>University of California, Irvine</a:t>
            </a:r>
          </a:p>
          <a:p>
            <a:r>
              <a:rPr lang="en-US" baseline="30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2</a:t>
            </a:r>
            <a:r>
              <a:rPr lang="en-US" dirty="0" smtClean="0">
                <a:solidFill>
                  <a:srgbClr val="0000FF"/>
                </a:solidFill>
                <a:latin typeface="Times New Roman"/>
                <a:cs typeface="Times New Roman"/>
              </a:rPr>
              <a:t>Harvard University</a:t>
            </a:r>
          </a:p>
          <a:p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57" y="5041900"/>
            <a:ext cx="1701799" cy="17017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4400" y="4968791"/>
            <a:ext cx="1778000" cy="17749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New: 2-3 Cuckoo Filters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/>
          <a:lstStyle/>
          <a:p>
            <a:r>
              <a:rPr lang="en-US" dirty="0" smtClean="0"/>
              <a:t>A cuckoo table and parallel cuckoo filter, where each element is stored in </a:t>
            </a:r>
            <a:r>
              <a:rPr lang="en-US" b="1" dirty="0" smtClean="0">
                <a:solidFill>
                  <a:srgbClr val="FF0000"/>
                </a:solidFill>
              </a:rPr>
              <a:t>2-out-of-3 </a:t>
            </a:r>
            <a:r>
              <a:rPr lang="en-US" dirty="0" smtClean="0"/>
              <a:t>possible locations.</a:t>
            </a:r>
            <a:endParaRPr lang="en-US" dirty="0"/>
          </a:p>
        </p:txBody>
      </p:sp>
      <p:grpSp>
        <p:nvGrpSpPr>
          <p:cNvPr id="43" name="Group 42"/>
          <p:cNvGrpSpPr/>
          <p:nvPr/>
        </p:nvGrpSpPr>
        <p:grpSpPr>
          <a:xfrm>
            <a:off x="1621647" y="3619405"/>
            <a:ext cx="6180790" cy="2424213"/>
            <a:chOff x="1226656" y="1192527"/>
            <a:chExt cx="6180790" cy="2424213"/>
          </a:xfrm>
        </p:grpSpPr>
        <p:sp>
          <p:nvSpPr>
            <p:cNvPr id="4" name="TextBox 3"/>
            <p:cNvSpPr txBox="1"/>
            <p:nvPr/>
          </p:nvSpPr>
          <p:spPr>
            <a:xfrm>
              <a:off x="1293286" y="1192527"/>
              <a:ext cx="3589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T:</a:t>
              </a:r>
              <a:endParaRPr lang="en-US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293286" y="2493472"/>
              <a:ext cx="3524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F:</a:t>
              </a:r>
              <a:endParaRPr lang="en-US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905081" y="1254477"/>
              <a:ext cx="611794" cy="30738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cat</a:t>
              </a:r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4957927" y="1254477"/>
              <a:ext cx="611794" cy="30738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cat</a:t>
              </a:r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516875" y="1254477"/>
              <a:ext cx="611794" cy="30738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128669" y="1254477"/>
              <a:ext cx="611794" cy="30738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dog</a:t>
              </a:r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740463" y="1254477"/>
              <a:ext cx="611794" cy="30738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pig</a:t>
              </a:r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346133" y="1254477"/>
              <a:ext cx="611794" cy="30738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569721" y="1254477"/>
              <a:ext cx="611794" cy="30738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pig</a:t>
              </a:r>
              <a:endParaRPr lang="en-US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181515" y="1254477"/>
              <a:ext cx="611794" cy="30738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dog</a:t>
              </a:r>
              <a:endParaRPr lang="en-US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793309" y="1254477"/>
              <a:ext cx="611794" cy="30738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905081" y="2570912"/>
              <a:ext cx="611794" cy="30738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957927" y="2570912"/>
              <a:ext cx="611794" cy="30738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516875" y="2570912"/>
              <a:ext cx="611794" cy="30738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128669" y="2570912"/>
              <a:ext cx="611794" cy="30738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4</a:t>
              </a:r>
              <a:endParaRPr lang="en-US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740463" y="2570912"/>
              <a:ext cx="611794" cy="30738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5</a:t>
              </a:r>
              <a:endParaRPr lang="en-US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346133" y="2570912"/>
              <a:ext cx="611794" cy="30738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5569721" y="2570912"/>
              <a:ext cx="611794" cy="30738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5</a:t>
              </a:r>
              <a:endParaRPr lang="en-US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181515" y="2570912"/>
              <a:ext cx="611794" cy="30738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4</a:t>
              </a:r>
              <a:endParaRPr lang="en-US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6793309" y="2570912"/>
              <a:ext cx="611794" cy="30738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Left Brace 23"/>
            <p:cNvSpPr/>
            <p:nvPr/>
          </p:nvSpPr>
          <p:spPr>
            <a:xfrm rot="16200000">
              <a:off x="2733710" y="2200670"/>
              <a:ext cx="178121" cy="1757939"/>
            </a:xfrm>
            <a:prstGeom prst="leftBrac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Left Brace 24"/>
            <p:cNvSpPr/>
            <p:nvPr/>
          </p:nvSpPr>
          <p:spPr>
            <a:xfrm rot="16200000">
              <a:off x="6415284" y="2197230"/>
              <a:ext cx="178121" cy="1757939"/>
            </a:xfrm>
            <a:prstGeom prst="leftBrac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Left Brace 25"/>
            <p:cNvSpPr/>
            <p:nvPr/>
          </p:nvSpPr>
          <p:spPr>
            <a:xfrm rot="16200000">
              <a:off x="4576836" y="2200670"/>
              <a:ext cx="178121" cy="1757939"/>
            </a:xfrm>
            <a:prstGeom prst="leftBrac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400712" y="3247408"/>
              <a:ext cx="8423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 word</a:t>
              </a:r>
              <a:endParaRPr 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272331" y="3247408"/>
              <a:ext cx="8423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 word</a:t>
              </a:r>
              <a:endParaRPr lang="en-US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097484" y="3247408"/>
              <a:ext cx="8423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 word</a:t>
              </a:r>
              <a:endParaRPr lang="en-US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602061" y="1555298"/>
              <a:ext cx="470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>
                      <a:lumMod val="65000"/>
                    </a:schemeClr>
                  </a:solidFill>
                </a:rPr>
                <a:t>cat</a:t>
              </a:r>
              <a:endParaRPr lang="en-US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802168" y="1561859"/>
              <a:ext cx="5363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>
                      <a:lumMod val="65000"/>
                    </a:schemeClr>
                  </a:solidFill>
                </a:rPr>
                <a:t>dog</a:t>
              </a:r>
              <a:endParaRPr lang="en-US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033942" y="1561859"/>
              <a:ext cx="4675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>
                      <a:lumMod val="65000"/>
                    </a:schemeClr>
                  </a:solidFill>
                </a:rPr>
                <a:t>pig</a:t>
              </a:r>
              <a:endParaRPr lang="en-US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226656" y="2065096"/>
              <a:ext cx="4437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M</a:t>
              </a:r>
              <a:r>
                <a:rPr lang="en-US" dirty="0" smtClean="0"/>
                <a:t>:</a:t>
              </a:r>
              <a:endParaRPr lang="en-US" dirty="0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1907424" y="2127048"/>
              <a:ext cx="611794" cy="30738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111</a:t>
              </a:r>
              <a:endParaRPr lang="en-US" dirty="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4960270" y="2127048"/>
              <a:ext cx="611794" cy="30738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111</a:t>
              </a:r>
              <a:endParaRPr lang="en-US" dirty="0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2519218" y="2127048"/>
              <a:ext cx="611794" cy="30738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000</a:t>
              </a:r>
              <a:endParaRPr lang="en-US" dirty="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3131012" y="2127048"/>
              <a:ext cx="611794" cy="30738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111</a:t>
              </a:r>
              <a:endParaRPr lang="en-US" dirty="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3742806" y="2127048"/>
              <a:ext cx="611794" cy="30738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111</a:t>
              </a:r>
              <a:endParaRPr lang="en-US" dirty="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4348476" y="2127048"/>
              <a:ext cx="611794" cy="30738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000</a:t>
              </a:r>
              <a:endParaRPr lang="en-US" dirty="0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5572064" y="2127048"/>
              <a:ext cx="611794" cy="30738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111</a:t>
              </a:r>
              <a:endParaRPr lang="en-US" dirty="0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6183858" y="2127048"/>
              <a:ext cx="611794" cy="30738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111</a:t>
              </a:r>
              <a:endParaRPr lang="en-US" dirty="0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6795652" y="2127048"/>
              <a:ext cx="611794" cy="30738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000</a:t>
              </a:r>
              <a:endParaRPr lang="en-US" dirty="0"/>
            </a:p>
          </p:txBody>
        </p:sp>
      </p:grpSp>
      <p:sp>
        <p:nvSpPr>
          <p:cNvPr id="44" name="Slide Number Placeholder 4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D92A4-382E-FF4A-9CD9-F9B1DC0A175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5073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4100" y="2914322"/>
            <a:ext cx="5969000" cy="37944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Cuckoo </a:t>
            </a:r>
            <a:r>
              <a:rPr lang="en-US" dirty="0" err="1" smtClean="0"/>
              <a:t>Hypergraph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30339"/>
            <a:ext cx="8407400" cy="19939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Instead of analysis w/ a cuckoo graph, we use a </a:t>
            </a:r>
            <a:r>
              <a:rPr lang="en-US" b="1" dirty="0" smtClean="0">
                <a:solidFill>
                  <a:srgbClr val="FF0000"/>
                </a:solidFill>
              </a:rPr>
              <a:t>cuckoo</a:t>
            </a:r>
            <a:r>
              <a:rPr lang="en-US" dirty="0"/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hypergraph</a:t>
            </a:r>
            <a:r>
              <a:rPr lang="en-US" dirty="0" smtClean="0"/>
              <a:t> (which is 3-uniform).</a:t>
            </a:r>
          </a:p>
          <a:p>
            <a:r>
              <a:rPr lang="en-US" dirty="0" smtClean="0"/>
              <a:t>Our 2-out-of-3 paradigm corresponds to a two-assignment.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D92A4-382E-FF4A-9CD9-F9B1DC0A175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4305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3309914"/>
            <a:ext cx="5346700" cy="33988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Correctness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30339"/>
            <a:ext cx="8229600" cy="1993900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Correctness Lemma</a:t>
            </a:r>
            <a:r>
              <a:rPr lang="en-US" dirty="0"/>
              <a:t>: Any 3-uniform </a:t>
            </a:r>
            <a:r>
              <a:rPr lang="en-US" dirty="0" err="1"/>
              <a:t>hypergraph</a:t>
            </a:r>
            <a:r>
              <a:rPr lang="en-US" dirty="0"/>
              <a:t> has a 2-</a:t>
            </a:r>
            <a:r>
              <a:rPr lang="en-US" dirty="0" smtClean="0"/>
              <a:t>assignment if </a:t>
            </a:r>
            <a:r>
              <a:rPr lang="en-US" dirty="0"/>
              <a:t>and only if each of its connected components is acyclic </a:t>
            </a:r>
            <a:r>
              <a:rPr lang="en-US" dirty="0" smtClean="0"/>
              <a:t>or </a:t>
            </a:r>
            <a:r>
              <a:rPr lang="en-US" dirty="0" err="1" smtClean="0"/>
              <a:t>unicyclic</a:t>
            </a:r>
            <a:r>
              <a:rPr lang="en-US" dirty="0"/>
              <a:t>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D92A4-382E-FF4A-9CD9-F9B1DC0A175A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394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Small 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 </a:t>
            </a:r>
            <a:r>
              <a:rPr lang="en-US" dirty="0" err="1"/>
              <a:t>C</a:t>
            </a:r>
            <a:r>
              <a:rPr lang="en-US" baseline="-25000" dirty="0" err="1"/>
              <a:t>v</a:t>
            </a:r>
            <a:r>
              <a:rPr lang="en-US" dirty="0"/>
              <a:t> be the </a:t>
            </a:r>
            <a:r>
              <a:rPr lang="en-US" dirty="0" smtClean="0"/>
              <a:t>component containing </a:t>
            </a:r>
            <a:r>
              <a:rPr lang="en-US" dirty="0"/>
              <a:t>v in the randomly chosen </a:t>
            </a:r>
            <a:r>
              <a:rPr lang="en-US" dirty="0" err="1"/>
              <a:t>hypergraph</a:t>
            </a:r>
            <a:r>
              <a:rPr lang="en-US" dirty="0"/>
              <a:t>, and let </a:t>
            </a:r>
            <a:r>
              <a:rPr lang="en-US" dirty="0" err="1" smtClean="0"/>
              <a:t>E</a:t>
            </a:r>
            <a:r>
              <a:rPr lang="en-US" baseline="-25000" dirty="0" err="1" smtClean="0"/>
              <a:t>v</a:t>
            </a:r>
            <a:r>
              <a:rPr lang="en-US" dirty="0"/>
              <a:t> </a:t>
            </a:r>
            <a:r>
              <a:rPr lang="en-US" dirty="0" smtClean="0"/>
              <a:t>represent </a:t>
            </a:r>
            <a:r>
              <a:rPr lang="en-US" dirty="0"/>
              <a:t>the set of edges in C</a:t>
            </a:r>
            <a:r>
              <a:rPr lang="en-US" baseline="-25000" dirty="0"/>
              <a:t>v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lvl="1"/>
            <a:r>
              <a:rPr lang="en-US" dirty="0" smtClean="0"/>
              <a:t>Implies that components are small with high probability.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D92A4-382E-FF4A-9CD9-F9B1DC0A175A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3492500"/>
            <a:ext cx="7543800" cy="119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7811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Cyclomatic</a:t>
            </a:r>
            <a:r>
              <a:rPr lang="en-US" dirty="0" smtClean="0"/>
              <a:t> Numbers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 the </a:t>
            </a:r>
            <a:r>
              <a:rPr lang="en-US" b="1" dirty="0" err="1">
                <a:solidFill>
                  <a:srgbClr val="FF0000"/>
                </a:solidFill>
              </a:rPr>
              <a:t>cyclomatic</a:t>
            </a:r>
            <a:r>
              <a:rPr lang="en-US" b="1" dirty="0">
                <a:solidFill>
                  <a:srgbClr val="FF0000"/>
                </a:solidFill>
              </a:rPr>
              <a:t> number </a:t>
            </a:r>
            <a:r>
              <a:rPr lang="en-US" dirty="0" smtClean="0">
                <a:latin typeface="Symbol" charset="2"/>
                <a:cs typeface="Symbol" charset="2"/>
              </a:rPr>
              <a:t>a</a:t>
            </a:r>
            <a:r>
              <a:rPr lang="en-US" dirty="0" smtClean="0"/>
              <a:t>(</a:t>
            </a:r>
            <a:r>
              <a:rPr lang="en-US" dirty="0"/>
              <a:t>H) be </a:t>
            </a:r>
            <a:r>
              <a:rPr lang="en-US" dirty="0" smtClean="0"/>
              <a:t>the smallest </a:t>
            </a:r>
            <a:r>
              <a:rPr lang="en-US" dirty="0"/>
              <a:t>number of triangles which should be removed from </a:t>
            </a:r>
            <a:r>
              <a:rPr lang="en-US" dirty="0" smtClean="0"/>
              <a:t>a 3</a:t>
            </a:r>
            <a:r>
              <a:rPr lang="en-US" dirty="0"/>
              <a:t>-uniform </a:t>
            </a:r>
            <a:r>
              <a:rPr lang="en-US" dirty="0" err="1"/>
              <a:t>hypergraph</a:t>
            </a:r>
            <a:r>
              <a:rPr lang="en-US" dirty="0"/>
              <a:t> H in order to make H become </a:t>
            </a:r>
            <a:r>
              <a:rPr lang="en-US" dirty="0" smtClean="0"/>
              <a:t>acyclic.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D92A4-382E-FF4A-9CD9-F9B1DC0A175A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600" y="3863949"/>
            <a:ext cx="7823200" cy="1824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4491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09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2-3 Cuckoo Hashing with a Stash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6038"/>
            <a:ext cx="8229600" cy="4525963"/>
          </a:xfrm>
        </p:spPr>
        <p:txBody>
          <a:bodyPr/>
          <a:lstStyle/>
          <a:p>
            <a:r>
              <a:rPr lang="en-US" dirty="0" smtClean="0"/>
              <a:t>Skipping two pages of equations</a:t>
            </a:r>
            <a:r>
              <a:rPr lang="mr-IN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D92A4-382E-FF4A-9CD9-F9B1DC0A175A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100" y="1894539"/>
            <a:ext cx="7899400" cy="21099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100" y="4207711"/>
            <a:ext cx="1981200" cy="24384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3300" y="4207711"/>
            <a:ext cx="2050472" cy="24384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65126" y="4207711"/>
            <a:ext cx="2077561" cy="2438400"/>
          </a:xfrm>
          <a:prstGeom prst="rect">
            <a:avLst/>
          </a:prstGeom>
          <a:ln>
            <a:noFill/>
          </a:ln>
          <a:effectLst>
            <a:outerShdw blurRad="292100" dist="889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536126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208" y="3444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Intersecting Two 2-3 Cuckoo Filters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208" y="1153046"/>
            <a:ext cx="8229600" cy="4525963"/>
          </a:xfrm>
        </p:spPr>
        <p:txBody>
          <a:bodyPr/>
          <a:lstStyle/>
          <a:p>
            <a:r>
              <a:rPr lang="en-US" dirty="0" smtClean="0"/>
              <a:t>At least one location </a:t>
            </a:r>
            <a:r>
              <a:rPr lang="en-US" b="1" dirty="0" smtClean="0">
                <a:solidFill>
                  <a:srgbClr val="FF0000"/>
                </a:solidFill>
              </a:rPr>
              <a:t>must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overlap: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We may have false-positives, though.</a:t>
            </a:r>
            <a:endParaRPr lang="en-US" dirty="0"/>
          </a:p>
        </p:txBody>
      </p:sp>
      <p:grpSp>
        <p:nvGrpSpPr>
          <p:cNvPr id="70" name="Group 69"/>
          <p:cNvGrpSpPr/>
          <p:nvPr/>
        </p:nvGrpSpPr>
        <p:grpSpPr>
          <a:xfrm>
            <a:off x="1453646" y="2960002"/>
            <a:ext cx="6187141" cy="3807411"/>
            <a:chOff x="1226655" y="1386127"/>
            <a:chExt cx="6187141" cy="3807411"/>
          </a:xfrm>
        </p:grpSpPr>
        <p:sp>
          <p:nvSpPr>
            <p:cNvPr id="4" name="TextBox 3"/>
            <p:cNvSpPr txBox="1"/>
            <p:nvPr/>
          </p:nvSpPr>
          <p:spPr>
            <a:xfrm>
              <a:off x="1293286" y="1386127"/>
              <a:ext cx="4369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</a:t>
              </a:r>
              <a:r>
                <a:rPr lang="en-US" baseline="-25000" dirty="0" smtClean="0"/>
                <a:t>1</a:t>
              </a:r>
              <a:r>
                <a:rPr lang="en-US" dirty="0" smtClean="0"/>
                <a:t>:</a:t>
              </a:r>
              <a:endParaRPr lang="en-US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293286" y="2493472"/>
              <a:ext cx="4304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</a:t>
              </a:r>
              <a:r>
                <a:rPr lang="en-US" baseline="-25000" dirty="0" smtClean="0"/>
                <a:t>1</a:t>
              </a:r>
              <a:r>
                <a:rPr lang="en-US" dirty="0" smtClean="0"/>
                <a:t>:</a:t>
              </a:r>
              <a:endParaRPr lang="en-US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905081" y="1448077"/>
              <a:ext cx="611794" cy="30738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cat</a:t>
              </a:r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4955811" y="1448077"/>
              <a:ext cx="611794" cy="30738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cat</a:t>
              </a:r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516875" y="1448077"/>
              <a:ext cx="611794" cy="30738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128669" y="1448077"/>
              <a:ext cx="611794" cy="30738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dog</a:t>
              </a:r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740463" y="1448077"/>
              <a:ext cx="611794" cy="30738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pig</a:t>
              </a:r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344017" y="1448077"/>
              <a:ext cx="611794" cy="30738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567605" y="1448077"/>
              <a:ext cx="611794" cy="30738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pig</a:t>
              </a:r>
              <a:endParaRPr lang="en-US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179399" y="1448077"/>
              <a:ext cx="611794" cy="30738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dog</a:t>
              </a:r>
              <a:endParaRPr lang="en-US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791193" y="1448077"/>
              <a:ext cx="611794" cy="30738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905081" y="2570912"/>
              <a:ext cx="611794" cy="30738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962161" y="2570912"/>
              <a:ext cx="611794" cy="30738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516875" y="2570912"/>
              <a:ext cx="611794" cy="30738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128669" y="2570912"/>
              <a:ext cx="611794" cy="30738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4</a:t>
              </a:r>
              <a:endParaRPr lang="en-US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740463" y="2570912"/>
              <a:ext cx="611794" cy="30738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5</a:t>
              </a:r>
              <a:endParaRPr lang="en-US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350367" y="2570912"/>
              <a:ext cx="611794" cy="30738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5573955" y="2570912"/>
              <a:ext cx="611794" cy="30738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5</a:t>
              </a:r>
              <a:endParaRPr lang="en-US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185749" y="2570912"/>
              <a:ext cx="611794" cy="30738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4</a:t>
              </a:r>
              <a:endParaRPr lang="en-US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6791193" y="2570912"/>
              <a:ext cx="611794" cy="30738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226656" y="2065096"/>
              <a:ext cx="5217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</a:t>
              </a:r>
              <a:r>
                <a:rPr lang="en-US" baseline="-25000" dirty="0" smtClean="0"/>
                <a:t>1</a:t>
              </a:r>
              <a:r>
                <a:rPr lang="en-US" dirty="0" smtClean="0"/>
                <a:t>:</a:t>
              </a:r>
              <a:endParaRPr lang="en-US" dirty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903191" y="2127048"/>
              <a:ext cx="611794" cy="30738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111</a:t>
              </a:r>
              <a:endParaRPr lang="en-US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960271" y="2127048"/>
              <a:ext cx="611794" cy="30738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111</a:t>
              </a:r>
              <a:endParaRPr lang="en-US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2514985" y="2127048"/>
              <a:ext cx="611794" cy="30738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000</a:t>
              </a:r>
              <a:endParaRPr lang="en-US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3126779" y="2127048"/>
              <a:ext cx="611794" cy="30738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111</a:t>
              </a:r>
              <a:endParaRPr lang="en-US" dirty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3738573" y="2127048"/>
              <a:ext cx="611794" cy="30738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111</a:t>
              </a:r>
              <a:endParaRPr lang="en-US" dirty="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4348477" y="2127048"/>
              <a:ext cx="611794" cy="30738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000</a:t>
              </a:r>
              <a:endParaRPr lang="en-US" dirty="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5572065" y="2127048"/>
              <a:ext cx="611794" cy="30738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111</a:t>
              </a:r>
              <a:endParaRPr lang="en-US" dirty="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6183859" y="2127048"/>
              <a:ext cx="611794" cy="30738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111</a:t>
              </a:r>
              <a:endParaRPr lang="en-US" dirty="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6795653" y="2127048"/>
              <a:ext cx="611794" cy="30738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000</a:t>
              </a:r>
              <a:endParaRPr lang="en-US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293285" y="3427980"/>
              <a:ext cx="4369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</a:t>
              </a:r>
              <a:r>
                <a:rPr lang="en-US" baseline="-25000" dirty="0" smtClean="0"/>
                <a:t>2</a:t>
              </a:r>
              <a:r>
                <a:rPr lang="en-US" dirty="0" smtClean="0"/>
                <a:t>:</a:t>
              </a:r>
              <a:endParaRPr lang="en-US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293285" y="4442397"/>
              <a:ext cx="4304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</a:t>
              </a:r>
              <a:r>
                <a:rPr lang="en-US" baseline="-25000" dirty="0" smtClean="0"/>
                <a:t>2</a:t>
              </a:r>
              <a:r>
                <a:rPr lang="en-US" dirty="0" smtClean="0"/>
                <a:t>:</a:t>
              </a:r>
              <a:endParaRPr lang="en-US" dirty="0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1905080" y="3489930"/>
              <a:ext cx="611794" cy="30738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cat</a:t>
              </a:r>
              <a:endParaRPr lang="en-US" dirty="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4962160" y="3489930"/>
              <a:ext cx="611794" cy="30738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pig</a:t>
              </a:r>
              <a:endParaRPr lang="en-US" dirty="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2516874" y="3489930"/>
              <a:ext cx="611794" cy="30738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cat</a:t>
              </a:r>
              <a:endParaRPr lang="en-US" dirty="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3128668" y="3489930"/>
              <a:ext cx="611794" cy="30738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3740462" y="3489930"/>
              <a:ext cx="611794" cy="30738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4350366" y="3489930"/>
              <a:ext cx="611794" cy="30738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fox</a:t>
              </a:r>
              <a:endParaRPr lang="en-US" dirty="0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5573954" y="3489930"/>
              <a:ext cx="611794" cy="30738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pig</a:t>
              </a:r>
              <a:endParaRPr lang="en-US" dirty="0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6185748" y="3489930"/>
              <a:ext cx="611794" cy="30738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fox</a:t>
              </a:r>
              <a:endParaRPr lang="en-US" dirty="0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6797542" y="3489930"/>
              <a:ext cx="611794" cy="30738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1905080" y="4519837"/>
              <a:ext cx="611794" cy="30738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4962160" y="4519837"/>
              <a:ext cx="611794" cy="30738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5</a:t>
              </a: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2516874" y="4519837"/>
              <a:ext cx="611794" cy="30738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3128668" y="4519837"/>
              <a:ext cx="611794" cy="30738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3740462" y="4519837"/>
              <a:ext cx="611794" cy="30738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4350366" y="4519837"/>
              <a:ext cx="611794" cy="30738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4</a:t>
              </a:r>
              <a:endParaRPr lang="en-US" dirty="0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5573954" y="4519837"/>
              <a:ext cx="611794" cy="30738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5</a:t>
              </a:r>
              <a:endParaRPr lang="en-US" dirty="0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6185748" y="4519837"/>
              <a:ext cx="611794" cy="30738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4</a:t>
              </a:r>
              <a:endParaRPr lang="en-US" dirty="0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6797542" y="4519837"/>
              <a:ext cx="611794" cy="30738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1226655" y="4014021"/>
              <a:ext cx="5217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</a:t>
              </a:r>
              <a:r>
                <a:rPr lang="en-US" baseline="-25000" dirty="0" smtClean="0"/>
                <a:t>2</a:t>
              </a:r>
              <a:r>
                <a:rPr lang="en-US" dirty="0" smtClean="0"/>
                <a:t>:</a:t>
              </a:r>
              <a:endParaRPr lang="en-US" dirty="0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1909540" y="4075973"/>
              <a:ext cx="611794" cy="30738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111</a:t>
              </a:r>
              <a:endParaRPr lang="en-US" dirty="0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4966620" y="4075973"/>
              <a:ext cx="611794" cy="30738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111</a:t>
              </a:r>
              <a:endParaRPr lang="en-US" dirty="0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2521334" y="4075973"/>
              <a:ext cx="611794" cy="30738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111</a:t>
              </a:r>
              <a:endParaRPr lang="en-US" dirty="0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3133128" y="4075973"/>
              <a:ext cx="611794" cy="30738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000</a:t>
              </a:r>
              <a:endParaRPr lang="en-US" dirty="0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3744922" y="4075973"/>
              <a:ext cx="611794" cy="30738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000</a:t>
              </a:r>
              <a:endParaRPr lang="en-US" dirty="0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4354826" y="4075973"/>
              <a:ext cx="611794" cy="30738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111</a:t>
              </a:r>
              <a:endParaRPr lang="en-US" dirty="0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5578414" y="4075973"/>
              <a:ext cx="611794" cy="30738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111</a:t>
              </a:r>
              <a:endParaRPr lang="en-US" dirty="0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6190208" y="4075973"/>
              <a:ext cx="611794" cy="30738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111</a:t>
              </a:r>
              <a:endParaRPr lang="en-US" dirty="0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6802002" y="4075973"/>
              <a:ext cx="611794" cy="30738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000</a:t>
              </a:r>
              <a:endParaRPr lang="en-US" dirty="0"/>
            </a:p>
          </p:txBody>
        </p:sp>
        <p:sp>
          <p:nvSpPr>
            <p:cNvPr id="64" name="5-Point Star 63"/>
            <p:cNvSpPr/>
            <p:nvPr/>
          </p:nvSpPr>
          <p:spPr>
            <a:xfrm>
              <a:off x="2067709" y="2942600"/>
              <a:ext cx="286536" cy="278772"/>
            </a:xfrm>
            <a:prstGeom prst="star5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5-Point Star 64"/>
            <p:cNvSpPr/>
            <p:nvPr/>
          </p:nvSpPr>
          <p:spPr>
            <a:xfrm>
              <a:off x="2067709" y="4914766"/>
              <a:ext cx="286536" cy="278772"/>
            </a:xfrm>
            <a:prstGeom prst="star5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5-Point Star 65"/>
            <p:cNvSpPr/>
            <p:nvPr/>
          </p:nvSpPr>
          <p:spPr>
            <a:xfrm>
              <a:off x="5751478" y="2942600"/>
              <a:ext cx="286536" cy="278772"/>
            </a:xfrm>
            <a:prstGeom prst="star5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5-Point Star 66"/>
            <p:cNvSpPr/>
            <p:nvPr/>
          </p:nvSpPr>
          <p:spPr>
            <a:xfrm>
              <a:off x="5751478" y="4914766"/>
              <a:ext cx="286536" cy="278772"/>
            </a:xfrm>
            <a:prstGeom prst="star5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5-Point Star 67"/>
            <p:cNvSpPr/>
            <p:nvPr/>
          </p:nvSpPr>
          <p:spPr>
            <a:xfrm>
              <a:off x="6364667" y="2955614"/>
              <a:ext cx="286536" cy="278772"/>
            </a:xfrm>
            <a:prstGeom prst="star5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5-Point Star 68"/>
            <p:cNvSpPr/>
            <p:nvPr/>
          </p:nvSpPr>
          <p:spPr>
            <a:xfrm>
              <a:off x="6364667" y="4914766"/>
              <a:ext cx="286536" cy="278772"/>
            </a:xfrm>
            <a:prstGeom prst="star5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1" name="Slide Number Placeholder 7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D92A4-382E-FF4A-9CD9-F9B1DC0A175A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72" name="Picture 7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0808" y="1701800"/>
            <a:ext cx="6911910" cy="74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904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"/>
            <a:ext cx="8229600" cy="1143000"/>
          </a:xfrm>
        </p:spPr>
        <p:txBody>
          <a:bodyPr/>
          <a:lstStyle/>
          <a:p>
            <a:r>
              <a:rPr lang="en-US" dirty="0" smtClean="0"/>
              <a:t>Set Intersection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04900"/>
            <a:ext cx="8229600" cy="575310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By above analysis, we can construct 2-3 cuckoo filters of size at least 2 with constant-size stashes with probability at least 1-1/</a:t>
            </a:r>
            <a:r>
              <a:rPr lang="en-US" sz="2800" dirty="0" err="1" smtClean="0"/>
              <a:t>w</a:t>
            </a:r>
            <a:r>
              <a:rPr lang="en-US" sz="2800" baseline="30000" dirty="0" err="1" smtClean="0"/>
              <a:t>c</a:t>
            </a:r>
            <a:r>
              <a:rPr lang="en-US" sz="2800" dirty="0" smtClean="0"/>
              <a:t>.</a:t>
            </a:r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Choosing a fingerprint size of at least log w bits implies false positives occur with probability less than 1/w.</a:t>
            </a:r>
          </a:p>
          <a:p>
            <a:pPr lvl="1"/>
            <a:r>
              <a:rPr lang="en-US" sz="2400" dirty="0"/>
              <a:t>E</a:t>
            </a:r>
            <a:r>
              <a:rPr lang="en-US" sz="2400" dirty="0" smtClean="0"/>
              <a:t>xpected number of false positives is O(n/w).</a:t>
            </a:r>
          </a:p>
          <a:p>
            <a:r>
              <a:rPr lang="en-US" sz="2800" dirty="0" smtClean="0"/>
              <a:t>Thus, expected time for a set intersection query is </a:t>
            </a:r>
            <a:r>
              <a:rPr lang="en-US" sz="2800" b="1" dirty="0" smtClean="0">
                <a:solidFill>
                  <a:srgbClr val="FF0000"/>
                </a:solidFill>
              </a:rPr>
              <a:t>O(n(log w)/w + k)</a:t>
            </a:r>
            <a:r>
              <a:rPr lang="en-US" sz="2800" dirty="0" smtClean="0"/>
              <a:t>, where k is the output size.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21500" y="6467475"/>
            <a:ext cx="2133600" cy="365125"/>
          </a:xfrm>
        </p:spPr>
        <p:txBody>
          <a:bodyPr/>
          <a:lstStyle/>
          <a:p>
            <a:fld id="{81ED92A4-382E-FF4A-9CD9-F9B1DC0A175A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20700" y="2476500"/>
            <a:ext cx="2120900" cy="1574799"/>
          </a:xfrm>
          <a:prstGeom prst="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34000">
                <a:schemeClr val="bg1"/>
              </a:gs>
              <a:gs pos="84000">
                <a:schemeClr val="bg1"/>
              </a:gs>
            </a:gsLst>
          </a:gradFill>
          <a:ln w="28575" cmpd="sng"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Intersect cuckoo filters w/ bit-parallel operations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3327400" y="2476500"/>
            <a:ext cx="2120900" cy="1574799"/>
          </a:xfrm>
          <a:prstGeom prst="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34000">
                <a:schemeClr val="bg1"/>
              </a:gs>
              <a:gs pos="84000">
                <a:schemeClr val="bg1"/>
              </a:gs>
            </a:gsLst>
          </a:gradFill>
          <a:ln w="28575" cmpd="sng"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Examine each colliding position 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6013450" y="2476500"/>
            <a:ext cx="2673350" cy="1574799"/>
          </a:xfrm>
          <a:prstGeom prst="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34000">
                <a:schemeClr val="bg1"/>
              </a:gs>
              <a:gs pos="84000">
                <a:schemeClr val="bg1"/>
              </a:gs>
            </a:gsLst>
          </a:gradFill>
          <a:ln w="28575" cmpd="sng">
            <a:solidFill>
              <a:schemeClr val="tx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Output intersection elements &amp; discard false positives</a:t>
            </a:r>
            <a:endParaRPr lang="en-US" sz="2400" dirty="0"/>
          </a:p>
        </p:txBody>
      </p:sp>
      <p:cxnSp>
        <p:nvCxnSpPr>
          <p:cNvPr id="9" name="Straight Arrow Connector 8"/>
          <p:cNvCxnSpPr>
            <a:stCxn id="5" idx="3"/>
            <a:endCxn id="6" idx="1"/>
          </p:cNvCxnSpPr>
          <p:nvPr/>
        </p:nvCxnSpPr>
        <p:spPr>
          <a:xfrm>
            <a:off x="2641600" y="3263900"/>
            <a:ext cx="6858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6" idx="3"/>
            <a:endCxn id="7" idx="1"/>
          </p:cNvCxnSpPr>
          <p:nvPr/>
        </p:nvCxnSpPr>
        <p:spPr>
          <a:xfrm>
            <a:off x="5448300" y="3263900"/>
            <a:ext cx="56515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7188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8229600" cy="1143000"/>
          </a:xfrm>
        </p:spPr>
        <p:txBody>
          <a:bodyPr/>
          <a:lstStyle/>
          <a:p>
            <a:r>
              <a:rPr lang="en-US" dirty="0" smtClean="0"/>
              <a:t>Triangle Listing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100" y="1417638"/>
            <a:ext cx="8674100" cy="5053012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Order vertices by a k-degenerate ordering.</a:t>
            </a:r>
          </a:p>
          <a:p>
            <a:r>
              <a:rPr lang="en-US" dirty="0" smtClean="0"/>
              <a:t>Build a 2-3 cuckoo filter for each out-going adjacency list. (Each is size (</a:t>
            </a:r>
            <a:r>
              <a:rPr lang="en-US" dirty="0" smtClean="0">
                <a:latin typeface="Symbol" charset="2"/>
                <a:cs typeface="Symbol" charset="2"/>
              </a:rPr>
              <a:t>A</a:t>
            </a:r>
            <a:r>
              <a:rPr lang="en-US" dirty="0" smtClean="0"/>
              <a:t>(G)log w)/w.)</a:t>
            </a:r>
          </a:p>
          <a:p>
            <a:r>
              <a:rPr lang="en-US" dirty="0" smtClean="0"/>
              <a:t>For each edge e=(</a:t>
            </a:r>
            <a:r>
              <a:rPr lang="en-US" dirty="0" err="1" smtClean="0"/>
              <a:t>v,w</a:t>
            </a:r>
            <a:r>
              <a:rPr lang="en-US" dirty="0" smtClean="0"/>
              <a:t>):</a:t>
            </a:r>
          </a:p>
          <a:p>
            <a:pPr lvl="1"/>
            <a:r>
              <a:rPr lang="en-US" dirty="0" smtClean="0"/>
              <a:t>Intersect the out-going adjacency lists for v and w by the above set-intersection algorithm. </a:t>
            </a:r>
          </a:p>
          <a:p>
            <a:pPr lvl="1"/>
            <a:r>
              <a:rPr lang="en-US" dirty="0" smtClean="0"/>
              <a:t>For any adjacency lists where 2-3 cuckoo construction failed, do intersection by merging.</a:t>
            </a:r>
          </a:p>
          <a:p>
            <a:pPr lvl="2"/>
            <a:r>
              <a:rPr lang="en-US" dirty="0" smtClean="0"/>
              <a:t>Probability of failure is at most 1/</a:t>
            </a:r>
            <a:r>
              <a:rPr lang="en-US" dirty="0" err="1" smtClean="0"/>
              <a:t>w</a:t>
            </a:r>
            <a:r>
              <a:rPr lang="en-US" baseline="30000" dirty="0" err="1" smtClean="0"/>
              <a:t>c</a:t>
            </a:r>
            <a:r>
              <a:rPr lang="en-US" dirty="0" smtClean="0"/>
              <a:t>.</a:t>
            </a:r>
          </a:p>
          <a:p>
            <a:r>
              <a:rPr lang="en-US" dirty="0" smtClean="0"/>
              <a:t>Expected running time: </a:t>
            </a:r>
            <a:r>
              <a:rPr lang="en-US" b="1" dirty="0" smtClean="0">
                <a:solidFill>
                  <a:srgbClr val="FF0000"/>
                </a:solidFill>
              </a:rPr>
              <a:t>O(m(</a:t>
            </a:r>
            <a:r>
              <a:rPr lang="en-US" b="1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A</a:t>
            </a:r>
            <a:r>
              <a:rPr lang="en-US" b="1" dirty="0" smtClean="0">
                <a:solidFill>
                  <a:srgbClr val="FF0000"/>
                </a:solidFill>
              </a:rPr>
              <a:t>(G)log w)/w + k)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D92A4-382E-FF4A-9CD9-F9B1DC0A175A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8391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0338"/>
            <a:ext cx="8229600" cy="1143000"/>
          </a:xfrm>
        </p:spPr>
        <p:txBody>
          <a:bodyPr/>
          <a:lstStyle/>
          <a:p>
            <a:r>
              <a:rPr lang="en-US" dirty="0" smtClean="0"/>
              <a:t>Preliminary Experiments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300" y="1308101"/>
            <a:ext cx="8597900" cy="12192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This is admittedly a theory paper, but we nevertheless did some preliminary experiments.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D92A4-382E-FF4A-9CD9-F9B1DC0A175A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100" y="2382714"/>
            <a:ext cx="5753100" cy="447846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21400" y="4864100"/>
            <a:ext cx="284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Word size = 64</a:t>
            </a:r>
          </a:p>
          <a:p>
            <a:r>
              <a:rPr lang="en-US" sz="2400" dirty="0" smtClean="0"/>
              <a:t>Fingerprint size = 8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21306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Triangle Listing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1900"/>
            <a:ext cx="8229600" cy="4894263"/>
          </a:xfrm>
        </p:spPr>
        <p:txBody>
          <a:bodyPr>
            <a:normAutofit/>
          </a:bodyPr>
          <a:lstStyle/>
          <a:p>
            <a:r>
              <a:rPr lang="en-US" dirty="0" smtClean="0"/>
              <a:t>List all triangles in a network. </a:t>
            </a:r>
            <a:endParaRPr lang="en-US" dirty="0"/>
          </a:p>
        </p:txBody>
      </p:sp>
      <p:grpSp>
        <p:nvGrpSpPr>
          <p:cNvPr id="22" name="Group 21"/>
          <p:cNvGrpSpPr/>
          <p:nvPr/>
        </p:nvGrpSpPr>
        <p:grpSpPr>
          <a:xfrm>
            <a:off x="1157112" y="1781527"/>
            <a:ext cx="6279444" cy="4709583"/>
            <a:chOff x="1157112" y="1781527"/>
            <a:chExt cx="6279444" cy="470958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57112" y="1781527"/>
              <a:ext cx="6279444" cy="4709583"/>
            </a:xfrm>
            <a:prstGeom prst="rect">
              <a:avLst/>
            </a:prstGeom>
          </p:spPr>
        </p:pic>
        <p:cxnSp>
          <p:nvCxnSpPr>
            <p:cNvPr id="8" name="Straight Connector 7"/>
            <p:cNvCxnSpPr/>
            <p:nvPr/>
          </p:nvCxnSpPr>
          <p:spPr>
            <a:xfrm flipV="1">
              <a:off x="2960511" y="4351867"/>
              <a:ext cx="1797756" cy="994833"/>
            </a:xfrm>
            <a:prstGeom prst="line">
              <a:avLst/>
            </a:prstGeom>
            <a:ln w="7620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V="1">
              <a:off x="2960511" y="5235223"/>
              <a:ext cx="3495322" cy="169334"/>
            </a:xfrm>
            <a:prstGeom prst="line">
              <a:avLst/>
            </a:prstGeom>
            <a:ln w="7620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5016500" y="4351867"/>
              <a:ext cx="1439333" cy="762000"/>
            </a:xfrm>
            <a:prstGeom prst="line">
              <a:avLst/>
            </a:prstGeom>
            <a:ln w="7620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D92A4-382E-FF4A-9CD9-F9B1DC0A175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2863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9700" y="2336800"/>
            <a:ext cx="6311900" cy="2171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External-Memory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7200"/>
            <a:ext cx="8597900" cy="487045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We also have an external-memory algorithm.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We can list </a:t>
            </a:r>
            <a:r>
              <a:rPr lang="en-US" dirty="0"/>
              <a:t>all the triangles in G using an </a:t>
            </a:r>
            <a:r>
              <a:rPr lang="en-US" dirty="0" smtClean="0"/>
              <a:t>expected number </a:t>
            </a:r>
            <a:r>
              <a:rPr lang="en-US" dirty="0"/>
              <a:t>of I/</a:t>
            </a:r>
            <a:r>
              <a:rPr lang="en-US" dirty="0" err="1"/>
              <a:t>Os</a:t>
            </a:r>
            <a:r>
              <a:rPr lang="en-US" dirty="0"/>
              <a:t> </a:t>
            </a:r>
            <a:r>
              <a:rPr lang="en-US" dirty="0" smtClean="0"/>
              <a:t>that is:</a:t>
            </a:r>
            <a:endParaRPr lang="en-US" dirty="0"/>
          </a:p>
          <a:p>
            <a:pPr marL="0" indent="0">
              <a:buNone/>
            </a:pPr>
            <a:r>
              <a:rPr lang="mr-IN" dirty="0"/>
              <a:t>O(sort(</a:t>
            </a:r>
            <a:r>
              <a:rPr lang="mr-IN" dirty="0" smtClean="0"/>
              <a:t>n</a:t>
            </a:r>
            <a:r>
              <a:rPr lang="en-US" dirty="0" smtClean="0"/>
              <a:t> </a:t>
            </a:r>
            <a:r>
              <a:rPr lang="en-US" dirty="0" smtClean="0">
                <a:latin typeface="Symbol" charset="2"/>
                <a:cs typeface="Symbol" charset="2"/>
              </a:rPr>
              <a:t>A</a:t>
            </a:r>
            <a:r>
              <a:rPr lang="mr-IN" dirty="0" smtClean="0"/>
              <a:t>(</a:t>
            </a:r>
            <a:r>
              <a:rPr lang="mr-IN" dirty="0"/>
              <a:t>G)) + sort(</a:t>
            </a:r>
            <a:r>
              <a:rPr lang="mr-IN" dirty="0" smtClean="0"/>
              <a:t>m(</a:t>
            </a:r>
            <a:r>
              <a:rPr lang="en-US" dirty="0" smtClean="0">
                <a:latin typeface="Symbol" charset="2"/>
                <a:cs typeface="Symbol" charset="2"/>
              </a:rPr>
              <a:t>A</a:t>
            </a:r>
            <a:r>
              <a:rPr lang="mr-IN" dirty="0" smtClean="0"/>
              <a:t>(</a:t>
            </a:r>
            <a:r>
              <a:rPr lang="mr-IN" dirty="0"/>
              <a:t>G</a:t>
            </a:r>
            <a:r>
              <a:rPr lang="mr-IN" dirty="0" smtClean="0"/>
              <a:t>)log </a:t>
            </a:r>
            <a:r>
              <a:rPr lang="mr-IN" dirty="0"/>
              <a:t>w)/</a:t>
            </a:r>
            <a:r>
              <a:rPr lang="mr-IN" dirty="0" smtClean="0"/>
              <a:t>w) </a:t>
            </a:r>
            <a:r>
              <a:rPr lang="mr-IN" dirty="0"/>
              <a:t>+ sort(k)).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D92A4-382E-FF4A-9CD9-F9B1DC0A175A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898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4700" y="3200401"/>
            <a:ext cx="4876800" cy="3657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7156"/>
            <a:ext cx="8229600" cy="1143000"/>
          </a:xfrm>
        </p:spPr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04900"/>
            <a:ext cx="8229600" cy="2705099"/>
          </a:xfrm>
        </p:spPr>
        <p:txBody>
          <a:bodyPr>
            <a:normAutofit/>
          </a:bodyPr>
          <a:lstStyle/>
          <a:p>
            <a:r>
              <a:rPr lang="en-US" dirty="0" smtClean="0"/>
              <a:t>2-3 cuckoo hash-filters are simple and lead to improved set-intersection queries.</a:t>
            </a:r>
          </a:p>
          <a:p>
            <a:r>
              <a:rPr lang="en-US" dirty="0" smtClean="0"/>
              <a:t>Open problem:</a:t>
            </a:r>
          </a:p>
          <a:p>
            <a:pPr lvl="1"/>
            <a:r>
              <a:rPr lang="en-US" dirty="0" smtClean="0"/>
              <a:t>Are there other applications for 2-3 cuckoo hash-filters?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D92A4-382E-FF4A-9CD9-F9B1DC0A175A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431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 Intersection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Preprocess a collection of sets so as to quickly answer set-intersection queries.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0719" y="2731114"/>
            <a:ext cx="4230948" cy="4070442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D92A4-382E-FF4A-9CD9-F9B1DC0A175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0318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Listing Triangles Using</a:t>
            </a:r>
            <a:br>
              <a:rPr lang="en-US" dirty="0" smtClean="0"/>
            </a:br>
            <a:r>
              <a:rPr lang="en-US" dirty="0" smtClean="0"/>
              <a:t>Set Intersection Queries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 each edge, e=(</a:t>
            </a:r>
            <a:r>
              <a:rPr lang="en-US" dirty="0" err="1" smtClean="0"/>
              <a:t>v,w</a:t>
            </a:r>
            <a:r>
              <a:rPr lang="en-US" dirty="0" smtClean="0"/>
              <a:t>):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ntersect the adjacency lists for v and w.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2019300" y="3712277"/>
            <a:ext cx="3810000" cy="1532823"/>
          </a:xfrm>
          <a:prstGeom prst="line">
            <a:avLst/>
          </a:prstGeom>
          <a:ln w="762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13250" y="4300771"/>
            <a:ext cx="2832100" cy="188865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200" y="2670877"/>
            <a:ext cx="2832100" cy="1888657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2836333" y="4047067"/>
            <a:ext cx="258234" cy="97366"/>
          </a:xfrm>
          <a:prstGeom prst="line">
            <a:avLst/>
          </a:prstGeom>
          <a:ln w="762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486399" y="5109634"/>
            <a:ext cx="258234" cy="97366"/>
          </a:xfrm>
          <a:prstGeom prst="line">
            <a:avLst/>
          </a:prstGeom>
          <a:ln w="762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555055" y="5447331"/>
            <a:ext cx="6246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w</a:t>
            </a:r>
            <a:endParaRPr lang="en-US" sz="4800" dirty="0"/>
          </a:p>
        </p:txBody>
      </p:sp>
      <p:sp>
        <p:nvSpPr>
          <p:cNvPr id="23" name="TextBox 22"/>
          <p:cNvSpPr txBox="1"/>
          <p:nvPr/>
        </p:nvSpPr>
        <p:spPr>
          <a:xfrm>
            <a:off x="1699056" y="3801177"/>
            <a:ext cx="4626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v</a:t>
            </a:r>
            <a:endParaRPr lang="en-US" sz="4800" dirty="0"/>
          </a:p>
        </p:txBody>
      </p:sp>
      <p:sp>
        <p:nvSpPr>
          <p:cNvPr id="24" name="TextBox 23"/>
          <p:cNvSpPr txBox="1"/>
          <p:nvPr/>
        </p:nvSpPr>
        <p:spPr>
          <a:xfrm>
            <a:off x="3794556" y="3728537"/>
            <a:ext cx="4909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e</a:t>
            </a:r>
            <a:endParaRPr lang="en-US" sz="4800" dirty="0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D92A4-382E-FF4A-9CD9-F9B1DC0A175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282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247900" y="4410341"/>
            <a:ext cx="4660900" cy="2382839"/>
            <a:chOff x="2400300" y="3282596"/>
            <a:chExt cx="4660900" cy="238283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l="19797" t="31873" r="5978" b="17532"/>
            <a:stretch/>
          </p:blipFill>
          <p:spPr>
            <a:xfrm>
              <a:off x="2400300" y="3282596"/>
              <a:ext cx="4660900" cy="2382839"/>
            </a:xfrm>
            <a:prstGeom prst="rect">
              <a:avLst/>
            </a:prstGeom>
          </p:spPr>
        </p:pic>
        <p:cxnSp>
          <p:nvCxnSpPr>
            <p:cNvPr id="6" name="Straight Connector 5"/>
            <p:cNvCxnSpPr/>
            <p:nvPr/>
          </p:nvCxnSpPr>
          <p:spPr>
            <a:xfrm flipV="1">
              <a:off x="2960511" y="4351867"/>
              <a:ext cx="1797756" cy="994833"/>
            </a:xfrm>
            <a:prstGeom prst="line">
              <a:avLst/>
            </a:prstGeom>
            <a:ln w="76200" cmpd="sng">
              <a:solidFill>
                <a:srgbClr val="FF0000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V="1">
              <a:off x="2960511" y="5235223"/>
              <a:ext cx="3495322" cy="169334"/>
            </a:xfrm>
            <a:prstGeom prst="line">
              <a:avLst/>
            </a:prstGeom>
            <a:ln w="76200" cmpd="sng">
              <a:solidFill>
                <a:srgbClr val="FF0000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5016500" y="4351867"/>
              <a:ext cx="1439333" cy="762000"/>
            </a:xfrm>
            <a:prstGeom prst="line">
              <a:avLst/>
            </a:prstGeom>
            <a:ln w="76200" cmpd="sng">
              <a:solidFill>
                <a:srgbClr val="FF0000"/>
              </a:solidFill>
              <a:headEnd type="triangl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8"/>
            <a:ext cx="8229600" cy="1143000"/>
          </a:xfrm>
        </p:spPr>
        <p:txBody>
          <a:bodyPr/>
          <a:lstStyle/>
          <a:p>
            <a:r>
              <a:rPr lang="en-US" dirty="0" smtClean="0"/>
              <a:t>Improved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" y="1106755"/>
            <a:ext cx="8547100" cy="3273424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Order G’s vertices by a </a:t>
            </a:r>
            <a:r>
              <a:rPr lang="en-US" b="1" dirty="0" smtClean="0">
                <a:solidFill>
                  <a:srgbClr val="FF0000"/>
                </a:solidFill>
              </a:rPr>
              <a:t>k-degeneracy order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Each vertex has out degree at most k.</a:t>
            </a:r>
          </a:p>
          <a:p>
            <a:pPr lvl="1"/>
            <a:r>
              <a:rPr lang="en-US" dirty="0" smtClean="0"/>
              <a:t>Can be done by a greedy algorithm.</a:t>
            </a:r>
          </a:p>
          <a:p>
            <a:pPr lvl="1"/>
            <a:r>
              <a:rPr lang="en-US" dirty="0" smtClean="0"/>
              <a:t>k is proportional to the </a:t>
            </a:r>
            <a:r>
              <a:rPr lang="en-US" dirty="0" err="1" smtClean="0"/>
              <a:t>arboricity</a:t>
            </a:r>
            <a:r>
              <a:rPr lang="en-US" dirty="0" smtClean="0"/>
              <a:t>, </a:t>
            </a:r>
            <a:r>
              <a:rPr lang="en-US" dirty="0" smtClean="0">
                <a:latin typeface="Symbol" charset="2"/>
                <a:cs typeface="Symbol" charset="2"/>
              </a:rPr>
              <a:t>A</a:t>
            </a:r>
            <a:r>
              <a:rPr lang="en-US" dirty="0" smtClean="0"/>
              <a:t>(G), of the graph.</a:t>
            </a:r>
          </a:p>
          <a:p>
            <a:r>
              <a:rPr lang="en-US" dirty="0" smtClean="0"/>
              <a:t>Improved Algorithm: for each edge e=(</a:t>
            </a:r>
            <a:r>
              <a:rPr lang="en-US" dirty="0" err="1" smtClean="0"/>
              <a:t>v,w</a:t>
            </a:r>
            <a:r>
              <a:rPr lang="en-US" dirty="0" smtClean="0"/>
              <a:t>):</a:t>
            </a:r>
          </a:p>
          <a:p>
            <a:pPr lvl="1"/>
            <a:r>
              <a:rPr lang="en-US" dirty="0" smtClean="0"/>
              <a:t>Intersect the out-going adjacencies for v and w.</a:t>
            </a:r>
          </a:p>
          <a:p>
            <a:pPr lvl="1"/>
            <a:r>
              <a:rPr lang="en-US" dirty="0" smtClean="0"/>
              <a:t>Runs in O(m </a:t>
            </a:r>
            <a:r>
              <a:rPr lang="en-US" dirty="0" smtClean="0">
                <a:latin typeface="Symbol" charset="2"/>
                <a:cs typeface="Symbol" charset="2"/>
              </a:rPr>
              <a:t>A</a:t>
            </a:r>
            <a:r>
              <a:rPr lang="en-US" dirty="0" smtClean="0"/>
              <a:t>(G)) time </a:t>
            </a:r>
          </a:p>
          <a:p>
            <a:pPr lvl="2"/>
            <a:r>
              <a:rPr lang="en-US" dirty="0" smtClean="0"/>
              <a:t>[e.g., </a:t>
            </a:r>
            <a:r>
              <a:rPr lang="en-US" dirty="0"/>
              <a:t>see </a:t>
            </a:r>
            <a:r>
              <a:rPr lang="en-US" dirty="0" smtClean="0"/>
              <a:t>Chiba-</a:t>
            </a:r>
            <a:r>
              <a:rPr lang="en-US" dirty="0" err="1" smtClean="0"/>
              <a:t>Nishizeki</a:t>
            </a:r>
            <a:r>
              <a:rPr lang="en-US" dirty="0"/>
              <a:t> </a:t>
            </a:r>
            <a:r>
              <a:rPr lang="mr-IN" dirty="0" smtClean="0"/>
              <a:t>’</a:t>
            </a:r>
            <a:r>
              <a:rPr lang="en-US" dirty="0" smtClean="0"/>
              <a:t>85, </a:t>
            </a:r>
            <a:r>
              <a:rPr lang="en-US" dirty="0" err="1" smtClean="0"/>
              <a:t>Ortmann-Brandes</a:t>
            </a:r>
            <a:r>
              <a:rPr lang="en-US" dirty="0" smtClean="0"/>
              <a:t> ‘14]</a:t>
            </a:r>
          </a:p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D92A4-382E-FF4A-9CD9-F9B1DC0A175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8586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Further Improvements for Real-World Computational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559" y="1866900"/>
            <a:ext cx="5321300" cy="48180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Take advantage of bit-level operations</a:t>
            </a:r>
          </a:p>
          <a:p>
            <a:r>
              <a:rPr lang="en-US" dirty="0" smtClean="0"/>
              <a:t>This model of computation is known as the </a:t>
            </a:r>
            <a:r>
              <a:rPr lang="en-US" b="1" dirty="0" smtClean="0">
                <a:solidFill>
                  <a:srgbClr val="FF0000"/>
                </a:solidFill>
              </a:rPr>
              <a:t>word-RAM </a:t>
            </a:r>
            <a:r>
              <a:rPr lang="en-US" dirty="0" smtClean="0"/>
              <a:t>or </a:t>
            </a:r>
            <a:r>
              <a:rPr lang="en-US" b="1" dirty="0" smtClean="0">
                <a:solidFill>
                  <a:srgbClr val="FF0000"/>
                </a:solidFill>
              </a:rPr>
              <a:t>practical-RAM </a:t>
            </a:r>
            <a:r>
              <a:rPr lang="en-US" dirty="0" smtClean="0"/>
              <a:t>model.</a:t>
            </a:r>
          </a:p>
          <a:p>
            <a:pPr lvl="1"/>
            <a:r>
              <a:rPr lang="en-US" dirty="0"/>
              <a:t>E.g., use built-in operations of </a:t>
            </a:r>
            <a:r>
              <a:rPr lang="en-US" dirty="0" smtClean="0"/>
              <a:t>C, C++, Java</a:t>
            </a:r>
            <a:r>
              <a:rPr lang="en-US" dirty="0"/>
              <a:t>, </a:t>
            </a:r>
            <a:r>
              <a:rPr lang="en-US" dirty="0" smtClean="0"/>
              <a:t>Python, T-SQL. </a:t>
            </a:r>
            <a:endParaRPr lang="en-US" dirty="0"/>
          </a:p>
          <a:p>
            <a:r>
              <a:rPr lang="en-US" dirty="0" smtClean="0"/>
              <a:t>Related to external-memory model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8821" y="2324100"/>
            <a:ext cx="3507379" cy="3128582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D92A4-382E-FF4A-9CD9-F9B1DC0A175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0627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Previous Results /  Our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r>
              <a:rPr lang="en-US" dirty="0" err="1"/>
              <a:t>Kopelowitz</a:t>
            </a:r>
            <a:r>
              <a:rPr lang="en-US" dirty="0"/>
              <a:t> et al. </a:t>
            </a:r>
            <a:r>
              <a:rPr lang="en-US" dirty="0" smtClean="0"/>
              <a:t>‘15 </a:t>
            </a:r>
            <a:r>
              <a:rPr lang="en-US" dirty="0"/>
              <a:t>introduce a </a:t>
            </a:r>
            <a:r>
              <a:rPr lang="en-US" dirty="0" smtClean="0"/>
              <a:t>set</a:t>
            </a:r>
            <a:r>
              <a:rPr lang="en-US" dirty="0"/>
              <a:t> </a:t>
            </a:r>
            <a:r>
              <a:rPr lang="en-US" dirty="0" smtClean="0"/>
              <a:t>intersection </a:t>
            </a:r>
            <a:r>
              <a:rPr lang="en-US" dirty="0"/>
              <a:t>data structure and use it to list the triangles </a:t>
            </a:r>
            <a:r>
              <a:rPr lang="en-US" dirty="0" smtClean="0"/>
              <a:t>in a </a:t>
            </a:r>
            <a:r>
              <a:rPr lang="en-US" dirty="0"/>
              <a:t>graph G in </a:t>
            </a:r>
            <a:r>
              <a:rPr lang="en-US" dirty="0" smtClean="0"/>
              <a:t>expected time  </a:t>
            </a:r>
            <a:r>
              <a:rPr lang="en-US" b="1" dirty="0" smtClean="0">
                <a:solidFill>
                  <a:srgbClr val="FF0000"/>
                </a:solidFill>
              </a:rPr>
              <a:t>O</a:t>
            </a:r>
            <a:r>
              <a:rPr lang="en-US" b="1" dirty="0">
                <a:solidFill>
                  <a:srgbClr val="FF0000"/>
                </a:solidFill>
              </a:rPr>
              <a:t>(</a:t>
            </a:r>
            <a:r>
              <a:rPr lang="en-US" b="1" dirty="0" smtClean="0">
                <a:solidFill>
                  <a:srgbClr val="FF0000"/>
                </a:solidFill>
              </a:rPr>
              <a:t>m(</a:t>
            </a:r>
            <a:r>
              <a:rPr lang="en-US" b="1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A</a:t>
            </a:r>
            <a:r>
              <a:rPr lang="en-US" b="1" dirty="0" smtClean="0">
                <a:solidFill>
                  <a:srgbClr val="FF0000"/>
                </a:solidFill>
              </a:rPr>
              <a:t>(</a:t>
            </a:r>
            <a:r>
              <a:rPr lang="en-US" b="1" dirty="0">
                <a:solidFill>
                  <a:srgbClr val="FF0000"/>
                </a:solidFill>
              </a:rPr>
              <a:t>G) log</a:t>
            </a:r>
            <a:r>
              <a:rPr lang="en-US" b="1" baseline="30000" dirty="0">
                <a:solidFill>
                  <a:srgbClr val="FF0000"/>
                </a:solidFill>
              </a:rPr>
              <a:t>2</a:t>
            </a:r>
            <a:r>
              <a:rPr lang="en-US" b="1" dirty="0">
                <a:solidFill>
                  <a:srgbClr val="FF0000"/>
                </a:solidFill>
              </a:rPr>
              <a:t> w)/w + </a:t>
            </a:r>
            <a:r>
              <a:rPr lang="en-US" b="1" dirty="0" smtClean="0">
                <a:solidFill>
                  <a:srgbClr val="FF0000"/>
                </a:solidFill>
              </a:rPr>
              <a:t>log w </a:t>
            </a:r>
            <a:r>
              <a:rPr lang="en-US" b="1" dirty="0">
                <a:solidFill>
                  <a:srgbClr val="FF0000"/>
                </a:solidFill>
              </a:rPr>
              <a:t>+ k</a:t>
            </a:r>
            <a:r>
              <a:rPr lang="en-US" b="1" dirty="0" smtClean="0">
                <a:solidFill>
                  <a:srgbClr val="FF0000"/>
                </a:solidFill>
              </a:rPr>
              <a:t>).</a:t>
            </a:r>
          </a:p>
          <a:p>
            <a:pPr lvl="1"/>
            <a:r>
              <a:rPr lang="en-US" dirty="0" smtClean="0"/>
              <a:t>w is the word size (in bits), k is output size.</a:t>
            </a:r>
          </a:p>
          <a:p>
            <a:r>
              <a:rPr lang="en-US" dirty="0" smtClean="0"/>
              <a:t>We introduce a new set intersection data  structure for listing the triangles in a graph in </a:t>
            </a:r>
            <a:r>
              <a:rPr lang="en-US" b="1" dirty="0">
                <a:solidFill>
                  <a:srgbClr val="FF0000"/>
                </a:solidFill>
              </a:rPr>
              <a:t>O(m</a:t>
            </a:r>
            <a:r>
              <a:rPr lang="en-US" b="1" dirty="0" smtClean="0">
                <a:solidFill>
                  <a:srgbClr val="FF0000"/>
                </a:solidFill>
              </a:rPr>
              <a:t>(</a:t>
            </a:r>
            <a:r>
              <a:rPr lang="en-US" b="1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A</a:t>
            </a:r>
            <a:r>
              <a:rPr lang="en-US" b="1" dirty="0" smtClean="0">
                <a:solidFill>
                  <a:srgbClr val="FF0000"/>
                </a:solidFill>
              </a:rPr>
              <a:t>(</a:t>
            </a:r>
            <a:r>
              <a:rPr lang="en-US" b="1" dirty="0">
                <a:solidFill>
                  <a:srgbClr val="FF0000"/>
                </a:solidFill>
              </a:rPr>
              <a:t>G) </a:t>
            </a:r>
            <a:r>
              <a:rPr lang="en-US" b="1" dirty="0" smtClean="0">
                <a:solidFill>
                  <a:srgbClr val="FF0000"/>
                </a:solidFill>
              </a:rPr>
              <a:t>log </a:t>
            </a:r>
            <a:r>
              <a:rPr lang="en-US" b="1" dirty="0">
                <a:solidFill>
                  <a:srgbClr val="FF0000"/>
                </a:solidFill>
              </a:rPr>
              <a:t>w)/w </a:t>
            </a:r>
            <a:r>
              <a:rPr lang="en-US" b="1" dirty="0" smtClean="0">
                <a:solidFill>
                  <a:srgbClr val="FF0000"/>
                </a:solidFill>
              </a:rPr>
              <a:t>+ </a:t>
            </a:r>
            <a:r>
              <a:rPr lang="en-US" b="1" dirty="0">
                <a:solidFill>
                  <a:srgbClr val="FF0000"/>
                </a:solidFill>
              </a:rPr>
              <a:t>k</a:t>
            </a:r>
            <a:r>
              <a:rPr lang="en-US" b="1" dirty="0" smtClean="0">
                <a:solidFill>
                  <a:srgbClr val="FF0000"/>
                </a:solidFill>
              </a:rPr>
              <a:t>) </a:t>
            </a:r>
            <a:r>
              <a:rPr lang="en-US" dirty="0" smtClean="0"/>
              <a:t>expected time.</a:t>
            </a:r>
          </a:p>
          <a:p>
            <a:r>
              <a:rPr lang="en-US" dirty="0" smtClean="0"/>
              <a:t>We also give an external-memory version.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D92A4-382E-FF4A-9CD9-F9B1DC0A175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4376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1600"/>
            <a:ext cx="8229600" cy="1143000"/>
          </a:xfrm>
        </p:spPr>
        <p:txBody>
          <a:bodyPr/>
          <a:lstStyle/>
          <a:p>
            <a:r>
              <a:rPr lang="en-US" dirty="0" smtClean="0"/>
              <a:t>Review: Cuckoo Hash Tables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44601"/>
            <a:ext cx="8661400" cy="54483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Each element is mapped to </a:t>
            </a:r>
            <a:r>
              <a:rPr lang="en-US" b="1" dirty="0" smtClean="0">
                <a:solidFill>
                  <a:srgbClr val="FF0000"/>
                </a:solidFill>
              </a:rPr>
              <a:t>1-out-of-2 </a:t>
            </a:r>
            <a:r>
              <a:rPr lang="en-US" dirty="0" smtClean="0"/>
              <a:t>possible locations by a pair of random hash functions.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Insertions “bounce” elements to their alternative location as needed. [</a:t>
            </a:r>
            <a:r>
              <a:rPr lang="en-US" dirty="0" err="1" smtClean="0"/>
              <a:t>Pagh</a:t>
            </a:r>
            <a:r>
              <a:rPr lang="en-US" dirty="0" smtClean="0"/>
              <a:t>, </a:t>
            </a:r>
            <a:r>
              <a:rPr lang="en-US" dirty="0" err="1" smtClean="0"/>
              <a:t>Radler</a:t>
            </a:r>
            <a:r>
              <a:rPr lang="en-US" dirty="0"/>
              <a:t> </a:t>
            </a:r>
            <a:r>
              <a:rPr lang="mr-IN" dirty="0" smtClean="0"/>
              <a:t>’</a:t>
            </a:r>
            <a:r>
              <a:rPr lang="en-US" dirty="0" smtClean="0"/>
              <a:t>04]</a:t>
            </a:r>
          </a:p>
          <a:p>
            <a:r>
              <a:rPr lang="en-US" dirty="0" smtClean="0"/>
              <a:t>We can add a small </a:t>
            </a:r>
            <a:r>
              <a:rPr lang="en-US" b="1" dirty="0" smtClean="0">
                <a:solidFill>
                  <a:srgbClr val="FF0000"/>
                </a:solidFill>
              </a:rPr>
              <a:t>stash</a:t>
            </a:r>
            <a:r>
              <a:rPr lang="en-US" dirty="0" smtClean="0"/>
              <a:t> cache of size s to reduce the probability of failure to be 1/n</a:t>
            </a:r>
            <a:r>
              <a:rPr lang="en-US" baseline="30000" dirty="0" smtClean="0"/>
              <a:t>s</a:t>
            </a:r>
            <a:r>
              <a:rPr lang="en-US" dirty="0" smtClean="0"/>
              <a:t>. </a:t>
            </a:r>
          </a:p>
          <a:p>
            <a:pPr lvl="1"/>
            <a:r>
              <a:rPr lang="en-US" dirty="0" smtClean="0"/>
              <a:t>Analysis involves characterizing the “</a:t>
            </a:r>
            <a:r>
              <a:rPr lang="en-US" b="1" dirty="0" smtClean="0">
                <a:solidFill>
                  <a:srgbClr val="FF0000"/>
                </a:solidFill>
              </a:rPr>
              <a:t>cuckoo graph</a:t>
            </a:r>
            <a:r>
              <a:rPr lang="en-US" dirty="0" smtClean="0"/>
              <a:t>” defined by pairs of locations defined by each element’s 2 locations [Kirsch et. al ‘10]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D92A4-382E-FF4A-9CD9-F9B1DC0A175A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572913" y="2564062"/>
            <a:ext cx="358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T: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184708" y="2626012"/>
            <a:ext cx="611794" cy="3073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cat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237554" y="2626012"/>
            <a:ext cx="611794" cy="3073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796502" y="2626012"/>
            <a:ext cx="611794" cy="3073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408296" y="2626012"/>
            <a:ext cx="611794" cy="3073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020090" y="2626012"/>
            <a:ext cx="611794" cy="3073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4625760" y="2626012"/>
            <a:ext cx="611794" cy="3073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849348" y="2626012"/>
            <a:ext cx="611794" cy="3073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pig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6461142" y="2626012"/>
            <a:ext cx="611794" cy="3073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dog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7072936" y="2626012"/>
            <a:ext cx="611794" cy="3073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2881688" y="2926833"/>
            <a:ext cx="470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cat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081795" y="2933394"/>
            <a:ext cx="536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dog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313569" y="2933394"/>
            <a:ext cx="467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pig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9655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Review: Cuckoo Filters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cuckoo table and parallel </a:t>
            </a:r>
            <a:r>
              <a:rPr lang="en-US" b="1" dirty="0" smtClean="0">
                <a:solidFill>
                  <a:srgbClr val="FF0000"/>
                </a:solidFill>
              </a:rPr>
              <a:t>cuckoo filter</a:t>
            </a:r>
            <a:r>
              <a:rPr lang="en-US" dirty="0" smtClean="0"/>
              <a:t>.</a:t>
            </a:r>
          </a:p>
          <a:p>
            <a:pPr lvl="2"/>
            <a:r>
              <a:rPr lang="en-US" dirty="0" smtClean="0"/>
              <a:t>See Fan et al. ‘14, </a:t>
            </a:r>
            <a:r>
              <a:rPr lang="en-US" dirty="0" err="1" smtClean="0"/>
              <a:t>Eppstein</a:t>
            </a:r>
            <a:r>
              <a:rPr lang="en-US" dirty="0" smtClean="0"/>
              <a:t> ‘16.</a:t>
            </a:r>
          </a:p>
          <a:p>
            <a:r>
              <a:rPr lang="en-US" dirty="0" smtClean="0"/>
              <a:t>Provides improved functionality over Bloom filters.</a:t>
            </a:r>
            <a:endParaRPr lang="en-US" dirty="0"/>
          </a:p>
        </p:txBody>
      </p:sp>
      <p:grpSp>
        <p:nvGrpSpPr>
          <p:cNvPr id="43" name="Group 42"/>
          <p:cNvGrpSpPr/>
          <p:nvPr/>
        </p:nvGrpSpPr>
        <p:grpSpPr>
          <a:xfrm>
            <a:off x="1621647" y="3898805"/>
            <a:ext cx="6180790" cy="2424213"/>
            <a:chOff x="1226656" y="1192527"/>
            <a:chExt cx="6180790" cy="2424213"/>
          </a:xfrm>
        </p:grpSpPr>
        <p:sp>
          <p:nvSpPr>
            <p:cNvPr id="4" name="TextBox 3"/>
            <p:cNvSpPr txBox="1"/>
            <p:nvPr/>
          </p:nvSpPr>
          <p:spPr>
            <a:xfrm>
              <a:off x="1293286" y="1192527"/>
              <a:ext cx="3589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T:</a:t>
              </a:r>
              <a:endParaRPr lang="en-US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293286" y="2493472"/>
              <a:ext cx="3524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F:</a:t>
              </a:r>
              <a:endParaRPr lang="en-US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905081" y="1254477"/>
              <a:ext cx="611794" cy="30738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cat</a:t>
              </a:r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4957927" y="1254477"/>
              <a:ext cx="611794" cy="30738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516875" y="1254477"/>
              <a:ext cx="611794" cy="30738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128669" y="1254477"/>
              <a:ext cx="611794" cy="30738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740463" y="1254477"/>
              <a:ext cx="611794" cy="30738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346133" y="1254477"/>
              <a:ext cx="611794" cy="30738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569721" y="1254477"/>
              <a:ext cx="611794" cy="30738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pig</a:t>
              </a:r>
              <a:endParaRPr lang="en-US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181515" y="1254477"/>
              <a:ext cx="611794" cy="30738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dog</a:t>
              </a:r>
              <a:endParaRPr lang="en-US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793309" y="1254477"/>
              <a:ext cx="611794" cy="30738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905081" y="2570912"/>
              <a:ext cx="611794" cy="30738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957927" y="2570912"/>
              <a:ext cx="611794" cy="30738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516875" y="2570912"/>
              <a:ext cx="611794" cy="30738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128669" y="2570912"/>
              <a:ext cx="611794" cy="30738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740463" y="2570912"/>
              <a:ext cx="611794" cy="30738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346133" y="2570912"/>
              <a:ext cx="611794" cy="30738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5569721" y="2570912"/>
              <a:ext cx="611794" cy="30738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5</a:t>
              </a:r>
              <a:endParaRPr lang="en-US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181515" y="2570912"/>
              <a:ext cx="611794" cy="30738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4</a:t>
              </a:r>
              <a:endParaRPr lang="en-US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6793309" y="2570912"/>
              <a:ext cx="611794" cy="30738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Left Brace 23"/>
            <p:cNvSpPr/>
            <p:nvPr/>
          </p:nvSpPr>
          <p:spPr>
            <a:xfrm rot="16200000">
              <a:off x="2733710" y="2200670"/>
              <a:ext cx="178121" cy="1757939"/>
            </a:xfrm>
            <a:prstGeom prst="leftBrac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Left Brace 24"/>
            <p:cNvSpPr/>
            <p:nvPr/>
          </p:nvSpPr>
          <p:spPr>
            <a:xfrm rot="16200000">
              <a:off x="6415284" y="2197230"/>
              <a:ext cx="178121" cy="1757939"/>
            </a:xfrm>
            <a:prstGeom prst="leftBrac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Left Brace 25"/>
            <p:cNvSpPr/>
            <p:nvPr/>
          </p:nvSpPr>
          <p:spPr>
            <a:xfrm rot="16200000">
              <a:off x="4576836" y="2200670"/>
              <a:ext cx="178121" cy="1757939"/>
            </a:xfrm>
            <a:prstGeom prst="leftBrac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400712" y="3247408"/>
              <a:ext cx="8423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 word</a:t>
              </a:r>
              <a:endParaRPr 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272331" y="3247408"/>
              <a:ext cx="8423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 word</a:t>
              </a:r>
              <a:endParaRPr lang="en-US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097484" y="3247408"/>
              <a:ext cx="8423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 word</a:t>
              </a:r>
              <a:endParaRPr lang="en-US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602061" y="1555298"/>
              <a:ext cx="470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>
                      <a:lumMod val="65000"/>
                    </a:schemeClr>
                  </a:solidFill>
                </a:rPr>
                <a:t>cat</a:t>
              </a:r>
              <a:endParaRPr lang="en-US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802168" y="1561859"/>
              <a:ext cx="5363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>
                      <a:lumMod val="65000"/>
                    </a:schemeClr>
                  </a:solidFill>
                </a:rPr>
                <a:t>dog</a:t>
              </a:r>
              <a:endParaRPr lang="en-US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033942" y="1561859"/>
              <a:ext cx="4675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>
                      <a:lumMod val="65000"/>
                    </a:schemeClr>
                  </a:solidFill>
                </a:rPr>
                <a:t>pig</a:t>
              </a:r>
              <a:endParaRPr lang="en-US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226656" y="2065096"/>
              <a:ext cx="4437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M</a:t>
              </a:r>
              <a:r>
                <a:rPr lang="en-US" dirty="0" smtClean="0"/>
                <a:t>:</a:t>
              </a:r>
              <a:endParaRPr lang="en-US" dirty="0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1907424" y="2127048"/>
              <a:ext cx="611794" cy="30738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111</a:t>
              </a:r>
              <a:endParaRPr lang="en-US" dirty="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4960270" y="2127048"/>
              <a:ext cx="611794" cy="30738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000</a:t>
              </a:r>
              <a:endParaRPr lang="en-US" dirty="0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2519218" y="2127048"/>
              <a:ext cx="611794" cy="30738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000</a:t>
              </a:r>
              <a:endParaRPr lang="en-US" dirty="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3131012" y="2127048"/>
              <a:ext cx="611794" cy="30738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000</a:t>
              </a:r>
              <a:endParaRPr lang="en-US" dirty="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3742806" y="2127048"/>
              <a:ext cx="611794" cy="30738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000</a:t>
              </a:r>
              <a:endParaRPr lang="en-US" dirty="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4348476" y="2127048"/>
              <a:ext cx="611794" cy="30738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000</a:t>
              </a:r>
              <a:endParaRPr lang="en-US" dirty="0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5572064" y="2127048"/>
              <a:ext cx="611794" cy="30738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111</a:t>
              </a:r>
              <a:endParaRPr lang="en-US" dirty="0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6183858" y="2127048"/>
              <a:ext cx="611794" cy="30738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111</a:t>
              </a:r>
              <a:endParaRPr lang="en-US" dirty="0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6795652" y="2127048"/>
              <a:ext cx="611794" cy="30738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000</a:t>
              </a:r>
              <a:endParaRPr lang="en-US" dirty="0"/>
            </a:p>
          </p:txBody>
        </p:sp>
      </p:grpSp>
      <p:sp>
        <p:nvSpPr>
          <p:cNvPr id="44" name="Slide Number Placeholder 4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D92A4-382E-FF4A-9CD9-F9B1DC0A175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5368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15650</TotalTime>
  <Words>1202</Words>
  <Application>Microsoft Macintosh PowerPoint</Application>
  <PresentationFormat>On-screen Show (4:3)</PresentationFormat>
  <Paragraphs>232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2-3 Cuckoo Filters for Faster Triangle Listing and Set Intersection</vt:lpstr>
      <vt:lpstr>Triangle Listing Problem</vt:lpstr>
      <vt:lpstr>Set Intersection Problem</vt:lpstr>
      <vt:lpstr>Listing Triangles Using Set Intersection Queries</vt:lpstr>
      <vt:lpstr>Improved Algorithm</vt:lpstr>
      <vt:lpstr>Further Improvements for Real-World Computational Models</vt:lpstr>
      <vt:lpstr>Previous Results /  Our Results</vt:lpstr>
      <vt:lpstr>Review: Cuckoo Hash Tables</vt:lpstr>
      <vt:lpstr>Review: Cuckoo Filters</vt:lpstr>
      <vt:lpstr>New: 2-3 Cuckoo Filters</vt:lpstr>
      <vt:lpstr>Cuckoo Hypergraph</vt:lpstr>
      <vt:lpstr>Correctness</vt:lpstr>
      <vt:lpstr>Small Components</vt:lpstr>
      <vt:lpstr>Cyclomatic Numbers</vt:lpstr>
      <vt:lpstr>2-3 Cuckoo Hashing with a Stash</vt:lpstr>
      <vt:lpstr>Intersecting Two 2-3 Cuckoo Filters</vt:lpstr>
      <vt:lpstr>Set Intersection Analysis</vt:lpstr>
      <vt:lpstr>Triangle Listing Algorithm</vt:lpstr>
      <vt:lpstr>Preliminary Experiments</vt:lpstr>
      <vt:lpstr>External-Memory Algorithm</vt:lpstr>
      <vt:lpstr>Conclusion</vt:lpstr>
    </vt:vector>
  </TitlesOfParts>
  <Company>Harvard, SEAS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Invertible Bloom Lookup Tables</dc:title>
  <dc:creator>Michael Mitzenmacher</dc:creator>
  <cp:lastModifiedBy>Michael Goodrich</cp:lastModifiedBy>
  <cp:revision>78</cp:revision>
  <dcterms:created xsi:type="dcterms:W3CDTF">2012-05-31T17:48:23Z</dcterms:created>
  <dcterms:modified xsi:type="dcterms:W3CDTF">2017-05-30T20:45:45Z</dcterms:modified>
</cp:coreProperties>
</file>