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60" r:id="rId3"/>
    <p:sldId id="279" r:id="rId4"/>
    <p:sldId id="261" r:id="rId5"/>
    <p:sldId id="262" r:id="rId6"/>
    <p:sldId id="263" r:id="rId7"/>
    <p:sldId id="264" r:id="rId8"/>
    <p:sldId id="269" r:id="rId9"/>
    <p:sldId id="270" r:id="rId10"/>
    <p:sldId id="271" r:id="rId11"/>
    <p:sldId id="273" r:id="rId12"/>
    <p:sldId id="272" r:id="rId13"/>
    <p:sldId id="266" r:id="rId14"/>
    <p:sldId id="274" r:id="rId15"/>
    <p:sldId id="280" r:id="rId16"/>
    <p:sldId id="268" r:id="rId17"/>
    <p:sldId id="267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C3300"/>
    <a:srgbClr val="5700D6"/>
    <a:srgbClr val="784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A6D91-FFE5-483C-B2D7-17210E2AA638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1331-1A1A-46E2-88E3-8017CE4A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3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ADFE-C0EB-47D5-9EE7-F77A9C82E7E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747E-D283-4086-93A4-4766BDB07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rani@ics.uci.edu" TargetMode="External"/><Relationship Id="rId2" Type="http://schemas.openxmlformats.org/officeDocument/2006/relationships/hyperlink" Target="mailto:support@zyante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4676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ICS 6D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Discrete Mathematics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for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Computer Science</a:t>
            </a:r>
            <a:r>
              <a:rPr lang="en-US" dirty="0" smtClean="0">
                <a:latin typeface="Arial Rounded MT Bold" panose="020F0704030504030204" pitchFamily="34" charset="0"/>
              </a:rPr>
              <a:t/>
            </a:r>
            <a:br>
              <a:rPr lang="en-US" dirty="0" smtClean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Fall 2014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55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071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B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787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C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15167" y="133142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2819" y="13195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2630" y="2789015"/>
            <a:ext cx="3121624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HW on topics ABC posted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61230" y="2535198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1355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59576" y="362721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071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HW on topics</a:t>
            </a:r>
          </a:p>
          <a:p>
            <a:pPr algn="ctr"/>
            <a:r>
              <a:rPr lang="en-US" sz="1400" b="1" dirty="0" smtClean="0"/>
              <a:t>ABC due </a:t>
            </a:r>
            <a:r>
              <a:rPr lang="en-US" sz="1400" b="1" dirty="0" smtClean="0"/>
              <a:t>in drop box by 3PM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58787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40376" y="323916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80230" y="3257883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55260" y="325788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154376" y="3753927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55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071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B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787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C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15167" y="133142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2819" y="13195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2630" y="2789015"/>
            <a:ext cx="3121624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HW on topics ABC posted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61230" y="2535198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1355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59576" y="362721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071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HW on topics</a:t>
            </a:r>
          </a:p>
          <a:p>
            <a:pPr algn="ctr"/>
            <a:r>
              <a:rPr lang="en-US" sz="1400" b="1" dirty="0"/>
              <a:t>ABC due in drop box by 3PM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58787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40376" y="323916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80230" y="3257883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55260" y="325788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16776" y="4719232"/>
            <a:ext cx="3588098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Solution to HW on ABC posted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345376" y="4465415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54376" y="3753927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55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071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B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787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C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15167" y="133142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2819" y="13195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2630" y="2789015"/>
            <a:ext cx="3121624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HW on topics ABC posted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61230" y="2535198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31355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59576" y="362721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071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HW on topics</a:t>
            </a:r>
          </a:p>
          <a:p>
            <a:pPr algn="ctr"/>
            <a:r>
              <a:rPr lang="en-US" sz="1400" b="1" dirty="0"/>
              <a:t>ABC due in drop box by 3PM</a:t>
            </a:r>
            <a:endParaRPr lang="en-US" sz="1400" b="1" dirty="0"/>
          </a:p>
        </p:txBody>
      </p:sp>
      <p:sp>
        <p:nvSpPr>
          <p:cNvPr id="25" name="Rectangle 24"/>
          <p:cNvSpPr/>
          <p:nvPr/>
        </p:nvSpPr>
        <p:spPr>
          <a:xfrm>
            <a:off x="5878776" y="3627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40376" y="323916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80230" y="3257883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255260" y="325788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16776" y="4719232"/>
            <a:ext cx="3588098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Solution to HW on ABC posted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5345376" y="4465415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154376" y="3753927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3203830" y="5532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Quiz on topics ABC in lecture</a:t>
            </a:r>
            <a:endParaRPr lang="en-US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727830" y="553221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5430" y="5532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35" name="Rectangle 34"/>
          <p:cNvSpPr/>
          <p:nvPr/>
        </p:nvSpPr>
        <p:spPr>
          <a:xfrm>
            <a:off x="5947030" y="553221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08630" y="514416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948484" y="5162883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23514" y="516288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222630" y="5658927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x+2: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9)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Quizzes: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2843500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9)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Quizzes: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2986554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Also…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 due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must be in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dropbox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around the corned from DBH 3013 by 3PM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No late homework accepted.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Solutions posted right after they are turned in.</a:t>
            </a:r>
          </a:p>
          <a:p>
            <a:pPr marL="457200" lvl="1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Pick up graded homework from the reader who graded them (will be posted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)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Graded quizzes returned electronically through EEE.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Scores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posted on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EEE </a:t>
            </a:r>
            <a:r>
              <a:rPr lang="en-US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(HW and Quizzes)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60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 on Grading?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quiz or HW score is posted  the person who graded it will post a note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 on grading should first go to the person who graded it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Office hours preferred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By appointment as needed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Come see me about unresolved grading questions.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71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Final Exam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Monday, December 15, 4-6:00PM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There are only two ways to miss the final and not get a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0: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Preapproved absence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Not a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work commitment or family vacation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Unforeseeable emergency – documented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e.g., medical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52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Online forum/”wiki”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All questions related to course content should be posted on Piazza </a:t>
            </a:r>
            <a:r>
              <a:rPr lang="en-US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(not asked by email)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Students can post anonymously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Collectively written/edited student solution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 can mark “good question”/”good solution”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can add their own solution.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TAs and I will each check Piazza at least once a day..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9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 general administrative questions on Piazza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e.g., What does quiz 1 cover?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Routine announcements will be posted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Time sensitive announcements will generate an email to the class.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Check Piazza often!</a:t>
            </a:r>
          </a:p>
        </p:txBody>
      </p:sp>
    </p:spTree>
    <p:extLst>
      <p:ext uri="{BB962C8B-B14F-4D97-AF65-F5344CB8AC3E}">
        <p14:creationId xmlns:p14="http://schemas.microsoft.com/office/powerpoint/2010/main" val="343796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Instructors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Instructor: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Prof. Sandy </a:t>
            </a:r>
            <a:r>
              <a:rPr lang="en-US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Irani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Teaching Assistants: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Jenny Lam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Mengfan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Tang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Readers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Pranav Agrawal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Yasser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Altowim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Jikai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Yin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best way to get questions answered: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Discussion section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My office hours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TA office hours</a:t>
            </a: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16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Academic </a:t>
            </a:r>
            <a:r>
              <a:rPr lang="en-US" dirty="0" smtClean="0">
                <a:latin typeface="Arial Rounded MT Bold" panose="020F0704030504030204" pitchFamily="34" charset="0"/>
              </a:rPr>
              <a:t>Honesty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It’s important!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 the school policy.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Write up your homework solutions on your own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Keep your eyes on your own test/quiz.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Meeting Times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Lectures: MWF 3:00-3:50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SSLH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100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Discussion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Four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different groups (12, 1, 2, 4PM)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Two hours per week (Wed, Fri)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Lead by teaching assistants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No new material presented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Question and answer format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Web Page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www.ics.uci.edu/~irani/f14-6D/6D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hours, contact info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administration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Schedule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Topics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assignments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Homework/solutions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Quiz schedule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Web-based, interactive text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Subscription for the quarter ($35)</a:t>
            </a:r>
          </a:p>
          <a:p>
            <a:pPr lvl="2"/>
            <a:r>
              <a:rPr lang="en-US" sz="2800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Zyante.com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to sign up.</a:t>
            </a:r>
          </a:p>
          <a:p>
            <a:pPr lvl="2"/>
            <a:r>
              <a:rPr lang="en-US" sz="28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code: </a:t>
            </a:r>
            <a:r>
              <a:rPr lang="en-US" b="1" dirty="0">
                <a:solidFill>
                  <a:srgbClr val="FF0000"/>
                </a:solidFill>
              </a:rPr>
              <a:t>UCIICS6DFall2014</a:t>
            </a:r>
            <a:endParaRPr 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Required for the course: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Data on activities is recorded and counts for a small portion of course credit.</a:t>
            </a:r>
          </a:p>
          <a:p>
            <a:pPr lvl="2"/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assignments for each lecture due before lecture begins.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 get credit if you eventually get the question correct.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729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Provide feedback: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issues with your subscription: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support@zyante.com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Small bugs in the text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“</a:t>
            </a: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Feedback” buttons in the text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problems that prevent understanding material: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support@zyante.com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CC me: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3"/>
              </a:rPr>
              <a:t>irani@ics.uci.edu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General ideas on how to improve the text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Come talk to me.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7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Quizzes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Quiz every Monday:</a:t>
            </a:r>
          </a:p>
          <a:p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Starting in Week 3 (Oct 20)</a:t>
            </a:r>
          </a:p>
          <a:p>
            <a:pPr lvl="1"/>
            <a:endParaRPr lang="en-US" sz="26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Given during the last 20 minutes of lecture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Cover material from the previous homework assignment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Two lowest quiz scores dropped in calculating final grade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sz="3400" dirty="0">
                <a:solidFill>
                  <a:srgbClr val="CC3300"/>
                </a:solidFill>
                <a:latin typeface="Arial Rounded MT Bold" panose="020F0704030504030204" pitchFamily="34" charset="0"/>
              </a:rPr>
              <a:t>This covers all excused absences.</a:t>
            </a:r>
          </a:p>
          <a:p>
            <a:pPr lvl="2"/>
            <a:r>
              <a:rPr lang="en-US" sz="3400" dirty="0">
                <a:solidFill>
                  <a:srgbClr val="CC3300"/>
                </a:solidFill>
                <a:latin typeface="Arial Rounded MT Bold" panose="020F0704030504030204" pitchFamily="34" charset="0"/>
              </a:rPr>
              <a:t>No make up quizzes.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written solutions posted.</a:t>
            </a:r>
          </a:p>
        </p:txBody>
      </p:sp>
    </p:spTree>
    <p:extLst>
      <p:ext uri="{BB962C8B-B14F-4D97-AF65-F5344CB8AC3E}">
        <p14:creationId xmlns:p14="http://schemas.microsoft.com/office/powerpoint/2010/main" val="420087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55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071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B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787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C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15167" y="133142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2819" y="13195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Weekly 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55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071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B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78776" y="1692925"/>
            <a:ext cx="1371600" cy="83820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Topic </a:t>
            </a:r>
            <a:r>
              <a:rPr lang="en-US" b="1" dirty="0" smtClean="0"/>
              <a:t>C</a:t>
            </a:r>
            <a:endParaRPr lang="en-US" b="1" dirty="0"/>
          </a:p>
          <a:p>
            <a:pPr algn="ctr"/>
            <a:r>
              <a:rPr lang="en-US" b="1" dirty="0"/>
              <a:t>In lecture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15167" y="133142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52819" y="131952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32630" y="2789015"/>
            <a:ext cx="3121624" cy="3693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Wed: HW on topics ABC posted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261230" y="2535198"/>
            <a:ext cx="153485" cy="25381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2F2B20"/>
      </a:dk1>
      <a:lt1>
        <a:srgbClr val="FFFFFF"/>
      </a:lt1>
      <a:dk2>
        <a:srgbClr val="675E47"/>
      </a:dk2>
      <a:lt2>
        <a:srgbClr val="CBC9B0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827</Words>
  <Application>Microsoft Office PowerPoint</Application>
  <PresentationFormat>On-screen Show (4:3)</PresentationFormat>
  <Paragraphs>250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ICS 6D Discrete Mathematics for Computer Science  Fall 2014</vt:lpstr>
      <vt:lpstr>Course Instructors </vt:lpstr>
      <vt:lpstr>Course Meeting Times </vt:lpstr>
      <vt:lpstr>Course Web Page </vt:lpstr>
      <vt:lpstr>Text (zyBook)</vt:lpstr>
      <vt:lpstr>Text (zyBook)</vt:lpstr>
      <vt:lpstr>Weekly Quizzes</vt:lpstr>
      <vt:lpstr>Weekly Schedule</vt:lpstr>
      <vt:lpstr>Weekly Schedule</vt:lpstr>
      <vt:lpstr>Weekly Schedule</vt:lpstr>
      <vt:lpstr>Weekly Schedule</vt:lpstr>
      <vt:lpstr>Weekly Schedule</vt:lpstr>
      <vt:lpstr>Course Grades</vt:lpstr>
      <vt:lpstr>Course Grades</vt:lpstr>
      <vt:lpstr>Also…</vt:lpstr>
      <vt:lpstr>Questions on Grading?</vt:lpstr>
      <vt:lpstr>Final Exam</vt:lpstr>
      <vt:lpstr>Piazza</vt:lpstr>
      <vt:lpstr>Piazza</vt:lpstr>
      <vt:lpstr>Questions</vt:lpstr>
      <vt:lpstr>Academic Honesty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6D Discrete Mathematics for Computer Science  Fall 2014</dc:title>
  <dc:creator>Irani,Sandra</dc:creator>
  <cp:lastModifiedBy>Irani,Sandra</cp:lastModifiedBy>
  <cp:revision>17</cp:revision>
  <dcterms:created xsi:type="dcterms:W3CDTF">2014-09-30T22:04:14Z</dcterms:created>
  <dcterms:modified xsi:type="dcterms:W3CDTF">2014-10-02T21:31:52Z</dcterms:modified>
</cp:coreProperties>
</file>