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0" r:id="rId2"/>
    <p:sldId id="291" r:id="rId3"/>
    <p:sldId id="281" r:id="rId4"/>
    <p:sldId id="292" r:id="rId5"/>
    <p:sldId id="288" r:id="rId6"/>
    <p:sldId id="289" r:id="rId7"/>
    <p:sldId id="261" r:id="rId8"/>
    <p:sldId id="262" r:id="rId9"/>
    <p:sldId id="263" r:id="rId10"/>
    <p:sldId id="283" r:id="rId11"/>
    <p:sldId id="284" r:id="rId12"/>
    <p:sldId id="282" r:id="rId13"/>
    <p:sldId id="290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CC3300"/>
    <a:srgbClr val="5700D6"/>
    <a:srgbClr val="784A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6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A6D91-FFE5-483C-B2D7-17210E2AA638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1331-1A1A-46E2-88E3-8017CE4A5C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41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4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2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7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3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6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5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2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3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BADFE-C0EB-47D5-9EE7-F77A9C82E7E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0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thematical_structure" TargetMode="External"/><Relationship Id="rId2" Type="http://schemas.openxmlformats.org/officeDocument/2006/relationships/hyperlink" Target="http://en.wikipedia.org/wiki/Mathemat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Discrete_spac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thematical_structure" TargetMode="External"/><Relationship Id="rId2" Type="http://schemas.openxmlformats.org/officeDocument/2006/relationships/hyperlink" Target="http://en.wikipedia.org/wiki/Mathemat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Discrete_spac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What </a:t>
            </a:r>
            <a:r>
              <a:rPr lang="en-US" smtClean="0">
                <a:latin typeface="Arial Rounded MT Bold" panose="020F0704030504030204" pitchFamily="34" charset="0"/>
              </a:rPr>
              <a:t>is Discrete Math?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399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Discrete Structures in CS:</a:t>
            </a:r>
            <a:br>
              <a:rPr lang="en-US" dirty="0" smtClean="0">
                <a:latin typeface="Arial Rounded MT Bold" panose="020F0704030504030204" pitchFamily="34" charset="0"/>
              </a:rPr>
            </a:b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Networks</a:t>
            </a:r>
            <a:endParaRPr lang="en-US" dirty="0">
              <a:solidFill>
                <a:srgbClr val="3366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05000"/>
            <a:ext cx="3471660" cy="26146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743200"/>
            <a:ext cx="3771858" cy="280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070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Discrete Structures in CS:</a:t>
            </a:r>
            <a:br>
              <a:rPr lang="en-US" dirty="0" smtClean="0">
                <a:latin typeface="Arial Rounded MT Bold" panose="020F0704030504030204" pitchFamily="34" charset="0"/>
              </a:rPr>
            </a:b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Codes</a:t>
            </a:r>
            <a:endParaRPr lang="en-US" dirty="0">
              <a:solidFill>
                <a:srgbClr val="3366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209800"/>
            <a:ext cx="3302590" cy="22593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505200"/>
            <a:ext cx="3333166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778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Discrete Mathematics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Mathematical language to specify discrete structures</a:t>
            </a:r>
          </a:p>
          <a:p>
            <a:endParaRPr lang="en-US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Tools to mathematically analyze discrete structures</a:t>
            </a:r>
          </a:p>
          <a:p>
            <a:endParaRPr lang="en-US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Proofs to formally establish facts about discrete structures</a:t>
            </a:r>
          </a:p>
          <a:p>
            <a:pPr lvl="2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916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Discrete Math in CS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724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Design a network connecting a set of devices that </a:t>
            </a:r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will minimize congestion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0" lvl="0" indent="0">
              <a:buNone/>
            </a:pPr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How </a:t>
            </a:r>
            <a:r>
              <a:rPr lang="en-US" dirty="0">
                <a:solidFill>
                  <a:srgbClr val="0070C0"/>
                </a:solidFill>
                <a:latin typeface="Arial Rounded MT Bold" panose="020F0704030504030204" pitchFamily="34" charset="0"/>
              </a:rPr>
              <a:t>likely is it that the network will become 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disconnected of communication links fail with a certain probability?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pPr lvl="0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What </a:t>
            </a:r>
            <a:r>
              <a:rPr lang="en-US" dirty="0">
                <a:solidFill>
                  <a:srgbClr val="7030A0"/>
                </a:solidFill>
                <a:latin typeface="Arial Rounded MT Bold" panose="020F0704030504030204" pitchFamily="34" charset="0"/>
              </a:rPr>
              <a:t>is the best assignment of tasks to computers in a distributed network that will even out the computational load on each </a:t>
            </a:r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computer?</a:t>
            </a:r>
          </a:p>
          <a:p>
            <a:pPr marL="0" lvl="0" indent="0">
              <a:buNone/>
            </a:pPr>
            <a:endParaRPr lang="en-US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pPr lvl="0"/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lvl="2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198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Discrete Math in CS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72440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endParaRPr lang="en-US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pPr lvl="0"/>
            <a:r>
              <a:rPr lang="en-US" dirty="0">
                <a:solidFill>
                  <a:srgbClr val="C00000"/>
                </a:solidFill>
                <a:latin typeface="Arial Rounded MT Bold" panose="020F0704030504030204" pitchFamily="34" charset="0"/>
              </a:rPr>
              <a:t>What is the </a:t>
            </a: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most efficient way </a:t>
            </a:r>
            <a:r>
              <a:rPr lang="en-US" dirty="0">
                <a:solidFill>
                  <a:srgbClr val="C00000"/>
                </a:solidFill>
                <a:latin typeface="Arial Rounded MT Bold" panose="020F0704030504030204" pitchFamily="34" charset="0"/>
              </a:rPr>
              <a:t>to encode a file so that if characters are lost in transmission the file can still be recovered</a:t>
            </a: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?</a:t>
            </a:r>
          </a:p>
          <a:p>
            <a:pPr marL="0" lvl="0" indent="0">
              <a:buNone/>
            </a:pPr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Arial Rounded MT Bold" panose="020F0704030504030204" pitchFamily="34" charset="0"/>
              </a:rPr>
              <a:t>Given a desired input/output relationship for a circuit, what is the most efficient circuit (minimum number of grates) that will compute that function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?</a:t>
            </a:r>
          </a:p>
          <a:p>
            <a:endParaRPr lang="en-US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How long does it take this program to run on an input file of a particular length?</a:t>
            </a:r>
            <a:endParaRPr lang="en-US" dirty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0"/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lvl="2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19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What </a:t>
            </a:r>
            <a:r>
              <a:rPr lang="en-US" smtClean="0">
                <a:latin typeface="Arial Rounded MT Bold" panose="020F0704030504030204" pitchFamily="34" charset="0"/>
              </a:rPr>
              <a:t>is Discrete Math?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1981200"/>
            <a:ext cx="6781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“Discrete mathematics is the </a:t>
            </a:r>
            <a:r>
              <a:rPr lang="en-US" sz="3200" dirty="0"/>
              <a:t>study of </a:t>
            </a:r>
            <a:r>
              <a:rPr lang="en-US" sz="3200" u="sng" dirty="0">
                <a:hlinkClick r:id="rId2" tooltip="Mathematics"/>
              </a:rPr>
              <a:t>mathematical</a:t>
            </a:r>
            <a:r>
              <a:rPr lang="en-US" sz="3200" dirty="0"/>
              <a:t> </a:t>
            </a:r>
            <a:r>
              <a:rPr lang="en-US" sz="3200" u="sng" dirty="0">
                <a:hlinkClick r:id="rId3" tooltip="Mathematical structure"/>
              </a:rPr>
              <a:t>structures</a:t>
            </a:r>
            <a:r>
              <a:rPr lang="en-US" sz="3200" dirty="0"/>
              <a:t> that are fundamentally </a:t>
            </a:r>
            <a:r>
              <a:rPr lang="en-US" sz="3200" u="sng" dirty="0">
                <a:hlinkClick r:id="rId4" tooltip="Discrete space"/>
              </a:rPr>
              <a:t>discrete</a:t>
            </a:r>
            <a:r>
              <a:rPr lang="en-US" sz="3200" dirty="0"/>
              <a:t> rather than </a:t>
            </a:r>
            <a:r>
              <a:rPr lang="en-US" sz="3200" dirty="0" smtClean="0"/>
              <a:t>continuous.”</a:t>
            </a:r>
            <a:endParaRPr lang="en-US" sz="3200" dirty="0"/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36232" y="5257800"/>
            <a:ext cx="2664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[ wikipedia.com ]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39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What </a:t>
            </a:r>
            <a:r>
              <a:rPr lang="en-US" smtClean="0">
                <a:latin typeface="Arial Rounded MT Bold" panose="020F0704030504030204" pitchFamily="34" charset="0"/>
              </a:rPr>
              <a:t>is Discrete Math?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1981200"/>
            <a:ext cx="6781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“Discrete mathematics is the </a:t>
            </a:r>
            <a:r>
              <a:rPr lang="en-US" sz="3200" dirty="0"/>
              <a:t>study of </a:t>
            </a:r>
            <a:r>
              <a:rPr lang="en-US" sz="3200" u="sng" dirty="0">
                <a:hlinkClick r:id="rId2" tooltip="Mathematics"/>
              </a:rPr>
              <a:t>mathematical</a:t>
            </a:r>
            <a:r>
              <a:rPr lang="en-US" sz="3200" dirty="0"/>
              <a:t> </a:t>
            </a:r>
            <a:r>
              <a:rPr lang="en-US" sz="3200" u="sng" dirty="0">
                <a:hlinkClick r:id="rId3" tooltip="Mathematical structure"/>
              </a:rPr>
              <a:t>structures</a:t>
            </a:r>
            <a:r>
              <a:rPr lang="en-US" sz="3200" dirty="0"/>
              <a:t> that are fundamentally </a:t>
            </a:r>
            <a:r>
              <a:rPr lang="en-US" sz="3200" u="sng" dirty="0">
                <a:hlinkClick r:id="rId4" tooltip="Discrete space"/>
              </a:rPr>
              <a:t>discrete</a:t>
            </a:r>
            <a:r>
              <a:rPr lang="en-US" sz="3200" dirty="0"/>
              <a:t> rather than </a:t>
            </a:r>
            <a:r>
              <a:rPr lang="en-US" sz="3200" dirty="0" smtClean="0"/>
              <a:t>continuous….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A distinct object takes on distinct, separate values</a:t>
            </a:r>
            <a:r>
              <a:rPr lang="en-US" sz="3200" dirty="0" smtClean="0"/>
              <a:t>.”</a:t>
            </a:r>
            <a:endParaRPr lang="en-US" sz="3200" dirty="0"/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36232" y="5257800"/>
            <a:ext cx="2664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[ wikipedia.com ]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75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Continuous/Discrete Set</a:t>
            </a:r>
            <a:br>
              <a:rPr lang="en-US" dirty="0" smtClean="0">
                <a:latin typeface="Arial Rounded MT Bold" panose="020F0704030504030204" pitchFamily="34" charset="0"/>
              </a:rPr>
            </a:br>
            <a:r>
              <a:rPr lang="en-US" dirty="0" smtClean="0">
                <a:latin typeface="Arial Rounded MT Bold" panose="020F0704030504030204" pitchFamily="34" charset="0"/>
              </a:rPr>
              <a:t>Example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447800" y="2514600"/>
            <a:ext cx="6019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95800" y="23622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43400" y="2743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05400" y="2819400"/>
            <a:ext cx="3756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set of real numbers is </a:t>
            </a:r>
            <a:r>
              <a:rPr lang="en-US" i="1" u="sng" dirty="0" smtClean="0">
                <a:solidFill>
                  <a:srgbClr val="0070C0"/>
                </a:solidFill>
              </a:rPr>
              <a:t>continuous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447800" y="3733800"/>
            <a:ext cx="6019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00824" y="35814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49981" y="39143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257800" y="4038600"/>
            <a:ext cx="2953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set of integers is </a:t>
            </a:r>
            <a:r>
              <a:rPr lang="en-US" i="1" u="sng" dirty="0" smtClean="0">
                <a:solidFill>
                  <a:srgbClr val="0070C0"/>
                </a:solidFill>
              </a:rPr>
              <a:t>discrete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9067800" y="7162800"/>
            <a:ext cx="76200" cy="76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886200" y="3689042"/>
            <a:ext cx="76200" cy="76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471756" y="3695700"/>
            <a:ext cx="76200" cy="76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352800" y="3685104"/>
            <a:ext cx="76200" cy="76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62600" y="3695700"/>
            <a:ext cx="76200" cy="76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022912" y="3695700"/>
            <a:ext cx="76200" cy="76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755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A Continuous Function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2209800" y="1776608"/>
            <a:ext cx="4267200" cy="4547992"/>
            <a:chOff x="2209800" y="1776608"/>
            <a:chExt cx="4267200" cy="4547992"/>
          </a:xfrm>
        </p:grpSpPr>
        <p:grpSp>
          <p:nvGrpSpPr>
            <p:cNvPr id="14" name="Group 13"/>
            <p:cNvGrpSpPr/>
            <p:nvPr/>
          </p:nvGrpSpPr>
          <p:grpSpPr>
            <a:xfrm>
              <a:off x="4343400" y="1828800"/>
              <a:ext cx="304800" cy="4495800"/>
              <a:chOff x="4800600" y="1676400"/>
              <a:chExt cx="304800" cy="44958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4648200" y="1784959"/>
              <a:ext cx="304800" cy="4495800"/>
              <a:chOff x="4800600" y="1676400"/>
              <a:chExt cx="304800" cy="44958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4953000" y="1776608"/>
              <a:ext cx="304800" cy="4495800"/>
              <a:chOff x="4800600" y="1676400"/>
              <a:chExt cx="304800" cy="449580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5257800" y="1793310"/>
              <a:ext cx="304800" cy="4495800"/>
              <a:chOff x="4800600" y="1676400"/>
              <a:chExt cx="304800" cy="4495800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5562600" y="1784959"/>
              <a:ext cx="304800" cy="4495800"/>
              <a:chOff x="4800600" y="1676400"/>
              <a:chExt cx="304800" cy="44958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5867400" y="1803748"/>
              <a:ext cx="304800" cy="4495800"/>
              <a:chOff x="4800600" y="1676400"/>
              <a:chExt cx="304800" cy="4495800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/>
            <p:cNvGrpSpPr/>
            <p:nvPr/>
          </p:nvGrpSpPr>
          <p:grpSpPr>
            <a:xfrm>
              <a:off x="6172200" y="1795397"/>
              <a:ext cx="304800" cy="4495800"/>
              <a:chOff x="4800600" y="1676400"/>
              <a:chExt cx="304800" cy="4495800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>
              <a:off x="2209800" y="1786003"/>
              <a:ext cx="304800" cy="4495800"/>
              <a:chOff x="4800600" y="1676400"/>
              <a:chExt cx="304800" cy="449580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2514600" y="1777652"/>
              <a:ext cx="304800" cy="4495800"/>
              <a:chOff x="4800600" y="1676400"/>
              <a:chExt cx="304800" cy="4495800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2819400" y="1794354"/>
              <a:ext cx="304800" cy="4495800"/>
              <a:chOff x="4800600" y="1676400"/>
              <a:chExt cx="304800" cy="4495800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3124200" y="1786003"/>
              <a:ext cx="304800" cy="4495800"/>
              <a:chOff x="4800600" y="1676400"/>
              <a:chExt cx="304800" cy="449580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3429000" y="1804792"/>
              <a:ext cx="304800" cy="4495800"/>
              <a:chOff x="4800600" y="1676400"/>
              <a:chExt cx="304800" cy="4495800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3733800" y="1796441"/>
              <a:ext cx="304800" cy="4495800"/>
              <a:chOff x="4800600" y="1676400"/>
              <a:chExt cx="304800" cy="449580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2" name="Group 51"/>
          <p:cNvGrpSpPr/>
          <p:nvPr/>
        </p:nvGrpSpPr>
        <p:grpSpPr>
          <a:xfrm rot="5400000">
            <a:off x="2045396" y="1840804"/>
            <a:ext cx="4267200" cy="4547992"/>
            <a:chOff x="2209800" y="1776608"/>
            <a:chExt cx="4267200" cy="4547992"/>
          </a:xfrm>
        </p:grpSpPr>
        <p:grpSp>
          <p:nvGrpSpPr>
            <p:cNvPr id="53" name="Group 52"/>
            <p:cNvGrpSpPr/>
            <p:nvPr/>
          </p:nvGrpSpPr>
          <p:grpSpPr>
            <a:xfrm>
              <a:off x="4343400" y="1828800"/>
              <a:ext cx="304800" cy="4495800"/>
              <a:chOff x="4800600" y="1676400"/>
              <a:chExt cx="304800" cy="4495800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4648200" y="1784959"/>
              <a:ext cx="304800" cy="4495800"/>
              <a:chOff x="4800600" y="1676400"/>
              <a:chExt cx="304800" cy="4495800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/>
            <p:cNvGrpSpPr/>
            <p:nvPr/>
          </p:nvGrpSpPr>
          <p:grpSpPr>
            <a:xfrm>
              <a:off x="4953000" y="1776608"/>
              <a:ext cx="304800" cy="4495800"/>
              <a:chOff x="4800600" y="1676400"/>
              <a:chExt cx="304800" cy="4495800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/>
            <p:cNvGrpSpPr/>
            <p:nvPr/>
          </p:nvGrpSpPr>
          <p:grpSpPr>
            <a:xfrm>
              <a:off x="5257800" y="1793310"/>
              <a:ext cx="304800" cy="4495800"/>
              <a:chOff x="4800600" y="1676400"/>
              <a:chExt cx="304800" cy="4495800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/>
            <p:cNvGrpSpPr/>
            <p:nvPr/>
          </p:nvGrpSpPr>
          <p:grpSpPr>
            <a:xfrm>
              <a:off x="5562600" y="1784959"/>
              <a:ext cx="304800" cy="4495800"/>
              <a:chOff x="4800600" y="1676400"/>
              <a:chExt cx="304800" cy="4495800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/>
            <p:cNvGrpSpPr/>
            <p:nvPr/>
          </p:nvGrpSpPr>
          <p:grpSpPr>
            <a:xfrm>
              <a:off x="5867400" y="1803748"/>
              <a:ext cx="304800" cy="4495800"/>
              <a:chOff x="4800600" y="1676400"/>
              <a:chExt cx="304800" cy="4495800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6172200" y="1795397"/>
              <a:ext cx="304800" cy="4495800"/>
              <a:chOff x="4800600" y="1676400"/>
              <a:chExt cx="304800" cy="4495800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/>
            <p:cNvGrpSpPr/>
            <p:nvPr/>
          </p:nvGrpSpPr>
          <p:grpSpPr>
            <a:xfrm>
              <a:off x="2209800" y="1786003"/>
              <a:ext cx="304800" cy="4495800"/>
              <a:chOff x="4800600" y="1676400"/>
              <a:chExt cx="304800" cy="4495800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60"/>
            <p:cNvGrpSpPr/>
            <p:nvPr/>
          </p:nvGrpSpPr>
          <p:grpSpPr>
            <a:xfrm>
              <a:off x="2514600" y="1777652"/>
              <a:ext cx="304800" cy="4495800"/>
              <a:chOff x="4800600" y="1676400"/>
              <a:chExt cx="304800" cy="4495800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2819400" y="1794354"/>
              <a:ext cx="304800" cy="4495800"/>
              <a:chOff x="4800600" y="1676400"/>
              <a:chExt cx="304800" cy="4495800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oup 62"/>
            <p:cNvGrpSpPr/>
            <p:nvPr/>
          </p:nvGrpSpPr>
          <p:grpSpPr>
            <a:xfrm>
              <a:off x="3124200" y="1786003"/>
              <a:ext cx="304800" cy="4495800"/>
              <a:chOff x="4800600" y="1676400"/>
              <a:chExt cx="304800" cy="4495800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>
              <a:off x="3429000" y="1804792"/>
              <a:ext cx="304800" cy="4495800"/>
              <a:chOff x="4800600" y="1676400"/>
              <a:chExt cx="304800" cy="4495800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>
              <a:off x="3733800" y="1796441"/>
              <a:ext cx="304800" cy="4495800"/>
              <a:chOff x="4800600" y="1676400"/>
              <a:chExt cx="304800" cy="4495800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" name="Straight Arrow Connector 7"/>
          <p:cNvCxnSpPr/>
          <p:nvPr/>
        </p:nvCxnSpPr>
        <p:spPr>
          <a:xfrm>
            <a:off x="1600200" y="4112712"/>
            <a:ext cx="57912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343400" y="1600200"/>
            <a:ext cx="0" cy="46482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Isosceles Triangle 99"/>
          <p:cNvSpPr/>
          <p:nvPr/>
        </p:nvSpPr>
        <p:spPr>
          <a:xfrm rot="20700686" flipH="1">
            <a:off x="3576962" y="1660392"/>
            <a:ext cx="102096" cy="121788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81800" y="1431884"/>
            <a:ext cx="2029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f(x) = x</a:t>
            </a:r>
            <a:r>
              <a:rPr lang="en-US" sz="2800" baseline="30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>
                <a:solidFill>
                  <a:srgbClr val="C00000"/>
                </a:solidFill>
              </a:rPr>
              <a:t>-3x-4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37126" y="1241757"/>
            <a:ext cx="615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f(x)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086600" y="40767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x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2" name="Freeform 101"/>
          <p:cNvSpPr/>
          <p:nvPr/>
        </p:nvSpPr>
        <p:spPr>
          <a:xfrm>
            <a:off x="3645074" y="1778696"/>
            <a:ext cx="2298526" cy="4164904"/>
          </a:xfrm>
          <a:custGeom>
            <a:avLst/>
            <a:gdLst>
              <a:gd name="connsiteX0" fmla="*/ 0 w 2298526"/>
              <a:gd name="connsiteY0" fmla="*/ 0 h 4164904"/>
              <a:gd name="connsiteX1" fmla="*/ 87682 w 2298526"/>
              <a:gd name="connsiteY1" fmla="*/ 526093 h 4164904"/>
              <a:gd name="connsiteX2" fmla="*/ 394570 w 2298526"/>
              <a:gd name="connsiteY2" fmla="*/ 2354893 h 4164904"/>
              <a:gd name="connsiteX3" fmla="*/ 713984 w 2298526"/>
              <a:gd name="connsiteY3" fmla="*/ 3563655 h 4164904"/>
              <a:gd name="connsiteX4" fmla="*/ 1008345 w 2298526"/>
              <a:gd name="connsiteY4" fmla="*/ 4164904 h 4164904"/>
              <a:gd name="connsiteX5" fmla="*/ 1308970 w 2298526"/>
              <a:gd name="connsiteY5" fmla="*/ 4164904 h 4164904"/>
              <a:gd name="connsiteX6" fmla="*/ 1622121 w 2298526"/>
              <a:gd name="connsiteY6" fmla="*/ 3563655 h 4164904"/>
              <a:gd name="connsiteX7" fmla="*/ 1903956 w 2298526"/>
              <a:gd name="connsiteY7" fmla="*/ 2348630 h 4164904"/>
              <a:gd name="connsiteX8" fmla="*/ 2217107 w 2298526"/>
              <a:gd name="connsiteY8" fmla="*/ 513567 h 4164904"/>
              <a:gd name="connsiteX9" fmla="*/ 2298526 w 2298526"/>
              <a:gd name="connsiteY9" fmla="*/ 12526 h 4164904"/>
              <a:gd name="connsiteX10" fmla="*/ 2298526 w 2298526"/>
              <a:gd name="connsiteY10" fmla="*/ 12526 h 4164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8526" h="4164904">
                <a:moveTo>
                  <a:pt x="0" y="0"/>
                </a:moveTo>
                <a:cubicBezTo>
                  <a:pt x="10960" y="66805"/>
                  <a:pt x="87682" y="526093"/>
                  <a:pt x="87682" y="526093"/>
                </a:cubicBezTo>
                <a:cubicBezTo>
                  <a:pt x="153444" y="918575"/>
                  <a:pt x="290186" y="1848633"/>
                  <a:pt x="394570" y="2354893"/>
                </a:cubicBezTo>
                <a:cubicBezTo>
                  <a:pt x="498954" y="2861153"/>
                  <a:pt x="611688" y="3261987"/>
                  <a:pt x="713984" y="3563655"/>
                </a:cubicBezTo>
                <a:cubicBezTo>
                  <a:pt x="816280" y="3865324"/>
                  <a:pt x="909181" y="4064696"/>
                  <a:pt x="1008345" y="4164904"/>
                </a:cubicBezTo>
                <a:cubicBezTo>
                  <a:pt x="1107509" y="4265112"/>
                  <a:pt x="1206674" y="4265112"/>
                  <a:pt x="1308970" y="4164904"/>
                </a:cubicBezTo>
                <a:cubicBezTo>
                  <a:pt x="1411266" y="4064696"/>
                  <a:pt x="1522957" y="3866367"/>
                  <a:pt x="1622121" y="3563655"/>
                </a:cubicBezTo>
                <a:cubicBezTo>
                  <a:pt x="1721285" y="3260943"/>
                  <a:pt x="1804792" y="2856978"/>
                  <a:pt x="1903956" y="2348630"/>
                </a:cubicBezTo>
                <a:cubicBezTo>
                  <a:pt x="2003120" y="1840282"/>
                  <a:pt x="2151345" y="902918"/>
                  <a:pt x="2217107" y="513567"/>
                </a:cubicBezTo>
                <a:cubicBezTo>
                  <a:pt x="2282869" y="124216"/>
                  <a:pt x="2298526" y="12526"/>
                  <a:pt x="2298526" y="12526"/>
                </a:cubicBezTo>
                <a:lnTo>
                  <a:pt x="2298526" y="12526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Isosceles Triangle 102"/>
          <p:cNvSpPr/>
          <p:nvPr/>
        </p:nvSpPr>
        <p:spPr>
          <a:xfrm rot="899314">
            <a:off x="5892552" y="1695881"/>
            <a:ext cx="102096" cy="121788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9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A Discrete Function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2209800" y="1776608"/>
            <a:ext cx="4267200" cy="4547992"/>
            <a:chOff x="2209800" y="1776608"/>
            <a:chExt cx="4267200" cy="4547992"/>
          </a:xfrm>
        </p:grpSpPr>
        <p:grpSp>
          <p:nvGrpSpPr>
            <p:cNvPr id="14" name="Group 13"/>
            <p:cNvGrpSpPr/>
            <p:nvPr/>
          </p:nvGrpSpPr>
          <p:grpSpPr>
            <a:xfrm>
              <a:off x="4343400" y="1828800"/>
              <a:ext cx="304800" cy="4495800"/>
              <a:chOff x="4800600" y="1676400"/>
              <a:chExt cx="304800" cy="44958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4648200" y="1784959"/>
              <a:ext cx="304800" cy="4495800"/>
              <a:chOff x="4800600" y="1676400"/>
              <a:chExt cx="304800" cy="44958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4953000" y="1776608"/>
              <a:ext cx="304800" cy="4495800"/>
              <a:chOff x="4800600" y="1676400"/>
              <a:chExt cx="304800" cy="449580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5257800" y="1793310"/>
              <a:ext cx="304800" cy="4495800"/>
              <a:chOff x="4800600" y="1676400"/>
              <a:chExt cx="304800" cy="4495800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5562600" y="1784959"/>
              <a:ext cx="304800" cy="4495800"/>
              <a:chOff x="4800600" y="1676400"/>
              <a:chExt cx="304800" cy="44958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5867400" y="1803748"/>
              <a:ext cx="304800" cy="4495800"/>
              <a:chOff x="4800600" y="1676400"/>
              <a:chExt cx="304800" cy="4495800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/>
            <p:cNvGrpSpPr/>
            <p:nvPr/>
          </p:nvGrpSpPr>
          <p:grpSpPr>
            <a:xfrm>
              <a:off x="6172200" y="1795397"/>
              <a:ext cx="304800" cy="4495800"/>
              <a:chOff x="4800600" y="1676400"/>
              <a:chExt cx="304800" cy="4495800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>
              <a:off x="2209800" y="1786003"/>
              <a:ext cx="304800" cy="4495800"/>
              <a:chOff x="4800600" y="1676400"/>
              <a:chExt cx="304800" cy="449580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2514600" y="1777652"/>
              <a:ext cx="304800" cy="4495800"/>
              <a:chOff x="4800600" y="1676400"/>
              <a:chExt cx="304800" cy="4495800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2819400" y="1794354"/>
              <a:ext cx="304800" cy="4495800"/>
              <a:chOff x="4800600" y="1676400"/>
              <a:chExt cx="304800" cy="4495800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3124200" y="1786003"/>
              <a:ext cx="304800" cy="4495800"/>
              <a:chOff x="4800600" y="1676400"/>
              <a:chExt cx="304800" cy="449580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3429000" y="1804792"/>
              <a:ext cx="304800" cy="4495800"/>
              <a:chOff x="4800600" y="1676400"/>
              <a:chExt cx="304800" cy="4495800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3733800" y="1796441"/>
              <a:ext cx="304800" cy="4495800"/>
              <a:chOff x="4800600" y="1676400"/>
              <a:chExt cx="304800" cy="449580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2" name="Group 51"/>
          <p:cNvGrpSpPr/>
          <p:nvPr/>
        </p:nvGrpSpPr>
        <p:grpSpPr>
          <a:xfrm rot="5400000">
            <a:off x="2045396" y="1840804"/>
            <a:ext cx="4267200" cy="4547992"/>
            <a:chOff x="2209800" y="1776608"/>
            <a:chExt cx="4267200" cy="4547992"/>
          </a:xfrm>
        </p:grpSpPr>
        <p:grpSp>
          <p:nvGrpSpPr>
            <p:cNvPr id="53" name="Group 52"/>
            <p:cNvGrpSpPr/>
            <p:nvPr/>
          </p:nvGrpSpPr>
          <p:grpSpPr>
            <a:xfrm>
              <a:off x="4343400" y="1828800"/>
              <a:ext cx="304800" cy="4495800"/>
              <a:chOff x="4800600" y="1676400"/>
              <a:chExt cx="304800" cy="4495800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4648200" y="1784959"/>
              <a:ext cx="304800" cy="4495800"/>
              <a:chOff x="4800600" y="1676400"/>
              <a:chExt cx="304800" cy="4495800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/>
            <p:cNvGrpSpPr/>
            <p:nvPr/>
          </p:nvGrpSpPr>
          <p:grpSpPr>
            <a:xfrm>
              <a:off x="4953000" y="1776608"/>
              <a:ext cx="304800" cy="4495800"/>
              <a:chOff x="4800600" y="1676400"/>
              <a:chExt cx="304800" cy="4495800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/>
            <p:cNvGrpSpPr/>
            <p:nvPr/>
          </p:nvGrpSpPr>
          <p:grpSpPr>
            <a:xfrm>
              <a:off x="5257800" y="1793310"/>
              <a:ext cx="304800" cy="4495800"/>
              <a:chOff x="4800600" y="1676400"/>
              <a:chExt cx="304800" cy="4495800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/>
            <p:cNvGrpSpPr/>
            <p:nvPr/>
          </p:nvGrpSpPr>
          <p:grpSpPr>
            <a:xfrm>
              <a:off x="5562600" y="1784959"/>
              <a:ext cx="304800" cy="4495800"/>
              <a:chOff x="4800600" y="1676400"/>
              <a:chExt cx="304800" cy="4495800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/>
            <p:cNvGrpSpPr/>
            <p:nvPr/>
          </p:nvGrpSpPr>
          <p:grpSpPr>
            <a:xfrm>
              <a:off x="5867400" y="1803748"/>
              <a:ext cx="304800" cy="4495800"/>
              <a:chOff x="4800600" y="1676400"/>
              <a:chExt cx="304800" cy="4495800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6172200" y="1795397"/>
              <a:ext cx="304800" cy="4495800"/>
              <a:chOff x="4800600" y="1676400"/>
              <a:chExt cx="304800" cy="4495800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/>
            <p:cNvGrpSpPr/>
            <p:nvPr/>
          </p:nvGrpSpPr>
          <p:grpSpPr>
            <a:xfrm>
              <a:off x="2209800" y="1786003"/>
              <a:ext cx="304800" cy="4495800"/>
              <a:chOff x="4800600" y="1676400"/>
              <a:chExt cx="304800" cy="4495800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60"/>
            <p:cNvGrpSpPr/>
            <p:nvPr/>
          </p:nvGrpSpPr>
          <p:grpSpPr>
            <a:xfrm>
              <a:off x="2514600" y="1777652"/>
              <a:ext cx="304800" cy="4495800"/>
              <a:chOff x="4800600" y="1676400"/>
              <a:chExt cx="304800" cy="4495800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2819400" y="1794354"/>
              <a:ext cx="304800" cy="4495800"/>
              <a:chOff x="4800600" y="1676400"/>
              <a:chExt cx="304800" cy="4495800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oup 62"/>
            <p:cNvGrpSpPr/>
            <p:nvPr/>
          </p:nvGrpSpPr>
          <p:grpSpPr>
            <a:xfrm>
              <a:off x="3124200" y="1786003"/>
              <a:ext cx="304800" cy="4495800"/>
              <a:chOff x="4800600" y="1676400"/>
              <a:chExt cx="304800" cy="4495800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>
              <a:off x="3429000" y="1804792"/>
              <a:ext cx="304800" cy="4495800"/>
              <a:chOff x="4800600" y="1676400"/>
              <a:chExt cx="304800" cy="4495800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>
              <a:off x="3733800" y="1796441"/>
              <a:ext cx="304800" cy="4495800"/>
              <a:chOff x="4800600" y="1676400"/>
              <a:chExt cx="304800" cy="4495800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" name="Straight Arrow Connector 7"/>
          <p:cNvCxnSpPr/>
          <p:nvPr/>
        </p:nvCxnSpPr>
        <p:spPr>
          <a:xfrm>
            <a:off x="1600200" y="4112712"/>
            <a:ext cx="57912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343400" y="1600200"/>
            <a:ext cx="0" cy="46482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81800" y="1431884"/>
            <a:ext cx="2029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f(x) = x</a:t>
            </a:r>
            <a:r>
              <a:rPr lang="en-US" sz="2800" baseline="30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>
                <a:solidFill>
                  <a:srgbClr val="C00000"/>
                </a:solidFill>
              </a:rPr>
              <a:t>-3x-4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37126" y="1241757"/>
            <a:ext cx="615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f(x)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086600" y="40767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x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4604881" y="5905500"/>
            <a:ext cx="76200" cy="76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4914900" y="5913851"/>
            <a:ext cx="76200" cy="76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2209800" y="1776608"/>
            <a:ext cx="4267200" cy="4547992"/>
            <a:chOff x="2209800" y="1776608"/>
            <a:chExt cx="4267200" cy="4547992"/>
          </a:xfrm>
        </p:grpSpPr>
        <p:grpSp>
          <p:nvGrpSpPr>
            <p:cNvPr id="95" name="Group 94"/>
            <p:cNvGrpSpPr/>
            <p:nvPr/>
          </p:nvGrpSpPr>
          <p:grpSpPr>
            <a:xfrm>
              <a:off x="4343400" y="1828800"/>
              <a:ext cx="304800" cy="4495800"/>
              <a:chOff x="4800600" y="1676400"/>
              <a:chExt cx="304800" cy="4495800"/>
            </a:xfrm>
          </p:grpSpPr>
          <p:cxnSp>
            <p:nvCxnSpPr>
              <p:cNvPr id="134" name="Straight Connector 133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95"/>
            <p:cNvGrpSpPr/>
            <p:nvPr/>
          </p:nvGrpSpPr>
          <p:grpSpPr>
            <a:xfrm>
              <a:off x="4648200" y="1784959"/>
              <a:ext cx="304800" cy="4495800"/>
              <a:chOff x="4800600" y="1676400"/>
              <a:chExt cx="304800" cy="4495800"/>
            </a:xfrm>
          </p:grpSpPr>
          <p:cxnSp>
            <p:nvCxnSpPr>
              <p:cNvPr id="132" name="Straight Connector 131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96"/>
            <p:cNvGrpSpPr/>
            <p:nvPr/>
          </p:nvGrpSpPr>
          <p:grpSpPr>
            <a:xfrm>
              <a:off x="4953000" y="1776608"/>
              <a:ext cx="304800" cy="4495800"/>
              <a:chOff x="4800600" y="1676400"/>
              <a:chExt cx="304800" cy="4495800"/>
            </a:xfrm>
          </p:grpSpPr>
          <p:cxnSp>
            <p:nvCxnSpPr>
              <p:cNvPr id="130" name="Straight Connector 129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97"/>
            <p:cNvGrpSpPr/>
            <p:nvPr/>
          </p:nvGrpSpPr>
          <p:grpSpPr>
            <a:xfrm>
              <a:off x="5257800" y="1793310"/>
              <a:ext cx="304800" cy="4495800"/>
              <a:chOff x="4800600" y="1676400"/>
              <a:chExt cx="304800" cy="4495800"/>
            </a:xfrm>
          </p:grpSpPr>
          <p:cxnSp>
            <p:nvCxnSpPr>
              <p:cNvPr id="128" name="Straight Connector 127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98"/>
            <p:cNvGrpSpPr/>
            <p:nvPr/>
          </p:nvGrpSpPr>
          <p:grpSpPr>
            <a:xfrm>
              <a:off x="5562600" y="1784959"/>
              <a:ext cx="304800" cy="4495800"/>
              <a:chOff x="4800600" y="1676400"/>
              <a:chExt cx="304800" cy="4495800"/>
            </a:xfrm>
          </p:grpSpPr>
          <p:cxnSp>
            <p:nvCxnSpPr>
              <p:cNvPr id="126" name="Straight Connector 125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 101"/>
            <p:cNvGrpSpPr/>
            <p:nvPr/>
          </p:nvGrpSpPr>
          <p:grpSpPr>
            <a:xfrm>
              <a:off x="5867400" y="1803748"/>
              <a:ext cx="304800" cy="4495800"/>
              <a:chOff x="4800600" y="1676400"/>
              <a:chExt cx="304800" cy="4495800"/>
            </a:xfrm>
          </p:grpSpPr>
          <p:cxnSp>
            <p:nvCxnSpPr>
              <p:cNvPr id="124" name="Straight Connector 123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Group 102"/>
            <p:cNvGrpSpPr/>
            <p:nvPr/>
          </p:nvGrpSpPr>
          <p:grpSpPr>
            <a:xfrm>
              <a:off x="6172200" y="1795397"/>
              <a:ext cx="304800" cy="4495800"/>
              <a:chOff x="4800600" y="1676400"/>
              <a:chExt cx="304800" cy="4495800"/>
            </a:xfrm>
          </p:grpSpPr>
          <p:cxnSp>
            <p:nvCxnSpPr>
              <p:cNvPr id="122" name="Straight Connector 121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/>
            <p:cNvGrpSpPr/>
            <p:nvPr/>
          </p:nvGrpSpPr>
          <p:grpSpPr>
            <a:xfrm>
              <a:off x="2209800" y="1786003"/>
              <a:ext cx="304800" cy="4495800"/>
              <a:chOff x="4800600" y="1676400"/>
              <a:chExt cx="304800" cy="4495800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 104"/>
            <p:cNvGrpSpPr/>
            <p:nvPr/>
          </p:nvGrpSpPr>
          <p:grpSpPr>
            <a:xfrm>
              <a:off x="2514600" y="1777652"/>
              <a:ext cx="304800" cy="4495800"/>
              <a:chOff x="4800600" y="1676400"/>
              <a:chExt cx="304800" cy="4495800"/>
            </a:xfrm>
          </p:grpSpPr>
          <p:cxnSp>
            <p:nvCxnSpPr>
              <p:cNvPr id="118" name="Straight Connector 117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Group 105"/>
            <p:cNvGrpSpPr/>
            <p:nvPr/>
          </p:nvGrpSpPr>
          <p:grpSpPr>
            <a:xfrm>
              <a:off x="2819400" y="1794354"/>
              <a:ext cx="304800" cy="4495800"/>
              <a:chOff x="4800600" y="1676400"/>
              <a:chExt cx="304800" cy="4495800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Group 106"/>
            <p:cNvGrpSpPr/>
            <p:nvPr/>
          </p:nvGrpSpPr>
          <p:grpSpPr>
            <a:xfrm>
              <a:off x="3124200" y="1786003"/>
              <a:ext cx="304800" cy="4495800"/>
              <a:chOff x="4800600" y="1676400"/>
              <a:chExt cx="304800" cy="4495800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oup 107"/>
            <p:cNvGrpSpPr/>
            <p:nvPr/>
          </p:nvGrpSpPr>
          <p:grpSpPr>
            <a:xfrm>
              <a:off x="3429000" y="1804792"/>
              <a:ext cx="304800" cy="4495800"/>
              <a:chOff x="4800600" y="1676400"/>
              <a:chExt cx="304800" cy="4495800"/>
            </a:xfrm>
          </p:grpSpPr>
          <p:cxnSp>
            <p:nvCxnSpPr>
              <p:cNvPr id="112" name="Straight Connector 111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oup 108"/>
            <p:cNvGrpSpPr/>
            <p:nvPr/>
          </p:nvGrpSpPr>
          <p:grpSpPr>
            <a:xfrm>
              <a:off x="3733800" y="1796441"/>
              <a:ext cx="304800" cy="4495800"/>
              <a:chOff x="4800600" y="1676400"/>
              <a:chExt cx="304800" cy="4495800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>
                <a:off x="48006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5105400" y="1676400"/>
                <a:ext cx="0" cy="44958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6" name="Oval 135"/>
          <p:cNvSpPr/>
          <p:nvPr/>
        </p:nvSpPr>
        <p:spPr>
          <a:xfrm>
            <a:off x="4305300" y="5295900"/>
            <a:ext cx="76200" cy="76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5219700" y="5300076"/>
            <a:ext cx="76200" cy="76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5524500" y="4076700"/>
            <a:ext cx="76200" cy="76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5829300" y="2247900"/>
            <a:ext cx="76200" cy="76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4000500" y="4074612"/>
            <a:ext cx="76200" cy="76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3695700" y="2258337"/>
            <a:ext cx="76200" cy="76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88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Finite</a:t>
            </a:r>
          </a:p>
          <a:p>
            <a:endParaRPr lang="en-US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One-to-one correspondence with the integers (</a:t>
            </a:r>
            <a:r>
              <a:rPr lang="en-US" dirty="0" err="1" smtClean="0">
                <a:latin typeface="Arial Rounded MT Bold" panose="020F0704030504030204" pitchFamily="34" charset="0"/>
              </a:rPr>
              <a:t>countably</a:t>
            </a:r>
            <a:r>
              <a:rPr lang="en-US" dirty="0" smtClean="0">
                <a:latin typeface="Arial Rounded MT Bold" panose="020F0704030504030204" pitchFamily="34" charset="0"/>
              </a:rPr>
              <a:t> infinite):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For example the set of all binary strings: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0</a:t>
            </a:r>
            <a:r>
              <a:rPr lang="en-US" dirty="0" smtClean="0">
                <a:latin typeface="Arial Rounded MT Bold" panose="020F0704030504030204" pitchFamily="34" charset="0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1</a:t>
            </a:r>
            <a:r>
              <a:rPr lang="en-US" dirty="0" smtClean="0">
                <a:latin typeface="Arial Rounded MT Bold" panose="020F0704030504030204" pitchFamily="34" charset="0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00</a:t>
            </a:r>
            <a:r>
              <a:rPr lang="en-US" dirty="0" smtClean="0">
                <a:latin typeface="Arial Rounded MT Bold" panose="020F0704030504030204" pitchFamily="34" charset="0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01</a:t>
            </a:r>
            <a:r>
              <a:rPr lang="en-US" dirty="0" smtClean="0">
                <a:latin typeface="Arial Rounded MT Bold" panose="020F0704030504030204" pitchFamily="34" charset="0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10</a:t>
            </a:r>
            <a:r>
              <a:rPr lang="en-US" dirty="0" smtClean="0">
                <a:latin typeface="Arial Rounded MT Bold" panose="020F0704030504030204" pitchFamily="34" charset="0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11</a:t>
            </a:r>
            <a:r>
              <a:rPr lang="en-US" dirty="0" smtClean="0">
                <a:latin typeface="Arial Rounded MT Bold" panose="020F0704030504030204" pitchFamily="34" charset="0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000</a:t>
            </a:r>
            <a:r>
              <a:rPr lang="en-US" dirty="0" smtClean="0">
                <a:latin typeface="Arial Rounded MT Bold" panose="020F0704030504030204" pitchFamily="34" charset="0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001</a:t>
            </a:r>
            <a:r>
              <a:rPr lang="en-US" dirty="0" smtClean="0">
                <a:latin typeface="Arial Rounded MT Bold" panose="020F0704030504030204" pitchFamily="34" charset="0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010</a:t>
            </a:r>
            <a:r>
              <a:rPr lang="en-US" dirty="0" smtClean="0">
                <a:latin typeface="Arial Rounded MT Bold" panose="020F0704030504030204" pitchFamily="34" charset="0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011</a:t>
            </a:r>
            <a:r>
              <a:rPr lang="en-US" dirty="0" smtClean="0">
                <a:latin typeface="Arial Rounded MT Bold" panose="020F0704030504030204" pitchFamily="34" charset="0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110</a:t>
            </a:r>
            <a:r>
              <a:rPr lang="en-US" dirty="0" smtClean="0">
                <a:latin typeface="Arial Rounded MT Bold" panose="020F0704030504030204" pitchFamily="34" charset="0"/>
              </a:rPr>
              <a:t>,…</a:t>
            </a:r>
          </a:p>
          <a:p>
            <a:pPr marL="457200" lvl="1" indent="0"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24000" y="49530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905000" y="49530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362200" y="49530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49530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429000" y="49530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962400" y="49530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72000" y="49530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257800" y="49530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019800" y="49530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781800" y="49530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467600" y="49530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71600" y="5334000"/>
            <a:ext cx="6692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     2      3        4        5        6         7            8            9           10         11…….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381000"/>
            <a:ext cx="84428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>
                <a:solidFill>
                  <a:srgbClr val="7030A0"/>
                </a:solidFill>
                <a:latin typeface="Arial Rounded MT Bold" pitchFamily="34" charset="0"/>
              </a:rPr>
              <a:t>Discrete math is typically concerned </a:t>
            </a:r>
          </a:p>
          <a:p>
            <a:r>
              <a:rPr lang="en-US" sz="3600" i="1" dirty="0" smtClean="0">
                <a:solidFill>
                  <a:srgbClr val="7030A0"/>
                </a:solidFill>
                <a:latin typeface="Arial Rounded MT Bold" pitchFamily="34" charset="0"/>
              </a:rPr>
              <a:t>with sets of objects that are either:</a:t>
            </a:r>
            <a:endParaRPr lang="en-US" sz="3600" i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56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99" y="3581400"/>
            <a:ext cx="3229665" cy="23684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914400"/>
            <a:ext cx="3740021" cy="37400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80694" y="1447800"/>
            <a:ext cx="33986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1010111010101010101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1010101111110101000101001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101010101111101010101110110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111101010000000101001011001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101010000101000101010111010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100001010010101010101010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1010101101010101…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29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Discrete Structures in CS</a:t>
            </a:r>
            <a:br>
              <a:rPr lang="en-US" dirty="0" smtClean="0">
                <a:latin typeface="Arial Rounded MT Bold" panose="020F0704030504030204" pitchFamily="34" charset="0"/>
              </a:rPr>
            </a:b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Circuits</a:t>
            </a:r>
            <a:endParaRPr lang="en-US" dirty="0">
              <a:solidFill>
                <a:srgbClr val="336600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90056" y="2277504"/>
            <a:ext cx="1042159" cy="927253"/>
            <a:chOff x="5887393" y="3358414"/>
            <a:chExt cx="1192417" cy="906190"/>
          </a:xfrm>
        </p:grpSpPr>
        <p:sp>
          <p:nvSpPr>
            <p:cNvPr id="6" name="Freeform 5"/>
            <p:cNvSpPr/>
            <p:nvPr/>
          </p:nvSpPr>
          <p:spPr>
            <a:xfrm>
              <a:off x="6083929" y="3358414"/>
              <a:ext cx="995881" cy="453095"/>
            </a:xfrm>
            <a:custGeom>
              <a:avLst/>
              <a:gdLst>
                <a:gd name="connsiteX0" fmla="*/ 0 w 995881"/>
                <a:gd name="connsiteY0" fmla="*/ 422 h 453095"/>
                <a:gd name="connsiteX1" fmla="*/ 624689 w 995881"/>
                <a:gd name="connsiteY1" fmla="*/ 72849 h 453095"/>
                <a:gd name="connsiteX2" fmla="*/ 995881 w 995881"/>
                <a:gd name="connsiteY2" fmla="*/ 453095 h 453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5881" h="453095">
                  <a:moveTo>
                    <a:pt x="0" y="422"/>
                  </a:moveTo>
                  <a:cubicBezTo>
                    <a:pt x="229354" y="-1087"/>
                    <a:pt x="458709" y="-2596"/>
                    <a:pt x="624689" y="72849"/>
                  </a:cubicBezTo>
                  <a:cubicBezTo>
                    <a:pt x="790669" y="148294"/>
                    <a:pt x="893275" y="300694"/>
                    <a:pt x="995881" y="45309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 flipV="1">
              <a:off x="6083929" y="3811509"/>
              <a:ext cx="995881" cy="453095"/>
            </a:xfrm>
            <a:custGeom>
              <a:avLst/>
              <a:gdLst>
                <a:gd name="connsiteX0" fmla="*/ 0 w 995881"/>
                <a:gd name="connsiteY0" fmla="*/ 422 h 453095"/>
                <a:gd name="connsiteX1" fmla="*/ 624689 w 995881"/>
                <a:gd name="connsiteY1" fmla="*/ 72849 h 453095"/>
                <a:gd name="connsiteX2" fmla="*/ 995881 w 995881"/>
                <a:gd name="connsiteY2" fmla="*/ 453095 h 453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5881" h="453095">
                  <a:moveTo>
                    <a:pt x="0" y="422"/>
                  </a:moveTo>
                  <a:cubicBezTo>
                    <a:pt x="229354" y="-1087"/>
                    <a:pt x="458709" y="-2596"/>
                    <a:pt x="624689" y="72849"/>
                  </a:cubicBezTo>
                  <a:cubicBezTo>
                    <a:pt x="790669" y="148294"/>
                    <a:pt x="893275" y="300694"/>
                    <a:pt x="995881" y="45309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/>
            <p:cNvSpPr/>
            <p:nvPr/>
          </p:nvSpPr>
          <p:spPr>
            <a:xfrm>
              <a:off x="5887393" y="3358414"/>
              <a:ext cx="393071" cy="905436"/>
            </a:xfrm>
            <a:prstGeom prst="arc">
              <a:avLst>
                <a:gd name="adj1" fmla="val 16200000"/>
                <a:gd name="adj2" fmla="val 5362428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7229215" y="4023834"/>
            <a:ext cx="46698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47114" y="2987331"/>
            <a:ext cx="3683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915442" y="3755833"/>
            <a:ext cx="43194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3120615" y="4060359"/>
            <a:ext cx="432682" cy="405482"/>
            <a:chOff x="6400800" y="1295399"/>
            <a:chExt cx="683537" cy="568421"/>
          </a:xfrm>
        </p:grpSpPr>
        <p:sp>
          <p:nvSpPr>
            <p:cNvPr id="13" name="Isosceles Triangle 12"/>
            <p:cNvSpPr/>
            <p:nvPr/>
          </p:nvSpPr>
          <p:spPr>
            <a:xfrm rot="5400000">
              <a:off x="6421389" y="1274810"/>
              <a:ext cx="568421" cy="6096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7008137" y="1532400"/>
              <a:ext cx="76200" cy="944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Flowchart: Delay 14"/>
          <p:cNvSpPr/>
          <p:nvPr/>
        </p:nvSpPr>
        <p:spPr>
          <a:xfrm>
            <a:off x="4665284" y="2524091"/>
            <a:ext cx="881830" cy="926479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790406" y="2962250"/>
            <a:ext cx="1109404" cy="1438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627771" y="2740743"/>
            <a:ext cx="1037515" cy="3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67428" y="2295065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0/1</a:t>
            </a:r>
          </a:p>
        </p:txBody>
      </p:sp>
      <p:sp>
        <p:nvSpPr>
          <p:cNvPr id="20" name="Flowchart: Delay 19"/>
          <p:cNvSpPr/>
          <p:nvPr/>
        </p:nvSpPr>
        <p:spPr>
          <a:xfrm>
            <a:off x="6347386" y="3560596"/>
            <a:ext cx="881830" cy="926479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3559429" y="3789512"/>
            <a:ext cx="512190" cy="1068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59429" y="4253141"/>
            <a:ext cx="2787956" cy="215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3134073" y="3586769"/>
            <a:ext cx="432682" cy="405482"/>
            <a:chOff x="6400800" y="1295399"/>
            <a:chExt cx="683537" cy="568421"/>
          </a:xfrm>
        </p:grpSpPr>
        <p:sp>
          <p:nvSpPr>
            <p:cNvPr id="24" name="Isosceles Triangle 23"/>
            <p:cNvSpPr/>
            <p:nvPr/>
          </p:nvSpPr>
          <p:spPr>
            <a:xfrm rot="5400000">
              <a:off x="6421389" y="1274810"/>
              <a:ext cx="568421" cy="6096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008137" y="1532400"/>
              <a:ext cx="76200" cy="944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6" name="Straight Connector 25"/>
          <p:cNvCxnSpPr>
            <a:endCxn id="24" idx="3"/>
          </p:cNvCxnSpPr>
          <p:nvPr/>
        </p:nvCxnSpPr>
        <p:spPr>
          <a:xfrm>
            <a:off x="2285069" y="3789510"/>
            <a:ext cx="849006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15442" y="2987331"/>
            <a:ext cx="0" cy="7685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712865" y="4286496"/>
            <a:ext cx="1398140" cy="102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c 28"/>
          <p:cNvSpPr/>
          <p:nvPr/>
        </p:nvSpPr>
        <p:spPr>
          <a:xfrm>
            <a:off x="1931381" y="2836798"/>
            <a:ext cx="308476" cy="279684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flipV="1">
            <a:off x="1925409" y="2847489"/>
            <a:ext cx="308476" cy="279684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endCxn id="29" idx="0"/>
          </p:cNvCxnSpPr>
          <p:nvPr/>
        </p:nvCxnSpPr>
        <p:spPr>
          <a:xfrm>
            <a:off x="2085618" y="2513009"/>
            <a:ext cx="0" cy="3237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0" idx="0"/>
          </p:cNvCxnSpPr>
          <p:nvPr/>
        </p:nvCxnSpPr>
        <p:spPr>
          <a:xfrm>
            <a:off x="2079645" y="3127171"/>
            <a:ext cx="0" cy="6730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2085616" y="3789508"/>
            <a:ext cx="259492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811167" y="2495120"/>
            <a:ext cx="1109404" cy="1438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071619" y="3150157"/>
            <a:ext cx="0" cy="6730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071619" y="3147282"/>
            <a:ext cx="593665" cy="71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256207" y="2769070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0/1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157905" y="4074656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0/1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772400" y="3806904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0/1</a:t>
            </a:r>
          </a:p>
        </p:txBody>
      </p:sp>
    </p:spTree>
    <p:extLst>
      <p:ext uri="{BB962C8B-B14F-4D97-AF65-F5344CB8AC3E}">
        <p14:creationId xmlns:p14="http://schemas.microsoft.com/office/powerpoint/2010/main" val="2481171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2F2B20"/>
      </a:dk1>
      <a:lt1>
        <a:srgbClr val="FFFFFF"/>
      </a:lt1>
      <a:dk2>
        <a:srgbClr val="675E47"/>
      </a:dk2>
      <a:lt2>
        <a:srgbClr val="CBC9B0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352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What is Discrete Math?</vt:lpstr>
      <vt:lpstr>What is Discrete Math?</vt:lpstr>
      <vt:lpstr>What is Discrete Math?</vt:lpstr>
      <vt:lpstr>Continuous/Discrete Set Example</vt:lpstr>
      <vt:lpstr>A Continuous Function</vt:lpstr>
      <vt:lpstr>A Discrete Function</vt:lpstr>
      <vt:lpstr>PowerPoint Presentation</vt:lpstr>
      <vt:lpstr>PowerPoint Presentation</vt:lpstr>
      <vt:lpstr>Discrete Structures in CS Circuits</vt:lpstr>
      <vt:lpstr>Discrete Structures in CS: Networks</vt:lpstr>
      <vt:lpstr>Discrete Structures in CS: Codes</vt:lpstr>
      <vt:lpstr>Discrete Mathematics</vt:lpstr>
      <vt:lpstr>Discrete Math in CS</vt:lpstr>
      <vt:lpstr>Discrete Math in CS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6D Discrete Mathematics for Computer Science  Fall 2014</dc:title>
  <dc:creator>Irani,Sandra</dc:creator>
  <cp:lastModifiedBy>Irani,Sandra</cp:lastModifiedBy>
  <cp:revision>30</cp:revision>
  <dcterms:created xsi:type="dcterms:W3CDTF">2014-09-30T22:04:14Z</dcterms:created>
  <dcterms:modified xsi:type="dcterms:W3CDTF">2015-03-30T15:35:10Z</dcterms:modified>
</cp:coreProperties>
</file>