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3.xml"/><Relationship Type="http://schemas.openxmlformats.org/officeDocument/2006/relationships/slide" Id="rId18" Target="slides/slide12.xml"/><Relationship Type="http://schemas.openxmlformats.org/officeDocument/2006/relationships/slide" Id="rId17" Target="slides/slide11.xml"/><Relationship Type="http://schemas.openxmlformats.org/officeDocument/2006/relationships/slide" Id="rId16" Target="slides/slide10.xml"/><Relationship Type="http://schemas.openxmlformats.org/officeDocument/2006/relationships/slide" Id="rId15" Target="slides/slide9.xml"/><Relationship Type="http://schemas.openxmlformats.org/officeDocument/2006/relationships/slide" Id="rId14" Target="slides/slide8.xml"/><Relationship Type="http://schemas.openxmlformats.org/officeDocument/2006/relationships/slide" Id="rId21" Target="slides/slide15.xml"/><Relationship Type="http://schemas.openxmlformats.org/officeDocument/2006/relationships/presProps" Id="rId2" Target="presProps.xml"/><Relationship Type="http://schemas.openxmlformats.org/officeDocument/2006/relationships/slide" Id="rId12" Target="slides/slide6.xml"/><Relationship Type="http://schemas.openxmlformats.org/officeDocument/2006/relationships/slide" Id="rId22" Target="slides/slide16.xml"/><Relationship Type="http://schemas.openxmlformats.org/officeDocument/2006/relationships/theme" Id="rId1" Target="theme/theme1.xml"/><Relationship Type="http://schemas.openxmlformats.org/officeDocument/2006/relationships/slide" Id="rId13" Target="slides/slide7.xml"/><Relationship Type="http://schemas.openxmlformats.org/officeDocument/2006/relationships/slide" Id="rId23" Target="slides/slide17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4.xml"/><Relationship Type="http://schemas.openxmlformats.org/officeDocument/2006/relationships/slide" Id="rId24" Target="slides/slide18.xml"/><Relationship Type="http://schemas.openxmlformats.org/officeDocument/2006/relationships/tableStyles" Id="rId3" Target="tableStyles.xml"/><Relationship Type="http://schemas.openxmlformats.org/officeDocument/2006/relationships/slide" Id="rId11" Target="slides/slide5.xml"/><Relationship Type="http://schemas.openxmlformats.org/officeDocument/2006/relationships/slide" Id="rId20" Target="slides/slide14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9" id="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0" id="60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1" id="6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6" id="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7" id="11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8" id="11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David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3" id="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4" id="12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5" id="12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David - talk about the placement of the key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9" id="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0" id="13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1" id="13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David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5" id="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6" id="13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7" id="13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Jennifer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1" id="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2" id="14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3" id="14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Jennifer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7" id="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8" id="14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9" id="14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Jennifer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3" id="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4" id="15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5" id="15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Vijay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9" id="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0" id="16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1" id="16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Vijay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4" id="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5" id="16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6" id="16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Vijay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5" id="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6" id="6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7" id="6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Vijay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1" id="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2" id="7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3" id="7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Vijay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7" id="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8" id="7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9" id="7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Byung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3" id="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4" id="8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5" id="8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Byung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0" id="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1" id="9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2" id="9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Byung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6" id="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7" id="9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8" id="9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David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3" id="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4" id="10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5" id="10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David - talk about the drop down search menu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0" id="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1" id="11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2" id="11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David - also about the drop down search menu.... disappearing items (although this is not the best screen shot)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/>
          <p:nvPr/>
        </p:nvSpPr>
        <p:spPr>
          <a:xfrm rot="10800000" flipH="1">
            <a:off y="3979800" x="0"/>
            <a:ext cy="28781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9" id="9"/>
          <p:cNvSpPr/>
          <p:nvPr/>
        </p:nvSpPr>
        <p:spPr>
          <a:xfrm>
            <a:off y="3190900" x="0"/>
            <a:ext cy="790108" cx="4617372"/>
          </a:xfrm>
          <a:custGeom>
            <a:pathLst>
              <a:path extrusionOk="0" h="1108924" w="4617373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0" id="10"/>
          <p:cNvSpPr/>
          <p:nvPr/>
        </p:nvSpPr>
        <p:spPr>
          <a:xfrm rot="10800000" flipH="1">
            <a:off y="3980458" x="0"/>
            <a:ext cy="759612" cx="4617372"/>
          </a:xfrm>
          <a:custGeom>
            <a:pathLst>
              <a:path extrusionOk="0" h="1108924" w="4617373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1" id="11"/>
          <p:cNvSpPr txBox="1"/>
          <p:nvPr>
            <p:ph type="ctrTitle"/>
          </p:nvPr>
        </p:nvSpPr>
        <p:spPr>
          <a:xfrm>
            <a:off y="2329190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subTitle" idx="1"/>
          </p:nvPr>
        </p:nvSpPr>
        <p:spPr>
          <a:xfrm>
            <a:off y="4124476" x="685800"/>
            <a:ext cy="8888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152400" algn="ctr" marL="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i="1" baseline="0" strike="noStrike" sz="2400" b="0" cap="none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53" id="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" id="54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/>
          <p:nvPr/>
        </p:nvSpPr>
        <p:spPr>
          <a:xfrm rot="10800000" flipH="1">
            <a:off y="1550999" x="0"/>
            <a:ext cy="53070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5" id="15"/>
          <p:cNvSpPr/>
          <p:nvPr/>
        </p:nvSpPr>
        <p:spPr>
          <a:xfrm flipH="1">
            <a:off y="761799" x="4526627"/>
            <a:ext cy="790108" cx="4617372"/>
          </a:xfrm>
          <a:custGeom>
            <a:pathLst>
              <a:path extrusionOk="0" h="1108924" w="4617373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6" id="16"/>
          <p:cNvSpPr/>
          <p:nvPr/>
        </p:nvSpPr>
        <p:spPr>
          <a:xfrm rot="10800000">
            <a:off y="1551358" x="4526627"/>
            <a:ext cy="759612" cx="4617372"/>
          </a:xfrm>
          <a:custGeom>
            <a:pathLst>
              <a:path extrusionOk="0" h="1108924" w="4617373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7" id="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18" id="1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/>
          <p:nvPr/>
        </p:nvSpPr>
        <p:spPr>
          <a:xfrm rot="10800000" flipH="1">
            <a:off y="1550999" x="0"/>
            <a:ext cy="53070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1" id="21"/>
          <p:cNvSpPr/>
          <p:nvPr/>
        </p:nvSpPr>
        <p:spPr>
          <a:xfrm rot="10800000">
            <a:off y="1551358" x="4526627"/>
            <a:ext cy="759612" cx="4617372"/>
          </a:xfrm>
          <a:custGeom>
            <a:pathLst>
              <a:path extrusionOk="0" h="1108924" w="4617373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2" id="2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23" id="23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4" id="24"/>
          <p:cNvSpPr/>
          <p:nvPr/>
        </p:nvSpPr>
        <p:spPr>
          <a:xfrm flipH="1">
            <a:off y="761799" x="4526627"/>
            <a:ext cy="790108" cx="4617372"/>
          </a:xfrm>
          <a:custGeom>
            <a:pathLst>
              <a:path extrusionOk="0" h="1108924" w="4617373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5" id="25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6" id="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" id="27"/>
          <p:cNvSpPr/>
          <p:nvPr/>
        </p:nvSpPr>
        <p:spPr>
          <a:xfrm rot="10800000" flipH="1">
            <a:off y="1550999" x="0"/>
            <a:ext cy="53070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8" id="28"/>
          <p:cNvSpPr/>
          <p:nvPr/>
        </p:nvSpPr>
        <p:spPr>
          <a:xfrm flipH="1">
            <a:off y="761799" x="4526627"/>
            <a:ext cy="790108" cx="4617372"/>
          </a:xfrm>
          <a:custGeom>
            <a:pathLst>
              <a:path extrusionOk="0" h="1108924" w="4617373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9" id="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30" id="30"/>
          <p:cNvSpPr/>
          <p:nvPr/>
        </p:nvSpPr>
        <p:spPr>
          <a:xfrm rot="10800000">
            <a:off y="1551358" x="4526627"/>
            <a:ext cy="759612" cx="4617372"/>
          </a:xfrm>
          <a:custGeom>
            <a:pathLst>
              <a:path extrusionOk="0" h="1108924" w="4617373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/>
          <p:nvPr/>
        </p:nvSpPr>
        <p:spPr>
          <a:xfrm rot="10800000" flipH="1">
            <a:off y="5883599" x="0"/>
            <a:ext cy="9744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3" id="33"/>
          <p:cNvSpPr/>
          <p:nvPr/>
        </p:nvSpPr>
        <p:spPr>
          <a:xfrm flipH="1">
            <a:off y="5094446" x="4526627"/>
            <a:ext cy="790108" cx="4617372"/>
          </a:xfrm>
          <a:custGeom>
            <a:pathLst>
              <a:path extrusionOk="0" h="1108924" w="4617373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4" id="34"/>
          <p:cNvSpPr/>
          <p:nvPr/>
        </p:nvSpPr>
        <p:spPr>
          <a:xfrm rot="10800000">
            <a:off y="5884005" x="4526627"/>
            <a:ext cy="759612" cx="4617372"/>
          </a:xfrm>
          <a:custGeom>
            <a:pathLst>
              <a:path extrusionOk="0" h="1108924" w="4617373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5" id="35"/>
          <p:cNvSpPr txBox="1"/>
          <p:nvPr>
            <p:ph type="body" idx="1"/>
          </p:nvPr>
        </p:nvSpPr>
        <p:spPr>
          <a:xfrm>
            <a:off y="5895635" x="457200"/>
            <a:ext cy="6738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i="1" sz="2400">
                <a:solidFill>
                  <a:schemeClr val="dk2"/>
                </a:solidFill>
              </a:defRPr>
            </a:lvl1pPr>
            <a:lvl2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i="1" sz="2400">
                <a:solidFill>
                  <a:schemeClr val="dk2"/>
                </a:solidFill>
              </a:defRPr>
            </a:lvl2pPr>
            <a:lvl3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i="1" sz="2400">
                <a:solidFill>
                  <a:schemeClr val="dk2"/>
                </a:solidFill>
              </a:defRPr>
            </a:lvl3pPr>
            <a:lvl4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i="1" sz="2400">
                <a:solidFill>
                  <a:schemeClr val="dk2"/>
                </a:solidFill>
              </a:defRPr>
            </a:lvl4pPr>
            <a:lvl5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i="1" sz="2400">
                <a:solidFill>
                  <a:schemeClr val="dk2"/>
                </a:solidFill>
              </a:defRPr>
            </a:lvl5pPr>
            <a:lvl6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i="1" sz="2400">
                <a:solidFill>
                  <a:schemeClr val="dk2"/>
                </a:solidFill>
              </a:defRPr>
            </a:lvl6pPr>
            <a:lvl7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i="1" sz="2400">
                <a:solidFill>
                  <a:schemeClr val="dk2"/>
                </a:solidFill>
              </a:defRPr>
            </a:lvl7pPr>
            <a:lvl8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i="1" sz="2400">
                <a:solidFill>
                  <a:schemeClr val="dk2"/>
                </a:solidFill>
              </a:defRPr>
            </a:lvl8pPr>
            <a:lvl9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i="1" sz="24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6" id="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" id="37"/>
          <p:cNvSpPr/>
          <p:nvPr/>
        </p:nvSpPr>
        <p:spPr>
          <a:xfrm>
            <a:off y="101675" x="6676"/>
            <a:ext cy="6739722" cx="9134130"/>
          </a:xfrm>
          <a:custGeom>
            <a:pathLst>
              <a:path extrusionOk="0" h="6739723" w="91570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41" id="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2" id="42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3" id="43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44" id="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" id="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6" id="46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8" id="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9" id="49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50" id="50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3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i="0" baseline="0" strike="noStrike" sz="4800" b="0" cap="none" u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38" id="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" id="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0" id="40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.xml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2.xml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2.xml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2.xml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6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3.pn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6" id="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7" id="57"/>
          <p:cNvSpPr txBox="1"/>
          <p:nvPr>
            <p:ph type="ctrTitle"/>
          </p:nvPr>
        </p:nvSpPr>
        <p:spPr>
          <a:xfrm>
            <a:off y="2329190" x="685800"/>
            <a:ext cy="1650599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Causality Project</a:t>
            </a:r>
          </a:p>
        </p:txBody>
      </p:sp>
      <p:sp>
        <p:nvSpPr>
          <p:cNvPr name="Shape 58" id="58"/>
          <p:cNvSpPr txBox="1"/>
          <p:nvPr>
            <p:ph type="subTitle" idx="1"/>
          </p:nvPr>
        </p:nvSpPr>
        <p:spPr>
          <a:xfrm>
            <a:off y="4124476" x="685800"/>
            <a:ext cy="888899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Jennifer Stoneking</a:t>
            </a:r>
          </a:p>
          <a:p>
            <a:pPr rtl="0" lvl="0">
              <a:buNone/>
            </a:pPr>
            <a:r>
              <a:rPr lang="en"/>
              <a:t>David Conley</a:t>
            </a:r>
          </a:p>
          <a:p>
            <a:pPr rtl="0" lvl="0">
              <a:buNone/>
            </a:pPr>
            <a:r>
              <a:rPr lang="en"/>
              <a:t>Byung Lee</a:t>
            </a:r>
          </a:p>
          <a:p>
            <a:pPr>
              <a:buNone/>
            </a:pPr>
            <a:r>
              <a:rPr lang="en"/>
              <a:t>Vijay Hattiangadi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3" id="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4" id="1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More Results From Phase 2</a:t>
            </a:r>
          </a:p>
        </p:txBody>
      </p:sp>
      <p:sp>
        <p:nvSpPr>
          <p:cNvPr name="Shape 115" id="11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Still issues with visualization</a:t>
            </a:r>
          </a:p>
          <a:p>
            <a:pPr indent="-381000" marL="914400" rtl="0" lvl="1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/>
              <a:t>Key is poorly placed</a:t>
            </a:r>
          </a:p>
          <a:p>
            <a:pPr indent="-381000" marL="914400" rtl="0" lvl="1">
              <a:spcBef>
                <a:spcPts val="48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Size is too small</a:t>
            </a:r>
          </a:p>
          <a:p>
            <a:r>
              <a:t/>
            </a:r>
          </a:p>
          <a:p>
            <a:pPr indent="-419100" marL="457200" lvl="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Hitting backspace to return to previous page sometimes causes a page of code to show up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9" id="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0" id="1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21" id="12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22" id="122"/>
          <p:cNvSpPr/>
          <p:nvPr/>
        </p:nvSpPr>
        <p:spPr>
          <a:xfrm>
            <a:off y="8808" x="0"/>
            <a:ext cy="6840379" cx="914399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6" id="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7" id="12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Positives</a:t>
            </a:r>
          </a:p>
        </p:txBody>
      </p:sp>
      <p:sp>
        <p:nvSpPr>
          <p:cNvPr name="Shape 128" id="12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Key for the visualization is good when people see it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Home page does give users an idea of what the project is about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Unfortunately, still not perfect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Need to get users to read it!</a:t>
            </a:r>
          </a:p>
          <a:p>
            <a:r>
              <a:t/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Mouse-over text is used often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2" id="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3" id="1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Future improvements:</a:t>
            </a:r>
          </a:p>
        </p:txBody>
      </p:sp>
      <p:sp>
        <p:nvSpPr>
          <p:cNvPr name="Shape 134" id="13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Fixing search issues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Auto-populating menus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Searching for plural items (e.g. "Trees" --&gt; "Tree")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Potentially adding ability to search relationships through text (e.g. "Sun causes ultraviolet light")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Improvements for visualization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Zoom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Ensuring key can always be seen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8" id="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9" id="1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More improvements...</a:t>
            </a:r>
          </a:p>
        </p:txBody>
      </p:sp>
      <p:sp>
        <p:nvSpPr>
          <p:cNvPr name="Shape 140" id="14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Ensuring links to other pages look like links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Adding a tutorial or help section for users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Color issues can be resolved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Not having any colors too similar to white background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We're looking at you, light grey...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4" id="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5" id="1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Other great additions:</a:t>
            </a:r>
          </a:p>
        </p:txBody>
      </p:sp>
      <p:sp>
        <p:nvSpPr>
          <p:cNvPr name="Shape 146" id="14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Forward and back button on pages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Categorizing relationships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Adding alphabetical listing for items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Using labels/tags for relationships</a:t>
            </a:r>
          </a:p>
          <a:p>
            <a:pPr indent="-381000" marL="1371600" rtl="0" lvl="2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Could possibly tag different relationships according to categories like "Environmentalism" or "Physics"</a:t>
            </a:r>
          </a:p>
          <a:p>
            <a:pPr indent="-381000" marL="1371600" lvl="2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Would allow users to search for all relationships in the "Environmentalism" category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0" id="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1" id="1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What's left?</a:t>
            </a:r>
          </a:p>
        </p:txBody>
      </p:sp>
      <p:sp>
        <p:nvSpPr>
          <p:cNvPr name="Shape 152" id="15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Finishing the paper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Completing analysis from our research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Determining more suggestions to fix issues discovered during testing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6" id="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7" id="15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Revised Timeline</a:t>
            </a:r>
          </a:p>
        </p:txBody>
      </p:sp>
      <p:sp>
        <p:nvSpPr>
          <p:cNvPr name="Shape 158" id="15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All during week 10: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Finish analysis from all user tests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Determine suggestions for the interface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Finish writing and editing our paper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Collect all materials for appendix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June 10th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Submit paper &amp; assorted materials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62" id="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3" id="163"/>
          <p:cNvSpPr txBox="1"/>
          <p:nvPr/>
        </p:nvSpPr>
        <p:spPr>
          <a:xfrm>
            <a:off y="1169200" x="943225"/>
            <a:ext cy="4657199" cx="69366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3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A big thanks to: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3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Professor Kobsa</a:t>
            </a:r>
          </a:p>
          <a:p>
            <a:pPr rtl="0" lvl="0">
              <a:buNone/>
            </a:pPr>
            <a:r>
              <a:rPr lang="en" sz="3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Bill Tomlinson</a:t>
            </a:r>
          </a:p>
          <a:p>
            <a:pPr rtl="0" lvl="0">
              <a:buNone/>
            </a:pPr>
            <a:r>
              <a:rPr lang="en" sz="3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The Causality Project Team</a:t>
            </a:r>
          </a:p>
          <a:p>
            <a:pPr rtl="0" lvl="0">
              <a:buNone/>
            </a:pPr>
            <a:r>
              <a:rPr lang="en" sz="3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	(Especially Sahand)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Today:</a:t>
            </a:r>
          </a:p>
        </p:txBody>
      </p:sp>
      <p:sp>
        <p:nvSpPr>
          <p:cNvPr name="Shape 64" id="6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Methodologies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Results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End of round 1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Round 2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Improvements &amp; Suggestions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Final timeline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What's left?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Who is working on it?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8" id="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9" id="6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Our Methods</a:t>
            </a:r>
          </a:p>
        </p:txBody>
      </p:sp>
      <p:sp>
        <p:nvSpPr>
          <p:cNvPr name="Shape 70" id="7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>
                <a:solidFill>
                  <a:srgbClr val="000000"/>
                </a:solidFill>
              </a:rPr>
              <a:t>1. Initial heuristic evaluation</a:t>
            </a:r>
          </a:p>
          <a:p>
            <a:pPr rtl="0" lvl="0">
              <a:buNone/>
            </a:pPr>
            <a:r>
              <a:rPr lang="en">
                <a:solidFill>
                  <a:srgbClr val="000000"/>
                </a:solidFill>
              </a:rPr>
              <a:t>2. Usability experiment</a:t>
            </a:r>
          </a:p>
          <a:p>
            <a:pPr indent="-381000" marL="914400" rtl="0" lvl="1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Two rounds of testing</a:t>
            </a:r>
          </a:p>
          <a:p>
            <a:pPr indent="-381000" marL="914400" rtl="0" lvl="1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Talk aloud method</a:t>
            </a:r>
          </a:p>
          <a:p>
            <a:pPr indent="-381000" marL="914400" rtl="0" lvl="1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Note taking &amp; screen recording</a:t>
            </a:r>
          </a:p>
          <a:p>
            <a:pPr rtl="0" lvl="0">
              <a:buNone/>
            </a:pPr>
            <a:r>
              <a:rPr lang="en">
                <a:solidFill>
                  <a:srgbClr val="000000"/>
                </a:solidFill>
              </a:rPr>
              <a:t>3. Pre and post questionnaires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4" id="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5" id="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Results from Testing phase 1</a:t>
            </a:r>
          </a:p>
        </p:txBody>
      </p:sp>
      <p:sp>
        <p:nvSpPr>
          <p:cNvPr name="Shape 76" id="7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Home page necessary for users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Testing helped determine what needed to be put on the home page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Wording caused confusion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Links don't look like links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Users had a hard time finding their way to individual pages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Visualization is complicated to understand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Problem with density of image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0" id="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1" id="8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What was added:</a:t>
            </a:r>
          </a:p>
        </p:txBody>
      </p:sp>
      <p:sp>
        <p:nvSpPr>
          <p:cNvPr name="Shape 82" id="8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Home page</a:t>
            </a:r>
          </a:p>
          <a:p>
            <a:pPr indent="-419100" marL="457200" rtl="0" lvl="0"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/>
              <a:t>Key for visualization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Our next slide shows the home page...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6" id="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7" id="8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88" id="8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89" id="89"/>
          <p:cNvSpPr/>
          <p:nvPr/>
        </p:nvSpPr>
        <p:spPr>
          <a:xfrm>
            <a:off y="349964" x="-1301699"/>
            <a:ext cy="6508035" cx="1174739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3" id="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4" id="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After Testing Phase 2</a:t>
            </a:r>
          </a:p>
        </p:txBody>
      </p:sp>
      <p:sp>
        <p:nvSpPr>
          <p:cNvPr name="Shape 95" id="9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Home page had mixed results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Not everyone looked at it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Search button doesn't search when clicking on text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Text does not show on all resolutions without scrolling</a:t>
            </a:r>
          </a:p>
          <a:p>
            <a:r>
              <a:t/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Searching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Users wanted to search full relationships like:</a:t>
            </a:r>
          </a:p>
          <a:p>
            <a:pPr indent="-381000" marL="1371600" rtl="0" lvl="2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"Unemployment causes Bankruptcy"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Drop down menus that auto-populate had troubles:</a:t>
            </a:r>
          </a:p>
          <a:p>
            <a:pPr indent="-381000" marL="1371600" rtl="0" lvl="2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Items show up and then disappear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9" id="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0" id="10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01" id="10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02" id="102"/>
          <p:cNvSpPr/>
          <p:nvPr/>
        </p:nvSpPr>
        <p:spPr>
          <a:xfrm>
            <a:off y="7479" x="0"/>
            <a:ext cy="6862741" cx="914399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6" id="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7" id="10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08" id="10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09" id="109"/>
          <p:cNvSpPr/>
          <p:nvPr/>
        </p:nvSpPr>
        <p:spPr>
          <a:xfrm>
            <a:off y="8808" x="0"/>
            <a:ext cy="6850230" cx="914399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