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3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21" Target="slides/slide15.xml"/><Relationship Type="http://schemas.openxmlformats.org/officeDocument/2006/relationships/presProps" Id="rId2" Target="presProps.xml"/><Relationship Type="http://schemas.openxmlformats.org/officeDocument/2006/relationships/slide" Id="rId12" Target="slides/slide6.xml"/><Relationship Type="http://schemas.openxmlformats.org/officeDocument/2006/relationships/slide" Id="rId22" Target="slides/slide16.xml"/><Relationship Type="http://schemas.openxmlformats.org/officeDocument/2006/relationships/theme" Id="rId1" Target="theme/theme4.xml"/><Relationship Type="http://schemas.openxmlformats.org/officeDocument/2006/relationships/slide" Id="rId13" Target="slides/slide7.xml"/><Relationship Type="http://schemas.openxmlformats.org/officeDocument/2006/relationships/slide" Id="rId23" Target="slides/slide17.xml"/><Relationship Type="http://schemas.openxmlformats.org/officeDocument/2006/relationships/slideMaster" Id="rId4" Target="slideMasters/slideMaster1.xml"/><Relationship Type="http://schemas.openxmlformats.org/officeDocument/2006/relationships/slide" Id="rId10" Target="slides/slide4.xml"/><Relationship Type="http://schemas.openxmlformats.org/officeDocument/2006/relationships/slide" Id="rId24" Target="slides/slide18.xml"/><Relationship Type="http://schemas.openxmlformats.org/officeDocument/2006/relationships/tableStyles" Id="rId3" Target="tableStyles.xml"/><Relationship Type="http://schemas.openxmlformats.org/officeDocument/2006/relationships/slide" Id="rId11" Target="slides/slide5.xml"/><Relationship Type="http://schemas.openxmlformats.org/officeDocument/2006/relationships/slide" Id="rId20" Target="slides/slide14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1" id="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" id="92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3" id="9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8" id="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9" id="14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0" id="15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" id="1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" id="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" id="1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2" id="1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6" id="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7" id="1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8" id="1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3" id="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4" id="17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5" id="17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9" id="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0" id="18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1" id="18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5" id="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6" id="18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7" id="18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1" id="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2" id="19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3" id="19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7" id="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8" id="19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9" id="19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7" id="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" id="9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9" id="9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3" id="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" id="10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5" id="10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1" id="1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6" id="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7" id="1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8" id="11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2" id="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" id="1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4" id="1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9" id="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0" id="13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1" id="13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8" id="13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2" id="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" id="14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4" id="14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/>
        </p:nvSpPr>
        <p:spPr>
          <a:xfrm>
            <a:off y="1600200" x="0"/>
            <a:ext cy="3657600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9" id="9"/>
          <p:cNvGrpSpPr/>
          <p:nvPr/>
        </p:nvGrpSpPr>
        <p:grpSpPr>
          <a:xfrm>
            <a:off y="-1438" x="0"/>
            <a:ext cy="6859503" cx="1827407"/>
            <a:chOff y="-1438" x="0"/>
            <a:chExt cy="6859503" cx="798029"/>
          </a:xfrm>
        </p:grpSpPr>
        <p:sp>
          <p:nvSpPr>
            <p:cNvPr name="Shape 10" id="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11" id="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12" id="12"/>
          <p:cNvGrpSpPr/>
          <p:nvPr/>
        </p:nvGrpSpPr>
        <p:grpSpPr>
          <a:xfrm flipH="1">
            <a:off y="0" x="7316591"/>
            <a:ext cy="6859503" cx="1827407"/>
            <a:chOff y="-1438" x="0"/>
            <a:chExt cy="6859503" cx="798029"/>
          </a:xfrm>
        </p:grpSpPr>
        <p:sp>
          <p:nvSpPr>
            <p:cNvPr name="Shape 13" id="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14" id="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15" id="15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16" id="16"/>
          <p:cNvSpPr txBox="1"/>
          <p:nvPr>
            <p:ph type="subTitle" idx="1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82" id="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" id="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84" id="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" id="85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86" id="8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19" id="19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20" id="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21" id="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22" id="22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23" id="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24" id="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25" id="25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26" id="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30" id="30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31" id="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32" id="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33" id="33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34" id="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35" id="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36" id="36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37" id="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38" id="38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9" id="39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42" id="4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43" id="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44" id="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45" id="4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46" id="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47" id="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48" id="4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49" id="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50" id="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1" id="5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52" id="5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53" id="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54" id="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55" id="5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56" id="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57" id="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58" id="5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59" id="59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62" id="6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63" id="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64" id="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65" id="6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66" id="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67" id="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68" id="6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4" id="74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7" id="77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0" id="80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81" id="81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r="50%" l="50%" b="50%" t="50%"/>
          </a:path>
          <a:tileRect/>
        </a:gra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5750" algn="l" marL="742950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algn="l" marL="1143000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algn="l" marL="16002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algn="l" marL="20574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algn="l" marL="25146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algn="l" marL="29718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algn="l" marL="34290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algn="l" marL="38862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1" id="71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4.xml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4.xml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4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4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4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4.xml"/><Relationship Type="http://schemas.openxmlformats.org/officeDocument/2006/relationships/image" Id="rId4" Target="../media/image00.png"/><Relationship Type="http://schemas.openxmlformats.org/officeDocument/2006/relationships/hyperlink" Id="rId3" TargetMode="External" Target="http://www.fzenteno.net/new3.ht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2.pn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1.pn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 txBox="1"/>
          <p:nvPr>
            <p:ph type="ctrTitle"/>
          </p:nvPr>
        </p:nvSpPr>
        <p:spPr>
          <a:xfrm>
            <a:off y="199063" x="685799"/>
            <a:ext cy="1650599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132 Final Presentation</a:t>
            </a:r>
          </a:p>
        </p:txBody>
      </p:sp>
      <p:sp>
        <p:nvSpPr>
          <p:cNvPr name="Shape 89" id="89"/>
          <p:cNvSpPr txBox="1"/>
          <p:nvPr>
            <p:ph type="subTitle" idx="1"/>
          </p:nvPr>
        </p:nvSpPr>
        <p:spPr>
          <a:xfrm>
            <a:off y="2099425" x="685799"/>
            <a:ext cy="878099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3000"/>
              <a:t>Group 4 - Library Usability Study</a:t>
            </a:r>
          </a:p>
        </p:txBody>
      </p:sp>
      <p:sp>
        <p:nvSpPr>
          <p:cNvPr name="Shape 90" id="90"/>
          <p:cNvSpPr txBox="1"/>
          <p:nvPr>
            <p:ph type="subTitle" idx="2"/>
          </p:nvPr>
        </p:nvSpPr>
        <p:spPr>
          <a:xfrm>
            <a:off y="3421125" x="685800"/>
            <a:ext cy="878099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Brandon Stoltz 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Freddie Zenteno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Steven Crane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Yu Cheng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5" id="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6" id="1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Mobile Usability Methods Used</a:t>
            </a:r>
          </a:p>
        </p:txBody>
      </p:sp>
      <p:sp>
        <p:nvSpPr>
          <p:cNvPr name="Shape 147" id="147"/>
          <p:cNvSpPr txBox="1"/>
          <p:nvPr>
            <p:ph type="body" idx="1"/>
          </p:nvPr>
        </p:nvSpPr>
        <p:spPr>
          <a:xfrm>
            <a:off y="1600200" x="471150"/>
            <a:ext cy="4967700" cx="82017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. Brought up Interface on a group member's Smartphone or iPod</a:t>
            </a:r>
          </a:p>
          <a:p>
            <a:pPr rtl="0" lvl="0">
              <a:buNone/>
            </a:pPr>
            <a:r>
              <a:rPr lang="en" sz="2400"/>
              <a:t>. Brought up questionnaire on public desktop or personal laptop</a:t>
            </a:r>
          </a:p>
          <a:p>
            <a:pPr rtl="0" lvl="0">
              <a:buNone/>
            </a:pPr>
            <a:r>
              <a:rPr lang="en" sz="2400"/>
              <a:t>. Handed mobile device zoomed out, vertical orientation</a:t>
            </a:r>
          </a:p>
          <a:p>
            <a:pPr rtl="0" lvl="0">
              <a:buNone/>
            </a:pPr>
            <a:r>
              <a:rPr lang="en" sz="2400"/>
              <a:t>. Closely monitored subject as they were given tasks</a:t>
            </a:r>
          </a:p>
          <a:p>
            <a:pPr rtl="0" lvl="0">
              <a:buNone/>
            </a:pPr>
            <a:r>
              <a:rPr lang="en" sz="2400"/>
              <a:t>. Logged times and commentary, noted any convenience or hindrance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1" id="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2" id="1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Second Phase of User Testing Results</a:t>
            </a:r>
          </a:p>
        </p:txBody>
      </p:sp>
      <p:sp>
        <p:nvSpPr>
          <p:cNvPr name="Shape 153" id="15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Five users tested for mobile interface.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All five users instantly "pinch to zoom in" and view the map.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All users were not able to see the buttons after zooming in. 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1 out 3 of the users that were asked to find a book actually used the search feature at the bottom.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"If there were more buttons at the top, I would have probably used them" - Test User 5</a:t>
            </a:r>
          </a:p>
          <a:p>
            <a:pPr indent="-381000" marL="1371600" lvl="2">
              <a:buClr>
                <a:schemeClr val="lt1"/>
              </a:buClr>
              <a:buSzPct val="80000"/>
              <a:buFont typeface="Wingdings"/>
              <a:buChar char="§"/>
            </a:pPr>
            <a:r>
              <a:rPr lang="en"/>
              <a:t>Feedback from a mobile use tester.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Second Phase of User Testing Results</a:t>
            </a:r>
          </a:p>
        </p:txBody>
      </p:sp>
      <p:sp>
        <p:nvSpPr>
          <p:cNvPr name="Shape 159" id="15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Mobile Version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Users were able to find items quickly.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Smaller screen resulted in less eye movement. 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Users liked the ability to interact with the map. (Zoom In/Out)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Users liked the idea of being able to take their mobile device and use it as a map.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3" id="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" id="164"/>
          <p:cNvSpPr txBox="1"/>
          <p:nvPr>
            <p:ph type="title"/>
          </p:nvPr>
        </p:nvSpPr>
        <p:spPr>
          <a:xfrm>
            <a:off y="274637" x="457200"/>
            <a:ext cy="7805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Mobile Considerations</a:t>
            </a:r>
          </a:p>
        </p:txBody>
      </p:sp>
      <p:sp>
        <p:nvSpPr>
          <p:cNvPr name="Shape 165" id="165"/>
          <p:cNvSpPr txBox="1"/>
          <p:nvPr>
            <p:ph type="body" idx="1"/>
          </p:nvPr>
        </p:nvSpPr>
        <p:spPr>
          <a:xfrm>
            <a:off y="1600200" x="108701"/>
            <a:ext cy="4967700" cx="88152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. More hands-on immediate focus on manipulating    the map</a:t>
            </a:r>
          </a:p>
          <a:p>
            <a:pPr rtl="0" lvl="0">
              <a:buNone/>
            </a:pPr>
            <a:r>
              <a:rPr lang="en"/>
              <a:t>. Button sizes need to be taken into consideration</a:t>
            </a:r>
          </a:p>
          <a:p>
            <a:pPr rtl="0" lvl="0">
              <a:buNone/>
            </a:pPr>
            <a:r>
              <a:rPr lang="en"/>
              <a:t>. Buttons still spread out, not drawing enough attention.</a:t>
            </a:r>
          </a:p>
          <a:p>
            <a:pPr>
              <a:buNone/>
            </a:pPr>
            <a:r>
              <a:rPr lang="en"/>
              <a:t>. Legible font on actual map.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9" id="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0" id="170"/>
          <p:cNvSpPr txBox="1"/>
          <p:nvPr>
            <p:ph type="title"/>
          </p:nvPr>
        </p:nvSpPr>
        <p:spPr>
          <a:xfrm>
            <a:off y="672192" x="457200"/>
            <a:ext cy="20562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</p:txBody>
      </p:sp>
      <p:sp>
        <p:nvSpPr>
          <p:cNvPr name="Shape 171" id="171"/>
          <p:cNvSpPr txBox="1"/>
          <p:nvPr/>
        </p:nvSpPr>
        <p:spPr>
          <a:xfrm>
            <a:off y="152400" x="152400"/>
            <a:ext cy="1956300" cx="86612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lnSpc>
                <a:spcPct val="115000"/>
              </a:lnSpc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ACB4C2"/>
                </a:solidFill>
                <a:latin typeface="Trebuchet MS"/>
                <a:ea typeface="Trebuchet MS"/>
                <a:cs typeface="Trebuchet MS"/>
                <a:sym typeface="Trebuchet MS"/>
              </a:rPr>
              <a:t>Schedule Weeks 1-9 Completed</a:t>
            </a:r>
          </a:p>
          <a:p>
            <a:r>
              <a:t/>
            </a:r>
          </a:p>
        </p:txBody>
      </p:sp>
      <p:sp>
        <p:nvSpPr>
          <p:cNvPr name="Shape 172" id="172"/>
          <p:cNvSpPr txBox="1"/>
          <p:nvPr/>
        </p:nvSpPr>
        <p:spPr>
          <a:xfrm>
            <a:off y="2165491" x="457200"/>
            <a:ext cy="3152999" cx="80276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lnSpc>
                <a:spcPct val="115000"/>
              </a:lnSpc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Week 1 - Week 9</a:t>
            </a:r>
          </a:p>
          <a:p>
            <a:pPr rtl="0" lvl="0">
              <a:lnSpc>
                <a:spcPct val="115000"/>
              </a:lnSpc>
              <a:buNone/>
            </a:pP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Held meetings with customer</a:t>
            </a:r>
          </a:p>
          <a:p>
            <a:pPr rtl="0" lvl="0">
              <a:lnSpc>
                <a:spcPct val="115000"/>
              </a:lnSpc>
              <a:buNone/>
            </a:pP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Gathered materials (</a:t>
            </a:r>
            <a:r>
              <a:rPr lang="en" sz="30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materials document</a:t>
            </a: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rtl="0" lvl="0">
              <a:lnSpc>
                <a:spcPct val="115000"/>
              </a:lnSpc>
              <a:buNone/>
            </a:pP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Completed and analysed user testing phase 1</a:t>
            </a:r>
          </a:p>
          <a:p>
            <a:pPr rtl="0" lvl="0">
              <a:lnSpc>
                <a:spcPct val="115000"/>
              </a:lnSpc>
              <a:buNone/>
            </a:pP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Refined user interface version 2, completed user testing phase 2</a:t>
            </a:r>
          </a:p>
          <a:p>
            <a:pPr rtl="0" lvl="0">
              <a:lnSpc>
                <a:spcPct val="115000"/>
              </a:lnSpc>
              <a:buNone/>
            </a:pPr>
            <a:r>
              <a:rPr lang="en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Started analyze round 2 user test videos and gather stat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6" id="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7" id="177"/>
          <p:cNvSpPr txBox="1"/>
          <p:nvPr/>
        </p:nvSpPr>
        <p:spPr>
          <a:xfrm>
            <a:off y="152400" x="152400"/>
            <a:ext cy="1716299" cx="82533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lnSpc>
                <a:spcPct val="115000"/>
              </a:lnSpc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ACB4C2"/>
                </a:solidFill>
                <a:latin typeface="Trebuchet MS"/>
                <a:ea typeface="Trebuchet MS"/>
                <a:cs typeface="Trebuchet MS"/>
                <a:sym typeface="Trebuchet MS"/>
              </a:rPr>
              <a:t>Proposed Schedule</a:t>
            </a:r>
          </a:p>
          <a:p>
            <a:r>
              <a:t/>
            </a:r>
          </a:p>
        </p:txBody>
      </p:sp>
      <p:sp>
        <p:nvSpPr>
          <p:cNvPr name="Shape 178" id="178"/>
          <p:cNvSpPr txBox="1"/>
          <p:nvPr/>
        </p:nvSpPr>
        <p:spPr>
          <a:xfrm>
            <a:off y="1929000" x="324300"/>
            <a:ext cy="3448800" cx="8495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Week 10</a:t>
            </a:r>
          </a:p>
          <a:p>
            <a:pPr rtl="0" lvl="0">
              <a:buNone/>
            </a:pPr>
            <a:r>
              <a:rPr lang="en" i="1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Final presentation</a:t>
            </a:r>
          </a:p>
          <a:p>
            <a:pPr rtl="0" lvl="0">
              <a:buNone/>
            </a:pPr>
            <a:r>
              <a:rPr lang="en" i="1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Final evaluation /analysis</a:t>
            </a:r>
          </a:p>
          <a:p>
            <a:pPr rtl="0" lvl="0">
              <a:buClr>
                <a:srgbClr val="000000"/>
              </a:buClr>
              <a:buSzPct val="30555"/>
              <a:buFont typeface="Arial"/>
              <a:buNone/>
            </a:pPr>
            <a:r>
              <a:rPr lang="en" i="1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group meeting on Wednesday</a:t>
            </a:r>
          </a:p>
          <a:p>
            <a:pPr rtl="0" lvl="0">
              <a:buClr>
                <a:srgbClr val="000000"/>
              </a:buClr>
              <a:buSzPct val="30555"/>
              <a:buFont typeface="Arial"/>
              <a:buNone/>
            </a:pPr>
            <a:r>
              <a:rPr lang="en" i="1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meeting with the customer on Friday</a:t>
            </a:r>
          </a:p>
          <a:p>
            <a:pPr rtl="0" lvl="0">
              <a:buClr>
                <a:srgbClr val="000000"/>
              </a:buClr>
              <a:buSzPct val="30555"/>
              <a:buFont typeface="Arial"/>
              <a:buNone/>
            </a:pPr>
            <a:r>
              <a:rPr lang="en" i="1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  <a:r>
              <a:rPr lang="en" i="1" sz="36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Final report (June 10) 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2" id="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3" id="1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Group 4 Sign-off</a:t>
            </a:r>
          </a:p>
        </p:txBody>
      </p:sp>
      <p:sp>
        <p:nvSpPr>
          <p:cNvPr name="Shape 184" id="18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*All users who switched floors did it significantly faster with our approach.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*A mobile friendly application is feasible. 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* Both desktop and mobile implementations are important for fundamental tools, like maps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8" id="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9" id="1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Group 4 Sign-off</a:t>
            </a:r>
          </a:p>
        </p:txBody>
      </p:sp>
      <p:sp>
        <p:nvSpPr>
          <p:cNvPr name="Shape 190" id="190"/>
          <p:cNvSpPr txBox="1"/>
          <p:nvPr>
            <p:ph type="body" idx="1"/>
          </p:nvPr>
        </p:nvSpPr>
        <p:spPr>
          <a:xfrm>
            <a:off y="1890300" x="20685"/>
            <a:ext cy="4967700" cx="90675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 sz="4800" b="1"/>
              <a:t>Thank you 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 sz="3600" b="1"/>
              <a:t>Professor Kobsa</a:t>
            </a:r>
          </a:p>
          <a:p>
            <a:pPr algn="ctr" rtl="0" lvl="0">
              <a:buNone/>
            </a:pPr>
            <a:r>
              <a:rPr lang="en" sz="3600" b="1"/>
              <a:t>&amp;</a:t>
            </a:r>
          </a:p>
          <a:p>
            <a:pPr algn="ctr" rtl="0" lvl="0">
              <a:buNone/>
            </a:pPr>
            <a:r>
              <a:rPr lang="en" sz="3600" b="1"/>
              <a:t>Christopher Davis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4" id="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5" id="1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 rtl="0"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Group 4 Sign-off</a:t>
            </a:r>
          </a:p>
        </p:txBody>
      </p:sp>
      <p:sp>
        <p:nvSpPr>
          <p:cNvPr name="Shape 196" id="19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algn="ctr">
              <a:buNone/>
            </a:pPr>
            <a:r>
              <a:rPr lang="en" sz="48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Testing Results from phase 1</a:t>
            </a:r>
          </a:p>
        </p:txBody>
      </p:sp>
      <p:sp>
        <p:nvSpPr>
          <p:cNvPr name="Shape 96" id="96"/>
          <p:cNvSpPr txBox="1"/>
          <p:nvPr/>
        </p:nvSpPr>
        <p:spPr>
          <a:xfrm>
            <a:off y="1714650" x="921250"/>
            <a:ext cy="2082000" cx="7085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- Preliminary analysis from phase 2, but all the significant data from phase 1 has been analyzed.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- There were 11 different combinations of tasks and scenarios: </a:t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In 6 of them, our implementation produces faster results, in 1 there was little or no difference and in 4 the current library maps produced faster results.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 b="1">
                <a:solidFill>
                  <a:schemeClr val="lt1"/>
                </a:solidFill>
              </a:rPr>
              <a:t>This suggests that our interface tended to allow users to find things faster, but not for every task.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Questionnaire results from Phase 1</a:t>
            </a:r>
          </a:p>
        </p:txBody>
      </p:sp>
      <p:sp>
        <p:nvSpPr>
          <p:cNvPr name="Shape 102" id="102"/>
          <p:cNvSpPr txBox="1"/>
          <p:nvPr/>
        </p:nvSpPr>
        <p:spPr>
          <a:xfrm>
            <a:off y="1821700" x="1100118"/>
            <a:ext cy="1680000" cx="6837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000">
                <a:solidFill>
                  <a:schemeClr val="lt1"/>
                </a:solidFill>
              </a:rPr>
              <a:t>- 7 out of 10 users answered that they would prefer our map to the current library maps.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3000">
                <a:solidFill>
                  <a:schemeClr val="lt1"/>
                </a:solidFill>
              </a:rPr>
              <a:t>- All 7 of these users answered that they would recommend our version of the map to someone else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6" id="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7" id="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Second Phase of User Testing</a:t>
            </a:r>
          </a:p>
        </p:txBody>
      </p:sp>
      <p:sp>
        <p:nvSpPr>
          <p:cNvPr name="Shape 108" id="108"/>
          <p:cNvSpPr txBox="1"/>
          <p:nvPr/>
        </p:nvSpPr>
        <p:spPr>
          <a:xfrm>
            <a:off y="1527600" x="642275"/>
            <a:ext cy="1711799" cx="76514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- The second phase of user testing was the same as the first, with the following changes: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1) Users were no longer asked to use the current library map. (PDF Maps)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2) The users were provided with an improved version of the previous interface.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3) Half of the users in the second phase used a mobile device to view the interface and the other half used the computer.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 txBox="1"/>
          <p:nvPr>
            <p:ph type="title"/>
          </p:nvPr>
        </p:nvSpPr>
        <p:spPr>
          <a:xfrm>
            <a:off y="-55112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The Second interface</a:t>
            </a:r>
          </a:p>
        </p:txBody>
      </p:sp>
      <p:sp>
        <p:nvSpPr>
          <p:cNvPr name="Shape 114" id="114"/>
          <p:cNvSpPr txBox="1"/>
          <p:nvPr/>
        </p:nvSpPr>
        <p:spPr>
          <a:xfrm>
            <a:off y="1141947" x="424050"/>
            <a:ext cy="2538000" cx="82959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
</a:t>
            </a:r>
            <a:r>
              <a:rPr lang="en" sz="3000">
                <a:solidFill>
                  <a:srgbClr val="FFFFFF"/>
                </a:solidFill>
              </a:rPr>
              <a:t>Hosted on Freddie's website at. 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www.fzenteno.net/new3.html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- Contained all of the major changes we discussed in the interim presentation. Notably: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1) Movement of buttons to the </a:t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    top and side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2) More specific </a:t>
            </a:r>
          </a:p>
          <a:p>
            <a:pPr rtl="0" lvl="0">
              <a:buNone/>
            </a:pPr>
            <a:r>
              <a:rPr lang="en" sz="2400">
                <a:solidFill>
                  <a:schemeClr val="lt1"/>
                </a:solidFill>
              </a:rPr>
              <a:t>    call # searching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3) Buttons with graphics</a:t>
            </a:r>
          </a:p>
        </p:txBody>
      </p:sp>
      <p:sp>
        <p:nvSpPr>
          <p:cNvPr name="Shape 115" id="115"/>
          <p:cNvSpPr/>
          <p:nvPr/>
        </p:nvSpPr>
        <p:spPr>
          <a:xfrm>
            <a:off y="3428012" x="4752482"/>
            <a:ext cy="3109164" cx="41378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9" id="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" id="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Second Phase of User Testing Results</a:t>
            </a:r>
          </a:p>
        </p:txBody>
      </p:sp>
      <p:sp>
        <p:nvSpPr>
          <p:cNvPr name="Shape 121" id="12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u="sng"/>
              <a:t>Desktop Version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Users performed the same tasks with some similar results.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3 out of 5 users ignored the buttons at the top.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1 out of 5 actually used one of the buttons.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1 out of 5 noticed the button and did not use it.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5" id="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6" id="1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Second Phase of User Testing Results</a:t>
            </a:r>
          </a:p>
        </p:txBody>
      </p:sp>
      <p:sp>
        <p:nvSpPr>
          <p:cNvPr name="Shape 127" id="12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u="sng"/>
              <a:t>Mobile Version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Android Device (v2.3.4)</a:t>
            </a:r>
          </a:p>
          <a:p>
            <a:r>
              <a:t/>
            </a:r>
          </a:p>
        </p:txBody>
      </p:sp>
      <p:sp>
        <p:nvSpPr>
          <p:cNvPr name="Shape 128" id="128"/>
          <p:cNvSpPr/>
          <p:nvPr/>
        </p:nvSpPr>
        <p:spPr>
          <a:xfrm>
            <a:off y="2954957" x="2116049"/>
            <a:ext cy="3269293" cx="4911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2" id="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3" id="133"/>
          <p:cNvSpPr txBox="1"/>
          <p:nvPr>
            <p:ph type="title"/>
          </p:nvPr>
        </p:nvSpPr>
        <p:spPr>
          <a:xfrm>
            <a:off y="344332" x="457200"/>
            <a:ext cy="7527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Mobile Method Madness</a:t>
            </a:r>
          </a:p>
        </p:txBody>
      </p:sp>
      <p:sp>
        <p:nvSpPr>
          <p:cNvPr name="Shape 134" id="134"/>
          <p:cNvSpPr txBox="1"/>
          <p:nvPr>
            <p:ph type="body" idx="1"/>
          </p:nvPr>
        </p:nvSpPr>
        <p:spPr>
          <a:xfrm>
            <a:off y="1195975" x="457200"/>
            <a:ext cy="54555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Introduced Mobile testing into the project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135" id="135"/>
          <p:cNvSpPr/>
          <p:nvPr/>
        </p:nvSpPr>
        <p:spPr>
          <a:xfrm>
            <a:off y="2188134" x="867276"/>
            <a:ext cy="4165739" cx="74094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9" id="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" id="140"/>
          <p:cNvSpPr txBox="1"/>
          <p:nvPr>
            <p:ph type="title"/>
          </p:nvPr>
        </p:nvSpPr>
        <p:spPr>
          <a:xfrm>
            <a:off y="274637" x="457200"/>
            <a:ext cy="6305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 sz="3000"/>
              <a:t>Mobile - Usability testing - Importance</a:t>
            </a:r>
          </a:p>
        </p:txBody>
      </p:sp>
      <p:sp>
        <p:nvSpPr>
          <p:cNvPr name="Shape 141" id="141"/>
          <p:cNvSpPr txBox="1"/>
          <p:nvPr>
            <p:ph type="body" idx="1"/>
          </p:nvPr>
        </p:nvSpPr>
        <p:spPr>
          <a:xfrm>
            <a:off y="1206075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
</a:t>
            </a:r>
            <a:r>
              <a:rPr lang="en"/>
              <a:t>.	Ensures data and usability consistency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.	Covers a wider range of common interfaces</a:t>
            </a:r>
          </a:p>
          <a:p>
            <a:r>
              <a:t/>
            </a:r>
          </a:p>
          <a:p>
            <a:pPr indent="0" marL="0" rtl="0" lvl="0">
              <a:buNone/>
            </a:pPr>
            <a:r>
              <a:rPr lang="en"/>
              <a:t>.	Focuses on speed and convenience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