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4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Christopher 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Presentation structure: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Summarize very briefly the problems that you address and the methods that you use for this purpose (i.e., condense your first presentation into 2-3 slides :-)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Describe what you have done so far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Describe what insights you have gained to date, as related to the problems described in (1)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Describe difficulties that you encountered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Discuss any decisions that will still need to be made</a:t>
            </a:r>
          </a:p>
          <a:p>
            <a:pPr indent="-292100" lvl="0" marL="596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000">
                <a:solidFill>
                  <a:srgbClr val="222222"/>
                </a:solidFill>
              </a:rPr>
              <a:t>Present your updated / more detailed timeline for the remaining project duration (assign dates and people to each task)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Madeleine 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Alexia 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Christopher R - Regression Testing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Bad (Item 2): </a:t>
            </a:r>
            <a:r>
              <a:rPr lang="en">
                <a:solidFill>
                  <a:srgbClr val="2B2828"/>
                </a:solidFill>
              </a:rPr>
              <a:t>When I access the “Submission Details” in the Assignments tab and attempt to submit an assignment that does not have any content (i.e. a submission with no file attached) I get no such error message notifying me that no such file was submitted. Users are able to recover from errors with no problems whatsoever, but recognizing/diagnosing errors when they are not denoted could be a problem for the end user. These minor nuances need to be revisited before mass implementation at UC Irvine.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Christopher R - Regression Testing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Bad (Item 2): </a:t>
            </a:r>
            <a:r>
              <a:rPr lang="en">
                <a:solidFill>
                  <a:srgbClr val="2B2828"/>
                </a:solidFill>
              </a:rPr>
              <a:t>When I access the “Submission Details” in the Assignments tab and attempt to submit an assignment that does not have any content (i.e. a submission with no file attached) I get no such error message notifying me that no such file was submitted. Users are able to recover from errors with no problems whatsoever, but recognizing/diagnosing errors when they are not denoted could be a problem for the end user. These minor nuances need to be revisited before mass implementation at UC Irvine.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Alexia 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Conducted think-aloud and interview sessions with 4 Canvas users and 4 non-Canvas users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Assigned tasks focused on the 7 functionalities: Announcements, Discussion, People, Files, Outcomes, Modules, and Collaborations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Each participant was able to complete every task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Observe their performance rate based on how quickly they completed each task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Noticed some were more complicated to complete than others</a:t>
            </a:r>
          </a:p>
          <a:p>
            <a:pPr indent="-317500" lvl="2" marL="13716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Suggested solutions - mockups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Madeleine 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Emily P / Christopher 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" name="Shape 53"/>
          <p:cNvSpPr/>
          <p:nvPr/>
        </p:nvSpPr>
        <p:spPr>
          <a:xfrm>
            <a:off x="808725" y="600562"/>
            <a:ext cx="190200" cy="1428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69050" y="1396425"/>
            <a:ext cx="269400" cy="202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1165475" y="4994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165497" y="1200150"/>
            <a:ext cx="68580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165475" y="4994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165474" y="1200150"/>
            <a:ext cx="33069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600"/>
            </a:lvl1pPr>
            <a:lvl2pPr rtl="0">
              <a:spcBef>
                <a:spcPts val="0"/>
              </a:spcBef>
              <a:buSzPct val="100000"/>
              <a:defRPr sz="2600"/>
            </a:lvl2pPr>
            <a:lvl3pPr rtl="0">
              <a:spcBef>
                <a:spcPts val="0"/>
              </a:spcBef>
              <a:buSzPct val="100000"/>
              <a:defRPr sz="2600"/>
            </a:lvl3pPr>
            <a:lvl4pPr rtl="0">
              <a:spcBef>
                <a:spcPts val="0"/>
              </a:spcBef>
              <a:buSzPct val="100000"/>
              <a:defRPr sz="2600"/>
            </a:lvl4pPr>
            <a:lvl5pPr rtl="0">
              <a:spcBef>
                <a:spcPts val="0"/>
              </a:spcBef>
              <a:buSzPct val="100000"/>
              <a:defRPr sz="2600"/>
            </a:lvl5pPr>
            <a:lvl6pPr rtl="0">
              <a:spcBef>
                <a:spcPts val="0"/>
              </a:spcBef>
              <a:buSzPct val="100000"/>
              <a:defRPr sz="2600"/>
            </a:lvl6pPr>
            <a:lvl7pPr rtl="0">
              <a:spcBef>
                <a:spcPts val="0"/>
              </a:spcBef>
              <a:buSzPct val="100000"/>
              <a:defRPr sz="2600"/>
            </a:lvl7pPr>
            <a:lvl8pPr rtl="0">
              <a:spcBef>
                <a:spcPts val="0"/>
              </a:spcBef>
              <a:buSzPct val="100000"/>
              <a:defRPr sz="2600"/>
            </a:lvl8pPr>
            <a:lvl9pPr rtl="0">
              <a:spcBef>
                <a:spcPts val="0"/>
              </a:spcBef>
              <a:buSzPct val="100000"/>
              <a:defRPr sz="26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671569" y="1200150"/>
            <a:ext cx="33069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600"/>
            </a:lvl1pPr>
            <a:lvl2pPr rtl="0">
              <a:spcBef>
                <a:spcPts val="0"/>
              </a:spcBef>
              <a:buSzPct val="100000"/>
              <a:defRPr sz="2600"/>
            </a:lvl2pPr>
            <a:lvl3pPr rtl="0">
              <a:spcBef>
                <a:spcPts val="0"/>
              </a:spcBef>
              <a:buSzPct val="100000"/>
              <a:defRPr sz="2600"/>
            </a:lvl3pPr>
            <a:lvl4pPr rtl="0">
              <a:spcBef>
                <a:spcPts val="0"/>
              </a:spcBef>
              <a:buSzPct val="100000"/>
              <a:defRPr sz="2600"/>
            </a:lvl4pPr>
            <a:lvl5pPr rtl="0">
              <a:spcBef>
                <a:spcPts val="0"/>
              </a:spcBef>
              <a:buSzPct val="100000"/>
              <a:defRPr sz="2600"/>
            </a:lvl5pPr>
            <a:lvl6pPr rtl="0">
              <a:spcBef>
                <a:spcPts val="0"/>
              </a:spcBef>
              <a:buSzPct val="100000"/>
              <a:defRPr sz="2600"/>
            </a:lvl6pPr>
            <a:lvl7pPr rtl="0">
              <a:spcBef>
                <a:spcPts val="0"/>
              </a:spcBef>
              <a:buSzPct val="100000"/>
              <a:defRPr sz="2600"/>
            </a:lvl7pPr>
            <a:lvl8pPr rtl="0">
              <a:spcBef>
                <a:spcPts val="0"/>
              </a:spcBef>
              <a:buSzPct val="100000"/>
              <a:defRPr sz="2600"/>
            </a:lvl8pPr>
            <a:lvl9pPr rtl="0">
              <a:spcBef>
                <a:spcPts val="0"/>
              </a:spcBef>
              <a:buSzPct val="100000"/>
              <a:defRPr sz="2600"/>
            </a:lvl9pPr>
          </a:lstStyle>
          <a:p/>
        </p:txBody>
      </p:sp>
      <p:cxnSp>
        <p:nvCxnSpPr>
          <p:cNvPr id="61" name="Shape 61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" name="Shape 62"/>
          <p:cNvSpPr/>
          <p:nvPr/>
        </p:nvSpPr>
        <p:spPr>
          <a:xfrm>
            <a:off x="808725" y="600562"/>
            <a:ext cx="190200" cy="1428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69050" y="1396425"/>
            <a:ext cx="269400" cy="202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165475" y="4994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165475" y="1255481"/>
            <a:ext cx="2403599" cy="3670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3692249" y="1255481"/>
            <a:ext cx="2403599" cy="3670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6219023" y="1255481"/>
            <a:ext cx="2403599" cy="3670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buSzPct val="100000"/>
              <a:defRPr sz="2000"/>
            </a:lvl2pPr>
            <a:lvl3pPr rtl="0">
              <a:spcBef>
                <a:spcPts val="0"/>
              </a:spcBef>
              <a:buSzPct val="100000"/>
              <a:defRPr sz="2000"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69" name="Shape 69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0" name="Shape 70"/>
          <p:cNvSpPr/>
          <p:nvPr/>
        </p:nvSpPr>
        <p:spPr>
          <a:xfrm>
            <a:off x="808725" y="600562"/>
            <a:ext cx="190200" cy="1428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69050" y="1396425"/>
            <a:ext cx="269400" cy="2022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165475" y="4994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74" name="Shape 74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" name="Shape 75"/>
          <p:cNvSpPr/>
          <p:nvPr/>
        </p:nvSpPr>
        <p:spPr>
          <a:xfrm>
            <a:off x="808725" y="600562"/>
            <a:ext cx="190200" cy="1428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78" name="Shape 78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9" name="Shape 79"/>
          <p:cNvSpPr/>
          <p:nvPr/>
        </p:nvSpPr>
        <p:spPr>
          <a:xfrm>
            <a:off x="808650" y="4464637"/>
            <a:ext cx="190200" cy="1428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2" name="Shape 82"/>
          <p:cNvSpPr/>
          <p:nvPr/>
        </p:nvSpPr>
        <p:spPr>
          <a:xfrm>
            <a:off x="808650" y="2500425"/>
            <a:ext cx="190200" cy="1428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key color">
    <p:bg>
      <p:bgPr>
        <a:solidFill>
          <a:srgbClr val="39C0B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2E303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5" name="Shape 85"/>
          <p:cNvSpPr/>
          <p:nvPr/>
        </p:nvSpPr>
        <p:spPr>
          <a:xfrm>
            <a:off x="808650" y="2500425"/>
            <a:ext cx="190200" cy="142800"/>
          </a:xfrm>
          <a:prstGeom prst="ellipse">
            <a:avLst/>
          </a:prstGeom>
          <a:solidFill>
            <a:srgbClr val="39C0BA"/>
          </a:solidFill>
          <a:ln cap="flat" cmpd="sng" w="952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1319175" y="2157318"/>
            <a:ext cx="6680399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6000"/>
            </a:lvl1pPr>
            <a:lvl2pPr rtl="0">
              <a:spcBef>
                <a:spcPts val="0"/>
              </a:spcBef>
              <a:buSzPct val="100000"/>
              <a:defRPr sz="6000"/>
            </a:lvl2pPr>
            <a:lvl3pPr rtl="0">
              <a:spcBef>
                <a:spcPts val="0"/>
              </a:spcBef>
              <a:buSzPct val="100000"/>
              <a:defRPr sz="6000"/>
            </a:lvl3pPr>
            <a:lvl4pPr rtl="0">
              <a:spcBef>
                <a:spcPts val="0"/>
              </a:spcBef>
              <a:buSzPct val="100000"/>
              <a:defRPr sz="6000"/>
            </a:lvl4pPr>
            <a:lvl5pPr rtl="0">
              <a:spcBef>
                <a:spcPts val="0"/>
              </a:spcBef>
              <a:buSzPct val="100000"/>
              <a:defRPr sz="6000"/>
            </a:lvl5pPr>
            <a:lvl6pPr rtl="0">
              <a:spcBef>
                <a:spcPts val="0"/>
              </a:spcBef>
              <a:buSzPct val="100000"/>
              <a:defRPr sz="6000"/>
            </a:lvl6pPr>
            <a:lvl7pPr rtl="0">
              <a:spcBef>
                <a:spcPts val="0"/>
              </a:spcBef>
              <a:buSzPct val="100000"/>
              <a:defRPr sz="6000"/>
            </a:lvl7pPr>
            <a:lvl8pPr rtl="0">
              <a:spcBef>
                <a:spcPts val="0"/>
              </a:spcBef>
              <a:buSzPct val="100000"/>
              <a:defRPr sz="6000"/>
            </a:lvl8pPr>
            <a:lvl9pPr rtl="0">
              <a:spcBef>
                <a:spcPts val="0"/>
              </a:spcBef>
              <a:buSzPct val="100000"/>
              <a:defRPr sz="6000"/>
            </a:lvl9pPr>
          </a:lstStyle>
          <a:p/>
        </p:txBody>
      </p:sp>
      <p:cxnSp>
        <p:nvCxnSpPr>
          <p:cNvPr id="39" name="Shape 39"/>
          <p:cNvCxnSpPr>
            <a:stCxn id="40" idx="4"/>
          </p:cNvCxnSpPr>
          <p:nvPr/>
        </p:nvCxnSpPr>
        <p:spPr>
          <a:xfrm>
            <a:off x="903750" y="2672925"/>
            <a:ext cx="0" cy="24708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0" name="Shape 40"/>
          <p:cNvSpPr/>
          <p:nvPr/>
        </p:nvSpPr>
        <p:spPr>
          <a:xfrm>
            <a:off x="769050" y="2470725"/>
            <a:ext cx="269400" cy="2022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1530175" y="230778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1530175" y="2782912"/>
            <a:ext cx="6927899" cy="35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buNone/>
              <a:defRPr sz="1800"/>
            </a:lvl1pPr>
            <a:lvl2pPr rtl="0">
              <a:spcBef>
                <a:spcPts val="0"/>
              </a:spcBef>
              <a:buSzPct val="100000"/>
              <a:buNone/>
              <a:defRPr sz="1800"/>
            </a:lvl2pPr>
            <a:lvl3pPr rtl="0">
              <a:spcBef>
                <a:spcPts val="0"/>
              </a:spcBef>
              <a:buSzPct val="100000"/>
              <a:buNone/>
              <a:defRPr sz="1800"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/>
        </p:txBody>
      </p:sp>
      <p:cxnSp>
        <p:nvCxnSpPr>
          <p:cNvPr id="44" name="Shape 44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5" name="Shape 45"/>
          <p:cNvSpPr/>
          <p:nvPr/>
        </p:nvSpPr>
        <p:spPr>
          <a:xfrm>
            <a:off x="493600" y="2264137"/>
            <a:ext cx="820200" cy="615299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1633225" y="2161800"/>
            <a:ext cx="6700500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1pPr>
            <a:lvl2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2pPr>
            <a:lvl3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3pPr>
            <a:lvl4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4pPr>
            <a:lvl5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5pPr>
            <a:lvl6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6pPr>
            <a:lvl7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7pPr>
            <a:lvl8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8pPr>
            <a:lvl9pPr rtl="0">
              <a:spcBef>
                <a:spcPts val="0"/>
              </a:spcBef>
              <a:buClr>
                <a:srgbClr val="39C0BA"/>
              </a:buClr>
              <a:buSzPct val="100000"/>
              <a:defRPr i="1" sz="2800">
                <a:solidFill>
                  <a:srgbClr val="39C0BA"/>
                </a:solidFill>
              </a:defRPr>
            </a:lvl9pPr>
          </a:lstStyle>
          <a:p/>
        </p:txBody>
      </p:sp>
      <p:cxnSp>
        <p:nvCxnSpPr>
          <p:cNvPr id="48" name="Shape 48"/>
          <p:cNvCxnSpPr/>
          <p:nvPr/>
        </p:nvCxnSpPr>
        <p:spPr>
          <a:xfrm>
            <a:off x="903825" y="-5943"/>
            <a:ext cx="0" cy="5149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9" name="Shape 49"/>
          <p:cNvSpPr/>
          <p:nvPr/>
        </p:nvSpPr>
        <p:spPr>
          <a:xfrm>
            <a:off x="493600" y="2264137"/>
            <a:ext cx="820200" cy="615299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208000" y="2322128"/>
            <a:ext cx="1306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E3037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165475" y="49948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165497" y="1200150"/>
            <a:ext cx="68580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8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1510525" y="2264225"/>
            <a:ext cx="5674199" cy="275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Usability of a Course Management System for Students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3150" y="398768"/>
            <a:ext cx="9017699" cy="86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Group 2A: Madeleine Surjani, Alexia Bareno, Emily Puth, &amp; Christopher Ries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(Chat-New)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6857999" cy="386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(Notifications-Old)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2"/>
            <a:ext cx="7298051" cy="365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(Notifications-New)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6915850" cy="390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(Modules-Old_1)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373548" cy="367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(Modules-Old_2)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412998" cy="36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(Modules-New_1)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001600" cy="38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(Modules-New_2)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6795298" cy="38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(Embedded_Image-Old_1)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468977" cy="37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(Embedded_Image-New_1)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247700" cy="378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(Embedded_Image-Old_2)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535974" cy="377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33775" y="1840501"/>
            <a:ext cx="1967399" cy="146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x="2436800" y="196156"/>
            <a:ext cx="60281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FOCUS</a:t>
            </a:r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2522425" y="1276362"/>
            <a:ext cx="60281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Should UCI adopt the Canvas system?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How well does Canvas suit UCI students?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Determine: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Learnability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Efficiency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Adaptability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Simplicity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846323" y="2221678"/>
            <a:ext cx="542292" cy="700155"/>
            <a:chOff x="6718575" y="2318625"/>
            <a:chExt cx="256950" cy="407375"/>
          </a:xfrm>
        </p:grpSpPr>
        <p:sp>
          <p:nvSpPr>
            <p:cNvPr id="97" name="Shape 9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(Embedded_Image-New_2)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6903674" cy="387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(Files_Zipped-Old)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423900" cy="37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MOCKUPS (Files_Zipped-New)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99" y="1141875"/>
            <a:ext cx="6811376" cy="38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11993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TIMELINE</a:t>
            </a:r>
          </a:p>
        </p:txBody>
      </p:sp>
      <p:cxnSp>
        <p:nvCxnSpPr>
          <p:cNvPr id="235" name="Shape 235"/>
          <p:cNvCxnSpPr/>
          <p:nvPr/>
        </p:nvCxnSpPr>
        <p:spPr>
          <a:xfrm rot="10800000">
            <a:off x="1482251" y="3371181"/>
            <a:ext cx="0" cy="11592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236" name="Shape 236"/>
          <p:cNvCxnSpPr/>
          <p:nvPr/>
        </p:nvCxnSpPr>
        <p:spPr>
          <a:xfrm rot="10800000">
            <a:off x="1482251" y="831886"/>
            <a:ext cx="0" cy="11592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237" name="Shape 237"/>
          <p:cNvSpPr txBox="1"/>
          <p:nvPr/>
        </p:nvSpPr>
        <p:spPr>
          <a:xfrm>
            <a:off x="2215650" y="2481125"/>
            <a:ext cx="5841599" cy="2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Mockups (if more usability issues are found)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Friday, June 5, 2015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Chris, Emily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215647" y="3750775"/>
            <a:ext cx="5841599" cy="2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Final Report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Sunday, June 7, 2015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Everyone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215650" y="1211450"/>
            <a:ext cx="6057299" cy="28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Think-alouds and interviews with different testers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Friday, June 5, 2015</a:t>
            </a: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Everyone</a:t>
            </a:r>
          </a:p>
        </p:txBody>
      </p:sp>
      <p:cxnSp>
        <p:nvCxnSpPr>
          <p:cNvPr id="240" name="Shape 240"/>
          <p:cNvCxnSpPr/>
          <p:nvPr/>
        </p:nvCxnSpPr>
        <p:spPr>
          <a:xfrm rot="10800000">
            <a:off x="1482251" y="2101533"/>
            <a:ext cx="0" cy="11592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lg" w="lg" type="none"/>
            <a:tailEnd len="lg" w="lg" type="oval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224100" y="1912451"/>
            <a:ext cx="1967399" cy="146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type="ctrTitle"/>
          </p:nvPr>
        </p:nvSpPr>
        <p:spPr>
          <a:xfrm>
            <a:off x="2436800" y="196150"/>
            <a:ext cx="60656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FINAL RECOMMENDATIONS</a:t>
            </a:r>
          </a:p>
        </p:txBody>
      </p:sp>
      <p:sp>
        <p:nvSpPr>
          <p:cNvPr id="247" name="Shape 247"/>
          <p:cNvSpPr txBox="1"/>
          <p:nvPr>
            <p:ph idx="1" type="subTitle"/>
          </p:nvPr>
        </p:nvSpPr>
        <p:spPr>
          <a:xfrm>
            <a:off x="2436800" y="1559350"/>
            <a:ext cx="6065699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Full switch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Convenient having quizzes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Calendar feature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Chat feature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80000"/>
              <a:buFont typeface="Quicksand"/>
              <a:buChar char="○"/>
            </a:pPr>
            <a:r>
              <a:rPr lang="en"/>
              <a:t>Google Drive-like interface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Have a “Help” documentation</a:t>
            </a:r>
          </a:p>
        </p:txBody>
      </p:sp>
      <p:grpSp>
        <p:nvGrpSpPr>
          <p:cNvPr id="248" name="Shape 248"/>
          <p:cNvGrpSpPr/>
          <p:nvPr/>
        </p:nvGrpSpPr>
        <p:grpSpPr>
          <a:xfrm>
            <a:off x="806857" y="2225330"/>
            <a:ext cx="801886" cy="692834"/>
            <a:chOff x="5972700" y="2330200"/>
            <a:chExt cx="411625" cy="387275"/>
          </a:xfrm>
        </p:grpSpPr>
        <p:sp>
          <p:nvSpPr>
            <p:cNvPr id="249" name="Shape 249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ctrTitle"/>
          </p:nvPr>
        </p:nvSpPr>
        <p:spPr>
          <a:xfrm>
            <a:off x="1336100" y="1259887"/>
            <a:ext cx="73376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rgbClr val="2E3037"/>
                </a:solidFill>
              </a:rPr>
              <a:t>Thanks!</a:t>
            </a:r>
          </a:p>
        </p:txBody>
      </p:sp>
      <p:sp>
        <p:nvSpPr>
          <p:cNvPr id="256" name="Shape 256"/>
          <p:cNvSpPr txBox="1"/>
          <p:nvPr>
            <p:ph idx="1" type="subTitle"/>
          </p:nvPr>
        </p:nvSpPr>
        <p:spPr>
          <a:xfrm>
            <a:off x="1336100" y="2266987"/>
            <a:ext cx="73376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3F3F3"/>
                </a:solidFill>
              </a:rPr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1165475" y="1252450"/>
            <a:ext cx="4849800" cy="336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Heuristic Evaluations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Cognitive Walkthroughs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Think-Alouds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Measure usability through participant task performance and error rate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Interviews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METHODS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1530175" y="24633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Heuristic Evaluations</a:t>
            </a:r>
          </a:p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1530175" y="1124187"/>
            <a:ext cx="6927899" cy="3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Good: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Flexibility and Efficiency of Use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Consistency and Standards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Visibility of System Status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Bad: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Help and Documentation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Help Users Recognize, Diagnose, and Recover from Errors</a:t>
            </a:r>
          </a:p>
          <a:p>
            <a:pPr indent="-304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50000"/>
              <a:buFont typeface="Quicksand"/>
              <a:buChar char="●"/>
            </a:pPr>
            <a:r>
              <a:rPr lang="en" sz="2400"/>
              <a:t>Error Prevention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02600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1530175" y="24633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Error Handling Example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02600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175" y="978350"/>
            <a:ext cx="7196523" cy="36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1530175" y="24633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Cognitive Walkthroughs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530175" y="1147262"/>
            <a:ext cx="6927899" cy="3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Task analysis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400"/>
              <a:t>8 different tasks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400"/>
              <a:t>Outlined sequence of steps involving user performed tasks and system responses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400"/>
              <a:t>Identify issues if any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02600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1530175" y="24633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Think-Aloud Sessions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1530175" y="1147262"/>
            <a:ext cx="6927899" cy="3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4 participants familiar with Canvas</a:t>
            </a:r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4 participants unfamiliar with Canvas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400"/>
              <a:t>Assign participants tasks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400"/>
              <a:t>Focus on the functionalities: Announcements, Discussion, People, Files, Outcomes, Modules, Collaborations</a:t>
            </a:r>
          </a:p>
          <a:p>
            <a:pPr indent="-3810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400"/>
              <a:t>Certain tasks are more complicated than others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02600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1530175" y="246337"/>
            <a:ext cx="6767100" cy="53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Interviews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1530175" y="1147262"/>
            <a:ext cx="6927899" cy="35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33333"/>
              <a:buFont typeface="Quicksand"/>
              <a:buChar char="●"/>
            </a:pPr>
            <a:r>
              <a:rPr lang="en">
                <a:solidFill>
                  <a:srgbClr val="FFFFFF"/>
                </a:solidFill>
              </a:rPr>
              <a:t>”I believe that with any successful integration is great help documentation as well as an awesome support infrastructure...”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Char char="○"/>
            </a:pPr>
            <a:r>
              <a:rPr lang="en">
                <a:solidFill>
                  <a:srgbClr val="FFFFFF"/>
                </a:solidFill>
              </a:rPr>
              <a:t>Interviewee Recommendations</a:t>
            </a:r>
          </a:p>
          <a:p>
            <a:pPr indent="-3683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200"/>
              <a:t>“Everything is compartmentalized into one website”</a:t>
            </a:r>
          </a:p>
          <a:p>
            <a:pPr indent="-3683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200"/>
              <a:t>Piazza vs. Discussion Thread</a:t>
            </a:r>
          </a:p>
          <a:p>
            <a:pPr indent="-3683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●"/>
            </a:pPr>
            <a:r>
              <a:rPr lang="en" sz="2200"/>
              <a:t>“For the most part, it is pretty simple…”</a:t>
            </a:r>
          </a:p>
          <a:p>
            <a:pPr indent="-3683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○"/>
            </a:pPr>
            <a:r>
              <a:rPr lang="en" sz="2200"/>
              <a:t>except for some confusion of:</a:t>
            </a:r>
          </a:p>
          <a:p>
            <a:pPr indent="-368300" lvl="2" marL="13716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■"/>
            </a:pPr>
            <a:r>
              <a:rPr lang="en" sz="2200"/>
              <a:t>embedding image</a:t>
            </a:r>
          </a:p>
          <a:p>
            <a:pPr indent="-368300" lvl="2" marL="1371600" rtl="0">
              <a:spcBef>
                <a:spcPts val="0"/>
              </a:spcBef>
              <a:buClr>
                <a:srgbClr val="F3F3F3"/>
              </a:buClr>
              <a:buSzPct val="100000"/>
              <a:buFont typeface="Quicksand"/>
              <a:buChar char="■"/>
            </a:pPr>
            <a:r>
              <a:rPr lang="en" sz="2200"/>
              <a:t>zip icon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600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143000" y="796881"/>
            <a:ext cx="6858000" cy="34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MOCKUPS (Chat-Old)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1875"/>
            <a:ext cx="7381951" cy="3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