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BD079CF-D44B-4CD4-82D1-2039D5DEFF89}">
  <a:tblStyle styleId="{2BD079CF-D44B-4CD4-82D1-2039D5DEFF8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Finishing user testing - like said before, we still need to do user testing on attorneys and academics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data analysis - gathering all information from our usability tests &amp; interviews and analyzing to find patterns, any outliers → using this analysis to update our website and for the final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Updating website - anymore  feedback from Charis, but like said previously we have about 80% of the website completed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Writing final report - creating a well written report with screenshots of our website including before and after screenshots that shows what we implemented from Charis’s feedback and our testing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Build the website, design aspects (color selection, logo, and theme)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80% content.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although...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Missing Pretrial Motions, Cases, and the Home Page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Second Round of Prototyping. After feedback Revamped the website to make it look more scholarly and changed a few menu items to emphasize certain pages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 have interviewed and completed testing in 2 user groups Public and Media… in these evaluations, we surveryed the design of the website and asked users to locate specfic locations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and we have begun testing in Attorneys and Academics with the help of our client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Order affects how people receive information; links at top make website flexible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Color affects the overall tone (Professional or childish)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Not so populated; not too much going on at one time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SzPct val="100000"/>
              <a:defRPr sz="3000"/>
            </a:lvl1pPr>
            <a:lvl2pPr rtl="0">
              <a:spcBef>
                <a:spcPts val="480"/>
              </a:spcBef>
              <a:buSzPct val="100000"/>
              <a:defRPr sz="2400"/>
            </a:lvl2pPr>
            <a:lvl3pPr rtl="0">
              <a:spcBef>
                <a:spcPts val="480"/>
              </a:spcBef>
              <a:buSzPct val="100000"/>
              <a:defRPr sz="2400"/>
            </a:lvl3pPr>
            <a:lvl4pPr rtl="0">
              <a:spcBef>
                <a:spcPts val="360"/>
              </a:spcBef>
              <a:buSzPct val="100000"/>
              <a:defRPr sz="1800"/>
            </a:lvl4pPr>
            <a:lvl5pPr rtl="0">
              <a:spcBef>
                <a:spcPts val="360"/>
              </a:spcBef>
              <a:buSzPct val="100000"/>
              <a:defRPr sz="1800"/>
            </a:lvl5pPr>
            <a:lvl6pPr rtl="0">
              <a:spcBef>
                <a:spcPts val="360"/>
              </a:spcBef>
              <a:buSzPct val="100000"/>
              <a:defRPr sz="1800"/>
            </a:lvl6pPr>
            <a:lvl7pPr rtl="0">
              <a:spcBef>
                <a:spcPts val="360"/>
              </a:spcBef>
              <a:buSzPct val="100000"/>
              <a:defRPr sz="1800"/>
            </a:lvl7pPr>
            <a:lvl8pPr rtl="0">
              <a:spcBef>
                <a:spcPts val="360"/>
              </a:spcBef>
              <a:buSzPct val="100000"/>
              <a:defRPr sz="1800"/>
            </a:lvl8pPr>
            <a:lvl9pPr rtl="0"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2.jpg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9.jpg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3.png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3.png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subTitle"/>
          </p:nvPr>
        </p:nvSpPr>
        <p:spPr>
          <a:xfrm>
            <a:off x="1584800" y="299670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1800"/>
              <a:t>Justin Ma	Rodrigo Ramos	Alex Terreri</a:t>
            </a:r>
          </a:p>
          <a:p>
            <a:pPr indent="457200" lvl="0" marL="1371600" rtl="0" algn="l">
              <a:spcBef>
                <a:spcPts val="0"/>
              </a:spcBef>
              <a:buNone/>
            </a:pPr>
            <a:r>
              <a:rPr lang="en" sz="1800"/>
              <a:t>Alex Panganiban		John Delshadi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524850" y="3677900"/>
            <a:ext cx="4970999" cy="57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Team A: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00" y="1396500"/>
            <a:ext cx="688657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29825"/>
            <a:ext cx="91440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Received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>
                <a:solidFill>
                  <a:schemeClr val="dk1"/>
                </a:solidFill>
              </a:rPr>
              <a:t>Other Changes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Order of the links: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chemeClr val="dk1"/>
                </a:solidFill>
              </a:rPr>
              <a:t>About, resources for attorneys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Font changes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Media buttons too big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Move about content to home page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675" y="931875"/>
            <a:ext cx="1874949" cy="41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Difficulties Encountered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Wordpress limitations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Couldn’t make fonts changes 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Resizing of embedded videos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Recoloring of menu bars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Keeping a balance 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Creating an engaging website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Maintains its professional mission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175" y="1821050"/>
            <a:ext cx="2629025" cy="169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Finishing User Testing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Data Analysis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>
                <a:solidFill>
                  <a:schemeClr val="dk1"/>
                </a:solidFill>
              </a:rPr>
              <a:t>Updating Website &amp; Finalizing Pages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Writing Final Report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Studying for Final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475" y="2930450"/>
            <a:ext cx="3381374" cy="19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Final Timeline</a:t>
            </a:r>
          </a:p>
        </p:txBody>
      </p:sp>
      <p:graphicFrame>
        <p:nvGraphicFramePr>
          <p:cNvPr id="126" name="Shape 126"/>
          <p:cNvGraphicFramePr/>
          <p:nvPr/>
        </p:nvGraphicFramePr>
        <p:xfrm>
          <a:off x="476012" y="99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{2BD079CF-D44B-4CD4-82D1-2039D5DEFF89}</a:tableStyleId>
              </a:tblPr>
              <a:tblGrid>
                <a:gridCol w="3533175"/>
                <a:gridCol w="2677000"/>
                <a:gridCol w="2000600"/>
              </a:tblGrid>
              <a:tr h="35005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Task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Estimated Timespan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Team Member(s)</a:t>
                      </a:r>
                    </a:p>
                  </a:txBody>
                  <a:tcPr marT="91425" marB="91425" marR="91425" marL="91425"/>
                </a:tc>
              </a:tr>
              <a:tr h="6790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Conduct Final Interviews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Now-5/30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Alex T., Justin</a:t>
                      </a:r>
                    </a:p>
                  </a:txBody>
                  <a:tcPr marT="91425" marB="91425" marR="91425" marL="91425"/>
                </a:tc>
              </a:tr>
              <a:tr h="6790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Analyze and Condense Qualitative Data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Now-5/31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Rodrigo, Alex P.</a:t>
                      </a:r>
                    </a:p>
                  </a:txBody>
                  <a:tcPr marT="91425" marB="91425" marR="91425" marL="91425"/>
                </a:tc>
              </a:tr>
              <a:tr h="6790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Continued Contact and Updates with Client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Now-6/9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Alex T.</a:t>
                      </a:r>
                    </a:p>
                  </a:txBody>
                  <a:tcPr marT="91425" marB="91425" marR="91425" marL="91425"/>
                </a:tc>
              </a:tr>
              <a:tr h="6790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Website Updates and Tweaks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Now-6/1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John, Justin</a:t>
                      </a:r>
                    </a:p>
                  </a:txBody>
                  <a:tcPr marT="91425" marB="91425" marR="91425" marL="91425"/>
                </a:tc>
              </a:tr>
              <a:tr h="67902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Development and Usability Teams Synthesize Final Thesis and Draft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5/29-6/7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Team A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685800" y="9737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775" y="2334800"/>
            <a:ext cx="3514050" cy="18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075" y="927325"/>
            <a:ext cx="5179299" cy="32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Usability Problems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Logical and Unconstrained Navigation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Consistent and Common Theme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Flexible and Efficient Use 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Clear and Minimal Aesthetic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6527125" y="3256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-By Theresa Neil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Client’s Focus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00150"/>
            <a:ext cx="7957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Site as a Resource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Professional Looking </a:t>
            </a:r>
          </a:p>
          <a:p>
            <a:pPr indent="-4191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An All-Purpose Reference Guide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325" y="3006975"/>
            <a:ext cx="3708950" cy="160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Primary Users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40275" y="1191825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Attorneys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Academics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Arial"/>
              <a:buAutoNum type="alphaLcPeriod"/>
            </a:pPr>
            <a:r>
              <a:rPr lang="en"/>
              <a:t>Students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Arial"/>
              <a:buAutoNum type="alphaLcPeriod"/>
            </a:pPr>
            <a:r>
              <a:rPr lang="en"/>
              <a:t>Professors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Media </a:t>
            </a:r>
          </a:p>
          <a:p>
            <a:pPr indent="-4191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Public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37" y="618874"/>
            <a:ext cx="1635074" cy="390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Usability Testing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Heuristic Evaluation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Cognitive Walkthrough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Interview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30 minutes (think-aloud tasks,  semi-structured)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Progress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47225" y="1065600"/>
            <a:ext cx="8333400" cy="3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Website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Content is 80% Completed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Continuing Feedback and Update Cycle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Testing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HE and CW Completed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Public &amp; Media Usability Testing Completed </a:t>
            </a:r>
          </a:p>
          <a:p>
            <a:pPr indent="-4191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Next are… Attorneys and Academics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Insights Gained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Order of links affects navigation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Color and theme affects general feel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Balance amount of content on website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/>
              <a:t>Clearly portray who the website was for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125" y="337450"/>
            <a:ext cx="1128725" cy="5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264" y="205974"/>
            <a:ext cx="501460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Feedback Received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chemeClr val="dk1"/>
                </a:solidFill>
              </a:rPr>
              <a:t>Logo Changes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Not professional enough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No pastel colors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Not serious enough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Tape too big, smaller tape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Eliminate gray on photos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54367" t="0"/>
          <a:stretch/>
        </p:blipFill>
        <p:spPr>
          <a:xfrm>
            <a:off x="5203812" y="343225"/>
            <a:ext cx="3051224" cy="203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775" y="3113225"/>
            <a:ext cx="3367299" cy="1773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>
            <a:stCxn id="94" idx="2"/>
            <a:endCxn id="95" idx="0"/>
          </p:cNvCxnSpPr>
          <p:nvPr/>
        </p:nvCxnSpPr>
        <p:spPr>
          <a:xfrm>
            <a:off x="6729424" y="2374724"/>
            <a:ext cx="0" cy="73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