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5143500" cx="9144000"/>
  <p:notesSz cx="6858000" cy="9144000"/>
  <p:embeddedFontLst>
    <p:embeddedFont>
      <p:font typeface="Average"/>
      <p:regular r:id="rId22"/>
    </p:embeddedFont>
    <p:embeddedFont>
      <p:font typeface="Oswald"/>
      <p:regular r:id="rId23"/>
      <p:bold r:id="rId24"/>
    </p:embeddedFont>
    <p:embeddedFont>
      <p:font typeface="Droid Sans"/>
      <p:regular r:id="rId25"/>
      <p:bold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font" Target="fonts/Average-regular.fntdata"/><Relationship Id="rId21" Type="http://schemas.openxmlformats.org/officeDocument/2006/relationships/slide" Target="slides/slide17.xml"/><Relationship Id="rId24" Type="http://schemas.openxmlformats.org/officeDocument/2006/relationships/font" Target="fonts/Oswald-bold.fntdata"/><Relationship Id="rId23" Type="http://schemas.openxmlformats.org/officeDocument/2006/relationships/font" Target="fonts/Oswald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DroidSans-bold.fntdata"/><Relationship Id="rId25" Type="http://schemas.openxmlformats.org/officeDocument/2006/relationships/font" Target="fonts/DroidSans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8" y="2855377"/>
            <a:ext cx="443588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0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RACIAL VIOLENCE ARCHIVE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Presentation By Team 1B: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Jared Axelrod, Vinson Gotingco, Alex Hirota, Amy Vo, Qiushi Cai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METHODS TO SOLVE SAID PROBLEM   continued...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Conducting User Testing:</a:t>
            </a:r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en"/>
              <a:t>Interviews</a:t>
            </a:r>
          </a:p>
          <a:p>
            <a:pPr indent="-228600" lvl="1" marL="914400">
              <a:spcBef>
                <a:spcPts val="0"/>
              </a:spcBef>
              <a:buChar char="○"/>
            </a:pPr>
            <a:r>
              <a:rPr lang="en"/>
              <a:t>Location: To Be Determined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Duration: average 20-25 minutes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Screen recording of user interactions with the map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Note taking of major activities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METHODS TO SOLVE SAID PROBLEM   continued...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Redesigning: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Who is responsible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Programmer: Jared &amp; Alex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HCI experts: Vinson, Amy &amp; Qiushi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What are the measurements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Performance Measurements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Time needed to carry out a task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Error rate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Task completion rate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Time spent on/ frequency of unproductive activities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Measure of Satisfaction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User ratings - System Usability Scale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Observed frustration/ confusion/ surprise/ satisfaction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METHODS TO SOLVE SAID PROBLEM   continued...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Re-evaluating: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Google Form Questionnaire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Send links to Google Form via email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Average 5 questions (the same tasks as user testing)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Users answer short questions to re-evaluate the map performance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TIME PLAN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3 Major Phases (As with all software)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Design Phase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Testing Phase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Evaluation Phase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TIME PLAN continued...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Design Phase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Developing a working version of the RVA Heat Map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Developing a method in which user-data-entry can be analyzed and approved by Professor Ward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TIME PLAN continued...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Testing Phase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Alpha Testing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In house testing amongst our team, ensuring that functionality is there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Testing with Professor Ward to make sure he likes what we have done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Beta Testing*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Referring to the methods for solving the problem. 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Obtaining Feedback from our User Groups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Collect the results from these tests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Doesn’t only refer to our deliverables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*Note that we will provide test builds for users, and all users will use the same test build for each user test.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TIME PLAN continued...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Evaluation Phase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As a team, analyze and evaluate all feedback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Answer the questions to why users could not complete tasks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Analyze what the good usability aspects of our project are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...And then do everything again.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TIME PLAN continued...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311700" y="3340175"/>
            <a:ext cx="8520600" cy="525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*This is tentative and subject to change.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60" name="Shape 1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5812" y="1134675"/>
            <a:ext cx="8352368" cy="2203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Our Client: Professor Geoff Ward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9125" y="1152475"/>
            <a:ext cx="57132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  <a:buFont typeface="Droid Sans"/>
            </a:pPr>
            <a:r>
              <a:rPr lang="en">
                <a:latin typeface="Droid Sans"/>
                <a:ea typeface="Droid Sans"/>
                <a:cs typeface="Droid Sans"/>
                <a:sym typeface="Droid Sans"/>
              </a:rPr>
              <a:t>Associate Professor Criminology, Law, and Society and Sociology</a:t>
            </a:r>
          </a:p>
          <a:p>
            <a:pPr indent="-228600" lvl="0" marL="457200">
              <a:spcBef>
                <a:spcPts val="0"/>
              </a:spcBef>
              <a:buFont typeface="Droid Sans"/>
            </a:pPr>
            <a:r>
              <a:rPr lang="en">
                <a:latin typeface="Droid Sans"/>
                <a:ea typeface="Droid Sans"/>
                <a:cs typeface="Droid Sans"/>
                <a:sym typeface="Droid Sans"/>
              </a:rPr>
              <a:t>Ph.D. University of Michigan</a:t>
            </a:r>
          </a:p>
          <a:p>
            <a:pPr indent="-228600" lvl="0" marL="457200">
              <a:spcBef>
                <a:spcPts val="0"/>
              </a:spcBef>
              <a:buFont typeface="Droid Sans"/>
            </a:pPr>
            <a:r>
              <a:rPr lang="en">
                <a:latin typeface="Droid Sans"/>
                <a:ea typeface="Droid Sans"/>
                <a:cs typeface="Droid Sans"/>
                <a:sym typeface="Droid Sans"/>
              </a:rPr>
              <a:t>Specializations</a:t>
            </a:r>
          </a:p>
          <a:p>
            <a:pPr indent="-228600" lvl="1" marL="9144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Font typeface="Droid Sans"/>
            </a:pPr>
            <a:r>
              <a:rPr lang="en">
                <a:solidFill>
                  <a:srgbClr val="CCCCCC"/>
                </a:solidFill>
                <a:latin typeface="Droid Sans"/>
                <a:ea typeface="Droid Sans"/>
                <a:cs typeface="Droid Sans"/>
                <a:sym typeface="Droid Sans"/>
              </a:rPr>
              <a:t>Racial Politics of Social Control</a:t>
            </a:r>
          </a:p>
          <a:p>
            <a:pPr indent="-228600" lvl="1" marL="9144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Font typeface="Droid Sans"/>
            </a:pPr>
            <a:r>
              <a:rPr lang="en">
                <a:solidFill>
                  <a:srgbClr val="CCCCCC"/>
                </a:solidFill>
                <a:latin typeface="Droid Sans"/>
                <a:ea typeface="Droid Sans"/>
                <a:cs typeface="Droid Sans"/>
                <a:sym typeface="Droid Sans"/>
              </a:rPr>
              <a:t>Race Violence</a:t>
            </a:r>
          </a:p>
          <a:p>
            <a:pPr indent="-228600" lvl="1" marL="9144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Font typeface="Droid Sans"/>
            </a:pPr>
            <a:r>
              <a:rPr lang="en">
                <a:solidFill>
                  <a:srgbClr val="CCCCCC"/>
                </a:solidFill>
                <a:latin typeface="Droid Sans"/>
                <a:ea typeface="Droid Sans"/>
                <a:cs typeface="Droid Sans"/>
                <a:sym typeface="Droid Sans"/>
              </a:rPr>
              <a:t>Juvenile Justice</a:t>
            </a:r>
          </a:p>
          <a:p>
            <a:pPr indent="-228600" lvl="1" marL="9144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Font typeface="Droid Sans"/>
            </a:pPr>
            <a:r>
              <a:rPr lang="en">
                <a:solidFill>
                  <a:srgbClr val="CCCCCC"/>
                </a:solidFill>
                <a:latin typeface="Droid Sans"/>
                <a:ea typeface="Droid Sans"/>
                <a:cs typeface="Droid Sans"/>
                <a:sym typeface="Droid Sans"/>
              </a:rPr>
              <a:t>Court Communities</a:t>
            </a:r>
          </a:p>
          <a:p>
            <a:pPr indent="-228600" lvl="1" marL="9144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Font typeface="Droid Sans"/>
            </a:pPr>
            <a:r>
              <a:rPr lang="en">
                <a:solidFill>
                  <a:srgbClr val="CCCCCC"/>
                </a:solidFill>
                <a:latin typeface="Droid Sans"/>
                <a:ea typeface="Droid Sans"/>
                <a:cs typeface="Droid Sans"/>
                <a:sym typeface="Droid Sans"/>
              </a:rPr>
              <a:t>Justice Workforce</a:t>
            </a:r>
          </a:p>
          <a:p>
            <a:pPr indent="-228600" lvl="1" marL="9144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Font typeface="Droid Sans"/>
            </a:pPr>
            <a:r>
              <a:rPr lang="en">
                <a:solidFill>
                  <a:srgbClr val="CCCCCC"/>
                </a:solidFill>
                <a:latin typeface="Droid Sans"/>
                <a:ea typeface="Droid Sans"/>
                <a:cs typeface="Droid Sans"/>
                <a:sym typeface="Droid Sans"/>
              </a:rPr>
              <a:t>Historical Research</a:t>
            </a:r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7262" y="1152475"/>
            <a:ext cx="2505075" cy="333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Racial Violence Archive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Font typeface="Droid Sans"/>
            </a:pPr>
            <a:r>
              <a:rPr lang="en">
                <a:latin typeface="Droid Sans"/>
                <a:ea typeface="Droid Sans"/>
                <a:cs typeface="Droid Sans"/>
                <a:sym typeface="Droid Sans"/>
              </a:rPr>
              <a:t>Gathers and shares information related to racial violence in U.S. history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Font typeface="Droid Sans"/>
            </a:pPr>
            <a:r>
              <a:rPr lang="en">
                <a:latin typeface="Droid Sans"/>
                <a:ea typeface="Droid Sans"/>
                <a:cs typeface="Droid Sans"/>
                <a:sym typeface="Droid Sans"/>
              </a:rPr>
              <a:t>The collection currently focuses on terroristic acts targeting African-Americans in the 20th century U.S. South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Font typeface="Droid Sans"/>
            </a:pPr>
            <a:r>
              <a:rPr lang="en">
                <a:latin typeface="Droid Sans"/>
                <a:ea typeface="Droid Sans"/>
                <a:cs typeface="Droid Sans"/>
                <a:sym typeface="Droid Sans"/>
              </a:rPr>
              <a:t>Incorporates and extends relevant collections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Font typeface="Droid Sans"/>
            </a:pPr>
            <a:r>
              <a:rPr lang="en">
                <a:latin typeface="Droid Sans"/>
                <a:ea typeface="Droid Sans"/>
                <a:cs typeface="Droid Sans"/>
                <a:sym typeface="Droid Sans"/>
              </a:rPr>
              <a:t>Searchability  </a:t>
            </a:r>
          </a:p>
          <a:p>
            <a:pPr indent="-228600" lvl="0" marL="457200">
              <a:lnSpc>
                <a:spcPct val="100000"/>
              </a:lnSpc>
              <a:spcBef>
                <a:spcPts val="0"/>
              </a:spcBef>
              <a:buFont typeface="Droid Sans"/>
            </a:pPr>
            <a:r>
              <a:rPr lang="en">
                <a:latin typeface="Droid Sans"/>
                <a:ea typeface="Droid Sans"/>
                <a:cs typeface="Droid Sans"/>
                <a:sym typeface="Droid Sans"/>
              </a:rPr>
              <a:t>Generating a database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we Need to Do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698" y="1223834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Droid Sans"/>
            </a:pPr>
            <a:r>
              <a:rPr lang="en" sz="2400">
                <a:latin typeface="Droid Sans"/>
                <a:ea typeface="Droid Sans"/>
                <a:cs typeface="Droid Sans"/>
                <a:sym typeface="Droid Sans"/>
              </a:rPr>
              <a:t>Google fusion table</a:t>
            </a:r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Droid Sans"/>
            </a:pPr>
            <a:r>
              <a:rPr lang="en" sz="2400">
                <a:latin typeface="Droid Sans"/>
                <a:ea typeface="Droid Sans"/>
                <a:cs typeface="Droid Sans"/>
                <a:sym typeface="Droid Sans"/>
              </a:rPr>
              <a:t>Searchability </a:t>
            </a:r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Droid Sans"/>
            </a:pPr>
            <a:r>
              <a:rPr lang="en" sz="2400">
                <a:latin typeface="Droid Sans"/>
                <a:ea typeface="Droid Sans"/>
                <a:cs typeface="Droid Sans"/>
                <a:sym typeface="Droid Sans"/>
              </a:rPr>
              <a:t>New event submission</a:t>
            </a:r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Droid Sans"/>
            </a:pPr>
            <a:r>
              <a:rPr lang="en" sz="2400">
                <a:latin typeface="Droid Sans"/>
                <a:ea typeface="Droid Sans"/>
                <a:cs typeface="Droid Sans"/>
                <a:sym typeface="Droid Sans"/>
              </a:rPr>
              <a:t>Give client ability to approve event input</a:t>
            </a:r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Droid Sans"/>
            </a:pPr>
            <a:r>
              <a:rPr lang="en" sz="2400">
                <a:latin typeface="Droid Sans"/>
                <a:ea typeface="Droid Sans"/>
                <a:cs typeface="Droid Sans"/>
                <a:sym typeface="Droid Sans"/>
              </a:rPr>
              <a:t>More information</a:t>
            </a:r>
          </a:p>
          <a:p>
            <a:pPr indent="-3810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Droid Sans"/>
            </a:pPr>
            <a:r>
              <a:rPr lang="en" sz="2400">
                <a:latin typeface="Droid Sans"/>
                <a:ea typeface="Droid Sans"/>
                <a:cs typeface="Droid Sans"/>
                <a:sym typeface="Droid Sans"/>
              </a:rPr>
              <a:t>News/Stories</a:t>
            </a:r>
          </a:p>
          <a:p>
            <a:pPr indent="-3810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Droid Sans"/>
            </a:pPr>
            <a:r>
              <a:rPr lang="en" sz="2400">
                <a:latin typeface="Droid Sans"/>
                <a:ea typeface="Droid Sans"/>
                <a:cs typeface="Droid Sans"/>
                <a:sym typeface="Droid Sans"/>
              </a:rPr>
              <a:t>Project description</a:t>
            </a:r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Droid Sans"/>
            </a:pPr>
            <a:r>
              <a:rPr lang="en" sz="2400">
                <a:latin typeface="Droid Sans"/>
                <a:ea typeface="Droid Sans"/>
                <a:cs typeface="Droid Sans"/>
                <a:sym typeface="Droid Sans"/>
              </a:rPr>
              <a:t>Better UI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Site Now: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71925" y="1150850"/>
            <a:ext cx="21207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Hard to maintain</a:t>
            </a:r>
            <a:br>
              <a:rPr lang="en"/>
            </a:b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Uninviting</a:t>
            </a:r>
            <a:br>
              <a:rPr lang="en"/>
            </a:br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en"/>
              <a:t>Visualizations?</a:t>
            </a:r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38569" y="1017725"/>
            <a:ext cx="5099426" cy="2957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Answer : Google Fusion Tables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Char char="-"/>
            </a:pPr>
            <a:r>
              <a:rPr b="1" lang="en" sz="2400"/>
              <a:t>The Good</a:t>
            </a:r>
          </a:p>
          <a:p>
            <a:pPr indent="-381000" lvl="1" marL="914400" rtl="0">
              <a:spcBef>
                <a:spcPts val="0"/>
              </a:spcBef>
              <a:buSzPct val="100000"/>
              <a:buChar char="-"/>
            </a:pPr>
            <a:r>
              <a:rPr lang="en" sz="2400"/>
              <a:t>Introduced in 2009, made official part of Drive in 2011.</a:t>
            </a:r>
          </a:p>
          <a:p>
            <a:pPr indent="-381000" lvl="1" marL="914400" rtl="0">
              <a:spcBef>
                <a:spcPts val="0"/>
              </a:spcBef>
              <a:buSzPct val="100000"/>
              <a:buChar char="-"/>
            </a:pPr>
            <a:r>
              <a:rPr lang="en" sz="2400"/>
              <a:t>Allows for easier manipulation and low maintenance</a:t>
            </a:r>
          </a:p>
          <a:p>
            <a:pPr indent="-381000" lvl="1" marL="914400" rtl="0">
              <a:spcBef>
                <a:spcPts val="0"/>
              </a:spcBef>
              <a:buSzPct val="100000"/>
              <a:buChar char="-"/>
            </a:pPr>
            <a:r>
              <a:rPr lang="en" sz="2400"/>
              <a:t>Familiarity with Google Maps among user base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-"/>
            </a:pPr>
            <a:r>
              <a:rPr b="1" lang="en" sz="2400"/>
              <a:t>The Bad</a:t>
            </a:r>
          </a:p>
          <a:p>
            <a:pPr indent="-381000" lvl="1" marL="914400" rtl="0">
              <a:spcBef>
                <a:spcPts val="0"/>
              </a:spcBef>
              <a:buSzPct val="100000"/>
              <a:buChar char="-"/>
            </a:pPr>
            <a:r>
              <a:rPr lang="en" sz="2400"/>
              <a:t>Works best with data that includes very specific locations</a:t>
            </a:r>
          </a:p>
          <a:p>
            <a:pPr indent="-381000" lvl="1" marL="914400" rtl="0">
              <a:spcBef>
                <a:spcPts val="0"/>
              </a:spcBef>
              <a:buSzPct val="100000"/>
              <a:buChar char="-"/>
            </a:pPr>
            <a:r>
              <a:rPr lang="en" sz="2400"/>
              <a:t>Only allowed single relation between tables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METHODS TO SOLVE SAID PROBLEM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152475"/>
            <a:ext cx="3663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User Types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People who have interest in subject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Subgroups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Scholarly people: professors, researchers, college students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Test Users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3-4 people, representing the variety of subgroups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4137750" y="1152475"/>
            <a:ext cx="3407700" cy="33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Methods</a:t>
            </a:r>
          </a:p>
          <a:p>
            <a:pPr indent="-228600" lvl="1" marL="9144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</a:pPr>
            <a:r>
              <a:rPr lang="en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Interviews</a:t>
            </a:r>
          </a:p>
          <a:p>
            <a:pPr indent="-228600" lvl="1" marL="9144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</a:pPr>
            <a:r>
              <a:rPr lang="en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Questionnaires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METHODS TO SOLVE SAID PROBLEM   continued...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311700" y="1117575"/>
            <a:ext cx="8520600" cy="3316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Research Phases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User Testing (weeks 4-5)</a:t>
            </a:r>
          </a:p>
          <a:p>
            <a:pPr indent="-228600" lvl="2" marL="1371600" rtl="0">
              <a:spcBef>
                <a:spcPts val="0"/>
              </a:spcBef>
              <a:buChar char="■"/>
            </a:pPr>
            <a:r>
              <a:rPr lang="en"/>
              <a:t>Set up face-to-face interviews with users</a:t>
            </a:r>
          </a:p>
          <a:p>
            <a:pPr indent="-228600" lvl="2" marL="1371600" rtl="0">
              <a:spcBef>
                <a:spcPts val="0"/>
              </a:spcBef>
              <a:buChar char="■"/>
            </a:pPr>
            <a:r>
              <a:rPr lang="en"/>
              <a:t>Map developers will work on the interactive map simultaneously based on customer needs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Redesign (week 6)</a:t>
            </a:r>
          </a:p>
          <a:p>
            <a:pPr indent="-228600" lvl="2" marL="1371600" rtl="0">
              <a:spcBef>
                <a:spcPts val="0"/>
              </a:spcBef>
              <a:buChar char="■"/>
            </a:pPr>
            <a:r>
              <a:rPr lang="en"/>
              <a:t>Redesign the interactive map based on results from user testing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Re-evaluation (week 7)</a:t>
            </a:r>
          </a:p>
          <a:p>
            <a:pPr indent="-228600" lvl="2" marL="1371600" rtl="0">
              <a:spcBef>
                <a:spcPts val="0"/>
              </a:spcBef>
              <a:buChar char="■"/>
            </a:pPr>
            <a:r>
              <a:rPr lang="en"/>
              <a:t>Same users who participated in user testing</a:t>
            </a:r>
          </a:p>
          <a:p>
            <a:pPr indent="-228600" lvl="2" marL="1371600" rtl="0">
              <a:spcBef>
                <a:spcPts val="0"/>
              </a:spcBef>
              <a:buChar char="■"/>
            </a:pPr>
            <a:r>
              <a:rPr lang="en"/>
              <a:t>Same tasks to re-evaluate the improvements</a:t>
            </a:r>
          </a:p>
          <a:p>
            <a:pPr indent="-228600" lvl="2" marL="1371600" rtl="0">
              <a:spcBef>
                <a:spcPts val="0"/>
              </a:spcBef>
              <a:buChar char="■"/>
            </a:pPr>
            <a:r>
              <a:rPr lang="en"/>
              <a:t>Fill out short questionnaires on Google Form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METHODS TO SOLVE SAID PROBLEM   continued...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Preparing a User Test:</a:t>
            </a:r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en"/>
              <a:t>Contacting Users</a:t>
            </a:r>
          </a:p>
          <a:p>
            <a:pPr indent="-228600" lvl="1" marL="914400">
              <a:spcBef>
                <a:spcPts val="0"/>
              </a:spcBef>
              <a:buChar char="○"/>
            </a:pPr>
            <a:r>
              <a:rPr lang="en"/>
              <a:t>Obtain user contact information from the customer, Mr. Ward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Make initial contact via email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Selecting Tasks</a:t>
            </a:r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buChar char="○"/>
            </a:pPr>
            <a:r>
              <a:rPr lang="en"/>
              <a:t>Interact with the map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And </a:t>
            </a:r>
          </a:p>
          <a:p>
            <a:pPr indent="-228600" lvl="2" marL="1371600" rtl="0">
              <a:spcBef>
                <a:spcPts val="0"/>
              </a:spcBef>
              <a:buChar char="■"/>
            </a:pPr>
            <a:r>
              <a:rPr lang="en"/>
              <a:t>Identify one county with no events</a:t>
            </a:r>
          </a:p>
          <a:p>
            <a:pPr indent="-228600" lvl="2" marL="1371600" rtl="0">
              <a:spcBef>
                <a:spcPts val="0"/>
              </a:spcBef>
              <a:buChar char="■"/>
            </a:pPr>
            <a:r>
              <a:rPr lang="en"/>
              <a:t>Search for a keyword (eg. name)</a:t>
            </a:r>
          </a:p>
          <a:p>
            <a:pPr indent="-228600" lvl="2" marL="1371600" rtl="0">
              <a:spcBef>
                <a:spcPts val="0"/>
              </a:spcBef>
              <a:buChar char="■"/>
            </a:pPr>
            <a:r>
              <a:rPr lang="en"/>
              <a:t>Search by state</a:t>
            </a:r>
          </a:p>
          <a:p>
            <a:pPr indent="-228600" lvl="2" marL="1371600" rtl="0">
              <a:spcBef>
                <a:spcPts val="0"/>
              </a:spcBef>
              <a:buChar char="■"/>
            </a:pPr>
            <a:r>
              <a:rPr lang="en"/>
              <a:t>Look for particular events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Creating Scenarios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