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56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Questrial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ea66c8e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6ea66c8eb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6ea66c8eb_0_10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ea66c8e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6ea66c8eb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6ea66c8eb_0_6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30d7a17d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30d7a17dd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430d7a17dd_0_4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30d7a17d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30d7a17dd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430d7a17dd_0_4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f6aa70a2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5" name="Google Shape;185;g26f6aa70a2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6f6aa70a2_1_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30d7a17d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30d7a17dd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430d7a17dd_2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0d7a17d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6" name="Google Shape;86;g430d7a17dd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430d7a17dd_2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0d7a17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4" name="Google Shape;94;g430d7a17dd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430d7a17dd_0_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3" name="Google Shape;10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30d7a17d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g430d7a17dd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430d7a17dd_0_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ea66c8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ea66c8eb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6ea66c8eb_0_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ea66c8e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ea66c8eb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6ea66c8eb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ea66c8e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ea66c8eb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6ea66c8eb_0_49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283658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5970587"/>
            <a:ext cx="12192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12700" y="6053139"/>
            <a:ext cx="2999316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145367" y="6043614"/>
            <a:ext cx="9046633" cy="714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3145535" y="1868705"/>
            <a:ext cx="8635999" cy="261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232834" y="6219826"/>
            <a:ext cx="2611966" cy="4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1133" y="4755458"/>
            <a:ext cx="7803139" cy="329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0"/>
            <a:ext cx="12192000" cy="1123950"/>
          </a:xfrm>
          <a:prstGeom prst="rect">
            <a:avLst/>
          </a:prstGeom>
          <a:solidFill>
            <a:srgbClr val="2836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6042025"/>
            <a:ext cx="12192000" cy="712788"/>
          </a:xfrm>
          <a:prstGeom prst="rect">
            <a:avLst/>
          </a:prstGeom>
          <a:solidFill>
            <a:srgbClr val="2836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6754814"/>
            <a:ext cx="12192000" cy="103186"/>
          </a:xfrm>
          <a:prstGeom prst="rect">
            <a:avLst/>
          </a:prstGeom>
          <a:solidFill>
            <a:schemeClr val="accent2"/>
          </a:solidFill>
          <a:ln w="100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0" y="7092950"/>
            <a:ext cx="2997199" cy="685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65539"/>
            <a:ext cx="7803139" cy="329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283658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5970587"/>
            <a:ext cx="12192000" cy="8874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-12700" y="6053139"/>
            <a:ext cx="2999316" cy="712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3145367" y="6043614"/>
            <a:ext cx="9046633" cy="714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3145535" y="1868705"/>
            <a:ext cx="8635999" cy="261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5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232834" y="6219826"/>
            <a:ext cx="2611966" cy="44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91133" y="4755458"/>
            <a:ext cx="7803139" cy="329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96851" y="6096000"/>
            <a:ext cx="11404599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0" y="164093"/>
            <a:ext cx="12192000" cy="984555"/>
          </a:xfrm>
          <a:prstGeom prst="rect">
            <a:avLst/>
          </a:prstGeom>
          <a:solidFill>
            <a:srgbClr val="283658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99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711200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12800" y="1589566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6459867" y="1589566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711200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812800" y="6248401"/>
            <a:ext cx="722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199" cy="8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711200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599" cy="8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599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399" cy="441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812800" y="6248401"/>
            <a:ext cx="722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711200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17033" y="1600200"/>
            <a:ext cx="108711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908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6DB0"/>
              </a:buClr>
              <a:buSzPts val="15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AAC"/>
              </a:buClr>
              <a:buSzPts val="1300"/>
              <a:buFont typeface="Noto San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812800" y="6248401"/>
            <a:ext cx="72284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1235075"/>
            <a:ext cx="12192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787400" y="1279525"/>
            <a:ext cx="11404599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0" y="1271588"/>
            <a:ext cx="711200" cy="24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/>
        </p:nvSpPr>
        <p:spPr>
          <a:xfrm>
            <a:off x="578497" y="6192221"/>
            <a:ext cx="1795463" cy="40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Fall 201</a:t>
            </a: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2893062" y="1950950"/>
            <a:ext cx="6817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Calibri"/>
              <a:buNone/>
            </a:pPr>
            <a:r>
              <a:rPr lang="en-US" sz="4800" b="1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ICS Undergraduate Student Affairs Office</a:t>
            </a:r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1714500" y="3284376"/>
            <a:ext cx="91743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0" y="164093"/>
            <a:ext cx="12192000" cy="9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5C201"/>
                </a:solidFill>
                <a:latin typeface="Arial"/>
                <a:ea typeface="Arial"/>
                <a:cs typeface="Arial"/>
                <a:sym typeface="Arial"/>
              </a:rPr>
              <a:t>Navigating the ICS Website: ics.uci.edu</a:t>
            </a:r>
            <a:endParaRPr>
              <a:solidFill>
                <a:srgbClr val="FFCC00"/>
              </a:solidFill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816864" y="1523725"/>
            <a:ext cx="10871100" cy="4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9088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740"/>
              <a:buFont typeface="Arial"/>
              <a:buChar char="◻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Find walk in hours &amp; Contact information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90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40"/>
              <a:buFont typeface="Arial"/>
              <a:buChar char="◻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Graduation information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90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40"/>
              <a:buFont typeface="Arial"/>
              <a:buChar char="◻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Academic Planning resources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90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40"/>
              <a:buFont typeface="Arial"/>
              <a:buChar char="◻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Faculty information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90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40"/>
              <a:buFont typeface="Arial"/>
              <a:buChar char="◻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Skip the walk in line and send an email instead!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441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20"/>
              <a:buFont typeface="Arial"/>
              <a:buChar char="⬜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Submit petitions online.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1371600" lvl="2" indent="-3381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25"/>
              <a:buFont typeface="Arial"/>
              <a:buChar char="■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ample-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Degreeworks update, Declare Specialization/Track, Online Pre-req Clearing, Request Excess Units, Syllabi Review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90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40"/>
              <a:buFont typeface="Arial"/>
              <a:buChar char="◻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Find out about upcoming events!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19088" lvl="0" indent="-106999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1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812800" y="1589566"/>
            <a:ext cx="51816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9088" lvl="0" indent="-106999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0" descr="ICS Student Timeline p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97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title"/>
          </p:nvPr>
        </p:nvSpPr>
        <p:spPr>
          <a:xfrm>
            <a:off x="0" y="164093"/>
            <a:ext cx="12192000" cy="9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5C201"/>
                </a:solidFill>
                <a:latin typeface="Arial"/>
                <a:ea typeface="Arial"/>
                <a:cs typeface="Arial"/>
                <a:sym typeface="Arial"/>
              </a:rPr>
              <a:t>Career Resources</a:t>
            </a:r>
            <a:endParaRPr>
              <a:solidFill>
                <a:srgbClr val="FFCC00"/>
              </a:solidFill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50" y="1405100"/>
            <a:ext cx="6500499" cy="4601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7063125" y="1728000"/>
            <a:ext cx="4705800" cy="4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Oct 18, 2018: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STEM Career Fair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Explore career.uci.edu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for more resources for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jobs and internships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>
            <a:spLocks noGrp="1"/>
          </p:cNvSpPr>
          <p:nvPr>
            <p:ph type="title"/>
          </p:nvPr>
        </p:nvSpPr>
        <p:spPr>
          <a:xfrm>
            <a:off x="0" y="164093"/>
            <a:ext cx="12192000" cy="9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100" cy="44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1187399" y="228525"/>
            <a:ext cx="981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Questrial"/>
              <a:buNone/>
            </a:pPr>
            <a:r>
              <a:rPr lang="en-US" sz="4400" b="1" i="0" u="none" strike="noStrike" cap="none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Student Affairs Office</a:t>
            </a: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3570509" y="2022808"/>
            <a:ext cx="53331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352 ICS Building (Bldg 302)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Telephone: (949) 824-5156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ucounsel@uci.edu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Web: </a:t>
            </a:r>
            <a:r>
              <a:rPr lang="en-US" sz="2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www.ics.uci.edu</a:t>
            </a:r>
            <a:endParaRPr/>
          </a:p>
          <a:p>
            <a:pPr marL="639762" lvl="1" indent="-2841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@icsugradstudentaffairs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– Friday: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9 a.m. – 12 p.m. &amp; 1-4 p.m.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/>
        </p:nvSpPr>
        <p:spPr>
          <a:xfrm>
            <a:off x="1852825" y="1721575"/>
            <a:ext cx="8427900" cy="3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QUESTIONS??</a:t>
            </a:r>
            <a:endParaRPr sz="9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1187399" y="228525"/>
            <a:ext cx="981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Questrial"/>
              <a:buNone/>
            </a:pPr>
            <a:r>
              <a:rPr lang="en-US" sz="4400" b="1" i="0" u="none" strike="noStrike" cap="none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Student Affairs Office</a:t>
            </a:r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3296184" y="1866058"/>
            <a:ext cx="53331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3" marR="0" lvl="1" indent="-2841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352 ICS Building (Bldg 302)</a:t>
            </a:r>
            <a:endParaRPr/>
          </a:p>
          <a:p>
            <a:pPr marL="639763" marR="0" lvl="1" indent="-2841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Telephone: (949) 824-5156</a:t>
            </a:r>
            <a:endParaRPr/>
          </a:p>
          <a:p>
            <a:pPr marL="639763" marR="0" lvl="1" indent="-2841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ucounsel@uci.edu</a:t>
            </a:r>
            <a:endParaRPr/>
          </a:p>
          <a:p>
            <a:pPr marL="639762" marR="0" lvl="1" indent="-2841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Web: </a:t>
            </a:r>
            <a:r>
              <a:rPr lang="en-US" sz="2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www.ics.uci.edu</a:t>
            </a:r>
            <a:endParaRPr/>
          </a:p>
          <a:p>
            <a:pPr marL="639762" lvl="1" indent="-28416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FB: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@icsugradstudentaffairs</a:t>
            </a:r>
            <a:endParaRPr/>
          </a:p>
          <a:p>
            <a:pPr marL="639763" marR="0" lvl="1" indent="-2841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9763" marR="0" lvl="1" indent="-2841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– Friday:</a:t>
            </a:r>
            <a:endParaRPr/>
          </a:p>
          <a:p>
            <a:pPr marL="639763" marR="0" lvl="1" indent="-2841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9 a.m. – 12 p.m. &amp; 1-4 p.m.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/>
        </p:nvSpPr>
        <p:spPr>
          <a:xfrm>
            <a:off x="1187399" y="228525"/>
            <a:ext cx="981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Questrial"/>
              <a:buNone/>
            </a:pPr>
            <a:r>
              <a:rPr lang="en-US" sz="4400" b="1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Visiting the Student Affairs Office</a:t>
            </a:r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-164973" y="1810200"/>
            <a:ext cx="40122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2" marR="0" lvl="1" indent="-258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Undergrad counselors are available to assist with: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planning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 checks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and short term goal setting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■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referrals to campus resources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4735000" y="1810200"/>
            <a:ext cx="7205400" cy="3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Your Meeting with a Counselor</a:t>
            </a:r>
            <a:endParaRPr sz="24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 on time. Call ahead if you will be late, or need to reschedule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prepared with questions and concerns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Bring a notebook or your laptop to write notes down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an open mind to consider the options presented to you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/>
        </p:nvSpPr>
        <p:spPr>
          <a:xfrm>
            <a:off x="1187399" y="100350"/>
            <a:ext cx="981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Questrial"/>
              <a:buNone/>
            </a:pPr>
            <a:r>
              <a:rPr lang="en-US" sz="4400" b="1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Peer Academic Advisors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206872" y="1887125"/>
            <a:ext cx="4356600" cy="3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9762" marR="0" lvl="1" indent="-258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Jason Bai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39762" marR="0" lvl="1" indent="-258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Steven Chalmers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39762" marR="0" lvl="1" indent="-258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Amy Elsayed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39762" marR="0" lvl="1" indent="-258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Brett Galkowski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39762" marR="0" lvl="1" indent="-258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▪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Jonathan Lin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6397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6819550" y="471750"/>
            <a:ext cx="7383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012250" y="1445950"/>
            <a:ext cx="7255500" cy="43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 Peer Academic Advisors are available daily for walk-in advising</a:t>
            </a: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They can assist you with:</a:t>
            </a:r>
            <a:endParaRPr sz="2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-Academic planning/course planning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-Scheduling issues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-Campus resources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-Changing/Adding Majors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-Minors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-Academic progress check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-Graduation Check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-Non-academic issues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 management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management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 strategies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1187399" y="228525"/>
            <a:ext cx="981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Questrial"/>
              <a:buNone/>
            </a:pPr>
            <a:r>
              <a:rPr lang="en-US" sz="4400" b="1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Student Responsibility</a:t>
            </a:r>
            <a:endParaRPr sz="4400" b="1" i="0" u="none" strike="noStrike" cap="none">
              <a:solidFill>
                <a:srgbClr val="FFCC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3656025" y="1854425"/>
            <a:ext cx="8088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It is the </a:t>
            </a:r>
            <a:r>
              <a:rPr lang="en-US" sz="2400" b="1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student's responsibility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to make decisions about his/her educational and career goals.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Undergraduate Counselors are here to help students work towards those goals, and academic advising is a </a:t>
            </a:r>
            <a:r>
              <a:rPr lang="en-US" sz="2400" b="1" i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partnership </a:t>
            </a: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between the student and his/her counselor in which the shared goal is the student’s academic success.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 descr="ICS Pe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00" y="1814425"/>
            <a:ext cx="2222725" cy="37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1187399" y="228525"/>
            <a:ext cx="9817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Questrial"/>
              <a:buNone/>
            </a:pPr>
            <a:r>
              <a:rPr lang="en-US" sz="4400" b="1">
                <a:solidFill>
                  <a:srgbClr val="FFCC00"/>
                </a:solidFill>
                <a:latin typeface="Questrial"/>
                <a:ea typeface="Questrial"/>
                <a:cs typeface="Questrial"/>
                <a:sym typeface="Questrial"/>
              </a:rPr>
              <a:t>Academic PLanning </a:t>
            </a:r>
            <a:endParaRPr sz="4400" b="1" i="0" u="none" strike="noStrike" cap="none">
              <a:solidFill>
                <a:srgbClr val="FFCC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2424750" y="178450"/>
            <a:ext cx="73425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Academic Planning Tools</a:t>
            </a:r>
            <a:endParaRPr sz="4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275" y="1608000"/>
            <a:ext cx="23717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216100" y="2385425"/>
            <a:ext cx="72666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UCI CATALOGUE (catalogue.uci.edu)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your major and GE requirements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sample academic plans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275" y="1608003"/>
            <a:ext cx="3112950" cy="218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763" y="2297775"/>
            <a:ext cx="8096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0275" y="3913400"/>
            <a:ext cx="3112950" cy="188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216100" y="4226575"/>
            <a:ext cx="60078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your DEGREEWORKS audit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you can review your remaining degree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 (major and GE).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2138" y="4226575"/>
            <a:ext cx="8096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0" y="164093"/>
            <a:ext cx="12192000" cy="9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rPr>
              <a:t>Academic Planning Tools</a:t>
            </a:r>
            <a:endParaRPr sz="4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C00"/>
              </a:solidFill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400" y="1607043"/>
            <a:ext cx="23717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613" y="1556031"/>
            <a:ext cx="32766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216100" y="2226175"/>
            <a:ext cx="7043100" cy="2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Refer to the ICS ACADEMIC YEAR PLAN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(ics.uci.edu)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Tabs: Education – Undergraduate - Academic year plan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1175" y="2341850"/>
            <a:ext cx="77152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9800" y="3848825"/>
            <a:ext cx="33242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0413" y="4078250"/>
            <a:ext cx="237172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1835413" y="4594075"/>
            <a:ext cx="11217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PLAN!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433425" y="5165375"/>
            <a:ext cx="47676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You can always have your academic plan come in for review by a Peer Academic Advisor*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1950" y="4388275"/>
            <a:ext cx="1076325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7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Academic Planning Tips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832900" cy="4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one math course per quarter until you exhaust all of your required math courses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LEARN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to **Mark** courses that are offered every QTR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DECLARE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your Specialization/Track sooner than later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CHECK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your prerequisites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UPDATE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your plan as quarters finish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FOLLOW US ON FB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@icsugradstudentaffairs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19088" lvl="0" indent="-106999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8" descr="graduating pet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49" y="2107700"/>
            <a:ext cx="2373875" cy="30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edia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Questrial</vt:lpstr>
      <vt:lpstr>Arial</vt:lpstr>
      <vt:lpstr>Verdana</vt:lpstr>
      <vt:lpstr>Noto Sans</vt:lpstr>
      <vt:lpstr>Office Theme</vt:lpstr>
      <vt:lpstr>2_Median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Academic Planning Tools </vt:lpstr>
      <vt:lpstr>Academic Planning Tips</vt:lpstr>
      <vt:lpstr>Navigating the ICS Website: ics.uci.edu</vt:lpstr>
      <vt:lpstr>PowerPoint Presentation</vt:lpstr>
      <vt:lpstr>Career 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Lara,Priscilla</dc:creator>
  <cp:lastModifiedBy>de Lara,Priscilla</cp:lastModifiedBy>
  <cp:revision>1</cp:revision>
  <dcterms:modified xsi:type="dcterms:W3CDTF">2018-10-16T23:11:24Z</dcterms:modified>
</cp:coreProperties>
</file>