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335" r:id="rId3"/>
    <p:sldId id="334" r:id="rId4"/>
    <p:sldId id="322" r:id="rId5"/>
    <p:sldId id="328" r:id="rId6"/>
    <p:sldId id="331" r:id="rId7"/>
    <p:sldId id="318" r:id="rId8"/>
    <p:sldId id="332" r:id="rId9"/>
    <p:sldId id="323" r:id="rId10"/>
    <p:sldId id="307" r:id="rId11"/>
    <p:sldId id="299" r:id="rId12"/>
    <p:sldId id="326" r:id="rId13"/>
    <p:sldId id="292" r:id="rId14"/>
    <p:sldId id="301" r:id="rId15"/>
    <p:sldId id="302" r:id="rId16"/>
    <p:sldId id="310" r:id="rId17"/>
    <p:sldId id="329" r:id="rId18"/>
    <p:sldId id="321" r:id="rId19"/>
    <p:sldId id="333" r:id="rId20"/>
    <p:sldId id="3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EF6"/>
    <a:srgbClr val="09098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8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7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E21FA-0B48-4B78-A522-A07145CCBAF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FE44-C8B7-428F-8D39-2F9D5A306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9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7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5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0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4C7F-4377-4AEB-A3FE-925DE884F7B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CF11-20CF-469C-9E7E-FE3E7768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8" y="3883336"/>
            <a:ext cx="1210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Ramesh Jain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Department of Computer Science</a:t>
            </a:r>
          </a:p>
          <a:p>
            <a:pPr algn="ctr"/>
            <a:r>
              <a:rPr lang="en-US" sz="2400" b="1" dirty="0" smtClean="0"/>
              <a:t>University of California, Irvine</a:t>
            </a:r>
          </a:p>
          <a:p>
            <a:pPr algn="ctr"/>
            <a:r>
              <a:rPr lang="en-US" sz="2400" b="1" dirty="0" smtClean="0"/>
              <a:t>jain@ics.uci.edu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9537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3A3E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Health Navigator</a:t>
            </a:r>
            <a:endParaRPr lang="en-US" sz="6000" dirty="0">
              <a:solidFill>
                <a:srgbClr val="3A3E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real life algorithm: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go to a doctor because you feel sick.  </a:t>
            </a:r>
          </a:p>
          <a:p>
            <a:pPr lv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doctor asks you questions about your health status and history while observing your reactions.</a:t>
            </a:r>
          </a:p>
          <a:p>
            <a:pPr lv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doctor examines your body and may order some tests (such as x-rays or blood work).</a:t>
            </a:r>
          </a:p>
          <a:p>
            <a:pPr lvl="0"/>
            <a:r>
              <a:rPr lang="en-US" dirty="0">
                <a:solidFill>
                  <a:srgbClr val="09098F"/>
                </a:solidFill>
              </a:rPr>
              <a:t>Based on your exam and test results, the doctor estimates your health state (disease and its severity).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A prescription and regimen are stipulated and explained. 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You try to follow those instructions.  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The doctor sees you periodically, as needed. </a:t>
            </a:r>
            <a:r>
              <a:rPr lang="en-US" dirty="0" smtClean="0">
                <a:solidFill>
                  <a:srgbClr val="7030A0"/>
                </a:solidFill>
              </a:rPr>
              <a:t>(In a week; admit in hospital; put you through surgery followed by ICU.)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doct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05" y="2822774"/>
            <a:ext cx="810366" cy="12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mond 8"/>
          <p:cNvSpPr/>
          <p:nvPr/>
        </p:nvSpPr>
        <p:spPr>
          <a:xfrm>
            <a:off x="8487388" y="1875040"/>
            <a:ext cx="2562449" cy="2170448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Guidance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365125"/>
            <a:ext cx="11915774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Cycle: Measure, Estimate, Guide, Influence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2591" y="1872936"/>
            <a:ext cx="2815751" cy="21877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Estimate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(Health State)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7" idx="6"/>
            <a:endCxn id="5" idx="1"/>
          </p:cNvCxnSpPr>
          <p:nvPr/>
        </p:nvCxnSpPr>
        <p:spPr>
          <a:xfrm flipV="1">
            <a:off x="4014749" y="2966807"/>
            <a:ext cx="757842" cy="15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9" idx="1"/>
          </p:cNvCxnSpPr>
          <p:nvPr/>
        </p:nvCxnSpPr>
        <p:spPr>
          <a:xfrm flipV="1">
            <a:off x="7588342" y="2960264"/>
            <a:ext cx="899046" cy="6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715055" y="4568233"/>
            <a:ext cx="2650522" cy="15440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Influence and Compliance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365577" y="5392132"/>
            <a:ext cx="2403034" cy="10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</p:cNvCxnSpPr>
          <p:nvPr/>
        </p:nvCxnSpPr>
        <p:spPr>
          <a:xfrm flipH="1">
            <a:off x="9768611" y="4045488"/>
            <a:ext cx="2" cy="13575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70107" y="1840233"/>
            <a:ext cx="2644642" cy="22832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Measure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Collect </a:t>
            </a:r>
            <a:r>
              <a:rPr lang="en-US" sz="1200" b="1" dirty="0">
                <a:solidFill>
                  <a:schemeClr val="tx1"/>
                </a:solidFill>
              </a:rPr>
              <a:t>all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Relevant data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70" y="2731813"/>
            <a:ext cx="481841" cy="4818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2" descr="Image result for sick person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27" y="1965686"/>
            <a:ext cx="577333" cy="6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x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xr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xr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25" y="3400254"/>
            <a:ext cx="926434" cy="54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doctor writing prescrip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884" y="3113720"/>
            <a:ext cx="841454" cy="56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32" y="5256425"/>
            <a:ext cx="999791" cy="66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Image result for prescribed medicine bott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42" y="5256425"/>
            <a:ext cx="499531" cy="6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2817" y="2607249"/>
            <a:ext cx="523326" cy="7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martphone stethosc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15" y="3978611"/>
            <a:ext cx="421721" cy="4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27" y="-15716"/>
            <a:ext cx="11915774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Cybernetics: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Perpetual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Guidance.</a:t>
            </a:r>
          </a:p>
        </p:txBody>
      </p:sp>
      <p:sp>
        <p:nvSpPr>
          <p:cNvPr id="9" name="Diamond 8"/>
          <p:cNvSpPr/>
          <p:nvPr/>
        </p:nvSpPr>
        <p:spPr>
          <a:xfrm>
            <a:off x="8098396" y="3475819"/>
            <a:ext cx="2162596" cy="1500272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Guidance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3972" y="3474364"/>
            <a:ext cx="2057486" cy="15122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Estimate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(Health State)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7" idx="6"/>
            <a:endCxn id="5" idx="1"/>
          </p:cNvCxnSpPr>
          <p:nvPr/>
        </p:nvCxnSpPr>
        <p:spPr>
          <a:xfrm flipV="1">
            <a:off x="4830213" y="4230477"/>
            <a:ext cx="553760" cy="104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9" idx="1"/>
          </p:cNvCxnSpPr>
          <p:nvPr/>
        </p:nvCxnSpPr>
        <p:spPr>
          <a:xfrm flipV="1">
            <a:off x="7441458" y="4225955"/>
            <a:ext cx="656938" cy="45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guidance prescription electron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760" y="4326556"/>
            <a:ext cx="706532" cy="3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19" y="4234574"/>
            <a:ext cx="857392" cy="7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44735" y="5325716"/>
            <a:ext cx="1833948" cy="10968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Influence and Compliance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278683" y="5887756"/>
            <a:ext cx="1901011" cy="26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1"/>
          </p:cNvCxnSpPr>
          <p:nvPr/>
        </p:nvCxnSpPr>
        <p:spPr>
          <a:xfrm flipH="1">
            <a:off x="3863985" y="5874158"/>
            <a:ext cx="1580750" cy="18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4"/>
          </p:cNvCxnSpPr>
          <p:nvPr/>
        </p:nvCxnSpPr>
        <p:spPr>
          <a:xfrm flipH="1" flipV="1">
            <a:off x="3863985" y="5030012"/>
            <a:ext cx="26419" cy="8410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169424" y="4949349"/>
            <a:ext cx="1" cy="938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97757" y="3451759"/>
            <a:ext cx="1932456" cy="157825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Measure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Collect all </a:t>
            </a:r>
            <a:r>
              <a:rPr lang="en-US" sz="1200" b="1" dirty="0">
                <a:solidFill>
                  <a:schemeClr val="tx1"/>
                </a:solidFill>
              </a:rPr>
              <a:t>data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42" y="4529624"/>
            <a:ext cx="413523" cy="3911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230" y="3559279"/>
            <a:ext cx="319746" cy="462016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5" name="Can 24"/>
          <p:cNvSpPr/>
          <p:nvPr/>
        </p:nvSpPr>
        <p:spPr>
          <a:xfrm>
            <a:off x="3325450" y="2407933"/>
            <a:ext cx="1206556" cy="491496"/>
          </a:xfrm>
          <a:prstGeom prst="can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Personicle</a:t>
            </a:r>
            <a:endParaRPr lang="en-US" sz="1400" dirty="0"/>
          </a:p>
        </p:txBody>
      </p:sp>
      <p:sp>
        <p:nvSpPr>
          <p:cNvPr id="26" name="Can 25"/>
          <p:cNvSpPr/>
          <p:nvPr/>
        </p:nvSpPr>
        <p:spPr>
          <a:xfrm>
            <a:off x="3316724" y="1277771"/>
            <a:ext cx="1206556" cy="491496"/>
          </a:xfrm>
          <a:prstGeom prst="can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‘Omics’</a:t>
            </a:r>
            <a:endParaRPr lang="en-US" sz="1400" dirty="0"/>
          </a:p>
        </p:txBody>
      </p:sp>
      <p:sp>
        <p:nvSpPr>
          <p:cNvPr id="27" name="Hexagon 26"/>
          <p:cNvSpPr/>
          <p:nvPr/>
        </p:nvSpPr>
        <p:spPr>
          <a:xfrm>
            <a:off x="5795910" y="2231925"/>
            <a:ext cx="1298450" cy="903313"/>
          </a:xfrm>
          <a:prstGeom prst="hexagon">
            <a:avLst/>
          </a:prstGeom>
          <a:solidFill>
            <a:srgbClr val="008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Personal </a:t>
            </a:r>
            <a:r>
              <a:rPr lang="en-US" sz="1400" dirty="0"/>
              <a:t>Model</a:t>
            </a:r>
          </a:p>
        </p:txBody>
      </p:sp>
      <p:cxnSp>
        <p:nvCxnSpPr>
          <p:cNvPr id="29" name="Straight Arrow Connector 28"/>
          <p:cNvCxnSpPr>
            <a:stCxn id="25" idx="4"/>
            <a:endCxn id="27" idx="3"/>
          </p:cNvCxnSpPr>
          <p:nvPr/>
        </p:nvCxnSpPr>
        <p:spPr>
          <a:xfrm>
            <a:off x="4532006" y="2653681"/>
            <a:ext cx="1263904" cy="299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  <a:endCxn id="27" idx="4"/>
          </p:cNvCxnSpPr>
          <p:nvPr/>
        </p:nvCxnSpPr>
        <p:spPr>
          <a:xfrm>
            <a:off x="3920002" y="1769267"/>
            <a:ext cx="2101736" cy="4626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0"/>
          </p:cNvCxnSpPr>
          <p:nvPr/>
        </p:nvCxnSpPr>
        <p:spPr>
          <a:xfrm flipV="1">
            <a:off x="7094360" y="2682058"/>
            <a:ext cx="633335" cy="15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955893" y="947907"/>
            <a:ext cx="3874146" cy="1914477"/>
            <a:chOff x="7686675" y="709739"/>
            <a:chExt cx="4316435" cy="2127666"/>
          </a:xfrm>
        </p:grpSpPr>
        <p:pic>
          <p:nvPicPr>
            <p:cNvPr id="46" name="Picture 2" descr="Image result for knowledge repository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959" y="1066526"/>
              <a:ext cx="2558973" cy="8334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</p:pic>
        <p:grpSp>
          <p:nvGrpSpPr>
            <p:cNvPr id="47" name="Group 46"/>
            <p:cNvGrpSpPr/>
            <p:nvPr/>
          </p:nvGrpSpPr>
          <p:grpSpPr>
            <a:xfrm>
              <a:off x="8296965" y="1991777"/>
              <a:ext cx="2943904" cy="506991"/>
              <a:chOff x="3213670" y="2601589"/>
              <a:chExt cx="6000182" cy="1018436"/>
            </a:xfrm>
            <a:solidFill>
              <a:schemeClr val="bg1">
                <a:lumMod val="75000"/>
              </a:schemeClr>
            </a:solidFill>
          </p:grpSpPr>
          <p:sp>
            <p:nvSpPr>
              <p:cNvPr id="49" name="Can 48"/>
              <p:cNvSpPr/>
              <p:nvPr/>
            </p:nvSpPr>
            <p:spPr>
              <a:xfrm>
                <a:off x="3213670" y="2601591"/>
                <a:ext cx="859646" cy="1018434"/>
              </a:xfrm>
              <a:prstGeom prst="can">
                <a:avLst/>
              </a:prstGeom>
              <a:solidFill>
                <a:srgbClr val="7030A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 smtClean="0"/>
                  <a:t>Medical</a:t>
                </a:r>
                <a:endParaRPr lang="en-US" sz="400" b="1" dirty="0"/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4318797" y="2601589"/>
                <a:ext cx="859646" cy="1018434"/>
              </a:xfrm>
              <a:prstGeom prst="can">
                <a:avLst/>
              </a:prstGeom>
              <a:solidFill>
                <a:srgbClr val="7030A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 smtClean="0"/>
                  <a:t>Local</a:t>
                </a:r>
                <a:endParaRPr lang="en-US" sz="400" b="1" dirty="0"/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5423925" y="2601591"/>
                <a:ext cx="859646" cy="1018434"/>
              </a:xfrm>
              <a:prstGeom prst="can">
                <a:avLst/>
              </a:prstGeom>
              <a:solidFill>
                <a:srgbClr val="7030A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 smtClean="0"/>
                  <a:t>Demographics</a:t>
                </a:r>
                <a:endParaRPr lang="en-US" sz="400" b="1" dirty="0"/>
              </a:p>
            </p:txBody>
          </p:sp>
          <p:sp>
            <p:nvSpPr>
              <p:cNvPr id="52" name="Can 51"/>
              <p:cNvSpPr/>
              <p:nvPr/>
            </p:nvSpPr>
            <p:spPr>
              <a:xfrm>
                <a:off x="6529054" y="2601589"/>
                <a:ext cx="859646" cy="1018434"/>
              </a:xfrm>
              <a:prstGeom prst="can">
                <a:avLst/>
              </a:prstGeom>
              <a:solidFill>
                <a:srgbClr val="7030A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 smtClean="0"/>
                  <a:t>Environment</a:t>
                </a:r>
                <a:endParaRPr lang="en-US" sz="400" b="1" dirty="0"/>
              </a:p>
            </p:txBody>
          </p:sp>
          <p:sp>
            <p:nvSpPr>
              <p:cNvPr id="53" name="Can 52"/>
              <p:cNvSpPr/>
              <p:nvPr/>
            </p:nvSpPr>
            <p:spPr>
              <a:xfrm>
                <a:off x="8354206" y="2601589"/>
                <a:ext cx="859646" cy="1018434"/>
              </a:xfrm>
              <a:prstGeom prst="can">
                <a:avLst/>
              </a:prstGeom>
              <a:solidFill>
                <a:srgbClr val="7030A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b="1" dirty="0" smtClean="0"/>
                  <a:t>Regulations</a:t>
                </a:r>
                <a:endParaRPr lang="en-US" sz="400" b="1" dirty="0"/>
              </a:p>
            </p:txBody>
          </p:sp>
          <p:sp>
            <p:nvSpPr>
              <p:cNvPr id="54" name="Can 53"/>
              <p:cNvSpPr/>
              <p:nvPr/>
            </p:nvSpPr>
            <p:spPr>
              <a:xfrm>
                <a:off x="8035059" y="3256667"/>
                <a:ext cx="119547" cy="187386"/>
              </a:xfrm>
              <a:prstGeom prst="can">
                <a:avLst/>
              </a:prstGeom>
              <a:solidFill>
                <a:srgbClr val="7030A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/>
              </a:p>
            </p:txBody>
          </p:sp>
          <p:sp>
            <p:nvSpPr>
              <p:cNvPr id="55" name="Can 54"/>
              <p:cNvSpPr/>
              <p:nvPr/>
            </p:nvSpPr>
            <p:spPr>
              <a:xfrm>
                <a:off x="7826241" y="3256668"/>
                <a:ext cx="119547" cy="187386"/>
              </a:xfrm>
              <a:prstGeom prst="can">
                <a:avLst/>
              </a:prstGeom>
              <a:solidFill>
                <a:srgbClr val="7030A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/>
              </a:p>
            </p:txBody>
          </p:sp>
          <p:sp>
            <p:nvSpPr>
              <p:cNvPr id="56" name="Can 55"/>
              <p:cNvSpPr/>
              <p:nvPr/>
            </p:nvSpPr>
            <p:spPr>
              <a:xfrm>
                <a:off x="7640989" y="3256668"/>
                <a:ext cx="119547" cy="187386"/>
              </a:xfrm>
              <a:prstGeom prst="can">
                <a:avLst/>
              </a:prstGeom>
              <a:solidFill>
                <a:srgbClr val="7030A0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 b="1"/>
              </a:p>
            </p:txBody>
          </p:sp>
        </p:grpSp>
        <p:sp>
          <p:nvSpPr>
            <p:cNvPr id="48" name="Cloud 47"/>
            <p:cNvSpPr/>
            <p:nvPr/>
          </p:nvSpPr>
          <p:spPr>
            <a:xfrm>
              <a:off x="7686675" y="709739"/>
              <a:ext cx="4316435" cy="2127666"/>
            </a:xfrm>
            <a:prstGeom prst="cloud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Knowledge Cloud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6439021" y="3135238"/>
            <a:ext cx="0" cy="304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n 41"/>
          <p:cNvSpPr/>
          <p:nvPr/>
        </p:nvSpPr>
        <p:spPr>
          <a:xfrm>
            <a:off x="5738119" y="1095390"/>
            <a:ext cx="1279411" cy="588264"/>
          </a:xfrm>
          <a:prstGeom prst="can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Environment</a:t>
            </a:r>
          </a:p>
          <a:p>
            <a:pPr algn="ctr"/>
            <a:r>
              <a:rPr lang="en-US" sz="1400" dirty="0" smtClean="0"/>
              <a:t>Knowledge</a:t>
            </a:r>
            <a:endParaRPr lang="en-US" sz="1400" dirty="0"/>
          </a:p>
        </p:txBody>
      </p:sp>
      <p:cxnSp>
        <p:nvCxnSpPr>
          <p:cNvPr id="43" name="Straight Arrow Connector 42"/>
          <p:cNvCxnSpPr>
            <a:stCxn id="42" idx="4"/>
          </p:cNvCxnSpPr>
          <p:nvPr/>
        </p:nvCxnSpPr>
        <p:spPr>
          <a:xfrm flipV="1">
            <a:off x="7017530" y="1387485"/>
            <a:ext cx="431794" cy="20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928728" y="2907046"/>
            <a:ext cx="0" cy="5329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163732" y="2819719"/>
            <a:ext cx="11383" cy="596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419644" y="1629293"/>
            <a:ext cx="11383" cy="596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887" y="5871080"/>
            <a:ext cx="497426" cy="497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44" y="5871080"/>
            <a:ext cx="550702" cy="475878"/>
          </a:xfrm>
          <a:prstGeom prst="rect">
            <a:avLst/>
          </a:prstGeom>
        </p:spPr>
      </p:pic>
      <p:pic>
        <p:nvPicPr>
          <p:cNvPr id="3" name="Picture 2" descr="Image result for social m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11" y="4005151"/>
            <a:ext cx="458845" cy="4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5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Basic Systems Theory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0582" y="2486237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Where </a:t>
            </a:r>
            <a:r>
              <a:rPr lang="en-US" sz="2800" b="1" dirty="0"/>
              <a:t>x, u, and y are state, input, and output vectors; A, B, C, D are appropriate matrices for transformation.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45427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Controllability: Get to desirable state.</a:t>
            </a:r>
            <a:endParaRPr lang="en-US" sz="4000" b="1" i="1" dirty="0">
              <a:solidFill>
                <a:srgbClr val="FF0000"/>
              </a:solidFill>
            </a:endParaRPr>
          </a:p>
          <a:p>
            <a:pPr algn="ctr"/>
            <a:r>
              <a:rPr lang="en-US" sz="4000" b="1" i="1" dirty="0" smtClean="0">
                <a:solidFill>
                  <a:srgbClr val="7030A0"/>
                </a:solidFill>
              </a:rPr>
              <a:t>Observability:</a:t>
            </a:r>
            <a:r>
              <a:rPr lang="en-US" sz="3600" b="1" dirty="0" smtClean="0">
                <a:solidFill>
                  <a:srgbClr val="7030A0"/>
                </a:solidFill>
              </a:rPr>
              <a:t> Determine state using measurements.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83" y="1437298"/>
            <a:ext cx="6801308" cy="1427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8068" y="4303340"/>
            <a:ext cx="911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Time variant discrete </a:t>
            </a:r>
            <a:r>
              <a:rPr lang="en-US" sz="2800" b="1" dirty="0" smtClean="0">
                <a:solidFill>
                  <a:srgbClr val="0000FF"/>
                </a:solidFill>
              </a:rPr>
              <a:t>systems - matrices </a:t>
            </a:r>
            <a:r>
              <a:rPr lang="en-US" sz="2800" b="1" dirty="0">
                <a:solidFill>
                  <a:srgbClr val="0000FF"/>
                </a:solidFill>
              </a:rPr>
              <a:t>are time variant.</a:t>
            </a:r>
          </a:p>
        </p:txBody>
      </p:sp>
    </p:spTree>
    <p:extLst>
      <p:ext uri="{BB962C8B-B14F-4D97-AF65-F5344CB8AC3E}">
        <p14:creationId xmlns:p14="http://schemas.microsoft.com/office/powerpoint/2010/main" val="3841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Challenging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047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Personal Model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Estimation of Health States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Knowledge Processing to make it situationally actionable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Influence Person to execute and comply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Two Platforms and More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0279"/>
            <a:ext cx="10515600" cy="122967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Health Navigator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7774" y="3225117"/>
            <a:ext cx="10515600" cy="67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Model Builder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6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266" y="2427979"/>
            <a:ext cx="2390775" cy="1914525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9899891" y="2759739"/>
            <a:ext cx="1642189" cy="1548817"/>
            <a:chOff x="3165726" y="2383213"/>
            <a:chExt cx="2727925" cy="2727925"/>
          </a:xfrm>
        </p:grpSpPr>
        <p:pic>
          <p:nvPicPr>
            <p:cNvPr id="62" name="Picture 8" descr="Image result for smartpho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726" y="2383213"/>
              <a:ext cx="2727925" cy="272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7418" y="2675258"/>
              <a:ext cx="1274182" cy="21766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Health Navigator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58371" y="3405659"/>
            <a:ext cx="3673485" cy="1181100"/>
            <a:chOff x="400050" y="3581400"/>
            <a:chExt cx="3333750" cy="1905000"/>
          </a:xfrm>
        </p:grpSpPr>
        <p:grpSp>
          <p:nvGrpSpPr>
            <p:cNvPr id="30" name="Group 29"/>
            <p:cNvGrpSpPr/>
            <p:nvPr/>
          </p:nvGrpSpPr>
          <p:grpSpPr>
            <a:xfrm>
              <a:off x="400050" y="3695700"/>
              <a:ext cx="3124200" cy="1707983"/>
              <a:chOff x="1066800" y="1676400"/>
              <a:chExt cx="6096000" cy="455462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066800" y="5427980"/>
                <a:ext cx="6096000" cy="803040"/>
                <a:chOff x="1066800" y="5427980"/>
                <a:chExt cx="6172200" cy="80304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590800" y="5427980"/>
                  <a:ext cx="4648200" cy="515620"/>
                  <a:chOff x="2634254" y="5469890"/>
                  <a:chExt cx="4875256" cy="363220"/>
                </a:xfrm>
              </p:grpSpPr>
              <p:pic>
                <p:nvPicPr>
                  <p:cNvPr id="11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634254" y="5470525"/>
                    <a:ext cx="2396796" cy="349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911090" y="5469890"/>
                    <a:ext cx="2598420" cy="36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1066800" y="5486401"/>
                  <a:ext cx="1501345" cy="7446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25" dirty="0"/>
                    <a:t>Daily Activity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066800" y="4724400"/>
                <a:ext cx="6063049" cy="744619"/>
                <a:chOff x="1066800" y="4724400"/>
                <a:chExt cx="6063049" cy="744619"/>
              </a:xfrm>
            </p:grpSpPr>
            <p:pic>
              <p:nvPicPr>
                <p:cNvPr id="14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191001" y="4736417"/>
                  <a:ext cx="2938848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 flipH="1">
                  <a:off x="2588743" y="4736417"/>
                  <a:ext cx="2362201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1066800" y="4724400"/>
                  <a:ext cx="1381900" cy="7446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25" dirty="0"/>
                    <a:t>Environment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066800" y="3962400"/>
                <a:ext cx="6063048" cy="764538"/>
                <a:chOff x="2928552" y="4191000"/>
                <a:chExt cx="6063048" cy="764538"/>
              </a:xfrm>
            </p:grpSpPr>
            <p:pic>
              <p:nvPicPr>
                <p:cNvPr id="18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419600" y="4191000"/>
                  <a:ext cx="4572000" cy="4129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2928552" y="4210918"/>
                  <a:ext cx="972063" cy="7446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25" dirty="0"/>
                    <a:t>Medical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066800" y="3200400"/>
                <a:ext cx="6063048" cy="752534"/>
                <a:chOff x="2928552" y="3746500"/>
                <a:chExt cx="6063048" cy="752534"/>
              </a:xfrm>
            </p:grpSpPr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419600" y="3746500"/>
                  <a:ext cx="4572000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2928552" y="3754414"/>
                  <a:ext cx="1041061" cy="7446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25" dirty="0"/>
                    <a:t>Emotion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068853" y="2362200"/>
                <a:ext cx="6060995" cy="756581"/>
                <a:chOff x="1068853" y="2362200"/>
                <a:chExt cx="6060995" cy="756581"/>
              </a:xfrm>
            </p:grpSpPr>
            <p:pic>
              <p:nvPicPr>
                <p:cNvPr id="24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557848" y="2362200"/>
                  <a:ext cx="4572000" cy="440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1068853" y="2374161"/>
                  <a:ext cx="940146" cy="7446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25" dirty="0"/>
                    <a:t>Activity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066800" y="1676400"/>
                <a:ext cx="6030092" cy="756289"/>
                <a:chOff x="1066800" y="1676400"/>
                <a:chExt cx="6030092" cy="756289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267200" y="1676400"/>
                  <a:ext cx="2829692" cy="408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8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524892" y="1676400"/>
                  <a:ext cx="2186099" cy="408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1066800" y="1688069"/>
                  <a:ext cx="790835" cy="7446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25" dirty="0"/>
                    <a:t>Food</a:t>
                  </a:r>
                </a:p>
              </p:txBody>
            </p:sp>
          </p:grpSp>
        </p:grpSp>
        <p:sp>
          <p:nvSpPr>
            <p:cNvPr id="31" name="Rectangle 30"/>
            <p:cNvSpPr/>
            <p:nvPr/>
          </p:nvSpPr>
          <p:spPr>
            <a:xfrm>
              <a:off x="400050" y="3581400"/>
              <a:ext cx="3333750" cy="1905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73343" y="4661904"/>
            <a:ext cx="27551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Scores: Food, Activity, Emotion,</a:t>
            </a:r>
          </a:p>
          <a:p>
            <a:pPr algn="ctr"/>
            <a:r>
              <a:rPr lang="en-US" sz="1350" b="1" dirty="0" err="1"/>
              <a:t>Medical,Environment</a:t>
            </a:r>
            <a:r>
              <a:rPr lang="en-US" sz="1350" b="1" dirty="0"/>
              <a:t>, Daily Activity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375745" y="2013845"/>
            <a:ext cx="3556000" cy="1295400"/>
            <a:chOff x="-1981200" y="2590800"/>
            <a:chExt cx="2667000" cy="1295400"/>
          </a:xfrm>
        </p:grpSpPr>
        <p:sp>
          <p:nvSpPr>
            <p:cNvPr id="42" name="Rectangle 41"/>
            <p:cNvSpPr/>
            <p:nvPr/>
          </p:nvSpPr>
          <p:spPr>
            <a:xfrm>
              <a:off x="-1981200" y="2590800"/>
              <a:ext cx="2667000" cy="457200"/>
            </a:xfrm>
            <a:prstGeom prst="rect">
              <a:avLst/>
            </a:prstGeom>
            <a:solidFill>
              <a:srgbClr val="0000F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Dynamic Personal Model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981200" y="2971800"/>
              <a:ext cx="2667000" cy="457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Population Model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1981200" y="3429000"/>
              <a:ext cx="26670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Medical Knowledge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055716" y="5107965"/>
            <a:ext cx="182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Current Situation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28841" y="2415746"/>
            <a:ext cx="2454537" cy="193899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Navigator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3184" y="4593946"/>
            <a:ext cx="16882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Goal:</a:t>
            </a:r>
          </a:p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Participate in </a:t>
            </a:r>
          </a:p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the Marathon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930739" y="2605763"/>
            <a:ext cx="1188762" cy="1722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Down Arrow 36"/>
          <p:cNvSpPr/>
          <p:nvPr/>
        </p:nvSpPr>
        <p:spPr>
          <a:xfrm flipV="1">
            <a:off x="7492794" y="4331106"/>
            <a:ext cx="170065" cy="3807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3" name="Straight Arrow Connector 42"/>
          <p:cNvCxnSpPr>
            <a:stCxn id="62" idx="2"/>
          </p:cNvCxnSpPr>
          <p:nvPr/>
        </p:nvCxnSpPr>
        <p:spPr>
          <a:xfrm>
            <a:off x="10720986" y="4308556"/>
            <a:ext cx="41467" cy="20197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704052" y="6202720"/>
            <a:ext cx="10058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10642" y="2605764"/>
            <a:ext cx="27959" cy="3547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04052" y="4126507"/>
            <a:ext cx="372363" cy="6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" idx="4"/>
          </p:cNvCxnSpPr>
          <p:nvPr/>
        </p:nvCxnSpPr>
        <p:spPr>
          <a:xfrm flipV="1">
            <a:off x="7575938" y="5957702"/>
            <a:ext cx="3779" cy="278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04052" y="2605762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ight Arrow 66"/>
          <p:cNvSpPr/>
          <p:nvPr/>
        </p:nvSpPr>
        <p:spPr>
          <a:xfrm>
            <a:off x="5064877" y="3916485"/>
            <a:ext cx="1083514" cy="181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ight Arrow 37"/>
          <p:cNvSpPr/>
          <p:nvPr/>
        </p:nvSpPr>
        <p:spPr>
          <a:xfrm>
            <a:off x="8726491" y="3261001"/>
            <a:ext cx="1531661" cy="3047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TextBox 44"/>
          <p:cNvSpPr txBox="1"/>
          <p:nvPr/>
        </p:nvSpPr>
        <p:spPr>
          <a:xfrm>
            <a:off x="8869007" y="2801811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Guidance</a:t>
            </a:r>
            <a:endParaRPr lang="en-US" sz="1600" b="1" dirty="0"/>
          </a:p>
        </p:txBody>
      </p:sp>
      <p:pic>
        <p:nvPicPr>
          <p:cNvPr id="3" name="Picture 2" descr="http://media4.picsearch.com/is?H3_0Vz7S7CVTw6I48njmF5LKB8XASU8pzzeKCz3T8e4&amp;height=34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9" y="4673770"/>
            <a:ext cx="692796" cy="1283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Model Builder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Can 53"/>
          <p:cNvSpPr/>
          <p:nvPr/>
        </p:nvSpPr>
        <p:spPr>
          <a:xfrm>
            <a:off x="2820892" y="1657947"/>
            <a:ext cx="1206556" cy="491496"/>
          </a:xfrm>
          <a:prstGeom prst="can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‘Omics’</a:t>
            </a:r>
            <a:endParaRPr lang="en-US" sz="1400" dirty="0"/>
          </a:p>
        </p:txBody>
      </p:sp>
      <p:sp>
        <p:nvSpPr>
          <p:cNvPr id="60" name="Hexagon 59"/>
          <p:cNvSpPr/>
          <p:nvPr/>
        </p:nvSpPr>
        <p:spPr>
          <a:xfrm>
            <a:off x="5795910" y="4186648"/>
            <a:ext cx="1298450" cy="903313"/>
          </a:xfrm>
          <a:prstGeom prst="hexagon">
            <a:avLst/>
          </a:prstGeom>
          <a:solidFill>
            <a:srgbClr val="008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Personal </a:t>
            </a:r>
            <a:r>
              <a:rPr lang="en-US" sz="1400" dirty="0"/>
              <a:t>Model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492010" y="4670220"/>
            <a:ext cx="2338862" cy="15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4" idx="3"/>
            <a:endCxn id="60" idx="4"/>
          </p:cNvCxnSpPr>
          <p:nvPr/>
        </p:nvCxnSpPr>
        <p:spPr>
          <a:xfrm>
            <a:off x="3424170" y="2149443"/>
            <a:ext cx="2597568" cy="20372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</p:cNvCxnSpPr>
          <p:nvPr/>
        </p:nvCxnSpPr>
        <p:spPr>
          <a:xfrm flipV="1">
            <a:off x="7094360" y="4636781"/>
            <a:ext cx="682614" cy="15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n 68"/>
          <p:cNvSpPr/>
          <p:nvPr/>
        </p:nvSpPr>
        <p:spPr>
          <a:xfrm>
            <a:off x="5738119" y="3050113"/>
            <a:ext cx="1279411" cy="588264"/>
          </a:xfrm>
          <a:prstGeom prst="can">
            <a:avLst/>
          </a:prstGeom>
          <a:solidFill>
            <a:srgbClr val="09098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Environment</a:t>
            </a:r>
          </a:p>
          <a:p>
            <a:pPr algn="ctr"/>
            <a:r>
              <a:rPr lang="en-US" sz="1400" dirty="0" smtClean="0"/>
              <a:t>Knowledge</a:t>
            </a:r>
            <a:endParaRPr lang="en-US" sz="14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419644" y="3584016"/>
            <a:ext cx="11383" cy="596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Shape 5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7373" y="1307793"/>
            <a:ext cx="2140902" cy="125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4" y="3082050"/>
            <a:ext cx="3102866" cy="94185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2" y="4114995"/>
            <a:ext cx="3308470" cy="1794891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321304" y="5909887"/>
            <a:ext cx="3161786" cy="3189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Personicle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21304" y="6228798"/>
            <a:ext cx="3161786" cy="3034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 + Learning</a:t>
            </a:r>
            <a:endParaRPr lang="en-US" dirty="0"/>
          </a:p>
        </p:txBody>
      </p:sp>
      <p:cxnSp>
        <p:nvCxnSpPr>
          <p:cNvPr id="6" name="Straight Arrow Connector 5"/>
          <p:cNvCxnSpPr>
            <a:stCxn id="74" idx="2"/>
            <a:endCxn id="69" idx="0"/>
          </p:cNvCxnSpPr>
          <p:nvPr/>
        </p:nvCxnSpPr>
        <p:spPr>
          <a:xfrm>
            <a:off x="6377824" y="2566541"/>
            <a:ext cx="1" cy="630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776974" y="3693792"/>
            <a:ext cx="1691914" cy="1885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Propensity to diseases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Rule Based Health Behavior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63" y="5028298"/>
            <a:ext cx="986125" cy="17531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48" y="5028298"/>
            <a:ext cx="986125" cy="1753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1599" y="5700865"/>
            <a:ext cx="372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Kahneman</a:t>
            </a:r>
            <a:r>
              <a:rPr lang="en-US" dirty="0" smtClean="0"/>
              <a:t> </a:t>
            </a:r>
            <a:r>
              <a:rPr lang="en-US" b="1" dirty="0" smtClean="0"/>
              <a:t>et al:  Day Reconstruction Method for Wellbeing research.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56136" y="1453493"/>
            <a:ext cx="375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EventShop</a:t>
            </a:r>
            <a:r>
              <a:rPr lang="en-US" b="1" dirty="0" smtClean="0"/>
              <a:t> for Situation Recognition and geo-spatial event analysis.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23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3" y="1143000"/>
            <a:ext cx="3213081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04" y="1537747"/>
            <a:ext cx="5019299" cy="4482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6296" y="3505200"/>
            <a:ext cx="23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Health </a:t>
            </a:r>
            <a:r>
              <a:rPr lang="en-US" sz="2400" b="1" dirty="0" smtClean="0">
                <a:solidFill>
                  <a:srgbClr val="660066"/>
                </a:solidFill>
              </a:rPr>
              <a:t>Navigator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810000" y="1752600"/>
            <a:ext cx="2667000" cy="1679448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Your food and activity scores for the last 3 days are on low side.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5399"/>
            <a:ext cx="12192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Cybernetics Leads to P5 using Health Navigator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35798" y="576290"/>
            <a:ext cx="10720667" cy="1569660"/>
            <a:chOff x="741274" y="2032759"/>
            <a:chExt cx="10720667" cy="1569660"/>
          </a:xfrm>
        </p:grpSpPr>
        <p:sp>
          <p:nvSpPr>
            <p:cNvPr id="2" name="Rectangle 1"/>
            <p:cNvSpPr/>
            <p:nvPr/>
          </p:nvSpPr>
          <p:spPr>
            <a:xfrm>
              <a:off x="2317941" y="2032759"/>
              <a:ext cx="9144000" cy="1569660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opperplate Gothic Bold"/>
                  <a:cs typeface="Copperplate Gothic Bold"/>
                </a:rPr>
                <a:t>Institute for </a:t>
              </a:r>
            </a:p>
            <a:p>
              <a:pPr algn="ctr"/>
              <a:r>
                <a:rPr lang="en-US" sz="4800" dirty="0">
                  <a:solidFill>
                    <a:srgbClr val="FFFF00"/>
                  </a:solidFill>
                  <a:latin typeface="Copperplate Gothic Bold"/>
                  <a:cs typeface="Copperplate Gothic Bold"/>
                </a:rPr>
                <a:t>Future Health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274" y="2032759"/>
              <a:ext cx="1576667" cy="156966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0" y="346595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Focus on health.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 a Student: Normal student </a:t>
            </a:r>
            <a:r>
              <a:rPr lang="en-US" b="1" dirty="0" smtClean="0"/>
              <a:t>life in India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V. National Institute of Technology, Nagpur.   B.E.</a:t>
            </a:r>
          </a:p>
          <a:p>
            <a:r>
              <a:rPr lang="en-US" dirty="0" smtClean="0"/>
              <a:t>Indian Institute of Technology, </a:t>
            </a:r>
            <a:r>
              <a:rPr lang="en-US" dirty="0" err="1" smtClean="0"/>
              <a:t>Kharagpur</a:t>
            </a:r>
            <a:r>
              <a:rPr lang="en-US" dirty="0" smtClean="0"/>
              <a:t>.  Ph.D.</a:t>
            </a:r>
          </a:p>
          <a:p>
            <a:endParaRPr lang="en-US" dirty="0"/>
          </a:p>
          <a:p>
            <a:r>
              <a:rPr lang="en-US" dirty="0" smtClean="0"/>
              <a:t>Wanted </a:t>
            </a:r>
            <a:r>
              <a:rPr lang="en-US" dirty="0" smtClean="0"/>
              <a:t>to be a scientist/engineer.</a:t>
            </a:r>
          </a:p>
          <a:p>
            <a:r>
              <a:rPr lang="en-US" dirty="0" smtClean="0"/>
              <a:t>Participated in sports.</a:t>
            </a:r>
          </a:p>
          <a:p>
            <a:r>
              <a:rPr lang="en-US" dirty="0" smtClean="0"/>
              <a:t>Edited Magazines.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824" y="239059"/>
            <a:ext cx="9144000" cy="1089492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Thanks.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529" y="5710238"/>
            <a:ext cx="9144000" cy="923644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jain@ics.uci.edu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824" y="1579358"/>
            <a:ext cx="5369786" cy="356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5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Teacher, Researcher, Entrepreneur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at: IIT </a:t>
            </a:r>
            <a:r>
              <a:rPr lang="en-US" dirty="0" err="1" smtClean="0"/>
              <a:t>Kharagpur</a:t>
            </a:r>
            <a:r>
              <a:rPr lang="en-US" dirty="0" smtClean="0"/>
              <a:t>, UT Austin, Wayne State, University of Michigan, University of California, San Diego, Georgia Tech, </a:t>
            </a:r>
            <a:r>
              <a:rPr lang="en-US" dirty="0" smtClean="0">
                <a:solidFill>
                  <a:srgbClr val="FF0000"/>
                </a:solidFill>
              </a:rPr>
              <a:t>UC Irvine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Researcher: Computer Vision, Artificial Intelligence, Control Systems, Multimedia, </a:t>
            </a:r>
            <a:r>
              <a:rPr lang="en-US" dirty="0" smtClean="0">
                <a:solidFill>
                  <a:srgbClr val="FF0000"/>
                </a:solidFill>
              </a:rPr>
              <a:t>Future Health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Entrepreneur: </a:t>
            </a:r>
            <a:r>
              <a:rPr lang="en-US" dirty="0" err="1" smtClean="0"/>
              <a:t>Imageware</a:t>
            </a:r>
            <a:r>
              <a:rPr lang="en-US" dirty="0" smtClean="0"/>
              <a:t>, Virage, </a:t>
            </a:r>
            <a:r>
              <a:rPr lang="en-US" dirty="0" err="1" smtClean="0"/>
              <a:t>Praja</a:t>
            </a:r>
            <a:r>
              <a:rPr lang="en-US" dirty="0" smtClean="0"/>
              <a:t>, …, </a:t>
            </a:r>
            <a:r>
              <a:rPr lang="en-US" dirty="0" err="1" smtClean="0"/>
              <a:t>Krumbs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Institute for Future Health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1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093" y="0"/>
            <a:ext cx="2121026" cy="2911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784" y="1257180"/>
            <a:ext cx="6423009" cy="209379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Technology has fundamentally altered the environment and lifestyle for which human body evolved.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	</a:t>
            </a:r>
            <a:r>
              <a:rPr lang="en-US" sz="2800" b="1" dirty="0" smtClean="0"/>
              <a:t>Food</a:t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en-US" sz="2800" b="1" dirty="0" smtClean="0"/>
              <a:t>Habitats</a:t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en-US" sz="2800" b="1" dirty="0" smtClean="0"/>
              <a:t>Commuting – activity</a:t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en-US" sz="2800" b="1" dirty="0" smtClean="0"/>
              <a:t>Environment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82481" y="4115169"/>
            <a:ext cx="6644340" cy="200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FF"/>
                </a:solidFill>
              </a:rPr>
              <a:t>Technology replaced lower mortality by higher morbidity.</a:t>
            </a:r>
          </a:p>
          <a:p>
            <a:r>
              <a:rPr lang="en-US" sz="2800" b="1" dirty="0" smtClean="0"/>
              <a:t>  </a:t>
            </a:r>
            <a:endParaRPr lang="en-US" sz="2800" b="1" dirty="0"/>
          </a:p>
          <a:p>
            <a:r>
              <a:rPr 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ought to solve it.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141" y="3905433"/>
            <a:ext cx="3390900" cy="2387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283" y="191530"/>
            <a:ext cx="2706451" cy="3077417"/>
            <a:chOff x="55284" y="488092"/>
            <a:chExt cx="2042578" cy="27808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84" y="488092"/>
              <a:ext cx="2042578" cy="13592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Image result for European people 2000 years a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4" y="1954110"/>
              <a:ext cx="2030507" cy="13148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96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57250" y="1149844"/>
            <a:ext cx="10515600" cy="183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is not an Afterthought; 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Essence of Life.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6568" y="3219564"/>
            <a:ext cx="10515600" cy="17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technology enable this?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377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Meta-nexus of Genetics, Biology, Sensing, Computing, and Mobile.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6" y="1177008"/>
            <a:ext cx="11854348" cy="626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Empower </a:t>
            </a:r>
            <a:r>
              <a:rPr lang="en-US" sz="2400" b="1" dirty="0"/>
              <a:t>individuals to regulate </a:t>
            </a:r>
            <a:r>
              <a:rPr lang="en-US" sz="2400" b="1" dirty="0" smtClean="0"/>
              <a:t>their health </a:t>
            </a:r>
            <a:r>
              <a:rPr lang="en-US" sz="2400" b="1" dirty="0"/>
              <a:t>and quality of life using technology.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75" y="1791340"/>
            <a:ext cx="6607042" cy="495528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07131" y="1664538"/>
            <a:ext cx="2028529" cy="928394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26777" y="3635689"/>
            <a:ext cx="1433065" cy="1172498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67858" y="3778060"/>
            <a:ext cx="1261178" cy="925717"/>
          </a:xfrm>
          <a:prstGeom prst="ellipse">
            <a:avLst/>
          </a:prstGeom>
          <a:solidFill>
            <a:srgbClr val="FFFF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00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you get to your destination?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214" y="3721829"/>
            <a:ext cx="1847850" cy="2466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0" name="Picture 6" descr="Image result for tripti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0" y="4837868"/>
            <a:ext cx="2976563" cy="1590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ipti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3" y="2964592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131" y="1254596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505" y="3913943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192" y="1306764"/>
            <a:ext cx="2895600" cy="158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6580" y="3051679"/>
            <a:ext cx="390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and Representations make a big difference.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0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000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drive without a Navigation System?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0397" y="2404305"/>
            <a:ext cx="1891448" cy="9698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Knowledge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4140397" y="3471105"/>
            <a:ext cx="1891448" cy="969818"/>
          </a:xfrm>
          <a:prstGeom prst="rect">
            <a:avLst/>
          </a:prstGeom>
          <a:solidFill>
            <a:srgbClr val="0E870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Current State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140397" y="4634887"/>
            <a:ext cx="1891448" cy="96981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Destination </a:t>
            </a:r>
            <a:endParaRPr lang="en-US" sz="1400" b="1" dirty="0"/>
          </a:p>
        </p:txBody>
      </p:sp>
      <p:cxnSp>
        <p:nvCxnSpPr>
          <p:cNvPr id="11" name="Straight Arrow Connector 10"/>
          <p:cNvCxnSpPr>
            <a:stCxn id="6" idx="3"/>
            <a:endCxn id="5" idx="1"/>
          </p:cNvCxnSpPr>
          <p:nvPr/>
        </p:nvCxnSpPr>
        <p:spPr>
          <a:xfrm>
            <a:off x="6031845" y="2889214"/>
            <a:ext cx="945725" cy="11946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6031846" y="4004505"/>
            <a:ext cx="945724" cy="794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5" idx="1"/>
          </p:cNvCxnSpPr>
          <p:nvPr/>
        </p:nvCxnSpPr>
        <p:spPr>
          <a:xfrm flipV="1">
            <a:off x="6031845" y="4083908"/>
            <a:ext cx="945725" cy="1035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274328" y="3075522"/>
            <a:ext cx="2559196" cy="1892300"/>
            <a:chOff x="7716051" y="2957217"/>
            <a:chExt cx="2559196" cy="18923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7716051" y="3934691"/>
              <a:ext cx="9457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 descr="Screenshot 2017-10-02 02.45.5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47" y="2957217"/>
              <a:ext cx="1625600" cy="18923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3590725" y="3928305"/>
            <a:ext cx="7500553" cy="2743889"/>
            <a:chOff x="3590725" y="3928305"/>
            <a:chExt cx="7500553" cy="2743889"/>
          </a:xfrm>
        </p:grpSpPr>
        <p:grpSp>
          <p:nvGrpSpPr>
            <p:cNvPr id="31" name="Group 30"/>
            <p:cNvGrpSpPr/>
            <p:nvPr/>
          </p:nvGrpSpPr>
          <p:grpSpPr>
            <a:xfrm>
              <a:off x="3590725" y="3928305"/>
              <a:ext cx="7500553" cy="2379819"/>
              <a:chOff x="3590725" y="3928305"/>
              <a:chExt cx="7500553" cy="2379819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1032853" y="4967822"/>
                <a:ext cx="58424" cy="134030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3590725" y="6233984"/>
                <a:ext cx="7500553" cy="7414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3591812" y="3928305"/>
                <a:ext cx="47253" cy="230567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590725" y="3928305"/>
                <a:ext cx="549672" cy="7322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6731175" y="6302862"/>
              <a:ext cx="309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Cybernetic Loop 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77570" y="2656703"/>
            <a:ext cx="2296759" cy="2854410"/>
            <a:chOff x="6977570" y="2656703"/>
            <a:chExt cx="2296759" cy="2854410"/>
          </a:xfrm>
        </p:grpSpPr>
        <p:sp>
          <p:nvSpPr>
            <p:cNvPr id="5" name="Rounded Rectangle 4"/>
            <p:cNvSpPr/>
            <p:nvPr/>
          </p:nvSpPr>
          <p:spPr>
            <a:xfrm>
              <a:off x="6977570" y="2656703"/>
              <a:ext cx="2296759" cy="285441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Navigation</a:t>
              </a:r>
            </a:p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System</a:t>
              </a:r>
            </a:p>
            <a:p>
              <a:pPr algn="ctr"/>
              <a:endParaRPr lang="en-US" sz="28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  <a:p>
              <a:pPr algn="ctr"/>
              <a:endParaRPr lang="en-US" sz="28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7570" y="3471105"/>
              <a:ext cx="2296757" cy="1804137"/>
            </a:xfrm>
            <a:prstGeom prst="rect">
              <a:avLst/>
            </a:prstGeom>
          </p:spPr>
        </p:pic>
      </p:grpSp>
      <p:sp>
        <p:nvSpPr>
          <p:cNvPr id="15" name="AutoShape 4" descr="Image result for Google navigation smart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0099" y="1219416"/>
            <a:ext cx="2143125" cy="2133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556" y="2434066"/>
            <a:ext cx="2055218" cy="3175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94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33210" y="2048249"/>
            <a:ext cx="4674348" cy="3672914"/>
            <a:chOff x="2913529" y="2046942"/>
            <a:chExt cx="4674348" cy="3672914"/>
          </a:xfrm>
        </p:grpSpPr>
        <p:pic>
          <p:nvPicPr>
            <p:cNvPr id="5" name="Picture 4" descr="Screenshot 2017-10-01 11.23.4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177" y="2049556"/>
              <a:ext cx="4584700" cy="36703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13529" y="2046942"/>
              <a:ext cx="149412" cy="36605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847" y="3353953"/>
            <a:ext cx="204175" cy="331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about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in Healthcare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Elbow Connector 9"/>
          <p:cNvCxnSpPr>
            <a:stCxn id="14" idx="3"/>
          </p:cNvCxnSpPr>
          <p:nvPr/>
        </p:nvCxnSpPr>
        <p:spPr>
          <a:xfrm flipV="1">
            <a:off x="4836367" y="3685737"/>
            <a:ext cx="1018568" cy="190191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698788" y="3671139"/>
            <a:ext cx="1189074" cy="213567"/>
          </a:xfrm>
          <a:prstGeom prst="curvedConnector3">
            <a:avLst>
              <a:gd name="adj1" fmla="val 59671"/>
            </a:avLst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02129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Think Health State </a:t>
            </a:r>
            <a:r>
              <a:rPr lang="en-US" b="1" dirty="0" smtClean="0"/>
              <a:t>– not Disease!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003177" y="2139043"/>
            <a:ext cx="4516130" cy="3393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534" y="3719511"/>
            <a:ext cx="312833" cy="312833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4703411" y="3520714"/>
            <a:ext cx="1133947" cy="355904"/>
          </a:xfrm>
          <a:custGeom>
            <a:avLst/>
            <a:gdLst>
              <a:gd name="connsiteX0" fmla="*/ 0 w 1133947"/>
              <a:gd name="connsiteY0" fmla="*/ 355904 h 355904"/>
              <a:gd name="connsiteX1" fmla="*/ 5475 w 1133947"/>
              <a:gd name="connsiteY1" fmla="*/ 328527 h 355904"/>
              <a:gd name="connsiteX2" fmla="*/ 16426 w 1133947"/>
              <a:gd name="connsiteY2" fmla="*/ 240920 h 355904"/>
              <a:gd name="connsiteX3" fmla="*/ 21902 w 1133947"/>
              <a:gd name="connsiteY3" fmla="*/ 224493 h 355904"/>
              <a:gd name="connsiteX4" fmla="*/ 38328 w 1133947"/>
              <a:gd name="connsiteY4" fmla="*/ 169739 h 355904"/>
              <a:gd name="connsiteX5" fmla="*/ 49279 w 1133947"/>
              <a:gd name="connsiteY5" fmla="*/ 136886 h 355904"/>
              <a:gd name="connsiteX6" fmla="*/ 60230 w 1133947"/>
              <a:gd name="connsiteY6" fmla="*/ 120460 h 355904"/>
              <a:gd name="connsiteX7" fmla="*/ 71181 w 1133947"/>
              <a:gd name="connsiteY7" fmla="*/ 87607 h 355904"/>
              <a:gd name="connsiteX8" fmla="*/ 76656 w 1133947"/>
              <a:gd name="connsiteY8" fmla="*/ 71181 h 355904"/>
              <a:gd name="connsiteX9" fmla="*/ 93082 w 1133947"/>
              <a:gd name="connsiteY9" fmla="*/ 65705 h 355904"/>
              <a:gd name="connsiteX10" fmla="*/ 114984 w 1133947"/>
              <a:gd name="connsiteY10" fmla="*/ 60230 h 355904"/>
              <a:gd name="connsiteX11" fmla="*/ 180690 w 1133947"/>
              <a:gd name="connsiteY11" fmla="*/ 54754 h 355904"/>
              <a:gd name="connsiteX12" fmla="*/ 377806 w 1133947"/>
              <a:gd name="connsiteY12" fmla="*/ 49279 h 355904"/>
              <a:gd name="connsiteX13" fmla="*/ 438036 w 1133947"/>
              <a:gd name="connsiteY13" fmla="*/ 49279 h 355904"/>
              <a:gd name="connsiteX14" fmla="*/ 470888 w 1133947"/>
              <a:gd name="connsiteY14" fmla="*/ 27377 h 355904"/>
              <a:gd name="connsiteX15" fmla="*/ 487315 w 1133947"/>
              <a:gd name="connsiteY15" fmla="*/ 21902 h 355904"/>
              <a:gd name="connsiteX16" fmla="*/ 503741 w 1133947"/>
              <a:gd name="connsiteY16" fmla="*/ 5475 h 355904"/>
              <a:gd name="connsiteX17" fmla="*/ 525643 w 1133947"/>
              <a:gd name="connsiteY17" fmla="*/ 0 h 355904"/>
              <a:gd name="connsiteX18" fmla="*/ 695382 w 1133947"/>
              <a:gd name="connsiteY18" fmla="*/ 5475 h 355904"/>
              <a:gd name="connsiteX19" fmla="*/ 821317 w 1133947"/>
              <a:gd name="connsiteY19" fmla="*/ 21902 h 355904"/>
              <a:gd name="connsiteX20" fmla="*/ 897973 w 1133947"/>
              <a:gd name="connsiteY20" fmla="*/ 32852 h 355904"/>
              <a:gd name="connsiteX21" fmla="*/ 919875 w 1133947"/>
              <a:gd name="connsiteY21" fmla="*/ 38328 h 355904"/>
              <a:gd name="connsiteX22" fmla="*/ 936302 w 1133947"/>
              <a:gd name="connsiteY22" fmla="*/ 49279 h 355904"/>
              <a:gd name="connsiteX23" fmla="*/ 985581 w 1133947"/>
              <a:gd name="connsiteY23" fmla="*/ 65705 h 355904"/>
              <a:gd name="connsiteX24" fmla="*/ 1018433 w 1133947"/>
              <a:gd name="connsiteY24" fmla="*/ 76656 h 355904"/>
              <a:gd name="connsiteX25" fmla="*/ 1034860 w 1133947"/>
              <a:gd name="connsiteY25" fmla="*/ 82132 h 355904"/>
              <a:gd name="connsiteX26" fmla="*/ 1078663 w 1133947"/>
              <a:gd name="connsiteY26" fmla="*/ 87607 h 355904"/>
              <a:gd name="connsiteX27" fmla="*/ 1106040 w 1133947"/>
              <a:gd name="connsiteY27" fmla="*/ 109509 h 355904"/>
              <a:gd name="connsiteX28" fmla="*/ 1111516 w 1133947"/>
              <a:gd name="connsiteY28" fmla="*/ 125935 h 355904"/>
              <a:gd name="connsiteX29" fmla="*/ 1127942 w 1133947"/>
              <a:gd name="connsiteY29" fmla="*/ 131411 h 355904"/>
              <a:gd name="connsiteX30" fmla="*/ 1127942 w 1133947"/>
              <a:gd name="connsiteY30" fmla="*/ 142361 h 3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33947" h="355904">
                <a:moveTo>
                  <a:pt x="0" y="355904"/>
                </a:moveTo>
                <a:cubicBezTo>
                  <a:pt x="1825" y="346778"/>
                  <a:pt x="4245" y="337752"/>
                  <a:pt x="5475" y="328527"/>
                </a:cubicBezTo>
                <a:cubicBezTo>
                  <a:pt x="10522" y="290676"/>
                  <a:pt x="8864" y="274948"/>
                  <a:pt x="16426" y="240920"/>
                </a:cubicBezTo>
                <a:cubicBezTo>
                  <a:pt x="17678" y="235286"/>
                  <a:pt x="20316" y="230043"/>
                  <a:pt x="21902" y="224493"/>
                </a:cubicBezTo>
                <a:cubicBezTo>
                  <a:pt x="38459" y="166543"/>
                  <a:pt x="12293" y="247847"/>
                  <a:pt x="38328" y="169739"/>
                </a:cubicBezTo>
                <a:cubicBezTo>
                  <a:pt x="38330" y="169734"/>
                  <a:pt x="49275" y="136891"/>
                  <a:pt x="49279" y="136886"/>
                </a:cubicBezTo>
                <a:lnTo>
                  <a:pt x="60230" y="120460"/>
                </a:lnTo>
                <a:lnTo>
                  <a:pt x="71181" y="87607"/>
                </a:lnTo>
                <a:cubicBezTo>
                  <a:pt x="73006" y="82132"/>
                  <a:pt x="71181" y="73006"/>
                  <a:pt x="76656" y="71181"/>
                </a:cubicBezTo>
                <a:cubicBezTo>
                  <a:pt x="82131" y="69356"/>
                  <a:pt x="87532" y="67291"/>
                  <a:pt x="93082" y="65705"/>
                </a:cubicBezTo>
                <a:cubicBezTo>
                  <a:pt x="100318" y="63638"/>
                  <a:pt x="107517" y="61163"/>
                  <a:pt x="114984" y="60230"/>
                </a:cubicBezTo>
                <a:cubicBezTo>
                  <a:pt x="136792" y="57504"/>
                  <a:pt x="158788" y="56579"/>
                  <a:pt x="180690" y="54754"/>
                </a:cubicBezTo>
                <a:cubicBezTo>
                  <a:pt x="265516" y="26478"/>
                  <a:pt x="202005" y="43418"/>
                  <a:pt x="377806" y="49279"/>
                </a:cubicBezTo>
                <a:cubicBezTo>
                  <a:pt x="401660" y="57230"/>
                  <a:pt x="405159" y="61021"/>
                  <a:pt x="438036" y="49279"/>
                </a:cubicBezTo>
                <a:cubicBezTo>
                  <a:pt x="450430" y="44852"/>
                  <a:pt x="458402" y="31538"/>
                  <a:pt x="470888" y="27377"/>
                </a:cubicBezTo>
                <a:lnTo>
                  <a:pt x="487315" y="21902"/>
                </a:lnTo>
                <a:cubicBezTo>
                  <a:pt x="492790" y="16426"/>
                  <a:pt x="497018" y="9317"/>
                  <a:pt x="503741" y="5475"/>
                </a:cubicBezTo>
                <a:cubicBezTo>
                  <a:pt x="510275" y="1741"/>
                  <a:pt x="518118" y="0"/>
                  <a:pt x="525643" y="0"/>
                </a:cubicBezTo>
                <a:cubicBezTo>
                  <a:pt x="582252" y="0"/>
                  <a:pt x="638802" y="3650"/>
                  <a:pt x="695382" y="5475"/>
                </a:cubicBezTo>
                <a:cubicBezTo>
                  <a:pt x="757721" y="26255"/>
                  <a:pt x="716712" y="15748"/>
                  <a:pt x="821317" y="21902"/>
                </a:cubicBezTo>
                <a:cubicBezTo>
                  <a:pt x="848227" y="25265"/>
                  <a:pt x="871663" y="27590"/>
                  <a:pt x="897973" y="32852"/>
                </a:cubicBezTo>
                <a:cubicBezTo>
                  <a:pt x="905352" y="34328"/>
                  <a:pt x="912574" y="36503"/>
                  <a:pt x="919875" y="38328"/>
                </a:cubicBezTo>
                <a:cubicBezTo>
                  <a:pt x="925351" y="41978"/>
                  <a:pt x="930288" y="46606"/>
                  <a:pt x="936302" y="49279"/>
                </a:cubicBezTo>
                <a:cubicBezTo>
                  <a:pt x="936325" y="49289"/>
                  <a:pt x="977356" y="62963"/>
                  <a:pt x="985581" y="65705"/>
                </a:cubicBezTo>
                <a:lnTo>
                  <a:pt x="1018433" y="76656"/>
                </a:lnTo>
                <a:cubicBezTo>
                  <a:pt x="1023909" y="78481"/>
                  <a:pt x="1029133" y="81416"/>
                  <a:pt x="1034860" y="82132"/>
                </a:cubicBezTo>
                <a:lnTo>
                  <a:pt x="1078663" y="87607"/>
                </a:lnTo>
                <a:cubicBezTo>
                  <a:pt x="1097611" y="93922"/>
                  <a:pt x="1096133" y="89694"/>
                  <a:pt x="1106040" y="109509"/>
                </a:cubicBezTo>
                <a:cubicBezTo>
                  <a:pt x="1108621" y="114671"/>
                  <a:pt x="1107435" y="121854"/>
                  <a:pt x="1111516" y="125935"/>
                </a:cubicBezTo>
                <a:cubicBezTo>
                  <a:pt x="1115597" y="130016"/>
                  <a:pt x="1122467" y="129586"/>
                  <a:pt x="1127942" y="131411"/>
                </a:cubicBezTo>
                <a:cubicBezTo>
                  <a:pt x="1134234" y="150286"/>
                  <a:pt x="1137499" y="151918"/>
                  <a:pt x="1127942" y="14236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605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Apple Chancery</vt:lpstr>
      <vt:lpstr>Arial</vt:lpstr>
      <vt:lpstr>Calibri</vt:lpstr>
      <vt:lpstr>Calibri Light</vt:lpstr>
      <vt:lpstr>Copperplate Gothic Bold</vt:lpstr>
      <vt:lpstr>Office Theme</vt:lpstr>
      <vt:lpstr>PowerPoint Presentation</vt:lpstr>
      <vt:lpstr>As a Student: Normal student life in India</vt:lpstr>
      <vt:lpstr>Teacher, Researcher, Entrepreneur</vt:lpstr>
      <vt:lpstr>Technology has fundamentally altered the environment and lifestyle for which human body evolved.  Food  Habitats  Commuting – activity  Environment </vt:lpstr>
      <vt:lpstr>Health is not an Afterthought;  it is Essence of Life.</vt:lpstr>
      <vt:lpstr>Meta-nexus of Genetics, Biology, Sensing, Computing, and Mobile.</vt:lpstr>
      <vt:lpstr>How did you get to your destination?</vt:lpstr>
      <vt:lpstr>Can you drive without a Navigation System?</vt:lpstr>
      <vt:lpstr>Thinking about Health in Healthcare.</vt:lpstr>
      <vt:lpstr>A real life algorithm:</vt:lpstr>
      <vt:lpstr>Cycle: Measure, Estimate, Guide, Influence</vt:lpstr>
      <vt:lpstr>Cybernetics: Perpetual Health Guidance.</vt:lpstr>
      <vt:lpstr>Basic Systems Theory</vt:lpstr>
      <vt:lpstr>Challenging problems</vt:lpstr>
      <vt:lpstr>Building Two Platforms and More</vt:lpstr>
      <vt:lpstr>Personal Health Navigator</vt:lpstr>
      <vt:lpstr>Personal Model Builder</vt:lpstr>
      <vt:lpstr>PowerPoint Presentation</vt:lpstr>
      <vt:lpstr>PowerPoint Presentation</vt:lpstr>
      <vt:lpstr>Thanks.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Ramesh Jain</dc:creator>
  <cp:lastModifiedBy>Ramesh Jain</cp:lastModifiedBy>
  <cp:revision>111</cp:revision>
  <dcterms:created xsi:type="dcterms:W3CDTF">2017-09-22T00:41:54Z</dcterms:created>
  <dcterms:modified xsi:type="dcterms:W3CDTF">2017-11-01T12:46:20Z</dcterms:modified>
</cp:coreProperties>
</file>