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401" r:id="rId2"/>
    <p:sldId id="276" r:id="rId3"/>
    <p:sldId id="471" r:id="rId4"/>
    <p:sldId id="462" r:id="rId5"/>
    <p:sldId id="497" r:id="rId6"/>
    <p:sldId id="272" r:id="rId7"/>
    <p:sldId id="475" r:id="rId8"/>
    <p:sldId id="468" r:id="rId9"/>
    <p:sldId id="469" r:id="rId10"/>
    <p:sldId id="259" r:id="rId11"/>
    <p:sldId id="443" r:id="rId12"/>
    <p:sldId id="460" r:id="rId13"/>
    <p:sldId id="266" r:id="rId14"/>
    <p:sldId id="522" r:id="rId15"/>
    <p:sldId id="523" r:id="rId16"/>
    <p:sldId id="258" r:id="rId17"/>
    <p:sldId id="498" r:id="rId18"/>
    <p:sldId id="518" r:id="rId19"/>
    <p:sldId id="500" r:id="rId20"/>
    <p:sldId id="499" r:id="rId21"/>
    <p:sldId id="501" r:id="rId22"/>
    <p:sldId id="503" r:id="rId23"/>
    <p:sldId id="505" r:id="rId24"/>
    <p:sldId id="506" r:id="rId25"/>
    <p:sldId id="507" r:id="rId26"/>
    <p:sldId id="510" r:id="rId27"/>
    <p:sldId id="515" r:id="rId28"/>
    <p:sldId id="525" r:id="rId29"/>
    <p:sldId id="508" r:id="rId30"/>
    <p:sldId id="526" r:id="rId31"/>
    <p:sldId id="513" r:id="rId32"/>
    <p:sldId id="514" r:id="rId33"/>
    <p:sldId id="502" r:id="rId34"/>
    <p:sldId id="511" r:id="rId35"/>
    <p:sldId id="512" r:id="rId36"/>
    <p:sldId id="528" r:id="rId37"/>
    <p:sldId id="640" r:id="rId38"/>
    <p:sldId id="641" r:id="rId39"/>
    <p:sldId id="559" r:id="rId40"/>
    <p:sldId id="580" r:id="rId41"/>
    <p:sldId id="581" r:id="rId42"/>
    <p:sldId id="642" r:id="rId43"/>
    <p:sldId id="578" r:id="rId44"/>
    <p:sldId id="589" r:id="rId45"/>
    <p:sldId id="591" r:id="rId46"/>
    <p:sldId id="593" r:id="rId47"/>
    <p:sldId id="643" r:id="rId48"/>
    <p:sldId id="595" r:id="rId49"/>
    <p:sldId id="596" r:id="rId50"/>
    <p:sldId id="644" r:id="rId51"/>
    <p:sldId id="606" r:id="rId52"/>
    <p:sldId id="607" r:id="rId53"/>
    <p:sldId id="645" r:id="rId54"/>
    <p:sldId id="618" r:id="rId55"/>
    <p:sldId id="648" r:id="rId56"/>
    <p:sldId id="647" r:id="rId57"/>
    <p:sldId id="322" r:id="rId58"/>
    <p:sldId id="328" r:id="rId59"/>
    <p:sldId id="319" r:id="rId60"/>
    <p:sldId id="318" r:id="rId61"/>
    <p:sldId id="646" r:id="rId6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E5861"/>
    <a:srgbClr val="F3F3F3"/>
    <a:srgbClr val="F3C7AE"/>
    <a:srgbClr val="FFF3E1"/>
    <a:srgbClr val="E4E60C"/>
    <a:srgbClr val="E7EDF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2"/>
    <p:restoredTop sz="95105"/>
  </p:normalViewPr>
  <p:slideViewPr>
    <p:cSldViewPr snapToGrid="0" snapToObjects="1">
      <p:cViewPr varScale="1">
        <p:scale>
          <a:sx n="91" d="100"/>
          <a:sy n="91" d="100"/>
        </p:scale>
        <p:origin x="1440" y="200"/>
      </p:cViewPr>
      <p:guideLst/>
    </p:cSldViewPr>
  </p:slideViewPr>
  <p:notesTextViewPr>
    <p:cViewPr>
      <p:scale>
        <a:sx n="70" d="100"/>
        <a:sy n="7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5878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5cfa15cc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GERALD</a:t>
            </a:r>
            <a:endParaRPr/>
          </a:p>
        </p:txBody>
      </p:sp>
      <p:sp>
        <p:nvSpPr>
          <p:cNvPr id="169" name="Google Shape;169;g3c5cfa15cc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82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3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c5cfa15cc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GERALD</a:t>
            </a:r>
            <a:endParaRPr/>
          </a:p>
        </p:txBody>
      </p:sp>
      <p:sp>
        <p:nvSpPr>
          <p:cNvPr id="238" name="Google Shape;238;g3c5cfa15cc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471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c61a368b2_1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</a:t>
            </a:r>
            <a:endParaRPr/>
          </a:p>
        </p:txBody>
      </p:sp>
      <p:sp>
        <p:nvSpPr>
          <p:cNvPr id="316" name="Google Shape;316;g3c61a368b2_1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9518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CONSTANCE</a:t>
            </a:r>
            <a:endParaRPr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7173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CONSTANCE</a:t>
            </a:r>
            <a:endParaRPr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713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1949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755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0859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396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CONSTANCE</a:t>
            </a:r>
            <a:endParaRPr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95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2108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8523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1646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0841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232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4922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7657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5519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CONSTANCE</a:t>
            </a:r>
            <a:endParaRPr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724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28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24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CONSTANCE</a:t>
            </a:r>
            <a:endParaRPr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519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5843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6442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7703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2465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Katie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0711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are…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omen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 err="1"/>
              <a:t>tudents</a:t>
            </a:r>
            <a:r>
              <a:rPr lang="en" dirty="0"/>
              <a:t> of color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varying disability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sexual orientation?</a:t>
            </a:r>
            <a:endParaRPr dirty="0"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044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generate examples of each. </a:t>
            </a:r>
          </a:p>
          <a:p>
            <a:r>
              <a:rPr lang="en-US" dirty="0"/>
              <a:t>What aesthetics apply to </a:t>
            </a:r>
            <a:r>
              <a:rPr lang="en-US" dirty="0" err="1"/>
              <a:t>Civ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31947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generate examples of each. </a:t>
            </a:r>
          </a:p>
          <a:p>
            <a:r>
              <a:rPr lang="en-US" dirty="0"/>
              <a:t>What aesthetics apply to </a:t>
            </a:r>
            <a:r>
              <a:rPr lang="en-US" dirty="0" err="1"/>
              <a:t>Civ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58394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11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444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411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046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77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53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One’s own team</a:t>
            </a:r>
          </a:p>
          <a:p>
            <a:r>
              <a:rPr lang="en-US" dirty="0"/>
              <a:t>Other players in general</a:t>
            </a:r>
          </a:p>
          <a:p>
            <a:r>
              <a:rPr lang="en-US" dirty="0"/>
              <a:t>Self</a:t>
            </a:r>
          </a:p>
        </p:txBody>
      </p:sp>
    </p:spTree>
    <p:extLst>
      <p:ext uri="{BB962C8B-B14F-4D97-AF65-F5344CB8AC3E}">
        <p14:creationId xmlns:p14="http://schemas.microsoft.com/office/powerpoint/2010/main" val="2685608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Exit (+)</a:t>
            </a:r>
          </a:p>
        </p:txBody>
      </p:sp>
    </p:spTree>
    <p:extLst>
      <p:ext uri="{BB962C8B-B14F-4D97-AF65-F5344CB8AC3E}">
        <p14:creationId xmlns:p14="http://schemas.microsoft.com/office/powerpoint/2010/main" val="40485747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586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Measure of association for nominal variables, PRE, ranges 0-1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weak: 0.01 – 0.09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Moderate: 0.10 – 0.29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Strong: 0.30 – 0 .99</a:t>
            </a:r>
          </a:p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68771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Measure of association for nominal variables, PRE, ranges 0-1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weak: 0.01 – 0.09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Moderate: 0.10 – 0.29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Strong: 0.30 – 0 .99</a:t>
            </a:r>
          </a:p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7081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Exit (+)</a:t>
            </a:r>
          </a:p>
        </p:txBody>
      </p:sp>
    </p:spTree>
    <p:extLst>
      <p:ext uri="{BB962C8B-B14F-4D97-AF65-F5344CB8AC3E}">
        <p14:creationId xmlns:p14="http://schemas.microsoft.com/office/powerpoint/2010/main" val="357518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927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Exit (+)</a:t>
            </a:r>
          </a:p>
        </p:txBody>
      </p:sp>
    </p:spTree>
    <p:extLst>
      <p:ext uri="{BB962C8B-B14F-4D97-AF65-F5344CB8AC3E}">
        <p14:creationId xmlns:p14="http://schemas.microsoft.com/office/powerpoint/2010/main" val="370921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Measure of association for nominal variables, PRE, ranges 0-1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weak: 0.01 – 0.09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Moderate: 0.10 – 0.29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Strong: 0.30 – 0 .99</a:t>
            </a:r>
          </a:p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003718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Exit (+)</a:t>
            </a:r>
          </a:p>
        </p:txBody>
      </p:sp>
    </p:spTree>
    <p:extLst>
      <p:ext uri="{BB962C8B-B14F-4D97-AF65-F5344CB8AC3E}">
        <p14:creationId xmlns:p14="http://schemas.microsoft.com/office/powerpoint/2010/main" val="1620236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Exit (+)</a:t>
            </a:r>
          </a:p>
        </p:txBody>
      </p:sp>
    </p:spTree>
    <p:extLst>
      <p:ext uri="{BB962C8B-B14F-4D97-AF65-F5344CB8AC3E}">
        <p14:creationId xmlns:p14="http://schemas.microsoft.com/office/powerpoint/2010/main" val="9467764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TILT FIXED: responses shift to negative or exit</a:t>
            </a:r>
          </a:p>
        </p:txBody>
      </p:sp>
    </p:spTree>
    <p:extLst>
      <p:ext uri="{BB962C8B-B14F-4D97-AF65-F5344CB8AC3E}">
        <p14:creationId xmlns:p14="http://schemas.microsoft.com/office/powerpoint/2010/main" val="28708914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are…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omen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 err="1"/>
              <a:t>tudents</a:t>
            </a:r>
            <a:r>
              <a:rPr lang="en" dirty="0"/>
              <a:t> of color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varying disability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sexual orientation?</a:t>
            </a:r>
            <a:endParaRPr dirty="0"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3430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Mainstream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6696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Mainstream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9767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Mainstream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778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Senator Jeff Flake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January 2017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922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c5cfa15cc_0_1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</a:t>
            </a:r>
            <a:endParaRPr/>
          </a:p>
        </p:txBody>
      </p:sp>
      <p:sp>
        <p:nvSpPr>
          <p:cNvPr id="369" name="Google Shape;369;g3c5cfa15cc_0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5626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Mainstream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30348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5cfa15c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g3c5cfa15c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35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59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c5cfa15c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CONSTANCE</a:t>
            </a:r>
            <a:endParaRPr/>
          </a:p>
        </p:txBody>
      </p:sp>
      <p:sp>
        <p:nvSpPr>
          <p:cNvPr id="244" name="Google Shape;244;g3c5cfa15c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5620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c5cfa15c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CONSTANCE</a:t>
            </a:r>
            <a:endParaRPr/>
          </a:p>
        </p:txBody>
      </p:sp>
      <p:sp>
        <p:nvSpPr>
          <p:cNvPr id="244" name="Google Shape;244;g3c5cfa15c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6990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/>
        </p:nvSpPr>
        <p:spPr>
          <a:xfrm>
            <a:off x="0" y="9412267"/>
            <a:ext cx="13004800" cy="341333"/>
          </a:xfrm>
          <a:prstGeom prst="rect">
            <a:avLst/>
          </a:prstGeom>
          <a:solidFill>
            <a:srgbClr val="00B3D8"/>
          </a:solidFill>
          <a:ln>
            <a:noFill/>
          </a:ln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9"/>
          <p:cNvSpPr/>
          <p:nvPr/>
        </p:nvSpPr>
        <p:spPr>
          <a:xfrm>
            <a:off x="0" y="0"/>
            <a:ext cx="13004800" cy="136533"/>
          </a:xfrm>
          <a:prstGeom prst="rect">
            <a:avLst/>
          </a:prstGeom>
          <a:solidFill>
            <a:srgbClr val="00B3D8"/>
          </a:solidFill>
          <a:ln>
            <a:noFill/>
          </a:ln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20373" y="271787"/>
            <a:ext cx="13004800" cy="1141191"/>
          </a:xfrm>
          <a:prstGeom prst="rect">
            <a:avLst/>
          </a:prstGeom>
          <a:solidFill>
            <a:srgbClr val="00B3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12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1"/>
          </p:nvPr>
        </p:nvSpPr>
        <p:spPr>
          <a:xfrm>
            <a:off x="10204" y="1399691"/>
            <a:ext cx="12953600" cy="530204"/>
          </a:xfrm>
          <a:prstGeom prst="rect">
            <a:avLst/>
          </a:prstGeom>
          <a:solidFill>
            <a:srgbClr val="00B3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366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s and Contents Layout">
  <p:cSld name="7_Images and Contents Layout">
    <p:bg>
      <p:bgPr>
        <a:solidFill>
          <a:srgbClr val="00B3D8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>
            <a:spLocks noGrp="1"/>
          </p:cNvSpPr>
          <p:nvPr>
            <p:ph type="pic" idx="2"/>
          </p:nvPr>
        </p:nvSpPr>
        <p:spPr>
          <a:xfrm>
            <a:off x="9165096" y="507248"/>
            <a:ext cx="3072000" cy="40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0230" marR="0" lvl="1" indent="0" algn="l" rtl="0"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9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00460" marR="0" lvl="2" indent="0" algn="l" rtl="0"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4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50690" marR="0" lvl="3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0919" marR="0" lvl="4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251149" marR="0" lvl="5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01379" marR="0" lvl="6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51609" marR="0" lvl="7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201839" marR="0" lvl="8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0"/>
          <p:cNvSpPr>
            <a:spLocks noGrp="1"/>
          </p:cNvSpPr>
          <p:nvPr>
            <p:ph type="pic" idx="3"/>
          </p:nvPr>
        </p:nvSpPr>
        <p:spPr>
          <a:xfrm>
            <a:off x="9165096" y="5149897"/>
            <a:ext cx="3072000" cy="40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0230" marR="0" lvl="1" indent="0" algn="l" rtl="0"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9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00460" marR="0" lvl="2" indent="0" algn="l" rtl="0"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4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50690" marR="0" lvl="3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0919" marR="0" lvl="4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251149" marR="0" lvl="5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01379" marR="0" lvl="6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51609" marR="0" lvl="7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201839" marR="0" lvl="8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>
            <a:spLocks noGrp="1"/>
          </p:cNvSpPr>
          <p:nvPr>
            <p:ph type="pic" idx="4"/>
          </p:nvPr>
        </p:nvSpPr>
        <p:spPr>
          <a:xfrm>
            <a:off x="5669281" y="507248"/>
            <a:ext cx="3072000" cy="40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0230" marR="0" lvl="1" indent="0" algn="l" rtl="0"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9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00460" marR="0" lvl="2" indent="0" algn="l" rtl="0"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4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50690" marR="0" lvl="3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0919" marR="0" lvl="4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251149" marR="0" lvl="5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01379" marR="0" lvl="6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51609" marR="0" lvl="7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201839" marR="0" lvl="8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>
            <a:spLocks noGrp="1"/>
          </p:cNvSpPr>
          <p:nvPr>
            <p:ph type="pic" idx="5"/>
          </p:nvPr>
        </p:nvSpPr>
        <p:spPr>
          <a:xfrm>
            <a:off x="5669281" y="5149897"/>
            <a:ext cx="3072000" cy="40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0230" marR="0" lvl="1" indent="0" algn="l" rtl="0"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9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00460" marR="0" lvl="2" indent="0" algn="l" rtl="0"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4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50690" marR="0" lvl="3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0919" marR="0" lvl="4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251149" marR="0" lvl="5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01379" marR="0" lvl="6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51609" marR="0" lvl="7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201839" marR="0" lvl="8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70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849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Images and Contents Layout">
  <p:cSld name="5_Images and Contents Layout">
    <p:bg>
      <p:bgPr>
        <a:solidFill>
          <a:srgbClr val="00B3D8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>
            <a:spLocks noGrp="1"/>
          </p:cNvSpPr>
          <p:nvPr>
            <p:ph type="pic" idx="2"/>
          </p:nvPr>
        </p:nvSpPr>
        <p:spPr>
          <a:xfrm>
            <a:off x="0" y="-2"/>
            <a:ext cx="13004800" cy="583395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50230" marR="0" lvl="1" indent="0" algn="l" rtl="0"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9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00460" marR="0" lvl="2" indent="0" algn="l" rtl="0"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4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50690" marR="0" lvl="3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0919" marR="0" lvl="4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251149" marR="0" lvl="5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01379" marR="0" lvl="6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51609" marR="0" lvl="7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201839" marR="0" lvl="8" indent="0" algn="l" rtl="0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03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Shape 114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9" r:id="rId11"/>
    <p:sldLayoutId id="2147483670" r:id="rId12"/>
    <p:sldLayoutId id="2147483671" r:id="rId13"/>
    <p:sldLayoutId id="214748367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ctrTitle"/>
          </p:nvPr>
        </p:nvSpPr>
        <p:spPr>
          <a:xfrm>
            <a:off x="769815" y="4140920"/>
            <a:ext cx="11684000" cy="27787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chemeClr val="bg1"/>
                </a:solidFill>
                <a:latin typeface="Candara" panose="020E0502030303020204" pitchFamily="34" charset="0"/>
              </a:rPr>
              <a:t>Enriching Esports: Opportunities &amp; Challenges </a:t>
            </a:r>
            <a:endParaRPr sz="5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84" name="Shape 184"/>
          <p:cNvSpPr>
            <a:spLocks noGrp="1"/>
          </p:cNvSpPr>
          <p:nvPr>
            <p:ph type="subTitle" sz="quarter" idx="1"/>
          </p:nvPr>
        </p:nvSpPr>
        <p:spPr>
          <a:xfrm>
            <a:off x="769815" y="6623353"/>
            <a:ext cx="11684000" cy="5926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andara" panose="020E0502030303020204" pitchFamily="34" charset="0"/>
              </a:rPr>
              <a:t>Constance Steinkuehler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6383E-D313-8A40-89AA-591A31D6512D}"/>
              </a:ext>
            </a:extLst>
          </p:cNvPr>
          <p:cNvSpPr txBox="1"/>
          <p:nvPr/>
        </p:nvSpPr>
        <p:spPr>
          <a:xfrm>
            <a:off x="372845" y="7216007"/>
            <a:ext cx="707390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cap="all" spc="384" dirty="0">
                <a:solidFill>
                  <a:srgbClr val="C00000"/>
                </a:solidFill>
                <a:latin typeface="Candara" panose="020E0502030303020204" pitchFamily="34" charset="0"/>
                <a:sym typeface="Avenir Book"/>
              </a:rPr>
              <a:t>UNIVERSITY OF CALIFORNIA, IRVINE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3C4EE1-8039-284F-B56E-1BC1B5E772F3}"/>
              </a:ext>
            </a:extLst>
          </p:cNvPr>
          <p:cNvSpPr/>
          <p:nvPr/>
        </p:nvSpPr>
        <p:spPr>
          <a:xfrm>
            <a:off x="0" y="0"/>
            <a:ext cx="13223631" cy="3622431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821743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title"/>
          </p:nvPr>
        </p:nvSpPr>
        <p:spPr>
          <a:xfrm>
            <a:off x="-1185526" y="47194"/>
            <a:ext cx="15760589" cy="1188720"/>
          </a:xfrm>
          <a:prstGeom prst="rect">
            <a:avLst/>
          </a:prstGeom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Community Partnership</a:t>
            </a:r>
            <a:endParaRPr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5167" y="3631769"/>
            <a:ext cx="2635858" cy="208245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4341" y="5960383"/>
            <a:ext cx="3534813" cy="221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7"/>
          <p:cNvSpPr/>
          <p:nvPr/>
        </p:nvSpPr>
        <p:spPr>
          <a:xfrm>
            <a:off x="6332493" y="6626825"/>
            <a:ext cx="1442467" cy="1183179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199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3237" y="3872394"/>
            <a:ext cx="4001998" cy="184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9743" y="6171396"/>
            <a:ext cx="4572581" cy="179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5934" y="3778758"/>
            <a:ext cx="2020200" cy="166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8014" y="3437723"/>
            <a:ext cx="2603141" cy="215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71748" y="1776210"/>
            <a:ext cx="5321489" cy="1609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99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6;p36">
            <a:extLst>
              <a:ext uri="{FF2B5EF4-FFF2-40B4-BE49-F238E27FC236}">
                <a16:creationId xmlns:a16="http://schemas.microsoft.com/office/drawing/2014/main" id="{A0DEBD6D-A178-8C4A-ACB5-1C47B6E19A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74" y="1865575"/>
            <a:ext cx="11756212" cy="51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72A8B-144C-534D-9415-DA9468A3B3C9}"/>
              </a:ext>
            </a:extLst>
          </p:cNvPr>
          <p:cNvSpPr txBox="1"/>
          <p:nvPr/>
        </p:nvSpPr>
        <p:spPr>
          <a:xfrm>
            <a:off x="914400" y="8173839"/>
            <a:ext cx="1099072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Lee, J.S., Wu, M., Lee, D., Fleming, L., Ruben, L., Turner, T., Brown, K., &amp; Steinkuehler, C. (2020). Designing an interest-based ELA curriculum for esports. </a:t>
            </a:r>
            <a:r>
              <a:rPr lang="en-US" sz="2000" i="1" dirty="0">
                <a:solidFill>
                  <a:schemeClr val="bg1"/>
                </a:solidFill>
                <a:latin typeface="Candara" panose="020E0502030303020204" pitchFamily="34" charset="0"/>
              </a:rPr>
              <a:t>International Journal of Designs for Learning, 11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(3), 78–95. https://</a:t>
            </a:r>
            <a:r>
              <a:rPr lang="en-US" sz="2000" dirty="0" err="1">
                <a:solidFill>
                  <a:schemeClr val="bg1"/>
                </a:solidFill>
                <a:latin typeface="Candara" panose="020E0502030303020204" pitchFamily="34" charset="0"/>
              </a:rPr>
              <a:t>doi.org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/10.14434/ijdl.v11i3.27663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5637910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/>
        </p:nvSpPr>
        <p:spPr>
          <a:xfrm>
            <a:off x="531094" y="3365155"/>
            <a:ext cx="9723249" cy="225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>
              <a:spcBef>
                <a:spcPts val="796"/>
              </a:spcBef>
              <a:buClr>
                <a:schemeClr val="lt1"/>
              </a:buClr>
            </a:pPr>
            <a:r>
              <a:rPr lang="en" sz="4800" b="1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ESPORTS WITH A </a:t>
            </a:r>
            <a:r>
              <a:rPr lang="en" sz="4800" b="1" dirty="0">
                <a:solidFill>
                  <a:srgbClr val="FF0000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MISSION</a:t>
            </a:r>
            <a:endParaRPr sz="3600" b="1" dirty="0">
              <a:solidFill>
                <a:srgbClr val="FF0000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531094" y="4491769"/>
            <a:ext cx="11849882" cy="19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>
              <a:buClr>
                <a:srgbClr val="000000"/>
              </a:buClr>
            </a:pPr>
            <a:r>
              <a:rPr lang="en" sz="3413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To provide opportunities for all students to use esports as a platform to acquire critical communication, collaboration, and problem-solving skills needed to thrive in work and in life.</a:t>
            </a:r>
            <a:endParaRPr sz="3413" dirty="0">
              <a:solidFill>
                <a:schemeClr val="bg1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4218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-191823" y="100228"/>
            <a:ext cx="13213867" cy="1280160"/>
          </a:xfrm>
          <a:prstGeom prst="rect">
            <a:avLst/>
          </a:prstGeom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Key Components</a:t>
            </a:r>
            <a:endParaRPr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44"/>
          <p:cNvSpPr txBox="1"/>
          <p:nvPr/>
        </p:nvSpPr>
        <p:spPr>
          <a:xfrm>
            <a:off x="325695" y="1624716"/>
            <a:ext cx="6089415" cy="739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Mentors</a:t>
            </a:r>
            <a:endParaRPr lang="en-US" sz="2400" b="1" dirty="0">
              <a:latin typeface="Roboto"/>
              <a:ea typeface="Roboto"/>
              <a:cs typeface="Roboto"/>
              <a:sym typeface="Roboto"/>
            </a:endParaRPr>
          </a:p>
          <a:p>
            <a:pPr marL="650230" indent="-451549" algn="l">
              <a:lnSpc>
                <a:spcPct val="115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Teacher GMs</a:t>
            </a:r>
            <a:r>
              <a:rPr lang="en-US" sz="2400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the high school campuses, providing guidance and resources for students to develop their own community</a:t>
            </a:r>
          </a:p>
          <a:p>
            <a:pPr marL="650230" indent="-451549" algn="l">
              <a:lnSpc>
                <a:spcPct val="115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Online coaches</a:t>
            </a: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, trained to work with young people, for each team</a:t>
            </a:r>
          </a:p>
          <a:p>
            <a:pPr marL="650230" indent="-451549" algn="l">
              <a:lnSpc>
                <a:spcPct val="115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Network</a:t>
            </a: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 industry and higher education professionals  </a:t>
            </a:r>
          </a:p>
          <a:p>
            <a:pPr algn="l">
              <a:lnSpc>
                <a:spcPct val="115000"/>
              </a:lnSpc>
              <a:buClr>
                <a:srgbClr val="000000"/>
              </a:buClr>
              <a:buSzPts val="1100"/>
            </a:pPr>
            <a:endParaRPr lang="en" sz="2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Inclusion &amp; Diversity</a:t>
            </a:r>
          </a:p>
          <a:p>
            <a:pPr marL="650230" indent="-451549" algn="l">
              <a:lnSpc>
                <a:spcPct val="115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Expanding </a:t>
            </a:r>
            <a:r>
              <a:rPr lang="en-US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game selection 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cater </a:t>
            </a: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a larger audience of students</a:t>
            </a:r>
            <a:endParaRPr lang="en-US" sz="2400" b="1" dirty="0">
              <a:solidFill>
                <a:srgbClr val="7BB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50230" indent="-451549" algn="l">
              <a:lnSpc>
                <a:spcPct val="115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Camps</a:t>
            </a:r>
            <a:r>
              <a:rPr lang="en-US" sz="2400" b="1" dirty="0">
                <a:solidFill>
                  <a:srgbClr val="7BBE4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 underrepresented populations in esports</a:t>
            </a:r>
          </a:p>
          <a:p>
            <a:pPr algn="l">
              <a:lnSpc>
                <a:spcPct val="115000"/>
              </a:lnSpc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ct val="115000"/>
              </a:lnSpc>
              <a:buClr>
                <a:srgbClr val="000000"/>
              </a:buClr>
              <a:buSzPts val="1100"/>
            </a:pPr>
            <a:endParaRPr sz="24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44"/>
          <p:cNvSpPr txBox="1"/>
          <p:nvPr/>
        </p:nvSpPr>
        <p:spPr>
          <a:xfrm>
            <a:off x="6415110" y="1766956"/>
            <a:ext cx="5996373" cy="6563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l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Joint Activity &amp; Apprenticeship</a:t>
            </a:r>
          </a:p>
          <a:p>
            <a:pPr marL="650230" indent="-451549" algn="l">
              <a:lnSpc>
                <a:spcPct val="115000"/>
              </a:lnSpc>
              <a:buSzPts val="1400"/>
              <a:buFont typeface="Roboto"/>
              <a:buChar char="●"/>
            </a:pPr>
            <a:r>
              <a:rPr lang="en-US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Online clinics</a:t>
            </a: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, hosted by coaches, aligned with topics on improving their game play</a:t>
            </a:r>
          </a:p>
          <a:p>
            <a:pPr marL="650230" indent="-451549" algn="l">
              <a:lnSpc>
                <a:spcPct val="115000"/>
              </a:lnSpc>
              <a:buSzPts val="1400"/>
              <a:buFont typeface="Roboto"/>
              <a:buChar char="●"/>
            </a:pPr>
            <a:r>
              <a:rPr lang="en-US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In-person workshops</a:t>
            </a: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, hosted by UCI, aligned with roles in the esports ecosystem</a:t>
            </a:r>
          </a:p>
          <a:p>
            <a:pPr marL="650230" indent="-451549" algn="l">
              <a:lnSpc>
                <a:spcPct val="115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Live events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where students can fill necessary roles (casters, analysts, volunteers)</a:t>
            </a:r>
          </a:p>
          <a:p>
            <a:pPr algn="l">
              <a:lnSpc>
                <a:spcPct val="115000"/>
              </a:lnSpc>
              <a:buClr>
                <a:srgbClr val="000000"/>
              </a:buClr>
              <a:buSzPts val="1100"/>
            </a:pPr>
            <a:endParaRPr sz="2400" b="1" dirty="0"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Community</a:t>
            </a:r>
            <a:endParaRPr sz="2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50230" indent="-451549" algn="l">
              <a:lnSpc>
                <a:spcPct val="115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24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Code of conduct</a:t>
            </a:r>
            <a:r>
              <a:rPr lang="en" sz="2400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 participation that prioritizes teamwork and inclusivity </a:t>
            </a: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ct val="115000"/>
              </a:lnSpc>
              <a:buClr>
                <a:srgbClr val="000000"/>
              </a:buClr>
              <a:buSzPts val="1100"/>
            </a:pPr>
            <a:endParaRPr sz="2400" b="1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6127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0" y="3711524"/>
            <a:ext cx="13004800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Research Based</a:t>
            </a:r>
          </a:p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tx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Research Drive</a:t>
            </a:r>
            <a:endParaRPr sz="4800" dirty="0">
              <a:solidFill>
                <a:schemeClr val="tx1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310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0" y="3711524"/>
            <a:ext cx="13004800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tx2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Research Based</a:t>
            </a:r>
          </a:p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Research Driven</a:t>
            </a:r>
            <a:endParaRPr sz="4800" dirty="0">
              <a:solidFill>
                <a:schemeClr val="bg1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93141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"/>
          <p:cNvSpPr txBox="1">
            <a:spLocks noGrp="1"/>
          </p:cNvSpPr>
          <p:nvPr>
            <p:ph type="sldNum" idx="12"/>
          </p:nvPr>
        </p:nvSpPr>
        <p:spPr>
          <a:xfrm>
            <a:off x="12300233" y="7915805"/>
            <a:ext cx="519205" cy="52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991" tIns="129991" rIns="129991" bIns="129991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16</a:t>
            </a:fld>
            <a:endParaRPr/>
          </a:p>
        </p:txBody>
      </p:sp>
      <p:sp>
        <p:nvSpPr>
          <p:cNvPr id="273" name="Google Shape;273;p3"/>
          <p:cNvSpPr txBox="1"/>
          <p:nvPr/>
        </p:nvSpPr>
        <p:spPr>
          <a:xfrm>
            <a:off x="432331" y="2400456"/>
            <a:ext cx="12127504" cy="604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96" tIns="64996" rIns="64996" bIns="64996" anchor="t" anchorCtr="0">
            <a:spAutoFit/>
          </a:bodyPr>
          <a:lstStyle/>
          <a:p>
            <a:pPr algn="l">
              <a:buClr>
                <a:srgbClr val="000000"/>
              </a:buClr>
              <a:buSzPts val="1800"/>
            </a:pPr>
            <a:r>
              <a:rPr lang="en" sz="3200" b="1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Exploratory Analysis: </a:t>
            </a: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What are existing &amp; potential alignments to national educational standards?</a:t>
            </a:r>
            <a:endParaRPr sz="6600" dirty="0">
              <a:latin typeface="Candara" panose="020E0502030303020204" pitchFamily="34" charset="0"/>
            </a:endParaRPr>
          </a:p>
          <a:p>
            <a:pPr algn="l">
              <a:buClr>
                <a:srgbClr val="000000"/>
              </a:buClr>
              <a:buSzPts val="1800"/>
            </a:pPr>
            <a:endParaRPr sz="3200" dirty="0">
              <a:solidFill>
                <a:srgbClr val="000000"/>
              </a:solidFill>
              <a:latin typeface="Candara" panose="020E0502030303020204" pitchFamily="34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800"/>
            </a:pPr>
            <a:r>
              <a:rPr lang="en" sz="3200" b="1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Sampling: </a:t>
            </a:r>
            <a:endParaRPr sz="6600" dirty="0">
              <a:latin typeface="Candara" panose="020E0502030303020204" pitchFamily="34" charset="0"/>
            </a:endParaRPr>
          </a:p>
          <a:p>
            <a:pPr marL="1142418" lvl="1" indent="-480900" algn="l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6 schools</a:t>
            </a:r>
            <a:endParaRPr sz="6600" dirty="0">
              <a:latin typeface="Candara" panose="020E0502030303020204" pitchFamily="34" charset="0"/>
            </a:endParaRPr>
          </a:p>
          <a:p>
            <a:pPr marL="1142418" indent="-480900" algn="l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selected for maximum variation</a:t>
            </a:r>
            <a:endParaRPr sz="6600" dirty="0">
              <a:latin typeface="Candara" panose="020E0502030303020204" pitchFamily="34" charset="0"/>
            </a:endParaRPr>
          </a:p>
          <a:p>
            <a:pPr marL="18062" algn="l">
              <a:buClr>
                <a:srgbClr val="000000"/>
              </a:buClr>
              <a:buSzPts val="1800"/>
            </a:pPr>
            <a:endParaRPr sz="3200" b="1" dirty="0">
              <a:solidFill>
                <a:srgbClr val="000000"/>
              </a:solidFill>
              <a:latin typeface="Candara" panose="020E0502030303020204" pitchFamily="34" charset="0"/>
              <a:ea typeface="Arial"/>
              <a:cs typeface="Arial"/>
              <a:sym typeface="Arial"/>
            </a:endParaRPr>
          </a:p>
          <a:p>
            <a:pPr marL="18062" algn="l">
              <a:buClr>
                <a:srgbClr val="000000"/>
              </a:buClr>
              <a:buSzPts val="1800"/>
            </a:pPr>
            <a:r>
              <a:rPr lang="en" sz="3200" b="1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Data Collection: </a:t>
            </a:r>
            <a:endParaRPr sz="3200" dirty="0">
              <a:solidFill>
                <a:srgbClr val="000000"/>
              </a:solidFill>
              <a:latin typeface="Candara" panose="020E0502030303020204" pitchFamily="34" charset="0"/>
              <a:ea typeface="Arial"/>
              <a:cs typeface="Arial"/>
              <a:sym typeface="Arial"/>
            </a:endParaRPr>
          </a:p>
          <a:p>
            <a:pPr marL="1142418" indent="-480900" algn="l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Field observations (20 hours of fieldnotes)</a:t>
            </a:r>
            <a:endParaRPr sz="6600" dirty="0">
              <a:latin typeface="Candara" panose="020E0502030303020204" pitchFamily="34" charset="0"/>
            </a:endParaRPr>
          </a:p>
          <a:p>
            <a:pPr marL="1142418" indent="-480900" algn="l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Focus groups with student &amp; club members (n=39)</a:t>
            </a:r>
            <a:endParaRPr sz="6600" dirty="0">
              <a:latin typeface="Candara" panose="020E0502030303020204" pitchFamily="34" charset="0"/>
            </a:endParaRPr>
          </a:p>
          <a:p>
            <a:pPr marL="1142418" indent="-480900" algn="l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Focus groups with GMs (n=1</a:t>
            </a:r>
            <a:r>
              <a:rPr lang="en" sz="3200" dirty="0">
                <a:latin typeface="Candara" panose="020E0502030303020204" pitchFamily="34" charset="0"/>
              </a:rPr>
              <a:t>1</a:t>
            </a: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) &amp; coaches (n=5)</a:t>
            </a:r>
            <a:endParaRPr sz="6600" dirty="0">
              <a:latin typeface="Candara" panose="020E0502030303020204" pitchFamily="34" charset="0"/>
            </a:endParaRPr>
          </a:p>
          <a:p>
            <a:pPr marL="1142418" indent="-480900" algn="l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3200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In-person interviews with parents at Championship (n=10)</a:t>
            </a:r>
            <a:endParaRPr sz="6600" dirty="0">
              <a:latin typeface="Candara" panose="020E0502030303020204" pitchFamily="34" charset="0"/>
            </a:endParaRPr>
          </a:p>
        </p:txBody>
      </p:sp>
      <p:pic>
        <p:nvPicPr>
          <p:cNvPr id="274" name="Google Shape;27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5774" y="3375249"/>
            <a:ext cx="4664459" cy="23953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ONE RESEARCH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9E0577-66AF-A746-A487-8B5AAB1E023E}"/>
              </a:ext>
            </a:extLst>
          </p:cNvPr>
          <p:cNvSpPr/>
          <p:nvPr/>
        </p:nvSpPr>
        <p:spPr>
          <a:xfrm>
            <a:off x="286241" y="2440701"/>
            <a:ext cx="110685" cy="11068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107502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ONE RESEARCH</a:t>
            </a:r>
          </a:p>
        </p:txBody>
      </p:sp>
      <p:sp>
        <p:nvSpPr>
          <p:cNvPr id="7" name="Google Shape;297;p6">
            <a:extLst>
              <a:ext uri="{FF2B5EF4-FFF2-40B4-BE49-F238E27FC236}">
                <a16:creationId xmlns:a16="http://schemas.microsoft.com/office/drawing/2014/main" id="{B226DCD8-27FC-904B-ADBD-D556DB444F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747" y="1846344"/>
            <a:ext cx="12692053" cy="101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991" tIns="129991" rIns="129991" bIns="129991" anchor="t" anchorCtr="0">
            <a:norm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n" sz="4000" b="1" cap="none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Quantitative Analysis</a:t>
            </a:r>
            <a:endParaRPr sz="4000" b="1" cap="none" dirty="0">
              <a:solidFill>
                <a:srgbClr val="000000"/>
              </a:solidFill>
              <a:latin typeface="Candara" panose="020E05020303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9" name="Google Shape;299;p6">
            <a:extLst>
              <a:ext uri="{FF2B5EF4-FFF2-40B4-BE49-F238E27FC236}">
                <a16:creationId xmlns:a16="http://schemas.microsoft.com/office/drawing/2014/main" id="{AC166959-CDDF-234E-9B98-C9A72E64D1BD}"/>
              </a:ext>
            </a:extLst>
          </p:cNvPr>
          <p:cNvSpPr txBox="1"/>
          <p:nvPr/>
        </p:nvSpPr>
        <p:spPr>
          <a:xfrm>
            <a:off x="4004233" y="2965730"/>
            <a:ext cx="4595200" cy="658168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SCIENCE:</a:t>
            </a:r>
            <a:endParaRPr sz="1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Ask questions &amp; define problems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Plan and carry out investigations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Analyze &amp; interpret data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Scientific explanations &amp; design solutions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MATH:</a:t>
            </a:r>
            <a:endParaRPr sz="1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Problem-solving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Reason quantitatively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Attend to structure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Attend to regularity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Appropriate (math/digital) tool use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ELA:</a:t>
            </a:r>
            <a:endParaRPr sz="1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Communicate info/findings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Construct/critique argument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Use evidence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SOCIAL EMOTIONAL LEARNING: (5)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RELATIONSHIPS:</a:t>
            </a:r>
            <a:br>
              <a:rPr lang="en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Mentorship/Apprenticeship/Modeling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Affiliation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Equity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00;p6">
            <a:extLst>
              <a:ext uri="{FF2B5EF4-FFF2-40B4-BE49-F238E27FC236}">
                <a16:creationId xmlns:a16="http://schemas.microsoft.com/office/drawing/2014/main" id="{F9BFE9CB-EC36-4642-A832-38F7FF72DDFE}"/>
              </a:ext>
            </a:extLst>
          </p:cNvPr>
          <p:cNvSpPr txBox="1"/>
          <p:nvPr/>
        </p:nvSpPr>
        <p:spPr>
          <a:xfrm>
            <a:off x="392215" y="2965730"/>
            <a:ext cx="2959894" cy="6581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l"/>
            <a:r>
              <a:rPr lang="en" sz="2800" b="1" dirty="0">
                <a:solidFill>
                  <a:schemeClr val="dk1"/>
                </a:solidFill>
                <a:latin typeface="Candara" panose="020E0502030303020204" pitchFamily="34" charset="0"/>
              </a:rPr>
              <a:t>Unit of analysis: </a:t>
            </a:r>
            <a:r>
              <a:rPr lang="en" sz="2800" dirty="0">
                <a:solidFill>
                  <a:schemeClr val="dk1"/>
                </a:solidFill>
                <a:latin typeface="Candara" panose="020E0502030303020204" pitchFamily="34" charset="0"/>
              </a:rPr>
              <a:t>turn of talk,</a:t>
            </a:r>
            <a:endParaRPr sz="2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/>
            <a:r>
              <a:rPr lang="en" sz="2800" dirty="0">
                <a:solidFill>
                  <a:schemeClr val="dk1"/>
                </a:solidFill>
                <a:latin typeface="Candara" panose="020E0502030303020204" pitchFamily="34" charset="0"/>
              </a:rPr>
              <a:t>fieldnote</a:t>
            </a:r>
            <a:endParaRPr sz="2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/>
            <a:endParaRPr sz="2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>
              <a:buClr>
                <a:schemeClr val="dk1"/>
              </a:buClr>
              <a:buSzPts val="1100"/>
            </a:pPr>
            <a:r>
              <a:rPr lang="en" sz="2800" b="1" dirty="0">
                <a:solidFill>
                  <a:schemeClr val="dk1"/>
                </a:solidFill>
                <a:latin typeface="Candara" panose="020E0502030303020204" pitchFamily="34" charset="0"/>
              </a:rPr>
              <a:t>Corpus:</a:t>
            </a:r>
            <a:endParaRPr sz="2800" b="1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/>
            <a:r>
              <a:rPr lang="en" sz="2800" dirty="0">
                <a:solidFill>
                  <a:schemeClr val="dk1"/>
                </a:solidFill>
                <a:latin typeface="Candara" panose="020E0502030303020204" pitchFamily="34" charset="0"/>
              </a:rPr>
              <a:t>Students: 3414</a:t>
            </a:r>
            <a:endParaRPr sz="2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/>
            <a:r>
              <a:rPr lang="en" sz="2800" dirty="0">
                <a:solidFill>
                  <a:schemeClr val="dk1"/>
                </a:solidFill>
                <a:latin typeface="Candara" panose="020E0502030303020204" pitchFamily="34" charset="0"/>
              </a:rPr>
              <a:t>GMs: 1717</a:t>
            </a:r>
            <a:endParaRPr sz="2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>
              <a:buClr>
                <a:schemeClr val="dk1"/>
              </a:buClr>
              <a:buSzPts val="1100"/>
            </a:pPr>
            <a:r>
              <a:rPr lang="en" sz="2800" dirty="0">
                <a:solidFill>
                  <a:schemeClr val="dk1"/>
                </a:solidFill>
                <a:latin typeface="Candara" panose="020E0502030303020204" pitchFamily="34" charset="0"/>
              </a:rPr>
              <a:t>Coaches: 739</a:t>
            </a:r>
            <a:endParaRPr sz="2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/>
            <a:endParaRPr sz="2800" b="1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/>
            <a:r>
              <a:rPr lang="en" sz="2800" b="1" dirty="0">
                <a:solidFill>
                  <a:schemeClr val="dk1"/>
                </a:solidFill>
                <a:latin typeface="Candara" panose="020E0502030303020204" pitchFamily="34" charset="0"/>
              </a:rPr>
              <a:t>Interrater agreement:</a:t>
            </a:r>
            <a:endParaRPr sz="2800" b="1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algn="l"/>
            <a:r>
              <a:rPr lang="en" sz="2800" dirty="0">
                <a:solidFill>
                  <a:schemeClr val="dk1"/>
                </a:solidFill>
                <a:latin typeface="Candara" panose="020E0502030303020204" pitchFamily="34" charset="0"/>
              </a:rPr>
              <a:t>92.31%</a:t>
            </a:r>
            <a:endParaRPr sz="2800" dirty="0">
              <a:solidFill>
                <a:schemeClr val="dk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Google Shape;301;p6">
            <a:extLst>
              <a:ext uri="{FF2B5EF4-FFF2-40B4-BE49-F238E27FC236}">
                <a16:creationId xmlns:a16="http://schemas.microsoft.com/office/drawing/2014/main" id="{9DB20226-427C-8746-8194-10B2D02F82F4}"/>
              </a:ext>
            </a:extLst>
          </p:cNvPr>
          <p:cNvSpPr txBox="1"/>
          <p:nvPr/>
        </p:nvSpPr>
        <p:spPr>
          <a:xfrm rot="-5400000">
            <a:off x="1061549" y="5262263"/>
            <a:ext cx="5633707" cy="10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2560" b="1">
                <a:solidFill>
                  <a:schemeClr val="dk1"/>
                </a:solidFill>
              </a:rPr>
              <a:t>CODE FRAMEWORK</a:t>
            </a:r>
            <a:endParaRPr sz="5689"/>
          </a:p>
        </p:txBody>
      </p:sp>
      <p:pic>
        <p:nvPicPr>
          <p:cNvPr id="12" name="Google Shape;302;p6">
            <a:extLst>
              <a:ext uri="{FF2B5EF4-FFF2-40B4-BE49-F238E27FC236}">
                <a16:creationId xmlns:a16="http://schemas.microsoft.com/office/drawing/2014/main" id="{3B4C2BF3-1A7E-5647-9A8D-45AE0599E3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6537" y="3409016"/>
            <a:ext cx="4476804" cy="43095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283759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09;g59c7997e8b_1_30">
            <a:extLst>
              <a:ext uri="{FF2B5EF4-FFF2-40B4-BE49-F238E27FC236}">
                <a16:creationId xmlns:a16="http://schemas.microsoft.com/office/drawing/2014/main" id="{E2AADB6C-6340-D84E-836C-AB14B7ABAB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73" y="2574329"/>
            <a:ext cx="12448733" cy="62323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ONE RESEARCH</a:t>
            </a:r>
          </a:p>
        </p:txBody>
      </p:sp>
      <p:sp>
        <p:nvSpPr>
          <p:cNvPr id="7" name="Google Shape;297;p6">
            <a:extLst>
              <a:ext uri="{FF2B5EF4-FFF2-40B4-BE49-F238E27FC236}">
                <a16:creationId xmlns:a16="http://schemas.microsoft.com/office/drawing/2014/main" id="{B226DCD8-27FC-904B-ADBD-D556DB444F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747" y="1846344"/>
            <a:ext cx="12692053" cy="101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991" tIns="129991" rIns="129991" bIns="129991" anchor="t" anchorCtr="0">
            <a:norm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n" sz="4000" b="1" cap="none" dirty="0">
                <a:solidFill>
                  <a:srgbClr val="000000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Quantitative Analysis</a:t>
            </a:r>
            <a:endParaRPr sz="4000" b="1" cap="none" dirty="0">
              <a:solidFill>
                <a:srgbClr val="000000"/>
              </a:solidFill>
              <a:latin typeface="Candara" panose="020E05020303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2E8741-ECE7-F341-A2E9-C011D6C50DB7}"/>
              </a:ext>
            </a:extLst>
          </p:cNvPr>
          <p:cNvSpPr txBox="1"/>
          <p:nvPr/>
        </p:nvSpPr>
        <p:spPr>
          <a:xfrm>
            <a:off x="791373" y="8806700"/>
            <a:ext cx="117348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Reitman, J., Gardner, R., Campbell, K., Cho, A., &amp; Steinkuehler, C. (2020) Academic and Social-Emotional Learning in High School Esports. </a:t>
            </a:r>
            <a:r>
              <a:rPr lang="en-US" sz="2000" i="1" dirty="0">
                <a:solidFill>
                  <a:schemeClr val="bg1"/>
                </a:solidFill>
                <a:latin typeface="Candara" panose="020E0502030303020204" pitchFamily="34" charset="0"/>
              </a:rPr>
              <a:t>Proceedings of the Connected Learning Summit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, Cambridge MA.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233948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ONE RESEARCH</a:t>
            </a:r>
          </a:p>
        </p:txBody>
      </p:sp>
      <p:sp>
        <p:nvSpPr>
          <p:cNvPr id="8" name="Google Shape;307;g59c7997e8b_1_30">
            <a:extLst>
              <a:ext uri="{FF2B5EF4-FFF2-40B4-BE49-F238E27FC236}">
                <a16:creationId xmlns:a16="http://schemas.microsoft.com/office/drawing/2014/main" id="{875E54D7-5E52-D141-87A1-CE14459ABC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6814" y="2209908"/>
            <a:ext cx="89241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Quantified Findings</a:t>
            </a: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B837F-ADE0-F24E-B003-7FE4FC000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7" r="1606" b="12177"/>
          <a:stretch/>
        </p:blipFill>
        <p:spPr>
          <a:xfrm>
            <a:off x="0" y="1953876"/>
            <a:ext cx="13004800" cy="71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65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0" y="3711524"/>
            <a:ext cx="13004800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I study cognition &amp; learning</a:t>
            </a:r>
            <a:b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</a:b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in videogames.</a:t>
            </a:r>
            <a:endParaRPr sz="4800" dirty="0">
              <a:solidFill>
                <a:schemeClr val="bg1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DDBCE-3213-FC47-B387-C212B1B1A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3375" r="3550" b="3160"/>
          <a:stretch/>
        </p:blipFill>
        <p:spPr>
          <a:xfrm>
            <a:off x="10308337" y="7149491"/>
            <a:ext cx="2279904" cy="22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1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ONE RESEARCH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CE600-076F-C847-AAD7-0F62D443D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0" t="5465" r="200" b="12417"/>
          <a:stretch/>
        </p:blipFill>
        <p:spPr>
          <a:xfrm>
            <a:off x="0" y="2378202"/>
            <a:ext cx="12905198" cy="65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735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ONE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154CC-DA71-E648-9660-D0818470A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4" b="17881"/>
          <a:stretch/>
        </p:blipFill>
        <p:spPr>
          <a:xfrm>
            <a:off x="302767" y="2231136"/>
            <a:ext cx="12333767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086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6;p42">
            <a:extLst>
              <a:ext uri="{FF2B5EF4-FFF2-40B4-BE49-F238E27FC236}">
                <a16:creationId xmlns:a16="http://schemas.microsoft.com/office/drawing/2014/main" id="{4E28EE24-4D75-374A-9652-8E4D7216AA4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6007"/>
                    </a14:imgEffect>
                    <a14:imgEffect>
                      <a14:saturation sat="172000"/>
                    </a14:imgEffect>
                    <a14:imgEffect>
                      <a14:brightnessContrast bright="-17000" contrast="-31000"/>
                    </a14:imgEffect>
                  </a14:imgLayer>
                </a14:imgProps>
              </a:ext>
            </a:extLst>
          </a:blip>
          <a:srcRect t="18967" b="20704"/>
          <a:stretch/>
        </p:blipFill>
        <p:spPr>
          <a:xfrm>
            <a:off x="-128023" y="30584"/>
            <a:ext cx="13210263" cy="9723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-77440" y="7544570"/>
            <a:ext cx="13082240" cy="173736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ctr"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How DOES NASEF COMPARE </a:t>
            </a:r>
            <a:b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</a:b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TO OTHER CLUBS? </a:t>
            </a:r>
          </a:p>
        </p:txBody>
      </p:sp>
    </p:spTree>
    <p:extLst>
      <p:ext uri="{BB962C8B-B14F-4D97-AF65-F5344CB8AC3E}">
        <p14:creationId xmlns:p14="http://schemas.microsoft.com/office/powerpoint/2010/main" val="356007157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TWO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9EEE29-D99A-E043-83A5-3C6C1E55B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54" t="15874" r="1" b="55487"/>
          <a:stretch/>
        </p:blipFill>
        <p:spPr>
          <a:xfrm>
            <a:off x="6869750" y="3474720"/>
            <a:ext cx="6135050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D39B44-91F9-EE4B-8B6A-6A5F1B183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0" y="2318004"/>
            <a:ext cx="11788140" cy="62179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1DD6C2-22E9-F24D-B942-60807E02A039}"/>
              </a:ext>
            </a:extLst>
          </p:cNvPr>
          <p:cNvCxnSpPr/>
          <p:nvPr/>
        </p:nvCxnSpPr>
        <p:spPr>
          <a:xfrm>
            <a:off x="9272016" y="4709160"/>
            <a:ext cx="1005840" cy="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400000"/>
            <a:headEnd type="stealth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AA87ADE-F4EB-BF41-969F-47938E55D4D7}"/>
              </a:ext>
            </a:extLst>
          </p:cNvPr>
          <p:cNvSpPr/>
          <p:nvPr/>
        </p:nvSpPr>
        <p:spPr>
          <a:xfrm>
            <a:off x="4972024" y="6787560"/>
            <a:ext cx="110685" cy="11068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F8D9E4-8593-324A-9570-B37066363569}"/>
              </a:ext>
            </a:extLst>
          </p:cNvPr>
          <p:cNvSpPr/>
          <p:nvPr/>
        </p:nvSpPr>
        <p:spPr>
          <a:xfrm>
            <a:off x="3448024" y="7440702"/>
            <a:ext cx="110685" cy="11068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7698559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TWO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72A644-3B2C-F54E-9323-BD735455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16" y="1767945"/>
            <a:ext cx="12466208" cy="79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7681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TWO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DB10D-28C5-AF40-8F61-DD1277414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76" y="1767944"/>
            <a:ext cx="12797424" cy="77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7046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18;p15" descr="Google Shape;118;p15">
            <a:extLst>
              <a:ext uri="{FF2B5EF4-FFF2-40B4-BE49-F238E27FC236}">
                <a16:creationId xmlns:a16="http://schemas.microsoft.com/office/drawing/2014/main" id="{D1D21E41-959B-0747-ADAE-5975A380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 l="13563" t="1971" r="1335" b="23025"/>
          <a:stretch>
            <a:fillRect/>
          </a:stretch>
        </p:blipFill>
        <p:spPr>
          <a:xfrm>
            <a:off x="0" y="-1"/>
            <a:ext cx="1301822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7870945"/>
            <a:ext cx="13082240" cy="123438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ctr"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CAN WE DETECT THESE SAME </a:t>
            </a:r>
            <a:b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</a:b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POSITIVE PATTERNS Directly? </a:t>
            </a:r>
          </a:p>
        </p:txBody>
      </p:sp>
    </p:spTree>
    <p:extLst>
      <p:ext uri="{BB962C8B-B14F-4D97-AF65-F5344CB8AC3E}">
        <p14:creationId xmlns:p14="http://schemas.microsoft.com/office/powerpoint/2010/main" val="410869362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THREE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39B44-91F9-EE4B-8B6A-6A5F1B18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0" y="2318004"/>
            <a:ext cx="11788140" cy="621792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A87ADE-F4EB-BF41-969F-47938E55D4D7}"/>
              </a:ext>
            </a:extLst>
          </p:cNvPr>
          <p:cNvSpPr/>
          <p:nvPr/>
        </p:nvSpPr>
        <p:spPr>
          <a:xfrm>
            <a:off x="12156596" y="7832588"/>
            <a:ext cx="110685" cy="11068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29C7E-92D3-7A4E-AE2E-D4224170BDBA}"/>
              </a:ext>
            </a:extLst>
          </p:cNvPr>
          <p:cNvSpPr txBox="1"/>
          <p:nvPr/>
        </p:nvSpPr>
        <p:spPr>
          <a:xfrm>
            <a:off x="312820" y="6645482"/>
            <a:ext cx="12292199" cy="176458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166688" algn="l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Quasi-Experimental: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Pretest/posttest design (natural groups)</a:t>
            </a:r>
          </a:p>
          <a:p>
            <a:pPr marL="166688" algn="l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Analysis: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Within-subject comparisons (not between-subjects)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102A1F-AC9D-2E47-8825-6A9CE61E1634}"/>
              </a:ext>
            </a:extLst>
          </p:cNvPr>
          <p:cNvSpPr/>
          <p:nvPr/>
        </p:nvSpPr>
        <p:spPr>
          <a:xfrm>
            <a:off x="4493052" y="6896417"/>
            <a:ext cx="110685" cy="11068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24138-88C5-CD47-9FBB-9C435E2E3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5" y="3832096"/>
            <a:ext cx="1800652" cy="1800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486077-9557-384F-8A3E-23693E2AD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3" y="3832096"/>
            <a:ext cx="1800652" cy="180065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089B17-84F0-0540-BBF0-2558E69292A8}"/>
              </a:ext>
            </a:extLst>
          </p:cNvPr>
          <p:cNvCxnSpPr>
            <a:cxnSpLocks/>
          </p:cNvCxnSpPr>
          <p:nvPr/>
        </p:nvCxnSpPr>
        <p:spPr>
          <a:xfrm>
            <a:off x="8832166" y="4732422"/>
            <a:ext cx="1589314" cy="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400000"/>
            <a:headEnd type="stealth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9EBA8B0-3ACD-C042-93F9-361F7DA5A0CC}"/>
              </a:ext>
            </a:extLst>
          </p:cNvPr>
          <p:cNvSpPr txBox="1"/>
          <p:nvPr/>
        </p:nvSpPr>
        <p:spPr>
          <a:xfrm>
            <a:off x="8210570" y="5427564"/>
            <a:ext cx="283250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T1	            			  T2</a:t>
            </a:r>
          </a:p>
        </p:txBody>
      </p:sp>
    </p:spTree>
    <p:extLst>
      <p:ext uri="{BB962C8B-B14F-4D97-AF65-F5344CB8AC3E}">
        <p14:creationId xmlns:p14="http://schemas.microsoft.com/office/powerpoint/2010/main" val="8180333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0" y="3711524"/>
            <a:ext cx="13004800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Research Halted</a:t>
            </a:r>
          </a:p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tx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Research Drive</a:t>
            </a:r>
            <a:endParaRPr sz="4800" dirty="0">
              <a:solidFill>
                <a:schemeClr val="tx1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50DD7-40B7-4A4B-A46A-D0C8EBD68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33" y="3711524"/>
            <a:ext cx="6118333" cy="43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5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YEAR THREE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8C5AF7-73C8-464C-92A5-945D0370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4" y="2934375"/>
            <a:ext cx="11767552" cy="688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9BF04D-1A15-5740-8952-C2BCEDEFCC3C}"/>
              </a:ext>
            </a:extLst>
          </p:cNvPr>
          <p:cNvSpPr/>
          <p:nvPr/>
        </p:nvSpPr>
        <p:spPr>
          <a:xfrm>
            <a:off x="168442" y="2016961"/>
            <a:ext cx="8174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collection halted at n=82 / 350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88B70-2C29-804B-8E90-6278BA7B400A}"/>
              </a:ext>
            </a:extLst>
          </p:cNvPr>
          <p:cNvSpPr txBox="1"/>
          <p:nvPr/>
        </p:nvSpPr>
        <p:spPr>
          <a:xfrm>
            <a:off x="2200423" y="6828828"/>
            <a:ext cx="930703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b="1" spc="1050" dirty="0">
                <a:solidFill>
                  <a:schemeClr val="bg1"/>
                </a:solidFill>
              </a:rPr>
              <a:t>******************</a:t>
            </a:r>
            <a:endParaRPr kumimoji="0" lang="en-US" sz="6600" b="1" i="0" u="none" strike="noStrike" cap="none" spc="1050" normalizeH="0" dirty="0">
              <a:ln>
                <a:noFill/>
              </a:ln>
              <a:solidFill>
                <a:schemeClr val="bg1"/>
              </a:solidFill>
              <a:effectLst/>
              <a:uFillTx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5482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2AAEAC-AEC8-3641-A51E-9292382602D6}"/>
              </a:ext>
            </a:extLst>
          </p:cNvPr>
          <p:cNvSpPr/>
          <p:nvPr/>
        </p:nvSpPr>
        <p:spPr>
          <a:xfrm>
            <a:off x="1" y="0"/>
            <a:ext cx="4393096" cy="97536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6D4DB-B059-A24B-AD13-A70A80FD2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49" y="4034924"/>
            <a:ext cx="1905602" cy="1905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77523-CE9D-9B4E-B7CB-222BC1993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81" y="2587968"/>
            <a:ext cx="1893636" cy="1893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875C7-8E3F-D34B-A57F-C25D2FFE4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12" y="2601743"/>
            <a:ext cx="1866086" cy="186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C12C0-24A1-734F-9B71-08CEAF388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48" y="5177889"/>
            <a:ext cx="1905602" cy="1905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C7F750-964A-A842-BCDD-FEA925843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47" y="4071053"/>
            <a:ext cx="1905602" cy="1905602"/>
          </a:xfrm>
          <a:prstGeom prst="rect">
            <a:avLst/>
          </a:prstGeom>
        </p:spPr>
      </p:pic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339450" y="1462748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</a:rPr>
              <a:t>ESPORTS RESEARCH AGENDA</a:t>
            </a:r>
          </a:p>
        </p:txBody>
      </p:sp>
      <p:sp>
        <p:nvSpPr>
          <p:cNvPr id="14" name="Shape 141">
            <a:extLst>
              <a:ext uri="{FF2B5EF4-FFF2-40B4-BE49-F238E27FC236}">
                <a16:creationId xmlns:a16="http://schemas.microsoft.com/office/drawing/2014/main" id="{C602C71C-4E51-024B-B517-D4856502711D}"/>
              </a:ext>
            </a:extLst>
          </p:cNvPr>
          <p:cNvSpPr txBox="1">
            <a:spLocks/>
          </p:cNvSpPr>
          <p:nvPr/>
        </p:nvSpPr>
        <p:spPr>
          <a:xfrm>
            <a:off x="34919" y="3194678"/>
            <a:ext cx="4061443" cy="7026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t" anchorCtr="0">
            <a:noAutofit/>
          </a:bodyPr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r" rtl="0" hangingPunct="1">
              <a:spcBef>
                <a:spcPts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Cognition</a:t>
            </a:r>
          </a:p>
          <a:p>
            <a:pPr marL="0" indent="0" algn="r" rtl="0" hangingPunct="1">
              <a:spcBef>
                <a:spcPts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Attitudes</a:t>
            </a:r>
          </a:p>
          <a:p>
            <a:pPr marL="0" indent="0" algn="r" rtl="0" hangingPunct="1">
              <a:spcBef>
                <a:spcPts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Readiness</a:t>
            </a:r>
          </a:p>
          <a:p>
            <a:pPr marL="0" indent="0" algn="r" hangingPunct="1"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Tilt</a:t>
            </a:r>
          </a:p>
          <a:p>
            <a:pPr marL="0" indent="0" algn="r" rtl="0" hangingPunct="1">
              <a:spcBef>
                <a:spcPts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Team Composition</a:t>
            </a:r>
          </a:p>
          <a:p>
            <a:pPr marL="0" indent="0" algn="r" rtl="0" hangingPunct="1">
              <a:spcBef>
                <a:spcPts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Team Attention</a:t>
            </a:r>
          </a:p>
          <a:p>
            <a:pPr marL="0" indent="0" algn="r" rtl="0" hangingPunct="1">
              <a:spcBef>
                <a:spcPts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Team Cognition</a:t>
            </a:r>
          </a:p>
          <a:p>
            <a:pPr marL="0" indent="0" algn="r" rtl="0" hangingPunct="1">
              <a:spcBef>
                <a:spcPts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Team Readiness</a:t>
            </a:r>
          </a:p>
          <a:p>
            <a:pPr marL="0" indent="0" algn="r" rtl="0" hangingPunct="1">
              <a:spcBef>
                <a:spcPts val="0"/>
              </a:spcBef>
              <a:buFontTx/>
              <a:buNone/>
            </a:pPr>
            <a:endParaRPr lang="en-US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2D6C99-8C2E-D946-AA86-F9B42362E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4504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1701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0" y="3711524"/>
            <a:ext cx="13004800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What features of NASEF contribute</a:t>
            </a:r>
          </a:p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to these positive gains?</a:t>
            </a: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56296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12297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YEAR ONE…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CF418-6EC2-2548-BC83-70FD0E1BCE14}"/>
              </a:ext>
            </a:extLst>
          </p:cNvPr>
          <p:cNvSpPr/>
          <p:nvPr/>
        </p:nvSpPr>
        <p:spPr>
          <a:xfrm>
            <a:off x="7589520" y="8650224"/>
            <a:ext cx="5138928" cy="89611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A3253-7E50-6948-AABB-633502BB9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0" b="7571"/>
          <a:stretch/>
        </p:blipFill>
        <p:spPr>
          <a:xfrm>
            <a:off x="266192" y="2121408"/>
            <a:ext cx="122529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2024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12297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YEAR ONE…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CF418-6EC2-2548-BC83-70FD0E1BCE14}"/>
              </a:ext>
            </a:extLst>
          </p:cNvPr>
          <p:cNvSpPr/>
          <p:nvPr/>
        </p:nvSpPr>
        <p:spPr>
          <a:xfrm>
            <a:off x="7589520" y="8650224"/>
            <a:ext cx="5138928" cy="89611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1AA11-2C62-E246-BD7E-74BD04788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9" b="11481"/>
          <a:stretch/>
        </p:blipFill>
        <p:spPr>
          <a:xfrm>
            <a:off x="226646" y="2333163"/>
            <a:ext cx="12778154" cy="69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4766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12297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YEAR ONE…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32388-AE71-D24D-8EED-92CBE8173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3"/>
          <a:stretch/>
        </p:blipFill>
        <p:spPr>
          <a:xfrm>
            <a:off x="412496" y="1993392"/>
            <a:ext cx="12555004" cy="7223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6CF418-6EC2-2548-BC83-70FD0E1BCE14}"/>
              </a:ext>
            </a:extLst>
          </p:cNvPr>
          <p:cNvSpPr/>
          <p:nvPr/>
        </p:nvSpPr>
        <p:spPr>
          <a:xfrm>
            <a:off x="7589520" y="8650224"/>
            <a:ext cx="5138928" cy="89611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739632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12297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Looking BACK TO YEAR ONE…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CF418-6EC2-2548-BC83-70FD0E1BCE14}"/>
              </a:ext>
            </a:extLst>
          </p:cNvPr>
          <p:cNvSpPr/>
          <p:nvPr/>
        </p:nvSpPr>
        <p:spPr>
          <a:xfrm>
            <a:off x="7589520" y="8650224"/>
            <a:ext cx="5138928" cy="89611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3C1C7-534F-3446-A2C7-111646352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9" b="8012"/>
          <a:stretch/>
        </p:blipFill>
        <p:spPr>
          <a:xfrm>
            <a:off x="200561" y="2075688"/>
            <a:ext cx="12881679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82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D6296141-C245-744F-BF75-BA6ACDE1D763}"/>
              </a:ext>
            </a:extLst>
          </p:cNvPr>
          <p:cNvSpPr txBox="1">
            <a:spLocks/>
          </p:cNvSpPr>
          <p:nvPr/>
        </p:nvSpPr>
        <p:spPr>
          <a:xfrm>
            <a:off x="0" y="12297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YEAR ONE…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CF418-6EC2-2548-BC83-70FD0E1BCE14}"/>
              </a:ext>
            </a:extLst>
          </p:cNvPr>
          <p:cNvSpPr/>
          <p:nvPr/>
        </p:nvSpPr>
        <p:spPr>
          <a:xfrm>
            <a:off x="7589520" y="8650224"/>
            <a:ext cx="5138928" cy="89611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1288F3-472F-BB42-AEA6-372EF1BD8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9" b="6859"/>
          <a:stretch/>
        </p:blipFill>
        <p:spPr>
          <a:xfrm>
            <a:off x="161186" y="2157984"/>
            <a:ext cx="12475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884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0" y="3711524"/>
            <a:ext cx="13004800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Equity?</a:t>
            </a: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622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774F10-5A4C-3943-A0C1-378B0EE14EDD}"/>
              </a:ext>
            </a:extLst>
          </p:cNvPr>
          <p:cNvSpPr txBox="1"/>
          <p:nvPr/>
        </p:nvSpPr>
        <p:spPr>
          <a:xfrm>
            <a:off x="-491772" y="2366148"/>
            <a:ext cx="13516892" cy="6427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1327150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andara" panose="020E0502030303020204" pitchFamily="34" charset="0"/>
              </a:rPr>
              <a:t>What are students’ attitudes toward the NASEF program &amp; its features?</a:t>
            </a:r>
          </a:p>
          <a:p>
            <a:pPr marL="1327150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andara" panose="020E0502030303020204" pitchFamily="34" charset="0"/>
              </a:rPr>
              <a:t>What are the impacts of the NASEF program on students’</a:t>
            </a:r>
          </a:p>
          <a:p>
            <a:pPr marL="2173288" lvl="1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432FF"/>
              </a:solidFill>
              <a:latin typeface="Candara" panose="020E0502030303020204" pitchFamily="34" charset="0"/>
            </a:endParaRP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Self-Regulation</a:t>
            </a: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Communication</a:t>
            </a: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Relationships</a:t>
            </a: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Wellness</a:t>
            </a:r>
          </a:p>
          <a:p>
            <a:pPr marL="1327150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432FF"/>
              </a:solidFill>
              <a:latin typeface="Candara" panose="020E0502030303020204" pitchFamily="34" charset="0"/>
            </a:endParaRPr>
          </a:p>
          <a:p>
            <a:pPr marL="1327150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spc="-100" dirty="0">
                <a:solidFill>
                  <a:schemeClr val="bg1"/>
                </a:solidFill>
                <a:latin typeface="Candara" panose="020E0502030303020204" pitchFamily="34" charset="0"/>
              </a:rPr>
              <a:t>Are outcomes equitable across SES, </a:t>
            </a:r>
            <a:r>
              <a:rPr lang="en-US" sz="3000" spc="-100" dirty="0">
                <a:solidFill>
                  <a:schemeClr val="accent5"/>
                </a:solidFill>
                <a:latin typeface="Candara" panose="020E0502030303020204" pitchFamily="34" charset="0"/>
              </a:rPr>
              <a:t>gender, ethnicity, ability, sexual orientation</a:t>
            </a:r>
            <a:r>
              <a:rPr lang="en-US" sz="3000" spc="-100" dirty="0">
                <a:solidFill>
                  <a:schemeClr val="bg1"/>
                </a:solidFill>
                <a:latin typeface="Candara" panose="020E0502030303020204" pitchFamily="34" charset="0"/>
              </a:rPr>
              <a:t>? </a:t>
            </a:r>
          </a:p>
          <a:p>
            <a:pPr marL="1327150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andara" panose="020E0502030303020204" pitchFamily="34" charset="0"/>
              </a:rPr>
              <a:t>What </a:t>
            </a:r>
            <a:r>
              <a:rPr lang="en-US" sz="3000" dirty="0">
                <a:solidFill>
                  <a:schemeClr val="accent5"/>
                </a:solidFill>
                <a:latin typeface="Candara" panose="020E0502030303020204" pitchFamily="34" charset="0"/>
              </a:rPr>
              <a:t>program features </a:t>
            </a:r>
            <a:r>
              <a:rPr lang="en-US" sz="3000" dirty="0">
                <a:solidFill>
                  <a:schemeClr val="bg1"/>
                </a:solidFill>
                <a:latin typeface="Candara" panose="020E0502030303020204" pitchFamily="34" charset="0"/>
              </a:rPr>
              <a:t>impact student outcomes?</a:t>
            </a:r>
          </a:p>
          <a:p>
            <a:pPr marL="1327150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116138" indent="-4841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Student Length in Program</a:t>
            </a:r>
          </a:p>
          <a:p>
            <a:pPr marL="2116138" indent="-4841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Student Time Investment</a:t>
            </a:r>
          </a:p>
          <a:p>
            <a:pPr marL="2116138" indent="-4841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Extent of Program (student roles</a:t>
            </a:r>
            <a:b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filled, # activities, # resources used) </a:t>
            </a:r>
            <a:endParaRPr lang="en-US" sz="3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399780" y="1508278"/>
            <a:ext cx="12205239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tx1"/>
                </a:solidFill>
                <a:latin typeface="Candara" panose="020E0502030303020204" pitchFamily="34" charset="0"/>
              </a:rPr>
              <a:t>Research 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1250C7-435E-0946-9C4B-6B40CBB423C9}"/>
              </a:ext>
            </a:extLst>
          </p:cNvPr>
          <p:cNvSpPr/>
          <p:nvPr/>
        </p:nvSpPr>
        <p:spPr>
          <a:xfrm>
            <a:off x="5127990" y="3843841"/>
            <a:ext cx="8547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8288" lvl="1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432FF"/>
              </a:solidFill>
              <a:latin typeface="Candara" panose="020E0502030303020204" pitchFamily="34" charset="0"/>
            </a:endParaRP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STEM Interest</a:t>
            </a: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School Engagement</a:t>
            </a: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GPA &amp; school attendance</a:t>
            </a:r>
          </a:p>
          <a:p>
            <a:pPr marL="2173288" lvl="1" indent="-481013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Constructive Mindset</a:t>
            </a:r>
            <a:r>
              <a:rPr lang="en-US" sz="2400" dirty="0">
                <a:solidFill>
                  <a:srgbClr val="0432FF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75194-AB51-6148-8A1C-9BED82AC2989}"/>
              </a:ext>
            </a:extLst>
          </p:cNvPr>
          <p:cNvSpPr/>
          <p:nvPr/>
        </p:nvSpPr>
        <p:spPr>
          <a:xfrm>
            <a:off x="4534870" y="6992871"/>
            <a:ext cx="8547370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8288" lvl="1" indent="-481013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432FF"/>
              </a:solidFill>
              <a:latin typeface="Candara" panose="020E0502030303020204" pitchFamily="34" charset="0"/>
            </a:endParaRPr>
          </a:p>
          <a:p>
            <a:pPr marL="2801938" lvl="1" indent="-4841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Curriculum Implemented at club site</a:t>
            </a:r>
          </a:p>
          <a:p>
            <a:pPr marL="2801938" lvl="1" indent="-4841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GM assessment of impact</a:t>
            </a:r>
          </a:p>
          <a:p>
            <a:pPr marL="2801938" lvl="1" indent="-4841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GM satisfaction</a:t>
            </a:r>
          </a:p>
          <a:p>
            <a:pPr marL="2801938" lvl="1" indent="-4841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Coaches</a:t>
            </a:r>
          </a:p>
          <a:p>
            <a:pPr marL="1692275" lvl="1" indent="0" algn="l">
              <a:lnSpc>
                <a:spcPct val="150000"/>
              </a:lnSpc>
            </a:pPr>
            <a:r>
              <a:rPr lang="en-US" sz="2400" dirty="0">
                <a:solidFill>
                  <a:srgbClr val="0432FF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C53075AC-2350-4F46-951D-DE6ADBAA7724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6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YEAR FOUR RESEARCH (ONGOING)</a:t>
            </a:r>
          </a:p>
        </p:txBody>
      </p:sp>
    </p:spTree>
    <p:extLst>
      <p:ext uri="{BB962C8B-B14F-4D97-AF65-F5344CB8AC3E}">
        <p14:creationId xmlns:p14="http://schemas.microsoft.com/office/powerpoint/2010/main" val="19306536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399780" y="1508278"/>
            <a:ext cx="12205239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tx1"/>
                </a:solidFill>
                <a:latin typeface="Candara" panose="020E0502030303020204" pitchFamily="34" charset="0"/>
              </a:rPr>
              <a:t>Research questions</a:t>
            </a:r>
          </a:p>
        </p:txBody>
      </p:sp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C53075AC-2350-4F46-951D-DE6ADBAA7724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6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YEAR FOUR RESEARCH (ONGOING)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8F9631-700E-0148-9E03-CEFB245DB80C}"/>
              </a:ext>
            </a:extLst>
          </p:cNvPr>
          <p:cNvSpPr txBox="1"/>
          <p:nvPr/>
        </p:nvSpPr>
        <p:spPr>
          <a:xfrm>
            <a:off x="-77441" y="1968603"/>
            <a:ext cx="12605020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846137" algn="l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Candara" panose="020E0502030303020204" pitchFamily="34" charset="0"/>
              </a:rPr>
              <a:t>Alternative One Sample Pretest-Posttest Design (Johnson, 1986)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EBB6C-77DA-FA4D-8C82-F3D4987FC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9" y="2763691"/>
            <a:ext cx="10824480" cy="54413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26A969-F01A-C440-9722-632E7D09B1B9}"/>
              </a:ext>
            </a:extLst>
          </p:cNvPr>
          <p:cNvSpPr/>
          <p:nvPr/>
        </p:nvSpPr>
        <p:spPr>
          <a:xfrm>
            <a:off x="812829" y="8205000"/>
            <a:ext cx="8595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lvl="1" indent="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432FF"/>
              </a:solidFill>
              <a:latin typeface="Candara" panose="020E0502030303020204" pitchFamily="34" charset="0"/>
            </a:endParaRPr>
          </a:p>
          <a:p>
            <a:pPr marL="71438" lvl="1" indent="0" algn="l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4 groups (n=50) x 2 league seasons, each randomly assigned to time of survey observation, to allow for stronger causal claim</a:t>
            </a:r>
          </a:p>
        </p:txBody>
      </p:sp>
    </p:spTree>
    <p:extLst>
      <p:ext uri="{BB962C8B-B14F-4D97-AF65-F5344CB8AC3E}">
        <p14:creationId xmlns:p14="http://schemas.microsoft.com/office/powerpoint/2010/main" val="186407269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800C1-E8D3-E940-9150-C63535D247EF}"/>
              </a:ext>
            </a:extLst>
          </p:cNvPr>
          <p:cNvSpPr/>
          <p:nvPr/>
        </p:nvSpPr>
        <p:spPr>
          <a:xfrm>
            <a:off x="7522103" y="9258300"/>
            <a:ext cx="5453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“Tilt Tilt” by Dice.com via Flickr [CC BY-NC-ND 2.0]</a:t>
            </a:r>
            <a:endParaRPr lang="en-US" sz="18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18977-C374-1449-86FE-552EF1A20E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76511" y="9258300"/>
            <a:ext cx="222818" cy="379591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ction games improve visual acuity &amp; attention (Green &amp; Bevelier).…">
            <a:extLst>
              <a:ext uri="{FF2B5EF4-FFF2-40B4-BE49-F238E27FC236}">
                <a16:creationId xmlns:a16="http://schemas.microsoft.com/office/drawing/2014/main" id="{42C98BF6-AA22-854C-8E23-BC0EE51EE54F}"/>
              </a:ext>
            </a:extLst>
          </p:cNvPr>
          <p:cNvSpPr txBox="1"/>
          <p:nvPr/>
        </p:nvSpPr>
        <p:spPr>
          <a:xfrm>
            <a:off x="-1" y="7882156"/>
            <a:ext cx="13004801" cy="9250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4187" tIns="54187" rIns="54187" bIns="54187" anchor="ctr">
            <a:spAutoFit/>
          </a:bodyPr>
          <a:lstStyle/>
          <a:p>
            <a:pPr marL="169323" defTabSz="216733">
              <a:spcBef>
                <a:spcPts val="853"/>
              </a:spcBef>
              <a:spcAft>
                <a:spcPts val="1200"/>
              </a:spcAft>
              <a:buSzPct val="100000"/>
              <a:defRPr sz="5300" spc="211">
                <a:uFillTx/>
              </a:defRPr>
            </a:pP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pinball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1C930-086A-D645-BDE2-4D9E914AE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1000"/>
                    </a14:imgEffect>
                    <a14:imgEffect>
                      <a14:saturation sat="32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" y="0"/>
            <a:ext cx="13002685" cy="9753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72139B-0A05-8149-AF77-6524BAF4CED0}"/>
              </a:ext>
            </a:extLst>
          </p:cNvPr>
          <p:cNvSpPr/>
          <p:nvPr/>
        </p:nvSpPr>
        <p:spPr>
          <a:xfrm>
            <a:off x="9806704" y="9078763"/>
            <a:ext cx="302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Image Source: </a:t>
            </a:r>
            <a:r>
              <a:rPr lang="en-US" sz="1800" dirty="0" err="1">
                <a:solidFill>
                  <a:schemeClr val="tx2"/>
                </a:solidFill>
              </a:rPr>
              <a:t>OffTheLeash</a:t>
            </a:r>
            <a:endParaRPr lang="en-US" sz="18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299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622;p69" descr="Google Shape;622;p69">
            <a:extLst>
              <a:ext uri="{FF2B5EF4-FFF2-40B4-BE49-F238E27FC236}">
                <a16:creationId xmlns:a16="http://schemas.microsoft.com/office/drawing/2014/main" id="{6BE39864-563E-364B-B363-7422681E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639" y="1285230"/>
            <a:ext cx="11831742" cy="834525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FC8DAE3-6DB5-D44F-B0D8-265742B14641}"/>
              </a:ext>
            </a:extLst>
          </p:cNvPr>
          <p:cNvSpPr/>
          <p:nvPr/>
        </p:nvSpPr>
        <p:spPr>
          <a:xfrm>
            <a:off x="376901" y="330401"/>
            <a:ext cx="3178208" cy="206120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4" name="Shape 189">
            <a:extLst>
              <a:ext uri="{FF2B5EF4-FFF2-40B4-BE49-F238E27FC236}">
                <a16:creationId xmlns:a16="http://schemas.microsoft.com/office/drawing/2014/main" id="{106BD7F2-C10B-9F4E-A817-C2C5933E8E99}"/>
              </a:ext>
            </a:extLst>
          </p:cNvPr>
          <p:cNvSpPr txBox="1">
            <a:spLocks/>
          </p:cNvSpPr>
          <p:nvPr/>
        </p:nvSpPr>
        <p:spPr>
          <a:xfrm>
            <a:off x="273383" y="427360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80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ESPORTS ECOSYSTEM</a:t>
            </a:r>
          </a:p>
        </p:txBody>
      </p:sp>
    </p:spTree>
    <p:extLst>
      <p:ext uri="{BB962C8B-B14F-4D97-AF65-F5344CB8AC3E}">
        <p14:creationId xmlns:p14="http://schemas.microsoft.com/office/powerpoint/2010/main" val="19864018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B0DEB-8904-F748-855F-7184F3921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7800C1-E8D3-E940-9150-C63535D247EF}"/>
              </a:ext>
            </a:extLst>
          </p:cNvPr>
          <p:cNvSpPr/>
          <p:nvPr/>
        </p:nvSpPr>
        <p:spPr>
          <a:xfrm>
            <a:off x="9866815" y="9078763"/>
            <a:ext cx="290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Image Source: Riot Games</a:t>
            </a:r>
            <a:endParaRPr lang="en-US" sz="18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18977-C374-1449-86FE-552EF1A20E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76511" y="9258300"/>
            <a:ext cx="222818" cy="379591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4111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E5403-D484-DA43-852B-5C61076955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sp>
        <p:nvSpPr>
          <p:cNvPr id="4" name="Google Shape;418;p55">
            <a:extLst>
              <a:ext uri="{FF2B5EF4-FFF2-40B4-BE49-F238E27FC236}">
                <a16:creationId xmlns:a16="http://schemas.microsoft.com/office/drawing/2014/main" id="{84ACC8E2-DA44-FA43-BCA7-62F2FADB7A09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7" name="Shape 189">
            <a:extLst>
              <a:ext uri="{FF2B5EF4-FFF2-40B4-BE49-F238E27FC236}">
                <a16:creationId xmlns:a16="http://schemas.microsoft.com/office/drawing/2014/main" id="{1434DEA4-6D28-CA49-B35C-35149D2CE940}"/>
              </a:ext>
            </a:extLst>
          </p:cNvPr>
          <p:cNvSpPr txBox="1">
            <a:spLocks/>
          </p:cNvSpPr>
          <p:nvPr/>
        </p:nvSpPr>
        <p:spPr>
          <a:xfrm>
            <a:off x="528636" y="2565407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40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Research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1E2FF7-8B78-8342-86E9-A0659E4AEA75}"/>
              </a:ext>
            </a:extLst>
          </p:cNvPr>
          <p:cNvSpPr/>
          <p:nvPr/>
        </p:nvSpPr>
        <p:spPr>
          <a:xfrm>
            <a:off x="1672323" y="4052443"/>
            <a:ext cx="963119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>
              <a:spcAft>
                <a:spcPts val="6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How do players define tilt?</a:t>
            </a:r>
          </a:p>
          <a:p>
            <a:pPr marL="742950" indent="-742950" algn="l">
              <a:spcAft>
                <a:spcPts val="6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What triggers tilt?</a:t>
            </a:r>
          </a:p>
          <a:p>
            <a:pPr marL="742950" indent="-742950" algn="l">
              <a:spcAft>
                <a:spcPts val="6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What responses do players have?</a:t>
            </a:r>
          </a:p>
          <a:p>
            <a:pPr marL="742950" indent="-742950" algn="l">
              <a:spcAft>
                <a:spcPts val="6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Do they view tilt as malleable?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92F5DC-629E-9744-8EE8-D56131B86025}"/>
              </a:ext>
            </a:extLst>
          </p:cNvPr>
          <p:cNvSpPr/>
          <p:nvPr/>
        </p:nvSpPr>
        <p:spPr>
          <a:xfrm>
            <a:off x="1614740" y="7218773"/>
            <a:ext cx="1011344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H1. Different triggers → different tilt responses</a:t>
            </a:r>
          </a:p>
          <a:p>
            <a:pPr algn="l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H2. Beliefs about tilt’s malleability  → tilt response</a:t>
            </a:r>
          </a:p>
        </p:txBody>
      </p:sp>
    </p:spTree>
    <p:extLst>
      <p:ext uri="{BB962C8B-B14F-4D97-AF65-F5344CB8AC3E}">
        <p14:creationId xmlns:p14="http://schemas.microsoft.com/office/powerpoint/2010/main" val="57881026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E5403-D484-DA43-852B-5C61076955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sp>
        <p:nvSpPr>
          <p:cNvPr id="4" name="Google Shape;418;p55">
            <a:extLst>
              <a:ext uri="{FF2B5EF4-FFF2-40B4-BE49-F238E27FC236}">
                <a16:creationId xmlns:a16="http://schemas.microsoft.com/office/drawing/2014/main" id="{84ACC8E2-DA44-FA43-BCA7-62F2FADB7A09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7" name="Shape 189">
            <a:extLst>
              <a:ext uri="{FF2B5EF4-FFF2-40B4-BE49-F238E27FC236}">
                <a16:creationId xmlns:a16="http://schemas.microsoft.com/office/drawing/2014/main" id="{1434DEA4-6D28-CA49-B35C-35149D2CE940}"/>
              </a:ext>
            </a:extLst>
          </p:cNvPr>
          <p:cNvSpPr txBox="1">
            <a:spLocks/>
          </p:cNvSpPr>
          <p:nvPr/>
        </p:nvSpPr>
        <p:spPr>
          <a:xfrm>
            <a:off x="528636" y="2385319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40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TILT STUDY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CE4C9A-04AD-5740-8B1B-11D7B7E66475}"/>
              </a:ext>
            </a:extLst>
          </p:cNvPr>
          <p:cNvSpPr/>
          <p:nvPr/>
        </p:nvSpPr>
        <p:spPr>
          <a:xfrm>
            <a:off x="491723" y="3429536"/>
            <a:ext cx="1209879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Design: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Mixed methods research</a:t>
            </a:r>
          </a:p>
          <a:p>
            <a:pPr algn="l"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Instruments: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Player surveys &amp; staff interviews</a:t>
            </a:r>
          </a:p>
          <a:p>
            <a:pPr algn="l"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Sample: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95 players and 8 staff (n=103)</a:t>
            </a:r>
          </a:p>
          <a:p>
            <a:pPr algn="l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l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l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l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Analysis: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Inductive coding, 3 researchers independently,</a:t>
            </a:r>
            <a:b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                  all discrepancies negotiated</a:t>
            </a:r>
          </a:p>
          <a:p>
            <a:pPr algn="l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A95A6-CAF0-B940-A5B1-7F03F082A81F}"/>
              </a:ext>
            </a:extLst>
          </p:cNvPr>
          <p:cNvSpPr/>
          <p:nvPr/>
        </p:nvSpPr>
        <p:spPr>
          <a:xfrm>
            <a:off x="1377722" y="5550706"/>
            <a:ext cx="1300480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What words do you associate with tilt? (open response)</a:t>
            </a:r>
          </a:p>
          <a:p>
            <a:pPr marL="571500" indent="-5715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What gets you tilted? (open response)</a:t>
            </a:r>
          </a:p>
          <a:p>
            <a:pPr marL="571500" indent="-5715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When you feel tilted, what do you do? (open response)</a:t>
            </a:r>
          </a:p>
          <a:p>
            <a:pPr marL="571500" indent="-5715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Do you think you can change how easily you get tilted? (Y/N/IDK)</a:t>
            </a:r>
          </a:p>
        </p:txBody>
      </p:sp>
    </p:spTree>
    <p:extLst>
      <p:ext uri="{BB962C8B-B14F-4D97-AF65-F5344CB8AC3E}">
        <p14:creationId xmlns:p14="http://schemas.microsoft.com/office/powerpoint/2010/main" val="266155984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528636" y="2013981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TILT DEFINITION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C116E-2A2D-874B-92D9-9F69993F0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8" y="3164198"/>
            <a:ext cx="11878091" cy="57521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FC8992A7-BC7F-E144-8F84-D05EA0E62225}"/>
              </a:ext>
            </a:extLst>
          </p:cNvPr>
          <p:cNvSpPr/>
          <p:nvPr/>
        </p:nvSpPr>
        <p:spPr>
          <a:xfrm flipH="1">
            <a:off x="7433733" y="4107626"/>
            <a:ext cx="203201" cy="689034"/>
          </a:xfrm>
          <a:prstGeom prst="leftBrace">
            <a:avLst/>
          </a:prstGeom>
          <a:noFill/>
          <a:ln w="349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F7EF2D-9F56-C247-93F1-E85BBE4DF7C2}"/>
              </a:ext>
            </a:extLst>
          </p:cNvPr>
          <p:cNvSpPr/>
          <p:nvPr/>
        </p:nvSpPr>
        <p:spPr>
          <a:xfrm>
            <a:off x="7636934" y="4190533"/>
            <a:ext cx="4026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emotional component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94E757D7-E126-A544-87BB-D0E08FBEA306}"/>
              </a:ext>
            </a:extLst>
          </p:cNvPr>
          <p:cNvSpPr/>
          <p:nvPr/>
        </p:nvSpPr>
        <p:spPr>
          <a:xfrm flipH="1">
            <a:off x="2607733" y="6292026"/>
            <a:ext cx="203201" cy="689034"/>
          </a:xfrm>
          <a:prstGeom prst="leftBrace">
            <a:avLst/>
          </a:prstGeom>
          <a:noFill/>
          <a:ln w="349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6255E5-5255-9546-B771-3D5B4A76DA1F}"/>
              </a:ext>
            </a:extLst>
          </p:cNvPr>
          <p:cNvSpPr/>
          <p:nvPr/>
        </p:nvSpPr>
        <p:spPr>
          <a:xfrm>
            <a:off x="2810934" y="6374933"/>
            <a:ext cx="4026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behavioral component</a:t>
            </a:r>
          </a:p>
        </p:txBody>
      </p:sp>
      <p:sp>
        <p:nvSpPr>
          <p:cNvPr id="9" name="Google Shape;418;p55">
            <a:extLst>
              <a:ext uri="{FF2B5EF4-FFF2-40B4-BE49-F238E27FC236}">
                <a16:creationId xmlns:a16="http://schemas.microsoft.com/office/drawing/2014/main" id="{CEB14EB3-E1FB-6548-B767-F557C2383D77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02462-AED0-DD46-A2BD-1D70BD818D80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981765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506864" y="2246234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TILT TRIGGERS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11897" y="9063750"/>
            <a:ext cx="352045" cy="419100"/>
          </a:xfrm>
        </p:spPr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495B7-3F02-ED48-9D40-67BC5F072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98" y="3543927"/>
            <a:ext cx="7606044" cy="5080000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A9A55FBC-AD9B-D248-A6C0-FBC8B1FCC9B5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FA58F-0952-9F40-81DB-B907402227C7}"/>
              </a:ext>
            </a:extLst>
          </p:cNvPr>
          <p:cNvSpPr/>
          <p:nvPr/>
        </p:nvSpPr>
        <p:spPr>
          <a:xfrm>
            <a:off x="6415832" y="3816135"/>
            <a:ext cx="593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1050" dirty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EBC553-0CE2-A24F-AE18-D957B3A3735D}"/>
              </a:ext>
            </a:extLst>
          </p:cNvPr>
          <p:cNvSpPr/>
          <p:nvPr/>
        </p:nvSpPr>
        <p:spPr>
          <a:xfrm>
            <a:off x="5607082" y="5019122"/>
            <a:ext cx="593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1050" dirty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34919-AC21-A042-8FC9-40591E2AB5F9}"/>
              </a:ext>
            </a:extLst>
          </p:cNvPr>
          <p:cNvSpPr/>
          <p:nvPr/>
        </p:nvSpPr>
        <p:spPr>
          <a:xfrm>
            <a:off x="7288079" y="6083927"/>
            <a:ext cx="593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1050" dirty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E8F04-23BE-6B44-859C-6A62B9A84932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445327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506865" y="2031445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TILT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401068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D6FCB6-1785-BC43-B3D6-1E5DB241F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12" y="3505593"/>
            <a:ext cx="7615170" cy="480383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2DC52EBB-387D-FB48-BAC4-80C1B787D1B2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B73AF-BB0D-CD42-8631-51031EA8356D}"/>
              </a:ext>
            </a:extLst>
          </p:cNvPr>
          <p:cNvSpPr/>
          <p:nvPr/>
        </p:nvSpPr>
        <p:spPr>
          <a:xfrm>
            <a:off x="4925866" y="4396549"/>
            <a:ext cx="546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1050" dirty="0">
                <a:solidFill>
                  <a:srgbClr val="FF0000"/>
                </a:solidFill>
              </a:rPr>
              <a:t>!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98A233-C591-954E-970E-9CD02265C6D0}"/>
              </a:ext>
            </a:extLst>
          </p:cNvPr>
          <p:cNvSpPr/>
          <p:nvPr/>
        </p:nvSpPr>
        <p:spPr>
          <a:xfrm>
            <a:off x="3827666" y="4396549"/>
            <a:ext cx="593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1050" dirty="0">
                <a:solidFill>
                  <a:srgbClr val="00B050"/>
                </a:solidFill>
              </a:rPr>
              <a:t>*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1569C0-8577-224D-AFFB-1CD31D7DFDE9}"/>
              </a:ext>
            </a:extLst>
          </p:cNvPr>
          <p:cNvSpPr/>
          <p:nvPr/>
        </p:nvSpPr>
        <p:spPr>
          <a:xfrm>
            <a:off x="7125995" y="3903230"/>
            <a:ext cx="593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1050" dirty="0">
                <a:solidFill>
                  <a:srgbClr val="00B050"/>
                </a:solidFill>
              </a:rPr>
              <a:t>*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3A7AA-DE0D-8945-A915-A7EC1590B5F3}"/>
              </a:ext>
            </a:extLst>
          </p:cNvPr>
          <p:cNvSpPr/>
          <p:nvPr/>
        </p:nvSpPr>
        <p:spPr>
          <a:xfrm>
            <a:off x="6005805" y="4948232"/>
            <a:ext cx="593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1050" dirty="0">
                <a:solidFill>
                  <a:srgbClr val="00B050"/>
                </a:solidFill>
              </a:rPr>
              <a:t>*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7A8B0-E7CE-B84C-AFFE-70A257A6D5F1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534080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392449" y="2031445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TILT Malleability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401068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F9BCA17-F6F8-8E41-BF2F-276834CA2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37" y="3333095"/>
            <a:ext cx="7240164" cy="480383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CD68405B-5626-3E46-8F8C-F09A6BFA0915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24EC4-9C85-9E4E-A2F5-B56228815A6C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58035527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57">
            <a:extLst>
              <a:ext uri="{FF2B5EF4-FFF2-40B4-BE49-F238E27FC236}">
                <a16:creationId xmlns:a16="http://schemas.microsoft.com/office/drawing/2014/main" id="{5C6140AC-A906-DE45-B85B-E90D8EDE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5" y="2149133"/>
            <a:ext cx="12598669" cy="172153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pPr algn="l"/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BOtH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Hypotheses confirmed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401068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1452612-9873-9147-B4EF-D37A7B5D7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5" y="3009900"/>
            <a:ext cx="12477548" cy="2867315"/>
          </a:xfrm>
          <a:prstGeom prst="rect">
            <a:avLst/>
          </a:prstGeom>
        </p:spPr>
      </p:pic>
      <p:sp>
        <p:nvSpPr>
          <p:cNvPr id="8" name="Google Shape;418;p55">
            <a:extLst>
              <a:ext uri="{FF2B5EF4-FFF2-40B4-BE49-F238E27FC236}">
                <a16:creationId xmlns:a16="http://schemas.microsoft.com/office/drawing/2014/main" id="{7EDD6DA1-6F00-1243-83BC-73966BD27C64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5D43B-8851-104B-8DBE-95A650334E1D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82616712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57">
            <a:extLst>
              <a:ext uri="{FF2B5EF4-FFF2-40B4-BE49-F238E27FC236}">
                <a16:creationId xmlns:a16="http://schemas.microsoft.com/office/drawing/2014/main" id="{5C6140AC-A906-DE45-B85B-E90D8EDE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5" y="2149133"/>
            <a:ext cx="12598669" cy="172153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pPr algn="l"/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BOtH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Hypotheses confirmed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401068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1452612-9873-9147-B4EF-D37A7B5D7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5" y="3009900"/>
            <a:ext cx="12477548" cy="28673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E88A01-F459-3343-8A80-4B02EE21EB32}"/>
              </a:ext>
            </a:extLst>
          </p:cNvPr>
          <p:cNvSpPr/>
          <p:nvPr/>
        </p:nvSpPr>
        <p:spPr>
          <a:xfrm>
            <a:off x="527038" y="5927578"/>
            <a:ext cx="11544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Different types of triggers elicit different types of responses.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1717B-98C8-5C4F-81A3-18BAAB16F877}"/>
              </a:ext>
            </a:extLst>
          </p:cNvPr>
          <p:cNvSpPr/>
          <p:nvPr/>
        </p:nvSpPr>
        <p:spPr>
          <a:xfrm>
            <a:off x="-2607" y="4124422"/>
            <a:ext cx="1059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5400" dirty="0">
                <a:solidFill>
                  <a:srgbClr val="FF0000"/>
                </a:solidFill>
                <a:latin typeface="Candara" panose="020E0502030303020204" pitchFamily="34" charset="0"/>
              </a:rPr>
              <a:t>*</a:t>
            </a:r>
          </a:p>
        </p:txBody>
      </p:sp>
      <p:sp>
        <p:nvSpPr>
          <p:cNvPr id="8" name="Google Shape;418;p55">
            <a:extLst>
              <a:ext uri="{FF2B5EF4-FFF2-40B4-BE49-F238E27FC236}">
                <a16:creationId xmlns:a16="http://schemas.microsoft.com/office/drawing/2014/main" id="{7EDD6DA1-6F00-1243-83BC-73966BD27C64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B35A3-81AA-1345-8BB3-889E46781B22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500638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4839366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C3656F7B-D02F-C745-BF31-A4D94EA266FE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26C67-6300-DE42-9727-85FA02D01862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10" name="Shape 189">
            <a:extLst>
              <a:ext uri="{FF2B5EF4-FFF2-40B4-BE49-F238E27FC236}">
                <a16:creationId xmlns:a16="http://schemas.microsoft.com/office/drawing/2014/main" id="{CB302D08-EAE5-7341-94D4-3DDB74E4E65D}"/>
              </a:ext>
            </a:extLst>
          </p:cNvPr>
          <p:cNvSpPr txBox="1">
            <a:spLocks/>
          </p:cNvSpPr>
          <p:nvPr/>
        </p:nvSpPr>
        <p:spPr>
          <a:xfrm>
            <a:off x="528636" y="2077422"/>
            <a:ext cx="13004800" cy="130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H1. Different triggers → </a:t>
            </a:r>
            <a:b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             different responses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517FE6-9FF8-8045-BD54-B6AF3CF21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/>
          <a:stretch/>
        </p:blipFill>
        <p:spPr>
          <a:xfrm>
            <a:off x="740858" y="3489056"/>
            <a:ext cx="11585564" cy="4584675"/>
          </a:xfrm>
          <a:prstGeom prst="rect">
            <a:avLst/>
          </a:prstGeom>
          <a:ln w="15875">
            <a:noFill/>
          </a:ln>
        </p:spPr>
      </p:pic>
    </p:spTree>
    <p:extLst>
      <p:ext uri="{BB962C8B-B14F-4D97-AF65-F5344CB8AC3E}">
        <p14:creationId xmlns:p14="http://schemas.microsoft.com/office/powerpoint/2010/main" val="16159186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622;p69" descr="Google Shape;622;p69">
            <a:extLst>
              <a:ext uri="{FF2B5EF4-FFF2-40B4-BE49-F238E27FC236}">
                <a16:creationId xmlns:a16="http://schemas.microsoft.com/office/drawing/2014/main" id="{6BE39864-563E-364B-B363-7422681E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639" y="1285230"/>
            <a:ext cx="11831742" cy="834525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FC8DAE3-6DB5-D44F-B0D8-265742B14641}"/>
              </a:ext>
            </a:extLst>
          </p:cNvPr>
          <p:cNvSpPr/>
          <p:nvPr/>
        </p:nvSpPr>
        <p:spPr>
          <a:xfrm>
            <a:off x="376901" y="330401"/>
            <a:ext cx="3178208" cy="206120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4" name="Shape 189">
            <a:extLst>
              <a:ext uri="{FF2B5EF4-FFF2-40B4-BE49-F238E27FC236}">
                <a16:creationId xmlns:a16="http://schemas.microsoft.com/office/drawing/2014/main" id="{106BD7F2-C10B-9F4E-A817-C2C5933E8E99}"/>
              </a:ext>
            </a:extLst>
          </p:cNvPr>
          <p:cNvSpPr txBox="1">
            <a:spLocks/>
          </p:cNvSpPr>
          <p:nvPr/>
        </p:nvSpPr>
        <p:spPr>
          <a:xfrm>
            <a:off x="273383" y="427360"/>
            <a:ext cx="13004800" cy="85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80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ESPORTS ECOSYSTEM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11FBF-3E3B-BE4A-A16D-994D9ADB1B5E}"/>
              </a:ext>
            </a:extLst>
          </p:cNvPr>
          <p:cNvGrpSpPr/>
          <p:nvPr/>
        </p:nvGrpSpPr>
        <p:grpSpPr>
          <a:xfrm>
            <a:off x="376901" y="1157640"/>
            <a:ext cx="10474530" cy="8184640"/>
            <a:chOff x="376901" y="1122719"/>
            <a:chExt cx="10474530" cy="81846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195F96-1288-4C43-9E4C-AD902CEE0E88}"/>
                </a:ext>
              </a:extLst>
            </p:cNvPr>
            <p:cNvSpPr/>
            <p:nvPr/>
          </p:nvSpPr>
          <p:spPr>
            <a:xfrm>
              <a:off x="4756296" y="2969765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046D2AF-67F6-294C-9A95-437516457EC5}"/>
                </a:ext>
              </a:extLst>
            </p:cNvPr>
            <p:cNvSpPr/>
            <p:nvPr/>
          </p:nvSpPr>
          <p:spPr>
            <a:xfrm>
              <a:off x="9076660" y="3699868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8C1C52A-C177-EC4D-8A9F-A7CE5686124C}"/>
                </a:ext>
              </a:extLst>
            </p:cNvPr>
            <p:cNvSpPr/>
            <p:nvPr/>
          </p:nvSpPr>
          <p:spPr>
            <a:xfrm>
              <a:off x="6081494" y="1122719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16D8003-B66A-F647-ADDB-BEAB169B9147}"/>
                </a:ext>
              </a:extLst>
            </p:cNvPr>
            <p:cNvSpPr/>
            <p:nvPr/>
          </p:nvSpPr>
          <p:spPr>
            <a:xfrm>
              <a:off x="7373787" y="8733200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75665D-36DA-1B48-BF13-5CDAEBB4DC68}"/>
                </a:ext>
              </a:extLst>
            </p:cNvPr>
            <p:cNvSpPr/>
            <p:nvPr/>
          </p:nvSpPr>
          <p:spPr>
            <a:xfrm>
              <a:off x="3983665" y="6463285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EC8631-27F4-4D49-B441-7EFB68AD6E51}"/>
                </a:ext>
              </a:extLst>
            </p:cNvPr>
            <p:cNvSpPr/>
            <p:nvPr/>
          </p:nvSpPr>
          <p:spPr>
            <a:xfrm>
              <a:off x="4479850" y="8448616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C6707D2-9F6F-3441-A529-E37436DC390D}"/>
                </a:ext>
              </a:extLst>
            </p:cNvPr>
            <p:cNvSpPr/>
            <p:nvPr/>
          </p:nvSpPr>
          <p:spPr>
            <a:xfrm>
              <a:off x="2725769" y="6789936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77A9C39-99DE-AA41-AA8B-F4836B2CF9CC}"/>
                </a:ext>
              </a:extLst>
            </p:cNvPr>
            <p:cNvSpPr/>
            <p:nvPr/>
          </p:nvSpPr>
          <p:spPr>
            <a:xfrm>
              <a:off x="1689558" y="5177142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090D6E5-D20B-2247-9677-12494B00B7DD}"/>
                </a:ext>
              </a:extLst>
            </p:cNvPr>
            <p:cNvSpPr/>
            <p:nvPr/>
          </p:nvSpPr>
          <p:spPr>
            <a:xfrm>
              <a:off x="3002216" y="4223224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DDD18C-A92F-3B4E-9189-101ADBDDB262}"/>
                </a:ext>
              </a:extLst>
            </p:cNvPr>
            <p:cNvSpPr/>
            <p:nvPr/>
          </p:nvSpPr>
          <p:spPr>
            <a:xfrm>
              <a:off x="3002216" y="3593081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3EABD7B-4C52-B24F-939E-0BB9C4698906}"/>
                </a:ext>
              </a:extLst>
            </p:cNvPr>
            <p:cNvSpPr/>
            <p:nvPr/>
          </p:nvSpPr>
          <p:spPr>
            <a:xfrm>
              <a:off x="7019405" y="1892988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A9F168-4AFB-354D-96BD-786106DCAC9A}"/>
                </a:ext>
              </a:extLst>
            </p:cNvPr>
            <p:cNvSpPr/>
            <p:nvPr/>
          </p:nvSpPr>
          <p:spPr>
            <a:xfrm>
              <a:off x="9629553" y="6789937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89AB0D3-5B65-4E44-9557-0B3DFF3034CA}"/>
                </a:ext>
              </a:extLst>
            </p:cNvPr>
            <p:cNvSpPr/>
            <p:nvPr/>
          </p:nvSpPr>
          <p:spPr>
            <a:xfrm>
              <a:off x="3267119" y="7132999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9834E1A-B302-2845-8DBB-E8A3DFE0A449}"/>
                </a:ext>
              </a:extLst>
            </p:cNvPr>
            <p:cNvSpPr/>
            <p:nvPr/>
          </p:nvSpPr>
          <p:spPr>
            <a:xfrm>
              <a:off x="7991918" y="2682685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E13A248-5609-0D4A-8A56-08A0A2DC5B94}"/>
                </a:ext>
              </a:extLst>
            </p:cNvPr>
            <p:cNvSpPr/>
            <p:nvPr/>
          </p:nvSpPr>
          <p:spPr>
            <a:xfrm>
              <a:off x="7424018" y="2917094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8FDF4FD-5E74-1E44-A461-CA81403A2FFF}"/>
                </a:ext>
              </a:extLst>
            </p:cNvPr>
            <p:cNvSpPr/>
            <p:nvPr/>
          </p:nvSpPr>
          <p:spPr>
            <a:xfrm>
              <a:off x="8311115" y="8158779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240BBAA-E396-604F-9377-1914F5A4268F}"/>
                </a:ext>
              </a:extLst>
            </p:cNvPr>
            <p:cNvSpPr/>
            <p:nvPr/>
          </p:nvSpPr>
          <p:spPr>
            <a:xfrm>
              <a:off x="10298538" y="6513226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E3253A3-7936-E942-8428-300BCDF588EB}"/>
                </a:ext>
              </a:extLst>
            </p:cNvPr>
            <p:cNvSpPr/>
            <p:nvPr/>
          </p:nvSpPr>
          <p:spPr>
            <a:xfrm>
              <a:off x="9506753" y="3183171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F13E526-4CBA-9749-93BA-68B816304439}"/>
                </a:ext>
              </a:extLst>
            </p:cNvPr>
            <p:cNvSpPr/>
            <p:nvPr/>
          </p:nvSpPr>
          <p:spPr>
            <a:xfrm>
              <a:off x="9666809" y="3848724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E954798-FA92-514F-9BCC-ECAD390DE6BC}"/>
                </a:ext>
              </a:extLst>
            </p:cNvPr>
            <p:cNvSpPr/>
            <p:nvPr/>
          </p:nvSpPr>
          <p:spPr>
            <a:xfrm>
              <a:off x="376901" y="7663786"/>
              <a:ext cx="2230380" cy="156966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 hangingPunct="1"/>
              <a:r>
                <a:rPr lang="en-US" sz="3200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important</a:t>
              </a:r>
            </a:p>
            <a:p>
              <a:pPr algn="r" hangingPunct="1"/>
              <a:r>
                <a:rPr lang="en-US" sz="3200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knowledge &amp; skills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ECDBE1E-2811-2C4F-86AD-FD342BCF6869}"/>
                </a:ext>
              </a:extLst>
            </p:cNvPr>
            <p:cNvSpPr/>
            <p:nvPr/>
          </p:nvSpPr>
          <p:spPr>
            <a:xfrm>
              <a:off x="5465074" y="1439119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5F7DAAC-AEB3-6647-8EE6-C7B7525982BE}"/>
                </a:ext>
              </a:extLst>
            </p:cNvPr>
            <p:cNvSpPr/>
            <p:nvPr/>
          </p:nvSpPr>
          <p:spPr>
            <a:xfrm>
              <a:off x="8523767" y="7493137"/>
              <a:ext cx="552893" cy="57415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530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528636" y="2077422"/>
            <a:ext cx="13004800" cy="130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H1. Different triggers → </a:t>
            </a:r>
            <a:b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             different responses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4664271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DF34297-B2AF-A040-835D-C62157467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/>
          <a:stretch/>
        </p:blipFill>
        <p:spPr>
          <a:xfrm>
            <a:off x="740858" y="3489056"/>
            <a:ext cx="11585564" cy="4584675"/>
          </a:xfrm>
          <a:prstGeom prst="rect">
            <a:avLst/>
          </a:prstGeom>
          <a:ln w="15875">
            <a:noFill/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C3656F7B-D02F-C745-BF31-A4D94EA266FE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2838B0-8DA2-404A-9E53-071371D90DC5}"/>
              </a:ext>
            </a:extLst>
          </p:cNvPr>
          <p:cNvSpPr/>
          <p:nvPr/>
        </p:nvSpPr>
        <p:spPr>
          <a:xfrm>
            <a:off x="782122" y="8143837"/>
            <a:ext cx="11544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Players’ harshest responses are reserved for themselves while their best efforts at containing frustration are reserved for other people.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608A85-C9C1-AF42-B4DA-FCEE4AC237B7}"/>
              </a:ext>
            </a:extLst>
          </p:cNvPr>
          <p:cNvSpPr/>
          <p:nvPr/>
        </p:nvSpPr>
        <p:spPr>
          <a:xfrm>
            <a:off x="9137297" y="4761400"/>
            <a:ext cx="625057" cy="662940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873321-4884-FF49-AE16-D62D95658F84}"/>
              </a:ext>
            </a:extLst>
          </p:cNvPr>
          <p:cNvSpPr/>
          <p:nvPr/>
        </p:nvSpPr>
        <p:spPr>
          <a:xfrm>
            <a:off x="5071008" y="6614392"/>
            <a:ext cx="630936" cy="667512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66B8A8-0698-1E48-AC43-32F49CB1FA3F}"/>
              </a:ext>
            </a:extLst>
          </p:cNvPr>
          <p:cNvSpPr/>
          <p:nvPr/>
        </p:nvSpPr>
        <p:spPr>
          <a:xfrm>
            <a:off x="5083365" y="5384572"/>
            <a:ext cx="630936" cy="667512"/>
          </a:xfrm>
          <a:prstGeom prst="ellipse">
            <a:avLst/>
          </a:prstGeom>
          <a:noFill/>
          <a:ln w="47625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3F5CF2-5356-3342-A869-5C9FB8DDB011}"/>
              </a:ext>
            </a:extLst>
          </p:cNvPr>
          <p:cNvSpPr/>
          <p:nvPr/>
        </p:nvSpPr>
        <p:spPr>
          <a:xfrm>
            <a:off x="7140436" y="5384572"/>
            <a:ext cx="630936" cy="667512"/>
          </a:xfrm>
          <a:prstGeom prst="ellipse">
            <a:avLst/>
          </a:prstGeom>
          <a:noFill/>
          <a:ln w="47625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B6AF75-88DA-9345-8532-DF8C45F66D13}"/>
              </a:ext>
            </a:extLst>
          </p:cNvPr>
          <p:cNvSpPr/>
          <p:nvPr/>
        </p:nvSpPr>
        <p:spPr>
          <a:xfrm>
            <a:off x="7146060" y="6614392"/>
            <a:ext cx="630936" cy="667512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F06E9E-7879-8E4C-9547-B0E0374FD519}"/>
              </a:ext>
            </a:extLst>
          </p:cNvPr>
          <p:cNvSpPr/>
          <p:nvPr/>
        </p:nvSpPr>
        <p:spPr>
          <a:xfrm>
            <a:off x="9115470" y="5990362"/>
            <a:ext cx="625057" cy="662940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39D6A8B-1B39-DE40-B391-A73AB59BC055}"/>
              </a:ext>
            </a:extLst>
          </p:cNvPr>
          <p:cNvSpPr/>
          <p:nvPr/>
        </p:nvSpPr>
        <p:spPr>
          <a:xfrm>
            <a:off x="9137297" y="6653302"/>
            <a:ext cx="625057" cy="662940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2B6AAF6-8F51-5943-AC25-22BDF9D5158B}"/>
              </a:ext>
            </a:extLst>
          </p:cNvPr>
          <p:cNvSpPr/>
          <p:nvPr/>
        </p:nvSpPr>
        <p:spPr>
          <a:xfrm>
            <a:off x="5558088" y="3942434"/>
            <a:ext cx="1867711" cy="827480"/>
          </a:xfrm>
          <a:prstGeom prst="arc">
            <a:avLst>
              <a:gd name="adj1" fmla="val 10799482"/>
              <a:gd name="adj2" fmla="val 0"/>
            </a:avLst>
          </a:prstGeom>
          <a:noFill/>
          <a:ln w="25400" cap="flat">
            <a:solidFill>
              <a:schemeClr val="accent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B66E62-0FB2-DE46-B30C-DACEA548A7D9}"/>
              </a:ext>
            </a:extLst>
          </p:cNvPr>
          <p:cNvSpPr txBox="1"/>
          <p:nvPr/>
        </p:nvSpPr>
        <p:spPr>
          <a:xfrm>
            <a:off x="527038" y="918659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800047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57">
            <a:extLst>
              <a:ext uri="{FF2B5EF4-FFF2-40B4-BE49-F238E27FC236}">
                <a16:creationId xmlns:a16="http://schemas.microsoft.com/office/drawing/2014/main" id="{5C6140AC-A906-DE45-B85B-E90D8EDE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5" y="2149133"/>
            <a:ext cx="12598669" cy="172153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Hypotheses confirmed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401068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1452612-9873-9147-B4EF-D37A7B5D7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5" y="3009900"/>
            <a:ext cx="12477548" cy="28673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E88A01-F459-3343-8A80-4B02EE21EB32}"/>
              </a:ext>
            </a:extLst>
          </p:cNvPr>
          <p:cNvSpPr/>
          <p:nvPr/>
        </p:nvSpPr>
        <p:spPr>
          <a:xfrm>
            <a:off x="527038" y="5927578"/>
            <a:ext cx="11544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Beliefs about tilt’s malleability determine how one responds to tilt.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1717B-98C8-5C4F-81A3-18BAAB16F877}"/>
              </a:ext>
            </a:extLst>
          </p:cNvPr>
          <p:cNvSpPr/>
          <p:nvPr/>
        </p:nvSpPr>
        <p:spPr>
          <a:xfrm>
            <a:off x="-2607" y="4741642"/>
            <a:ext cx="1059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5400" dirty="0">
                <a:solidFill>
                  <a:srgbClr val="FF0000"/>
                </a:solidFill>
                <a:latin typeface="Candara" panose="020E0502030303020204" pitchFamily="34" charset="0"/>
              </a:rPr>
              <a:t>*</a:t>
            </a:r>
          </a:p>
        </p:txBody>
      </p:sp>
      <p:sp>
        <p:nvSpPr>
          <p:cNvPr id="8" name="Google Shape;418;p55">
            <a:extLst>
              <a:ext uri="{FF2B5EF4-FFF2-40B4-BE49-F238E27FC236}">
                <a16:creationId xmlns:a16="http://schemas.microsoft.com/office/drawing/2014/main" id="{5B42E3C6-C275-2F46-A5C5-8EA16424A150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ED3FE-2EBA-5545-AE18-136B8ED9C77F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629095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161542" y="1904908"/>
            <a:ext cx="13004800" cy="130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H1. Beliefs of tilt malleability→ </a:t>
            </a:r>
            <a:b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                    different tilt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351640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2906D4E-FFA2-8A41-B190-D8827887B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47" y="3219837"/>
            <a:ext cx="11421075" cy="4997877"/>
          </a:xfrm>
          <a:prstGeom prst="rect">
            <a:avLst/>
          </a:prstGeom>
          <a:ln w="15875">
            <a:noFill/>
          </a:ln>
        </p:spPr>
      </p:pic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325F58B6-57B8-7E48-8A35-CCD96EEBDC29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AB75E-271A-3A4C-9834-D33882C88F0D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54050807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906D4E-FFA2-8A41-B190-D8827887B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47" y="3219837"/>
            <a:ext cx="11421075" cy="4997877"/>
          </a:xfrm>
          <a:prstGeom prst="rect">
            <a:avLst/>
          </a:prstGeom>
          <a:ln w="15875">
            <a:noFill/>
          </a:ln>
        </p:spPr>
      </p:pic>
      <p:sp>
        <p:nvSpPr>
          <p:cNvPr id="8" name="Shape 189">
            <a:extLst>
              <a:ext uri="{FF2B5EF4-FFF2-40B4-BE49-F238E27FC236}">
                <a16:creationId xmlns:a16="http://schemas.microsoft.com/office/drawing/2014/main" id="{15418AFA-EA27-4B4F-A02B-812182315564}"/>
              </a:ext>
            </a:extLst>
          </p:cNvPr>
          <p:cNvSpPr txBox="1">
            <a:spLocks/>
          </p:cNvSpPr>
          <p:nvPr/>
        </p:nvSpPr>
        <p:spPr>
          <a:xfrm>
            <a:off x="161542" y="1904908"/>
            <a:ext cx="13004800" cy="130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defTabSz="560831" hangingPunct="1">
              <a:defRPr sz="4320" spc="691"/>
            </a:pP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H1. Beliefs of tilt malleability→ </a:t>
            </a:r>
            <a:b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4320" b="1" spc="691" dirty="0">
                <a:solidFill>
                  <a:schemeClr val="bg1"/>
                </a:solidFill>
                <a:latin typeface="Candara" panose="020E0502030303020204" pitchFamily="34" charset="0"/>
              </a:rPr>
              <a:t>                    different tilt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351640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Google Shape;418;p55">
            <a:extLst>
              <a:ext uri="{FF2B5EF4-FFF2-40B4-BE49-F238E27FC236}">
                <a16:creationId xmlns:a16="http://schemas.microsoft.com/office/drawing/2014/main" id="{325F58B6-57B8-7E48-8A35-CCD96EEBDC29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AB75E-271A-3A4C-9834-D33882C88F0D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1224CC-CD28-2941-94F3-A5E0E5C0495A}"/>
              </a:ext>
            </a:extLst>
          </p:cNvPr>
          <p:cNvSpPr/>
          <p:nvPr/>
        </p:nvSpPr>
        <p:spPr>
          <a:xfrm>
            <a:off x="3459618" y="6566152"/>
            <a:ext cx="630936" cy="667512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044920-F02E-6542-AB13-D5302C068BEA}"/>
              </a:ext>
            </a:extLst>
          </p:cNvPr>
          <p:cNvSpPr/>
          <p:nvPr/>
        </p:nvSpPr>
        <p:spPr>
          <a:xfrm>
            <a:off x="3397038" y="4569712"/>
            <a:ext cx="630936" cy="667512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67AFB-5490-0D46-B8F2-4C630FEE8FA0}"/>
              </a:ext>
            </a:extLst>
          </p:cNvPr>
          <p:cNvSpPr/>
          <p:nvPr/>
        </p:nvSpPr>
        <p:spPr>
          <a:xfrm>
            <a:off x="6002268" y="5270752"/>
            <a:ext cx="630936" cy="667512"/>
          </a:xfrm>
          <a:prstGeom prst="ellipse">
            <a:avLst/>
          </a:prstGeom>
          <a:noFill/>
          <a:ln w="47625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110286-C307-1A4C-A000-CB765FE96273}"/>
              </a:ext>
            </a:extLst>
          </p:cNvPr>
          <p:cNvSpPr/>
          <p:nvPr/>
        </p:nvSpPr>
        <p:spPr>
          <a:xfrm>
            <a:off x="3417216" y="5895654"/>
            <a:ext cx="630936" cy="667512"/>
          </a:xfrm>
          <a:prstGeom prst="ellipse">
            <a:avLst/>
          </a:prstGeom>
          <a:noFill/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FA98B9-4924-7845-B620-6230DCC6FB42}"/>
              </a:ext>
            </a:extLst>
          </p:cNvPr>
          <p:cNvSpPr/>
          <p:nvPr/>
        </p:nvSpPr>
        <p:spPr>
          <a:xfrm>
            <a:off x="768970" y="8038722"/>
            <a:ext cx="11544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Perceiving tilt as malleable has a positive effect on how players respond when tilted, leading them to choose more positive responses to tilt overall.</a:t>
            </a:r>
          </a:p>
        </p:txBody>
      </p:sp>
    </p:spTree>
    <p:extLst>
      <p:ext uri="{BB962C8B-B14F-4D97-AF65-F5344CB8AC3E}">
        <p14:creationId xmlns:p14="http://schemas.microsoft.com/office/powerpoint/2010/main" val="214526304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89F94-2973-C74A-B847-12112DAFE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8" y="2867659"/>
            <a:ext cx="11544300" cy="5903137"/>
          </a:xfrm>
          <a:prstGeom prst="rect">
            <a:avLst/>
          </a:prstGeom>
        </p:spPr>
      </p:pic>
      <p:sp>
        <p:nvSpPr>
          <p:cNvPr id="6" name="Shape 657">
            <a:extLst>
              <a:ext uri="{FF2B5EF4-FFF2-40B4-BE49-F238E27FC236}">
                <a16:creationId xmlns:a16="http://schemas.microsoft.com/office/drawing/2014/main" id="{5C6140AC-A906-DE45-B85B-E90D8EDE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5" y="1783373"/>
            <a:ext cx="12598669" cy="172153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Relationships among variables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E6A30-8FB6-1C46-B1EF-838D6BAE5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04376" y="8892540"/>
            <a:ext cx="367088" cy="379591"/>
          </a:xfrm>
        </p:spPr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044B6-BBB7-5445-AED8-A519AEF43D97}"/>
              </a:ext>
            </a:extLst>
          </p:cNvPr>
          <p:cNvCxnSpPr/>
          <p:nvPr/>
        </p:nvCxnSpPr>
        <p:spPr>
          <a:xfrm flipV="1">
            <a:off x="905347" y="3644925"/>
            <a:ext cx="488887" cy="63374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A66CD14-3AD3-2F4D-BEA9-18269E13280A}"/>
              </a:ext>
            </a:extLst>
          </p:cNvPr>
          <p:cNvSpPr/>
          <p:nvPr/>
        </p:nvSpPr>
        <p:spPr>
          <a:xfrm>
            <a:off x="1686287" y="5674412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89BB64-2127-5949-9EEF-F3A36062F7CD}"/>
              </a:ext>
            </a:extLst>
          </p:cNvPr>
          <p:cNvSpPr/>
          <p:nvPr/>
        </p:nvSpPr>
        <p:spPr>
          <a:xfrm>
            <a:off x="2306803" y="5665032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F091B7-CF03-3B4E-AB0D-B5AA642E5695}"/>
              </a:ext>
            </a:extLst>
          </p:cNvPr>
          <p:cNvSpPr/>
          <p:nvPr/>
        </p:nvSpPr>
        <p:spPr>
          <a:xfrm>
            <a:off x="3519636" y="6954874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BB5D51-D91C-6D49-9453-D014187A6AB2}"/>
              </a:ext>
            </a:extLst>
          </p:cNvPr>
          <p:cNvSpPr/>
          <p:nvPr/>
        </p:nvSpPr>
        <p:spPr>
          <a:xfrm>
            <a:off x="2306803" y="6979588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1077F2-20F8-8B4D-B664-046388AD5080}"/>
              </a:ext>
            </a:extLst>
          </p:cNvPr>
          <p:cNvSpPr/>
          <p:nvPr/>
        </p:nvSpPr>
        <p:spPr>
          <a:xfrm>
            <a:off x="1686287" y="6954874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B09A23-D788-A04E-88E4-9011D934D1B8}"/>
              </a:ext>
            </a:extLst>
          </p:cNvPr>
          <p:cNvSpPr/>
          <p:nvPr/>
        </p:nvSpPr>
        <p:spPr>
          <a:xfrm>
            <a:off x="3558929" y="5674514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5797D8-0688-544D-A18D-86485064E35E}"/>
              </a:ext>
            </a:extLst>
          </p:cNvPr>
          <p:cNvSpPr/>
          <p:nvPr/>
        </p:nvSpPr>
        <p:spPr>
          <a:xfrm>
            <a:off x="5937693" y="6208036"/>
            <a:ext cx="525117" cy="521267"/>
          </a:xfrm>
          <a:prstGeom prst="ellipse">
            <a:avLst/>
          </a:prstGeom>
          <a:solidFill>
            <a:schemeClr val="accent5">
              <a:alpha val="56000"/>
            </a:schemeClr>
          </a:solidFill>
          <a:ln w="47625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893FFE-29D0-DA46-8AAE-0AB687F84481}"/>
              </a:ext>
            </a:extLst>
          </p:cNvPr>
          <p:cNvSpPr/>
          <p:nvPr/>
        </p:nvSpPr>
        <p:spPr>
          <a:xfrm>
            <a:off x="7208318" y="6195679"/>
            <a:ext cx="525117" cy="521267"/>
          </a:xfrm>
          <a:prstGeom prst="ellipse">
            <a:avLst/>
          </a:prstGeom>
          <a:solidFill>
            <a:schemeClr val="accent5">
              <a:alpha val="56000"/>
            </a:schemeClr>
          </a:solidFill>
          <a:ln w="47625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B44731-79F9-E84D-9A5B-0B2F28DA7F33}"/>
              </a:ext>
            </a:extLst>
          </p:cNvPr>
          <p:cNvSpPr/>
          <p:nvPr/>
        </p:nvSpPr>
        <p:spPr>
          <a:xfrm>
            <a:off x="5937692" y="7070204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9FC3D13-9DC6-8B44-8020-BA3BF10B6AF7}"/>
              </a:ext>
            </a:extLst>
          </p:cNvPr>
          <p:cNvSpPr/>
          <p:nvPr/>
        </p:nvSpPr>
        <p:spPr>
          <a:xfrm>
            <a:off x="7180930" y="7070204"/>
            <a:ext cx="525117" cy="521267"/>
          </a:xfrm>
          <a:prstGeom prst="ellipse">
            <a:avLst/>
          </a:prstGeom>
          <a:solidFill>
            <a:srgbClr val="00B050">
              <a:alpha val="56000"/>
            </a:srgbClr>
          </a:solidFill>
          <a:ln w="4762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3FF0D6B-3FC6-2D46-95E9-C3FCB5637FAF}"/>
              </a:ext>
            </a:extLst>
          </p:cNvPr>
          <p:cNvSpPr/>
          <p:nvPr/>
        </p:nvSpPr>
        <p:spPr>
          <a:xfrm>
            <a:off x="2838507" y="5614416"/>
            <a:ext cx="681129" cy="1861726"/>
          </a:xfrm>
          <a:prstGeom prst="roundRect">
            <a:avLst>
              <a:gd name="adj" fmla="val 46540"/>
            </a:avLst>
          </a:prstGeom>
          <a:solidFill>
            <a:srgbClr val="FF9300">
              <a:alpha val="56000"/>
            </a:srgbClr>
          </a:solidFill>
          <a:ln w="76200" cap="flat">
            <a:solidFill>
              <a:srgbClr val="FF93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1" name="Google Shape;418;p55">
            <a:extLst>
              <a:ext uri="{FF2B5EF4-FFF2-40B4-BE49-F238E27FC236}">
                <a16:creationId xmlns:a16="http://schemas.microsoft.com/office/drawing/2014/main" id="{98C1D9D5-6A2F-BE43-A304-9D908E8DC145}"/>
              </a:ext>
            </a:extLst>
          </p:cNvPr>
          <p:cNvSpPr txBox="1">
            <a:spLocks/>
          </p:cNvSpPr>
          <p:nvPr/>
        </p:nvSpPr>
        <p:spPr>
          <a:xfrm>
            <a:off x="0" y="30585"/>
            <a:ext cx="13082240" cy="17373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4800" b="1" dirty="0" err="1">
                <a:latin typeface="Candara" panose="020E0502030303020204" pitchFamily="34" charset="0"/>
                <a:ea typeface="Roboto"/>
                <a:cs typeface="Roboto"/>
                <a:sym typeface="Roboto"/>
              </a:rPr>
              <a:t>LOoKING</a:t>
            </a:r>
            <a:r>
              <a:rPr lang="en-US" sz="4800" b="1" dirty="0">
                <a:latin typeface="Candara" panose="020E0502030303020204" pitchFamily="34" charset="0"/>
                <a:ea typeface="Roboto"/>
                <a:cs typeface="Roboto"/>
                <a:sym typeface="Roboto"/>
              </a:rPr>
              <a:t> BACK TO LAST YEAR…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A28D76-B225-4846-B4C1-F9AC83B5560E}"/>
              </a:ext>
            </a:extLst>
          </p:cNvPr>
          <p:cNvSpPr txBox="1"/>
          <p:nvPr/>
        </p:nvSpPr>
        <p:spPr>
          <a:xfrm>
            <a:off x="527038" y="9108777"/>
            <a:ext cx="11185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Wu, M., Lee, J.S. &amp; Steinkuehler, C. (2021). Understanding Tilt in Esports. CHI Proceedings.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2BD1ED-97C1-AE4C-838A-6346BBD5635B}"/>
              </a:ext>
            </a:extLst>
          </p:cNvPr>
          <p:cNvSpPr/>
          <p:nvPr/>
        </p:nvSpPr>
        <p:spPr>
          <a:xfrm>
            <a:off x="636169" y="8524685"/>
            <a:ext cx="11544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Yet such beliefs do not mollify tilt response when you yourself are trigger.</a:t>
            </a:r>
          </a:p>
        </p:txBody>
      </p:sp>
    </p:spTree>
    <p:extLst>
      <p:ext uri="{BB962C8B-B14F-4D97-AF65-F5344CB8AC3E}">
        <p14:creationId xmlns:p14="http://schemas.microsoft.com/office/powerpoint/2010/main" val="415974303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0" y="3711524"/>
            <a:ext cx="13004800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So, what now?</a:t>
            </a: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14594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9892051" y="8959628"/>
            <a:ext cx="2584642" cy="3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110" tIns="24110" rIns="24110" bIns="24110">
            <a:spAutoFit/>
          </a:bodyPr>
          <a:lstStyle>
            <a:lvl1pPr defTabSz="410765">
              <a:defRPr sz="1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Source: </a:t>
            </a:r>
            <a:r>
              <a:rPr lang="en-US" dirty="0"/>
              <a:t>www.gartner.com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38" y="1792490"/>
            <a:ext cx="9758902" cy="664167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244037" y="667361"/>
            <a:ext cx="11684001" cy="1855380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Gartner Hype Cycle</a:t>
            </a:r>
            <a:endParaRPr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2926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9892051" y="8959628"/>
            <a:ext cx="2584642" cy="3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110" tIns="24110" rIns="24110" bIns="24110">
            <a:spAutoFit/>
          </a:bodyPr>
          <a:lstStyle>
            <a:lvl1pPr defTabSz="410765">
              <a:defRPr sz="1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Source: </a:t>
            </a:r>
            <a:r>
              <a:rPr lang="en-US" dirty="0"/>
              <a:t>www.gartner.com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38" y="1792490"/>
            <a:ext cx="9758902" cy="664167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06" y="779568"/>
            <a:ext cx="1884021" cy="28683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Oval 3"/>
          <p:cNvSpPr/>
          <p:nvPr/>
        </p:nvSpPr>
        <p:spPr>
          <a:xfrm>
            <a:off x="3262752" y="6137329"/>
            <a:ext cx="495946" cy="495946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6DC45E-8350-AF4B-A1D4-B2F96F0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E4CC49E3-E75B-274E-8DA1-FD2A0C0C336D}"/>
              </a:ext>
            </a:extLst>
          </p:cNvPr>
          <p:cNvSpPr txBox="1">
            <a:spLocks/>
          </p:cNvSpPr>
          <p:nvPr/>
        </p:nvSpPr>
        <p:spPr>
          <a:xfrm>
            <a:off x="244037" y="667361"/>
            <a:ext cx="11684001" cy="185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b="1">
                <a:solidFill>
                  <a:schemeClr val="bg1"/>
                </a:solidFill>
                <a:latin typeface="Candara" panose="020E0502030303020204" pitchFamily="34" charset="0"/>
              </a:rPr>
              <a:t>Gartner Hype Cycle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1200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9892051" y="8959628"/>
            <a:ext cx="2584642" cy="3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110" tIns="24110" rIns="24110" bIns="24110">
            <a:spAutoFit/>
          </a:bodyPr>
          <a:lstStyle>
            <a:lvl1pPr defTabSz="410765">
              <a:defRPr sz="1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Source: </a:t>
            </a:r>
            <a:r>
              <a:rPr lang="en-US" dirty="0"/>
              <a:t>www.gartner.com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38" y="1792490"/>
            <a:ext cx="9758902" cy="664167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Oval 3"/>
          <p:cNvSpPr/>
          <p:nvPr/>
        </p:nvSpPr>
        <p:spPr>
          <a:xfrm>
            <a:off x="4239145" y="2836190"/>
            <a:ext cx="495946" cy="495946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9" y="1267022"/>
            <a:ext cx="3207561" cy="222190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C8F70E0-CF58-144F-80F1-88B23478A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B88E3E30-A2D6-024A-B09B-B36A73C0E208}"/>
              </a:ext>
            </a:extLst>
          </p:cNvPr>
          <p:cNvSpPr txBox="1">
            <a:spLocks/>
          </p:cNvSpPr>
          <p:nvPr/>
        </p:nvSpPr>
        <p:spPr>
          <a:xfrm>
            <a:off x="244037" y="667361"/>
            <a:ext cx="11684001" cy="185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b="1">
                <a:solidFill>
                  <a:schemeClr val="bg1"/>
                </a:solidFill>
                <a:latin typeface="Candara" panose="020E0502030303020204" pitchFamily="34" charset="0"/>
              </a:rPr>
              <a:t>Gartner Hype Cycle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5920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38" y="1792490"/>
            <a:ext cx="9758902" cy="664167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93" name="Shape 193"/>
          <p:cNvSpPr/>
          <p:nvPr/>
        </p:nvSpPr>
        <p:spPr>
          <a:xfrm>
            <a:off x="9892051" y="8959628"/>
            <a:ext cx="2584642" cy="3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110" tIns="24110" rIns="24110" bIns="24110">
            <a:spAutoFit/>
          </a:bodyPr>
          <a:lstStyle>
            <a:lvl1pPr defTabSz="410765">
              <a:defRPr sz="1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Source: </a:t>
            </a:r>
            <a:r>
              <a:rPr lang="en-US" dirty="0"/>
              <a:t>www.gartner.com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5" y="5113325"/>
            <a:ext cx="19050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68" y="920784"/>
            <a:ext cx="2235972" cy="28972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113515C-8D10-E045-9814-707C40B2F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D50D7308-9F1E-2A4C-9998-6A8A2F339C72}"/>
              </a:ext>
            </a:extLst>
          </p:cNvPr>
          <p:cNvSpPr txBox="1">
            <a:spLocks/>
          </p:cNvSpPr>
          <p:nvPr/>
        </p:nvSpPr>
        <p:spPr>
          <a:xfrm>
            <a:off x="244037" y="667361"/>
            <a:ext cx="11684001" cy="185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b="1">
                <a:solidFill>
                  <a:schemeClr val="bg1"/>
                </a:solidFill>
                <a:latin typeface="Candara" panose="020E0502030303020204" pitchFamily="34" charset="0"/>
              </a:rPr>
              <a:t>Gartner Hype Cycle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541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-209067" y="1"/>
            <a:ext cx="13213867" cy="2300198"/>
          </a:xfrm>
          <a:prstGeom prst="rect">
            <a:avLst/>
          </a:prstGeom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sz="4800" b="1" dirty="0">
                <a:latin typeface="Candara" panose="020E0502030303020204" pitchFamily="34" charset="0"/>
              </a:rPr>
              <a:t>Educational Standards</a:t>
            </a:r>
            <a:endParaRPr sz="4800" b="1" dirty="0">
              <a:latin typeface="Candara" panose="020E0502030303020204" pitchFamily="34" charset="0"/>
            </a:endParaRPr>
          </a:p>
        </p:txBody>
      </p:sp>
      <p:pic>
        <p:nvPicPr>
          <p:cNvPr id="372" name="Google Shape;37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7209" y="2724268"/>
            <a:ext cx="3976036" cy="286378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3" name="Google Shape;37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3244" y="2866132"/>
            <a:ext cx="4455040" cy="2528071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4" name="Google Shape;374;p50"/>
          <p:cNvPicPr preferRelativeResize="0"/>
          <p:nvPr/>
        </p:nvPicPr>
        <p:blipFill rotWithShape="1">
          <a:blip r:embed="rId5">
            <a:alphaModFix/>
          </a:blip>
          <a:srcRect t="22329" b="24743"/>
          <a:stretch/>
        </p:blipFill>
        <p:spPr>
          <a:xfrm>
            <a:off x="5130632" y="5271893"/>
            <a:ext cx="3878222" cy="1848178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</a:effectLst>
        </p:spPr>
      </p:pic>
      <p:pic>
        <p:nvPicPr>
          <p:cNvPr id="375" name="Google Shape;375;p50"/>
          <p:cNvPicPr preferRelativeResize="0"/>
          <p:nvPr/>
        </p:nvPicPr>
        <p:blipFill rotWithShape="1">
          <a:blip r:embed="rId6">
            <a:alphaModFix/>
          </a:blip>
          <a:srcRect l="10300" r="12131" b="5979"/>
          <a:stretch/>
        </p:blipFill>
        <p:spPr>
          <a:xfrm>
            <a:off x="9230685" y="3760107"/>
            <a:ext cx="3632213" cy="3492267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</a:effectLst>
        </p:spPr>
      </p:pic>
      <p:pic>
        <p:nvPicPr>
          <p:cNvPr id="376" name="Google Shape;376;p50"/>
          <p:cNvPicPr preferRelativeResize="0"/>
          <p:nvPr/>
        </p:nvPicPr>
        <p:blipFill rotWithShape="1">
          <a:blip r:embed="rId7">
            <a:alphaModFix/>
          </a:blip>
          <a:srcRect b="26275"/>
          <a:stretch/>
        </p:blipFill>
        <p:spPr>
          <a:xfrm>
            <a:off x="2024319" y="5271894"/>
            <a:ext cx="3208926" cy="2235911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52873B-1FAD-9D41-AC4B-0BDDE9A2EE71}"/>
              </a:ext>
            </a:extLst>
          </p:cNvPr>
          <p:cNvSpPr txBox="1"/>
          <p:nvPr/>
        </p:nvSpPr>
        <p:spPr>
          <a:xfrm>
            <a:off x="403359" y="8537757"/>
            <a:ext cx="1198901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Anderson, </a:t>
            </a:r>
            <a:r>
              <a:rPr lang="en-US" sz="2000" dirty="0" err="1">
                <a:solidFill>
                  <a:schemeClr val="bg1"/>
                </a:solidFill>
                <a:latin typeface="Candara" panose="020E0502030303020204" pitchFamily="34" charset="0"/>
              </a:rPr>
              <a:t>Tsaasan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, Reitman, Lee, Wu, Steele, Turner, &amp; Steinkuehler, (2018). Understanding Esports as a STEM Career Ready Curriculum in the Wild. IEEE Proceedings of VS-Games (pp. 224-230).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5742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38" y="1792490"/>
            <a:ext cx="9758902" cy="664167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93" name="Shape 193"/>
          <p:cNvSpPr/>
          <p:nvPr/>
        </p:nvSpPr>
        <p:spPr>
          <a:xfrm>
            <a:off x="9892051" y="8959628"/>
            <a:ext cx="2584642" cy="3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110" tIns="24110" rIns="24110" bIns="24110">
            <a:spAutoFit/>
          </a:bodyPr>
          <a:lstStyle>
            <a:lvl1pPr defTabSz="410765">
              <a:defRPr sz="1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Source: </a:t>
            </a:r>
            <a:r>
              <a:rPr lang="en-US" dirty="0"/>
              <a:t>www.gartner.com</a:t>
            </a:r>
            <a:endParaRPr dirty="0"/>
          </a:p>
        </p:txBody>
      </p:sp>
      <p:sp>
        <p:nvSpPr>
          <p:cNvPr id="6" name="Freeform 5"/>
          <p:cNvSpPr/>
          <p:nvPr/>
        </p:nvSpPr>
        <p:spPr>
          <a:xfrm rot="683608">
            <a:off x="7126043" y="4709919"/>
            <a:ext cx="1068828" cy="1081049"/>
          </a:xfrm>
          <a:custGeom>
            <a:avLst/>
            <a:gdLst>
              <a:gd name="connsiteX0" fmla="*/ 6392 w 333417"/>
              <a:gd name="connsiteY0" fmla="*/ 283007 h 283007"/>
              <a:gd name="connsiteX1" fmla="*/ 3217 w 333417"/>
              <a:gd name="connsiteY1" fmla="*/ 267132 h 283007"/>
              <a:gd name="connsiteX2" fmla="*/ 42 w 333417"/>
              <a:gd name="connsiteY2" fmla="*/ 257607 h 283007"/>
              <a:gd name="connsiteX3" fmla="*/ 3217 w 333417"/>
              <a:gd name="connsiteY3" fmla="*/ 213157 h 283007"/>
              <a:gd name="connsiteX4" fmla="*/ 12742 w 333417"/>
              <a:gd name="connsiteY4" fmla="*/ 209982 h 283007"/>
              <a:gd name="connsiteX5" fmla="*/ 22267 w 333417"/>
              <a:gd name="connsiteY5" fmla="*/ 213157 h 283007"/>
              <a:gd name="connsiteX6" fmla="*/ 31792 w 333417"/>
              <a:gd name="connsiteY6" fmla="*/ 232207 h 283007"/>
              <a:gd name="connsiteX7" fmla="*/ 50842 w 333417"/>
              <a:gd name="connsiteY7" fmla="*/ 248082 h 283007"/>
              <a:gd name="connsiteX8" fmla="*/ 60367 w 333417"/>
              <a:gd name="connsiteY8" fmla="*/ 251257 h 283007"/>
              <a:gd name="connsiteX9" fmla="*/ 66717 w 333417"/>
              <a:gd name="connsiteY9" fmla="*/ 219507 h 283007"/>
              <a:gd name="connsiteX10" fmla="*/ 60367 w 333417"/>
              <a:gd name="connsiteY10" fmla="*/ 200457 h 283007"/>
              <a:gd name="connsiteX11" fmla="*/ 63542 w 333417"/>
              <a:gd name="connsiteY11" fmla="*/ 175057 h 283007"/>
              <a:gd name="connsiteX12" fmla="*/ 66717 w 333417"/>
              <a:gd name="connsiteY12" fmla="*/ 165532 h 283007"/>
              <a:gd name="connsiteX13" fmla="*/ 82592 w 333417"/>
              <a:gd name="connsiteY13" fmla="*/ 168707 h 283007"/>
              <a:gd name="connsiteX14" fmla="*/ 101642 w 333417"/>
              <a:gd name="connsiteY14" fmla="*/ 197282 h 283007"/>
              <a:gd name="connsiteX15" fmla="*/ 107992 w 333417"/>
              <a:gd name="connsiteY15" fmla="*/ 206807 h 283007"/>
              <a:gd name="connsiteX16" fmla="*/ 120692 w 333417"/>
              <a:gd name="connsiteY16" fmla="*/ 203632 h 283007"/>
              <a:gd name="connsiteX17" fmla="*/ 123867 w 333417"/>
              <a:gd name="connsiteY17" fmla="*/ 194107 h 283007"/>
              <a:gd name="connsiteX18" fmla="*/ 130217 w 333417"/>
              <a:gd name="connsiteY18" fmla="*/ 184582 h 283007"/>
              <a:gd name="connsiteX19" fmla="*/ 127042 w 333417"/>
              <a:gd name="connsiteY19" fmla="*/ 140132 h 283007"/>
              <a:gd name="connsiteX20" fmla="*/ 127042 w 333417"/>
              <a:gd name="connsiteY20" fmla="*/ 111557 h 283007"/>
              <a:gd name="connsiteX21" fmla="*/ 136567 w 333417"/>
              <a:gd name="connsiteY21" fmla="*/ 105207 h 283007"/>
              <a:gd name="connsiteX22" fmla="*/ 146092 w 333417"/>
              <a:gd name="connsiteY22" fmla="*/ 108382 h 283007"/>
              <a:gd name="connsiteX23" fmla="*/ 155617 w 333417"/>
              <a:gd name="connsiteY23" fmla="*/ 127432 h 283007"/>
              <a:gd name="connsiteX24" fmla="*/ 161967 w 333417"/>
              <a:gd name="connsiteY24" fmla="*/ 136957 h 283007"/>
              <a:gd name="connsiteX25" fmla="*/ 181017 w 333417"/>
              <a:gd name="connsiteY25" fmla="*/ 143307 h 283007"/>
              <a:gd name="connsiteX26" fmla="*/ 190542 w 333417"/>
              <a:gd name="connsiteY26" fmla="*/ 146482 h 283007"/>
              <a:gd name="connsiteX27" fmla="*/ 200067 w 333417"/>
              <a:gd name="connsiteY27" fmla="*/ 143307 h 283007"/>
              <a:gd name="connsiteX28" fmla="*/ 190542 w 333417"/>
              <a:gd name="connsiteY28" fmla="*/ 98857 h 283007"/>
              <a:gd name="connsiteX29" fmla="*/ 187367 w 333417"/>
              <a:gd name="connsiteY29" fmla="*/ 89332 h 283007"/>
              <a:gd name="connsiteX30" fmla="*/ 184192 w 333417"/>
              <a:gd name="connsiteY30" fmla="*/ 79807 h 283007"/>
              <a:gd name="connsiteX31" fmla="*/ 190542 w 333417"/>
              <a:gd name="connsiteY31" fmla="*/ 57582 h 283007"/>
              <a:gd name="connsiteX32" fmla="*/ 200067 w 333417"/>
              <a:gd name="connsiteY32" fmla="*/ 51232 h 283007"/>
              <a:gd name="connsiteX33" fmla="*/ 206417 w 333417"/>
              <a:gd name="connsiteY33" fmla="*/ 60757 h 283007"/>
              <a:gd name="connsiteX34" fmla="*/ 222292 w 333417"/>
              <a:gd name="connsiteY34" fmla="*/ 89332 h 283007"/>
              <a:gd name="connsiteX35" fmla="*/ 241342 w 333417"/>
              <a:gd name="connsiteY35" fmla="*/ 98857 h 283007"/>
              <a:gd name="connsiteX36" fmla="*/ 254042 w 333417"/>
              <a:gd name="connsiteY36" fmla="*/ 95682 h 283007"/>
              <a:gd name="connsiteX37" fmla="*/ 250867 w 333417"/>
              <a:gd name="connsiteY37" fmla="*/ 76632 h 283007"/>
              <a:gd name="connsiteX38" fmla="*/ 247692 w 333417"/>
              <a:gd name="connsiteY38" fmla="*/ 63932 h 283007"/>
              <a:gd name="connsiteX39" fmla="*/ 244517 w 333417"/>
              <a:gd name="connsiteY39" fmla="*/ 48057 h 283007"/>
              <a:gd name="connsiteX40" fmla="*/ 238167 w 333417"/>
              <a:gd name="connsiteY40" fmla="*/ 29007 h 283007"/>
              <a:gd name="connsiteX41" fmla="*/ 247692 w 333417"/>
              <a:gd name="connsiteY41" fmla="*/ 9957 h 283007"/>
              <a:gd name="connsiteX42" fmla="*/ 257217 w 333417"/>
              <a:gd name="connsiteY42" fmla="*/ 13132 h 283007"/>
              <a:gd name="connsiteX43" fmla="*/ 260392 w 333417"/>
              <a:gd name="connsiteY43" fmla="*/ 22657 h 283007"/>
              <a:gd name="connsiteX44" fmla="*/ 282617 w 333417"/>
              <a:gd name="connsiteY44" fmla="*/ 48057 h 283007"/>
              <a:gd name="connsiteX45" fmla="*/ 292142 w 333417"/>
              <a:gd name="connsiteY45" fmla="*/ 51232 h 283007"/>
              <a:gd name="connsiteX46" fmla="*/ 330242 w 333417"/>
              <a:gd name="connsiteY46" fmla="*/ 38532 h 283007"/>
              <a:gd name="connsiteX47" fmla="*/ 333417 w 333417"/>
              <a:gd name="connsiteY47" fmla="*/ 29007 h 283007"/>
              <a:gd name="connsiteX48" fmla="*/ 330242 w 333417"/>
              <a:gd name="connsiteY48" fmla="*/ 9957 h 283007"/>
              <a:gd name="connsiteX49" fmla="*/ 327067 w 333417"/>
              <a:gd name="connsiteY49" fmla="*/ 432 h 283007"/>
              <a:gd name="connsiteX50" fmla="*/ 311192 w 333417"/>
              <a:gd name="connsiteY50" fmla="*/ 3607 h 283007"/>
              <a:gd name="connsiteX51" fmla="*/ 301667 w 333417"/>
              <a:gd name="connsiteY51" fmla="*/ 9957 h 28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3417" h="283007">
                <a:moveTo>
                  <a:pt x="6392" y="283007"/>
                </a:moveTo>
                <a:cubicBezTo>
                  <a:pt x="5334" y="277715"/>
                  <a:pt x="4526" y="272367"/>
                  <a:pt x="3217" y="267132"/>
                </a:cubicBezTo>
                <a:cubicBezTo>
                  <a:pt x="2405" y="263885"/>
                  <a:pt x="42" y="260954"/>
                  <a:pt x="42" y="257607"/>
                </a:cubicBezTo>
                <a:cubicBezTo>
                  <a:pt x="42" y="242753"/>
                  <a:pt x="-610" y="227510"/>
                  <a:pt x="3217" y="213157"/>
                </a:cubicBezTo>
                <a:cubicBezTo>
                  <a:pt x="4079" y="209923"/>
                  <a:pt x="9567" y="211040"/>
                  <a:pt x="12742" y="209982"/>
                </a:cubicBezTo>
                <a:cubicBezTo>
                  <a:pt x="15917" y="211040"/>
                  <a:pt x="19654" y="211066"/>
                  <a:pt x="22267" y="213157"/>
                </a:cubicBezTo>
                <a:cubicBezTo>
                  <a:pt x="32972" y="221721"/>
                  <a:pt x="25219" y="222347"/>
                  <a:pt x="31792" y="232207"/>
                </a:cubicBezTo>
                <a:cubicBezTo>
                  <a:pt x="35303" y="237473"/>
                  <a:pt x="44985" y="245154"/>
                  <a:pt x="50842" y="248082"/>
                </a:cubicBezTo>
                <a:cubicBezTo>
                  <a:pt x="53835" y="249579"/>
                  <a:pt x="57192" y="250199"/>
                  <a:pt x="60367" y="251257"/>
                </a:cubicBezTo>
                <a:cubicBezTo>
                  <a:pt x="74041" y="237583"/>
                  <a:pt x="72432" y="244272"/>
                  <a:pt x="66717" y="219507"/>
                </a:cubicBezTo>
                <a:cubicBezTo>
                  <a:pt x="65212" y="212985"/>
                  <a:pt x="60367" y="200457"/>
                  <a:pt x="60367" y="200457"/>
                </a:cubicBezTo>
                <a:cubicBezTo>
                  <a:pt x="61425" y="191990"/>
                  <a:pt x="62016" y="183452"/>
                  <a:pt x="63542" y="175057"/>
                </a:cubicBezTo>
                <a:cubicBezTo>
                  <a:pt x="64141" y="171764"/>
                  <a:pt x="63542" y="166590"/>
                  <a:pt x="66717" y="165532"/>
                </a:cubicBezTo>
                <a:cubicBezTo>
                  <a:pt x="71837" y="163825"/>
                  <a:pt x="77300" y="167649"/>
                  <a:pt x="82592" y="168707"/>
                </a:cubicBezTo>
                <a:lnTo>
                  <a:pt x="101642" y="197282"/>
                </a:lnTo>
                <a:lnTo>
                  <a:pt x="107992" y="206807"/>
                </a:lnTo>
                <a:cubicBezTo>
                  <a:pt x="112225" y="205749"/>
                  <a:pt x="117285" y="206358"/>
                  <a:pt x="120692" y="203632"/>
                </a:cubicBezTo>
                <a:cubicBezTo>
                  <a:pt x="123305" y="201541"/>
                  <a:pt x="122370" y="197100"/>
                  <a:pt x="123867" y="194107"/>
                </a:cubicBezTo>
                <a:cubicBezTo>
                  <a:pt x="125574" y="190694"/>
                  <a:pt x="128100" y="187757"/>
                  <a:pt x="130217" y="184582"/>
                </a:cubicBezTo>
                <a:cubicBezTo>
                  <a:pt x="129159" y="169765"/>
                  <a:pt x="128778" y="154885"/>
                  <a:pt x="127042" y="140132"/>
                </a:cubicBezTo>
                <a:cubicBezTo>
                  <a:pt x="125298" y="125312"/>
                  <a:pt x="116647" y="132346"/>
                  <a:pt x="127042" y="111557"/>
                </a:cubicBezTo>
                <a:cubicBezTo>
                  <a:pt x="128749" y="108144"/>
                  <a:pt x="133392" y="107324"/>
                  <a:pt x="136567" y="105207"/>
                </a:cubicBezTo>
                <a:cubicBezTo>
                  <a:pt x="139742" y="106265"/>
                  <a:pt x="143479" y="106291"/>
                  <a:pt x="146092" y="108382"/>
                </a:cubicBezTo>
                <a:cubicBezTo>
                  <a:pt x="153675" y="114448"/>
                  <a:pt x="151782" y="119763"/>
                  <a:pt x="155617" y="127432"/>
                </a:cubicBezTo>
                <a:cubicBezTo>
                  <a:pt x="157324" y="130845"/>
                  <a:pt x="158731" y="134935"/>
                  <a:pt x="161967" y="136957"/>
                </a:cubicBezTo>
                <a:cubicBezTo>
                  <a:pt x="167643" y="140505"/>
                  <a:pt x="174667" y="141190"/>
                  <a:pt x="181017" y="143307"/>
                </a:cubicBezTo>
                <a:lnTo>
                  <a:pt x="190542" y="146482"/>
                </a:lnTo>
                <a:cubicBezTo>
                  <a:pt x="193717" y="145424"/>
                  <a:pt x="199341" y="146574"/>
                  <a:pt x="200067" y="143307"/>
                </a:cubicBezTo>
                <a:cubicBezTo>
                  <a:pt x="202737" y="131291"/>
                  <a:pt x="194354" y="110292"/>
                  <a:pt x="190542" y="98857"/>
                </a:cubicBezTo>
                <a:lnTo>
                  <a:pt x="187367" y="89332"/>
                </a:lnTo>
                <a:lnTo>
                  <a:pt x="184192" y="79807"/>
                </a:lnTo>
                <a:cubicBezTo>
                  <a:pt x="184399" y="78977"/>
                  <a:pt x="188886" y="59652"/>
                  <a:pt x="190542" y="57582"/>
                </a:cubicBezTo>
                <a:cubicBezTo>
                  <a:pt x="192926" y="54602"/>
                  <a:pt x="196892" y="53349"/>
                  <a:pt x="200067" y="51232"/>
                </a:cubicBezTo>
                <a:cubicBezTo>
                  <a:pt x="202184" y="54407"/>
                  <a:pt x="204710" y="57344"/>
                  <a:pt x="206417" y="60757"/>
                </a:cubicBezTo>
                <a:cubicBezTo>
                  <a:pt x="210890" y="69703"/>
                  <a:pt x="210279" y="85328"/>
                  <a:pt x="222292" y="89332"/>
                </a:cubicBezTo>
                <a:cubicBezTo>
                  <a:pt x="235437" y="93714"/>
                  <a:pt x="229032" y="90651"/>
                  <a:pt x="241342" y="98857"/>
                </a:cubicBezTo>
                <a:cubicBezTo>
                  <a:pt x="245575" y="97799"/>
                  <a:pt x="252323" y="99693"/>
                  <a:pt x="254042" y="95682"/>
                </a:cubicBezTo>
                <a:cubicBezTo>
                  <a:pt x="256578" y="89765"/>
                  <a:pt x="252130" y="82945"/>
                  <a:pt x="250867" y="76632"/>
                </a:cubicBezTo>
                <a:cubicBezTo>
                  <a:pt x="250011" y="72353"/>
                  <a:pt x="248639" y="68192"/>
                  <a:pt x="247692" y="63932"/>
                </a:cubicBezTo>
                <a:cubicBezTo>
                  <a:pt x="246521" y="58664"/>
                  <a:pt x="245937" y="53263"/>
                  <a:pt x="244517" y="48057"/>
                </a:cubicBezTo>
                <a:cubicBezTo>
                  <a:pt x="242756" y="41599"/>
                  <a:pt x="238167" y="29007"/>
                  <a:pt x="238167" y="29007"/>
                </a:cubicBezTo>
                <a:cubicBezTo>
                  <a:pt x="239504" y="24997"/>
                  <a:pt x="242958" y="11851"/>
                  <a:pt x="247692" y="9957"/>
                </a:cubicBezTo>
                <a:cubicBezTo>
                  <a:pt x="250799" y="8714"/>
                  <a:pt x="254042" y="12074"/>
                  <a:pt x="257217" y="13132"/>
                </a:cubicBezTo>
                <a:cubicBezTo>
                  <a:pt x="258275" y="16307"/>
                  <a:pt x="258767" y="19731"/>
                  <a:pt x="260392" y="22657"/>
                </a:cubicBezTo>
                <a:cubicBezTo>
                  <a:pt x="267719" y="35845"/>
                  <a:pt x="270487" y="41992"/>
                  <a:pt x="282617" y="48057"/>
                </a:cubicBezTo>
                <a:cubicBezTo>
                  <a:pt x="285610" y="49554"/>
                  <a:pt x="288967" y="50174"/>
                  <a:pt x="292142" y="51232"/>
                </a:cubicBezTo>
                <a:cubicBezTo>
                  <a:pt x="318704" y="48576"/>
                  <a:pt x="321216" y="56584"/>
                  <a:pt x="330242" y="38532"/>
                </a:cubicBezTo>
                <a:cubicBezTo>
                  <a:pt x="331739" y="35539"/>
                  <a:pt x="332359" y="32182"/>
                  <a:pt x="333417" y="29007"/>
                </a:cubicBezTo>
                <a:cubicBezTo>
                  <a:pt x="332359" y="22657"/>
                  <a:pt x="331639" y="16241"/>
                  <a:pt x="330242" y="9957"/>
                </a:cubicBezTo>
                <a:cubicBezTo>
                  <a:pt x="329516" y="6690"/>
                  <a:pt x="330242" y="1490"/>
                  <a:pt x="327067" y="432"/>
                </a:cubicBezTo>
                <a:cubicBezTo>
                  <a:pt x="321947" y="-1275"/>
                  <a:pt x="316484" y="2549"/>
                  <a:pt x="311192" y="3607"/>
                </a:cubicBezTo>
                <a:lnTo>
                  <a:pt x="301667" y="9957"/>
                </a:lnTo>
              </a:path>
            </a:pathLst>
          </a:cu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0BF838-7FCC-C34E-81EB-1EACE0DA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hape 192">
            <a:extLst>
              <a:ext uri="{FF2B5EF4-FFF2-40B4-BE49-F238E27FC236}">
                <a16:creationId xmlns:a16="http://schemas.microsoft.com/office/drawing/2014/main" id="{01619348-4522-8C41-A917-C2E2693B86C7}"/>
              </a:ext>
            </a:extLst>
          </p:cNvPr>
          <p:cNvSpPr txBox="1">
            <a:spLocks/>
          </p:cNvSpPr>
          <p:nvPr/>
        </p:nvSpPr>
        <p:spPr>
          <a:xfrm>
            <a:off x="244037" y="667361"/>
            <a:ext cx="11684001" cy="185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b="1">
                <a:solidFill>
                  <a:schemeClr val="bg1"/>
                </a:solidFill>
                <a:latin typeface="Candara" panose="020E0502030303020204" pitchFamily="34" charset="0"/>
              </a:rPr>
              <a:t>Gartner Hype Cycle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0412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/>
        </p:nvSpPr>
        <p:spPr>
          <a:xfrm>
            <a:off x="1668200" y="1210371"/>
            <a:ext cx="11692742" cy="27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>
              <a:spcBef>
                <a:spcPts val="910"/>
              </a:spcBef>
              <a:buClr>
                <a:schemeClr val="lt1"/>
              </a:buClr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Current stuff </a:t>
            </a:r>
          </a:p>
        </p:txBody>
      </p:sp>
      <p:sp>
        <p:nvSpPr>
          <p:cNvPr id="10" name="Google Shape;418;p55">
            <a:extLst>
              <a:ext uri="{FF2B5EF4-FFF2-40B4-BE49-F238E27FC236}">
                <a16:creationId xmlns:a16="http://schemas.microsoft.com/office/drawing/2014/main" id="{22FCAA78-EB69-324E-97A1-5A5FB7E93337}"/>
              </a:ext>
            </a:extLst>
          </p:cNvPr>
          <p:cNvSpPr txBox="1">
            <a:spLocks/>
          </p:cNvSpPr>
          <p:nvPr/>
        </p:nvSpPr>
        <p:spPr>
          <a:xfrm rot="5400000">
            <a:off x="-2815141" y="3171283"/>
            <a:ext cx="6892758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18;p55">
            <a:extLst>
              <a:ext uri="{FF2B5EF4-FFF2-40B4-BE49-F238E27FC236}">
                <a16:creationId xmlns:a16="http://schemas.microsoft.com/office/drawing/2014/main" id="{6E4C4E1A-3D1C-2A40-B908-B85C6AF3462B}"/>
              </a:ext>
            </a:extLst>
          </p:cNvPr>
          <p:cNvSpPr txBox="1">
            <a:spLocks/>
          </p:cNvSpPr>
          <p:nvPr/>
        </p:nvSpPr>
        <p:spPr>
          <a:xfrm rot="5400000">
            <a:off x="-1523886" y="2641892"/>
            <a:ext cx="5833979" cy="55019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130027" tIns="130027" rIns="130027" bIns="130027" anchor="ctr" anchorCtr="0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endParaRPr lang="en-US" sz="4800" b="1" dirty="0"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911D6-CF6B-9842-89E1-26F2A2162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3484" r="2939" b="2624"/>
          <a:stretch/>
        </p:blipFill>
        <p:spPr>
          <a:xfrm>
            <a:off x="8855787" y="7016068"/>
            <a:ext cx="2128477" cy="21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C9A9ED-D6EF-EA41-A49A-4C22F0E83B58}"/>
              </a:ext>
            </a:extLst>
          </p:cNvPr>
          <p:cNvSpPr/>
          <p:nvPr/>
        </p:nvSpPr>
        <p:spPr>
          <a:xfrm>
            <a:off x="1879872" y="2593197"/>
            <a:ext cx="1014179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Toxicity: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Are online games normalizing hate?</a:t>
            </a:r>
          </a:p>
          <a:p>
            <a:pPr marL="571500" indent="-5715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Extremism: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what doo we know empirically about exposure and recruitment to alt-crazy groups?</a:t>
            </a:r>
          </a:p>
          <a:p>
            <a:pPr marL="571500" indent="-5715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Disinformation: 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Is critical reasoning the solution or the problem?</a:t>
            </a:r>
          </a:p>
          <a:p>
            <a:pPr algn="l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l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5A71E-4BDA-9940-9CFC-F371877F1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7" y="7693558"/>
            <a:ext cx="3596464" cy="1318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38F4F-B3E0-B142-83A1-9580CC394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10" y="7586698"/>
            <a:ext cx="2721940" cy="13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5FFA9F-6164-9349-BC20-47F5F0F75A97}"/>
              </a:ext>
            </a:extLst>
          </p:cNvPr>
          <p:cNvSpPr/>
          <p:nvPr/>
        </p:nvSpPr>
        <p:spPr>
          <a:xfrm>
            <a:off x="0" y="-1"/>
            <a:ext cx="13223631" cy="521208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0" y="3976948"/>
            <a:ext cx="13004800" cy="1721533"/>
          </a:xfrm>
          <a:prstGeom prst="rect">
            <a:avLst/>
          </a:prstGeom>
        </p:spPr>
        <p:txBody>
          <a:bodyPr>
            <a:noAutofit/>
          </a:bodyPr>
          <a:lstStyle>
            <a:lvl1pPr algn="ctr"/>
          </a:lstStyle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Candara" panose="020E0502030303020204" pitchFamily="34" charset="0"/>
              </a:rPr>
              <a:t>CAN WE FORMALIZE THIS </a:t>
            </a:r>
            <a:br>
              <a:rPr lang="en-US" sz="4800" b="1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Candara" panose="020E0502030303020204" pitchFamily="34" charset="0"/>
              </a:rPr>
              <a:t>&amp; Amplify FOR KIDS?</a:t>
            </a:r>
          </a:p>
        </p:txBody>
      </p:sp>
    </p:spTree>
    <p:extLst>
      <p:ext uri="{BB962C8B-B14F-4D97-AF65-F5344CB8AC3E}">
        <p14:creationId xmlns:p14="http://schemas.microsoft.com/office/powerpoint/2010/main" val="24714958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/>
          <p:nvPr/>
        </p:nvSpPr>
        <p:spPr>
          <a:xfrm>
            <a:off x="308347" y="953381"/>
            <a:ext cx="9370027" cy="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pPr algn="l">
              <a:buClr>
                <a:schemeClr val="dk1"/>
              </a:buClr>
            </a:pPr>
            <a:r>
              <a:rPr lang="en" sz="4800" b="1" dirty="0">
                <a:solidFill>
                  <a:srgbClr val="C00000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VIDEOGAMES</a:t>
            </a:r>
            <a:r>
              <a:rPr lang="en" sz="4800" b="1" dirty="0">
                <a:solidFill>
                  <a:srgbClr val="FF0000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" sz="4800" b="1" dirty="0">
                <a:solidFill>
                  <a:schemeClr val="dk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&amp; LEARNING</a:t>
            </a:r>
            <a:endParaRPr sz="4800" b="1" dirty="0">
              <a:solidFill>
                <a:schemeClr val="dk1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40"/>
          <p:cNvSpPr/>
          <p:nvPr/>
        </p:nvSpPr>
        <p:spPr>
          <a:xfrm>
            <a:off x="534516" y="2233981"/>
            <a:ext cx="11581284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0"/>
          <p:cNvSpPr/>
          <p:nvPr/>
        </p:nvSpPr>
        <p:spPr>
          <a:xfrm rot="5400000">
            <a:off x="519002" y="2233971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0"/>
          <p:cNvSpPr/>
          <p:nvPr/>
        </p:nvSpPr>
        <p:spPr>
          <a:xfrm>
            <a:off x="523740" y="3094524"/>
            <a:ext cx="11592059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0"/>
          <p:cNvSpPr/>
          <p:nvPr/>
        </p:nvSpPr>
        <p:spPr>
          <a:xfrm rot="5400000">
            <a:off x="513426" y="3094521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0"/>
          <p:cNvSpPr/>
          <p:nvPr/>
        </p:nvSpPr>
        <p:spPr>
          <a:xfrm>
            <a:off x="512965" y="3955067"/>
            <a:ext cx="11602834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0"/>
          <p:cNvSpPr/>
          <p:nvPr/>
        </p:nvSpPr>
        <p:spPr>
          <a:xfrm rot="5400000">
            <a:off x="507849" y="3955069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0"/>
          <p:cNvSpPr/>
          <p:nvPr/>
        </p:nvSpPr>
        <p:spPr>
          <a:xfrm>
            <a:off x="502189" y="4815609"/>
            <a:ext cx="11613610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0"/>
          <p:cNvSpPr/>
          <p:nvPr/>
        </p:nvSpPr>
        <p:spPr>
          <a:xfrm rot="5400000">
            <a:off x="502273" y="4815618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0"/>
          <p:cNvSpPr txBox="1"/>
          <p:nvPr/>
        </p:nvSpPr>
        <p:spPr>
          <a:xfrm>
            <a:off x="1311170" y="2355011"/>
            <a:ext cx="10259506" cy="50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Improve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visual acuity &amp; attention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(Green &amp; </a:t>
            </a:r>
            <a:r>
              <a:rPr lang="en" sz="2800" dirty="0" err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Bevelier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40"/>
          <p:cNvSpPr/>
          <p:nvPr/>
        </p:nvSpPr>
        <p:spPr>
          <a:xfrm>
            <a:off x="512967" y="5676177"/>
            <a:ext cx="11602831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0"/>
          <p:cNvSpPr/>
          <p:nvPr/>
        </p:nvSpPr>
        <p:spPr>
          <a:xfrm rot="5400000">
            <a:off x="502652" y="5676175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0"/>
          <p:cNvSpPr/>
          <p:nvPr/>
        </p:nvSpPr>
        <p:spPr>
          <a:xfrm>
            <a:off x="502192" y="6536720"/>
            <a:ext cx="11613606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0"/>
          <p:cNvSpPr/>
          <p:nvPr/>
        </p:nvSpPr>
        <p:spPr>
          <a:xfrm rot="5400000">
            <a:off x="497076" y="6536723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0"/>
          <p:cNvSpPr/>
          <p:nvPr/>
        </p:nvSpPr>
        <p:spPr>
          <a:xfrm>
            <a:off x="491414" y="7397263"/>
            <a:ext cx="11624383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0"/>
          <p:cNvSpPr/>
          <p:nvPr/>
        </p:nvSpPr>
        <p:spPr>
          <a:xfrm rot="5400000">
            <a:off x="491499" y="7397271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0"/>
          <p:cNvSpPr txBox="1"/>
          <p:nvPr/>
        </p:nvSpPr>
        <p:spPr>
          <a:xfrm>
            <a:off x="1311169" y="4140741"/>
            <a:ext cx="8588969" cy="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Accelerate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language learning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(Young et. al.).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40"/>
          <p:cNvSpPr txBox="1"/>
          <p:nvPr/>
        </p:nvSpPr>
        <p:spPr>
          <a:xfrm>
            <a:off x="1321942" y="3247035"/>
            <a:ext cx="11682858" cy="44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Foster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scientific reasoning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(Clark; Steinkuehler &amp; Duncan; NRC).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1300397" y="5812963"/>
            <a:ext cx="10424242" cy="42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Increase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problem solving skills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(Adachi &amp; Willoughby).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1311169" y="4954116"/>
            <a:ext cx="10628783" cy="45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Improve digital and print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literacy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(Gee; Leander; Steinkuehler).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40"/>
          <p:cNvSpPr txBox="1"/>
          <p:nvPr/>
        </p:nvSpPr>
        <p:spPr>
          <a:xfrm>
            <a:off x="1311146" y="7565493"/>
            <a:ext cx="10413493" cy="42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Strongly associated with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technology fluency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(Hayes).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40"/>
          <p:cNvSpPr txBox="1"/>
          <p:nvPr/>
        </p:nvSpPr>
        <p:spPr>
          <a:xfrm>
            <a:off x="1312039" y="6704932"/>
            <a:ext cx="11387961" cy="42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Associated with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higher math achievement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(Bowers &amp; Berland).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7777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/>
          <p:nvPr/>
        </p:nvSpPr>
        <p:spPr>
          <a:xfrm>
            <a:off x="308347" y="953381"/>
            <a:ext cx="9370027" cy="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pPr algn="l">
              <a:buClr>
                <a:schemeClr val="dk1"/>
              </a:buClr>
            </a:pPr>
            <a:r>
              <a:rPr lang="en" sz="4800" b="1" dirty="0">
                <a:solidFill>
                  <a:srgbClr val="C00000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SPORTS</a:t>
            </a:r>
            <a:r>
              <a:rPr lang="en" sz="4800" b="1" dirty="0">
                <a:solidFill>
                  <a:schemeClr val="bg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" sz="4800" b="1" dirty="0">
                <a:solidFill>
                  <a:schemeClr val="dk1"/>
                </a:solidFill>
                <a:latin typeface="Candara" panose="020E0502030303020204" pitchFamily="34" charset="0"/>
                <a:ea typeface="Roboto"/>
                <a:cs typeface="Roboto"/>
                <a:sym typeface="Roboto"/>
              </a:rPr>
              <a:t>&amp; LEARNING</a:t>
            </a:r>
            <a:endParaRPr sz="4800" b="1" dirty="0">
              <a:solidFill>
                <a:schemeClr val="dk1"/>
              </a:solidFill>
              <a:latin typeface="Candara" panose="020E0502030303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40"/>
          <p:cNvSpPr/>
          <p:nvPr/>
        </p:nvSpPr>
        <p:spPr>
          <a:xfrm>
            <a:off x="534516" y="2233981"/>
            <a:ext cx="11581284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0"/>
          <p:cNvSpPr/>
          <p:nvPr/>
        </p:nvSpPr>
        <p:spPr>
          <a:xfrm rot="5400000">
            <a:off x="519002" y="2233971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0"/>
          <p:cNvSpPr/>
          <p:nvPr/>
        </p:nvSpPr>
        <p:spPr>
          <a:xfrm>
            <a:off x="523740" y="3094524"/>
            <a:ext cx="11592059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0"/>
          <p:cNvSpPr/>
          <p:nvPr/>
        </p:nvSpPr>
        <p:spPr>
          <a:xfrm rot="5400000">
            <a:off x="513426" y="3094521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0"/>
          <p:cNvSpPr/>
          <p:nvPr/>
        </p:nvSpPr>
        <p:spPr>
          <a:xfrm>
            <a:off x="512965" y="3955067"/>
            <a:ext cx="11602834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0"/>
          <p:cNvSpPr/>
          <p:nvPr/>
        </p:nvSpPr>
        <p:spPr>
          <a:xfrm rot="5400000">
            <a:off x="507849" y="3955069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0"/>
          <p:cNvSpPr/>
          <p:nvPr/>
        </p:nvSpPr>
        <p:spPr>
          <a:xfrm>
            <a:off x="502189" y="4815609"/>
            <a:ext cx="11613610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0"/>
          <p:cNvSpPr/>
          <p:nvPr/>
        </p:nvSpPr>
        <p:spPr>
          <a:xfrm rot="5400000">
            <a:off x="502273" y="4815618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0"/>
          <p:cNvSpPr/>
          <p:nvPr/>
        </p:nvSpPr>
        <p:spPr>
          <a:xfrm>
            <a:off x="512967" y="5676177"/>
            <a:ext cx="11602831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0"/>
          <p:cNvSpPr/>
          <p:nvPr/>
        </p:nvSpPr>
        <p:spPr>
          <a:xfrm rot="5400000">
            <a:off x="502652" y="5676175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79;p41">
            <a:extLst>
              <a:ext uri="{FF2B5EF4-FFF2-40B4-BE49-F238E27FC236}">
                <a16:creationId xmlns:a16="http://schemas.microsoft.com/office/drawing/2014/main" id="{B0EAC153-42B3-8747-B24B-95678763EED1}"/>
              </a:ext>
            </a:extLst>
          </p:cNvPr>
          <p:cNvSpPr txBox="1"/>
          <p:nvPr/>
        </p:nvSpPr>
        <p:spPr>
          <a:xfrm>
            <a:off x="1211026" y="2335080"/>
            <a:ext cx="9556122" cy="355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Associated with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higher GPA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for HS students (Fox et. al.).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283;p41">
            <a:extLst>
              <a:ext uri="{FF2B5EF4-FFF2-40B4-BE49-F238E27FC236}">
                <a16:creationId xmlns:a16="http://schemas.microsoft.com/office/drawing/2014/main" id="{DCADDBDD-BBCF-AF4C-BC14-927F06A3E316}"/>
              </a:ext>
            </a:extLst>
          </p:cNvPr>
          <p:cNvSpPr txBox="1"/>
          <p:nvPr/>
        </p:nvSpPr>
        <p:spPr>
          <a:xfrm>
            <a:off x="1189099" y="3237746"/>
            <a:ext cx="8225280" cy="29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Fosters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personal growth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(Richard &amp; Ares).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284;p41">
            <a:extLst>
              <a:ext uri="{FF2B5EF4-FFF2-40B4-BE49-F238E27FC236}">
                <a16:creationId xmlns:a16="http://schemas.microsoft.com/office/drawing/2014/main" id="{65D90655-686A-B744-B98A-25D01462428B}"/>
              </a:ext>
            </a:extLst>
          </p:cNvPr>
          <p:cNvSpPr txBox="1"/>
          <p:nvPr/>
        </p:nvSpPr>
        <p:spPr>
          <a:xfrm>
            <a:off x="1259639" y="4050912"/>
            <a:ext cx="10363791" cy="50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Associated with higher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degree completion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(Ryan).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285;p41">
            <a:extLst>
              <a:ext uri="{FF2B5EF4-FFF2-40B4-BE49-F238E27FC236}">
                <a16:creationId xmlns:a16="http://schemas.microsoft.com/office/drawing/2014/main" id="{D40D8905-7E89-0E48-A68A-D01941442ABD}"/>
              </a:ext>
            </a:extLst>
          </p:cNvPr>
          <p:cNvSpPr txBox="1"/>
          <p:nvPr/>
        </p:nvSpPr>
        <p:spPr>
          <a:xfrm>
            <a:off x="1259640" y="4914740"/>
            <a:ext cx="10363791" cy="52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Cultivates “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internal locus of attribution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” (Pascarella et. al.).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282;p41">
            <a:extLst>
              <a:ext uri="{FF2B5EF4-FFF2-40B4-BE49-F238E27FC236}">
                <a16:creationId xmlns:a16="http://schemas.microsoft.com/office/drawing/2014/main" id="{47C26B80-636B-694C-AED9-348992ADF951}"/>
              </a:ext>
            </a:extLst>
          </p:cNvPr>
          <p:cNvSpPr txBox="1"/>
          <p:nvPr/>
        </p:nvSpPr>
        <p:spPr>
          <a:xfrm>
            <a:off x="1210567" y="5726735"/>
            <a:ext cx="8225280" cy="29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Increases </a:t>
            </a:r>
            <a:r>
              <a:rPr lang="en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satisfaction with school</a:t>
            </a:r>
            <a:r>
              <a:rPr lang="en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" sz="2800" dirty="0" err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Astin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256;p40">
            <a:extLst>
              <a:ext uri="{FF2B5EF4-FFF2-40B4-BE49-F238E27FC236}">
                <a16:creationId xmlns:a16="http://schemas.microsoft.com/office/drawing/2014/main" id="{BCF64FCD-97D5-2647-AE54-C7392A9A9FCE}"/>
              </a:ext>
            </a:extLst>
          </p:cNvPr>
          <p:cNvSpPr/>
          <p:nvPr/>
        </p:nvSpPr>
        <p:spPr>
          <a:xfrm>
            <a:off x="523280" y="6648942"/>
            <a:ext cx="11602831" cy="69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57;p40">
            <a:extLst>
              <a:ext uri="{FF2B5EF4-FFF2-40B4-BE49-F238E27FC236}">
                <a16:creationId xmlns:a16="http://schemas.microsoft.com/office/drawing/2014/main" id="{AF56C3BE-B1CC-2F4D-B139-E15F2B724992}"/>
              </a:ext>
            </a:extLst>
          </p:cNvPr>
          <p:cNvSpPr/>
          <p:nvPr/>
        </p:nvSpPr>
        <p:spPr>
          <a:xfrm rot="5400000">
            <a:off x="512965" y="6648940"/>
            <a:ext cx="697600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56;p40">
            <a:extLst>
              <a:ext uri="{FF2B5EF4-FFF2-40B4-BE49-F238E27FC236}">
                <a16:creationId xmlns:a16="http://schemas.microsoft.com/office/drawing/2014/main" id="{19B8B62C-E970-9740-957F-17C745B11CDD}"/>
              </a:ext>
            </a:extLst>
          </p:cNvPr>
          <p:cNvSpPr/>
          <p:nvPr/>
        </p:nvSpPr>
        <p:spPr>
          <a:xfrm>
            <a:off x="523280" y="7672451"/>
            <a:ext cx="11602831" cy="120934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57;p40">
            <a:extLst>
              <a:ext uri="{FF2B5EF4-FFF2-40B4-BE49-F238E27FC236}">
                <a16:creationId xmlns:a16="http://schemas.microsoft.com/office/drawing/2014/main" id="{8B45E3F0-045B-DD44-9971-F3EEF45D2B24}"/>
              </a:ext>
            </a:extLst>
          </p:cNvPr>
          <p:cNvSpPr/>
          <p:nvPr/>
        </p:nvSpPr>
        <p:spPr>
          <a:xfrm rot="5400000">
            <a:off x="257094" y="7928321"/>
            <a:ext cx="1209342" cy="697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30027" tIns="64996" rIns="130027" bIns="64996" anchor="ctr" anchorCtr="0">
            <a:noAutofit/>
          </a:bodyPr>
          <a:lstStyle/>
          <a:p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82;p41">
            <a:extLst>
              <a:ext uri="{FF2B5EF4-FFF2-40B4-BE49-F238E27FC236}">
                <a16:creationId xmlns:a16="http://schemas.microsoft.com/office/drawing/2014/main" id="{BF2C36CE-26BE-6740-86F8-98A14ED39563}"/>
              </a:ext>
            </a:extLst>
          </p:cNvPr>
          <p:cNvSpPr txBox="1"/>
          <p:nvPr/>
        </p:nvSpPr>
        <p:spPr>
          <a:xfrm>
            <a:off x="1259638" y="6686031"/>
            <a:ext cx="10856159" cy="56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-US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Promotes </a:t>
            </a:r>
            <a:r>
              <a:rPr lang="en-US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cooperation</a:t>
            </a:r>
            <a:r>
              <a:rPr lang="en-US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rather than individual activity (Holloway</a:t>
            </a:r>
            <a:r>
              <a:rPr lang="en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282;p41">
            <a:extLst>
              <a:ext uri="{FF2B5EF4-FFF2-40B4-BE49-F238E27FC236}">
                <a16:creationId xmlns:a16="http://schemas.microsoft.com/office/drawing/2014/main" id="{AD846387-87AA-3D45-A1D6-A264BCA80559}"/>
              </a:ext>
            </a:extLst>
          </p:cNvPr>
          <p:cNvSpPr txBox="1"/>
          <p:nvPr/>
        </p:nvSpPr>
        <p:spPr>
          <a:xfrm>
            <a:off x="1259638" y="7774303"/>
            <a:ext cx="10627561" cy="96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Connects students more meaningfully </a:t>
            </a:r>
            <a:r>
              <a:rPr lang="en-US" sz="2800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to school, teachers and other students, and its values (Finn)</a:t>
            </a:r>
            <a:endParaRPr sz="2800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87735412"/>
      </p:ext>
    </p:extLst>
  </p:cSld>
  <p:clrMapOvr>
    <a:masterClrMapping/>
  </p:clrMapOvr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2037</Words>
  <Application>Microsoft Macintosh PowerPoint</Application>
  <PresentationFormat>Custom</PresentationFormat>
  <Paragraphs>342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Avenir Book</vt:lpstr>
      <vt:lpstr>Avenir Light</vt:lpstr>
      <vt:lpstr>Avenir Medium</vt:lpstr>
      <vt:lpstr>Calibri</vt:lpstr>
      <vt:lpstr>Candara</vt:lpstr>
      <vt:lpstr>Helvetica Light</vt:lpstr>
      <vt:lpstr>Helvetica Neue</vt:lpstr>
      <vt:lpstr>Roboto</vt:lpstr>
      <vt:lpstr>New_Template1</vt:lpstr>
      <vt:lpstr>Enriching Esports: Opportunities &amp; Challenges </vt:lpstr>
      <vt:lpstr>PowerPoint Presentation</vt:lpstr>
      <vt:lpstr>PowerPoint Presentation</vt:lpstr>
      <vt:lpstr>PowerPoint Presentation</vt:lpstr>
      <vt:lpstr>PowerPoint Presentation</vt:lpstr>
      <vt:lpstr>Educational Standards</vt:lpstr>
      <vt:lpstr>CAN WE FORMALIZE THIS  &amp; Amplify FOR KIDS?</vt:lpstr>
      <vt:lpstr>PowerPoint Presentation</vt:lpstr>
      <vt:lpstr>PowerPoint Presentation</vt:lpstr>
      <vt:lpstr>Community Partnership</vt:lpstr>
      <vt:lpstr>PowerPoint Presentation</vt:lpstr>
      <vt:lpstr>PowerPoint Presentation</vt:lpstr>
      <vt:lpstr>Key Components</vt:lpstr>
      <vt:lpstr>PowerPoint Presentation</vt:lpstr>
      <vt:lpstr>PowerPoint Presentation</vt:lpstr>
      <vt:lpstr>PowerPoint Presentation</vt:lpstr>
      <vt:lpstr>Quantitative Analysis</vt:lpstr>
      <vt:lpstr>Quantitative Analysis</vt:lpstr>
      <vt:lpstr>Quantified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BOtH Hypotheses confirmed</vt:lpstr>
      <vt:lpstr>BOtH Hypotheses confirmed</vt:lpstr>
      <vt:lpstr>PowerPoint Presentation</vt:lpstr>
      <vt:lpstr>PowerPoint Presentation</vt:lpstr>
      <vt:lpstr>Hypotheses confirmed</vt:lpstr>
      <vt:lpstr>PowerPoint Presentation</vt:lpstr>
      <vt:lpstr>PowerPoint Presentation</vt:lpstr>
      <vt:lpstr>Relationships among variables</vt:lpstr>
      <vt:lpstr>PowerPoint Presentation</vt:lpstr>
      <vt:lpstr>Gartner Hype Cycle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VIDEOGAMES @ UCI</dc:title>
  <cp:lastModifiedBy>constance squire</cp:lastModifiedBy>
  <cp:revision>347</cp:revision>
  <dcterms:modified xsi:type="dcterms:W3CDTF">2021-10-04T16:13:51Z</dcterms:modified>
</cp:coreProperties>
</file>