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p:nvPr>
            <p:ph type="sldImg"/>
          </p:nvPr>
        </p:nvSpPr>
        <p:spPr>
          <a:xfrm>
            <a:off x="1143000" y="685800"/>
            <a:ext cx="4572000" cy="3429000"/>
          </a:xfrm>
          <a:prstGeom prst="rect">
            <a:avLst/>
          </a:prstGeom>
        </p:spPr>
        <p:txBody>
          <a:bodyPr/>
          <a:lstStyle/>
          <a:p>
            <a:pPr/>
          </a:p>
        </p:txBody>
      </p:sp>
      <p:sp>
        <p:nvSpPr>
          <p:cNvPr id="342" name="Shape 34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New Roman"/>
      </a:defRPr>
    </a:lvl1pPr>
    <a:lvl2pPr indent="228600" latinLnBrk="0">
      <a:spcBef>
        <a:spcPts val="400"/>
      </a:spcBef>
      <a:defRPr sz="1200">
        <a:latin typeface="+mn-lt"/>
        <a:ea typeface="+mn-ea"/>
        <a:cs typeface="+mn-cs"/>
        <a:sym typeface="Times New Roman"/>
      </a:defRPr>
    </a:lvl2pPr>
    <a:lvl3pPr indent="457200" latinLnBrk="0">
      <a:spcBef>
        <a:spcPts val="400"/>
      </a:spcBef>
      <a:defRPr sz="1200">
        <a:latin typeface="+mn-lt"/>
        <a:ea typeface="+mn-ea"/>
        <a:cs typeface="+mn-cs"/>
        <a:sym typeface="Times New Roman"/>
      </a:defRPr>
    </a:lvl3pPr>
    <a:lvl4pPr indent="685800" latinLnBrk="0">
      <a:spcBef>
        <a:spcPts val="400"/>
      </a:spcBef>
      <a:defRPr sz="1200">
        <a:latin typeface="+mn-lt"/>
        <a:ea typeface="+mn-ea"/>
        <a:cs typeface="+mn-cs"/>
        <a:sym typeface="Times New Roman"/>
      </a:defRPr>
    </a:lvl4pPr>
    <a:lvl5pPr indent="914400" latinLnBrk="0">
      <a:spcBef>
        <a:spcPts val="400"/>
      </a:spcBef>
      <a:defRPr sz="1200">
        <a:latin typeface="+mn-lt"/>
        <a:ea typeface="+mn-ea"/>
        <a:cs typeface="+mn-cs"/>
        <a:sym typeface="Times New Roman"/>
      </a:defRPr>
    </a:lvl5pPr>
    <a:lvl6pPr indent="1143000" latinLnBrk="0">
      <a:spcBef>
        <a:spcPts val="400"/>
      </a:spcBef>
      <a:defRPr sz="1200">
        <a:latin typeface="+mn-lt"/>
        <a:ea typeface="+mn-ea"/>
        <a:cs typeface="+mn-cs"/>
        <a:sym typeface="Times New Roman"/>
      </a:defRPr>
    </a:lvl6pPr>
    <a:lvl7pPr indent="1371600" latinLnBrk="0">
      <a:spcBef>
        <a:spcPts val="400"/>
      </a:spcBef>
      <a:defRPr sz="1200">
        <a:latin typeface="+mn-lt"/>
        <a:ea typeface="+mn-ea"/>
        <a:cs typeface="+mn-cs"/>
        <a:sym typeface="Times New Roman"/>
      </a:defRPr>
    </a:lvl7pPr>
    <a:lvl8pPr indent="1600200" latinLnBrk="0">
      <a:spcBef>
        <a:spcPts val="400"/>
      </a:spcBef>
      <a:defRPr sz="1200">
        <a:latin typeface="+mn-lt"/>
        <a:ea typeface="+mn-ea"/>
        <a:cs typeface="+mn-cs"/>
        <a:sym typeface="Times New Roman"/>
      </a:defRPr>
    </a:lvl8pPr>
    <a:lvl9pPr indent="1828800" latinLnBrk="0">
      <a:spcBef>
        <a:spcPts val="400"/>
      </a:spcBef>
      <a:defRPr sz="1200">
        <a:latin typeface="+mn-lt"/>
        <a:ea typeface="+mn-ea"/>
        <a:cs typeface="+mn-cs"/>
        <a:sym typeface="Times New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 name="Title Text"/>
          <p:cNvSpPr/>
          <p:nvPr>
            <p:ph type="title"/>
          </p:nvPr>
        </p:nvSpPr>
        <p:spPr>
          <a:prstGeom prst="rect">
            <a:avLst/>
          </a:prstGeom>
        </p:spPr>
        <p:txBody>
          <a:bodyPr/>
          <a:lstStyle/>
          <a:p>
            <a:pPr/>
            <a:r>
              <a:t>Title Text</a:t>
            </a:r>
          </a:p>
        </p:txBody>
      </p:sp>
      <p:sp>
        <p:nvSpPr>
          <p:cNvPr id="12"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02"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103"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104" name="Title Text"/>
          <p:cNvSpPr/>
          <p:nvPr>
            <p:ph type="title"/>
          </p:nvPr>
        </p:nvSpPr>
        <p:spPr>
          <a:prstGeom prst="rect">
            <a:avLst/>
          </a:prstGeom>
        </p:spPr>
        <p:txBody>
          <a:bodyPr/>
          <a:lstStyle/>
          <a:p>
            <a:pPr/>
            <a:r>
              <a:t>Title Text</a:t>
            </a:r>
          </a:p>
        </p:txBody>
      </p:sp>
      <p:sp>
        <p:nvSpPr>
          <p:cNvPr id="105"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3"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114"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115" name="Title Text"/>
          <p:cNvSpPr/>
          <p:nvPr>
            <p:ph type="title"/>
          </p:nvPr>
        </p:nvSpPr>
        <p:spPr>
          <a:prstGeom prst="rect">
            <a:avLst/>
          </a:prstGeom>
        </p:spPr>
        <p:txBody>
          <a:bodyPr/>
          <a:lstStyle/>
          <a:p>
            <a:pPr/>
            <a:r>
              <a:t>Title Text</a:t>
            </a:r>
          </a:p>
        </p:txBody>
      </p:sp>
      <p:sp>
        <p:nvSpPr>
          <p:cNvPr id="116"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7"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24" name="Title Text"/>
          <p:cNvSpPr/>
          <p:nvPr>
            <p:ph type="title"/>
          </p:nvPr>
        </p:nvSpPr>
        <p:spPr>
          <a:prstGeom prst="rect">
            <a:avLst/>
          </a:prstGeom>
        </p:spPr>
        <p:txBody>
          <a:bodyPr/>
          <a:lstStyle/>
          <a:p>
            <a:pPr/>
            <a:r>
              <a:t>Title Text</a:t>
            </a:r>
          </a:p>
        </p:txBody>
      </p:sp>
      <p:sp>
        <p:nvSpPr>
          <p:cNvPr id="125"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6" name="Slide Number"/>
          <p:cNvSpPr/>
          <p:nvPr>
            <p:ph type="sldNum" sz="quarter" idx="2"/>
          </p:nvPr>
        </p:nvSpPr>
        <p:spPr>
          <a:xfrm>
            <a:off x="8194218" y="6418580"/>
            <a:ext cx="263983" cy="26924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133" name="C:\Documents and Settings\Owner\My Documents\My Pictures\bren_footer.png" descr="C:\Documents and Settings\Owner\My Documents\My Pictures\bren_footer.png"/>
          <p:cNvPicPr>
            <a:picLocks noChangeAspect="1"/>
          </p:cNvPicPr>
          <p:nvPr/>
        </p:nvPicPr>
        <p:blipFill>
          <a:blip r:embed="rId2">
            <a:extLst/>
          </a:blip>
          <a:stretch>
            <a:fillRect/>
          </a:stretch>
        </p:blipFill>
        <p:spPr>
          <a:xfrm>
            <a:off x="0" y="6305550"/>
            <a:ext cx="9144000" cy="533400"/>
          </a:xfrm>
          <a:prstGeom prst="rect">
            <a:avLst/>
          </a:prstGeom>
          <a:ln w="12700">
            <a:miter lim="400000"/>
          </a:ln>
        </p:spPr>
      </p:pic>
      <p:pic>
        <p:nvPicPr>
          <p:cNvPr id="134" name="C:\Documents and Settings\Owner\My Documents\My Pictures\uci\Right-facing-anteater-grey.jpg" descr="C:\Documents and Settings\Owner\My Documents\My Pictures\uci\Right-facing-anteater-grey.jpg"/>
          <p:cNvPicPr>
            <a:picLocks noChangeAspect="1"/>
          </p:cNvPicPr>
          <p:nvPr/>
        </p:nvPicPr>
        <p:blipFill>
          <a:blip r:embed="rId3">
            <a:extLst/>
          </a:blip>
          <a:stretch>
            <a:fillRect/>
          </a:stretch>
        </p:blipFill>
        <p:spPr>
          <a:xfrm>
            <a:off x="36512" y="5294312"/>
            <a:ext cx="2362201" cy="960438"/>
          </a:xfrm>
          <a:prstGeom prst="rect">
            <a:avLst/>
          </a:prstGeom>
          <a:ln w="12700">
            <a:miter lim="400000"/>
          </a:ln>
        </p:spPr>
      </p:pic>
      <p:sp>
        <p:nvSpPr>
          <p:cNvPr id="135" name="Title Text"/>
          <p:cNvSpPr/>
          <p:nvPr>
            <p:ph type="title"/>
          </p:nvPr>
        </p:nvSpPr>
        <p:spPr>
          <a:prstGeom prst="rect">
            <a:avLst/>
          </a:prstGeom>
        </p:spPr>
        <p:txBody>
          <a:bodyPr/>
          <a:lstStyle/>
          <a:p>
            <a:pPr/>
            <a:r>
              <a:t>Title Text</a:t>
            </a:r>
          </a:p>
        </p:txBody>
      </p:sp>
      <p:sp>
        <p:nvSpPr>
          <p:cNvPr id="136"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44"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145"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146" name="Title Text"/>
          <p:cNvSpPr/>
          <p:nvPr>
            <p:ph type="title"/>
          </p:nvPr>
        </p:nvSpPr>
        <p:spPr>
          <a:prstGeom prst="rect">
            <a:avLst/>
          </a:prstGeom>
        </p:spPr>
        <p:txBody>
          <a:bodyPr/>
          <a:lstStyle/>
          <a:p>
            <a:pPr/>
            <a:r>
              <a:t>Title Text</a:t>
            </a:r>
          </a:p>
        </p:txBody>
      </p:sp>
      <p:sp>
        <p:nvSpPr>
          <p:cNvPr id="147"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48"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155" name="C:\Documents and Settings\Owner\My Documents\My Pictures\bren_footer.png" descr="C:\Documents and Settings\Owner\My Documents\My Pictures\bren_footer.png"/>
          <p:cNvPicPr>
            <a:picLocks noChangeAspect="1"/>
          </p:cNvPicPr>
          <p:nvPr/>
        </p:nvPicPr>
        <p:blipFill>
          <a:blip r:embed="rId2">
            <a:extLst/>
          </a:blip>
          <a:stretch>
            <a:fillRect/>
          </a:stretch>
        </p:blipFill>
        <p:spPr>
          <a:xfrm>
            <a:off x="0" y="19050"/>
            <a:ext cx="9144000" cy="533400"/>
          </a:xfrm>
          <a:prstGeom prst="rect">
            <a:avLst/>
          </a:prstGeom>
          <a:ln w="12700">
            <a:miter lim="400000"/>
          </a:ln>
        </p:spPr>
      </p:pic>
      <p:pic>
        <p:nvPicPr>
          <p:cNvPr id="156" name="C:\Documents and Settings\Owner\My Documents\My Pictures\uci\Right-facing-anteater-grey.jpg" descr="C:\Documents and Settings\Owner\My Documents\My Pictures\uci\Right-facing-anteater-grey.jpg"/>
          <p:cNvPicPr>
            <a:picLocks noChangeAspect="1"/>
          </p:cNvPicPr>
          <p:nvPr/>
        </p:nvPicPr>
        <p:blipFill>
          <a:blip r:embed="rId3">
            <a:extLst/>
          </a:blip>
          <a:stretch>
            <a:fillRect/>
          </a:stretch>
        </p:blipFill>
        <p:spPr>
          <a:xfrm>
            <a:off x="57150" y="620712"/>
            <a:ext cx="2362200" cy="960438"/>
          </a:xfrm>
          <a:prstGeom prst="rect">
            <a:avLst/>
          </a:prstGeom>
          <a:ln w="12700">
            <a:miter lim="400000"/>
          </a:ln>
        </p:spPr>
      </p:pic>
      <p:sp>
        <p:nvSpPr>
          <p:cNvPr id="157" name="Title Text"/>
          <p:cNvSpPr/>
          <p:nvPr>
            <p:ph type="title"/>
          </p:nvPr>
        </p:nvSpPr>
        <p:spPr>
          <a:prstGeom prst="rect">
            <a:avLst/>
          </a:prstGeom>
        </p:spPr>
        <p:txBody>
          <a:bodyPr/>
          <a:lstStyle/>
          <a:p>
            <a:pPr/>
            <a:r>
              <a:t>Title Text</a:t>
            </a:r>
          </a:p>
        </p:txBody>
      </p:sp>
      <p:sp>
        <p:nvSpPr>
          <p:cNvPr id="158"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59"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66"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167"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168" name="Title Text"/>
          <p:cNvSpPr/>
          <p:nvPr>
            <p:ph type="title"/>
          </p:nvPr>
        </p:nvSpPr>
        <p:spPr>
          <a:prstGeom prst="rect">
            <a:avLst/>
          </a:prstGeom>
        </p:spPr>
        <p:txBody>
          <a:bodyPr/>
          <a:lstStyle/>
          <a:p>
            <a:pPr/>
            <a:r>
              <a:t>Title Text</a:t>
            </a:r>
          </a:p>
        </p:txBody>
      </p:sp>
      <p:sp>
        <p:nvSpPr>
          <p:cNvPr id="169"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7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77"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178"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179" name="Title Text"/>
          <p:cNvSpPr/>
          <p:nvPr>
            <p:ph type="title"/>
          </p:nvPr>
        </p:nvSpPr>
        <p:spPr>
          <a:prstGeom prst="rect">
            <a:avLst/>
          </a:prstGeom>
        </p:spPr>
        <p:txBody>
          <a:bodyPr/>
          <a:lstStyle/>
          <a:p>
            <a:pPr/>
            <a:r>
              <a:t>Title Text</a:t>
            </a:r>
          </a:p>
        </p:txBody>
      </p:sp>
      <p:sp>
        <p:nvSpPr>
          <p:cNvPr id="180"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8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88"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189"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190" name="Title Text"/>
          <p:cNvSpPr/>
          <p:nvPr>
            <p:ph type="title"/>
          </p:nvPr>
        </p:nvSpPr>
        <p:spPr>
          <a:prstGeom prst="rect">
            <a:avLst/>
          </a:prstGeom>
        </p:spPr>
        <p:txBody>
          <a:bodyPr/>
          <a:lstStyle/>
          <a:p>
            <a:pPr/>
            <a:r>
              <a:t>Title Text</a:t>
            </a:r>
          </a:p>
        </p:txBody>
      </p:sp>
      <p:sp>
        <p:nvSpPr>
          <p:cNvPr id="191"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9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99"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200"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201" name="Title Text"/>
          <p:cNvSpPr/>
          <p:nvPr>
            <p:ph type="title"/>
          </p:nvPr>
        </p:nvSpPr>
        <p:spPr>
          <a:prstGeom prst="rect">
            <a:avLst/>
          </a:prstGeom>
        </p:spPr>
        <p:txBody>
          <a:bodyPr/>
          <a:lstStyle/>
          <a:p>
            <a:pPr/>
            <a:r>
              <a:t>Title Text</a:t>
            </a:r>
          </a:p>
        </p:txBody>
      </p:sp>
      <p:sp>
        <p:nvSpPr>
          <p:cNvPr id="202"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0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0" name="Title Text"/>
          <p:cNvSpPr/>
          <p:nvPr>
            <p:ph type="title"/>
          </p:nvPr>
        </p:nvSpPr>
        <p:spPr>
          <a:prstGeom prst="rect">
            <a:avLst/>
          </a:prstGeom>
        </p:spPr>
        <p:txBody>
          <a:bodyPr/>
          <a:lstStyle/>
          <a:p>
            <a:pPr/>
            <a:r>
              <a:t>Title Text</a:t>
            </a:r>
          </a:p>
        </p:txBody>
      </p:sp>
      <p:sp>
        <p:nvSpPr>
          <p:cNvPr id="21"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10"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211"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212" name="Title Text"/>
          <p:cNvSpPr/>
          <p:nvPr>
            <p:ph type="title"/>
          </p:nvPr>
        </p:nvSpPr>
        <p:spPr>
          <a:prstGeom prst="rect">
            <a:avLst/>
          </a:prstGeom>
        </p:spPr>
        <p:txBody>
          <a:bodyPr/>
          <a:lstStyle/>
          <a:p>
            <a:pPr/>
            <a:r>
              <a:t>Title Text</a:t>
            </a:r>
          </a:p>
        </p:txBody>
      </p:sp>
      <p:sp>
        <p:nvSpPr>
          <p:cNvPr id="213"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14"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21" name="Title Text"/>
          <p:cNvSpPr/>
          <p:nvPr>
            <p:ph type="title"/>
          </p:nvPr>
        </p:nvSpPr>
        <p:spPr>
          <a:prstGeom prst="rect">
            <a:avLst/>
          </a:prstGeom>
        </p:spPr>
        <p:txBody>
          <a:bodyPr/>
          <a:lstStyle/>
          <a:p>
            <a:pPr/>
            <a:r>
              <a:t>Title Text</a:t>
            </a:r>
          </a:p>
        </p:txBody>
      </p:sp>
      <p:sp>
        <p:nvSpPr>
          <p:cNvPr id="222"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3" name="Slide Number"/>
          <p:cNvSpPr/>
          <p:nvPr>
            <p:ph type="sldNum" sz="quarter" idx="2"/>
          </p:nvPr>
        </p:nvSpPr>
        <p:spPr>
          <a:xfrm>
            <a:off x="8194218" y="6418580"/>
            <a:ext cx="263983" cy="26924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230" name="C:\Documents and Settings\Owner\My Documents\My Pictures\uci\Right-facing-anteater-grey.jpg" descr="C:\Documents and Settings\Owner\My Documents\My Pictures\uci\Right-facing-anteater-grey.jpg"/>
          <p:cNvPicPr>
            <a:picLocks noChangeAspect="1"/>
          </p:cNvPicPr>
          <p:nvPr/>
        </p:nvPicPr>
        <p:blipFill>
          <a:blip r:embed="rId2">
            <a:extLst/>
          </a:blip>
          <a:stretch>
            <a:fillRect/>
          </a:stretch>
        </p:blipFill>
        <p:spPr>
          <a:xfrm>
            <a:off x="76200" y="5289550"/>
            <a:ext cx="2362200" cy="960438"/>
          </a:xfrm>
          <a:prstGeom prst="rect">
            <a:avLst/>
          </a:prstGeom>
          <a:ln w="12700">
            <a:miter lim="400000"/>
          </a:ln>
        </p:spPr>
      </p:pic>
      <p:pic>
        <p:nvPicPr>
          <p:cNvPr id="231" name="C:\Documents and Settings\Owner\My Documents\My Pictures\bren_footer.png" descr="C:\Documents and Settings\Owner\My Documents\My Pictures\bren_footer.png"/>
          <p:cNvPicPr>
            <a:picLocks noChangeAspect="1"/>
          </p:cNvPicPr>
          <p:nvPr/>
        </p:nvPicPr>
        <p:blipFill>
          <a:blip r:embed="rId3">
            <a:extLst/>
          </a:blip>
          <a:stretch>
            <a:fillRect/>
          </a:stretch>
        </p:blipFill>
        <p:spPr>
          <a:xfrm>
            <a:off x="0" y="6292850"/>
            <a:ext cx="9144000" cy="566738"/>
          </a:xfrm>
          <a:prstGeom prst="rect">
            <a:avLst/>
          </a:prstGeom>
          <a:ln w="12700">
            <a:miter lim="400000"/>
          </a:ln>
        </p:spPr>
      </p:pic>
      <p:sp>
        <p:nvSpPr>
          <p:cNvPr id="232" name="Slide Number"/>
          <p:cNvSpPr/>
          <p:nvPr>
            <p:ph type="sldNum" sz="quarter" idx="2"/>
          </p:nvPr>
        </p:nvSpPr>
        <p:spPr>
          <a:xfrm>
            <a:off x="8422818" y="6536055"/>
            <a:ext cx="263983" cy="269240"/>
          </a:xfrm>
          <a:prstGeom prst="rect">
            <a:avLst/>
          </a:prstGeom>
        </p:spPr>
        <p:txBody>
          <a:bodyPr/>
          <a:lstStyle>
            <a:lvl1pPr defTabSz="457200"/>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grpSp>
        <p:nvGrpSpPr>
          <p:cNvPr id="241" name="Group"/>
          <p:cNvGrpSpPr/>
          <p:nvPr/>
        </p:nvGrpSpPr>
        <p:grpSpPr>
          <a:xfrm>
            <a:off x="119062" y="355600"/>
            <a:ext cx="4267201" cy="838200"/>
            <a:chOff x="0" y="0"/>
            <a:chExt cx="4267200" cy="838200"/>
          </a:xfrm>
        </p:grpSpPr>
        <p:sp>
          <p:nvSpPr>
            <p:cNvPr id="239" name="Line"/>
            <p:cNvSpPr/>
            <p:nvPr/>
          </p:nvSpPr>
          <p:spPr>
            <a:xfrm>
              <a:off x="0" y="609600"/>
              <a:ext cx="4267200" cy="0"/>
            </a:xfrm>
            <a:prstGeom prst="line">
              <a:avLst/>
            </a:prstGeom>
            <a:noFill/>
            <a:ln w="38100" cap="flat">
              <a:solidFill>
                <a:srgbClr val="666699"/>
              </a:solidFill>
              <a:prstDash val="solid"/>
              <a:round/>
            </a:ln>
            <a:effectLst/>
          </p:spPr>
          <p:txBody>
            <a:bodyPr wrap="square" lIns="45719" tIns="45719" rIns="45719" bIns="45719" numCol="1" anchor="t">
              <a:noAutofit/>
            </a:bodyPr>
            <a:lstStyle/>
            <a:p>
              <a:pPr/>
            </a:p>
          </p:txBody>
        </p:sp>
        <p:sp>
          <p:nvSpPr>
            <p:cNvPr id="240" name="Line"/>
            <p:cNvSpPr/>
            <p:nvPr/>
          </p:nvSpPr>
          <p:spPr>
            <a:xfrm flipV="1">
              <a:off x="228599" y="0"/>
              <a:ext cx="1" cy="838200"/>
            </a:xfrm>
            <a:prstGeom prst="line">
              <a:avLst/>
            </a:prstGeom>
            <a:noFill/>
            <a:ln w="38100" cap="flat">
              <a:solidFill>
                <a:srgbClr val="3333CC"/>
              </a:solidFill>
              <a:prstDash val="solid"/>
              <a:round/>
            </a:ln>
            <a:effectLst/>
          </p:spPr>
          <p:txBody>
            <a:bodyPr wrap="square" lIns="45719" tIns="45719" rIns="45719" bIns="45719" numCol="1" anchor="t">
              <a:noAutofit/>
            </a:bodyPr>
            <a:lstStyle/>
            <a:p>
              <a:pPr/>
            </a:p>
          </p:txBody>
        </p:sp>
      </p:grpSp>
      <p:sp>
        <p:nvSpPr>
          <p:cNvPr id="242" name="Slide Number"/>
          <p:cNvSpPr/>
          <p:nvPr>
            <p:ph type="sldNum" sz="quarter" idx="2"/>
          </p:nvPr>
        </p:nvSpPr>
        <p:spPr>
          <a:xfrm>
            <a:off x="8422818" y="6536055"/>
            <a:ext cx="263983" cy="269240"/>
          </a:xfrm>
          <a:prstGeom prst="rect">
            <a:avLst/>
          </a:prstGeom>
        </p:spPr>
        <p:txBody>
          <a:bodyPr/>
          <a:lstStyle>
            <a:lvl1pPr defTabSz="457200"/>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grpSp>
        <p:nvGrpSpPr>
          <p:cNvPr id="251" name="Group"/>
          <p:cNvGrpSpPr/>
          <p:nvPr/>
        </p:nvGrpSpPr>
        <p:grpSpPr>
          <a:xfrm>
            <a:off x="119062" y="355600"/>
            <a:ext cx="4267201" cy="838200"/>
            <a:chOff x="0" y="0"/>
            <a:chExt cx="4267200" cy="838200"/>
          </a:xfrm>
        </p:grpSpPr>
        <p:sp>
          <p:nvSpPr>
            <p:cNvPr id="249" name="Line"/>
            <p:cNvSpPr/>
            <p:nvPr/>
          </p:nvSpPr>
          <p:spPr>
            <a:xfrm>
              <a:off x="0" y="609600"/>
              <a:ext cx="4267200" cy="0"/>
            </a:xfrm>
            <a:prstGeom prst="line">
              <a:avLst/>
            </a:prstGeom>
            <a:noFill/>
            <a:ln w="38100" cap="flat">
              <a:solidFill>
                <a:srgbClr val="666699"/>
              </a:solidFill>
              <a:prstDash val="solid"/>
              <a:round/>
            </a:ln>
            <a:effectLst/>
          </p:spPr>
          <p:txBody>
            <a:bodyPr wrap="square" lIns="45719" tIns="45719" rIns="45719" bIns="45719" numCol="1" anchor="t">
              <a:noAutofit/>
            </a:bodyPr>
            <a:lstStyle/>
            <a:p>
              <a:pPr/>
            </a:p>
          </p:txBody>
        </p:sp>
        <p:sp>
          <p:nvSpPr>
            <p:cNvPr id="250" name="Line"/>
            <p:cNvSpPr/>
            <p:nvPr/>
          </p:nvSpPr>
          <p:spPr>
            <a:xfrm flipV="1">
              <a:off x="228599" y="0"/>
              <a:ext cx="1" cy="838200"/>
            </a:xfrm>
            <a:prstGeom prst="line">
              <a:avLst/>
            </a:prstGeom>
            <a:noFill/>
            <a:ln w="38100" cap="flat">
              <a:solidFill>
                <a:srgbClr val="3333CC"/>
              </a:solidFill>
              <a:prstDash val="solid"/>
              <a:round/>
            </a:ln>
            <a:effectLst/>
          </p:spPr>
          <p:txBody>
            <a:bodyPr wrap="square" lIns="45719" tIns="45719" rIns="45719" bIns="45719" numCol="1" anchor="t">
              <a:noAutofit/>
            </a:bodyPr>
            <a:lstStyle/>
            <a:p>
              <a:pPr/>
            </a:p>
          </p:txBody>
        </p:sp>
      </p:grpSp>
      <p:sp>
        <p:nvSpPr>
          <p:cNvPr id="252" name="Slide Number"/>
          <p:cNvSpPr/>
          <p:nvPr>
            <p:ph type="sldNum" sz="quarter" idx="2"/>
          </p:nvPr>
        </p:nvSpPr>
        <p:spPr>
          <a:xfrm>
            <a:off x="8422818" y="6536055"/>
            <a:ext cx="263983" cy="269240"/>
          </a:xfrm>
          <a:prstGeom prst="rect">
            <a:avLst/>
          </a:prstGeom>
        </p:spPr>
        <p:txBody>
          <a:bodyPr/>
          <a:lstStyle>
            <a:lvl1pPr defTabSz="457200"/>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grpSp>
        <p:nvGrpSpPr>
          <p:cNvPr id="261" name="Group"/>
          <p:cNvGrpSpPr/>
          <p:nvPr/>
        </p:nvGrpSpPr>
        <p:grpSpPr>
          <a:xfrm>
            <a:off x="119062" y="355600"/>
            <a:ext cx="4267201" cy="838200"/>
            <a:chOff x="0" y="0"/>
            <a:chExt cx="4267200" cy="838200"/>
          </a:xfrm>
        </p:grpSpPr>
        <p:sp>
          <p:nvSpPr>
            <p:cNvPr id="259" name="Line"/>
            <p:cNvSpPr/>
            <p:nvPr/>
          </p:nvSpPr>
          <p:spPr>
            <a:xfrm>
              <a:off x="0" y="609600"/>
              <a:ext cx="4267200" cy="0"/>
            </a:xfrm>
            <a:prstGeom prst="line">
              <a:avLst/>
            </a:prstGeom>
            <a:noFill/>
            <a:ln w="38100" cap="flat">
              <a:solidFill>
                <a:srgbClr val="666699"/>
              </a:solidFill>
              <a:prstDash val="solid"/>
              <a:round/>
            </a:ln>
            <a:effectLst/>
          </p:spPr>
          <p:txBody>
            <a:bodyPr wrap="square" lIns="45719" tIns="45719" rIns="45719" bIns="45719" numCol="1" anchor="t">
              <a:noAutofit/>
            </a:bodyPr>
            <a:lstStyle/>
            <a:p>
              <a:pPr/>
            </a:p>
          </p:txBody>
        </p:sp>
        <p:sp>
          <p:nvSpPr>
            <p:cNvPr id="260" name="Line"/>
            <p:cNvSpPr/>
            <p:nvPr/>
          </p:nvSpPr>
          <p:spPr>
            <a:xfrm flipV="1">
              <a:off x="228599" y="0"/>
              <a:ext cx="1" cy="838200"/>
            </a:xfrm>
            <a:prstGeom prst="line">
              <a:avLst/>
            </a:prstGeom>
            <a:noFill/>
            <a:ln w="38100" cap="flat">
              <a:solidFill>
                <a:srgbClr val="3333CC"/>
              </a:solidFill>
              <a:prstDash val="solid"/>
              <a:round/>
            </a:ln>
            <a:effectLst/>
          </p:spPr>
          <p:txBody>
            <a:bodyPr wrap="square" lIns="45719" tIns="45719" rIns="45719" bIns="45719" numCol="1" anchor="t">
              <a:noAutofit/>
            </a:bodyPr>
            <a:lstStyle/>
            <a:p>
              <a:pPr/>
            </a:p>
          </p:txBody>
        </p:sp>
      </p:grpSp>
      <p:sp>
        <p:nvSpPr>
          <p:cNvPr id="262" name="Title Text"/>
          <p:cNvSpPr/>
          <p:nvPr>
            <p:ph type="title"/>
          </p:nvPr>
        </p:nvSpPr>
        <p:spPr>
          <a:xfrm>
            <a:off x="533400" y="274637"/>
            <a:ext cx="8153400" cy="1020763"/>
          </a:xfrm>
          <a:prstGeom prst="rect">
            <a:avLst/>
          </a:prstGeom>
        </p:spPr>
        <p:txBody>
          <a:bodyPr/>
          <a:lstStyle>
            <a:lvl1pPr defTabSz="457200">
              <a:defRPr sz="4400"/>
            </a:lvl1pPr>
          </a:lstStyle>
          <a:p>
            <a:pPr/>
            <a:r>
              <a:t>Title Text</a:t>
            </a:r>
          </a:p>
        </p:txBody>
      </p:sp>
      <p:sp>
        <p:nvSpPr>
          <p:cNvPr id="263" name="Body Level One…"/>
          <p:cNvSpPr/>
          <p:nvPr>
            <p:ph type="body" idx="1"/>
          </p:nvPr>
        </p:nvSpPr>
        <p:spPr>
          <a:xfrm>
            <a:off x="533400" y="1295400"/>
            <a:ext cx="8153400" cy="5068888"/>
          </a:xfrm>
          <a:prstGeom prst="rect">
            <a:avLst/>
          </a:prstGeom>
        </p:spPr>
        <p:txBody>
          <a:bodyPr/>
          <a:lstStyle>
            <a:lvl1pPr defTabSz="457200">
              <a:buClr>
                <a:schemeClr val="accent1"/>
              </a:buClr>
            </a:lvl1pPr>
            <a:lvl2pPr defTabSz="457200">
              <a:buClr>
                <a:schemeClr val="accent1"/>
              </a:buClr>
            </a:lvl2pPr>
            <a:lvl3pPr defTabSz="457200">
              <a:buClr>
                <a:schemeClr val="accent1"/>
              </a:buClr>
            </a:lvl3pPr>
            <a:lvl4pPr defTabSz="457200">
              <a:buClr>
                <a:schemeClr val="accent1"/>
              </a:buClr>
            </a:lvl4pPr>
            <a:lvl5pPr defTabSz="457200">
              <a:buClr>
                <a:schemeClr val="accent1"/>
              </a:buClr>
            </a:lvl5pPr>
          </a:lstStyle>
          <a:p>
            <a:pPr/>
            <a:r>
              <a:t>Body Level One</a:t>
            </a:r>
          </a:p>
          <a:p>
            <a:pPr lvl="1"/>
            <a:r>
              <a:t>Body Level Two</a:t>
            </a:r>
          </a:p>
          <a:p>
            <a:pPr lvl="2"/>
            <a:r>
              <a:t>Body Level Three</a:t>
            </a:r>
          </a:p>
          <a:p>
            <a:pPr lvl="3"/>
            <a:r>
              <a:t>Body Level Four</a:t>
            </a:r>
          </a:p>
          <a:p>
            <a:pPr lvl="4"/>
            <a:r>
              <a:t>Body Level Five</a:t>
            </a:r>
          </a:p>
        </p:txBody>
      </p:sp>
      <p:sp>
        <p:nvSpPr>
          <p:cNvPr id="264" name="Slide Number"/>
          <p:cNvSpPr/>
          <p:nvPr>
            <p:ph type="sldNum" sz="quarter" idx="2"/>
          </p:nvPr>
        </p:nvSpPr>
        <p:spPr>
          <a:xfrm>
            <a:off x="8422818" y="6536055"/>
            <a:ext cx="263983" cy="269240"/>
          </a:xfrm>
          <a:prstGeom prst="rect">
            <a:avLst/>
          </a:prstGeom>
        </p:spPr>
        <p:txBody>
          <a:bodyPr/>
          <a:lstStyle>
            <a:lvl1pPr defTabSz="457200"/>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grpSp>
        <p:nvGrpSpPr>
          <p:cNvPr id="273" name="Group"/>
          <p:cNvGrpSpPr/>
          <p:nvPr/>
        </p:nvGrpSpPr>
        <p:grpSpPr>
          <a:xfrm>
            <a:off x="119062" y="355600"/>
            <a:ext cx="4267201" cy="838200"/>
            <a:chOff x="0" y="0"/>
            <a:chExt cx="4267200" cy="838200"/>
          </a:xfrm>
        </p:grpSpPr>
        <p:sp>
          <p:nvSpPr>
            <p:cNvPr id="271" name="Line"/>
            <p:cNvSpPr/>
            <p:nvPr/>
          </p:nvSpPr>
          <p:spPr>
            <a:xfrm>
              <a:off x="0" y="609600"/>
              <a:ext cx="4267200" cy="0"/>
            </a:xfrm>
            <a:prstGeom prst="line">
              <a:avLst/>
            </a:prstGeom>
            <a:noFill/>
            <a:ln w="38100" cap="flat">
              <a:solidFill>
                <a:srgbClr val="666699"/>
              </a:solidFill>
              <a:prstDash val="solid"/>
              <a:round/>
            </a:ln>
            <a:effectLst/>
          </p:spPr>
          <p:txBody>
            <a:bodyPr wrap="square" lIns="45719" tIns="45719" rIns="45719" bIns="45719" numCol="1" anchor="t">
              <a:noAutofit/>
            </a:bodyPr>
            <a:lstStyle/>
            <a:p>
              <a:pPr/>
            </a:p>
          </p:txBody>
        </p:sp>
        <p:sp>
          <p:nvSpPr>
            <p:cNvPr id="272" name="Line"/>
            <p:cNvSpPr/>
            <p:nvPr/>
          </p:nvSpPr>
          <p:spPr>
            <a:xfrm flipV="1">
              <a:off x="228599" y="0"/>
              <a:ext cx="1" cy="838200"/>
            </a:xfrm>
            <a:prstGeom prst="line">
              <a:avLst/>
            </a:prstGeom>
            <a:noFill/>
            <a:ln w="38100" cap="flat">
              <a:solidFill>
                <a:srgbClr val="3333CC"/>
              </a:solidFill>
              <a:prstDash val="solid"/>
              <a:round/>
            </a:ln>
            <a:effectLst/>
          </p:spPr>
          <p:txBody>
            <a:bodyPr wrap="square" lIns="45719" tIns="45719" rIns="45719" bIns="45719" numCol="1" anchor="t">
              <a:noAutofit/>
            </a:bodyPr>
            <a:lstStyle/>
            <a:p>
              <a:pPr/>
            </a:p>
          </p:txBody>
        </p:sp>
      </p:grpSp>
      <p:sp>
        <p:nvSpPr>
          <p:cNvPr id="274" name="Slide Number"/>
          <p:cNvSpPr/>
          <p:nvPr>
            <p:ph type="sldNum" sz="quarter" idx="2"/>
          </p:nvPr>
        </p:nvSpPr>
        <p:spPr>
          <a:xfrm>
            <a:off x="8422818" y="6536055"/>
            <a:ext cx="263983" cy="269240"/>
          </a:xfrm>
          <a:prstGeom prst="rect">
            <a:avLst/>
          </a:prstGeom>
        </p:spPr>
        <p:txBody>
          <a:bodyPr/>
          <a:lstStyle>
            <a:lvl1pPr defTabSz="457200"/>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grpSp>
        <p:nvGrpSpPr>
          <p:cNvPr id="283" name="Group"/>
          <p:cNvGrpSpPr/>
          <p:nvPr/>
        </p:nvGrpSpPr>
        <p:grpSpPr>
          <a:xfrm>
            <a:off x="119062" y="355600"/>
            <a:ext cx="4267201" cy="838200"/>
            <a:chOff x="0" y="0"/>
            <a:chExt cx="4267200" cy="838200"/>
          </a:xfrm>
        </p:grpSpPr>
        <p:sp>
          <p:nvSpPr>
            <p:cNvPr id="281" name="Line"/>
            <p:cNvSpPr/>
            <p:nvPr/>
          </p:nvSpPr>
          <p:spPr>
            <a:xfrm>
              <a:off x="0" y="609600"/>
              <a:ext cx="4267200" cy="0"/>
            </a:xfrm>
            <a:prstGeom prst="line">
              <a:avLst/>
            </a:prstGeom>
            <a:noFill/>
            <a:ln w="38100" cap="flat">
              <a:solidFill>
                <a:srgbClr val="666699"/>
              </a:solidFill>
              <a:prstDash val="solid"/>
              <a:round/>
            </a:ln>
            <a:effectLst/>
          </p:spPr>
          <p:txBody>
            <a:bodyPr wrap="square" lIns="45719" tIns="45719" rIns="45719" bIns="45719" numCol="1" anchor="t">
              <a:noAutofit/>
            </a:bodyPr>
            <a:lstStyle/>
            <a:p>
              <a:pPr/>
            </a:p>
          </p:txBody>
        </p:sp>
        <p:sp>
          <p:nvSpPr>
            <p:cNvPr id="282" name="Line"/>
            <p:cNvSpPr/>
            <p:nvPr/>
          </p:nvSpPr>
          <p:spPr>
            <a:xfrm flipV="1">
              <a:off x="228599" y="0"/>
              <a:ext cx="1" cy="838200"/>
            </a:xfrm>
            <a:prstGeom prst="line">
              <a:avLst/>
            </a:prstGeom>
            <a:noFill/>
            <a:ln w="38100" cap="flat">
              <a:solidFill>
                <a:srgbClr val="3333CC"/>
              </a:solidFill>
              <a:prstDash val="solid"/>
              <a:round/>
            </a:ln>
            <a:effectLst/>
          </p:spPr>
          <p:txBody>
            <a:bodyPr wrap="square" lIns="45719" tIns="45719" rIns="45719" bIns="45719" numCol="1" anchor="t">
              <a:noAutofit/>
            </a:bodyPr>
            <a:lstStyle/>
            <a:p>
              <a:pPr/>
            </a:p>
          </p:txBody>
        </p:sp>
      </p:grpSp>
      <p:sp>
        <p:nvSpPr>
          <p:cNvPr id="284" name="Title Text"/>
          <p:cNvSpPr/>
          <p:nvPr>
            <p:ph type="title"/>
          </p:nvPr>
        </p:nvSpPr>
        <p:spPr>
          <a:xfrm>
            <a:off x="533400" y="274637"/>
            <a:ext cx="8153400" cy="1020763"/>
          </a:xfrm>
          <a:prstGeom prst="rect">
            <a:avLst/>
          </a:prstGeom>
        </p:spPr>
        <p:txBody>
          <a:bodyPr/>
          <a:lstStyle>
            <a:lvl1pPr defTabSz="457200">
              <a:defRPr sz="4400"/>
            </a:lvl1pPr>
          </a:lstStyle>
          <a:p>
            <a:pPr/>
            <a:r>
              <a:t>Title Text</a:t>
            </a:r>
          </a:p>
        </p:txBody>
      </p:sp>
      <p:sp>
        <p:nvSpPr>
          <p:cNvPr id="285" name="Body Level One…"/>
          <p:cNvSpPr/>
          <p:nvPr>
            <p:ph type="body" idx="1"/>
          </p:nvPr>
        </p:nvSpPr>
        <p:spPr>
          <a:xfrm>
            <a:off x="533400" y="1295400"/>
            <a:ext cx="8153400" cy="5068888"/>
          </a:xfrm>
          <a:prstGeom prst="rect">
            <a:avLst/>
          </a:prstGeom>
        </p:spPr>
        <p:txBody>
          <a:bodyPr/>
          <a:lstStyle>
            <a:lvl1pPr defTabSz="457200">
              <a:buClr>
                <a:schemeClr val="accent1"/>
              </a:buClr>
            </a:lvl1pPr>
            <a:lvl2pPr defTabSz="457200">
              <a:buClr>
                <a:schemeClr val="accent1"/>
              </a:buClr>
            </a:lvl2pPr>
            <a:lvl3pPr defTabSz="457200">
              <a:buClr>
                <a:schemeClr val="accent1"/>
              </a:buClr>
            </a:lvl3pPr>
            <a:lvl4pPr defTabSz="457200">
              <a:buClr>
                <a:schemeClr val="accent1"/>
              </a:buClr>
            </a:lvl4pPr>
            <a:lvl5pPr defTabSz="457200">
              <a:buClr>
                <a:schemeClr val="accent1"/>
              </a:buClr>
            </a:lvl5pPr>
          </a:lstStyle>
          <a:p>
            <a:pPr/>
            <a:r>
              <a:t>Body Level One</a:t>
            </a:r>
          </a:p>
          <a:p>
            <a:pPr lvl="1"/>
            <a:r>
              <a:t>Body Level Two</a:t>
            </a:r>
          </a:p>
          <a:p>
            <a:pPr lvl="2"/>
            <a:r>
              <a:t>Body Level Three</a:t>
            </a:r>
          </a:p>
          <a:p>
            <a:pPr lvl="3"/>
            <a:r>
              <a:t>Body Level Four</a:t>
            </a:r>
          </a:p>
          <a:p>
            <a:pPr lvl="4"/>
            <a:r>
              <a:t>Body Level Five</a:t>
            </a:r>
          </a:p>
        </p:txBody>
      </p:sp>
      <p:sp>
        <p:nvSpPr>
          <p:cNvPr id="286" name="Slide Number"/>
          <p:cNvSpPr/>
          <p:nvPr>
            <p:ph type="sldNum" sz="quarter" idx="2"/>
          </p:nvPr>
        </p:nvSpPr>
        <p:spPr>
          <a:xfrm>
            <a:off x="8422818" y="6536055"/>
            <a:ext cx="263983" cy="269240"/>
          </a:xfrm>
          <a:prstGeom prst="rect">
            <a:avLst/>
          </a:prstGeom>
        </p:spPr>
        <p:txBody>
          <a:bodyPr/>
          <a:lstStyle>
            <a:lvl1pPr defTabSz="457200"/>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93" name="Title Text"/>
          <p:cNvSpPr/>
          <p:nvPr>
            <p:ph type="title"/>
          </p:nvPr>
        </p:nvSpPr>
        <p:spPr>
          <a:xfrm>
            <a:off x="533400" y="274637"/>
            <a:ext cx="8153400" cy="1020763"/>
          </a:xfrm>
          <a:prstGeom prst="rect">
            <a:avLst/>
          </a:prstGeom>
        </p:spPr>
        <p:txBody>
          <a:bodyPr/>
          <a:lstStyle>
            <a:lvl1pPr defTabSz="457200">
              <a:defRPr sz="4400"/>
            </a:lvl1pPr>
          </a:lstStyle>
          <a:p>
            <a:pPr/>
            <a:r>
              <a:t>Title Text</a:t>
            </a:r>
          </a:p>
        </p:txBody>
      </p:sp>
      <p:sp>
        <p:nvSpPr>
          <p:cNvPr id="294" name="Body Level One…"/>
          <p:cNvSpPr/>
          <p:nvPr>
            <p:ph type="body" idx="1"/>
          </p:nvPr>
        </p:nvSpPr>
        <p:spPr>
          <a:xfrm>
            <a:off x="533400" y="1295400"/>
            <a:ext cx="8153400" cy="5068888"/>
          </a:xfrm>
          <a:prstGeom prst="rect">
            <a:avLst/>
          </a:prstGeom>
        </p:spPr>
        <p:txBody>
          <a:bodyPr/>
          <a:lstStyle>
            <a:lvl1pPr defTabSz="457200">
              <a:buClr>
                <a:schemeClr val="accent1"/>
              </a:buClr>
            </a:lvl1pPr>
            <a:lvl2pPr defTabSz="457200">
              <a:buClr>
                <a:schemeClr val="accent1"/>
              </a:buClr>
            </a:lvl2pPr>
            <a:lvl3pPr defTabSz="457200">
              <a:buClr>
                <a:schemeClr val="accent1"/>
              </a:buClr>
            </a:lvl3pPr>
            <a:lvl4pPr defTabSz="457200">
              <a:buClr>
                <a:schemeClr val="accent1"/>
              </a:buClr>
            </a:lvl4pPr>
            <a:lvl5pPr defTabSz="457200">
              <a:buClr>
                <a:schemeClr val="accent1"/>
              </a:buClr>
            </a:lvl5pPr>
          </a:lstStyle>
          <a:p>
            <a:pPr/>
            <a:r>
              <a:t>Body Level One</a:t>
            </a:r>
          </a:p>
          <a:p>
            <a:pPr lvl="1"/>
            <a:r>
              <a:t>Body Level Two</a:t>
            </a:r>
          </a:p>
          <a:p>
            <a:pPr lvl="2"/>
            <a:r>
              <a:t>Body Level Three</a:t>
            </a:r>
          </a:p>
          <a:p>
            <a:pPr lvl="3"/>
            <a:r>
              <a:t>Body Level Four</a:t>
            </a:r>
          </a:p>
          <a:p>
            <a:pPr lvl="4"/>
            <a:r>
              <a:t>Body Level Five</a:t>
            </a:r>
          </a:p>
        </p:txBody>
      </p:sp>
      <p:sp>
        <p:nvSpPr>
          <p:cNvPr id="295" name="Slide Number"/>
          <p:cNvSpPr/>
          <p:nvPr>
            <p:ph type="sldNum" sz="quarter" idx="2"/>
          </p:nvPr>
        </p:nvSpPr>
        <p:spPr>
          <a:xfrm>
            <a:off x="8422818" y="6536055"/>
            <a:ext cx="263983" cy="269240"/>
          </a:xfrm>
          <a:prstGeom prst="rect">
            <a:avLst/>
          </a:prstGeom>
        </p:spPr>
        <p:txBody>
          <a:bodyPr/>
          <a:lstStyle>
            <a:lvl1pPr defTabSz="457200"/>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302" name="Slide Number"/>
          <p:cNvSpPr/>
          <p:nvPr>
            <p:ph type="sldNum" sz="quarter" idx="2"/>
          </p:nvPr>
        </p:nvSpPr>
        <p:spPr>
          <a:xfrm>
            <a:off x="8422818" y="6348730"/>
            <a:ext cx="263983" cy="269240"/>
          </a:xfrm>
          <a:prstGeom prst="rect">
            <a:avLst/>
          </a:prstGeom>
        </p:spPr>
        <p:txBody>
          <a:bodyPr/>
          <a:lstStyle>
            <a:lvl1pPr defTabSz="457200">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9" name="Slide Number"/>
          <p:cNvSpPr/>
          <p:nvPr>
            <p:ph type="sldNum" sz="quarter" idx="2"/>
          </p:nvPr>
        </p:nvSpPr>
        <p:spPr>
          <a:xfrm>
            <a:off x="8422818" y="6536055"/>
            <a:ext cx="263983" cy="269240"/>
          </a:xfrm>
          <a:prstGeom prst="rect">
            <a:avLst/>
          </a:prstGeom>
        </p:spPr>
        <p:txBody>
          <a:bodyPr/>
          <a:lstStyle>
            <a:lvl1pPr defTabSz="457200"/>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309" name="Slide Number"/>
          <p:cNvSpPr/>
          <p:nvPr>
            <p:ph type="sldNum" sz="quarter" idx="2"/>
          </p:nvPr>
        </p:nvSpPr>
        <p:spPr>
          <a:xfrm>
            <a:off x="8422818" y="6348730"/>
            <a:ext cx="263983" cy="269240"/>
          </a:xfrm>
          <a:prstGeom prst="rect">
            <a:avLst/>
          </a:prstGeom>
        </p:spPr>
        <p:txBody>
          <a:bodyPr/>
          <a:lstStyle>
            <a:lvl1pPr defTabSz="457200">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316" name="Slide Number"/>
          <p:cNvSpPr/>
          <p:nvPr>
            <p:ph type="sldNum" sz="quarter" idx="2"/>
          </p:nvPr>
        </p:nvSpPr>
        <p:spPr>
          <a:xfrm>
            <a:off x="8422818" y="6348730"/>
            <a:ext cx="263983" cy="269240"/>
          </a:xfrm>
          <a:prstGeom prst="rect">
            <a:avLst/>
          </a:prstGeom>
        </p:spPr>
        <p:txBody>
          <a:bodyPr/>
          <a:lstStyle>
            <a:lvl1pPr defTabSz="457200">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323" name="Slide Number"/>
          <p:cNvSpPr/>
          <p:nvPr>
            <p:ph type="sldNum" sz="quarter" idx="2"/>
          </p:nvPr>
        </p:nvSpPr>
        <p:spPr>
          <a:xfrm>
            <a:off x="5791200" y="6477000"/>
            <a:ext cx="406400" cy="418852"/>
          </a:xfrm>
          <a:prstGeom prst="rect">
            <a:avLst/>
          </a:prstGeom>
        </p:spPr>
        <p:txBody>
          <a:bodyPr lIns="44450" tIns="44450" rIns="44450" bIns="44450" anchor="t"/>
          <a:lstStyle>
            <a:lvl1pPr algn="l">
              <a:defRPr sz="2400">
                <a:solidFill>
                  <a:srgbClr val="000000"/>
                </a:solidFill>
                <a:latin typeface="+mn-lt"/>
                <a:ea typeface="+mn-ea"/>
                <a:cs typeface="+mn-cs"/>
                <a:sym typeface="Times New Roman"/>
              </a:defRPr>
            </a:lvl1pPr>
          </a:lstStyle>
          <a:p>
            <a:pPr/>
            <a:fld id="{86CB4B4D-7CA3-9044-876B-883B54F8677D}" type="slidenum"/>
          </a:p>
        </p:txBody>
      </p:sp>
      <p:sp>
        <p:nvSpPr>
          <p:cNvPr id="324" name="Title Text"/>
          <p:cNvSpPr/>
          <p:nvPr>
            <p:ph type="title"/>
          </p:nvPr>
        </p:nvSpPr>
        <p:spPr>
          <a:xfrm>
            <a:off x="685800" y="304800"/>
            <a:ext cx="7772400" cy="609600"/>
          </a:xfrm>
          <a:prstGeom prst="rect">
            <a:avLst/>
          </a:prstGeom>
        </p:spPr>
        <p:txBody>
          <a:bodyPr lIns="44450" tIns="44450" rIns="44450" bIns="44450"/>
          <a:lstStyle>
            <a:lvl1pPr algn="ctr">
              <a:defRPr b="1" sz="2400">
                <a:latin typeface="Arial"/>
                <a:ea typeface="Arial"/>
                <a:cs typeface="Arial"/>
                <a:sym typeface="Arial"/>
              </a:defRPr>
            </a:lvl1pPr>
          </a:lstStyle>
          <a:p>
            <a:pPr/>
            <a:r>
              <a:t>Title Text</a:t>
            </a:r>
          </a:p>
        </p:txBody>
      </p:sp>
      <p:sp>
        <p:nvSpPr>
          <p:cNvPr id="325" name="Body Level One…"/>
          <p:cNvSpPr/>
          <p:nvPr>
            <p:ph type="body" sz="half" idx="1"/>
          </p:nvPr>
        </p:nvSpPr>
        <p:spPr>
          <a:xfrm>
            <a:off x="609600" y="1143000"/>
            <a:ext cx="3851628" cy="5029200"/>
          </a:xfrm>
          <a:prstGeom prst="rect">
            <a:avLst/>
          </a:prstGeom>
        </p:spPr>
        <p:txBody>
          <a:bodyPr lIns="44450" tIns="44450" rIns="44450" bIns="44450"/>
          <a:lstStyle>
            <a:lvl1pPr>
              <a:spcBef>
                <a:spcPts val="400"/>
              </a:spcBef>
              <a:buFontTx/>
              <a:buChar char="•"/>
              <a:defRPr b="1" sz="1800">
                <a:latin typeface="Arial"/>
                <a:ea typeface="Arial"/>
                <a:cs typeface="Arial"/>
                <a:sym typeface="Arial"/>
              </a:defRPr>
            </a:lvl1pPr>
            <a:lvl2pPr marL="742950" indent="-285750">
              <a:spcBef>
                <a:spcPts val="400"/>
              </a:spcBef>
              <a:buFontTx/>
              <a:defRPr b="1" sz="1800">
                <a:latin typeface="Arial"/>
                <a:ea typeface="Arial"/>
                <a:cs typeface="Arial"/>
                <a:sym typeface="Arial"/>
              </a:defRPr>
            </a:lvl2pPr>
            <a:lvl3pPr marL="1143000" indent="-228600">
              <a:spcBef>
                <a:spcPts val="400"/>
              </a:spcBef>
              <a:buFontTx/>
              <a:defRPr b="1" sz="1800">
                <a:latin typeface="Arial"/>
                <a:ea typeface="Arial"/>
                <a:cs typeface="Arial"/>
                <a:sym typeface="Arial"/>
              </a:defRPr>
            </a:lvl3pPr>
            <a:lvl4pPr marL="1600200" indent="-228600">
              <a:spcBef>
                <a:spcPts val="400"/>
              </a:spcBef>
              <a:buFontTx/>
              <a:defRPr b="1" sz="1800">
                <a:latin typeface="Arial"/>
                <a:ea typeface="Arial"/>
                <a:cs typeface="Arial"/>
                <a:sym typeface="Arial"/>
              </a:defRPr>
            </a:lvl4pPr>
            <a:lvl5pPr marL="2057400" indent="-228600">
              <a:spcBef>
                <a:spcPts val="400"/>
              </a:spcBef>
              <a:buFontTx/>
              <a:buChar char="•"/>
              <a:defRPr b="1" sz="1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26" name="Rectangle"/>
          <p:cNvSpPr/>
          <p:nvPr>
            <p:ph type="body" sz="half" idx="13"/>
          </p:nvPr>
        </p:nvSpPr>
        <p:spPr>
          <a:xfrm>
            <a:off x="4606572" y="1143000"/>
            <a:ext cx="3851628" cy="5029200"/>
          </a:xfrm>
          <a:prstGeom prst="rect">
            <a:avLst/>
          </a:prstGeom>
        </p:spPr>
        <p:txBody>
          <a:bodyPr lIns="44450" tIns="44450" rIns="44450" bIns="44450"/>
          <a:lstStyle/>
          <a:p>
            <a:pPr>
              <a:spcBef>
                <a:spcPts val="400"/>
              </a:spcBef>
              <a:buFontTx/>
              <a:buChar char="•"/>
              <a:defRPr b="1" sz="1800">
                <a:latin typeface="Arial"/>
                <a:ea typeface="Arial"/>
                <a:cs typeface="Arial"/>
                <a:sym typeface="Arial"/>
              </a:defRPr>
            </a:pPr>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333" name="Slide Number"/>
          <p:cNvSpPr/>
          <p:nvPr>
            <p:ph type="sldNum" sz="quarter" idx="2"/>
          </p:nvPr>
        </p:nvSpPr>
        <p:spPr>
          <a:xfrm>
            <a:off x="5791200" y="6477000"/>
            <a:ext cx="406400" cy="418852"/>
          </a:xfrm>
          <a:prstGeom prst="rect">
            <a:avLst/>
          </a:prstGeom>
        </p:spPr>
        <p:txBody>
          <a:bodyPr lIns="44450" tIns="44450" rIns="44450" bIns="44450" anchor="t"/>
          <a:lstStyle>
            <a:lvl1pPr algn="l">
              <a:defRPr sz="2400">
                <a:solidFill>
                  <a:srgbClr val="000000"/>
                </a:solidFill>
                <a:latin typeface="+mn-lt"/>
                <a:ea typeface="+mn-ea"/>
                <a:cs typeface="+mn-cs"/>
                <a:sym typeface="Times New Roman"/>
              </a:defRPr>
            </a:lvl1pPr>
          </a:lstStyle>
          <a:p>
            <a:pPr/>
            <a:fld id="{86CB4B4D-7CA3-9044-876B-883B54F8677D}" type="slidenum"/>
          </a:p>
        </p:txBody>
      </p:sp>
      <p:sp>
        <p:nvSpPr>
          <p:cNvPr id="334" name="Title Text"/>
          <p:cNvSpPr/>
          <p:nvPr>
            <p:ph type="title"/>
          </p:nvPr>
        </p:nvSpPr>
        <p:spPr>
          <a:xfrm>
            <a:off x="685800" y="304800"/>
            <a:ext cx="7772400" cy="609600"/>
          </a:xfrm>
          <a:prstGeom prst="rect">
            <a:avLst/>
          </a:prstGeom>
        </p:spPr>
        <p:txBody>
          <a:bodyPr lIns="44450" tIns="44450" rIns="44450" bIns="44450"/>
          <a:lstStyle>
            <a:lvl1pPr algn="ctr">
              <a:defRPr b="1" sz="2400">
                <a:latin typeface="Arial"/>
                <a:ea typeface="Arial"/>
                <a:cs typeface="Arial"/>
                <a:sym typeface="Arial"/>
              </a:defRPr>
            </a:lvl1pPr>
          </a:lstStyle>
          <a:p>
            <a:pPr/>
            <a:r>
              <a:t>Title Text</a:t>
            </a:r>
          </a:p>
        </p:txBody>
      </p:sp>
      <p:sp>
        <p:nvSpPr>
          <p:cNvPr id="335" name="Body Level One…"/>
          <p:cNvSpPr/>
          <p:nvPr>
            <p:ph type="body" idx="1"/>
          </p:nvPr>
        </p:nvSpPr>
        <p:spPr>
          <a:xfrm>
            <a:off x="609600" y="1143000"/>
            <a:ext cx="7848600" cy="5029200"/>
          </a:xfrm>
          <a:prstGeom prst="rect">
            <a:avLst/>
          </a:prstGeom>
        </p:spPr>
        <p:txBody>
          <a:bodyPr lIns="44450" tIns="44450" rIns="44450" bIns="44450"/>
          <a:lstStyle>
            <a:lvl1pPr>
              <a:spcBef>
                <a:spcPts val="400"/>
              </a:spcBef>
              <a:buFontTx/>
              <a:buChar char="•"/>
              <a:defRPr b="1" sz="1800">
                <a:latin typeface="Arial"/>
                <a:ea typeface="Arial"/>
                <a:cs typeface="Arial"/>
                <a:sym typeface="Arial"/>
              </a:defRPr>
            </a:lvl1pPr>
            <a:lvl2pPr marL="742950" indent="-285750">
              <a:spcBef>
                <a:spcPts val="400"/>
              </a:spcBef>
              <a:buFontTx/>
              <a:defRPr b="1" sz="1800">
                <a:latin typeface="Arial"/>
                <a:ea typeface="Arial"/>
                <a:cs typeface="Arial"/>
                <a:sym typeface="Arial"/>
              </a:defRPr>
            </a:lvl2pPr>
            <a:lvl3pPr marL="1143000" indent="-228600">
              <a:spcBef>
                <a:spcPts val="400"/>
              </a:spcBef>
              <a:buFontTx/>
              <a:defRPr b="1" sz="1800">
                <a:latin typeface="Arial"/>
                <a:ea typeface="Arial"/>
                <a:cs typeface="Arial"/>
                <a:sym typeface="Arial"/>
              </a:defRPr>
            </a:lvl3pPr>
            <a:lvl4pPr marL="1600200" indent="-228600">
              <a:spcBef>
                <a:spcPts val="400"/>
              </a:spcBef>
              <a:buFontTx/>
              <a:defRPr b="1" sz="1800">
                <a:latin typeface="Arial"/>
                <a:ea typeface="Arial"/>
                <a:cs typeface="Arial"/>
                <a:sym typeface="Arial"/>
              </a:defRPr>
            </a:lvl4pPr>
            <a:lvl5pPr marL="2057400" indent="-228600">
              <a:spcBef>
                <a:spcPts val="400"/>
              </a:spcBef>
              <a:buFontTx/>
              <a:buChar char="•"/>
              <a:defRPr b="1" sz="1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36" name="C:\Documents and Settings\Owner\My Documents\My Pictures\bren_footer.png" descr="C:\Documents and Settings\Owner\My Documents\My Pictures\bren_footer.png"/>
          <p:cNvPicPr>
            <a:picLocks noChangeAspect="1"/>
          </p:cNvPicPr>
          <p:nvPr/>
        </p:nvPicPr>
        <p:blipFill>
          <a:blip r:embed="rId2">
            <a:extLst/>
          </a:blip>
          <a:stretch>
            <a:fillRect/>
          </a:stretch>
        </p:blipFill>
        <p:spPr>
          <a:xfrm>
            <a:off x="0" y="6305550"/>
            <a:ext cx="9144000" cy="533400"/>
          </a:xfrm>
          <a:prstGeom prst="rect">
            <a:avLst/>
          </a:prstGeom>
          <a:ln w="12700">
            <a:miter lim="400000"/>
          </a:ln>
        </p:spPr>
      </p:pic>
      <p:pic>
        <p:nvPicPr>
          <p:cNvPr id="37" name="C:\Documents and Settings\Owner\My Documents\My Pictures\uci\Right-facing-anteater-grey.jpg" descr="C:\Documents and Settings\Owner\My Documents\My Pictures\uci\Right-facing-anteater-grey.jpg"/>
          <p:cNvPicPr>
            <a:picLocks noChangeAspect="1"/>
          </p:cNvPicPr>
          <p:nvPr/>
        </p:nvPicPr>
        <p:blipFill>
          <a:blip r:embed="rId3">
            <a:extLst/>
          </a:blip>
          <a:stretch>
            <a:fillRect/>
          </a:stretch>
        </p:blipFill>
        <p:spPr>
          <a:xfrm>
            <a:off x="36512" y="5364162"/>
            <a:ext cx="2362201" cy="960438"/>
          </a:xfrm>
          <a:prstGeom prst="rect">
            <a:avLst/>
          </a:prstGeom>
          <a:ln w="12700">
            <a:miter lim="400000"/>
          </a:ln>
        </p:spPr>
      </p:pic>
      <p:sp>
        <p:nvSpPr>
          <p:cNvPr id="38" name="Title Text"/>
          <p:cNvSpPr/>
          <p:nvPr>
            <p:ph type="title"/>
          </p:nvPr>
        </p:nvSpPr>
        <p:spPr>
          <a:prstGeom prst="rect">
            <a:avLst/>
          </a:prstGeom>
        </p:spPr>
        <p:txBody>
          <a:bodyPr/>
          <a:lstStyle/>
          <a:p>
            <a:pPr/>
            <a:r>
              <a:t>Title Text</a:t>
            </a:r>
          </a:p>
        </p:txBody>
      </p:sp>
      <p:sp>
        <p:nvSpPr>
          <p:cNvPr id="39"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7"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48"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49" name="Title Text"/>
          <p:cNvSpPr/>
          <p:nvPr>
            <p:ph type="title"/>
          </p:nvPr>
        </p:nvSpPr>
        <p:spPr>
          <a:prstGeom prst="rect">
            <a:avLst/>
          </a:prstGeom>
        </p:spPr>
        <p:txBody>
          <a:bodyPr/>
          <a:lstStyle/>
          <a:p>
            <a:pPr/>
            <a:r>
              <a:t>Title Text</a:t>
            </a:r>
          </a:p>
        </p:txBody>
      </p:sp>
      <p:sp>
        <p:nvSpPr>
          <p:cNvPr id="50"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58" name="C:\Documents and Settings\Owner\My Documents\My Pictures\bren_footer.png" descr="C:\Documents and Settings\Owner\My Documents\My Pictures\bren_footer.png"/>
          <p:cNvPicPr>
            <a:picLocks noChangeAspect="1"/>
          </p:cNvPicPr>
          <p:nvPr/>
        </p:nvPicPr>
        <p:blipFill>
          <a:blip r:embed="rId2">
            <a:extLst/>
          </a:blip>
          <a:stretch>
            <a:fillRect/>
          </a:stretch>
        </p:blipFill>
        <p:spPr>
          <a:xfrm>
            <a:off x="0" y="19050"/>
            <a:ext cx="9144000" cy="533400"/>
          </a:xfrm>
          <a:prstGeom prst="rect">
            <a:avLst/>
          </a:prstGeom>
          <a:ln w="12700">
            <a:miter lim="400000"/>
          </a:ln>
        </p:spPr>
      </p:pic>
      <p:pic>
        <p:nvPicPr>
          <p:cNvPr id="59" name="C:\Documents and Settings\Owner\My Documents\My Pictures\uci\Right-facing-anteater-grey.jpg" descr="C:\Documents and Settings\Owner\My Documents\My Pictures\uci\Right-facing-anteater-grey.jpg"/>
          <p:cNvPicPr>
            <a:picLocks noChangeAspect="1"/>
          </p:cNvPicPr>
          <p:nvPr/>
        </p:nvPicPr>
        <p:blipFill>
          <a:blip r:embed="rId3">
            <a:extLst/>
          </a:blip>
          <a:stretch>
            <a:fillRect/>
          </a:stretch>
        </p:blipFill>
        <p:spPr>
          <a:xfrm>
            <a:off x="57150" y="620712"/>
            <a:ext cx="2362200" cy="960438"/>
          </a:xfrm>
          <a:prstGeom prst="rect">
            <a:avLst/>
          </a:prstGeom>
          <a:ln w="12700">
            <a:miter lim="400000"/>
          </a:ln>
        </p:spPr>
      </p:pic>
      <p:sp>
        <p:nvSpPr>
          <p:cNvPr id="60" name="Title Text"/>
          <p:cNvSpPr/>
          <p:nvPr>
            <p:ph type="title"/>
          </p:nvPr>
        </p:nvSpPr>
        <p:spPr>
          <a:prstGeom prst="rect">
            <a:avLst/>
          </a:prstGeom>
        </p:spPr>
        <p:txBody>
          <a:bodyPr/>
          <a:lstStyle/>
          <a:p>
            <a:pPr/>
            <a:r>
              <a:t>Title Text</a:t>
            </a:r>
          </a:p>
        </p:txBody>
      </p:sp>
      <p:sp>
        <p:nvSpPr>
          <p:cNvPr id="61"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69"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70"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71" name="Title Text"/>
          <p:cNvSpPr/>
          <p:nvPr>
            <p:ph type="title"/>
          </p:nvPr>
        </p:nvSpPr>
        <p:spPr>
          <a:prstGeom prst="rect">
            <a:avLst/>
          </a:prstGeom>
        </p:spPr>
        <p:txBody>
          <a:bodyPr/>
          <a:lstStyle/>
          <a:p>
            <a:pPr/>
            <a:r>
              <a:t>Title Text</a:t>
            </a:r>
          </a:p>
        </p:txBody>
      </p:sp>
      <p:sp>
        <p:nvSpPr>
          <p:cNvPr id="72"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80"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81"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82" name="Title Text"/>
          <p:cNvSpPr/>
          <p:nvPr>
            <p:ph type="title"/>
          </p:nvPr>
        </p:nvSpPr>
        <p:spPr>
          <a:prstGeom prst="rect">
            <a:avLst/>
          </a:prstGeom>
        </p:spPr>
        <p:txBody>
          <a:bodyPr/>
          <a:lstStyle/>
          <a:p>
            <a:pPr/>
            <a:r>
              <a:t>Title Text</a:t>
            </a:r>
          </a:p>
        </p:txBody>
      </p:sp>
      <p:sp>
        <p:nvSpPr>
          <p:cNvPr id="83"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4"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91"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92"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93" name="Title Text"/>
          <p:cNvSpPr/>
          <p:nvPr>
            <p:ph type="title"/>
          </p:nvPr>
        </p:nvSpPr>
        <p:spPr>
          <a:prstGeom prst="rect">
            <a:avLst/>
          </a:prstGeom>
        </p:spPr>
        <p:txBody>
          <a:bodyPr/>
          <a:lstStyle/>
          <a:p>
            <a:pPr/>
            <a:r>
              <a:t>Title Text</a:t>
            </a:r>
          </a:p>
        </p:txBody>
      </p:sp>
      <p:sp>
        <p:nvSpPr>
          <p:cNvPr id="94"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p:nvPr>
            <p:ph type="title"/>
          </p:nvPr>
        </p:nvSpPr>
        <p:spPr>
          <a:xfrm>
            <a:off x="457200" y="274637"/>
            <a:ext cx="8229600" cy="944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p:nvPr>
            <p:ph type="body" idx="1"/>
          </p:nvPr>
        </p:nvSpPr>
        <p:spPr>
          <a:xfrm>
            <a:off x="457200" y="1371600"/>
            <a:ext cx="8229600" cy="47545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Calibri"/>
          <a:ea typeface="Calibri"/>
          <a:cs typeface="Calibri"/>
          <a:sym typeface="Calibri"/>
        </a:defRPr>
      </a:lvl5pPr>
      <a:lvl6pPr marL="0" marR="0" indent="457200" algn="l" defTabSz="9144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Calibri"/>
          <a:ea typeface="Calibri"/>
          <a:cs typeface="Calibri"/>
          <a:sym typeface="Calibri"/>
        </a:defRPr>
      </a:lvl6pPr>
      <a:lvl7pPr marL="0" marR="0" indent="914400" algn="l" defTabSz="9144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Calibri"/>
          <a:ea typeface="Calibri"/>
          <a:cs typeface="Calibri"/>
          <a:sym typeface="Calibri"/>
        </a:defRPr>
      </a:lvl7pPr>
      <a:lvl8pPr marL="0" marR="0" indent="1371600" algn="l" defTabSz="9144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Calibri"/>
          <a:ea typeface="Calibri"/>
          <a:cs typeface="Calibri"/>
          <a:sym typeface="Calibri"/>
        </a:defRPr>
      </a:lvl8pPr>
      <a:lvl9pPr marL="0" marR="0" indent="1828800" algn="l" defTabSz="9144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4pPr>
      <a:lvl5pPr marL="22352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5pPr>
      <a:lvl6pPr marL="26924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6pPr>
      <a:lvl7pPr marL="31496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7pPr>
      <a:lvl8pPr marL="36068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8pPr>
      <a:lvl9pPr marL="40640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 Id="rId3" Type="http://schemas.openxmlformats.org/officeDocument/2006/relationships/image" Target="../media/image4.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5.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6.png"/><Relationship Id="rId3" Type="http://schemas.openxmlformats.org/officeDocument/2006/relationships/image" Target="../media/image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8.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0.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1.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jpe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2.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8.jpe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jpe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tate Space Representations and Search Algorithms"/>
          <p:cNvSpPr/>
          <p:nvPr>
            <p:ph type="title" idx="4294967295"/>
          </p:nvPr>
        </p:nvSpPr>
        <p:spPr>
          <a:xfrm>
            <a:off x="685800" y="1600200"/>
            <a:ext cx="7772400" cy="1470025"/>
          </a:xfrm>
          <a:prstGeom prst="rect">
            <a:avLst/>
          </a:prstGeom>
        </p:spPr>
        <p:txBody>
          <a:bodyPr/>
          <a:lstStyle/>
          <a:p>
            <a:pPr algn="ctr" defTabSz="457200">
              <a:defRPr sz="4400"/>
            </a:pPr>
            <a:r>
              <a:t>State Space Representations</a:t>
            </a:r>
            <a:br/>
            <a:r>
              <a:t>and Search Algorithms</a:t>
            </a:r>
          </a:p>
        </p:txBody>
      </p:sp>
      <p:sp>
        <p:nvSpPr>
          <p:cNvPr id="345" name="CS171, Winter 2017…"/>
          <p:cNvSpPr/>
          <p:nvPr>
            <p:ph type="body" sz="quarter" idx="4294967295"/>
          </p:nvPr>
        </p:nvSpPr>
        <p:spPr>
          <a:xfrm>
            <a:off x="1371600" y="3355975"/>
            <a:ext cx="6400800" cy="1752600"/>
          </a:xfrm>
          <a:prstGeom prst="rect">
            <a:avLst/>
          </a:prstGeom>
        </p:spPr>
        <p:txBody>
          <a:bodyPr/>
          <a:lstStyle/>
          <a:p>
            <a:pPr marL="0" indent="0" algn="ctr" defTabSz="370331">
              <a:spcBef>
                <a:spcPts val="600"/>
              </a:spcBef>
              <a:buSzTx/>
              <a:buNone/>
              <a:defRPr sz="2592">
                <a:solidFill>
                  <a:srgbClr val="898989"/>
                </a:solidFill>
              </a:defRPr>
            </a:pPr>
            <a:r>
              <a:t>CS171, Winter 2017</a:t>
            </a:r>
          </a:p>
          <a:p>
            <a:pPr marL="0" indent="0" algn="ctr" defTabSz="370331">
              <a:spcBef>
                <a:spcPts val="600"/>
              </a:spcBef>
              <a:buSzTx/>
              <a:buNone/>
              <a:defRPr sz="2592">
                <a:solidFill>
                  <a:srgbClr val="898989"/>
                </a:solidFill>
              </a:defRPr>
            </a:pPr>
            <a:r>
              <a:t>Introduction to Artificial Intelligence</a:t>
            </a:r>
          </a:p>
          <a:p>
            <a:pPr marL="0" indent="0" algn="ctr" defTabSz="370331">
              <a:spcBef>
                <a:spcPts val="600"/>
              </a:spcBef>
              <a:buSzTx/>
              <a:buNone/>
              <a:defRPr sz="2592">
                <a:solidFill>
                  <a:srgbClr val="898989"/>
                </a:solidFill>
              </a:defRPr>
            </a:pPr>
            <a:r>
              <a:t>Prof. Eric Mjolsness</a:t>
            </a:r>
          </a:p>
          <a:p>
            <a:pPr marL="0" indent="0" algn="ctr" defTabSz="370331">
              <a:spcBef>
                <a:spcPts val="600"/>
              </a:spcBef>
              <a:buSzTx/>
              <a:buNone/>
              <a:defRPr sz="1782">
                <a:solidFill>
                  <a:srgbClr val="898989"/>
                </a:solidFill>
              </a:defRPr>
            </a:pPr>
            <a:r>
              <a:t>Slides: Alexander Ihler, Rick Lathrop, R&amp;N</a:t>
            </a:r>
          </a:p>
        </p:txBody>
      </p:sp>
      <p:sp>
        <p:nvSpPr>
          <p:cNvPr id="346" name="Reading: R&amp;N 1, 2, 3.1-3.4"/>
          <p:cNvSpPr/>
          <p:nvPr/>
        </p:nvSpPr>
        <p:spPr>
          <a:xfrm>
            <a:off x="5006478" y="5638800"/>
            <a:ext cx="3844998"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solidFill>
                  <a:schemeClr val="accent2"/>
                </a:solidFill>
              </a:defRPr>
            </a:lvl1pPr>
          </a:lstStyle>
          <a:p>
            <a:pPr/>
            <a:r>
              <a:t>Reading: R&amp;N 1, 2, 3.1-3.4</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8" name="Why search?"/>
          <p:cNvSpPr/>
          <p:nvPr>
            <p:ph type="title" idx="4294967295"/>
          </p:nvPr>
        </p:nvSpPr>
        <p:spPr>
          <a:xfrm>
            <a:off x="374650" y="88900"/>
            <a:ext cx="8153400" cy="1020763"/>
          </a:xfrm>
          <a:prstGeom prst="rect">
            <a:avLst/>
          </a:prstGeom>
        </p:spPr>
        <p:txBody>
          <a:bodyPr/>
          <a:lstStyle>
            <a:lvl1pPr defTabSz="457200">
              <a:defRPr sz="4400"/>
            </a:lvl1pPr>
          </a:lstStyle>
          <a:p>
            <a:pPr/>
            <a:r>
              <a:t>Why search?</a:t>
            </a:r>
          </a:p>
        </p:txBody>
      </p:sp>
      <p:sp>
        <p:nvSpPr>
          <p:cNvPr id="609" name="Engaged in bigger, important problem…"/>
          <p:cNvSpPr/>
          <p:nvPr>
            <p:ph type="body" idx="4294967295"/>
          </p:nvPr>
        </p:nvSpPr>
        <p:spPr>
          <a:xfrm>
            <a:off x="347662" y="1058862"/>
            <a:ext cx="8686801" cy="5330826"/>
          </a:xfrm>
          <a:prstGeom prst="rect">
            <a:avLst/>
          </a:prstGeom>
        </p:spPr>
        <p:txBody>
          <a:bodyPr/>
          <a:lstStyle/>
          <a:p>
            <a:pPr defTabSz="457200">
              <a:spcBef>
                <a:spcPts val="600"/>
              </a:spcBef>
              <a:buClr>
                <a:schemeClr val="accent1"/>
              </a:buClr>
              <a:buChar char="•"/>
              <a:defRPr sz="2800"/>
            </a:pPr>
            <a:r>
              <a:t>Engaged in bigger, important problem</a:t>
            </a:r>
          </a:p>
          <a:p>
            <a:pPr lvl="1" marL="742950" indent="-285750" defTabSz="457200">
              <a:spcBef>
                <a:spcPts val="0"/>
              </a:spcBef>
              <a:buClr>
                <a:schemeClr val="accent1"/>
              </a:buClr>
              <a:defRPr sz="2400"/>
            </a:pPr>
            <a:r>
              <a:t>Hit a search subproblem we need to solve</a:t>
            </a:r>
          </a:p>
          <a:p>
            <a:pPr lvl="1" marL="742950" indent="-285750" defTabSz="457200">
              <a:spcBef>
                <a:spcPts val="0"/>
              </a:spcBef>
              <a:buClr>
                <a:schemeClr val="accent1"/>
              </a:buClr>
              <a:defRPr sz="2400"/>
            </a:pPr>
            <a:r>
              <a:t>Search, solve it, get back to original problem</a:t>
            </a:r>
          </a:p>
          <a:p>
            <a:pPr lvl="1" marL="742950" indent="-285750" defTabSz="457200">
              <a:spcBef>
                <a:spcPts val="0"/>
              </a:spcBef>
              <a:buClr>
                <a:schemeClr val="accent1"/>
              </a:buClr>
              <a:defRPr sz="2400"/>
            </a:pPr>
          </a:p>
          <a:p>
            <a:pPr defTabSz="457200">
              <a:spcBef>
                <a:spcPts val="600"/>
              </a:spcBef>
              <a:buClr>
                <a:schemeClr val="accent1"/>
              </a:buClr>
              <a:buChar char="•"/>
              <a:defRPr sz="2800"/>
            </a:pPr>
            <a:r>
              <a:t>Predict the results of our actions in the future</a:t>
            </a:r>
          </a:p>
          <a:p>
            <a:pPr lvl="1" marL="742950" indent="-285750" defTabSz="457200">
              <a:spcBef>
                <a:spcPts val="0"/>
              </a:spcBef>
              <a:buClr>
                <a:schemeClr val="accent1"/>
              </a:buClr>
              <a:defRPr sz="2400"/>
            </a:pPr>
          </a:p>
          <a:p>
            <a:pPr defTabSz="457200">
              <a:spcBef>
                <a:spcPts val="600"/>
              </a:spcBef>
              <a:buClr>
                <a:schemeClr val="accent1"/>
              </a:buClr>
              <a:buChar char="•"/>
              <a:defRPr sz="2800"/>
            </a:pPr>
            <a:r>
              <a:t>Many sequences of actions, each with some utility</a:t>
            </a:r>
          </a:p>
          <a:p>
            <a:pPr lvl="1" marL="742950" indent="-285750" defTabSz="457200">
              <a:spcBef>
                <a:spcPts val="0"/>
              </a:spcBef>
              <a:buClr>
                <a:schemeClr val="accent1"/>
              </a:buClr>
              <a:defRPr sz="2400"/>
            </a:pPr>
            <a:r>
              <a:t>Maximize performance measure</a:t>
            </a:r>
          </a:p>
          <a:p>
            <a:pPr lvl="1" marL="742950" indent="-285750" defTabSz="457200">
              <a:spcBef>
                <a:spcPts val="0"/>
              </a:spcBef>
              <a:buClr>
                <a:schemeClr val="accent1"/>
              </a:buClr>
              <a:defRPr sz="2400"/>
            </a:pPr>
          </a:p>
          <a:p>
            <a:pPr defTabSz="457200">
              <a:spcBef>
                <a:spcPts val="600"/>
              </a:spcBef>
              <a:buClr>
                <a:schemeClr val="accent1"/>
              </a:buClr>
              <a:buChar char="•"/>
              <a:defRPr sz="2800"/>
            </a:pPr>
            <a:r>
              <a:t>Want to achieve some goal by some (any?) means</a:t>
            </a:r>
          </a:p>
          <a:p>
            <a:pPr defTabSz="457200">
              <a:spcBef>
                <a:spcPts val="600"/>
              </a:spcBef>
              <a:buClr>
                <a:schemeClr val="accent1"/>
              </a:buClr>
              <a:buChar char="•"/>
              <a:defRPr sz="2800"/>
            </a:pPr>
            <a:r>
              <a:t>Or, find the best (optimal) way to achieve it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1" name="Example: Romania"/>
          <p:cNvSpPr/>
          <p:nvPr>
            <p:ph type="title" idx="4294967295"/>
          </p:nvPr>
        </p:nvSpPr>
        <p:spPr>
          <a:xfrm>
            <a:off x="374650" y="88900"/>
            <a:ext cx="8153400" cy="1020763"/>
          </a:xfrm>
          <a:prstGeom prst="rect">
            <a:avLst/>
          </a:prstGeom>
        </p:spPr>
        <p:txBody>
          <a:bodyPr/>
          <a:lstStyle>
            <a:lvl1pPr defTabSz="457200">
              <a:defRPr sz="4400"/>
            </a:lvl1pPr>
          </a:lstStyle>
          <a:p>
            <a:pPr/>
            <a:r>
              <a:t>Example: Romania</a:t>
            </a:r>
          </a:p>
        </p:txBody>
      </p:sp>
      <p:sp>
        <p:nvSpPr>
          <p:cNvPr id="612" name="On holiday in Romania…"/>
          <p:cNvSpPr/>
          <p:nvPr>
            <p:ph type="body" idx="4294967295"/>
          </p:nvPr>
        </p:nvSpPr>
        <p:spPr>
          <a:xfrm>
            <a:off x="347662" y="1058862"/>
            <a:ext cx="8686801" cy="5330826"/>
          </a:xfrm>
          <a:prstGeom prst="rect">
            <a:avLst/>
          </a:prstGeom>
        </p:spPr>
        <p:txBody>
          <a:bodyPr/>
          <a:lstStyle/>
          <a:p>
            <a:pPr defTabSz="457200">
              <a:lnSpc>
                <a:spcPct val="90000"/>
              </a:lnSpc>
              <a:spcBef>
                <a:spcPts val="600"/>
              </a:spcBef>
              <a:buClr>
                <a:schemeClr val="accent1"/>
              </a:buClr>
              <a:buChar char="•"/>
              <a:defRPr sz="2800"/>
            </a:pPr>
            <a:r>
              <a:t>On holiday in Romania</a:t>
            </a:r>
          </a:p>
          <a:p>
            <a:pPr lvl="1" marL="742950" indent="-285750" defTabSz="457200">
              <a:lnSpc>
                <a:spcPct val="90000"/>
              </a:lnSpc>
              <a:spcBef>
                <a:spcPts val="0"/>
              </a:spcBef>
              <a:buClr>
                <a:schemeClr val="accent1"/>
              </a:buClr>
              <a:defRPr sz="2400"/>
            </a:pPr>
            <a:r>
              <a:t>Currently in Arad</a:t>
            </a:r>
          </a:p>
          <a:p>
            <a:pPr lvl="1" marL="742950" indent="-285750" defTabSz="457200">
              <a:lnSpc>
                <a:spcPct val="90000"/>
              </a:lnSpc>
              <a:spcBef>
                <a:spcPts val="0"/>
              </a:spcBef>
              <a:buClr>
                <a:schemeClr val="accent1"/>
              </a:buClr>
              <a:defRPr sz="2400"/>
            </a:pPr>
            <a:r>
              <a:t>Flight leaves tomorrow from Bucharest</a:t>
            </a:r>
          </a:p>
          <a:p>
            <a:pPr lvl="3" marL="1600200" indent="-228600" defTabSz="457200">
              <a:lnSpc>
                <a:spcPct val="90000"/>
              </a:lnSpc>
              <a:spcBef>
                <a:spcPts val="0"/>
              </a:spcBef>
              <a:buClr>
                <a:schemeClr val="accent1"/>
              </a:buClr>
              <a:defRPr sz="1600"/>
            </a:pPr>
          </a:p>
          <a:p>
            <a:pPr defTabSz="457200">
              <a:lnSpc>
                <a:spcPct val="90000"/>
              </a:lnSpc>
              <a:spcBef>
                <a:spcPts val="600"/>
              </a:spcBef>
              <a:buClr>
                <a:schemeClr val="accent1"/>
              </a:buClr>
              <a:buChar char="•"/>
              <a:defRPr sz="2800">
                <a:solidFill>
                  <a:schemeClr val="accent2"/>
                </a:solidFill>
              </a:defRPr>
            </a:pPr>
            <a:r>
              <a:t>Formulate goal:</a:t>
            </a:r>
          </a:p>
          <a:p>
            <a:pPr lvl="1" marL="742950" indent="-285750" defTabSz="457200">
              <a:lnSpc>
                <a:spcPct val="90000"/>
              </a:lnSpc>
              <a:spcBef>
                <a:spcPts val="0"/>
              </a:spcBef>
              <a:buClr>
                <a:schemeClr val="accent1"/>
              </a:buClr>
              <a:defRPr sz="2400"/>
            </a:pPr>
            <a:r>
              <a:t>Be in Bucharest</a:t>
            </a:r>
          </a:p>
          <a:p>
            <a:pPr lvl="4" marL="2057400" indent="-228600" defTabSz="457200">
              <a:lnSpc>
                <a:spcPct val="90000"/>
              </a:lnSpc>
              <a:spcBef>
                <a:spcPts val="0"/>
              </a:spcBef>
              <a:buClr>
                <a:schemeClr val="accent1"/>
              </a:buClr>
              <a:defRPr sz="1600"/>
            </a:pPr>
          </a:p>
          <a:p>
            <a:pPr defTabSz="457200">
              <a:lnSpc>
                <a:spcPct val="90000"/>
              </a:lnSpc>
              <a:spcBef>
                <a:spcPts val="600"/>
              </a:spcBef>
              <a:buClr>
                <a:schemeClr val="accent1"/>
              </a:buClr>
              <a:buChar char="•"/>
              <a:defRPr sz="2800">
                <a:solidFill>
                  <a:schemeClr val="accent2"/>
                </a:solidFill>
              </a:defRPr>
            </a:pPr>
            <a:r>
              <a:t>Formulate problem:</a:t>
            </a:r>
          </a:p>
          <a:p>
            <a:pPr lvl="1" marL="742950" indent="-285750" defTabSz="457200">
              <a:lnSpc>
                <a:spcPct val="90000"/>
              </a:lnSpc>
              <a:spcBef>
                <a:spcPts val="0"/>
              </a:spcBef>
              <a:buClr>
                <a:schemeClr val="accent1"/>
              </a:buClr>
              <a:defRPr sz="2400">
                <a:solidFill>
                  <a:schemeClr val="accent2"/>
                </a:solidFill>
              </a:defRPr>
            </a:pPr>
            <a:r>
              <a:t>States:</a:t>
            </a:r>
            <a:r>
              <a:rPr>
                <a:solidFill>
                  <a:srgbClr val="000000"/>
                </a:solidFill>
              </a:rPr>
              <a:t>  	 various cities</a:t>
            </a:r>
          </a:p>
          <a:p>
            <a:pPr lvl="1" marL="742950" indent="-285750" defTabSz="457200">
              <a:lnSpc>
                <a:spcPct val="90000"/>
              </a:lnSpc>
              <a:spcBef>
                <a:spcPts val="0"/>
              </a:spcBef>
              <a:buClr>
                <a:schemeClr val="accent1"/>
              </a:buClr>
              <a:defRPr sz="2400">
                <a:solidFill>
                  <a:schemeClr val="accent2"/>
                </a:solidFill>
              </a:defRPr>
            </a:pPr>
            <a:r>
              <a:t>Actions:</a:t>
            </a:r>
            <a:r>
              <a:rPr>
                <a:solidFill>
                  <a:srgbClr val="000000"/>
                </a:solidFill>
              </a:rPr>
              <a:t>  drive between cities / choose next city</a:t>
            </a:r>
          </a:p>
          <a:p>
            <a:pPr lvl="4" marL="2057400" indent="-228600" defTabSz="457200">
              <a:lnSpc>
                <a:spcPct val="90000"/>
              </a:lnSpc>
              <a:spcBef>
                <a:spcPts val="0"/>
              </a:spcBef>
              <a:buClr>
                <a:schemeClr val="accent1"/>
              </a:buClr>
              <a:defRPr sz="1600"/>
            </a:pPr>
          </a:p>
          <a:p>
            <a:pPr defTabSz="457200">
              <a:lnSpc>
                <a:spcPct val="90000"/>
              </a:lnSpc>
              <a:spcBef>
                <a:spcPts val="600"/>
              </a:spcBef>
              <a:buClr>
                <a:schemeClr val="accent1"/>
              </a:buClr>
              <a:buChar char="•"/>
              <a:defRPr sz="2800">
                <a:solidFill>
                  <a:schemeClr val="accent2"/>
                </a:solidFill>
              </a:defRPr>
            </a:pPr>
            <a:r>
              <a:t>Find a solution:</a:t>
            </a:r>
          </a:p>
          <a:p>
            <a:pPr lvl="1" marL="742950" indent="-285750" defTabSz="457200">
              <a:lnSpc>
                <a:spcPct val="90000"/>
              </a:lnSpc>
              <a:spcBef>
                <a:spcPts val="0"/>
              </a:spcBef>
              <a:buClr>
                <a:schemeClr val="accent1"/>
              </a:buClr>
              <a:defRPr sz="2400"/>
            </a:pPr>
            <a:r>
              <a:t>Sequence of cities, e.g.: Arad, Sibiu, Fagaras, Bucharest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4" name="Example: Romania"/>
          <p:cNvSpPr/>
          <p:nvPr>
            <p:ph type="title" idx="4294967295"/>
          </p:nvPr>
        </p:nvSpPr>
        <p:spPr>
          <a:xfrm>
            <a:off x="374650" y="88900"/>
            <a:ext cx="8153400" cy="1020763"/>
          </a:xfrm>
          <a:prstGeom prst="rect">
            <a:avLst/>
          </a:prstGeom>
        </p:spPr>
        <p:txBody>
          <a:bodyPr/>
          <a:lstStyle>
            <a:lvl1pPr defTabSz="457200">
              <a:defRPr sz="4400"/>
            </a:lvl1pPr>
          </a:lstStyle>
          <a:p>
            <a:pPr/>
            <a:r>
              <a:t>Example: Romania</a:t>
            </a:r>
          </a:p>
        </p:txBody>
      </p:sp>
      <p:grpSp>
        <p:nvGrpSpPr>
          <p:cNvPr id="703" name="Group"/>
          <p:cNvGrpSpPr/>
          <p:nvPr/>
        </p:nvGrpSpPr>
        <p:grpSpPr>
          <a:xfrm>
            <a:off x="211137" y="1217612"/>
            <a:ext cx="8432665" cy="5181600"/>
            <a:chOff x="0" y="0"/>
            <a:chExt cx="8432664" cy="5181598"/>
          </a:xfrm>
        </p:grpSpPr>
        <p:sp>
          <p:nvSpPr>
            <p:cNvPr id="615" name="Square"/>
            <p:cNvSpPr/>
            <p:nvPr/>
          </p:nvSpPr>
          <p:spPr>
            <a:xfrm>
              <a:off x="1266825" y="219075"/>
              <a:ext cx="207963" cy="207963"/>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16" name="Square"/>
            <p:cNvSpPr/>
            <p:nvPr/>
          </p:nvSpPr>
          <p:spPr>
            <a:xfrm>
              <a:off x="903287" y="830262"/>
              <a:ext cx="207964" cy="207964"/>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17" name="Square"/>
            <p:cNvSpPr/>
            <p:nvPr/>
          </p:nvSpPr>
          <p:spPr>
            <a:xfrm>
              <a:off x="646112" y="1474787"/>
              <a:ext cx="206376" cy="207964"/>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18" name="Square"/>
            <p:cNvSpPr/>
            <p:nvPr/>
          </p:nvSpPr>
          <p:spPr>
            <a:xfrm>
              <a:off x="646112" y="2743200"/>
              <a:ext cx="206376" cy="207963"/>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19" name="Square"/>
            <p:cNvSpPr/>
            <p:nvPr/>
          </p:nvSpPr>
          <p:spPr>
            <a:xfrm>
              <a:off x="2430462" y="2001837"/>
              <a:ext cx="207964" cy="207964"/>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20" name="Square"/>
            <p:cNvSpPr/>
            <p:nvPr/>
          </p:nvSpPr>
          <p:spPr>
            <a:xfrm>
              <a:off x="1751012" y="3203575"/>
              <a:ext cx="207964" cy="207963"/>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21" name="Square"/>
            <p:cNvSpPr/>
            <p:nvPr/>
          </p:nvSpPr>
          <p:spPr>
            <a:xfrm>
              <a:off x="3995737" y="2112962"/>
              <a:ext cx="207964" cy="207964"/>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22" name="Square"/>
            <p:cNvSpPr/>
            <p:nvPr/>
          </p:nvSpPr>
          <p:spPr>
            <a:xfrm>
              <a:off x="2876550" y="2724150"/>
              <a:ext cx="207962" cy="207963"/>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23" name="Square"/>
            <p:cNvSpPr/>
            <p:nvPr/>
          </p:nvSpPr>
          <p:spPr>
            <a:xfrm>
              <a:off x="6596062" y="1212850"/>
              <a:ext cx="207964" cy="207963"/>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24" name="Square"/>
            <p:cNvSpPr/>
            <p:nvPr/>
          </p:nvSpPr>
          <p:spPr>
            <a:xfrm>
              <a:off x="5532437" y="755650"/>
              <a:ext cx="206376" cy="207963"/>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25" name="Square"/>
            <p:cNvSpPr/>
            <p:nvPr/>
          </p:nvSpPr>
          <p:spPr>
            <a:xfrm>
              <a:off x="6324600" y="3665537"/>
              <a:ext cx="207962" cy="2063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26" name="Square"/>
            <p:cNvSpPr/>
            <p:nvPr/>
          </p:nvSpPr>
          <p:spPr>
            <a:xfrm>
              <a:off x="5457825" y="4033837"/>
              <a:ext cx="207962" cy="207964"/>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27" name="Square"/>
            <p:cNvSpPr/>
            <p:nvPr/>
          </p:nvSpPr>
          <p:spPr>
            <a:xfrm>
              <a:off x="7148512" y="2195512"/>
              <a:ext cx="207964" cy="207964"/>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28" name="Square"/>
            <p:cNvSpPr/>
            <p:nvPr/>
          </p:nvSpPr>
          <p:spPr>
            <a:xfrm>
              <a:off x="5029200" y="4881562"/>
              <a:ext cx="207962" cy="207964"/>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29" name="Square"/>
            <p:cNvSpPr/>
            <p:nvPr/>
          </p:nvSpPr>
          <p:spPr>
            <a:xfrm>
              <a:off x="7537450" y="3665537"/>
              <a:ext cx="206375" cy="2063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30" name="Square"/>
            <p:cNvSpPr/>
            <p:nvPr/>
          </p:nvSpPr>
          <p:spPr>
            <a:xfrm>
              <a:off x="7983537" y="4537075"/>
              <a:ext cx="207964" cy="207963"/>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31" name="Square"/>
            <p:cNvSpPr/>
            <p:nvPr/>
          </p:nvSpPr>
          <p:spPr>
            <a:xfrm>
              <a:off x="1782762" y="4445000"/>
              <a:ext cx="207964" cy="207963"/>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32" name="Square"/>
            <p:cNvSpPr/>
            <p:nvPr/>
          </p:nvSpPr>
          <p:spPr>
            <a:xfrm>
              <a:off x="1820862" y="3835400"/>
              <a:ext cx="207964" cy="207963"/>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33" name="Square"/>
            <p:cNvSpPr/>
            <p:nvPr/>
          </p:nvSpPr>
          <p:spPr>
            <a:xfrm>
              <a:off x="4217987" y="3411537"/>
              <a:ext cx="207964" cy="207964"/>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34" name="Square"/>
            <p:cNvSpPr/>
            <p:nvPr/>
          </p:nvSpPr>
          <p:spPr>
            <a:xfrm>
              <a:off x="3165475" y="4610100"/>
              <a:ext cx="207962" cy="207963"/>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635" name="Line"/>
            <p:cNvSpPr/>
            <p:nvPr/>
          </p:nvSpPr>
          <p:spPr>
            <a:xfrm flipV="1">
              <a:off x="749300" y="1038225"/>
              <a:ext cx="257176" cy="436563"/>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36" name="Line"/>
            <p:cNvSpPr/>
            <p:nvPr/>
          </p:nvSpPr>
          <p:spPr>
            <a:xfrm flipV="1">
              <a:off x="1006475" y="427037"/>
              <a:ext cx="365126" cy="40322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37" name="Line"/>
            <p:cNvSpPr/>
            <p:nvPr/>
          </p:nvSpPr>
          <p:spPr>
            <a:xfrm flipH="1" flipV="1">
              <a:off x="1371600" y="427037"/>
              <a:ext cx="1162051" cy="157480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38" name="Line"/>
            <p:cNvSpPr/>
            <p:nvPr/>
          </p:nvSpPr>
          <p:spPr>
            <a:xfrm>
              <a:off x="852487" y="1579561"/>
              <a:ext cx="1577975" cy="527052"/>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39" name="Line"/>
            <p:cNvSpPr/>
            <p:nvPr/>
          </p:nvSpPr>
          <p:spPr>
            <a:xfrm flipH="1" flipV="1">
              <a:off x="2533650" y="2209800"/>
              <a:ext cx="447675" cy="51435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40" name="Line"/>
            <p:cNvSpPr/>
            <p:nvPr/>
          </p:nvSpPr>
          <p:spPr>
            <a:xfrm>
              <a:off x="2638425" y="2106612"/>
              <a:ext cx="1357313" cy="109539"/>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41" name="Line"/>
            <p:cNvSpPr/>
            <p:nvPr/>
          </p:nvSpPr>
          <p:spPr>
            <a:xfrm flipV="1">
              <a:off x="749300" y="1682750"/>
              <a:ext cx="1" cy="106045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42" name="Line"/>
            <p:cNvSpPr/>
            <p:nvPr/>
          </p:nvSpPr>
          <p:spPr>
            <a:xfrm>
              <a:off x="852487" y="2846387"/>
              <a:ext cx="898525" cy="461964"/>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43" name="Line"/>
            <p:cNvSpPr/>
            <p:nvPr/>
          </p:nvSpPr>
          <p:spPr>
            <a:xfrm flipH="1" flipV="1">
              <a:off x="1855787" y="3411537"/>
              <a:ext cx="68264" cy="423864"/>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44" name="Line"/>
            <p:cNvSpPr/>
            <p:nvPr/>
          </p:nvSpPr>
          <p:spPr>
            <a:xfrm flipV="1">
              <a:off x="1887537" y="4043362"/>
              <a:ext cx="36514" cy="401639"/>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45" name="Line"/>
            <p:cNvSpPr/>
            <p:nvPr/>
          </p:nvSpPr>
          <p:spPr>
            <a:xfrm flipH="1" flipV="1">
              <a:off x="1990725" y="4548187"/>
              <a:ext cx="1174751" cy="166689"/>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46" name="Line"/>
            <p:cNvSpPr/>
            <p:nvPr/>
          </p:nvSpPr>
          <p:spPr>
            <a:xfrm flipH="1" flipV="1">
              <a:off x="2981324" y="2932112"/>
              <a:ext cx="288927" cy="1677989"/>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47" name="Line"/>
            <p:cNvSpPr/>
            <p:nvPr/>
          </p:nvSpPr>
          <p:spPr>
            <a:xfrm flipH="1" flipV="1">
              <a:off x="3084512" y="2827337"/>
              <a:ext cx="1133476" cy="68897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48" name="Line"/>
            <p:cNvSpPr/>
            <p:nvPr/>
          </p:nvSpPr>
          <p:spPr>
            <a:xfrm flipV="1">
              <a:off x="3373437" y="3619500"/>
              <a:ext cx="947739" cy="109537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49" name="Line"/>
            <p:cNvSpPr/>
            <p:nvPr/>
          </p:nvSpPr>
          <p:spPr>
            <a:xfrm flipH="1" flipV="1">
              <a:off x="4425949" y="3516312"/>
              <a:ext cx="1031876" cy="620714"/>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50" name="Line"/>
            <p:cNvSpPr/>
            <p:nvPr/>
          </p:nvSpPr>
          <p:spPr>
            <a:xfrm flipH="1" flipV="1">
              <a:off x="4203699" y="2216150"/>
              <a:ext cx="1358902" cy="1817688"/>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51" name="Line"/>
            <p:cNvSpPr/>
            <p:nvPr/>
          </p:nvSpPr>
          <p:spPr>
            <a:xfrm flipV="1">
              <a:off x="5132387" y="4241800"/>
              <a:ext cx="430214" cy="639763"/>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52" name="Line"/>
            <p:cNvSpPr/>
            <p:nvPr/>
          </p:nvSpPr>
          <p:spPr>
            <a:xfrm flipV="1">
              <a:off x="5665786" y="3768725"/>
              <a:ext cx="658814" cy="36830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53" name="Line"/>
            <p:cNvSpPr/>
            <p:nvPr/>
          </p:nvSpPr>
          <p:spPr>
            <a:xfrm flipH="1" flipV="1">
              <a:off x="5738812" y="860425"/>
              <a:ext cx="857251" cy="455613"/>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54" name="Line"/>
            <p:cNvSpPr/>
            <p:nvPr/>
          </p:nvSpPr>
          <p:spPr>
            <a:xfrm flipH="1" flipV="1">
              <a:off x="6699250" y="1420812"/>
              <a:ext cx="554038" cy="77470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55" name="Line"/>
            <p:cNvSpPr/>
            <p:nvPr/>
          </p:nvSpPr>
          <p:spPr>
            <a:xfrm flipV="1">
              <a:off x="6427787" y="2403475"/>
              <a:ext cx="825501" cy="1262063"/>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56" name="Line"/>
            <p:cNvSpPr/>
            <p:nvPr/>
          </p:nvSpPr>
          <p:spPr>
            <a:xfrm>
              <a:off x="6532562" y="3768725"/>
              <a:ext cx="1004889" cy="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57" name="Line"/>
            <p:cNvSpPr/>
            <p:nvPr/>
          </p:nvSpPr>
          <p:spPr>
            <a:xfrm flipH="1" flipV="1">
              <a:off x="7640636" y="3871912"/>
              <a:ext cx="447676" cy="665164"/>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658" name="86"/>
            <p:cNvSpPr/>
            <p:nvPr/>
          </p:nvSpPr>
          <p:spPr>
            <a:xfrm>
              <a:off x="7928902" y="3964891"/>
              <a:ext cx="290623"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86</a:t>
              </a:r>
            </a:p>
          </p:txBody>
        </p:sp>
        <p:sp>
          <p:nvSpPr>
            <p:cNvPr id="659" name="98"/>
            <p:cNvSpPr/>
            <p:nvPr/>
          </p:nvSpPr>
          <p:spPr>
            <a:xfrm>
              <a:off x="6914741" y="3411650"/>
              <a:ext cx="290623"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98</a:t>
              </a:r>
            </a:p>
          </p:txBody>
        </p:sp>
        <p:sp>
          <p:nvSpPr>
            <p:cNvPr id="660" name="142"/>
            <p:cNvSpPr/>
            <p:nvPr/>
          </p:nvSpPr>
          <p:spPr>
            <a:xfrm>
              <a:off x="6914741" y="2858409"/>
              <a:ext cx="383863"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142</a:t>
              </a:r>
            </a:p>
          </p:txBody>
        </p:sp>
        <p:sp>
          <p:nvSpPr>
            <p:cNvPr id="661" name="92"/>
            <p:cNvSpPr/>
            <p:nvPr/>
          </p:nvSpPr>
          <p:spPr>
            <a:xfrm>
              <a:off x="7006937" y="1475308"/>
              <a:ext cx="290623"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92</a:t>
              </a:r>
            </a:p>
          </p:txBody>
        </p:sp>
        <p:sp>
          <p:nvSpPr>
            <p:cNvPr id="662" name="87"/>
            <p:cNvSpPr/>
            <p:nvPr/>
          </p:nvSpPr>
          <p:spPr>
            <a:xfrm>
              <a:off x="6084971" y="737654"/>
              <a:ext cx="290623"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87</a:t>
              </a:r>
            </a:p>
          </p:txBody>
        </p:sp>
        <p:sp>
          <p:nvSpPr>
            <p:cNvPr id="663" name="90"/>
            <p:cNvSpPr/>
            <p:nvPr/>
          </p:nvSpPr>
          <p:spPr>
            <a:xfrm>
              <a:off x="5331526" y="4505938"/>
              <a:ext cx="29062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90</a:t>
              </a:r>
            </a:p>
          </p:txBody>
        </p:sp>
        <p:sp>
          <p:nvSpPr>
            <p:cNvPr id="664" name="85"/>
            <p:cNvSpPr/>
            <p:nvPr/>
          </p:nvSpPr>
          <p:spPr>
            <a:xfrm>
              <a:off x="5740630" y="3607367"/>
              <a:ext cx="29062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85</a:t>
              </a:r>
            </a:p>
          </p:txBody>
        </p:sp>
        <p:sp>
          <p:nvSpPr>
            <p:cNvPr id="665" name="101"/>
            <p:cNvSpPr/>
            <p:nvPr/>
          </p:nvSpPr>
          <p:spPr>
            <a:xfrm>
              <a:off x="4513508" y="3811513"/>
              <a:ext cx="383864"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101</a:t>
              </a:r>
            </a:p>
          </p:txBody>
        </p:sp>
        <p:sp>
          <p:nvSpPr>
            <p:cNvPr id="666" name="211"/>
            <p:cNvSpPr/>
            <p:nvPr/>
          </p:nvSpPr>
          <p:spPr>
            <a:xfrm>
              <a:off x="4818291" y="2829452"/>
              <a:ext cx="383864"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211</a:t>
              </a:r>
            </a:p>
          </p:txBody>
        </p:sp>
        <p:sp>
          <p:nvSpPr>
            <p:cNvPr id="667" name="138"/>
            <p:cNvSpPr/>
            <p:nvPr/>
          </p:nvSpPr>
          <p:spPr>
            <a:xfrm>
              <a:off x="3775254" y="4124919"/>
              <a:ext cx="383863"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138</a:t>
              </a:r>
            </a:p>
          </p:txBody>
        </p:sp>
        <p:sp>
          <p:nvSpPr>
            <p:cNvPr id="668" name="146"/>
            <p:cNvSpPr/>
            <p:nvPr/>
          </p:nvSpPr>
          <p:spPr>
            <a:xfrm>
              <a:off x="3089493" y="3591491"/>
              <a:ext cx="383864"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146</a:t>
              </a:r>
            </a:p>
          </p:txBody>
        </p:sp>
        <p:sp>
          <p:nvSpPr>
            <p:cNvPr id="669" name="97"/>
            <p:cNvSpPr/>
            <p:nvPr/>
          </p:nvSpPr>
          <p:spPr>
            <a:xfrm>
              <a:off x="3522969" y="2820862"/>
              <a:ext cx="29062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97</a:t>
              </a:r>
            </a:p>
          </p:txBody>
        </p:sp>
        <p:sp>
          <p:nvSpPr>
            <p:cNvPr id="670" name="120"/>
            <p:cNvSpPr/>
            <p:nvPr/>
          </p:nvSpPr>
          <p:spPr>
            <a:xfrm>
              <a:off x="2304913" y="4293201"/>
              <a:ext cx="383864"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120</a:t>
              </a:r>
            </a:p>
          </p:txBody>
        </p:sp>
        <p:sp>
          <p:nvSpPr>
            <p:cNvPr id="671" name="75"/>
            <p:cNvSpPr/>
            <p:nvPr/>
          </p:nvSpPr>
          <p:spPr>
            <a:xfrm>
              <a:off x="1518130" y="4124919"/>
              <a:ext cx="29062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75</a:t>
              </a:r>
            </a:p>
          </p:txBody>
        </p:sp>
        <p:sp>
          <p:nvSpPr>
            <p:cNvPr id="672" name="70"/>
            <p:cNvSpPr/>
            <p:nvPr/>
          </p:nvSpPr>
          <p:spPr>
            <a:xfrm>
              <a:off x="1481564" y="3470832"/>
              <a:ext cx="29062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70</a:t>
              </a:r>
            </a:p>
          </p:txBody>
        </p:sp>
        <p:sp>
          <p:nvSpPr>
            <p:cNvPr id="673" name="111"/>
            <p:cNvSpPr/>
            <p:nvPr/>
          </p:nvSpPr>
          <p:spPr>
            <a:xfrm>
              <a:off x="921965" y="3042822"/>
              <a:ext cx="383863"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111</a:t>
              </a:r>
            </a:p>
          </p:txBody>
        </p:sp>
        <p:sp>
          <p:nvSpPr>
            <p:cNvPr id="674" name="118"/>
            <p:cNvSpPr/>
            <p:nvPr/>
          </p:nvSpPr>
          <p:spPr>
            <a:xfrm>
              <a:off x="286383" y="2067413"/>
              <a:ext cx="383863"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118</a:t>
              </a:r>
            </a:p>
          </p:txBody>
        </p:sp>
        <p:sp>
          <p:nvSpPr>
            <p:cNvPr id="675" name="140"/>
            <p:cNvSpPr/>
            <p:nvPr/>
          </p:nvSpPr>
          <p:spPr>
            <a:xfrm>
              <a:off x="1382948" y="1383101"/>
              <a:ext cx="383863"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140</a:t>
              </a:r>
            </a:p>
          </p:txBody>
        </p:sp>
        <p:sp>
          <p:nvSpPr>
            <p:cNvPr id="676" name="151"/>
            <p:cNvSpPr/>
            <p:nvPr/>
          </p:nvSpPr>
          <p:spPr>
            <a:xfrm>
              <a:off x="1936126" y="922067"/>
              <a:ext cx="383864"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151</a:t>
              </a:r>
            </a:p>
          </p:txBody>
        </p:sp>
        <p:sp>
          <p:nvSpPr>
            <p:cNvPr id="677" name="71"/>
            <p:cNvSpPr/>
            <p:nvPr/>
          </p:nvSpPr>
          <p:spPr>
            <a:xfrm>
              <a:off x="848245" y="375053"/>
              <a:ext cx="29062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71</a:t>
              </a:r>
            </a:p>
          </p:txBody>
        </p:sp>
        <p:sp>
          <p:nvSpPr>
            <p:cNvPr id="678" name="75"/>
            <p:cNvSpPr/>
            <p:nvPr/>
          </p:nvSpPr>
          <p:spPr>
            <a:xfrm>
              <a:off x="475149" y="1000558"/>
              <a:ext cx="29062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75</a:t>
              </a:r>
            </a:p>
          </p:txBody>
        </p:sp>
        <p:sp>
          <p:nvSpPr>
            <p:cNvPr id="679" name="Oradea"/>
            <p:cNvSpPr/>
            <p:nvPr/>
          </p:nvSpPr>
          <p:spPr>
            <a:xfrm>
              <a:off x="1475145" y="0"/>
              <a:ext cx="675913" cy="2946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Oradea</a:t>
              </a:r>
            </a:p>
          </p:txBody>
        </p:sp>
        <p:sp>
          <p:nvSpPr>
            <p:cNvPr id="680" name="Zerind"/>
            <p:cNvSpPr/>
            <p:nvPr/>
          </p:nvSpPr>
          <p:spPr>
            <a:xfrm>
              <a:off x="1004777" y="922067"/>
              <a:ext cx="614968"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Zerind</a:t>
              </a:r>
            </a:p>
          </p:txBody>
        </p:sp>
        <p:sp>
          <p:nvSpPr>
            <p:cNvPr id="681" name="Arad"/>
            <p:cNvSpPr/>
            <p:nvPr/>
          </p:nvSpPr>
          <p:spPr>
            <a:xfrm>
              <a:off x="0" y="1567514"/>
              <a:ext cx="470593"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Arad</a:t>
              </a:r>
            </a:p>
          </p:txBody>
        </p:sp>
        <p:sp>
          <p:nvSpPr>
            <p:cNvPr id="682" name="Timisoara"/>
            <p:cNvSpPr/>
            <p:nvPr/>
          </p:nvSpPr>
          <p:spPr>
            <a:xfrm>
              <a:off x="829769" y="2397375"/>
              <a:ext cx="87229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Timisoara</a:t>
              </a:r>
            </a:p>
          </p:txBody>
        </p:sp>
        <p:sp>
          <p:nvSpPr>
            <p:cNvPr id="683" name="Lugoj"/>
            <p:cNvSpPr/>
            <p:nvPr/>
          </p:nvSpPr>
          <p:spPr>
            <a:xfrm>
              <a:off x="2028324" y="3135029"/>
              <a:ext cx="541174"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Lugoj</a:t>
              </a:r>
            </a:p>
          </p:txBody>
        </p:sp>
        <p:sp>
          <p:nvSpPr>
            <p:cNvPr id="684" name="Mehadia"/>
            <p:cNvSpPr/>
            <p:nvPr/>
          </p:nvSpPr>
          <p:spPr>
            <a:xfrm>
              <a:off x="2028324" y="3688270"/>
              <a:ext cx="760993"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Mehadia</a:t>
              </a:r>
            </a:p>
          </p:txBody>
        </p:sp>
        <p:sp>
          <p:nvSpPr>
            <p:cNvPr id="685" name="Dobreta"/>
            <p:cNvSpPr/>
            <p:nvPr/>
          </p:nvSpPr>
          <p:spPr>
            <a:xfrm>
              <a:off x="921965" y="4518131"/>
              <a:ext cx="737640"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Dobreta</a:t>
              </a:r>
            </a:p>
          </p:txBody>
        </p:sp>
        <p:sp>
          <p:nvSpPr>
            <p:cNvPr id="686" name="Sibiu"/>
            <p:cNvSpPr/>
            <p:nvPr/>
          </p:nvSpPr>
          <p:spPr>
            <a:xfrm>
              <a:off x="2489306" y="1567514"/>
              <a:ext cx="48726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Sibiu</a:t>
              </a:r>
            </a:p>
          </p:txBody>
        </p:sp>
        <p:sp>
          <p:nvSpPr>
            <p:cNvPr id="687" name="Fagaras"/>
            <p:cNvSpPr/>
            <p:nvPr/>
          </p:nvSpPr>
          <p:spPr>
            <a:xfrm>
              <a:off x="3872255" y="1659721"/>
              <a:ext cx="708036"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Fagaras</a:t>
              </a:r>
            </a:p>
          </p:txBody>
        </p:sp>
        <p:sp>
          <p:nvSpPr>
            <p:cNvPr id="688" name="Rimnicu Vilcea"/>
            <p:cNvSpPr/>
            <p:nvPr/>
          </p:nvSpPr>
          <p:spPr>
            <a:xfrm>
              <a:off x="2858093" y="2397375"/>
              <a:ext cx="1275294"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Rimnicu Vilcea</a:t>
              </a:r>
            </a:p>
          </p:txBody>
        </p:sp>
        <p:sp>
          <p:nvSpPr>
            <p:cNvPr id="689" name="Pitesti"/>
            <p:cNvSpPr/>
            <p:nvPr/>
          </p:nvSpPr>
          <p:spPr>
            <a:xfrm>
              <a:off x="3964451" y="3039220"/>
              <a:ext cx="606287"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Pitesti</a:t>
              </a:r>
            </a:p>
          </p:txBody>
        </p:sp>
        <p:sp>
          <p:nvSpPr>
            <p:cNvPr id="690" name="Cralova"/>
            <p:cNvSpPr/>
            <p:nvPr/>
          </p:nvSpPr>
          <p:spPr>
            <a:xfrm>
              <a:off x="3226879" y="4702544"/>
              <a:ext cx="701351"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Cralova</a:t>
              </a:r>
            </a:p>
          </p:txBody>
        </p:sp>
        <p:sp>
          <p:nvSpPr>
            <p:cNvPr id="691" name="Bucharest"/>
            <p:cNvSpPr/>
            <p:nvPr/>
          </p:nvSpPr>
          <p:spPr>
            <a:xfrm>
              <a:off x="5623989" y="4149304"/>
              <a:ext cx="889048"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Bucharest</a:t>
              </a:r>
            </a:p>
          </p:txBody>
        </p:sp>
        <p:sp>
          <p:nvSpPr>
            <p:cNvPr id="692" name="Giurgiu"/>
            <p:cNvSpPr/>
            <p:nvPr/>
          </p:nvSpPr>
          <p:spPr>
            <a:xfrm>
              <a:off x="5163006" y="4886958"/>
              <a:ext cx="67843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Giurgiu</a:t>
              </a:r>
            </a:p>
          </p:txBody>
        </p:sp>
        <p:sp>
          <p:nvSpPr>
            <p:cNvPr id="693" name="Urziceni"/>
            <p:cNvSpPr/>
            <p:nvPr/>
          </p:nvSpPr>
          <p:spPr>
            <a:xfrm>
              <a:off x="6275514" y="3780477"/>
              <a:ext cx="756479"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Urziceni</a:t>
              </a:r>
            </a:p>
          </p:txBody>
        </p:sp>
        <p:sp>
          <p:nvSpPr>
            <p:cNvPr id="694" name="Neamt"/>
            <p:cNvSpPr/>
            <p:nvPr/>
          </p:nvSpPr>
          <p:spPr>
            <a:xfrm>
              <a:off x="5255203" y="368827"/>
              <a:ext cx="626081"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Neamt</a:t>
              </a:r>
            </a:p>
          </p:txBody>
        </p:sp>
        <p:sp>
          <p:nvSpPr>
            <p:cNvPr id="695" name="Iasi"/>
            <p:cNvSpPr/>
            <p:nvPr/>
          </p:nvSpPr>
          <p:spPr>
            <a:xfrm>
              <a:off x="6822544" y="1106481"/>
              <a:ext cx="36971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Iasi</a:t>
              </a:r>
            </a:p>
          </p:txBody>
        </p:sp>
        <p:sp>
          <p:nvSpPr>
            <p:cNvPr id="696" name="Vaslui"/>
            <p:cNvSpPr/>
            <p:nvPr/>
          </p:nvSpPr>
          <p:spPr>
            <a:xfrm>
              <a:off x="7375724" y="2120755"/>
              <a:ext cx="560274"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Vaslui</a:t>
              </a:r>
            </a:p>
          </p:txBody>
        </p:sp>
        <p:sp>
          <p:nvSpPr>
            <p:cNvPr id="697" name="Hirsova"/>
            <p:cNvSpPr/>
            <p:nvPr/>
          </p:nvSpPr>
          <p:spPr>
            <a:xfrm>
              <a:off x="7744510" y="3503857"/>
              <a:ext cx="688155"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Hirsova</a:t>
              </a:r>
            </a:p>
          </p:txBody>
        </p:sp>
        <p:sp>
          <p:nvSpPr>
            <p:cNvPr id="698" name="Eforie"/>
            <p:cNvSpPr/>
            <p:nvPr/>
          </p:nvSpPr>
          <p:spPr>
            <a:xfrm>
              <a:off x="7836706" y="4698942"/>
              <a:ext cx="577290"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solidFill>
                    <a:schemeClr val="accent1"/>
                  </a:solidFill>
                </a:defRPr>
              </a:lvl1pPr>
            </a:lstStyle>
            <a:p>
              <a:pPr/>
              <a:r>
                <a:t>Eforie</a:t>
              </a:r>
            </a:p>
          </p:txBody>
        </p:sp>
        <p:sp>
          <p:nvSpPr>
            <p:cNvPr id="699" name="99"/>
            <p:cNvSpPr/>
            <p:nvPr/>
          </p:nvSpPr>
          <p:spPr>
            <a:xfrm>
              <a:off x="3121490" y="1785759"/>
              <a:ext cx="290622"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99</a:t>
              </a:r>
            </a:p>
          </p:txBody>
        </p:sp>
        <p:sp>
          <p:nvSpPr>
            <p:cNvPr id="700" name="Circle"/>
            <p:cNvSpPr/>
            <p:nvPr/>
          </p:nvSpPr>
          <p:spPr>
            <a:xfrm>
              <a:off x="560387" y="1387475"/>
              <a:ext cx="381001" cy="381001"/>
            </a:xfrm>
            <a:prstGeom prst="ellipse">
              <a:avLst/>
            </a:prstGeom>
            <a:noFill/>
            <a:ln w="57150" cap="flat">
              <a:solidFill>
                <a:srgbClr val="008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701" name="Circle"/>
            <p:cNvSpPr/>
            <p:nvPr/>
          </p:nvSpPr>
          <p:spPr>
            <a:xfrm>
              <a:off x="5367337" y="3949700"/>
              <a:ext cx="381001" cy="381001"/>
            </a:xfrm>
            <a:prstGeom prst="ellipse">
              <a:avLst/>
            </a:prstGeom>
            <a:noFill/>
            <a:ln w="57150" cap="flat">
              <a:solidFill>
                <a:srgbClr val="FF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702" name="80"/>
            <p:cNvSpPr/>
            <p:nvPr/>
          </p:nvSpPr>
          <p:spPr>
            <a:xfrm>
              <a:off x="2389664" y="2377155"/>
              <a:ext cx="290623"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400"/>
              </a:lvl1pPr>
            </a:lstStyle>
            <a:p>
              <a:pPr/>
              <a:r>
                <a:t>80</a:t>
              </a:r>
            </a:p>
          </p:txBody>
        </p:sp>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5" name="Problem types"/>
          <p:cNvSpPr/>
          <p:nvPr>
            <p:ph type="title" idx="4294967295"/>
          </p:nvPr>
        </p:nvSpPr>
        <p:spPr>
          <a:xfrm>
            <a:off x="374650" y="88900"/>
            <a:ext cx="8153400" cy="1020763"/>
          </a:xfrm>
          <a:prstGeom prst="rect">
            <a:avLst/>
          </a:prstGeom>
        </p:spPr>
        <p:txBody>
          <a:bodyPr/>
          <a:lstStyle>
            <a:lvl1pPr defTabSz="457200">
              <a:defRPr sz="4400"/>
            </a:lvl1pPr>
          </a:lstStyle>
          <a:p>
            <a:pPr/>
            <a:r>
              <a:t>Problem types</a:t>
            </a:r>
          </a:p>
        </p:txBody>
      </p:sp>
      <p:sp>
        <p:nvSpPr>
          <p:cNvPr id="706" name="Classifying the environment:…"/>
          <p:cNvSpPr/>
          <p:nvPr>
            <p:ph type="body" idx="4294967295"/>
          </p:nvPr>
        </p:nvSpPr>
        <p:spPr>
          <a:xfrm>
            <a:off x="347662" y="1058862"/>
            <a:ext cx="8686801" cy="5330826"/>
          </a:xfrm>
          <a:prstGeom prst="rect">
            <a:avLst/>
          </a:prstGeom>
        </p:spPr>
        <p:txBody>
          <a:bodyPr/>
          <a:lstStyle/>
          <a:p>
            <a:pPr defTabSz="457200">
              <a:lnSpc>
                <a:spcPct val="90000"/>
              </a:lnSpc>
              <a:spcBef>
                <a:spcPts val="500"/>
              </a:spcBef>
              <a:buSzTx/>
              <a:buNone/>
              <a:defRPr b="1" sz="2400"/>
            </a:pPr>
            <a:r>
              <a:t>Classifying the environment:</a:t>
            </a:r>
          </a:p>
          <a:p>
            <a:pPr lvl="2" marL="1143000" indent="-228600" defTabSz="457200">
              <a:lnSpc>
                <a:spcPct val="90000"/>
              </a:lnSpc>
              <a:spcBef>
                <a:spcPts val="0"/>
              </a:spcBef>
              <a:buClr>
                <a:schemeClr val="accent1"/>
              </a:buClr>
              <a:defRPr b="1" sz="1800"/>
            </a:pPr>
          </a:p>
          <a:p>
            <a:pPr defTabSz="457200">
              <a:lnSpc>
                <a:spcPct val="90000"/>
              </a:lnSpc>
              <a:spcBef>
                <a:spcPts val="500"/>
              </a:spcBef>
              <a:buClr>
                <a:schemeClr val="accent1"/>
              </a:buClr>
              <a:buChar char="•"/>
              <a:defRPr sz="2400">
                <a:solidFill>
                  <a:schemeClr val="accent2"/>
                </a:solidFill>
              </a:defRPr>
            </a:pPr>
            <a:r>
              <a:t>Static / Dynamic</a:t>
            </a:r>
          </a:p>
          <a:p>
            <a:pPr defTabSz="457200">
              <a:lnSpc>
                <a:spcPct val="90000"/>
              </a:lnSpc>
              <a:spcBef>
                <a:spcPts val="500"/>
              </a:spcBef>
              <a:buSzTx/>
              <a:buNone/>
              <a:defRPr sz="2400">
                <a:solidFill>
                  <a:srgbClr val="FF0000"/>
                </a:solidFill>
              </a:defRPr>
            </a:pPr>
            <a:r>
              <a:t>    </a:t>
            </a:r>
            <a:r>
              <a:rPr sz="2000">
                <a:solidFill>
                  <a:srgbClr val="000000"/>
                </a:solidFill>
              </a:rPr>
              <a:t>Previous problem was static: no attention to changes in environment</a:t>
            </a:r>
            <a:endParaRPr sz="2000"/>
          </a:p>
          <a:p>
            <a:pPr lvl="2" marL="1143000" indent="-228600" defTabSz="457200">
              <a:lnSpc>
                <a:spcPct val="90000"/>
              </a:lnSpc>
              <a:spcBef>
                <a:spcPts val="0"/>
              </a:spcBef>
              <a:buClr>
                <a:schemeClr val="accent1"/>
              </a:buClr>
              <a:defRPr sz="1800">
                <a:solidFill>
                  <a:srgbClr val="FF0000"/>
                </a:solidFill>
              </a:defRPr>
            </a:pPr>
          </a:p>
          <a:p>
            <a:pPr defTabSz="457200">
              <a:lnSpc>
                <a:spcPct val="90000"/>
              </a:lnSpc>
              <a:spcBef>
                <a:spcPts val="500"/>
              </a:spcBef>
              <a:buClr>
                <a:schemeClr val="accent1"/>
              </a:buClr>
              <a:buChar char="•"/>
              <a:defRPr sz="2400">
                <a:solidFill>
                  <a:schemeClr val="accent2"/>
                </a:solidFill>
              </a:defRPr>
            </a:pPr>
            <a:r>
              <a:t>Deterministic / Stochastic</a:t>
            </a:r>
          </a:p>
          <a:p>
            <a:pPr defTabSz="457200">
              <a:lnSpc>
                <a:spcPct val="90000"/>
              </a:lnSpc>
              <a:spcBef>
                <a:spcPts val="500"/>
              </a:spcBef>
              <a:buSzTx/>
              <a:buNone/>
              <a:defRPr sz="2400">
                <a:solidFill>
                  <a:srgbClr val="FF0000"/>
                </a:solidFill>
              </a:defRPr>
            </a:pPr>
            <a:r>
              <a:t>    </a:t>
            </a:r>
            <a:r>
              <a:rPr sz="2000">
                <a:solidFill>
                  <a:srgbClr val="000000"/>
                </a:solidFill>
              </a:rPr>
              <a:t>Previous problem was deterministic: no new percepts   </a:t>
            </a:r>
            <a:endParaRPr sz="2000"/>
          </a:p>
          <a:p>
            <a:pPr defTabSz="457200">
              <a:lnSpc>
                <a:spcPct val="90000"/>
              </a:lnSpc>
              <a:spcBef>
                <a:spcPts val="400"/>
              </a:spcBef>
              <a:buSzTx/>
              <a:buNone/>
              <a:defRPr sz="2000"/>
            </a:pPr>
            <a:r>
              <a:t>         were necessary, we can predict the future perfectly</a:t>
            </a:r>
            <a:endParaRPr sz="2400"/>
          </a:p>
          <a:p>
            <a:pPr lvl="2" marL="1143000" indent="-228600" defTabSz="457200">
              <a:lnSpc>
                <a:spcPct val="90000"/>
              </a:lnSpc>
              <a:spcBef>
                <a:spcPts val="0"/>
              </a:spcBef>
              <a:buClr>
                <a:schemeClr val="accent1"/>
              </a:buClr>
              <a:defRPr sz="1800">
                <a:solidFill>
                  <a:srgbClr val="FF0000"/>
                </a:solidFill>
              </a:defRPr>
            </a:pPr>
          </a:p>
          <a:p>
            <a:pPr defTabSz="457200">
              <a:lnSpc>
                <a:spcPct val="90000"/>
              </a:lnSpc>
              <a:spcBef>
                <a:spcPts val="500"/>
              </a:spcBef>
              <a:buClr>
                <a:schemeClr val="accent1"/>
              </a:buClr>
              <a:buChar char="•"/>
              <a:defRPr sz="2400">
                <a:solidFill>
                  <a:schemeClr val="accent2"/>
                </a:solidFill>
              </a:defRPr>
            </a:pPr>
            <a:r>
              <a:t>Observable / Partially Observable / Unobservable</a:t>
            </a:r>
          </a:p>
          <a:p>
            <a:pPr defTabSz="457200">
              <a:lnSpc>
                <a:spcPct val="90000"/>
              </a:lnSpc>
              <a:spcBef>
                <a:spcPts val="500"/>
              </a:spcBef>
              <a:buSzTx/>
              <a:buNone/>
              <a:defRPr sz="2400">
                <a:solidFill>
                  <a:srgbClr val="FF0000"/>
                </a:solidFill>
              </a:defRPr>
            </a:pPr>
            <a:r>
              <a:t>    </a:t>
            </a:r>
            <a:r>
              <a:rPr sz="2000">
                <a:solidFill>
                  <a:srgbClr val="000000"/>
                </a:solidFill>
              </a:rPr>
              <a:t>Previous problem was observable: it knew the initial state, &amp;c</a:t>
            </a:r>
          </a:p>
          <a:p>
            <a:pPr lvl="2" marL="1143000" indent="-228600" defTabSz="457200">
              <a:lnSpc>
                <a:spcPct val="90000"/>
              </a:lnSpc>
              <a:spcBef>
                <a:spcPts val="0"/>
              </a:spcBef>
              <a:buClr>
                <a:schemeClr val="accent1"/>
              </a:buClr>
              <a:defRPr sz="1800">
                <a:solidFill>
                  <a:srgbClr val="FF0000"/>
                </a:solidFill>
              </a:defRPr>
            </a:pPr>
          </a:p>
          <a:p>
            <a:pPr defTabSz="457200">
              <a:lnSpc>
                <a:spcPct val="90000"/>
              </a:lnSpc>
              <a:spcBef>
                <a:spcPts val="500"/>
              </a:spcBef>
              <a:buClr>
                <a:schemeClr val="accent1"/>
              </a:buClr>
              <a:buChar char="•"/>
              <a:defRPr sz="2400">
                <a:solidFill>
                  <a:schemeClr val="accent2"/>
                </a:solidFill>
              </a:defRPr>
            </a:pPr>
            <a:r>
              <a:t>Discrete / Continuous</a:t>
            </a:r>
          </a:p>
          <a:p>
            <a:pPr defTabSz="457200">
              <a:lnSpc>
                <a:spcPct val="90000"/>
              </a:lnSpc>
              <a:spcBef>
                <a:spcPts val="500"/>
              </a:spcBef>
              <a:buSzTx/>
              <a:buNone/>
              <a:defRPr sz="2400">
                <a:solidFill>
                  <a:srgbClr val="FF0000"/>
                </a:solidFill>
              </a:defRPr>
            </a:pPr>
            <a:r>
              <a:t>   </a:t>
            </a:r>
            <a:r>
              <a:rPr sz="2000">
                <a:solidFill>
                  <a:srgbClr val="000000"/>
                </a:solidFill>
              </a:rPr>
              <a:t>Previous problem was discrete: we can enumerate all possibilities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8" name="Why not Dijkstra’s Algorithm?"/>
          <p:cNvSpPr/>
          <p:nvPr>
            <p:ph type="title" idx="4294967295"/>
          </p:nvPr>
        </p:nvSpPr>
        <p:spPr>
          <a:xfrm>
            <a:off x="374650" y="88900"/>
            <a:ext cx="8153400" cy="1020763"/>
          </a:xfrm>
          <a:prstGeom prst="rect">
            <a:avLst/>
          </a:prstGeom>
        </p:spPr>
        <p:txBody>
          <a:bodyPr/>
          <a:lstStyle/>
          <a:p>
            <a:pPr defTabSz="457200">
              <a:defRPr sz="4400"/>
            </a:pPr>
            <a:r>
              <a:t>Why not Dijkstra</a:t>
            </a:r>
            <a:r>
              <a:t>’</a:t>
            </a:r>
            <a:r>
              <a:t>s Algorithm?</a:t>
            </a:r>
          </a:p>
        </p:txBody>
      </p:sp>
      <p:sp>
        <p:nvSpPr>
          <p:cNvPr id="709" name="D’s algorithm inputs the entire graph…"/>
          <p:cNvSpPr/>
          <p:nvPr>
            <p:ph type="body" idx="4294967295"/>
          </p:nvPr>
        </p:nvSpPr>
        <p:spPr>
          <a:xfrm>
            <a:off x="347662" y="1058862"/>
            <a:ext cx="8686801" cy="5330826"/>
          </a:xfrm>
          <a:prstGeom prst="rect">
            <a:avLst/>
          </a:prstGeom>
        </p:spPr>
        <p:txBody>
          <a:bodyPr/>
          <a:lstStyle/>
          <a:p>
            <a:pPr defTabSz="457200">
              <a:spcBef>
                <a:spcPts val="500"/>
              </a:spcBef>
              <a:buClr>
                <a:schemeClr val="accent1"/>
              </a:buClr>
              <a:buChar char="•"/>
              <a:defRPr sz="2400"/>
            </a:pPr>
            <a:r>
              <a:t>D</a:t>
            </a:r>
            <a:r>
              <a:t>’</a:t>
            </a:r>
            <a:r>
              <a:t>s algorithm inputs the entire graph</a:t>
            </a:r>
          </a:p>
          <a:p>
            <a:pPr lvl="1" marL="742950" indent="-285750" defTabSz="457200">
              <a:spcBef>
                <a:spcPts val="0"/>
              </a:spcBef>
              <a:buClr>
                <a:schemeClr val="accent1"/>
              </a:buClr>
              <a:defRPr sz="2000"/>
            </a:pPr>
            <a:r>
              <a:t>Want to search in unknown spaces</a:t>
            </a:r>
          </a:p>
          <a:p>
            <a:pPr lvl="1" marL="742950" indent="-285750" defTabSz="457200">
              <a:spcBef>
                <a:spcPts val="0"/>
              </a:spcBef>
              <a:buClr>
                <a:schemeClr val="accent1"/>
              </a:buClr>
              <a:defRPr sz="2000"/>
            </a:pPr>
            <a:r>
              <a:t>Combine search with </a:t>
            </a:r>
            <a:r>
              <a:t>“</a:t>
            </a:r>
            <a:r>
              <a:t>exploration</a:t>
            </a:r>
            <a:r>
              <a:t>”</a:t>
            </a:r>
          </a:p>
          <a:p>
            <a:pPr lvl="1" marL="742950" indent="-285750" defTabSz="457200">
              <a:spcBef>
                <a:spcPts val="0"/>
              </a:spcBef>
              <a:buClr>
                <a:schemeClr val="accent1"/>
              </a:buClr>
              <a:defRPr sz="2000"/>
            </a:pPr>
            <a:r>
              <a:t>Ex: autonomous rover on Mars must search an unknown space</a:t>
            </a:r>
          </a:p>
          <a:p>
            <a:pPr lvl="3" marL="1600200" indent="-228600" defTabSz="457200">
              <a:spcBef>
                <a:spcPts val="0"/>
              </a:spcBef>
              <a:buClr>
                <a:schemeClr val="accent1"/>
              </a:buClr>
              <a:defRPr sz="1400"/>
            </a:pPr>
          </a:p>
          <a:p>
            <a:pPr defTabSz="457200">
              <a:spcBef>
                <a:spcPts val="500"/>
              </a:spcBef>
              <a:buClr>
                <a:schemeClr val="accent1"/>
              </a:buClr>
              <a:buChar char="•"/>
              <a:defRPr sz="2400"/>
            </a:pPr>
            <a:r>
              <a:t>D</a:t>
            </a:r>
            <a:r>
              <a:t>’</a:t>
            </a:r>
            <a:r>
              <a:t>s algorithm takes connections as given</a:t>
            </a:r>
          </a:p>
          <a:p>
            <a:pPr lvl="1" marL="742950" indent="-285750" defTabSz="457200">
              <a:spcBef>
                <a:spcPts val="0"/>
              </a:spcBef>
              <a:buClr>
                <a:schemeClr val="accent1"/>
              </a:buClr>
              <a:defRPr sz="2000"/>
            </a:pPr>
            <a:r>
              <a:t>Want to search based on agent</a:t>
            </a:r>
            <a:r>
              <a:t>’</a:t>
            </a:r>
            <a:r>
              <a:t>s actions, w/ unknown connections</a:t>
            </a:r>
          </a:p>
          <a:p>
            <a:pPr lvl="1" marL="742950" indent="-285750" defTabSz="457200">
              <a:spcBef>
                <a:spcPts val="0"/>
              </a:spcBef>
              <a:buClr>
                <a:schemeClr val="accent1"/>
              </a:buClr>
              <a:defRPr sz="2000"/>
            </a:pPr>
            <a:r>
              <a:t>Ex: web crawler may not know what connections are available on a URL before visiting it</a:t>
            </a:r>
          </a:p>
          <a:p>
            <a:pPr lvl="1" marL="742950" indent="-285750" defTabSz="457200">
              <a:spcBef>
                <a:spcPts val="0"/>
              </a:spcBef>
              <a:buClr>
                <a:schemeClr val="accent1"/>
              </a:buClr>
              <a:defRPr sz="2000"/>
            </a:pPr>
            <a:r>
              <a:t>Ex: agent may not know the result of an action before trying it</a:t>
            </a:r>
          </a:p>
          <a:p>
            <a:pPr lvl="3" marL="1600200" indent="-228600" defTabSz="457200">
              <a:spcBef>
                <a:spcPts val="0"/>
              </a:spcBef>
              <a:buClr>
                <a:schemeClr val="accent1"/>
              </a:buClr>
              <a:defRPr sz="1400"/>
            </a:pPr>
          </a:p>
          <a:p>
            <a:pPr defTabSz="457200">
              <a:spcBef>
                <a:spcPts val="500"/>
              </a:spcBef>
              <a:buClr>
                <a:schemeClr val="accent1"/>
              </a:buClr>
              <a:buChar char="•"/>
              <a:defRPr sz="2400"/>
            </a:pPr>
            <a:r>
              <a:t>D</a:t>
            </a:r>
            <a:r>
              <a:t>’</a:t>
            </a:r>
            <a:r>
              <a:t>s algorithm won</a:t>
            </a:r>
            <a:r>
              <a:t>’</a:t>
            </a:r>
            <a:r>
              <a:t>t work on infinite spaces</a:t>
            </a:r>
          </a:p>
          <a:p>
            <a:pPr lvl="1" marL="742950" indent="-285750" defTabSz="457200">
              <a:spcBef>
                <a:spcPts val="0"/>
              </a:spcBef>
              <a:buClr>
                <a:schemeClr val="accent1"/>
              </a:buClr>
              <a:defRPr sz="2000"/>
            </a:pPr>
            <a:r>
              <a:t>Many actions spaces are infinite or effectively infinite</a:t>
            </a:r>
          </a:p>
          <a:p>
            <a:pPr lvl="1" marL="742950" indent="-285750" defTabSz="457200">
              <a:spcBef>
                <a:spcPts val="0"/>
              </a:spcBef>
              <a:buClr>
                <a:schemeClr val="accent1"/>
              </a:buClr>
              <a:defRPr sz="2000"/>
            </a:pPr>
            <a:r>
              <a:t>Ex: logical reasoning space is infinite</a:t>
            </a:r>
          </a:p>
          <a:p>
            <a:pPr lvl="1" marL="742950" indent="-285750" defTabSz="457200">
              <a:spcBef>
                <a:spcPts val="0"/>
              </a:spcBef>
              <a:buClr>
                <a:schemeClr val="accent1"/>
              </a:buClr>
              <a:defRPr sz="2000"/>
            </a:pPr>
            <a:r>
              <a:t>Ex: real world is essentially infinite to a human-size agent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09">
                                            <p:txEl>
                                              <p:pRg st="5" end="5"/>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709">
                                            <p:txEl>
                                              <p:pRg st="6" end="6"/>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709">
                                            <p:txEl>
                                              <p:pRg st="7" end="7"/>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709">
                                            <p:txEl>
                                              <p:pRg st="8" end="8"/>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709">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709">
                                            <p:txEl>
                                              <p:pRg st="10" end="10"/>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709">
                                            <p:txEl>
                                              <p:pRg st="11" end="11"/>
                                            </p:txEl>
                                          </p:spTgt>
                                        </p:tgtEl>
                                        <p:attrNameLst>
                                          <p:attrName>style.visibility</p:attrName>
                                        </p:attrNameLst>
                                      </p:cBhvr>
                                      <p:to>
                                        <p:strVal val="visible"/>
                                      </p:to>
                                    </p:set>
                                  </p:childTnLst>
                                </p:cTn>
                              </p:par>
                            </p:childTnLst>
                          </p:cTn>
                        </p:par>
                        <p:par>
                          <p:cTn id="26" fill="hold">
                            <p:stCondLst>
                              <p:cond delay="0"/>
                            </p:stCondLst>
                            <p:childTnLst>
                              <p:par>
                                <p:cTn id="27" presetClass="entr" nodeType="afterEffect" presetSubtype="0" presetID="1" grpId="1" fill="hold">
                                  <p:stCondLst>
                                    <p:cond delay="0"/>
                                  </p:stCondLst>
                                  <p:iterate type="el" backwards="0">
                                    <p:tmAbs val="0"/>
                                  </p:iterate>
                                  <p:childTnLst>
                                    <p:set>
                                      <p:cBhvr>
                                        <p:cTn id="28" fill="hold"/>
                                        <p:tgtEl>
                                          <p:spTgt spid="709">
                                            <p:txEl>
                                              <p:pRg st="12" end="12"/>
                                            </p:txEl>
                                          </p:spTgt>
                                        </p:tgtEl>
                                        <p:attrNameLst>
                                          <p:attrName>style.visibility</p:attrName>
                                        </p:attrNameLst>
                                      </p:cBhvr>
                                      <p:to>
                                        <p:strVal val="visible"/>
                                      </p:to>
                                    </p:set>
                                  </p:childTnLst>
                                </p:cTn>
                              </p:par>
                            </p:childTnLst>
                          </p:cTn>
                        </p:par>
                        <p:par>
                          <p:cTn id="29" fill="hold">
                            <p:stCondLst>
                              <p:cond delay="0"/>
                            </p:stCondLst>
                            <p:childTnLst>
                              <p:par>
                                <p:cTn id="30" presetClass="entr" nodeType="afterEffect" presetSubtype="0" presetID="1" grpId="1" fill="hold">
                                  <p:stCondLst>
                                    <p:cond delay="0"/>
                                  </p:stCondLst>
                                  <p:iterate type="el" backwards="0">
                                    <p:tmAbs val="0"/>
                                  </p:iterate>
                                  <p:childTnLst>
                                    <p:set>
                                      <p:cBhvr>
                                        <p:cTn id="31" fill="hold"/>
                                        <p:tgtEl>
                                          <p:spTgt spid="709">
                                            <p:txEl>
                                              <p:pRg st="13" end="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09"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1" name="State-Space Problem Formulation"/>
          <p:cNvSpPr/>
          <p:nvPr>
            <p:ph type="title" idx="4294967295"/>
          </p:nvPr>
        </p:nvSpPr>
        <p:spPr>
          <a:xfrm>
            <a:off x="374650" y="88900"/>
            <a:ext cx="8153400" cy="1020763"/>
          </a:xfrm>
          <a:prstGeom prst="rect">
            <a:avLst/>
          </a:prstGeom>
        </p:spPr>
        <p:txBody>
          <a:bodyPr/>
          <a:lstStyle>
            <a:lvl1pPr defTabSz="457200">
              <a:defRPr sz="3400"/>
            </a:lvl1pPr>
          </a:lstStyle>
          <a:p>
            <a:pPr/>
            <a:r>
              <a:t>State-Space Problem Formulation</a:t>
            </a:r>
          </a:p>
        </p:txBody>
      </p:sp>
      <p:sp>
        <p:nvSpPr>
          <p:cNvPr id="712" name="A problem is defined by four items:…"/>
          <p:cNvSpPr/>
          <p:nvPr>
            <p:ph type="body" idx="4294967295"/>
          </p:nvPr>
        </p:nvSpPr>
        <p:spPr>
          <a:xfrm>
            <a:off x="347662" y="1058862"/>
            <a:ext cx="8686801" cy="5799138"/>
          </a:xfrm>
          <a:prstGeom prst="rect">
            <a:avLst/>
          </a:prstGeom>
        </p:spPr>
        <p:txBody>
          <a:bodyPr/>
          <a:lstStyle/>
          <a:p>
            <a:pPr defTabSz="457200">
              <a:lnSpc>
                <a:spcPct val="80000"/>
              </a:lnSpc>
              <a:spcBef>
                <a:spcPts val="400"/>
              </a:spcBef>
              <a:buSzTx/>
              <a:buNone/>
              <a:defRPr sz="2000"/>
            </a:pPr>
            <a:r>
              <a:t>A </a:t>
            </a:r>
            <a:r>
              <a:rPr b="1">
                <a:solidFill>
                  <a:srgbClr val="FF0000"/>
                </a:solidFill>
              </a:rPr>
              <a:t>problem</a:t>
            </a:r>
            <a:r>
              <a:t> is defined by four items:</a:t>
            </a:r>
          </a:p>
          <a:p>
            <a:pPr defTabSz="457200">
              <a:lnSpc>
                <a:spcPct val="80000"/>
              </a:lnSpc>
              <a:buSzTx/>
              <a:buNone/>
              <a:defRPr sz="2000"/>
            </a:pPr>
          </a:p>
          <a:p>
            <a:pPr defTabSz="457200">
              <a:lnSpc>
                <a:spcPct val="80000"/>
              </a:lnSpc>
              <a:spcBef>
                <a:spcPts val="400"/>
              </a:spcBef>
              <a:buSzTx/>
              <a:buNone/>
              <a:defRPr sz="2000">
                <a:solidFill>
                  <a:srgbClr val="FF0000"/>
                </a:solidFill>
              </a:defRPr>
            </a:pPr>
            <a:r>
              <a:t>   </a:t>
            </a:r>
            <a:r>
              <a:rPr b="1"/>
              <a:t>initial state</a:t>
            </a:r>
            <a:r>
              <a:t> </a:t>
            </a:r>
            <a:r>
              <a:rPr>
                <a:solidFill>
                  <a:srgbClr val="000000"/>
                </a:solidFill>
              </a:rPr>
              <a:t>e.g., "at Arad</a:t>
            </a:r>
            <a:r>
              <a:rPr>
                <a:solidFill>
                  <a:srgbClr val="000000"/>
                </a:solidFill>
              </a:rPr>
              <a:t>“</a:t>
            </a:r>
          </a:p>
          <a:p>
            <a:pPr defTabSz="457200">
              <a:lnSpc>
                <a:spcPct val="80000"/>
              </a:lnSpc>
              <a:buSzTx/>
              <a:buNone/>
              <a:defRPr sz="2000">
                <a:solidFill>
                  <a:srgbClr val="FF0000"/>
                </a:solidFill>
              </a:defRPr>
            </a:pPr>
          </a:p>
          <a:p>
            <a:pPr defTabSz="457200">
              <a:lnSpc>
                <a:spcPct val="80000"/>
              </a:lnSpc>
              <a:spcBef>
                <a:spcPts val="400"/>
              </a:spcBef>
              <a:buSzTx/>
              <a:buNone/>
              <a:defRPr sz="2000">
                <a:solidFill>
                  <a:srgbClr val="FF0000"/>
                </a:solidFill>
              </a:defRPr>
            </a:pPr>
            <a:r>
              <a:t>   </a:t>
            </a:r>
            <a:r>
              <a:rPr b="1"/>
              <a:t>actions </a:t>
            </a:r>
            <a:r>
              <a:rPr i="1">
                <a:solidFill>
                  <a:srgbClr val="000000"/>
                </a:solidFill>
              </a:rPr>
              <a:t>Actions(s)</a:t>
            </a:r>
            <a:r>
              <a:rPr>
                <a:solidFill>
                  <a:srgbClr val="000000"/>
                </a:solidFill>
              </a:rPr>
              <a:t> = set of actions avail. in state s</a:t>
            </a:r>
            <a:endParaRPr b="1"/>
          </a:p>
          <a:p>
            <a:pPr defTabSz="457200">
              <a:lnSpc>
                <a:spcPct val="80000"/>
              </a:lnSpc>
              <a:buSzTx/>
              <a:buNone/>
              <a:defRPr b="1" sz="2000">
                <a:solidFill>
                  <a:srgbClr val="FF0000"/>
                </a:solidFill>
              </a:defRPr>
            </a:pPr>
          </a:p>
          <a:p>
            <a:pPr defTabSz="457200">
              <a:lnSpc>
                <a:spcPct val="80000"/>
              </a:lnSpc>
              <a:spcBef>
                <a:spcPts val="400"/>
              </a:spcBef>
              <a:buSzTx/>
              <a:buNone/>
              <a:defRPr b="1" sz="2000">
                <a:solidFill>
                  <a:srgbClr val="FF0000"/>
                </a:solidFill>
              </a:defRPr>
            </a:pPr>
            <a:r>
              <a:t>   transition model</a:t>
            </a:r>
            <a:r>
              <a:rPr b="0">
                <a:solidFill>
                  <a:srgbClr val="000000"/>
                </a:solidFill>
              </a:rPr>
              <a:t> Results(s,a) = state that results from action a in states </a:t>
            </a:r>
          </a:p>
          <a:p>
            <a:pPr defTabSz="457200">
              <a:lnSpc>
                <a:spcPct val="80000"/>
              </a:lnSpc>
              <a:spcBef>
                <a:spcPts val="400"/>
              </a:spcBef>
              <a:buSzTx/>
              <a:buNone/>
              <a:defRPr sz="2000"/>
            </a:pPr>
            <a:r>
              <a:t>	  Alt: </a:t>
            </a:r>
            <a:r>
              <a:rPr>
                <a:solidFill>
                  <a:srgbClr val="FF0000"/>
                </a:solidFill>
              </a:rPr>
              <a:t>successor function</a:t>
            </a:r>
            <a:r>
              <a:t> </a:t>
            </a:r>
            <a:r>
              <a:rPr i="1"/>
              <a:t>S(x)</a:t>
            </a:r>
            <a:r>
              <a:t> = set of action–state pairs </a:t>
            </a:r>
          </a:p>
          <a:p>
            <a:pPr lvl="1" marL="742950" indent="-285750" defTabSz="457200">
              <a:lnSpc>
                <a:spcPct val="80000"/>
              </a:lnSpc>
              <a:spcBef>
                <a:spcPts val="0"/>
              </a:spcBef>
              <a:buClr>
                <a:schemeClr val="accent1"/>
              </a:buClr>
              <a:defRPr sz="1800"/>
            </a:pPr>
            <a:r>
              <a:t>e.g., </a:t>
            </a:r>
            <a:r>
              <a:rPr i="1"/>
              <a:t>S(Arad) = </a:t>
            </a:r>
            <a:r>
              <a:t>{</a:t>
            </a:r>
            <a:r>
              <a:rPr i="1"/>
              <a:t>&lt;Arad </a:t>
            </a:r>
            <a:r>
              <a:rPr>
                <a:latin typeface="Wingdings"/>
                <a:ea typeface="Wingdings"/>
                <a:cs typeface="Wingdings"/>
                <a:sym typeface="Wingdings"/>
              </a:rPr>
              <a:t> </a:t>
            </a:r>
            <a:r>
              <a:rPr i="1"/>
              <a:t>Zerind, Zerind&gt;, … </a:t>
            </a:r>
            <a:r>
              <a:t>}</a:t>
            </a:r>
          </a:p>
          <a:p>
            <a:pPr lvl="1" marL="285750" indent="171450" defTabSz="457200">
              <a:lnSpc>
                <a:spcPct val="80000"/>
              </a:lnSpc>
              <a:spcBef>
                <a:spcPts val="0"/>
              </a:spcBef>
              <a:buSzTx/>
              <a:buNone/>
              <a:defRPr sz="1800"/>
            </a:pPr>
          </a:p>
          <a:p>
            <a:pPr defTabSz="457200">
              <a:lnSpc>
                <a:spcPct val="80000"/>
              </a:lnSpc>
              <a:spcBef>
                <a:spcPts val="400"/>
              </a:spcBef>
              <a:buSzTx/>
              <a:buNone/>
              <a:defRPr sz="2000">
                <a:solidFill>
                  <a:srgbClr val="FF0000"/>
                </a:solidFill>
              </a:defRPr>
            </a:pPr>
            <a:r>
              <a:t>    </a:t>
            </a:r>
            <a:r>
              <a:rPr b="1"/>
              <a:t>goal test</a:t>
            </a:r>
            <a:r>
              <a:rPr>
                <a:solidFill>
                  <a:srgbClr val="000000"/>
                </a:solidFill>
              </a:rPr>
              <a:t>, (or goal state)</a:t>
            </a:r>
          </a:p>
          <a:p>
            <a:pPr defTabSz="457200">
              <a:lnSpc>
                <a:spcPct val="80000"/>
              </a:lnSpc>
              <a:spcBef>
                <a:spcPts val="400"/>
              </a:spcBef>
              <a:buSzTx/>
              <a:buNone/>
              <a:defRPr sz="2000"/>
            </a:pPr>
            <a:r>
              <a:t>    e.g., </a:t>
            </a:r>
            <a:r>
              <a:rPr i="1"/>
              <a:t>x </a:t>
            </a:r>
            <a:r>
              <a:t>= "at Bucharest</a:t>
            </a:r>
            <a:r>
              <a:t>”</a:t>
            </a:r>
            <a:r>
              <a:t>, </a:t>
            </a:r>
            <a:r>
              <a:rPr i="1"/>
              <a:t>Checkmate(x)</a:t>
            </a:r>
            <a:endParaRPr i="1"/>
          </a:p>
          <a:p>
            <a:pPr lvl="1" marL="285750" indent="171450" defTabSz="457200">
              <a:lnSpc>
                <a:spcPct val="80000"/>
              </a:lnSpc>
              <a:spcBef>
                <a:spcPts val="0"/>
              </a:spcBef>
              <a:buSzTx/>
              <a:buNone/>
              <a:defRPr sz="1800"/>
            </a:pPr>
          </a:p>
          <a:p>
            <a:pPr defTabSz="457200">
              <a:lnSpc>
                <a:spcPct val="80000"/>
              </a:lnSpc>
              <a:spcBef>
                <a:spcPts val="400"/>
              </a:spcBef>
              <a:buSzTx/>
              <a:buNone/>
              <a:defRPr sz="2000">
                <a:solidFill>
                  <a:srgbClr val="FF0000"/>
                </a:solidFill>
              </a:defRPr>
            </a:pPr>
            <a:r>
              <a:t>    </a:t>
            </a:r>
            <a:r>
              <a:rPr b="1"/>
              <a:t>path cost</a:t>
            </a:r>
            <a:r>
              <a:rPr>
                <a:solidFill>
                  <a:srgbClr val="000000"/>
                </a:solidFill>
              </a:rPr>
              <a:t> (additive)</a:t>
            </a:r>
          </a:p>
          <a:p>
            <a:pPr lvl="1" marL="742950" indent="-285750" defTabSz="457200">
              <a:lnSpc>
                <a:spcPct val="80000"/>
              </a:lnSpc>
              <a:spcBef>
                <a:spcPts val="0"/>
              </a:spcBef>
              <a:buClr>
                <a:schemeClr val="accent1"/>
              </a:buClr>
              <a:defRPr sz="1800"/>
            </a:pPr>
            <a:r>
              <a:t>e.g., sum of distances, number of actions executed, etc.</a:t>
            </a:r>
          </a:p>
          <a:p>
            <a:pPr lvl="1" marL="742950" indent="-285750" defTabSz="457200">
              <a:lnSpc>
                <a:spcPct val="80000"/>
              </a:lnSpc>
              <a:spcBef>
                <a:spcPts val="0"/>
              </a:spcBef>
              <a:buClr>
                <a:schemeClr val="accent1"/>
              </a:buClr>
              <a:defRPr i="1" sz="1800"/>
            </a:pPr>
            <a:r>
              <a:t>c(x,a,y) </a:t>
            </a:r>
            <a:r>
              <a:rPr i="0"/>
              <a:t>is the </a:t>
            </a:r>
            <a:r>
              <a:rPr i="0">
                <a:solidFill>
                  <a:srgbClr val="FF0000"/>
                </a:solidFill>
              </a:rPr>
              <a:t>step cost</a:t>
            </a:r>
            <a:r>
              <a:rPr i="0"/>
              <a:t>, assumed to be ≥ 0</a:t>
            </a:r>
          </a:p>
          <a:p>
            <a:pPr defTabSz="457200">
              <a:lnSpc>
                <a:spcPct val="80000"/>
              </a:lnSpc>
              <a:buClr>
                <a:schemeClr val="accent1"/>
              </a:buClr>
              <a:buChar char="•"/>
              <a:defRPr sz="2000"/>
            </a:pPr>
          </a:p>
          <a:p>
            <a:pPr defTabSz="457200">
              <a:lnSpc>
                <a:spcPct val="80000"/>
              </a:lnSpc>
              <a:spcBef>
                <a:spcPts val="400"/>
              </a:spcBef>
              <a:buSzTx/>
              <a:buNone/>
              <a:defRPr sz="2000"/>
            </a:pPr>
            <a:r>
              <a:t>    A </a:t>
            </a:r>
            <a:r>
              <a:rPr b="1">
                <a:solidFill>
                  <a:srgbClr val="FF0000"/>
                </a:solidFill>
              </a:rPr>
              <a:t>solution</a:t>
            </a:r>
            <a:r>
              <a:t> is a sequence of actions leading from the initial state to a goal state</a:t>
            </a:r>
          </a:p>
        </p:txBody>
      </p:sp>
      <p:grpSp>
        <p:nvGrpSpPr>
          <p:cNvPr id="801" name="Group"/>
          <p:cNvGrpSpPr/>
          <p:nvPr/>
        </p:nvGrpSpPr>
        <p:grpSpPr>
          <a:xfrm>
            <a:off x="5521324" y="795337"/>
            <a:ext cx="3536110" cy="2103189"/>
            <a:chOff x="0" y="0"/>
            <a:chExt cx="3536108" cy="2103188"/>
          </a:xfrm>
        </p:grpSpPr>
        <p:sp>
          <p:nvSpPr>
            <p:cNvPr id="713" name="Square"/>
            <p:cNvSpPr/>
            <p:nvPr/>
          </p:nvSpPr>
          <p:spPr>
            <a:xfrm>
              <a:off x="601663" y="84137"/>
              <a:ext cx="79376" cy="80964"/>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14" name="Square"/>
            <p:cNvSpPr/>
            <p:nvPr/>
          </p:nvSpPr>
          <p:spPr>
            <a:xfrm>
              <a:off x="460374" y="320675"/>
              <a:ext cx="80964" cy="793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15" name="Square"/>
            <p:cNvSpPr/>
            <p:nvPr/>
          </p:nvSpPr>
          <p:spPr>
            <a:xfrm>
              <a:off x="361950" y="568325"/>
              <a:ext cx="79376" cy="80963"/>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16" name="Square"/>
            <p:cNvSpPr/>
            <p:nvPr/>
          </p:nvSpPr>
          <p:spPr>
            <a:xfrm>
              <a:off x="361950" y="1057275"/>
              <a:ext cx="79376" cy="80963"/>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17" name="Square"/>
            <p:cNvSpPr/>
            <p:nvPr/>
          </p:nvSpPr>
          <p:spPr>
            <a:xfrm>
              <a:off x="1049337" y="771525"/>
              <a:ext cx="80963" cy="80963"/>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18" name="Square"/>
            <p:cNvSpPr/>
            <p:nvPr/>
          </p:nvSpPr>
          <p:spPr>
            <a:xfrm>
              <a:off x="787400" y="1235075"/>
              <a:ext cx="80963" cy="80963"/>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19" name="Square"/>
            <p:cNvSpPr/>
            <p:nvPr/>
          </p:nvSpPr>
          <p:spPr>
            <a:xfrm>
              <a:off x="1652587" y="814387"/>
              <a:ext cx="80963" cy="80964"/>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20" name="Square"/>
            <p:cNvSpPr/>
            <p:nvPr/>
          </p:nvSpPr>
          <p:spPr>
            <a:xfrm>
              <a:off x="1222374" y="1050925"/>
              <a:ext cx="79376" cy="793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21" name="Square"/>
            <p:cNvSpPr/>
            <p:nvPr/>
          </p:nvSpPr>
          <p:spPr>
            <a:xfrm>
              <a:off x="2655887" y="468312"/>
              <a:ext cx="79376" cy="79375"/>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22" name="Square"/>
            <p:cNvSpPr/>
            <p:nvPr/>
          </p:nvSpPr>
          <p:spPr>
            <a:xfrm>
              <a:off x="2244724" y="292099"/>
              <a:ext cx="80964" cy="793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23" name="Square"/>
            <p:cNvSpPr/>
            <p:nvPr/>
          </p:nvSpPr>
          <p:spPr>
            <a:xfrm>
              <a:off x="2551112" y="1414462"/>
              <a:ext cx="79376" cy="793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24" name="Square"/>
            <p:cNvSpPr/>
            <p:nvPr/>
          </p:nvSpPr>
          <p:spPr>
            <a:xfrm>
              <a:off x="2216149" y="1555750"/>
              <a:ext cx="80964" cy="80963"/>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25" name="Square"/>
            <p:cNvSpPr/>
            <p:nvPr/>
          </p:nvSpPr>
          <p:spPr>
            <a:xfrm>
              <a:off x="2868612" y="846137"/>
              <a:ext cx="79376" cy="80964"/>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26" name="Square"/>
            <p:cNvSpPr/>
            <p:nvPr/>
          </p:nvSpPr>
          <p:spPr>
            <a:xfrm>
              <a:off x="2051049" y="1882775"/>
              <a:ext cx="80964" cy="793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27" name="Square"/>
            <p:cNvSpPr/>
            <p:nvPr/>
          </p:nvSpPr>
          <p:spPr>
            <a:xfrm>
              <a:off x="3017837" y="1414462"/>
              <a:ext cx="79376" cy="793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28" name="Square"/>
            <p:cNvSpPr/>
            <p:nvPr/>
          </p:nvSpPr>
          <p:spPr>
            <a:xfrm>
              <a:off x="3190874" y="1749425"/>
              <a:ext cx="79376" cy="80963"/>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29" name="Square"/>
            <p:cNvSpPr/>
            <p:nvPr/>
          </p:nvSpPr>
          <p:spPr>
            <a:xfrm>
              <a:off x="800099" y="1714500"/>
              <a:ext cx="79376" cy="793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30" name="Square"/>
            <p:cNvSpPr/>
            <p:nvPr/>
          </p:nvSpPr>
          <p:spPr>
            <a:xfrm>
              <a:off x="814387" y="1479550"/>
              <a:ext cx="80963" cy="793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31" name="Square"/>
            <p:cNvSpPr/>
            <p:nvPr/>
          </p:nvSpPr>
          <p:spPr>
            <a:xfrm>
              <a:off x="1738312" y="1316037"/>
              <a:ext cx="80963" cy="793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32" name="Square"/>
            <p:cNvSpPr/>
            <p:nvPr/>
          </p:nvSpPr>
          <p:spPr>
            <a:xfrm>
              <a:off x="1333499" y="1778000"/>
              <a:ext cx="79376" cy="80963"/>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33" name="Line"/>
            <p:cNvSpPr/>
            <p:nvPr/>
          </p:nvSpPr>
          <p:spPr>
            <a:xfrm flipV="1">
              <a:off x="401637" y="400050"/>
              <a:ext cx="98426" cy="16827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34" name="Line"/>
            <p:cNvSpPr/>
            <p:nvPr/>
          </p:nvSpPr>
          <p:spPr>
            <a:xfrm flipV="1">
              <a:off x="500062" y="165099"/>
              <a:ext cx="141288" cy="15557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35" name="Line"/>
            <p:cNvSpPr/>
            <p:nvPr/>
          </p:nvSpPr>
          <p:spPr>
            <a:xfrm flipH="1" flipV="1">
              <a:off x="641349" y="165099"/>
              <a:ext cx="447676" cy="60642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36" name="Line"/>
            <p:cNvSpPr/>
            <p:nvPr/>
          </p:nvSpPr>
          <p:spPr>
            <a:xfrm>
              <a:off x="441325" y="609600"/>
              <a:ext cx="608014" cy="20320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37" name="Line"/>
            <p:cNvSpPr/>
            <p:nvPr/>
          </p:nvSpPr>
          <p:spPr>
            <a:xfrm flipH="1" flipV="1">
              <a:off x="1089024" y="852487"/>
              <a:ext cx="173039" cy="198439"/>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38" name="Line"/>
            <p:cNvSpPr/>
            <p:nvPr/>
          </p:nvSpPr>
          <p:spPr>
            <a:xfrm>
              <a:off x="1130300" y="812800"/>
              <a:ext cx="522289" cy="4127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39" name="Line"/>
            <p:cNvSpPr/>
            <p:nvPr/>
          </p:nvSpPr>
          <p:spPr>
            <a:xfrm flipV="1">
              <a:off x="401637" y="649287"/>
              <a:ext cx="1" cy="407989"/>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40" name="Line"/>
            <p:cNvSpPr/>
            <p:nvPr/>
          </p:nvSpPr>
          <p:spPr>
            <a:xfrm>
              <a:off x="441325" y="1098550"/>
              <a:ext cx="346076" cy="17780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41" name="Line"/>
            <p:cNvSpPr/>
            <p:nvPr/>
          </p:nvSpPr>
          <p:spPr>
            <a:xfrm flipH="1" flipV="1">
              <a:off x="828674" y="1316037"/>
              <a:ext cx="25401" cy="163514"/>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42" name="Line"/>
            <p:cNvSpPr/>
            <p:nvPr/>
          </p:nvSpPr>
          <p:spPr>
            <a:xfrm flipV="1">
              <a:off x="839787" y="1558925"/>
              <a:ext cx="14288" cy="15557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43" name="Line"/>
            <p:cNvSpPr/>
            <p:nvPr/>
          </p:nvSpPr>
          <p:spPr>
            <a:xfrm flipH="1" flipV="1">
              <a:off x="879474" y="1754187"/>
              <a:ext cx="454026" cy="6350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44" name="Line"/>
            <p:cNvSpPr/>
            <p:nvPr/>
          </p:nvSpPr>
          <p:spPr>
            <a:xfrm flipH="1" flipV="1">
              <a:off x="1262063" y="1130300"/>
              <a:ext cx="111125" cy="64770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45" name="Line"/>
            <p:cNvSpPr/>
            <p:nvPr/>
          </p:nvSpPr>
          <p:spPr>
            <a:xfrm flipH="1" flipV="1">
              <a:off x="1301749" y="1090612"/>
              <a:ext cx="436564" cy="265114"/>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46" name="Line"/>
            <p:cNvSpPr/>
            <p:nvPr/>
          </p:nvSpPr>
          <p:spPr>
            <a:xfrm flipV="1">
              <a:off x="1412874" y="1395412"/>
              <a:ext cx="365126" cy="42227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47" name="Line"/>
            <p:cNvSpPr/>
            <p:nvPr/>
          </p:nvSpPr>
          <p:spPr>
            <a:xfrm flipH="1" flipV="1">
              <a:off x="1819274" y="1355725"/>
              <a:ext cx="396876" cy="239713"/>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48" name="Line"/>
            <p:cNvSpPr/>
            <p:nvPr/>
          </p:nvSpPr>
          <p:spPr>
            <a:xfrm flipH="1" flipV="1">
              <a:off x="1733549" y="854075"/>
              <a:ext cx="523876" cy="70167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49" name="Line"/>
            <p:cNvSpPr/>
            <p:nvPr/>
          </p:nvSpPr>
          <p:spPr>
            <a:xfrm flipV="1">
              <a:off x="2090737" y="1636712"/>
              <a:ext cx="166688" cy="246064"/>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50" name="Line"/>
            <p:cNvSpPr/>
            <p:nvPr/>
          </p:nvSpPr>
          <p:spPr>
            <a:xfrm flipV="1">
              <a:off x="2297112" y="1454150"/>
              <a:ext cx="254001" cy="141288"/>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51" name="Line"/>
            <p:cNvSpPr/>
            <p:nvPr/>
          </p:nvSpPr>
          <p:spPr>
            <a:xfrm flipH="1" flipV="1">
              <a:off x="2325687" y="331787"/>
              <a:ext cx="330201" cy="176214"/>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52" name="Line"/>
            <p:cNvSpPr/>
            <p:nvPr/>
          </p:nvSpPr>
          <p:spPr>
            <a:xfrm flipH="1" flipV="1">
              <a:off x="2695574" y="547686"/>
              <a:ext cx="212726" cy="29845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53" name="Line"/>
            <p:cNvSpPr/>
            <p:nvPr/>
          </p:nvSpPr>
          <p:spPr>
            <a:xfrm flipV="1">
              <a:off x="2590799" y="927100"/>
              <a:ext cx="317501" cy="487363"/>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54" name="Line"/>
            <p:cNvSpPr/>
            <p:nvPr/>
          </p:nvSpPr>
          <p:spPr>
            <a:xfrm>
              <a:off x="2630487" y="1454150"/>
              <a:ext cx="387351" cy="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55" name="Line"/>
            <p:cNvSpPr/>
            <p:nvPr/>
          </p:nvSpPr>
          <p:spPr>
            <a:xfrm flipH="1" flipV="1">
              <a:off x="3057524" y="1493837"/>
              <a:ext cx="173039" cy="255589"/>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756" name="86"/>
            <p:cNvSpPr/>
            <p:nvPr/>
          </p:nvSpPr>
          <p:spPr>
            <a:xfrm>
              <a:off x="3169331" y="1529135"/>
              <a:ext cx="21070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86</a:t>
              </a:r>
            </a:p>
          </p:txBody>
        </p:sp>
        <p:sp>
          <p:nvSpPr>
            <p:cNvPr id="757" name="98"/>
            <p:cNvSpPr/>
            <p:nvPr/>
          </p:nvSpPr>
          <p:spPr>
            <a:xfrm>
              <a:off x="2711531" y="1275161"/>
              <a:ext cx="21070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98</a:t>
              </a:r>
            </a:p>
          </p:txBody>
        </p:sp>
        <p:sp>
          <p:nvSpPr>
            <p:cNvPr id="758" name="142"/>
            <p:cNvSpPr/>
            <p:nvPr/>
          </p:nvSpPr>
          <p:spPr>
            <a:xfrm>
              <a:off x="2716065" y="1062282"/>
              <a:ext cx="263983"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142</a:t>
              </a:r>
            </a:p>
          </p:txBody>
        </p:sp>
        <p:sp>
          <p:nvSpPr>
            <p:cNvPr id="759" name="92"/>
            <p:cNvSpPr/>
            <p:nvPr/>
          </p:nvSpPr>
          <p:spPr>
            <a:xfrm>
              <a:off x="2813907" y="568980"/>
              <a:ext cx="21070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92</a:t>
              </a:r>
            </a:p>
          </p:txBody>
        </p:sp>
        <p:sp>
          <p:nvSpPr>
            <p:cNvPr id="760" name="87"/>
            <p:cNvSpPr/>
            <p:nvPr/>
          </p:nvSpPr>
          <p:spPr>
            <a:xfrm>
              <a:off x="2458483" y="284489"/>
              <a:ext cx="21070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87</a:t>
              </a:r>
            </a:p>
          </p:txBody>
        </p:sp>
        <p:sp>
          <p:nvSpPr>
            <p:cNvPr id="761" name="90"/>
            <p:cNvSpPr/>
            <p:nvPr/>
          </p:nvSpPr>
          <p:spPr>
            <a:xfrm>
              <a:off x="2087825" y="1724428"/>
              <a:ext cx="21070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90</a:t>
              </a:r>
            </a:p>
          </p:txBody>
        </p:sp>
        <p:sp>
          <p:nvSpPr>
            <p:cNvPr id="762" name="85"/>
            <p:cNvSpPr/>
            <p:nvPr/>
          </p:nvSpPr>
          <p:spPr>
            <a:xfrm>
              <a:off x="2258904" y="1311015"/>
              <a:ext cx="21070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85</a:t>
              </a:r>
            </a:p>
          </p:txBody>
        </p:sp>
        <p:sp>
          <p:nvSpPr>
            <p:cNvPr id="763" name="101"/>
            <p:cNvSpPr/>
            <p:nvPr/>
          </p:nvSpPr>
          <p:spPr>
            <a:xfrm>
              <a:off x="1772474" y="1456609"/>
              <a:ext cx="26398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101</a:t>
              </a:r>
            </a:p>
          </p:txBody>
        </p:sp>
        <p:sp>
          <p:nvSpPr>
            <p:cNvPr id="764" name="211"/>
            <p:cNvSpPr/>
            <p:nvPr/>
          </p:nvSpPr>
          <p:spPr>
            <a:xfrm>
              <a:off x="1970170" y="1091231"/>
              <a:ext cx="26398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211</a:t>
              </a:r>
            </a:p>
          </p:txBody>
        </p:sp>
        <p:sp>
          <p:nvSpPr>
            <p:cNvPr id="765" name="138"/>
            <p:cNvSpPr/>
            <p:nvPr/>
          </p:nvSpPr>
          <p:spPr>
            <a:xfrm>
              <a:off x="1487872" y="1577481"/>
              <a:ext cx="263983"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138</a:t>
              </a:r>
            </a:p>
          </p:txBody>
        </p:sp>
        <p:sp>
          <p:nvSpPr>
            <p:cNvPr id="766" name="146"/>
            <p:cNvSpPr/>
            <p:nvPr/>
          </p:nvSpPr>
          <p:spPr>
            <a:xfrm>
              <a:off x="1303708" y="1385126"/>
              <a:ext cx="26398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146</a:t>
              </a:r>
            </a:p>
          </p:txBody>
        </p:sp>
        <p:sp>
          <p:nvSpPr>
            <p:cNvPr id="767" name="97"/>
            <p:cNvSpPr/>
            <p:nvPr/>
          </p:nvSpPr>
          <p:spPr>
            <a:xfrm>
              <a:off x="1470815" y="1087918"/>
              <a:ext cx="21070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97</a:t>
              </a:r>
            </a:p>
          </p:txBody>
        </p:sp>
        <p:sp>
          <p:nvSpPr>
            <p:cNvPr id="768" name="120"/>
            <p:cNvSpPr/>
            <p:nvPr/>
          </p:nvSpPr>
          <p:spPr>
            <a:xfrm>
              <a:off x="1001247" y="1602584"/>
              <a:ext cx="26398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120</a:t>
              </a:r>
            </a:p>
          </p:txBody>
        </p:sp>
        <p:sp>
          <p:nvSpPr>
            <p:cNvPr id="769" name="75"/>
            <p:cNvSpPr/>
            <p:nvPr/>
          </p:nvSpPr>
          <p:spPr>
            <a:xfrm>
              <a:off x="591003" y="1550736"/>
              <a:ext cx="21070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75</a:t>
              </a:r>
            </a:p>
          </p:txBody>
        </p:sp>
        <p:sp>
          <p:nvSpPr>
            <p:cNvPr id="770" name="70"/>
            <p:cNvSpPr/>
            <p:nvPr/>
          </p:nvSpPr>
          <p:spPr>
            <a:xfrm>
              <a:off x="576906" y="1298475"/>
              <a:ext cx="21070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70</a:t>
              </a:r>
            </a:p>
          </p:txBody>
        </p:sp>
        <p:sp>
          <p:nvSpPr>
            <p:cNvPr id="771" name="111"/>
            <p:cNvSpPr/>
            <p:nvPr/>
          </p:nvSpPr>
          <p:spPr>
            <a:xfrm>
              <a:off x="394980" y="1173521"/>
              <a:ext cx="26398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111</a:t>
              </a:r>
            </a:p>
          </p:txBody>
        </p:sp>
        <p:sp>
          <p:nvSpPr>
            <p:cNvPr id="772" name="118"/>
            <p:cNvSpPr/>
            <p:nvPr/>
          </p:nvSpPr>
          <p:spPr>
            <a:xfrm>
              <a:off x="110402" y="797337"/>
              <a:ext cx="26398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118</a:t>
              </a:r>
            </a:p>
          </p:txBody>
        </p:sp>
        <p:sp>
          <p:nvSpPr>
            <p:cNvPr id="773" name="140"/>
            <p:cNvSpPr/>
            <p:nvPr/>
          </p:nvSpPr>
          <p:spPr>
            <a:xfrm>
              <a:off x="645823" y="533418"/>
              <a:ext cx="26398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140</a:t>
              </a:r>
            </a:p>
          </p:txBody>
        </p:sp>
        <p:sp>
          <p:nvSpPr>
            <p:cNvPr id="774" name="151"/>
            <p:cNvSpPr/>
            <p:nvPr/>
          </p:nvSpPr>
          <p:spPr>
            <a:xfrm>
              <a:off x="859077" y="355613"/>
              <a:ext cx="263983"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151</a:t>
              </a:r>
            </a:p>
          </p:txBody>
        </p:sp>
        <p:sp>
          <p:nvSpPr>
            <p:cNvPr id="775" name="71"/>
            <p:cNvSpPr/>
            <p:nvPr/>
          </p:nvSpPr>
          <p:spPr>
            <a:xfrm>
              <a:off x="352325" y="91671"/>
              <a:ext cx="21070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71</a:t>
              </a:r>
            </a:p>
          </p:txBody>
        </p:sp>
        <p:sp>
          <p:nvSpPr>
            <p:cNvPr id="776" name="75"/>
            <p:cNvSpPr/>
            <p:nvPr/>
          </p:nvSpPr>
          <p:spPr>
            <a:xfrm>
              <a:off x="208495" y="332909"/>
              <a:ext cx="210701"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75</a:t>
              </a:r>
            </a:p>
          </p:txBody>
        </p:sp>
        <p:sp>
          <p:nvSpPr>
            <p:cNvPr id="777" name="Oradea"/>
            <p:cNvSpPr/>
            <p:nvPr/>
          </p:nvSpPr>
          <p:spPr>
            <a:xfrm>
              <a:off x="681365" y="0"/>
              <a:ext cx="430869" cy="218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Oradea</a:t>
              </a:r>
            </a:p>
          </p:txBody>
        </p:sp>
        <p:sp>
          <p:nvSpPr>
            <p:cNvPr id="778" name="Zerind"/>
            <p:cNvSpPr/>
            <p:nvPr/>
          </p:nvSpPr>
          <p:spPr>
            <a:xfrm>
              <a:off x="500036" y="355613"/>
              <a:ext cx="39604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Zerind</a:t>
              </a:r>
            </a:p>
          </p:txBody>
        </p:sp>
        <p:sp>
          <p:nvSpPr>
            <p:cNvPr id="779" name="Arad"/>
            <p:cNvSpPr/>
            <p:nvPr/>
          </p:nvSpPr>
          <p:spPr>
            <a:xfrm>
              <a:off x="0" y="604541"/>
              <a:ext cx="31354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Arad</a:t>
              </a:r>
            </a:p>
          </p:txBody>
        </p:sp>
        <p:sp>
          <p:nvSpPr>
            <p:cNvPr id="780" name="Timisoara"/>
            <p:cNvSpPr/>
            <p:nvPr/>
          </p:nvSpPr>
          <p:spPr>
            <a:xfrm>
              <a:off x="432569" y="924593"/>
              <a:ext cx="543085"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Timisoara</a:t>
              </a:r>
            </a:p>
          </p:txBody>
        </p:sp>
        <p:sp>
          <p:nvSpPr>
            <p:cNvPr id="781" name="Lugoj"/>
            <p:cNvSpPr/>
            <p:nvPr/>
          </p:nvSpPr>
          <p:spPr>
            <a:xfrm>
              <a:off x="821489" y="1209082"/>
              <a:ext cx="353874"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Lugoj</a:t>
              </a:r>
            </a:p>
          </p:txBody>
        </p:sp>
        <p:sp>
          <p:nvSpPr>
            <p:cNvPr id="782" name="Mehadia"/>
            <p:cNvSpPr/>
            <p:nvPr/>
          </p:nvSpPr>
          <p:spPr>
            <a:xfrm>
              <a:off x="821489" y="1422450"/>
              <a:ext cx="479485"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Mehadia</a:t>
              </a:r>
            </a:p>
          </p:txBody>
        </p:sp>
        <p:sp>
          <p:nvSpPr>
            <p:cNvPr id="783" name="Dobreta"/>
            <p:cNvSpPr/>
            <p:nvPr/>
          </p:nvSpPr>
          <p:spPr>
            <a:xfrm>
              <a:off x="468111" y="1742503"/>
              <a:ext cx="466140"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Dobreta</a:t>
              </a:r>
            </a:p>
          </p:txBody>
        </p:sp>
        <p:sp>
          <p:nvSpPr>
            <p:cNvPr id="784" name="Sibiu"/>
            <p:cNvSpPr/>
            <p:nvPr/>
          </p:nvSpPr>
          <p:spPr>
            <a:xfrm>
              <a:off x="1072332" y="604541"/>
              <a:ext cx="323067"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Sibiu</a:t>
              </a:r>
            </a:p>
          </p:txBody>
        </p:sp>
        <p:sp>
          <p:nvSpPr>
            <p:cNvPr id="785" name="Fagaras"/>
            <p:cNvSpPr/>
            <p:nvPr/>
          </p:nvSpPr>
          <p:spPr>
            <a:xfrm>
              <a:off x="1605467" y="640102"/>
              <a:ext cx="449224"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Fagaras</a:t>
              </a:r>
            </a:p>
          </p:txBody>
        </p:sp>
        <p:sp>
          <p:nvSpPr>
            <p:cNvPr id="786" name="Rimnicu Vilcea"/>
            <p:cNvSpPr/>
            <p:nvPr/>
          </p:nvSpPr>
          <p:spPr>
            <a:xfrm>
              <a:off x="1214501" y="924593"/>
              <a:ext cx="77337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Rimnicu Vilcea</a:t>
              </a:r>
            </a:p>
          </p:txBody>
        </p:sp>
        <p:sp>
          <p:nvSpPr>
            <p:cNvPr id="787" name="Pitesti"/>
            <p:cNvSpPr/>
            <p:nvPr/>
          </p:nvSpPr>
          <p:spPr>
            <a:xfrm>
              <a:off x="1641010" y="1172133"/>
              <a:ext cx="391081"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Pitesti</a:t>
              </a:r>
            </a:p>
          </p:txBody>
        </p:sp>
        <p:sp>
          <p:nvSpPr>
            <p:cNvPr id="788" name="Cralova"/>
            <p:cNvSpPr/>
            <p:nvPr/>
          </p:nvSpPr>
          <p:spPr>
            <a:xfrm>
              <a:off x="1356671" y="1813625"/>
              <a:ext cx="445404"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Cralova</a:t>
              </a:r>
            </a:p>
          </p:txBody>
        </p:sp>
        <p:sp>
          <p:nvSpPr>
            <p:cNvPr id="789" name="Bucharest"/>
            <p:cNvSpPr/>
            <p:nvPr/>
          </p:nvSpPr>
          <p:spPr>
            <a:xfrm>
              <a:off x="2280772" y="1600257"/>
              <a:ext cx="552660"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Bucharest</a:t>
              </a:r>
            </a:p>
          </p:txBody>
        </p:sp>
        <p:sp>
          <p:nvSpPr>
            <p:cNvPr id="790" name="Giurgiu"/>
            <p:cNvSpPr/>
            <p:nvPr/>
          </p:nvSpPr>
          <p:spPr>
            <a:xfrm>
              <a:off x="2103060" y="1884748"/>
              <a:ext cx="432307"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Giurgiu</a:t>
              </a:r>
            </a:p>
          </p:txBody>
        </p:sp>
        <p:sp>
          <p:nvSpPr>
            <p:cNvPr id="791" name="Urziceni"/>
            <p:cNvSpPr/>
            <p:nvPr/>
          </p:nvSpPr>
          <p:spPr>
            <a:xfrm>
              <a:off x="2531939" y="1458012"/>
              <a:ext cx="476906"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Urziceni</a:t>
              </a:r>
            </a:p>
          </p:txBody>
        </p:sp>
        <p:sp>
          <p:nvSpPr>
            <p:cNvPr id="792" name="Neamt"/>
            <p:cNvSpPr/>
            <p:nvPr/>
          </p:nvSpPr>
          <p:spPr>
            <a:xfrm>
              <a:off x="2138603" y="142245"/>
              <a:ext cx="40239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Neamt</a:t>
              </a:r>
            </a:p>
          </p:txBody>
        </p:sp>
        <p:sp>
          <p:nvSpPr>
            <p:cNvPr id="793" name="Iasi"/>
            <p:cNvSpPr/>
            <p:nvPr/>
          </p:nvSpPr>
          <p:spPr>
            <a:xfrm>
              <a:off x="2742822" y="426734"/>
              <a:ext cx="255896"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Iasi</a:t>
              </a:r>
            </a:p>
          </p:txBody>
        </p:sp>
        <p:sp>
          <p:nvSpPr>
            <p:cNvPr id="794" name="Vaslui"/>
            <p:cNvSpPr/>
            <p:nvPr/>
          </p:nvSpPr>
          <p:spPr>
            <a:xfrm>
              <a:off x="2910124" y="817909"/>
              <a:ext cx="364788"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Vaslui</a:t>
              </a:r>
            </a:p>
          </p:txBody>
        </p:sp>
        <p:sp>
          <p:nvSpPr>
            <p:cNvPr id="795" name="Hirsova"/>
            <p:cNvSpPr/>
            <p:nvPr/>
          </p:nvSpPr>
          <p:spPr>
            <a:xfrm>
              <a:off x="3098246" y="1351328"/>
              <a:ext cx="437863"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Hirsova</a:t>
              </a:r>
            </a:p>
          </p:txBody>
        </p:sp>
        <p:sp>
          <p:nvSpPr>
            <p:cNvPr id="796" name="Eforie"/>
            <p:cNvSpPr/>
            <p:nvPr/>
          </p:nvSpPr>
          <p:spPr>
            <a:xfrm>
              <a:off x="3133789" y="1812235"/>
              <a:ext cx="37451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solidFill>
                    <a:schemeClr val="accent1"/>
                  </a:solidFill>
                </a:defRPr>
              </a:lvl1pPr>
            </a:lstStyle>
            <a:p>
              <a:pPr/>
              <a:r>
                <a:t>Eforie</a:t>
              </a:r>
            </a:p>
          </p:txBody>
        </p:sp>
        <p:sp>
          <p:nvSpPr>
            <p:cNvPr id="797" name="99"/>
            <p:cNvSpPr/>
            <p:nvPr/>
          </p:nvSpPr>
          <p:spPr>
            <a:xfrm>
              <a:off x="1316043" y="648594"/>
              <a:ext cx="21070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99</a:t>
              </a:r>
            </a:p>
          </p:txBody>
        </p:sp>
        <p:sp>
          <p:nvSpPr>
            <p:cNvPr id="798" name="Circle"/>
            <p:cNvSpPr/>
            <p:nvPr/>
          </p:nvSpPr>
          <p:spPr>
            <a:xfrm>
              <a:off x="328613" y="534987"/>
              <a:ext cx="147638" cy="147639"/>
            </a:xfrm>
            <a:prstGeom prst="ellipse">
              <a:avLst/>
            </a:prstGeom>
            <a:noFill/>
            <a:ln w="57150" cap="flat">
              <a:solidFill>
                <a:srgbClr val="008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799" name="Circle"/>
            <p:cNvSpPr/>
            <p:nvPr/>
          </p:nvSpPr>
          <p:spPr>
            <a:xfrm>
              <a:off x="2181224" y="1524000"/>
              <a:ext cx="147639" cy="146051"/>
            </a:xfrm>
            <a:prstGeom prst="ellipse">
              <a:avLst/>
            </a:prstGeom>
            <a:noFill/>
            <a:ln w="57150" cap="flat">
              <a:solidFill>
                <a:srgbClr val="FF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100">
                  <a:solidFill>
                    <a:srgbClr val="FFFFFF"/>
                  </a:solidFill>
                </a:defRPr>
              </a:pPr>
            </a:p>
          </p:txBody>
        </p:sp>
        <p:sp>
          <p:nvSpPr>
            <p:cNvPr id="800" name="80"/>
            <p:cNvSpPr/>
            <p:nvPr/>
          </p:nvSpPr>
          <p:spPr>
            <a:xfrm>
              <a:off x="971226" y="916794"/>
              <a:ext cx="210702" cy="21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800"/>
              </a:lvl1pPr>
            </a:lstStyle>
            <a:p>
              <a:pPr/>
              <a:r>
                <a:t>80</a:t>
              </a: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3" name="Selecting a state space"/>
          <p:cNvSpPr/>
          <p:nvPr>
            <p:ph type="title" idx="4294967295"/>
          </p:nvPr>
        </p:nvSpPr>
        <p:spPr>
          <a:xfrm>
            <a:off x="374650" y="88900"/>
            <a:ext cx="8153400" cy="1020763"/>
          </a:xfrm>
          <a:prstGeom prst="rect">
            <a:avLst/>
          </a:prstGeom>
        </p:spPr>
        <p:txBody>
          <a:bodyPr/>
          <a:lstStyle>
            <a:lvl1pPr defTabSz="457200">
              <a:defRPr sz="4400"/>
            </a:lvl1pPr>
          </a:lstStyle>
          <a:p>
            <a:pPr/>
            <a:r>
              <a:t>Selecting a state space</a:t>
            </a:r>
          </a:p>
        </p:txBody>
      </p:sp>
      <p:sp>
        <p:nvSpPr>
          <p:cNvPr id="804" name="Real world is absurdly complex…"/>
          <p:cNvSpPr/>
          <p:nvPr>
            <p:ph type="body" idx="4294967295"/>
          </p:nvPr>
        </p:nvSpPr>
        <p:spPr>
          <a:xfrm>
            <a:off x="347662" y="1058862"/>
            <a:ext cx="8686801" cy="5330826"/>
          </a:xfrm>
          <a:prstGeom prst="rect">
            <a:avLst/>
          </a:prstGeom>
        </p:spPr>
        <p:txBody>
          <a:bodyPr/>
          <a:lstStyle/>
          <a:p>
            <a:pPr defTabSz="457200">
              <a:lnSpc>
                <a:spcPct val="90000"/>
              </a:lnSpc>
              <a:spcBef>
                <a:spcPts val="500"/>
              </a:spcBef>
              <a:buClr>
                <a:schemeClr val="accent1"/>
              </a:buClr>
              <a:buChar char="•"/>
              <a:defRPr sz="2400"/>
            </a:pPr>
            <a:r>
              <a:t>Real world is absurdly complex </a:t>
            </a:r>
          </a:p>
          <a:p>
            <a:pPr lvl="1" marL="742950" indent="-285750" defTabSz="457200">
              <a:lnSpc>
                <a:spcPct val="90000"/>
              </a:lnSpc>
              <a:spcBef>
                <a:spcPts val="0"/>
              </a:spcBef>
              <a:buClr>
                <a:schemeClr val="accent1"/>
              </a:buClr>
              <a:buFontTx/>
              <a:buChar char="à"/>
              <a:defRPr sz="2000"/>
            </a:pPr>
            <a:r>
              <a:t>state space must be </a:t>
            </a:r>
            <a:r>
              <a:rPr>
                <a:solidFill>
                  <a:srgbClr val="FF0000"/>
                </a:solidFill>
              </a:rPr>
              <a:t>abstracted</a:t>
            </a:r>
            <a:r>
              <a:t> for problem solving</a:t>
            </a:r>
          </a:p>
          <a:p>
            <a:pPr lvl="2" marL="1143000" indent="-228600" defTabSz="457200">
              <a:lnSpc>
                <a:spcPct val="90000"/>
              </a:lnSpc>
              <a:spcBef>
                <a:spcPts val="0"/>
              </a:spcBef>
              <a:buClr>
                <a:schemeClr val="accent1"/>
              </a:buClr>
              <a:buFontTx/>
              <a:buChar char="à"/>
              <a:defRPr sz="1600"/>
            </a:pPr>
          </a:p>
          <a:p>
            <a:pPr defTabSz="457200">
              <a:lnSpc>
                <a:spcPct val="90000"/>
              </a:lnSpc>
              <a:spcBef>
                <a:spcPts val="500"/>
              </a:spcBef>
              <a:buClr>
                <a:schemeClr val="accent1"/>
              </a:buClr>
              <a:buChar char="•"/>
              <a:defRPr sz="2400"/>
            </a:pPr>
            <a:r>
              <a:t>(Abstract) state </a:t>
            </a:r>
            <a:r>
              <a:rPr>
                <a:latin typeface="Wingdings"/>
                <a:ea typeface="Wingdings"/>
                <a:cs typeface="Wingdings"/>
                <a:sym typeface="Wingdings"/>
              </a:rPr>
              <a:t></a:t>
            </a:r>
            <a:r>
              <a:t> set of real states</a:t>
            </a:r>
          </a:p>
          <a:p>
            <a:pPr lvl="2" marL="1143000" indent="-228600" defTabSz="457200">
              <a:lnSpc>
                <a:spcPct val="90000"/>
              </a:lnSpc>
              <a:spcBef>
                <a:spcPts val="0"/>
              </a:spcBef>
              <a:buClr>
                <a:schemeClr val="accent1"/>
              </a:buClr>
              <a:defRPr sz="1600"/>
            </a:pPr>
          </a:p>
          <a:p>
            <a:pPr defTabSz="457200">
              <a:lnSpc>
                <a:spcPct val="90000"/>
              </a:lnSpc>
              <a:spcBef>
                <a:spcPts val="500"/>
              </a:spcBef>
              <a:buClr>
                <a:schemeClr val="accent1"/>
              </a:buClr>
              <a:buChar char="•"/>
              <a:defRPr sz="2400"/>
            </a:pPr>
            <a:r>
              <a:t>(Abstract) action </a:t>
            </a:r>
            <a:r>
              <a:rPr>
                <a:latin typeface="Wingdings"/>
                <a:ea typeface="Wingdings"/>
                <a:cs typeface="Wingdings"/>
                <a:sym typeface="Wingdings"/>
              </a:rPr>
              <a:t></a:t>
            </a:r>
            <a:r>
              <a:t> complex combination of real actions</a:t>
            </a:r>
          </a:p>
          <a:p>
            <a:pPr lvl="1" marL="742950" indent="-285750" defTabSz="457200">
              <a:lnSpc>
                <a:spcPct val="90000"/>
              </a:lnSpc>
              <a:spcBef>
                <a:spcPts val="0"/>
              </a:spcBef>
              <a:buClr>
                <a:schemeClr val="accent1"/>
              </a:buClr>
              <a:defRPr sz="2000"/>
            </a:pPr>
            <a:r>
              <a:t>e.g., "Arad </a:t>
            </a:r>
            <a:r>
              <a:rPr>
                <a:latin typeface="Wingdings"/>
                <a:ea typeface="Wingdings"/>
                <a:cs typeface="Wingdings"/>
                <a:sym typeface="Wingdings"/>
              </a:rPr>
              <a:t></a:t>
            </a:r>
            <a:r>
              <a:t> Zerind" represents a complex set of possible routes, detours, rest stops, etc. </a:t>
            </a:r>
          </a:p>
          <a:p>
            <a:pPr lvl="2" marL="1143000" indent="-228600" defTabSz="457200">
              <a:lnSpc>
                <a:spcPct val="90000"/>
              </a:lnSpc>
              <a:spcBef>
                <a:spcPts val="0"/>
              </a:spcBef>
              <a:buClr>
                <a:schemeClr val="accent1"/>
              </a:buClr>
              <a:defRPr sz="1600"/>
            </a:pPr>
          </a:p>
          <a:p>
            <a:pPr defTabSz="457200">
              <a:lnSpc>
                <a:spcPct val="90000"/>
              </a:lnSpc>
              <a:spcBef>
                <a:spcPts val="500"/>
              </a:spcBef>
              <a:buClr>
                <a:schemeClr val="accent1"/>
              </a:buClr>
              <a:buChar char="•"/>
              <a:defRPr sz="2400"/>
            </a:pPr>
            <a:r>
              <a:t>For guaranteed realizability, </a:t>
            </a:r>
            <a:r>
              <a:rPr>
                <a:solidFill>
                  <a:srgbClr val="FF0000"/>
                </a:solidFill>
              </a:rPr>
              <a:t>any</a:t>
            </a:r>
            <a:r>
              <a:t> real state "in Arad</a:t>
            </a:r>
            <a:r>
              <a:t>”</a:t>
            </a:r>
            <a:r>
              <a:t> must get to </a:t>
            </a:r>
            <a:r>
              <a:rPr>
                <a:solidFill>
                  <a:srgbClr val="FF0000"/>
                </a:solidFill>
              </a:rPr>
              <a:t>some</a:t>
            </a:r>
            <a:r>
              <a:t> real state "in Zerind</a:t>
            </a:r>
            <a:r>
              <a:t>”</a:t>
            </a:r>
          </a:p>
          <a:p>
            <a:pPr lvl="1" marL="742950" indent="-285750" defTabSz="457200">
              <a:lnSpc>
                <a:spcPct val="90000"/>
              </a:lnSpc>
              <a:spcBef>
                <a:spcPts val="0"/>
              </a:spcBef>
              <a:buClr>
                <a:schemeClr val="accent1"/>
              </a:buClr>
              <a:defRPr sz="2000"/>
            </a:pPr>
          </a:p>
          <a:p>
            <a:pPr defTabSz="457200">
              <a:lnSpc>
                <a:spcPct val="90000"/>
              </a:lnSpc>
              <a:spcBef>
                <a:spcPts val="500"/>
              </a:spcBef>
              <a:buClr>
                <a:schemeClr val="accent1"/>
              </a:buClr>
              <a:buChar char="•"/>
              <a:defRPr sz="2400"/>
            </a:pPr>
            <a:r>
              <a:t>(Abstract) solution </a:t>
            </a:r>
            <a:r>
              <a:rPr>
                <a:latin typeface="Wingdings"/>
                <a:ea typeface="Wingdings"/>
                <a:cs typeface="Wingdings"/>
                <a:sym typeface="Wingdings"/>
              </a:rPr>
              <a:t> </a:t>
            </a:r>
            <a:r>
              <a:rPr sz="2000"/>
              <a:t>set of real paths that are solutions in the real world</a:t>
            </a:r>
            <a:endParaRPr sz="2000"/>
          </a:p>
          <a:p>
            <a:pPr lvl="1" marL="742950" indent="-285750" defTabSz="457200">
              <a:lnSpc>
                <a:spcPct val="90000"/>
              </a:lnSpc>
              <a:spcBef>
                <a:spcPts val="0"/>
              </a:spcBef>
              <a:buClr>
                <a:schemeClr val="accent1"/>
              </a:buClr>
              <a:defRPr sz="1600"/>
            </a:pPr>
          </a:p>
          <a:p>
            <a:pPr defTabSz="457200">
              <a:lnSpc>
                <a:spcPct val="90000"/>
              </a:lnSpc>
              <a:spcBef>
                <a:spcPts val="500"/>
              </a:spcBef>
              <a:buClr>
                <a:schemeClr val="accent1"/>
              </a:buClr>
              <a:buChar char="•"/>
              <a:defRPr sz="2400"/>
            </a:pPr>
            <a:r>
              <a:t>Each abstract action should be "easier" than the original problem</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6" name="Ex: Vacuum World"/>
          <p:cNvSpPr/>
          <p:nvPr>
            <p:ph type="title" idx="4294967295"/>
          </p:nvPr>
        </p:nvSpPr>
        <p:spPr>
          <a:xfrm>
            <a:off x="374650" y="88900"/>
            <a:ext cx="8153400" cy="1020763"/>
          </a:xfrm>
          <a:prstGeom prst="rect">
            <a:avLst/>
          </a:prstGeom>
        </p:spPr>
        <p:txBody>
          <a:bodyPr/>
          <a:lstStyle>
            <a:lvl1pPr defTabSz="457200">
              <a:defRPr sz="4400"/>
            </a:lvl1pPr>
          </a:lstStyle>
          <a:p>
            <a:pPr/>
            <a:r>
              <a:t>Ex: Vacuum World</a:t>
            </a:r>
          </a:p>
        </p:txBody>
      </p:sp>
      <p:sp>
        <p:nvSpPr>
          <p:cNvPr id="807" name="States?…"/>
          <p:cNvSpPr/>
          <p:nvPr>
            <p:ph type="body" sz="half" idx="4294967295"/>
          </p:nvPr>
        </p:nvSpPr>
        <p:spPr>
          <a:xfrm>
            <a:off x="347662" y="965200"/>
            <a:ext cx="4529138" cy="5359400"/>
          </a:xfrm>
          <a:prstGeom prst="rect">
            <a:avLst/>
          </a:prstGeom>
        </p:spPr>
        <p:txBody>
          <a:bodyPr/>
          <a:lstStyle/>
          <a:p>
            <a:pPr defTabSz="457200">
              <a:spcBef>
                <a:spcPts val="600"/>
              </a:spcBef>
              <a:buClr>
                <a:schemeClr val="accent1"/>
              </a:buClr>
              <a:buChar char="•"/>
              <a:defRPr sz="2800">
                <a:solidFill>
                  <a:schemeClr val="accent2"/>
                </a:solidFill>
              </a:defRPr>
            </a:pPr>
            <a:r>
              <a:t>States?</a:t>
            </a:r>
          </a:p>
          <a:p>
            <a:pPr lvl="1" marL="742950" indent="-285750" defTabSz="457200">
              <a:spcBef>
                <a:spcPts val="0"/>
              </a:spcBef>
              <a:buClr>
                <a:schemeClr val="accent1"/>
              </a:buClr>
              <a:defRPr sz="2400"/>
            </a:pPr>
            <a:r>
              <a:t>Discrete: dirt, location</a:t>
            </a:r>
          </a:p>
          <a:p>
            <a:pPr defTabSz="457200">
              <a:spcBef>
                <a:spcPts val="600"/>
              </a:spcBef>
              <a:buClr>
                <a:schemeClr val="accent1"/>
              </a:buClr>
              <a:buChar char="•"/>
              <a:defRPr sz="2800">
                <a:solidFill>
                  <a:schemeClr val="accent2"/>
                </a:solidFill>
              </a:defRPr>
            </a:pPr>
            <a:r>
              <a:t>Initial state?</a:t>
            </a:r>
          </a:p>
          <a:p>
            <a:pPr lvl="1" marL="742950" indent="-285750" defTabSz="457200">
              <a:spcBef>
                <a:spcPts val="0"/>
              </a:spcBef>
              <a:buClr>
                <a:schemeClr val="accent1"/>
              </a:buClr>
              <a:defRPr sz="2400"/>
            </a:pPr>
            <a:r>
              <a:t>Any</a:t>
            </a:r>
          </a:p>
          <a:p>
            <a:pPr defTabSz="457200">
              <a:spcBef>
                <a:spcPts val="600"/>
              </a:spcBef>
              <a:buClr>
                <a:schemeClr val="accent1"/>
              </a:buClr>
              <a:buChar char="•"/>
              <a:defRPr sz="2800">
                <a:solidFill>
                  <a:schemeClr val="accent2"/>
                </a:solidFill>
              </a:defRPr>
            </a:pPr>
            <a:r>
              <a:t>Actions?</a:t>
            </a:r>
          </a:p>
          <a:p>
            <a:pPr lvl="1" marL="742950" indent="-285750" defTabSz="457200">
              <a:spcBef>
                <a:spcPts val="0"/>
              </a:spcBef>
              <a:buClr>
                <a:schemeClr val="accent1"/>
              </a:buClr>
              <a:defRPr sz="2400"/>
            </a:pPr>
            <a:r>
              <a:t>Left, Right, Suck</a:t>
            </a:r>
          </a:p>
          <a:p>
            <a:pPr defTabSz="457200">
              <a:spcBef>
                <a:spcPts val="600"/>
              </a:spcBef>
              <a:buClr>
                <a:schemeClr val="accent1"/>
              </a:buClr>
              <a:buChar char="•"/>
              <a:defRPr sz="2800">
                <a:solidFill>
                  <a:schemeClr val="accent2"/>
                </a:solidFill>
              </a:defRPr>
            </a:pPr>
            <a:r>
              <a:t>Goal test?</a:t>
            </a:r>
          </a:p>
          <a:p>
            <a:pPr lvl="1" marL="742950" indent="-285750" defTabSz="457200">
              <a:spcBef>
                <a:spcPts val="0"/>
              </a:spcBef>
              <a:buClr>
                <a:schemeClr val="accent1"/>
              </a:buClr>
              <a:defRPr sz="2400"/>
            </a:pPr>
            <a:r>
              <a:t>No dirt at all locations</a:t>
            </a:r>
          </a:p>
          <a:p>
            <a:pPr defTabSz="457200">
              <a:spcBef>
                <a:spcPts val="600"/>
              </a:spcBef>
              <a:buClr>
                <a:schemeClr val="accent1"/>
              </a:buClr>
              <a:buChar char="•"/>
              <a:defRPr sz="2800">
                <a:solidFill>
                  <a:schemeClr val="accent2"/>
                </a:solidFill>
              </a:defRPr>
            </a:pPr>
            <a:r>
              <a:t>Path cost?</a:t>
            </a:r>
          </a:p>
          <a:p>
            <a:pPr lvl="1" marL="742950" indent="-285750" defTabSz="457200">
              <a:spcBef>
                <a:spcPts val="0"/>
              </a:spcBef>
              <a:buClr>
                <a:schemeClr val="accent1"/>
              </a:buClr>
              <a:defRPr sz="2400"/>
            </a:pPr>
            <a:r>
              <a:t>1 per action</a:t>
            </a:r>
          </a:p>
        </p:txBody>
      </p:sp>
      <p:grpSp>
        <p:nvGrpSpPr>
          <p:cNvPr id="857" name="Group"/>
          <p:cNvGrpSpPr/>
          <p:nvPr/>
        </p:nvGrpSpPr>
        <p:grpSpPr>
          <a:xfrm>
            <a:off x="4373562" y="1524000"/>
            <a:ext cx="4465638" cy="3633876"/>
            <a:chOff x="0" y="0"/>
            <a:chExt cx="4465637" cy="3633875"/>
          </a:xfrm>
        </p:grpSpPr>
        <p:pic>
          <p:nvPicPr>
            <p:cNvPr id="808" name="image.png" descr="image.png"/>
            <p:cNvPicPr>
              <a:picLocks noChangeAspect="1"/>
            </p:cNvPicPr>
            <p:nvPr/>
          </p:nvPicPr>
          <p:blipFill>
            <a:blip r:embed="rId2">
              <a:extLst/>
            </a:blip>
            <a:stretch>
              <a:fillRect/>
            </a:stretch>
          </p:blipFill>
          <p:spPr>
            <a:xfrm>
              <a:off x="400762" y="447002"/>
              <a:ext cx="651730" cy="354553"/>
            </a:xfrm>
            <a:prstGeom prst="rect">
              <a:avLst/>
            </a:prstGeom>
            <a:ln w="12700" cap="flat">
              <a:noFill/>
              <a:miter lim="400000"/>
            </a:ln>
            <a:effectLst/>
          </p:spPr>
        </p:pic>
        <p:pic>
          <p:nvPicPr>
            <p:cNvPr id="809" name="image.png" descr="image.png"/>
            <p:cNvPicPr>
              <a:picLocks noChangeAspect="1"/>
            </p:cNvPicPr>
            <p:nvPr/>
          </p:nvPicPr>
          <p:blipFill>
            <a:blip r:embed="rId3">
              <a:extLst/>
            </a:blip>
            <a:stretch>
              <a:fillRect/>
            </a:stretch>
          </p:blipFill>
          <p:spPr>
            <a:xfrm>
              <a:off x="600361" y="97389"/>
              <a:ext cx="569779" cy="417897"/>
            </a:xfrm>
            <a:prstGeom prst="rect">
              <a:avLst/>
            </a:prstGeom>
            <a:ln w="12700" cap="flat">
              <a:noFill/>
              <a:miter lim="400000"/>
            </a:ln>
            <a:effectLst/>
          </p:spPr>
        </p:pic>
        <p:grpSp>
          <p:nvGrpSpPr>
            <p:cNvPr id="812" name="Group"/>
            <p:cNvGrpSpPr/>
            <p:nvPr/>
          </p:nvGrpSpPr>
          <p:grpSpPr>
            <a:xfrm>
              <a:off x="342899" y="0"/>
              <a:ext cx="1717676" cy="801688"/>
              <a:chOff x="0" y="0"/>
              <a:chExt cx="1717674" cy="801687"/>
            </a:xfrm>
          </p:grpSpPr>
          <p:sp>
            <p:nvSpPr>
              <p:cNvPr id="810" name="Rectangle"/>
              <p:cNvSpPr/>
              <p:nvPr/>
            </p:nvSpPr>
            <p:spPr>
              <a:xfrm>
                <a:off x="0" y="0"/>
                <a:ext cx="858838"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811" name="Rectangle"/>
              <p:cNvSpPr/>
              <p:nvPr/>
            </p:nvSpPr>
            <p:spPr>
              <a:xfrm>
                <a:off x="858836" y="0"/>
                <a:ext cx="858839"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813" name="image.png" descr="image.png"/>
            <p:cNvPicPr>
              <a:picLocks noChangeAspect="1"/>
            </p:cNvPicPr>
            <p:nvPr/>
          </p:nvPicPr>
          <p:blipFill>
            <a:blip r:embed="rId2">
              <a:extLst/>
            </a:blip>
            <a:stretch>
              <a:fillRect/>
            </a:stretch>
          </p:blipFill>
          <p:spPr>
            <a:xfrm>
              <a:off x="400762" y="1363063"/>
              <a:ext cx="651730" cy="354553"/>
            </a:xfrm>
            <a:prstGeom prst="rect">
              <a:avLst/>
            </a:prstGeom>
            <a:ln w="12700" cap="flat">
              <a:noFill/>
              <a:miter lim="400000"/>
            </a:ln>
            <a:effectLst/>
          </p:spPr>
        </p:pic>
        <p:pic>
          <p:nvPicPr>
            <p:cNvPr id="814" name="image.png" descr="image.png"/>
            <p:cNvPicPr>
              <a:picLocks noChangeAspect="1"/>
            </p:cNvPicPr>
            <p:nvPr/>
          </p:nvPicPr>
          <p:blipFill>
            <a:blip r:embed="rId3">
              <a:extLst/>
            </a:blip>
            <a:stretch>
              <a:fillRect/>
            </a:stretch>
          </p:blipFill>
          <p:spPr>
            <a:xfrm>
              <a:off x="600361" y="1013450"/>
              <a:ext cx="569779" cy="417897"/>
            </a:xfrm>
            <a:prstGeom prst="rect">
              <a:avLst/>
            </a:prstGeom>
            <a:ln w="12700" cap="flat">
              <a:noFill/>
              <a:miter lim="400000"/>
            </a:ln>
            <a:effectLst/>
          </p:spPr>
        </p:pic>
        <p:grpSp>
          <p:nvGrpSpPr>
            <p:cNvPr id="817" name="Group"/>
            <p:cNvGrpSpPr/>
            <p:nvPr/>
          </p:nvGrpSpPr>
          <p:grpSpPr>
            <a:xfrm>
              <a:off x="342899" y="935037"/>
              <a:ext cx="1717676" cy="801688"/>
              <a:chOff x="0" y="0"/>
              <a:chExt cx="1717674" cy="801686"/>
            </a:xfrm>
          </p:grpSpPr>
          <p:sp>
            <p:nvSpPr>
              <p:cNvPr id="815" name="Rectangle"/>
              <p:cNvSpPr/>
              <p:nvPr/>
            </p:nvSpPr>
            <p:spPr>
              <a:xfrm>
                <a:off x="0" y="0"/>
                <a:ext cx="858838"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816" name="Rectangle"/>
              <p:cNvSpPr/>
              <p:nvPr/>
            </p:nvSpPr>
            <p:spPr>
              <a:xfrm>
                <a:off x="858836" y="0"/>
                <a:ext cx="858839"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818" name="image.png" descr="image.png"/>
            <p:cNvPicPr>
              <a:picLocks noChangeAspect="1"/>
            </p:cNvPicPr>
            <p:nvPr/>
          </p:nvPicPr>
          <p:blipFill>
            <a:blip r:embed="rId2">
              <a:extLst/>
            </a:blip>
            <a:stretch>
              <a:fillRect/>
            </a:stretch>
          </p:blipFill>
          <p:spPr>
            <a:xfrm>
              <a:off x="1316790" y="2328322"/>
              <a:ext cx="651730" cy="354553"/>
            </a:xfrm>
            <a:prstGeom prst="rect">
              <a:avLst/>
            </a:prstGeom>
            <a:ln w="12700" cap="flat">
              <a:noFill/>
              <a:miter lim="400000"/>
            </a:ln>
            <a:effectLst/>
          </p:spPr>
        </p:pic>
        <p:pic>
          <p:nvPicPr>
            <p:cNvPr id="819" name="image.png" descr="image.png"/>
            <p:cNvPicPr>
              <a:picLocks noChangeAspect="1"/>
            </p:cNvPicPr>
            <p:nvPr/>
          </p:nvPicPr>
          <p:blipFill>
            <a:blip r:embed="rId3">
              <a:extLst/>
            </a:blip>
            <a:stretch>
              <a:fillRect/>
            </a:stretch>
          </p:blipFill>
          <p:spPr>
            <a:xfrm>
              <a:off x="600361" y="1969647"/>
              <a:ext cx="569779" cy="417897"/>
            </a:xfrm>
            <a:prstGeom prst="rect">
              <a:avLst/>
            </a:prstGeom>
            <a:ln w="12700" cap="flat">
              <a:noFill/>
              <a:miter lim="400000"/>
            </a:ln>
            <a:effectLst/>
          </p:spPr>
        </p:pic>
        <p:grpSp>
          <p:nvGrpSpPr>
            <p:cNvPr id="822" name="Group"/>
            <p:cNvGrpSpPr/>
            <p:nvPr/>
          </p:nvGrpSpPr>
          <p:grpSpPr>
            <a:xfrm>
              <a:off x="342899" y="1870074"/>
              <a:ext cx="1717676" cy="801688"/>
              <a:chOff x="0" y="0"/>
              <a:chExt cx="1717674" cy="801687"/>
            </a:xfrm>
          </p:grpSpPr>
          <p:sp>
            <p:nvSpPr>
              <p:cNvPr id="820" name="Rectangle"/>
              <p:cNvSpPr/>
              <p:nvPr/>
            </p:nvSpPr>
            <p:spPr>
              <a:xfrm>
                <a:off x="0" y="0"/>
                <a:ext cx="858838"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821" name="Rectangle"/>
              <p:cNvSpPr/>
              <p:nvPr/>
            </p:nvSpPr>
            <p:spPr>
              <a:xfrm>
                <a:off x="858836" y="0"/>
                <a:ext cx="858839"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823" name="image.png" descr="image.png"/>
            <p:cNvPicPr>
              <a:picLocks noChangeAspect="1"/>
            </p:cNvPicPr>
            <p:nvPr/>
          </p:nvPicPr>
          <p:blipFill>
            <a:blip r:embed="rId3">
              <a:extLst/>
            </a:blip>
            <a:stretch>
              <a:fillRect/>
            </a:stretch>
          </p:blipFill>
          <p:spPr>
            <a:xfrm>
              <a:off x="600361" y="2902826"/>
              <a:ext cx="569779" cy="417897"/>
            </a:xfrm>
            <a:prstGeom prst="rect">
              <a:avLst/>
            </a:prstGeom>
            <a:ln w="12700" cap="flat">
              <a:noFill/>
              <a:miter lim="400000"/>
            </a:ln>
            <a:effectLst/>
          </p:spPr>
        </p:pic>
        <p:grpSp>
          <p:nvGrpSpPr>
            <p:cNvPr id="826" name="Group"/>
            <p:cNvGrpSpPr/>
            <p:nvPr/>
          </p:nvGrpSpPr>
          <p:grpSpPr>
            <a:xfrm>
              <a:off x="342899" y="2805112"/>
              <a:ext cx="1717676" cy="801687"/>
              <a:chOff x="0" y="0"/>
              <a:chExt cx="1717674" cy="801686"/>
            </a:xfrm>
          </p:grpSpPr>
          <p:sp>
            <p:nvSpPr>
              <p:cNvPr id="824" name="Rectangle"/>
              <p:cNvSpPr/>
              <p:nvPr/>
            </p:nvSpPr>
            <p:spPr>
              <a:xfrm>
                <a:off x="0" y="0"/>
                <a:ext cx="858838"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825" name="Rectangle"/>
              <p:cNvSpPr/>
              <p:nvPr/>
            </p:nvSpPr>
            <p:spPr>
              <a:xfrm>
                <a:off x="858836" y="0"/>
                <a:ext cx="858839"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827" name="image.png" descr="image.png"/>
            <p:cNvPicPr>
              <a:picLocks noChangeAspect="1"/>
            </p:cNvPicPr>
            <p:nvPr/>
          </p:nvPicPr>
          <p:blipFill>
            <a:blip r:embed="rId2">
              <a:extLst/>
            </a:blip>
            <a:stretch>
              <a:fillRect/>
            </a:stretch>
          </p:blipFill>
          <p:spPr>
            <a:xfrm>
              <a:off x="3664112" y="451194"/>
              <a:ext cx="651730" cy="354553"/>
            </a:xfrm>
            <a:prstGeom prst="rect">
              <a:avLst/>
            </a:prstGeom>
            <a:ln w="12700" cap="flat">
              <a:noFill/>
              <a:miter lim="400000"/>
            </a:ln>
            <a:effectLst/>
          </p:spPr>
        </p:pic>
        <p:pic>
          <p:nvPicPr>
            <p:cNvPr id="828" name="image.png" descr="image.png"/>
            <p:cNvPicPr>
              <a:picLocks noChangeAspect="1"/>
            </p:cNvPicPr>
            <p:nvPr/>
          </p:nvPicPr>
          <p:blipFill>
            <a:blip r:embed="rId3">
              <a:extLst/>
            </a:blip>
            <a:stretch>
              <a:fillRect/>
            </a:stretch>
          </p:blipFill>
          <p:spPr>
            <a:xfrm>
              <a:off x="3835868" y="101581"/>
              <a:ext cx="569779" cy="417897"/>
            </a:xfrm>
            <a:prstGeom prst="rect">
              <a:avLst/>
            </a:prstGeom>
            <a:ln w="12700" cap="flat">
              <a:noFill/>
              <a:miter lim="400000"/>
            </a:ln>
            <a:effectLst/>
          </p:spPr>
        </p:pic>
        <p:grpSp>
          <p:nvGrpSpPr>
            <p:cNvPr id="831" name="Group"/>
            <p:cNvGrpSpPr/>
            <p:nvPr/>
          </p:nvGrpSpPr>
          <p:grpSpPr>
            <a:xfrm>
              <a:off x="2747962" y="6349"/>
              <a:ext cx="1717676" cy="801689"/>
              <a:chOff x="0" y="0"/>
              <a:chExt cx="1717674" cy="801687"/>
            </a:xfrm>
          </p:grpSpPr>
          <p:sp>
            <p:nvSpPr>
              <p:cNvPr id="829" name="Rectangle"/>
              <p:cNvSpPr/>
              <p:nvPr/>
            </p:nvSpPr>
            <p:spPr>
              <a:xfrm>
                <a:off x="0" y="0"/>
                <a:ext cx="858839"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830" name="Rectangle"/>
              <p:cNvSpPr/>
              <p:nvPr/>
            </p:nvSpPr>
            <p:spPr>
              <a:xfrm>
                <a:off x="858837" y="0"/>
                <a:ext cx="858838"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832" name="image.png" descr="image.png"/>
            <p:cNvPicPr>
              <a:picLocks noChangeAspect="1"/>
            </p:cNvPicPr>
            <p:nvPr/>
          </p:nvPicPr>
          <p:blipFill>
            <a:blip r:embed="rId2">
              <a:extLst/>
            </a:blip>
            <a:stretch>
              <a:fillRect/>
            </a:stretch>
          </p:blipFill>
          <p:spPr>
            <a:xfrm>
              <a:off x="2805336" y="1369222"/>
              <a:ext cx="651730" cy="354553"/>
            </a:xfrm>
            <a:prstGeom prst="rect">
              <a:avLst/>
            </a:prstGeom>
            <a:ln w="12700" cap="flat">
              <a:noFill/>
              <a:miter lim="400000"/>
            </a:ln>
            <a:effectLst/>
          </p:spPr>
        </p:pic>
        <p:pic>
          <p:nvPicPr>
            <p:cNvPr id="833" name="image.png" descr="image.png"/>
            <p:cNvPicPr>
              <a:picLocks noChangeAspect="1"/>
            </p:cNvPicPr>
            <p:nvPr/>
          </p:nvPicPr>
          <p:blipFill>
            <a:blip r:embed="rId3">
              <a:extLst/>
            </a:blip>
            <a:stretch>
              <a:fillRect/>
            </a:stretch>
          </p:blipFill>
          <p:spPr>
            <a:xfrm>
              <a:off x="3835868" y="1017643"/>
              <a:ext cx="569779" cy="417897"/>
            </a:xfrm>
            <a:prstGeom prst="rect">
              <a:avLst/>
            </a:prstGeom>
            <a:ln w="12700" cap="flat">
              <a:noFill/>
              <a:miter lim="400000"/>
            </a:ln>
            <a:effectLst/>
          </p:spPr>
        </p:pic>
        <p:grpSp>
          <p:nvGrpSpPr>
            <p:cNvPr id="836" name="Group"/>
            <p:cNvGrpSpPr/>
            <p:nvPr/>
          </p:nvGrpSpPr>
          <p:grpSpPr>
            <a:xfrm>
              <a:off x="2747962" y="941387"/>
              <a:ext cx="1717676" cy="801687"/>
              <a:chOff x="0" y="0"/>
              <a:chExt cx="1717674" cy="801686"/>
            </a:xfrm>
          </p:grpSpPr>
          <p:sp>
            <p:nvSpPr>
              <p:cNvPr id="834" name="Rectangle"/>
              <p:cNvSpPr/>
              <p:nvPr/>
            </p:nvSpPr>
            <p:spPr>
              <a:xfrm>
                <a:off x="0" y="0"/>
                <a:ext cx="858839"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835" name="Rectangle"/>
              <p:cNvSpPr/>
              <p:nvPr/>
            </p:nvSpPr>
            <p:spPr>
              <a:xfrm>
                <a:off x="858837" y="0"/>
                <a:ext cx="858838"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837" name="image.png" descr="image.png"/>
            <p:cNvPicPr>
              <a:picLocks noChangeAspect="1"/>
            </p:cNvPicPr>
            <p:nvPr/>
          </p:nvPicPr>
          <p:blipFill>
            <a:blip r:embed="rId2">
              <a:extLst/>
            </a:blip>
            <a:stretch>
              <a:fillRect/>
            </a:stretch>
          </p:blipFill>
          <p:spPr>
            <a:xfrm>
              <a:off x="3721364" y="2334481"/>
              <a:ext cx="651730" cy="354553"/>
            </a:xfrm>
            <a:prstGeom prst="rect">
              <a:avLst/>
            </a:prstGeom>
            <a:ln w="12700" cap="flat">
              <a:noFill/>
              <a:miter lim="400000"/>
            </a:ln>
            <a:effectLst/>
          </p:spPr>
        </p:pic>
        <p:pic>
          <p:nvPicPr>
            <p:cNvPr id="838" name="image.png" descr="image.png"/>
            <p:cNvPicPr>
              <a:picLocks noChangeAspect="1"/>
            </p:cNvPicPr>
            <p:nvPr/>
          </p:nvPicPr>
          <p:blipFill>
            <a:blip r:embed="rId3">
              <a:extLst/>
            </a:blip>
            <a:stretch>
              <a:fillRect/>
            </a:stretch>
          </p:blipFill>
          <p:spPr>
            <a:xfrm>
              <a:off x="3835868" y="1990958"/>
              <a:ext cx="569779" cy="417896"/>
            </a:xfrm>
            <a:prstGeom prst="rect">
              <a:avLst/>
            </a:prstGeom>
            <a:ln w="12700" cap="flat">
              <a:noFill/>
              <a:miter lim="400000"/>
            </a:ln>
            <a:effectLst/>
          </p:spPr>
        </p:pic>
        <p:grpSp>
          <p:nvGrpSpPr>
            <p:cNvPr id="841" name="Group"/>
            <p:cNvGrpSpPr/>
            <p:nvPr/>
          </p:nvGrpSpPr>
          <p:grpSpPr>
            <a:xfrm>
              <a:off x="2747962" y="1876424"/>
              <a:ext cx="1717676" cy="801688"/>
              <a:chOff x="0" y="0"/>
              <a:chExt cx="1717674" cy="801687"/>
            </a:xfrm>
          </p:grpSpPr>
          <p:sp>
            <p:nvSpPr>
              <p:cNvPr id="839" name="Rectangle"/>
              <p:cNvSpPr/>
              <p:nvPr/>
            </p:nvSpPr>
            <p:spPr>
              <a:xfrm>
                <a:off x="0" y="0"/>
                <a:ext cx="858839"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840" name="Rectangle"/>
              <p:cNvSpPr/>
              <p:nvPr/>
            </p:nvSpPr>
            <p:spPr>
              <a:xfrm>
                <a:off x="858837" y="0"/>
                <a:ext cx="858838"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grpSp>
          <p:nvGrpSpPr>
            <p:cNvPr id="844" name="Group"/>
            <p:cNvGrpSpPr/>
            <p:nvPr/>
          </p:nvGrpSpPr>
          <p:grpSpPr>
            <a:xfrm>
              <a:off x="2747962" y="2811463"/>
              <a:ext cx="1717676" cy="801687"/>
              <a:chOff x="0" y="0"/>
              <a:chExt cx="1717674" cy="801686"/>
            </a:xfrm>
          </p:grpSpPr>
          <p:sp>
            <p:nvSpPr>
              <p:cNvPr id="842" name="Rectangle"/>
              <p:cNvSpPr/>
              <p:nvPr/>
            </p:nvSpPr>
            <p:spPr>
              <a:xfrm>
                <a:off x="0" y="0"/>
                <a:ext cx="858839"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843" name="Rectangle"/>
              <p:cNvSpPr/>
              <p:nvPr/>
            </p:nvSpPr>
            <p:spPr>
              <a:xfrm>
                <a:off x="858837" y="0"/>
                <a:ext cx="858838"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845" name="image.png" descr="image.png"/>
            <p:cNvPicPr>
              <a:picLocks noChangeAspect="1"/>
            </p:cNvPicPr>
            <p:nvPr/>
          </p:nvPicPr>
          <p:blipFill>
            <a:blip r:embed="rId2">
              <a:extLst/>
            </a:blip>
            <a:stretch>
              <a:fillRect/>
            </a:stretch>
          </p:blipFill>
          <p:spPr>
            <a:xfrm>
              <a:off x="1316790" y="445104"/>
              <a:ext cx="651730" cy="354554"/>
            </a:xfrm>
            <a:prstGeom prst="rect">
              <a:avLst/>
            </a:prstGeom>
            <a:ln w="12700" cap="flat">
              <a:noFill/>
              <a:miter lim="400000"/>
            </a:ln>
            <a:effectLst/>
          </p:spPr>
        </p:pic>
        <p:pic>
          <p:nvPicPr>
            <p:cNvPr id="846" name="image.png" descr="image.png"/>
            <p:cNvPicPr>
              <a:picLocks noChangeAspect="1"/>
            </p:cNvPicPr>
            <p:nvPr/>
          </p:nvPicPr>
          <p:blipFill>
            <a:blip r:embed="rId2">
              <a:extLst/>
            </a:blip>
            <a:stretch>
              <a:fillRect/>
            </a:stretch>
          </p:blipFill>
          <p:spPr>
            <a:xfrm>
              <a:off x="3664112" y="445104"/>
              <a:ext cx="651730" cy="354554"/>
            </a:xfrm>
            <a:prstGeom prst="rect">
              <a:avLst/>
            </a:prstGeom>
            <a:ln w="12700" cap="flat">
              <a:noFill/>
              <a:miter lim="400000"/>
            </a:ln>
            <a:effectLst/>
          </p:spPr>
        </p:pic>
        <p:pic>
          <p:nvPicPr>
            <p:cNvPr id="847" name="image.png" descr="image.png"/>
            <p:cNvPicPr>
              <a:picLocks noChangeAspect="1"/>
            </p:cNvPicPr>
            <p:nvPr/>
          </p:nvPicPr>
          <p:blipFill>
            <a:blip r:embed="rId3">
              <a:extLst/>
            </a:blip>
            <a:stretch>
              <a:fillRect/>
            </a:stretch>
          </p:blipFill>
          <p:spPr>
            <a:xfrm>
              <a:off x="3835868" y="2907019"/>
              <a:ext cx="569779" cy="417897"/>
            </a:xfrm>
            <a:prstGeom prst="rect">
              <a:avLst/>
            </a:prstGeom>
            <a:ln w="12700" cap="flat">
              <a:noFill/>
              <a:miter lim="400000"/>
            </a:ln>
            <a:effectLst/>
          </p:spPr>
        </p:pic>
        <p:pic>
          <p:nvPicPr>
            <p:cNvPr id="848" name="image.png" descr="image.png"/>
            <p:cNvPicPr>
              <a:picLocks noChangeAspect="1"/>
            </p:cNvPicPr>
            <p:nvPr/>
          </p:nvPicPr>
          <p:blipFill>
            <a:blip r:embed="rId2">
              <a:extLst/>
            </a:blip>
            <a:stretch>
              <a:fillRect/>
            </a:stretch>
          </p:blipFill>
          <p:spPr>
            <a:xfrm>
              <a:off x="2862588" y="445104"/>
              <a:ext cx="651729" cy="354554"/>
            </a:xfrm>
            <a:prstGeom prst="rect">
              <a:avLst/>
            </a:prstGeom>
            <a:ln w="12700" cap="flat">
              <a:noFill/>
              <a:miter lim="400000"/>
            </a:ln>
            <a:effectLst/>
          </p:spPr>
        </p:pic>
        <p:sp>
          <p:nvSpPr>
            <p:cNvPr id="849" name="1"/>
            <p:cNvSpPr/>
            <p:nvPr/>
          </p:nvSpPr>
          <p:spPr>
            <a:xfrm>
              <a:off x="0" y="330597"/>
              <a:ext cx="290622"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1</a:t>
              </a:r>
            </a:p>
          </p:txBody>
        </p:sp>
        <p:sp>
          <p:nvSpPr>
            <p:cNvPr id="850" name="2"/>
            <p:cNvSpPr/>
            <p:nvPr/>
          </p:nvSpPr>
          <p:spPr>
            <a:xfrm>
              <a:off x="2404573" y="330597"/>
              <a:ext cx="290623"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2</a:t>
              </a:r>
            </a:p>
          </p:txBody>
        </p:sp>
        <p:sp>
          <p:nvSpPr>
            <p:cNvPr id="851" name="3"/>
            <p:cNvSpPr/>
            <p:nvPr/>
          </p:nvSpPr>
          <p:spPr>
            <a:xfrm>
              <a:off x="0" y="1303912"/>
              <a:ext cx="290622"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3</a:t>
              </a:r>
            </a:p>
          </p:txBody>
        </p:sp>
        <p:sp>
          <p:nvSpPr>
            <p:cNvPr id="852" name="4"/>
            <p:cNvSpPr/>
            <p:nvPr/>
          </p:nvSpPr>
          <p:spPr>
            <a:xfrm>
              <a:off x="2404573" y="1303912"/>
              <a:ext cx="290623"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4</a:t>
              </a:r>
            </a:p>
          </p:txBody>
        </p:sp>
        <p:sp>
          <p:nvSpPr>
            <p:cNvPr id="853" name="5"/>
            <p:cNvSpPr/>
            <p:nvPr/>
          </p:nvSpPr>
          <p:spPr>
            <a:xfrm>
              <a:off x="0" y="2219973"/>
              <a:ext cx="290622"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5</a:t>
              </a:r>
            </a:p>
          </p:txBody>
        </p:sp>
        <p:sp>
          <p:nvSpPr>
            <p:cNvPr id="854" name="6"/>
            <p:cNvSpPr/>
            <p:nvPr/>
          </p:nvSpPr>
          <p:spPr>
            <a:xfrm>
              <a:off x="2404573" y="2219973"/>
              <a:ext cx="290623"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6</a:t>
              </a:r>
            </a:p>
          </p:txBody>
        </p:sp>
        <p:sp>
          <p:nvSpPr>
            <p:cNvPr id="855" name="7"/>
            <p:cNvSpPr/>
            <p:nvPr/>
          </p:nvSpPr>
          <p:spPr>
            <a:xfrm>
              <a:off x="0" y="3136035"/>
              <a:ext cx="290622"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7</a:t>
              </a:r>
            </a:p>
          </p:txBody>
        </p:sp>
        <p:sp>
          <p:nvSpPr>
            <p:cNvPr id="856" name="8"/>
            <p:cNvSpPr/>
            <p:nvPr/>
          </p:nvSpPr>
          <p:spPr>
            <a:xfrm>
              <a:off x="2404573" y="3136035"/>
              <a:ext cx="290623"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8</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07">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807">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1" fill="hold">
                                  <p:stCondLst>
                                    <p:cond delay="0"/>
                                  </p:stCondLst>
                                  <p:iterate type="el" backwards="0">
                                    <p:tmAbs val="0"/>
                                  </p:iterate>
                                  <p:childTnLst>
                                    <p:set>
                                      <p:cBhvr>
                                        <p:cTn id="13" fill="hold"/>
                                        <p:tgtEl>
                                          <p:spTgt spid="807">
                                            <p:txEl>
                                              <p:pRg st="3" end="3"/>
                                            </p:txEl>
                                          </p:spTgt>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1" fill="hold">
                                  <p:stCondLst>
                                    <p:cond delay="0"/>
                                  </p:stCondLst>
                                  <p:iterate type="el" backwards="0">
                                    <p:tmAbs val="0"/>
                                  </p:iterate>
                                  <p:childTnLst>
                                    <p:set>
                                      <p:cBhvr>
                                        <p:cTn id="16" fill="hold"/>
                                        <p:tgtEl>
                                          <p:spTgt spid="80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807">
                                            <p:txEl>
                                              <p:pRg st="5" end="5"/>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807">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807">
                                            <p:txEl>
                                              <p:pRg st="7" end="7"/>
                                            </p:txEl>
                                          </p:spTgt>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1" fill="hold">
                                  <p:stCondLst>
                                    <p:cond delay="0"/>
                                  </p:stCondLst>
                                  <p:iterate type="el" backwards="0">
                                    <p:tmAbs val="0"/>
                                  </p:iterate>
                                  <p:childTnLst>
                                    <p:set>
                                      <p:cBhvr>
                                        <p:cTn id="30" fill="hold"/>
                                        <p:tgtEl>
                                          <p:spTgt spid="80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807">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07"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9" name="Ex:  8-Queens"/>
          <p:cNvSpPr/>
          <p:nvPr>
            <p:ph type="title" idx="4294967295"/>
          </p:nvPr>
        </p:nvSpPr>
        <p:spPr>
          <a:xfrm>
            <a:off x="374650" y="88900"/>
            <a:ext cx="8153400" cy="1020763"/>
          </a:xfrm>
          <a:prstGeom prst="rect">
            <a:avLst/>
          </a:prstGeom>
        </p:spPr>
        <p:txBody>
          <a:bodyPr/>
          <a:lstStyle>
            <a:lvl1pPr defTabSz="457200">
              <a:defRPr sz="4400"/>
            </a:lvl1pPr>
          </a:lstStyle>
          <a:p>
            <a:pPr/>
            <a:r>
              <a:t>Ex:  8-Queens</a:t>
            </a:r>
          </a:p>
        </p:txBody>
      </p:sp>
      <p:sp>
        <p:nvSpPr>
          <p:cNvPr id="860" name="Place as many queens as possible…"/>
          <p:cNvSpPr/>
          <p:nvPr>
            <p:ph type="body" idx="4294967295"/>
          </p:nvPr>
        </p:nvSpPr>
        <p:spPr>
          <a:xfrm>
            <a:off x="347662" y="1058862"/>
            <a:ext cx="8686801" cy="5330826"/>
          </a:xfrm>
          <a:prstGeom prst="rect">
            <a:avLst/>
          </a:prstGeom>
        </p:spPr>
        <p:txBody>
          <a:bodyPr/>
          <a:lstStyle/>
          <a:p>
            <a:pPr marL="339470" indent="-339470" defTabSz="452627">
              <a:lnSpc>
                <a:spcPct val="80000"/>
              </a:lnSpc>
              <a:spcBef>
                <a:spcPts val="600"/>
              </a:spcBef>
              <a:buSzTx/>
              <a:buNone/>
              <a:defRPr sz="2772"/>
            </a:pPr>
            <a:r>
              <a:t>Place as many queens as possible</a:t>
            </a:r>
          </a:p>
          <a:p>
            <a:pPr marL="339470" indent="-339470" defTabSz="452627">
              <a:lnSpc>
                <a:spcPct val="80000"/>
              </a:lnSpc>
              <a:spcBef>
                <a:spcPts val="600"/>
              </a:spcBef>
              <a:buSzTx/>
              <a:buNone/>
              <a:defRPr sz="2772"/>
            </a:pPr>
            <a:r>
              <a:t>	on the chess board without capture</a:t>
            </a:r>
          </a:p>
          <a:p>
            <a:pPr marL="339470" indent="-339470" defTabSz="452627">
              <a:lnSpc>
                <a:spcPct val="80000"/>
              </a:lnSpc>
              <a:buSzTx/>
              <a:buNone/>
              <a:defRPr sz="2772"/>
            </a:pPr>
          </a:p>
          <a:p>
            <a:pPr marL="339470" indent="-339470" defTabSz="452627">
              <a:lnSpc>
                <a:spcPct val="80000"/>
              </a:lnSpc>
              <a:spcBef>
                <a:spcPts val="600"/>
              </a:spcBef>
              <a:buClr>
                <a:schemeClr val="accent1"/>
              </a:buClr>
              <a:buChar char="•"/>
              <a:defRPr sz="2772">
                <a:solidFill>
                  <a:schemeClr val="accent2"/>
                </a:solidFill>
              </a:defRPr>
            </a:pPr>
            <a:r>
              <a:t>states?</a:t>
            </a:r>
            <a:r>
              <a:rPr>
                <a:solidFill>
                  <a:srgbClr val="CC0099"/>
                </a:solidFill>
              </a:rPr>
              <a:t> </a:t>
            </a:r>
            <a:r>
              <a:rPr>
                <a:solidFill>
                  <a:srgbClr val="000000"/>
                </a:solidFill>
              </a:rPr>
              <a:t> </a:t>
            </a:r>
            <a:r>
              <a:rPr sz="2376">
                <a:solidFill>
                  <a:srgbClr val="FFFFFF"/>
                </a:solidFill>
              </a:rPr>
              <a:t>- any arrangement of n&lt;=8 queens</a:t>
            </a:r>
            <a:endParaRPr sz="2376">
              <a:solidFill>
                <a:srgbClr val="FFFFFF"/>
              </a:solidFill>
            </a:endParaRPr>
          </a:p>
          <a:p>
            <a:pPr marL="339470" indent="-339470" defTabSz="452627">
              <a:lnSpc>
                <a:spcPct val="80000"/>
              </a:lnSpc>
              <a:spcBef>
                <a:spcPts val="500"/>
              </a:spcBef>
              <a:buSzTx/>
              <a:buNone/>
              <a:defRPr sz="2376">
                <a:solidFill>
                  <a:srgbClr val="FFFFFF"/>
                </a:solidFill>
              </a:defRPr>
            </a:pPr>
            <a:r>
              <a:t>                      - </a:t>
            </a:r>
            <a:r>
              <a:rPr i="1"/>
              <a:t>or</a:t>
            </a:r>
            <a:r>
              <a:t>   arrangements of n&lt;=8 queens in leftmost n   </a:t>
            </a:r>
          </a:p>
          <a:p>
            <a:pPr marL="339470" indent="-339470" defTabSz="452627">
              <a:lnSpc>
                <a:spcPct val="80000"/>
              </a:lnSpc>
              <a:spcBef>
                <a:spcPts val="500"/>
              </a:spcBef>
              <a:buSzTx/>
              <a:buNone/>
              <a:defRPr sz="2376">
                <a:solidFill>
                  <a:srgbClr val="FFFFFF"/>
                </a:solidFill>
              </a:defRPr>
            </a:pPr>
            <a:r>
              <a:t>                  	columns, 1 per column, such that no queen </a:t>
            </a:r>
          </a:p>
          <a:p>
            <a:pPr marL="339470" indent="-339470" defTabSz="452627">
              <a:lnSpc>
                <a:spcPct val="80000"/>
              </a:lnSpc>
              <a:spcBef>
                <a:spcPts val="500"/>
              </a:spcBef>
              <a:buSzTx/>
              <a:buNone/>
              <a:defRPr sz="2376">
                <a:solidFill>
                  <a:srgbClr val="FFFFFF"/>
                </a:solidFill>
              </a:defRPr>
            </a:pPr>
            <a:r>
              <a:t>                  	attacks any other.</a:t>
            </a:r>
          </a:p>
          <a:p>
            <a:pPr marL="339470" indent="-339470" defTabSz="452627">
              <a:lnSpc>
                <a:spcPct val="80000"/>
              </a:lnSpc>
              <a:spcBef>
                <a:spcPts val="600"/>
              </a:spcBef>
              <a:buClr>
                <a:schemeClr val="accent1"/>
              </a:buClr>
              <a:buChar char="•"/>
              <a:defRPr sz="2772">
                <a:solidFill>
                  <a:schemeClr val="accent2"/>
                </a:solidFill>
              </a:defRPr>
            </a:pPr>
            <a:r>
              <a:t>initial state?</a:t>
            </a:r>
            <a:r>
              <a:rPr sz="2376">
                <a:solidFill>
                  <a:srgbClr val="000000"/>
                </a:solidFill>
              </a:rPr>
              <a:t>  </a:t>
            </a:r>
            <a:r>
              <a:rPr sz="2376">
                <a:solidFill>
                  <a:srgbClr val="FFFFFF"/>
                </a:solidFill>
              </a:rPr>
              <a:t>no queens on the board</a:t>
            </a:r>
            <a:endParaRPr>
              <a:solidFill>
                <a:srgbClr val="FFFFFF"/>
              </a:solidFill>
            </a:endParaRPr>
          </a:p>
          <a:p>
            <a:pPr marL="339470" indent="-339470" defTabSz="452627">
              <a:lnSpc>
                <a:spcPct val="80000"/>
              </a:lnSpc>
              <a:spcBef>
                <a:spcPts val="600"/>
              </a:spcBef>
              <a:buClr>
                <a:schemeClr val="accent1"/>
              </a:buClr>
              <a:buChar char="•"/>
              <a:defRPr sz="2772">
                <a:solidFill>
                  <a:schemeClr val="accent2"/>
                </a:solidFill>
              </a:defRPr>
            </a:pPr>
            <a:r>
              <a:t>actions</a:t>
            </a:r>
            <a:r>
              <a:rPr>
                <a:solidFill>
                  <a:srgbClr val="CC0099"/>
                </a:solidFill>
              </a:rPr>
              <a:t>? </a:t>
            </a:r>
            <a:r>
              <a:rPr>
                <a:solidFill>
                  <a:srgbClr val="000000"/>
                </a:solidFill>
              </a:rPr>
              <a:t> </a:t>
            </a:r>
            <a:r>
              <a:rPr sz="2376">
                <a:solidFill>
                  <a:srgbClr val="FFFFFF"/>
                </a:solidFill>
              </a:rPr>
              <a:t>- add queen to any empty square</a:t>
            </a:r>
            <a:endParaRPr sz="2376">
              <a:solidFill>
                <a:srgbClr val="FFFFFF"/>
              </a:solidFill>
            </a:endParaRPr>
          </a:p>
          <a:p>
            <a:pPr marL="339470" indent="-339470" defTabSz="452627">
              <a:lnSpc>
                <a:spcPct val="80000"/>
              </a:lnSpc>
              <a:spcBef>
                <a:spcPts val="600"/>
              </a:spcBef>
              <a:buSzTx/>
              <a:buNone/>
              <a:defRPr sz="2772">
                <a:solidFill>
                  <a:srgbClr val="FFFFFF"/>
                </a:solidFill>
              </a:defRPr>
            </a:pPr>
            <a:r>
              <a:t>                     </a:t>
            </a:r>
            <a:r>
              <a:rPr sz="2376"/>
              <a:t>- </a:t>
            </a:r>
            <a:r>
              <a:rPr i="1" sz="2376"/>
              <a:t>or</a:t>
            </a:r>
            <a:r>
              <a:rPr sz="2376"/>
              <a:t>  add queen to leftmost empty</a:t>
            </a:r>
            <a:r>
              <a:t> </a:t>
            </a:r>
            <a:r>
              <a:rPr sz="2376"/>
              <a:t>square such</a:t>
            </a:r>
            <a:endParaRPr sz="2376"/>
          </a:p>
          <a:p>
            <a:pPr marL="339470" indent="-339470" defTabSz="452627">
              <a:lnSpc>
                <a:spcPct val="80000"/>
              </a:lnSpc>
              <a:spcBef>
                <a:spcPts val="500"/>
              </a:spcBef>
              <a:buSzTx/>
              <a:buNone/>
              <a:defRPr sz="2376">
                <a:solidFill>
                  <a:srgbClr val="FFFFFF"/>
                </a:solidFill>
              </a:defRPr>
            </a:pPr>
            <a:r>
              <a:t> 			  	that it is not attacked by other queens.</a:t>
            </a:r>
          </a:p>
          <a:p>
            <a:pPr marL="339470" indent="-339470" defTabSz="452627">
              <a:lnSpc>
                <a:spcPct val="80000"/>
              </a:lnSpc>
              <a:spcBef>
                <a:spcPts val="600"/>
              </a:spcBef>
              <a:buClr>
                <a:schemeClr val="accent1"/>
              </a:buClr>
              <a:buChar char="•"/>
              <a:defRPr sz="2772">
                <a:solidFill>
                  <a:schemeClr val="accent2"/>
                </a:solidFill>
              </a:defRPr>
            </a:pPr>
            <a:r>
              <a:t>goal test?</a:t>
            </a:r>
            <a:r>
              <a:rPr>
                <a:solidFill>
                  <a:srgbClr val="CC0099"/>
                </a:solidFill>
              </a:rPr>
              <a:t>   </a:t>
            </a:r>
            <a:r>
              <a:rPr sz="2376">
                <a:solidFill>
                  <a:srgbClr val="FFFFFF"/>
                </a:solidFill>
              </a:rPr>
              <a:t>8 queens on the board, none attacked.</a:t>
            </a:r>
            <a:endParaRPr>
              <a:solidFill>
                <a:srgbClr val="FFFFFF"/>
              </a:solidFill>
            </a:endParaRPr>
          </a:p>
          <a:p>
            <a:pPr marL="339470" indent="-339470" defTabSz="452627">
              <a:lnSpc>
                <a:spcPct val="80000"/>
              </a:lnSpc>
              <a:spcBef>
                <a:spcPts val="600"/>
              </a:spcBef>
              <a:buClr>
                <a:schemeClr val="accent1"/>
              </a:buClr>
              <a:buChar char="•"/>
              <a:defRPr sz="2772">
                <a:solidFill>
                  <a:schemeClr val="accent2"/>
                </a:solidFill>
              </a:defRPr>
            </a:pPr>
            <a:r>
              <a:t>path cost?</a:t>
            </a:r>
            <a:r>
              <a:rPr sz="2376"/>
              <a:t>  </a:t>
            </a:r>
            <a:r>
              <a:rPr sz="2376">
                <a:solidFill>
                  <a:srgbClr val="FFFFFF"/>
                </a:solidFill>
              </a:rPr>
              <a:t>1 per move</a:t>
            </a:r>
          </a:p>
        </p:txBody>
      </p:sp>
      <p:pic>
        <p:nvPicPr>
          <p:cNvPr id="861" name="image.png" descr="image.png"/>
          <p:cNvPicPr>
            <a:picLocks noChangeAspect="1"/>
          </p:cNvPicPr>
          <p:nvPr/>
        </p:nvPicPr>
        <p:blipFill>
          <a:blip r:embed="rId2">
            <a:extLst/>
          </a:blip>
          <a:stretch>
            <a:fillRect/>
          </a:stretch>
        </p:blipFill>
        <p:spPr>
          <a:xfrm>
            <a:off x="6762750" y="457200"/>
            <a:ext cx="2000250" cy="20193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3" name="Ex:  8-Queens"/>
          <p:cNvSpPr/>
          <p:nvPr>
            <p:ph type="title" idx="4294967295"/>
          </p:nvPr>
        </p:nvSpPr>
        <p:spPr>
          <a:xfrm>
            <a:off x="374650" y="88900"/>
            <a:ext cx="8153400" cy="1020763"/>
          </a:xfrm>
          <a:prstGeom prst="rect">
            <a:avLst/>
          </a:prstGeom>
        </p:spPr>
        <p:txBody>
          <a:bodyPr/>
          <a:lstStyle>
            <a:lvl1pPr defTabSz="457200">
              <a:defRPr sz="4400"/>
            </a:lvl1pPr>
          </a:lstStyle>
          <a:p>
            <a:pPr/>
            <a:r>
              <a:t>Ex:  8-Queens</a:t>
            </a:r>
          </a:p>
        </p:txBody>
      </p:sp>
      <p:sp>
        <p:nvSpPr>
          <p:cNvPr id="864" name="Place as many queens as possible…"/>
          <p:cNvSpPr/>
          <p:nvPr>
            <p:ph type="body" idx="4294967295"/>
          </p:nvPr>
        </p:nvSpPr>
        <p:spPr>
          <a:xfrm>
            <a:off x="347662" y="1058862"/>
            <a:ext cx="8686801" cy="5330826"/>
          </a:xfrm>
          <a:prstGeom prst="rect">
            <a:avLst/>
          </a:prstGeom>
        </p:spPr>
        <p:txBody>
          <a:bodyPr/>
          <a:lstStyle/>
          <a:p>
            <a:pPr marL="339470" indent="-339470" defTabSz="452627">
              <a:lnSpc>
                <a:spcPct val="80000"/>
              </a:lnSpc>
              <a:spcBef>
                <a:spcPts val="600"/>
              </a:spcBef>
              <a:buSzTx/>
              <a:buNone/>
              <a:defRPr sz="2772"/>
            </a:pPr>
            <a:r>
              <a:t>Place as many queens as possible</a:t>
            </a:r>
          </a:p>
          <a:p>
            <a:pPr marL="339470" indent="-339470" defTabSz="452627">
              <a:lnSpc>
                <a:spcPct val="80000"/>
              </a:lnSpc>
              <a:spcBef>
                <a:spcPts val="600"/>
              </a:spcBef>
              <a:buSzTx/>
              <a:buNone/>
              <a:defRPr sz="2772"/>
            </a:pPr>
            <a:r>
              <a:t>	on the chess board without capture</a:t>
            </a:r>
          </a:p>
          <a:p>
            <a:pPr marL="339470" indent="-339470" defTabSz="452627">
              <a:lnSpc>
                <a:spcPct val="80000"/>
              </a:lnSpc>
              <a:buSzTx/>
              <a:buNone/>
              <a:defRPr sz="2772"/>
            </a:pPr>
          </a:p>
          <a:p>
            <a:pPr marL="339470" indent="-339470" defTabSz="452627">
              <a:lnSpc>
                <a:spcPct val="80000"/>
              </a:lnSpc>
              <a:spcBef>
                <a:spcPts val="600"/>
              </a:spcBef>
              <a:buClr>
                <a:schemeClr val="accent1"/>
              </a:buClr>
              <a:buChar char="•"/>
              <a:defRPr sz="2772">
                <a:solidFill>
                  <a:schemeClr val="accent2"/>
                </a:solidFill>
              </a:defRPr>
            </a:pPr>
            <a:r>
              <a:t>states?</a:t>
            </a:r>
            <a:r>
              <a:rPr>
                <a:solidFill>
                  <a:srgbClr val="CC0099"/>
                </a:solidFill>
              </a:rPr>
              <a:t> </a:t>
            </a:r>
            <a:r>
              <a:rPr>
                <a:solidFill>
                  <a:srgbClr val="000000"/>
                </a:solidFill>
              </a:rPr>
              <a:t> </a:t>
            </a:r>
            <a:r>
              <a:rPr sz="2376">
                <a:solidFill>
                  <a:srgbClr val="000000"/>
                </a:solidFill>
              </a:rPr>
              <a:t>- any arrangement of n&lt;=8 queens</a:t>
            </a:r>
            <a:endParaRPr sz="2376"/>
          </a:p>
          <a:p>
            <a:pPr marL="339470" indent="-339470" defTabSz="452627">
              <a:lnSpc>
                <a:spcPct val="80000"/>
              </a:lnSpc>
              <a:spcBef>
                <a:spcPts val="500"/>
              </a:spcBef>
              <a:buSzTx/>
              <a:buNone/>
              <a:defRPr sz="2376">
                <a:solidFill>
                  <a:srgbClr val="CC0099"/>
                </a:solidFill>
              </a:defRPr>
            </a:pPr>
            <a:r>
              <a:t>                      </a:t>
            </a:r>
            <a:r>
              <a:rPr>
                <a:solidFill>
                  <a:schemeClr val="accent1"/>
                </a:solidFill>
              </a:rPr>
              <a:t>- </a:t>
            </a:r>
            <a:r>
              <a:rPr i="1">
                <a:solidFill>
                  <a:schemeClr val="accent1"/>
                </a:solidFill>
              </a:rPr>
              <a:t>or</a:t>
            </a:r>
            <a:r>
              <a:rPr>
                <a:solidFill>
                  <a:schemeClr val="accent1"/>
                </a:solidFill>
              </a:rPr>
              <a:t>   arrangements of n&lt;=8 queens in leftmost n   </a:t>
            </a:r>
            <a:endParaRPr>
              <a:solidFill>
                <a:schemeClr val="accent1"/>
              </a:solidFill>
            </a:endParaRPr>
          </a:p>
          <a:p>
            <a:pPr marL="339470" indent="-339470" defTabSz="452627">
              <a:lnSpc>
                <a:spcPct val="80000"/>
              </a:lnSpc>
              <a:spcBef>
                <a:spcPts val="500"/>
              </a:spcBef>
              <a:buSzTx/>
              <a:buNone/>
              <a:defRPr sz="2376">
                <a:solidFill>
                  <a:schemeClr val="accent1"/>
                </a:solidFill>
              </a:defRPr>
            </a:pPr>
            <a:r>
              <a:t>                  	columns, 1 per column, such that no queen </a:t>
            </a:r>
          </a:p>
          <a:p>
            <a:pPr marL="339470" indent="-339470" defTabSz="452627">
              <a:lnSpc>
                <a:spcPct val="80000"/>
              </a:lnSpc>
              <a:spcBef>
                <a:spcPts val="500"/>
              </a:spcBef>
              <a:buSzTx/>
              <a:buNone/>
              <a:defRPr sz="2376">
                <a:solidFill>
                  <a:schemeClr val="accent1"/>
                </a:solidFill>
              </a:defRPr>
            </a:pPr>
            <a:r>
              <a:t>                  	attacks any other.</a:t>
            </a:r>
          </a:p>
          <a:p>
            <a:pPr marL="339470" indent="-339470" defTabSz="452627">
              <a:lnSpc>
                <a:spcPct val="80000"/>
              </a:lnSpc>
              <a:spcBef>
                <a:spcPts val="600"/>
              </a:spcBef>
              <a:buClr>
                <a:schemeClr val="accent1"/>
              </a:buClr>
              <a:buChar char="•"/>
              <a:defRPr sz="2772">
                <a:solidFill>
                  <a:schemeClr val="accent2"/>
                </a:solidFill>
              </a:defRPr>
            </a:pPr>
            <a:r>
              <a:t>initial state?</a:t>
            </a:r>
            <a:r>
              <a:rPr sz="2376">
                <a:solidFill>
                  <a:srgbClr val="000000"/>
                </a:solidFill>
              </a:rPr>
              <a:t>  no queens on the board</a:t>
            </a:r>
            <a:endParaRPr>
              <a:solidFill>
                <a:srgbClr val="CC0099"/>
              </a:solidFill>
            </a:endParaRPr>
          </a:p>
          <a:p>
            <a:pPr marL="339470" indent="-339470" defTabSz="452627">
              <a:lnSpc>
                <a:spcPct val="80000"/>
              </a:lnSpc>
              <a:spcBef>
                <a:spcPts val="600"/>
              </a:spcBef>
              <a:buClr>
                <a:schemeClr val="accent1"/>
              </a:buClr>
              <a:buChar char="•"/>
              <a:defRPr sz="2772">
                <a:solidFill>
                  <a:schemeClr val="accent2"/>
                </a:solidFill>
              </a:defRPr>
            </a:pPr>
            <a:r>
              <a:t>actions</a:t>
            </a:r>
            <a:r>
              <a:rPr>
                <a:solidFill>
                  <a:srgbClr val="CC0099"/>
                </a:solidFill>
              </a:rPr>
              <a:t>? </a:t>
            </a:r>
            <a:r>
              <a:rPr>
                <a:solidFill>
                  <a:srgbClr val="000000"/>
                </a:solidFill>
              </a:rPr>
              <a:t> </a:t>
            </a:r>
            <a:r>
              <a:rPr sz="2376">
                <a:solidFill>
                  <a:srgbClr val="000000"/>
                </a:solidFill>
              </a:rPr>
              <a:t>- add queen to any empty square</a:t>
            </a:r>
            <a:endParaRPr sz="2376"/>
          </a:p>
          <a:p>
            <a:pPr marL="339470" indent="-339470" defTabSz="452627">
              <a:lnSpc>
                <a:spcPct val="80000"/>
              </a:lnSpc>
              <a:spcBef>
                <a:spcPts val="600"/>
              </a:spcBef>
              <a:buSzTx/>
              <a:buNone/>
              <a:defRPr sz="2772"/>
            </a:pPr>
            <a:r>
              <a:t>                    </a:t>
            </a:r>
            <a:r>
              <a:rPr>
                <a:solidFill>
                  <a:schemeClr val="accent1"/>
                </a:solidFill>
              </a:rPr>
              <a:t> </a:t>
            </a:r>
            <a:r>
              <a:rPr sz="2376">
                <a:solidFill>
                  <a:schemeClr val="accent1"/>
                </a:solidFill>
              </a:rPr>
              <a:t>- </a:t>
            </a:r>
            <a:r>
              <a:rPr i="1" sz="2376">
                <a:solidFill>
                  <a:schemeClr val="accent1"/>
                </a:solidFill>
              </a:rPr>
              <a:t>or</a:t>
            </a:r>
            <a:r>
              <a:rPr sz="2376">
                <a:solidFill>
                  <a:schemeClr val="accent1"/>
                </a:solidFill>
              </a:rPr>
              <a:t>  add queen to leftmost empty</a:t>
            </a:r>
            <a:r>
              <a:rPr>
                <a:solidFill>
                  <a:schemeClr val="accent1"/>
                </a:solidFill>
              </a:rPr>
              <a:t> </a:t>
            </a:r>
            <a:r>
              <a:rPr sz="2376">
                <a:solidFill>
                  <a:schemeClr val="accent1"/>
                </a:solidFill>
              </a:rPr>
              <a:t>square such</a:t>
            </a:r>
            <a:endParaRPr sz="2376">
              <a:solidFill>
                <a:schemeClr val="accent1"/>
              </a:solidFill>
            </a:endParaRPr>
          </a:p>
          <a:p>
            <a:pPr marL="339470" indent="-339470" defTabSz="452627">
              <a:lnSpc>
                <a:spcPct val="80000"/>
              </a:lnSpc>
              <a:spcBef>
                <a:spcPts val="500"/>
              </a:spcBef>
              <a:buSzTx/>
              <a:buNone/>
              <a:defRPr sz="2376">
                <a:solidFill>
                  <a:schemeClr val="accent1"/>
                </a:solidFill>
              </a:defRPr>
            </a:pPr>
            <a:r>
              <a:t> 			  	that it is not attacked by other queens.</a:t>
            </a:r>
          </a:p>
          <a:p>
            <a:pPr marL="339470" indent="-339470" defTabSz="452627">
              <a:lnSpc>
                <a:spcPct val="80000"/>
              </a:lnSpc>
              <a:spcBef>
                <a:spcPts val="600"/>
              </a:spcBef>
              <a:buClr>
                <a:schemeClr val="accent1"/>
              </a:buClr>
              <a:buChar char="•"/>
              <a:defRPr sz="2772">
                <a:solidFill>
                  <a:schemeClr val="accent2"/>
                </a:solidFill>
              </a:defRPr>
            </a:pPr>
            <a:r>
              <a:t>goal test?</a:t>
            </a:r>
            <a:r>
              <a:rPr>
                <a:solidFill>
                  <a:srgbClr val="CC0099"/>
                </a:solidFill>
              </a:rPr>
              <a:t>   </a:t>
            </a:r>
            <a:r>
              <a:rPr sz="2376">
                <a:solidFill>
                  <a:srgbClr val="000000"/>
                </a:solidFill>
              </a:rPr>
              <a:t>8 queens on the board, none attacked.</a:t>
            </a:r>
            <a:endParaRPr>
              <a:solidFill>
                <a:srgbClr val="CC0099"/>
              </a:solidFill>
            </a:endParaRPr>
          </a:p>
          <a:p>
            <a:pPr marL="339470" indent="-339470" defTabSz="452627">
              <a:lnSpc>
                <a:spcPct val="80000"/>
              </a:lnSpc>
              <a:spcBef>
                <a:spcPts val="600"/>
              </a:spcBef>
              <a:buClr>
                <a:schemeClr val="accent1"/>
              </a:buClr>
              <a:buChar char="•"/>
              <a:defRPr sz="2772">
                <a:solidFill>
                  <a:schemeClr val="accent2"/>
                </a:solidFill>
              </a:defRPr>
            </a:pPr>
            <a:r>
              <a:t>path cost?</a:t>
            </a:r>
            <a:r>
              <a:rPr sz="2376"/>
              <a:t>  </a:t>
            </a:r>
            <a:r>
              <a:rPr sz="2376">
                <a:solidFill>
                  <a:srgbClr val="000000"/>
                </a:solidFill>
              </a:rPr>
              <a:t>1 per move   (not relevant</a:t>
            </a:r>
            <a:r>
              <a:rPr sz="2376">
                <a:solidFill>
                  <a:srgbClr val="000000"/>
                </a:solidFill>
              </a:rPr>
              <a:t>…)</a:t>
            </a:r>
          </a:p>
        </p:txBody>
      </p:sp>
      <p:pic>
        <p:nvPicPr>
          <p:cNvPr id="865" name="image.png" descr="image.png"/>
          <p:cNvPicPr>
            <a:picLocks noChangeAspect="1"/>
          </p:cNvPicPr>
          <p:nvPr/>
        </p:nvPicPr>
        <p:blipFill>
          <a:blip r:embed="rId2">
            <a:extLst/>
          </a:blip>
          <a:stretch>
            <a:fillRect/>
          </a:stretch>
        </p:blipFill>
        <p:spPr>
          <a:xfrm>
            <a:off x="6762750" y="457200"/>
            <a:ext cx="2000250" cy="20193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64">
                                            <p:txEl>
                                              <p:pRg st="4" end="4"/>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864">
                                            <p:txEl>
                                              <p:pRg st="5" end="5"/>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864">
                                            <p:txEl>
                                              <p:pRg st="6" end="6"/>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864">
                                            <p:txEl>
                                              <p:pRg st="7" end="7"/>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864">
                                            <p:txEl>
                                              <p:pRg st="8" end="8"/>
                                            </p:txEl>
                                          </p:spTgt>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1" fill="hold">
                                  <p:stCondLst>
                                    <p:cond delay="0"/>
                                  </p:stCondLst>
                                  <p:iterate type="el" backwards="0">
                                    <p:tmAbs val="0"/>
                                  </p:iterate>
                                  <p:childTnLst>
                                    <p:set>
                                      <p:cBhvr>
                                        <p:cTn id="21" fill="hold"/>
                                        <p:tgtEl>
                                          <p:spTgt spid="864">
                                            <p:txEl>
                                              <p:pRg st="9" end="9"/>
                                            </p:txEl>
                                          </p:spTgt>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1" fill="hold">
                                  <p:stCondLst>
                                    <p:cond delay="0"/>
                                  </p:stCondLst>
                                  <p:iterate type="el" backwards="0">
                                    <p:tmAbs val="0"/>
                                  </p:iterate>
                                  <p:childTnLst>
                                    <p:set>
                                      <p:cBhvr>
                                        <p:cTn id="24" fill="hold"/>
                                        <p:tgtEl>
                                          <p:spTgt spid="864">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864">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864">
                                            <p:txEl>
                                              <p:pRg st="12" end="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64"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Slide Number"/>
          <p:cNvSpPr/>
          <p:nvPr>
            <p:ph type="sldNum" sz="quarter" idx="2"/>
          </p:nvPr>
        </p:nvSpPr>
        <p:spPr>
          <a:xfrm>
            <a:off x="5791200" y="6477000"/>
            <a:ext cx="177800" cy="272926"/>
          </a:xfrm>
          <a:prstGeom prst="rect">
            <a:avLst/>
          </a:prstGeom>
          <a:extLst>
            <a:ext uri="{C572A759-6A51-4108-AA02-DFA0A04FC94B}">
              <ma14:wrappingTextBoxFlag xmlns:ma14="http://schemas.microsoft.com/office/mac/drawingml/2011/main" val="1"/>
            </a:ext>
          </a:extLst>
        </p:spPr>
        <p:txBody>
          <a:bodyPr/>
          <a:lstStyle>
            <a:lvl1pPr>
              <a:defRPr b="1" sz="1200"/>
            </a:lvl1pPr>
          </a:lstStyle>
          <a:p>
            <a:pPr/>
            <a:fld id="{86CB4B4D-7CA3-9044-876B-883B54F8677D}" type="slidenum"/>
          </a:p>
        </p:txBody>
      </p:sp>
      <p:sp>
        <p:nvSpPr>
          <p:cNvPr id="349" name="Today’s class"/>
          <p:cNvSpPr/>
          <p:nvPr>
            <p:ph type="title"/>
          </p:nvPr>
        </p:nvSpPr>
        <p:spPr>
          <a:prstGeom prst="rect">
            <a:avLst/>
          </a:prstGeom>
        </p:spPr>
        <p:txBody>
          <a:bodyPr/>
          <a:lstStyle>
            <a:lvl1pPr>
              <a:defRPr b="0"/>
            </a:lvl1pPr>
          </a:lstStyle>
          <a:p>
            <a:pPr/>
            <a:r>
              <a:t>Today’s class</a:t>
            </a:r>
          </a:p>
        </p:txBody>
      </p:sp>
      <p:sp>
        <p:nvSpPr>
          <p:cNvPr id="350" name="Agent structure again…"/>
          <p:cNvSpPr/>
          <p:nvPr>
            <p:ph type="body" idx="1"/>
          </p:nvPr>
        </p:nvSpPr>
        <p:spPr>
          <a:xfrm>
            <a:off x="609600" y="1143000"/>
            <a:ext cx="7848600" cy="5029200"/>
          </a:xfrm>
          <a:prstGeom prst="rect">
            <a:avLst/>
          </a:prstGeom>
        </p:spPr>
        <p:txBody>
          <a:bodyPr/>
          <a:lstStyle/>
          <a:p>
            <a:pPr>
              <a:spcBef>
                <a:spcPts val="300"/>
              </a:spcBef>
              <a:defRPr sz="1600"/>
            </a:pPr>
            <a:r>
              <a:t>Agent structure again</a:t>
            </a:r>
          </a:p>
          <a:p>
            <a:pPr lvl="1" marL="800100" indent="-342900">
              <a:spcBef>
                <a:spcPts val="300"/>
              </a:spcBef>
              <a:buChar char="•"/>
              <a:defRPr sz="1600"/>
            </a:pPr>
            <a:r>
              <a:t>PEAS</a:t>
            </a:r>
          </a:p>
          <a:p>
            <a:pPr lvl="1" marL="800100" indent="-342900">
              <a:spcBef>
                <a:spcPts val="300"/>
              </a:spcBef>
              <a:buChar char="•"/>
              <a:defRPr sz="1600"/>
            </a:pPr>
            <a:r>
              <a:t>agent substructure</a:t>
            </a:r>
          </a:p>
          <a:p>
            <a:pPr lvl="1" marL="800100" indent="-342900">
              <a:spcBef>
                <a:spcPts val="300"/>
              </a:spcBef>
              <a:buChar char="•"/>
              <a:defRPr sz="1600"/>
            </a:pPr>
            <a:r>
              <a:t>representation structure types  2.4.7</a:t>
            </a:r>
          </a:p>
          <a:p>
            <a:pPr>
              <a:spcBef>
                <a:spcPts val="300"/>
              </a:spcBef>
              <a:defRPr sz="1600"/>
            </a:pPr>
            <a:r>
              <a:t>Searching</a:t>
            </a:r>
          </a:p>
          <a:p>
            <a:pPr lvl="1" marL="800100" indent="-342900">
              <a:spcBef>
                <a:spcPts val="300"/>
              </a:spcBef>
              <a:buChar char="•"/>
              <a:defRPr sz="1600"/>
            </a:pPr>
            <a:r>
              <a:t>state space structure</a:t>
            </a:r>
          </a:p>
          <a:p>
            <a:pPr>
              <a:spcBef>
                <a:spcPts val="300"/>
              </a:spcBef>
              <a:defRPr sz="1600"/>
            </a:pPr>
            <a:r>
              <a:t>Basic search</a:t>
            </a:r>
          </a:p>
          <a:p>
            <a:pPr>
              <a:spcBef>
                <a:spcPts val="300"/>
              </a:spcBef>
              <a:defRPr sz="1600"/>
            </a:pPr>
            <a:r>
              <a:t>Uninformed search</a:t>
            </a:r>
          </a:p>
          <a:p>
            <a:pPr>
              <a:spcBef>
                <a:spcPts val="300"/>
              </a:spcBef>
              <a:defRPr sz="1600"/>
            </a:pPr>
          </a:p>
          <a:p>
            <a:pPr>
              <a:spcBef>
                <a:spcPts val="300"/>
              </a:spcBef>
              <a:defRPr sz="1600"/>
            </a:pPr>
          </a:p>
          <a:p>
            <a:pPr>
              <a:spcBef>
                <a:spcPts val="300"/>
              </a:spcBef>
              <a:defRPr sz="1600"/>
            </a:pPr>
          </a:p>
          <a:p>
            <a:pPr>
              <a:spcBef>
                <a:spcPts val="300"/>
              </a:spcBef>
              <a:defRPr sz="1600"/>
            </a:pPr>
            <a:r>
              <a:t>Reading assignment for today: R&amp;N Chapters 1&amp;2.</a:t>
            </a:r>
          </a:p>
          <a:p>
            <a:pPr>
              <a:spcBef>
                <a:spcPts val="300"/>
              </a:spcBef>
              <a:defRPr sz="1600"/>
            </a:pPr>
          </a:p>
          <a:p>
            <a:pPr>
              <a:spcBef>
                <a:spcPts val="300"/>
              </a:spcBef>
              <a:defRPr sz="1600"/>
            </a:pPr>
            <a:r>
              <a:t>Reading assignment for Tuesday: R&amp;N Chapter 3</a:t>
            </a:r>
          </a:p>
          <a:p>
            <a:pPr>
              <a:spcBef>
                <a:spcPts val="300"/>
              </a:spcBef>
              <a:defRPr sz="1600"/>
            </a:pPr>
          </a:p>
          <a:p>
            <a:pPr>
              <a:spcBef>
                <a:spcPts val="300"/>
              </a:spcBef>
              <a:defRPr sz="1600"/>
            </a:pPr>
            <a:r>
              <a:t>Due Thursday: HW1 (out shortly)</a:t>
            </a:r>
          </a:p>
        </p:txBody>
      </p:sp>
      <p:pic>
        <p:nvPicPr>
          <p:cNvPr id="351" name="image.pdf" descr="image.pdf"/>
          <p:cNvPicPr>
            <a:picLocks noChangeAspect="1"/>
          </p:cNvPicPr>
          <p:nvPr/>
        </p:nvPicPr>
        <p:blipFill>
          <a:blip r:embed="rId2">
            <a:extLst/>
          </a:blip>
          <a:stretch>
            <a:fillRect/>
          </a:stretch>
        </p:blipFill>
        <p:spPr>
          <a:xfrm>
            <a:off x="1524000" y="2438400"/>
            <a:ext cx="6134100" cy="29337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867" name="The Traveling Salesman Problem"/>
          <p:cNvSpPr/>
          <p:nvPr>
            <p:ph type="title" idx="4294967295"/>
          </p:nvPr>
        </p:nvSpPr>
        <p:spPr>
          <a:xfrm>
            <a:off x="374650" y="88900"/>
            <a:ext cx="8153400" cy="1020763"/>
          </a:xfrm>
          <a:prstGeom prst="rect">
            <a:avLst/>
          </a:prstGeom>
        </p:spPr>
        <p:txBody>
          <a:bodyPr/>
          <a:lstStyle>
            <a:lvl1pPr defTabSz="457200">
              <a:defRPr sz="4400"/>
            </a:lvl1pPr>
          </a:lstStyle>
          <a:p>
            <a:pPr/>
            <a:r>
              <a:t>The Traveling Salesman Problem</a:t>
            </a:r>
          </a:p>
        </p:txBody>
      </p:sp>
      <p:sp>
        <p:nvSpPr>
          <p:cNvPr id="868" name="Find the shortest tour that visits all cities without visiting any city twice and return to starting point.…"/>
          <p:cNvSpPr/>
          <p:nvPr>
            <p:ph type="body" sz="half" idx="4294967295"/>
          </p:nvPr>
        </p:nvSpPr>
        <p:spPr>
          <a:xfrm>
            <a:off x="622300" y="1905000"/>
            <a:ext cx="8226425" cy="1843088"/>
          </a:xfrm>
          <a:prstGeom prst="rect">
            <a:avLst/>
          </a:prstGeom>
        </p:spPr>
        <p:txBody>
          <a:bodyPr/>
          <a:lstStyle/>
          <a:p>
            <a:pPr marL="329184" indent="-329184" defTabSz="438911">
              <a:lnSpc>
                <a:spcPct val="90000"/>
              </a:lnSpc>
              <a:spcBef>
                <a:spcPts val="600"/>
              </a:spcBef>
              <a:buClr>
                <a:schemeClr val="accent1"/>
              </a:buClr>
              <a:buChar char="•"/>
              <a:defRPr sz="2688"/>
            </a:pPr>
            <a:r>
              <a:t>Find the shortest tour that visits all cities without visiting any city twice and return to starting point.</a:t>
            </a:r>
          </a:p>
          <a:p>
            <a:pPr marL="329184" indent="-329184" defTabSz="438911">
              <a:lnSpc>
                <a:spcPct val="90000"/>
              </a:lnSpc>
              <a:spcBef>
                <a:spcPts val="600"/>
              </a:spcBef>
              <a:buClr>
                <a:schemeClr val="accent1"/>
              </a:buClr>
              <a:buChar char="•"/>
              <a:defRPr sz="2688"/>
            </a:pPr>
            <a:r>
              <a:t>States: sequence of cities visited</a:t>
            </a:r>
          </a:p>
          <a:p>
            <a:pPr marL="329184" indent="-329184" defTabSz="438911">
              <a:lnSpc>
                <a:spcPct val="90000"/>
              </a:lnSpc>
              <a:spcBef>
                <a:spcPts val="600"/>
              </a:spcBef>
              <a:buClr>
                <a:schemeClr val="accent1"/>
              </a:buClr>
              <a:buChar char="•"/>
              <a:defRPr sz="2688"/>
            </a:pPr>
            <a:r>
              <a:t>S</a:t>
            </a:r>
            <a:r>
              <a:rPr baseline="-25791"/>
              <a:t>0</a:t>
            </a:r>
            <a:r>
              <a:t> = A</a:t>
            </a:r>
          </a:p>
        </p:txBody>
      </p:sp>
      <p:pic>
        <p:nvPicPr>
          <p:cNvPr id="869" name="image.pdf" descr="image.pdf"/>
          <p:cNvPicPr>
            <a:picLocks noChangeAspect="1"/>
          </p:cNvPicPr>
          <p:nvPr/>
        </p:nvPicPr>
        <p:blipFill>
          <a:blip r:embed="rId2">
            <a:extLst/>
          </a:blip>
          <a:stretch>
            <a:fillRect/>
          </a:stretch>
        </p:blipFill>
        <p:spPr>
          <a:xfrm>
            <a:off x="942975" y="6207125"/>
            <a:ext cx="1425575" cy="465138"/>
          </a:xfrm>
          <a:prstGeom prst="rect">
            <a:avLst/>
          </a:prstGeom>
          <a:ln w="12700">
            <a:miter lim="400000"/>
          </a:ln>
        </p:spPr>
      </p:pic>
      <p:pic>
        <p:nvPicPr>
          <p:cNvPr id="870" name="image.pdf" descr="image.pdf"/>
          <p:cNvPicPr>
            <a:picLocks noChangeAspect="1"/>
          </p:cNvPicPr>
          <p:nvPr/>
        </p:nvPicPr>
        <p:blipFill>
          <a:blip r:embed="rId3">
            <a:extLst/>
          </a:blip>
          <a:stretch>
            <a:fillRect/>
          </a:stretch>
        </p:blipFill>
        <p:spPr>
          <a:xfrm>
            <a:off x="2982912" y="6207125"/>
            <a:ext cx="3517901" cy="465138"/>
          </a:xfrm>
          <a:prstGeom prst="rect">
            <a:avLst/>
          </a:prstGeom>
          <a:ln w="12700">
            <a:miter lim="400000"/>
          </a:ln>
        </p:spPr>
      </p:pic>
      <p:sp>
        <p:nvSpPr>
          <p:cNvPr id="871" name="Line"/>
          <p:cNvSpPr/>
          <p:nvPr/>
        </p:nvSpPr>
        <p:spPr>
          <a:xfrm>
            <a:off x="2424112" y="6435725"/>
            <a:ext cx="419101" cy="0"/>
          </a:xfrm>
          <a:prstGeom prst="line">
            <a:avLst/>
          </a:prstGeom>
          <a:ln>
            <a:solidFill>
              <a:srgbClr val="1F497D"/>
            </a:solidFill>
            <a:tailEnd type="triangle"/>
          </a:ln>
        </p:spPr>
        <p:txBody>
          <a:bodyPr lIns="45719" rIns="45719"/>
          <a:lstStyle/>
          <a:p>
            <a:pPr/>
          </a:p>
        </p:txBody>
      </p:sp>
      <p:sp>
        <p:nvSpPr>
          <p:cNvPr id="872" name="Line"/>
          <p:cNvSpPr/>
          <p:nvPr/>
        </p:nvSpPr>
        <p:spPr>
          <a:xfrm>
            <a:off x="2425699" y="6461124"/>
            <a:ext cx="392114" cy="111127"/>
          </a:xfrm>
          <a:prstGeom prst="line">
            <a:avLst/>
          </a:prstGeom>
          <a:ln>
            <a:solidFill>
              <a:srgbClr val="1F497D"/>
            </a:solidFill>
            <a:tailEnd type="triangle"/>
          </a:ln>
        </p:spPr>
        <p:txBody>
          <a:bodyPr lIns="45719" rIns="45719"/>
          <a:lstStyle/>
          <a:p>
            <a:pPr/>
          </a:p>
        </p:txBody>
      </p:sp>
      <p:sp>
        <p:nvSpPr>
          <p:cNvPr id="873" name="Line"/>
          <p:cNvSpPr/>
          <p:nvPr/>
        </p:nvSpPr>
        <p:spPr>
          <a:xfrm flipV="1">
            <a:off x="2422525" y="6292850"/>
            <a:ext cx="401638" cy="111125"/>
          </a:xfrm>
          <a:prstGeom prst="line">
            <a:avLst/>
          </a:prstGeom>
          <a:ln>
            <a:solidFill>
              <a:srgbClr val="1F497D"/>
            </a:solidFill>
            <a:tailEnd type="triangle"/>
          </a:ln>
        </p:spPr>
        <p:txBody>
          <a:bodyPr lIns="45719" rIns="45719"/>
          <a:lstStyle/>
          <a:p>
            <a:pPr/>
          </a:p>
        </p:txBody>
      </p:sp>
      <p:sp>
        <p:nvSpPr>
          <p:cNvPr id="874" name="SG = a complete tour"/>
          <p:cNvSpPr/>
          <p:nvPr/>
        </p:nvSpPr>
        <p:spPr>
          <a:xfrm>
            <a:off x="622300" y="5734050"/>
            <a:ext cx="8226425" cy="52006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defTabSz="457200">
              <a:spcBef>
                <a:spcPts val="600"/>
              </a:spcBef>
              <a:buClr>
                <a:srgbClr val="1F497D"/>
              </a:buClr>
              <a:buSzPct val="100000"/>
              <a:buChar char="•"/>
              <a:defRPr sz="2500"/>
            </a:pPr>
            <a:r>
              <a:t>S</a:t>
            </a:r>
            <a:r>
              <a:rPr baseline="-25000"/>
              <a:t>G</a:t>
            </a:r>
            <a:r>
              <a:t> = a complete tour</a:t>
            </a:r>
          </a:p>
        </p:txBody>
      </p:sp>
      <p:grpSp>
        <p:nvGrpSpPr>
          <p:cNvPr id="896" name="Group"/>
          <p:cNvGrpSpPr/>
          <p:nvPr/>
        </p:nvGrpSpPr>
        <p:grpSpPr>
          <a:xfrm>
            <a:off x="5694332" y="3219449"/>
            <a:ext cx="2852798" cy="2910147"/>
            <a:chOff x="0" y="0"/>
            <a:chExt cx="2852797" cy="2910145"/>
          </a:xfrm>
        </p:grpSpPr>
        <p:sp>
          <p:nvSpPr>
            <p:cNvPr id="875" name="Polygon"/>
            <p:cNvSpPr/>
            <p:nvPr/>
          </p:nvSpPr>
          <p:spPr>
            <a:xfrm>
              <a:off x="295304" y="325437"/>
              <a:ext cx="2281239" cy="2282826"/>
            </a:xfrm>
            <a:prstGeom prst="diamond">
              <a:avLst/>
            </a:prstGeom>
            <a:noFill/>
            <a:ln w="19050" cap="flat">
              <a:solidFill>
                <a:srgbClr val="1F497D"/>
              </a:solidFill>
              <a:prstDash val="solid"/>
              <a:round/>
            </a:ln>
            <a:effectLst/>
          </p:spPr>
          <p:txBody>
            <a:bodyPr wrap="square" lIns="45719" tIns="45719" rIns="45719" bIns="45719" numCol="1" anchor="ctr">
              <a:noAutofit/>
            </a:bodyPr>
            <a:lstStyle/>
            <a:p>
              <a:pPr algn="ctr" defTabSz="457200">
                <a:defRPr sz="2000"/>
              </a:pPr>
            </a:p>
          </p:txBody>
        </p:sp>
        <p:sp>
          <p:nvSpPr>
            <p:cNvPr id="876" name="Line"/>
            <p:cNvSpPr/>
            <p:nvPr/>
          </p:nvSpPr>
          <p:spPr>
            <a:xfrm>
              <a:off x="284192" y="1466850"/>
              <a:ext cx="2303463" cy="0"/>
            </a:xfrm>
            <a:prstGeom prst="line">
              <a:avLst/>
            </a:prstGeom>
            <a:noFill/>
            <a:ln w="19050" cap="flat">
              <a:solidFill>
                <a:srgbClr val="1F497D"/>
              </a:solidFill>
              <a:prstDash val="solid"/>
              <a:round/>
            </a:ln>
            <a:effectLst/>
          </p:spPr>
          <p:txBody>
            <a:bodyPr wrap="square" lIns="45719" tIns="45719" rIns="45719" bIns="45719" numCol="1" anchor="t">
              <a:noAutofit/>
            </a:bodyPr>
            <a:lstStyle/>
            <a:p>
              <a:pPr/>
            </a:p>
          </p:txBody>
        </p:sp>
        <p:sp>
          <p:nvSpPr>
            <p:cNvPr id="877" name="Circle"/>
            <p:cNvSpPr/>
            <p:nvPr/>
          </p:nvSpPr>
          <p:spPr>
            <a:xfrm>
              <a:off x="1374804" y="261937"/>
              <a:ext cx="115889" cy="117476"/>
            </a:xfrm>
            <a:prstGeom prst="ellipse">
              <a:avLst/>
            </a:prstGeom>
            <a:solidFill>
              <a:srgbClr val="1F497D"/>
            </a:solidFill>
            <a:ln w="19050" cap="flat">
              <a:solidFill>
                <a:srgbClr val="1F497D"/>
              </a:solidFill>
              <a:prstDash val="solid"/>
              <a:round/>
            </a:ln>
            <a:effectLst/>
          </p:spPr>
          <p:txBody>
            <a:bodyPr wrap="square" lIns="45719" tIns="45719" rIns="45719" bIns="45719" numCol="1" anchor="ctr">
              <a:noAutofit/>
            </a:bodyPr>
            <a:lstStyle/>
            <a:p>
              <a:pPr defTabSz="457200">
                <a:defRPr sz="1800"/>
              </a:pPr>
            </a:p>
          </p:txBody>
        </p:sp>
        <p:sp>
          <p:nvSpPr>
            <p:cNvPr id="878" name="Circle"/>
            <p:cNvSpPr/>
            <p:nvPr/>
          </p:nvSpPr>
          <p:spPr>
            <a:xfrm>
              <a:off x="2511454" y="1404937"/>
              <a:ext cx="117476" cy="117476"/>
            </a:xfrm>
            <a:prstGeom prst="ellipse">
              <a:avLst/>
            </a:prstGeom>
            <a:solidFill>
              <a:srgbClr val="1F497D"/>
            </a:solidFill>
            <a:ln w="19050" cap="flat">
              <a:solidFill>
                <a:srgbClr val="1F497D"/>
              </a:solidFill>
              <a:prstDash val="solid"/>
              <a:round/>
            </a:ln>
            <a:effectLst/>
          </p:spPr>
          <p:txBody>
            <a:bodyPr wrap="square" lIns="45719" tIns="45719" rIns="45719" bIns="45719" numCol="1" anchor="ctr">
              <a:noAutofit/>
            </a:bodyPr>
            <a:lstStyle/>
            <a:p>
              <a:pPr defTabSz="457200">
                <a:defRPr sz="1800"/>
              </a:pPr>
            </a:p>
          </p:txBody>
        </p:sp>
        <p:sp>
          <p:nvSpPr>
            <p:cNvPr id="879" name="Circle"/>
            <p:cNvSpPr/>
            <p:nvPr/>
          </p:nvSpPr>
          <p:spPr>
            <a:xfrm>
              <a:off x="236567" y="1404937"/>
              <a:ext cx="117476" cy="117476"/>
            </a:xfrm>
            <a:prstGeom prst="ellipse">
              <a:avLst/>
            </a:prstGeom>
            <a:solidFill>
              <a:srgbClr val="1F497D"/>
            </a:solidFill>
            <a:ln w="19050" cap="flat">
              <a:solidFill>
                <a:srgbClr val="1F497D"/>
              </a:solidFill>
              <a:prstDash val="solid"/>
              <a:round/>
            </a:ln>
            <a:effectLst/>
          </p:spPr>
          <p:txBody>
            <a:bodyPr wrap="square" lIns="45719" tIns="45719" rIns="45719" bIns="45719" numCol="1" anchor="ctr">
              <a:noAutofit/>
            </a:bodyPr>
            <a:lstStyle/>
            <a:p>
              <a:pPr defTabSz="457200">
                <a:defRPr sz="1800"/>
              </a:pPr>
            </a:p>
          </p:txBody>
        </p:sp>
        <p:sp>
          <p:nvSpPr>
            <p:cNvPr id="880" name="Circle"/>
            <p:cNvSpPr/>
            <p:nvPr/>
          </p:nvSpPr>
          <p:spPr>
            <a:xfrm>
              <a:off x="1379567" y="2547937"/>
              <a:ext cx="117476" cy="115888"/>
            </a:xfrm>
            <a:prstGeom prst="ellipse">
              <a:avLst/>
            </a:prstGeom>
            <a:solidFill>
              <a:srgbClr val="1F497D"/>
            </a:solidFill>
            <a:ln w="19050" cap="flat">
              <a:solidFill>
                <a:srgbClr val="1F497D"/>
              </a:solidFill>
              <a:prstDash val="solid"/>
              <a:round/>
            </a:ln>
            <a:effectLst/>
          </p:spPr>
          <p:txBody>
            <a:bodyPr wrap="square" lIns="45719" tIns="45719" rIns="45719" bIns="45719" numCol="1" anchor="ctr">
              <a:noAutofit/>
            </a:bodyPr>
            <a:lstStyle/>
            <a:p>
              <a:pPr defTabSz="457200">
                <a:defRPr sz="1800"/>
              </a:pPr>
            </a:p>
          </p:txBody>
        </p:sp>
        <p:sp>
          <p:nvSpPr>
            <p:cNvPr id="881" name="Circle"/>
            <p:cNvSpPr/>
            <p:nvPr/>
          </p:nvSpPr>
          <p:spPr>
            <a:xfrm>
              <a:off x="1039842" y="974725"/>
              <a:ext cx="115888" cy="115888"/>
            </a:xfrm>
            <a:prstGeom prst="ellipse">
              <a:avLst/>
            </a:prstGeom>
            <a:solidFill>
              <a:srgbClr val="1F497D"/>
            </a:solidFill>
            <a:ln w="19050" cap="flat">
              <a:solidFill>
                <a:srgbClr val="1F497D"/>
              </a:solidFill>
              <a:prstDash val="solid"/>
              <a:round/>
            </a:ln>
            <a:effectLst/>
          </p:spPr>
          <p:txBody>
            <a:bodyPr wrap="square" lIns="45719" tIns="45719" rIns="45719" bIns="45719" numCol="1" anchor="ctr">
              <a:noAutofit/>
            </a:bodyPr>
            <a:lstStyle/>
            <a:p>
              <a:pPr defTabSz="457200">
                <a:defRPr sz="1800"/>
              </a:pPr>
            </a:p>
          </p:txBody>
        </p:sp>
        <p:sp>
          <p:nvSpPr>
            <p:cNvPr id="882" name="Circle"/>
            <p:cNvSpPr/>
            <p:nvPr/>
          </p:nvSpPr>
          <p:spPr>
            <a:xfrm>
              <a:off x="1782792" y="1717675"/>
              <a:ext cx="117476" cy="117475"/>
            </a:xfrm>
            <a:prstGeom prst="ellipse">
              <a:avLst/>
            </a:prstGeom>
            <a:solidFill>
              <a:srgbClr val="1F497D"/>
            </a:solidFill>
            <a:ln w="19050" cap="flat">
              <a:solidFill>
                <a:srgbClr val="1F497D"/>
              </a:solidFill>
              <a:prstDash val="solid"/>
              <a:round/>
            </a:ln>
            <a:effectLst/>
          </p:spPr>
          <p:txBody>
            <a:bodyPr wrap="square" lIns="45719" tIns="45719" rIns="45719" bIns="45719" numCol="1" anchor="ctr">
              <a:noAutofit/>
            </a:bodyPr>
            <a:lstStyle/>
            <a:p>
              <a:pPr defTabSz="457200">
                <a:defRPr sz="1800"/>
              </a:pPr>
            </a:p>
          </p:txBody>
        </p:sp>
        <p:sp>
          <p:nvSpPr>
            <p:cNvPr id="883" name="Line"/>
            <p:cNvSpPr/>
            <p:nvPr/>
          </p:nvSpPr>
          <p:spPr>
            <a:xfrm>
              <a:off x="1138267" y="1084262"/>
              <a:ext cx="663576" cy="641351"/>
            </a:xfrm>
            <a:prstGeom prst="line">
              <a:avLst/>
            </a:prstGeom>
            <a:noFill/>
            <a:ln w="19050" cap="flat">
              <a:solidFill>
                <a:srgbClr val="1F497D"/>
              </a:solidFill>
              <a:prstDash val="solid"/>
              <a:round/>
            </a:ln>
            <a:effectLst/>
          </p:spPr>
          <p:txBody>
            <a:bodyPr wrap="square" lIns="45719" tIns="45719" rIns="45719" bIns="45719" numCol="1" anchor="t">
              <a:noAutofit/>
            </a:bodyPr>
            <a:lstStyle/>
            <a:p>
              <a:pPr/>
            </a:p>
          </p:txBody>
        </p:sp>
        <p:sp>
          <p:nvSpPr>
            <p:cNvPr id="884" name="Line"/>
            <p:cNvSpPr/>
            <p:nvPr/>
          </p:nvSpPr>
          <p:spPr>
            <a:xfrm flipV="1">
              <a:off x="1477992" y="1828799"/>
              <a:ext cx="323851" cy="725489"/>
            </a:xfrm>
            <a:prstGeom prst="line">
              <a:avLst/>
            </a:prstGeom>
            <a:noFill/>
            <a:ln w="19050" cap="flat">
              <a:solidFill>
                <a:srgbClr val="1F497D"/>
              </a:solidFill>
              <a:prstDash val="solid"/>
              <a:round/>
            </a:ln>
            <a:effectLst/>
          </p:spPr>
          <p:txBody>
            <a:bodyPr wrap="square" lIns="45719" tIns="45719" rIns="45719" bIns="45719" numCol="1" anchor="t">
              <a:noAutofit/>
            </a:bodyPr>
            <a:lstStyle/>
            <a:p>
              <a:pPr/>
            </a:p>
          </p:txBody>
        </p:sp>
        <p:sp>
          <p:nvSpPr>
            <p:cNvPr id="885" name="Line"/>
            <p:cNvSpPr/>
            <p:nvPr/>
          </p:nvSpPr>
          <p:spPr>
            <a:xfrm flipH="1">
              <a:off x="295304" y="1033462"/>
              <a:ext cx="801689" cy="430213"/>
            </a:xfrm>
            <a:prstGeom prst="line">
              <a:avLst/>
            </a:prstGeom>
            <a:noFill/>
            <a:ln w="19050" cap="flat">
              <a:solidFill>
                <a:srgbClr val="1F497D"/>
              </a:solidFill>
              <a:prstDash val="solid"/>
              <a:round/>
            </a:ln>
            <a:effectLst/>
          </p:spPr>
          <p:txBody>
            <a:bodyPr wrap="square" lIns="45719" tIns="45719" rIns="45719" bIns="45719" numCol="1" anchor="t">
              <a:noAutofit/>
            </a:bodyPr>
            <a:lstStyle/>
            <a:p>
              <a:pPr/>
            </a:p>
          </p:txBody>
        </p:sp>
        <p:sp>
          <p:nvSpPr>
            <p:cNvPr id="886" name="Line"/>
            <p:cNvSpPr/>
            <p:nvPr/>
          </p:nvSpPr>
          <p:spPr>
            <a:xfrm flipH="1" flipV="1">
              <a:off x="290542" y="1452562"/>
              <a:ext cx="1550988" cy="330201"/>
            </a:xfrm>
            <a:prstGeom prst="line">
              <a:avLst/>
            </a:prstGeom>
            <a:noFill/>
            <a:ln w="19050" cap="flat">
              <a:solidFill>
                <a:srgbClr val="1F497D"/>
              </a:solidFill>
              <a:prstDash val="solid"/>
              <a:round/>
            </a:ln>
            <a:effectLst/>
          </p:spPr>
          <p:txBody>
            <a:bodyPr wrap="square" lIns="45719" tIns="45719" rIns="45719" bIns="45719" numCol="1" anchor="t">
              <a:noAutofit/>
            </a:bodyPr>
            <a:lstStyle/>
            <a:p>
              <a:pPr/>
            </a:p>
          </p:txBody>
        </p:sp>
        <p:sp>
          <p:nvSpPr>
            <p:cNvPr id="887" name="C"/>
            <p:cNvSpPr/>
            <p:nvPr/>
          </p:nvSpPr>
          <p:spPr>
            <a:xfrm>
              <a:off x="1438324" y="0"/>
              <a:ext cx="239674" cy="3114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defTabSz="457200">
                <a:defRPr sz="1600">
                  <a:solidFill>
                    <a:srgbClr val="1F497D"/>
                  </a:solidFill>
                  <a:latin typeface="+mn-lt"/>
                  <a:ea typeface="+mn-ea"/>
                  <a:cs typeface="+mn-cs"/>
                  <a:sym typeface="Times New Roman"/>
                </a:defRPr>
              </a:lvl1pPr>
            </a:lstStyle>
            <a:p>
              <a:pPr/>
              <a:r>
                <a:t>C</a:t>
              </a:r>
            </a:p>
          </p:txBody>
        </p:sp>
        <p:sp>
          <p:nvSpPr>
            <p:cNvPr id="888" name="D"/>
            <p:cNvSpPr/>
            <p:nvPr/>
          </p:nvSpPr>
          <p:spPr>
            <a:xfrm>
              <a:off x="2601912" y="1150937"/>
              <a:ext cx="250886" cy="311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defTabSz="457200">
                <a:defRPr sz="1600">
                  <a:solidFill>
                    <a:srgbClr val="1F497D"/>
                  </a:solidFill>
                  <a:latin typeface="+mn-lt"/>
                  <a:ea typeface="+mn-ea"/>
                  <a:cs typeface="+mn-cs"/>
                  <a:sym typeface="Times New Roman"/>
                </a:defRPr>
              </a:lvl1pPr>
            </a:lstStyle>
            <a:p>
              <a:pPr/>
              <a:r>
                <a:t>D</a:t>
              </a:r>
            </a:p>
          </p:txBody>
        </p:sp>
        <p:sp>
          <p:nvSpPr>
            <p:cNvPr id="889" name="A"/>
            <p:cNvSpPr/>
            <p:nvPr/>
          </p:nvSpPr>
          <p:spPr>
            <a:xfrm>
              <a:off x="0" y="1150937"/>
              <a:ext cx="250885" cy="311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defTabSz="457200">
                <a:defRPr sz="1600">
                  <a:solidFill>
                    <a:srgbClr val="1F497D"/>
                  </a:solidFill>
                  <a:latin typeface="+mn-lt"/>
                  <a:ea typeface="+mn-ea"/>
                  <a:cs typeface="+mn-cs"/>
                  <a:sym typeface="Times New Roman"/>
                </a:defRPr>
              </a:lvl1pPr>
            </a:lstStyle>
            <a:p>
              <a:pPr/>
              <a:r>
                <a:t>A</a:t>
              </a:r>
            </a:p>
          </p:txBody>
        </p:sp>
        <p:sp>
          <p:nvSpPr>
            <p:cNvPr id="890" name="E"/>
            <p:cNvSpPr/>
            <p:nvPr/>
          </p:nvSpPr>
          <p:spPr>
            <a:xfrm>
              <a:off x="1444823" y="2598737"/>
              <a:ext cx="228264" cy="311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defTabSz="457200">
                <a:defRPr sz="1600">
                  <a:solidFill>
                    <a:srgbClr val="1F497D"/>
                  </a:solidFill>
                  <a:latin typeface="+mn-lt"/>
                  <a:ea typeface="+mn-ea"/>
                  <a:cs typeface="+mn-cs"/>
                  <a:sym typeface="Times New Roman"/>
                </a:defRPr>
              </a:lvl1pPr>
            </a:lstStyle>
            <a:p>
              <a:pPr/>
              <a:r>
                <a:t>E</a:t>
              </a:r>
            </a:p>
          </p:txBody>
        </p:sp>
        <p:sp>
          <p:nvSpPr>
            <p:cNvPr id="891" name="F"/>
            <p:cNvSpPr/>
            <p:nvPr/>
          </p:nvSpPr>
          <p:spPr>
            <a:xfrm>
              <a:off x="1875036" y="1493837"/>
              <a:ext cx="217151" cy="311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defTabSz="457200">
                <a:defRPr sz="1600">
                  <a:solidFill>
                    <a:srgbClr val="1F497D"/>
                  </a:solidFill>
                  <a:latin typeface="+mn-lt"/>
                  <a:ea typeface="+mn-ea"/>
                  <a:cs typeface="+mn-cs"/>
                  <a:sym typeface="Times New Roman"/>
                </a:defRPr>
              </a:lvl1pPr>
            </a:lstStyle>
            <a:p>
              <a:pPr/>
              <a:r>
                <a:t>F</a:t>
              </a:r>
            </a:p>
          </p:txBody>
        </p:sp>
        <p:sp>
          <p:nvSpPr>
            <p:cNvPr id="892" name="B"/>
            <p:cNvSpPr/>
            <p:nvPr/>
          </p:nvSpPr>
          <p:spPr>
            <a:xfrm>
              <a:off x="1144637" y="763587"/>
              <a:ext cx="239673" cy="311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defTabSz="457200">
                <a:defRPr sz="1600">
                  <a:solidFill>
                    <a:srgbClr val="1F497D"/>
                  </a:solidFill>
                  <a:latin typeface="+mn-lt"/>
                  <a:ea typeface="+mn-ea"/>
                  <a:cs typeface="+mn-cs"/>
                  <a:sym typeface="Times New Roman"/>
                </a:defRPr>
              </a:lvl1pPr>
            </a:lstStyle>
            <a:p>
              <a:pPr/>
              <a:r>
                <a:t>B</a:t>
              </a:r>
            </a:p>
          </p:txBody>
        </p:sp>
        <p:sp>
          <p:nvSpPr>
            <p:cNvPr id="893" name="Line"/>
            <p:cNvSpPr/>
            <p:nvPr/>
          </p:nvSpPr>
          <p:spPr>
            <a:xfrm flipH="1">
              <a:off x="1092229" y="320675"/>
              <a:ext cx="334964" cy="706438"/>
            </a:xfrm>
            <a:prstGeom prst="line">
              <a:avLst/>
            </a:prstGeom>
            <a:noFill/>
            <a:ln w="19050" cap="flat">
              <a:solidFill>
                <a:srgbClr val="1F497D"/>
              </a:solidFill>
              <a:prstDash val="solid"/>
              <a:round/>
            </a:ln>
            <a:effectLst/>
          </p:spPr>
          <p:txBody>
            <a:bodyPr wrap="square" lIns="45719" tIns="45719" rIns="45719" bIns="45719" numCol="1" anchor="t">
              <a:noAutofit/>
            </a:bodyPr>
            <a:lstStyle/>
            <a:p>
              <a:pPr/>
            </a:p>
          </p:txBody>
        </p:sp>
        <p:sp>
          <p:nvSpPr>
            <p:cNvPr id="894" name="Line"/>
            <p:cNvSpPr/>
            <p:nvPr/>
          </p:nvSpPr>
          <p:spPr>
            <a:xfrm flipH="1" flipV="1">
              <a:off x="1096992" y="1033462"/>
              <a:ext cx="334963" cy="1577976"/>
            </a:xfrm>
            <a:prstGeom prst="line">
              <a:avLst/>
            </a:prstGeom>
            <a:noFill/>
            <a:ln w="19050" cap="flat">
              <a:solidFill>
                <a:srgbClr val="1F497D"/>
              </a:solidFill>
              <a:prstDash val="solid"/>
              <a:round/>
            </a:ln>
            <a:effectLst/>
          </p:spPr>
          <p:txBody>
            <a:bodyPr wrap="square" lIns="45719" tIns="45719" rIns="45719" bIns="45719" numCol="1" anchor="t">
              <a:noAutofit/>
            </a:bodyPr>
            <a:lstStyle/>
            <a:p>
              <a:pPr/>
            </a:p>
          </p:txBody>
        </p:sp>
        <p:sp>
          <p:nvSpPr>
            <p:cNvPr id="895" name="Line"/>
            <p:cNvSpPr/>
            <p:nvPr/>
          </p:nvSpPr>
          <p:spPr>
            <a:xfrm flipH="1" flipV="1">
              <a:off x="1092229" y="1027112"/>
              <a:ext cx="1489076" cy="436563"/>
            </a:xfrm>
            <a:prstGeom prst="line">
              <a:avLst/>
            </a:prstGeom>
            <a:noFill/>
            <a:ln w="19050" cap="flat">
              <a:solidFill>
                <a:srgbClr val="1F497D"/>
              </a:solidFill>
              <a:prstDash val="solid"/>
              <a:round/>
            </a:ln>
            <a:effectLst/>
          </p:spPr>
          <p:txBody>
            <a:bodyPr wrap="square" lIns="45719" tIns="45719" rIns="45719" bIns="45719" numCol="1" anchor="t">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8" name="Ex:  Robotic assembly"/>
          <p:cNvSpPr/>
          <p:nvPr>
            <p:ph type="title" idx="4294967295"/>
          </p:nvPr>
        </p:nvSpPr>
        <p:spPr>
          <a:xfrm>
            <a:off x="374650" y="88900"/>
            <a:ext cx="8153400" cy="1020763"/>
          </a:xfrm>
          <a:prstGeom prst="rect">
            <a:avLst/>
          </a:prstGeom>
        </p:spPr>
        <p:txBody>
          <a:bodyPr/>
          <a:lstStyle>
            <a:lvl1pPr defTabSz="457200">
              <a:defRPr sz="4400"/>
            </a:lvl1pPr>
          </a:lstStyle>
          <a:p>
            <a:pPr/>
            <a:r>
              <a:t>Ex:  Robotic assembly</a:t>
            </a:r>
          </a:p>
        </p:txBody>
      </p:sp>
      <p:sp>
        <p:nvSpPr>
          <p:cNvPr id="899" name="states?  Real-valued coordinates of robot joint angles &amp; parts of the object to be assembled…"/>
          <p:cNvSpPr/>
          <p:nvPr>
            <p:ph type="body" idx="4294967295"/>
          </p:nvPr>
        </p:nvSpPr>
        <p:spPr>
          <a:xfrm>
            <a:off x="347662" y="1058862"/>
            <a:ext cx="8686801" cy="5570539"/>
          </a:xfrm>
          <a:prstGeom prst="rect">
            <a:avLst/>
          </a:prstGeom>
        </p:spPr>
        <p:txBody>
          <a:bodyPr/>
          <a:lstStyle/>
          <a:p>
            <a:pPr defTabSz="457200">
              <a:lnSpc>
                <a:spcPct val="80000"/>
              </a:lnSpc>
              <a:buSzTx/>
              <a:buNone/>
              <a:defRPr sz="2800"/>
            </a:pPr>
          </a:p>
          <a:p>
            <a:pPr defTabSz="457200">
              <a:lnSpc>
                <a:spcPct val="80000"/>
              </a:lnSpc>
              <a:buSzTx/>
              <a:buNone/>
              <a:defRPr sz="2800"/>
            </a:pPr>
          </a:p>
          <a:p>
            <a:pPr defTabSz="457200">
              <a:lnSpc>
                <a:spcPct val="80000"/>
              </a:lnSpc>
              <a:buSzTx/>
              <a:buNone/>
              <a:defRPr sz="2800"/>
            </a:pPr>
          </a:p>
          <a:p>
            <a:pPr defTabSz="457200">
              <a:lnSpc>
                <a:spcPct val="80000"/>
              </a:lnSpc>
              <a:buSzTx/>
              <a:buNone/>
              <a:defRPr sz="2800"/>
            </a:pPr>
          </a:p>
          <a:p>
            <a:pPr defTabSz="457200">
              <a:lnSpc>
                <a:spcPct val="80000"/>
              </a:lnSpc>
              <a:buSzTx/>
              <a:buNone/>
              <a:defRPr sz="2800"/>
            </a:pPr>
          </a:p>
          <a:p>
            <a:pPr defTabSz="457200">
              <a:lnSpc>
                <a:spcPct val="80000"/>
              </a:lnSpc>
              <a:buSzTx/>
              <a:buNone/>
              <a:defRPr sz="2800"/>
            </a:pPr>
          </a:p>
          <a:p>
            <a:pPr defTabSz="457200">
              <a:lnSpc>
                <a:spcPct val="80000"/>
              </a:lnSpc>
              <a:buSzTx/>
              <a:buNone/>
              <a:defRPr sz="2800"/>
            </a:pPr>
          </a:p>
          <a:p>
            <a:pPr defTabSz="457200">
              <a:lnSpc>
                <a:spcPct val="80000"/>
              </a:lnSpc>
              <a:spcBef>
                <a:spcPts val="600"/>
              </a:spcBef>
              <a:buClr>
                <a:schemeClr val="accent1"/>
              </a:buClr>
              <a:buChar char="•"/>
              <a:defRPr sz="2800">
                <a:solidFill>
                  <a:schemeClr val="accent2"/>
                </a:solidFill>
              </a:defRPr>
            </a:pPr>
            <a:r>
              <a:t>states?</a:t>
            </a:r>
            <a:r>
              <a:rPr>
                <a:solidFill>
                  <a:srgbClr val="CC0099"/>
                </a:solidFill>
              </a:rPr>
              <a:t> </a:t>
            </a:r>
            <a:r>
              <a:rPr>
                <a:solidFill>
                  <a:srgbClr val="000000"/>
                </a:solidFill>
              </a:rPr>
              <a:t> </a:t>
            </a:r>
            <a:r>
              <a:rPr sz="2400">
                <a:solidFill>
                  <a:srgbClr val="000000"/>
                </a:solidFill>
              </a:rPr>
              <a:t>Real-valued coordinates of robot joint angles &amp; parts of the object to be assembled</a:t>
            </a:r>
            <a:endParaRPr sz="2400"/>
          </a:p>
          <a:p>
            <a:pPr defTabSz="457200">
              <a:lnSpc>
                <a:spcPct val="80000"/>
              </a:lnSpc>
              <a:spcBef>
                <a:spcPts val="600"/>
              </a:spcBef>
              <a:buClr>
                <a:schemeClr val="accent1"/>
              </a:buClr>
              <a:buChar char="•"/>
              <a:defRPr sz="2800">
                <a:solidFill>
                  <a:schemeClr val="accent2"/>
                </a:solidFill>
              </a:defRPr>
            </a:pPr>
            <a:r>
              <a:t>initial state?</a:t>
            </a:r>
            <a:r>
              <a:rPr sz="2400">
                <a:solidFill>
                  <a:srgbClr val="000000"/>
                </a:solidFill>
              </a:rPr>
              <a:t>  Rest configuration</a:t>
            </a:r>
            <a:endParaRPr>
              <a:solidFill>
                <a:srgbClr val="CC0099"/>
              </a:solidFill>
            </a:endParaRPr>
          </a:p>
          <a:p>
            <a:pPr defTabSz="457200">
              <a:lnSpc>
                <a:spcPct val="80000"/>
              </a:lnSpc>
              <a:spcBef>
                <a:spcPts val="600"/>
              </a:spcBef>
              <a:buClr>
                <a:schemeClr val="accent1"/>
              </a:buClr>
              <a:buChar char="•"/>
              <a:defRPr sz="2800">
                <a:solidFill>
                  <a:schemeClr val="accent2"/>
                </a:solidFill>
              </a:defRPr>
            </a:pPr>
            <a:r>
              <a:t>actions</a:t>
            </a:r>
            <a:r>
              <a:rPr>
                <a:solidFill>
                  <a:srgbClr val="CC0099"/>
                </a:solidFill>
              </a:rPr>
              <a:t>? </a:t>
            </a:r>
            <a:r>
              <a:rPr>
                <a:solidFill>
                  <a:srgbClr val="000000"/>
                </a:solidFill>
              </a:rPr>
              <a:t> </a:t>
            </a:r>
            <a:r>
              <a:rPr sz="2400">
                <a:solidFill>
                  <a:srgbClr val="000000"/>
                </a:solidFill>
              </a:rPr>
              <a:t>Continuous motions of robot joints</a:t>
            </a:r>
            <a:endParaRPr sz="2400"/>
          </a:p>
          <a:p>
            <a:pPr defTabSz="457200">
              <a:lnSpc>
                <a:spcPct val="80000"/>
              </a:lnSpc>
              <a:spcBef>
                <a:spcPts val="600"/>
              </a:spcBef>
              <a:buClr>
                <a:schemeClr val="accent1"/>
              </a:buClr>
              <a:buChar char="•"/>
              <a:defRPr sz="2800">
                <a:solidFill>
                  <a:schemeClr val="accent2"/>
                </a:solidFill>
              </a:defRPr>
            </a:pPr>
            <a:r>
              <a:t>goal test?</a:t>
            </a:r>
            <a:r>
              <a:rPr>
                <a:solidFill>
                  <a:srgbClr val="CC0099"/>
                </a:solidFill>
              </a:rPr>
              <a:t>   </a:t>
            </a:r>
            <a:r>
              <a:rPr sz="2400">
                <a:solidFill>
                  <a:srgbClr val="000000"/>
                </a:solidFill>
              </a:rPr>
              <a:t>Complete assembly</a:t>
            </a:r>
            <a:endParaRPr>
              <a:solidFill>
                <a:srgbClr val="CC0099"/>
              </a:solidFill>
            </a:endParaRPr>
          </a:p>
          <a:p>
            <a:pPr defTabSz="457200">
              <a:lnSpc>
                <a:spcPct val="80000"/>
              </a:lnSpc>
              <a:spcBef>
                <a:spcPts val="600"/>
              </a:spcBef>
              <a:buClr>
                <a:schemeClr val="accent1"/>
              </a:buClr>
              <a:buChar char="•"/>
              <a:defRPr sz="2800">
                <a:solidFill>
                  <a:schemeClr val="accent2"/>
                </a:solidFill>
              </a:defRPr>
            </a:pPr>
            <a:r>
              <a:t>path cost?</a:t>
            </a:r>
            <a:r>
              <a:rPr sz="2400"/>
              <a:t>  </a:t>
            </a:r>
            <a:r>
              <a:rPr sz="2400">
                <a:solidFill>
                  <a:srgbClr val="000000"/>
                </a:solidFill>
              </a:rPr>
              <a:t>Time to execute &amp; energy used</a:t>
            </a:r>
          </a:p>
        </p:txBody>
      </p:sp>
      <p:pic>
        <p:nvPicPr>
          <p:cNvPr id="900" name="stanford-arm+blocks" descr="stanford-arm+blocks"/>
          <p:cNvPicPr>
            <a:picLocks noChangeAspect="1"/>
          </p:cNvPicPr>
          <p:nvPr/>
        </p:nvPicPr>
        <p:blipFill>
          <a:blip r:embed="rId2">
            <a:extLst/>
          </a:blip>
          <a:stretch>
            <a:fillRect/>
          </a:stretch>
        </p:blipFill>
        <p:spPr>
          <a:xfrm>
            <a:off x="1676400" y="1295400"/>
            <a:ext cx="5800725" cy="23241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2" name="Ex:  Sliding tile puzzle"/>
          <p:cNvSpPr/>
          <p:nvPr>
            <p:ph type="title" idx="4294967295"/>
          </p:nvPr>
        </p:nvSpPr>
        <p:spPr>
          <a:xfrm>
            <a:off x="374650" y="88900"/>
            <a:ext cx="8153400" cy="1020763"/>
          </a:xfrm>
          <a:prstGeom prst="rect">
            <a:avLst/>
          </a:prstGeom>
        </p:spPr>
        <p:txBody>
          <a:bodyPr/>
          <a:lstStyle>
            <a:lvl1pPr defTabSz="457200">
              <a:defRPr sz="4400"/>
            </a:lvl1pPr>
          </a:lstStyle>
          <a:p>
            <a:pPr/>
            <a:r>
              <a:t>Ex:  Sliding tile puzzle</a:t>
            </a:r>
          </a:p>
        </p:txBody>
      </p:sp>
      <p:sp>
        <p:nvSpPr>
          <p:cNvPr id="903" name="states?…"/>
          <p:cNvSpPr/>
          <p:nvPr>
            <p:ph type="body" idx="4294967295"/>
          </p:nvPr>
        </p:nvSpPr>
        <p:spPr>
          <a:xfrm>
            <a:off x="347662" y="1058862"/>
            <a:ext cx="8686801" cy="5570539"/>
          </a:xfrm>
          <a:prstGeom prst="rect">
            <a:avLst/>
          </a:prstGeom>
        </p:spPr>
        <p:txBody>
          <a:bodyPr/>
          <a:lstStyle/>
          <a:p>
            <a:pPr defTabSz="457200">
              <a:lnSpc>
                <a:spcPct val="80000"/>
              </a:lnSpc>
              <a:buSzTx/>
              <a:buNone/>
              <a:defRPr sz="2800"/>
            </a:pPr>
          </a:p>
          <a:p>
            <a:pPr defTabSz="457200">
              <a:lnSpc>
                <a:spcPct val="80000"/>
              </a:lnSpc>
              <a:buSzTx/>
              <a:buNone/>
              <a:defRPr sz="2800"/>
            </a:pPr>
          </a:p>
          <a:p>
            <a:pPr defTabSz="457200">
              <a:lnSpc>
                <a:spcPct val="80000"/>
              </a:lnSpc>
              <a:buSzTx/>
              <a:buNone/>
              <a:defRPr sz="2800"/>
            </a:pPr>
          </a:p>
          <a:p>
            <a:pPr defTabSz="457200">
              <a:lnSpc>
                <a:spcPct val="80000"/>
              </a:lnSpc>
              <a:buSzTx/>
              <a:buNone/>
              <a:defRPr sz="2800"/>
            </a:pPr>
          </a:p>
          <a:p>
            <a:pPr defTabSz="457200">
              <a:lnSpc>
                <a:spcPct val="80000"/>
              </a:lnSpc>
              <a:buSzTx/>
              <a:buNone/>
              <a:defRPr sz="2800"/>
            </a:pPr>
          </a:p>
          <a:p>
            <a:pPr defTabSz="457200">
              <a:lnSpc>
                <a:spcPct val="80000"/>
              </a:lnSpc>
              <a:buSzTx/>
              <a:buNone/>
              <a:defRPr sz="2800"/>
            </a:pPr>
          </a:p>
          <a:p>
            <a:pPr defTabSz="457200">
              <a:lnSpc>
                <a:spcPct val="80000"/>
              </a:lnSpc>
              <a:buSzTx/>
              <a:buNone/>
              <a:defRPr sz="2800"/>
            </a:pPr>
          </a:p>
          <a:p>
            <a:pPr defTabSz="457200">
              <a:lnSpc>
                <a:spcPct val="80000"/>
              </a:lnSpc>
              <a:spcBef>
                <a:spcPts val="600"/>
              </a:spcBef>
              <a:buClr>
                <a:schemeClr val="accent1"/>
              </a:buClr>
              <a:buChar char="•"/>
              <a:defRPr sz="2800">
                <a:solidFill>
                  <a:schemeClr val="accent2"/>
                </a:solidFill>
              </a:defRPr>
            </a:pPr>
            <a:r>
              <a:t>states?</a:t>
            </a:r>
            <a:r>
              <a:rPr>
                <a:solidFill>
                  <a:srgbClr val="CC0099"/>
                </a:solidFill>
              </a:rPr>
              <a:t> </a:t>
            </a:r>
            <a:r>
              <a:rPr>
                <a:solidFill>
                  <a:srgbClr val="000000"/>
                </a:solidFill>
              </a:rPr>
              <a:t> </a:t>
            </a:r>
            <a:endParaRPr sz="2400"/>
          </a:p>
          <a:p>
            <a:pPr defTabSz="457200">
              <a:lnSpc>
                <a:spcPct val="80000"/>
              </a:lnSpc>
              <a:spcBef>
                <a:spcPts val="600"/>
              </a:spcBef>
              <a:buClr>
                <a:schemeClr val="accent1"/>
              </a:buClr>
              <a:buChar char="•"/>
              <a:defRPr sz="2800">
                <a:solidFill>
                  <a:schemeClr val="accent2"/>
                </a:solidFill>
              </a:defRPr>
            </a:pPr>
            <a:r>
              <a:t>initial state?</a:t>
            </a:r>
            <a:r>
              <a:rPr sz="2400">
                <a:solidFill>
                  <a:srgbClr val="000000"/>
                </a:solidFill>
              </a:rPr>
              <a:t>  </a:t>
            </a:r>
            <a:endParaRPr>
              <a:solidFill>
                <a:srgbClr val="CC0099"/>
              </a:solidFill>
            </a:endParaRPr>
          </a:p>
          <a:p>
            <a:pPr defTabSz="457200">
              <a:lnSpc>
                <a:spcPct val="80000"/>
              </a:lnSpc>
              <a:spcBef>
                <a:spcPts val="600"/>
              </a:spcBef>
              <a:buClr>
                <a:schemeClr val="accent1"/>
              </a:buClr>
              <a:buChar char="•"/>
              <a:defRPr sz="2800">
                <a:solidFill>
                  <a:schemeClr val="accent2"/>
                </a:solidFill>
              </a:defRPr>
            </a:pPr>
            <a:r>
              <a:t>actions</a:t>
            </a:r>
            <a:r>
              <a:rPr>
                <a:solidFill>
                  <a:srgbClr val="CC0099"/>
                </a:solidFill>
              </a:rPr>
              <a:t>? </a:t>
            </a:r>
            <a:r>
              <a:rPr>
                <a:solidFill>
                  <a:srgbClr val="000000"/>
                </a:solidFill>
              </a:rPr>
              <a:t> </a:t>
            </a:r>
            <a:endParaRPr sz="2400"/>
          </a:p>
          <a:p>
            <a:pPr defTabSz="457200">
              <a:lnSpc>
                <a:spcPct val="80000"/>
              </a:lnSpc>
              <a:spcBef>
                <a:spcPts val="600"/>
              </a:spcBef>
              <a:buClr>
                <a:schemeClr val="accent1"/>
              </a:buClr>
              <a:buChar char="•"/>
              <a:defRPr sz="2800">
                <a:solidFill>
                  <a:schemeClr val="accent2"/>
                </a:solidFill>
              </a:defRPr>
            </a:pPr>
            <a:r>
              <a:t>goal test?</a:t>
            </a:r>
            <a:r>
              <a:rPr>
                <a:solidFill>
                  <a:srgbClr val="CC0099"/>
                </a:solidFill>
              </a:rPr>
              <a:t>   </a:t>
            </a:r>
            <a:endParaRPr>
              <a:solidFill>
                <a:srgbClr val="CC0099"/>
              </a:solidFill>
            </a:endParaRPr>
          </a:p>
          <a:p>
            <a:pPr defTabSz="457200">
              <a:lnSpc>
                <a:spcPct val="80000"/>
              </a:lnSpc>
              <a:spcBef>
                <a:spcPts val="600"/>
              </a:spcBef>
              <a:buClr>
                <a:schemeClr val="accent1"/>
              </a:buClr>
              <a:buChar char="•"/>
              <a:defRPr sz="2800">
                <a:solidFill>
                  <a:schemeClr val="accent2"/>
                </a:solidFill>
              </a:defRPr>
            </a:pPr>
            <a:r>
              <a:t>path cost?</a:t>
            </a:r>
            <a:r>
              <a:rPr sz="2400"/>
              <a:t>  </a:t>
            </a:r>
          </a:p>
        </p:txBody>
      </p:sp>
      <p:grpSp>
        <p:nvGrpSpPr>
          <p:cNvPr id="955" name="Group"/>
          <p:cNvGrpSpPr/>
          <p:nvPr/>
        </p:nvGrpSpPr>
        <p:grpSpPr>
          <a:xfrm>
            <a:off x="2209800" y="1219199"/>
            <a:ext cx="4191001" cy="1343027"/>
            <a:chOff x="0" y="0"/>
            <a:chExt cx="4191000" cy="1343025"/>
          </a:xfrm>
        </p:grpSpPr>
        <p:sp>
          <p:nvSpPr>
            <p:cNvPr id="904" name="Line"/>
            <p:cNvSpPr/>
            <p:nvPr/>
          </p:nvSpPr>
          <p:spPr>
            <a:xfrm>
              <a:off x="1587341" y="645573"/>
              <a:ext cx="1178719" cy="1"/>
            </a:xfrm>
            <a:prstGeom prst="line">
              <a:avLst/>
            </a:prstGeom>
            <a:noFill/>
            <a:ln w="50800" cap="flat">
              <a:solidFill>
                <a:srgbClr val="1F497D"/>
              </a:solidFill>
              <a:prstDash val="solid"/>
              <a:round/>
              <a:tailEnd type="triangle" w="med" len="med"/>
            </a:ln>
            <a:effectLst/>
          </p:spPr>
          <p:txBody>
            <a:bodyPr wrap="square" lIns="45719" tIns="45719" rIns="45719" bIns="45719" numCol="1" anchor="t">
              <a:noAutofit/>
            </a:bodyPr>
            <a:lstStyle/>
            <a:p>
              <a:pPr/>
            </a:p>
          </p:txBody>
        </p:sp>
        <p:grpSp>
          <p:nvGrpSpPr>
            <p:cNvPr id="907" name="Group"/>
            <p:cNvGrpSpPr/>
            <p:nvPr/>
          </p:nvGrpSpPr>
          <p:grpSpPr>
            <a:xfrm>
              <a:off x="0" y="-1"/>
              <a:ext cx="405131" cy="415013"/>
              <a:chOff x="0" y="0"/>
              <a:chExt cx="405129" cy="415011"/>
            </a:xfrm>
          </p:grpSpPr>
          <p:sp>
            <p:nvSpPr>
              <p:cNvPr id="905"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06" name="2"/>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2</a:t>
                </a:r>
              </a:p>
            </p:txBody>
          </p:sp>
        </p:grpSp>
        <p:grpSp>
          <p:nvGrpSpPr>
            <p:cNvPr id="910" name="Group"/>
            <p:cNvGrpSpPr/>
            <p:nvPr/>
          </p:nvGrpSpPr>
          <p:grpSpPr>
            <a:xfrm>
              <a:off x="419100" y="-1"/>
              <a:ext cx="405131" cy="415013"/>
              <a:chOff x="0" y="0"/>
              <a:chExt cx="405129" cy="415011"/>
            </a:xfrm>
          </p:grpSpPr>
          <p:sp>
            <p:nvSpPr>
              <p:cNvPr id="908"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09" name="8"/>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8</a:t>
                </a:r>
              </a:p>
            </p:txBody>
          </p:sp>
        </p:grpSp>
        <p:grpSp>
          <p:nvGrpSpPr>
            <p:cNvPr id="913" name="Group"/>
            <p:cNvGrpSpPr/>
            <p:nvPr/>
          </p:nvGrpSpPr>
          <p:grpSpPr>
            <a:xfrm>
              <a:off x="838200" y="-1"/>
              <a:ext cx="405130" cy="415013"/>
              <a:chOff x="0" y="0"/>
              <a:chExt cx="405129" cy="415011"/>
            </a:xfrm>
          </p:grpSpPr>
          <p:sp>
            <p:nvSpPr>
              <p:cNvPr id="911"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12" name="3"/>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3</a:t>
                </a:r>
              </a:p>
            </p:txBody>
          </p:sp>
        </p:grpSp>
        <p:grpSp>
          <p:nvGrpSpPr>
            <p:cNvPr id="916" name="Group"/>
            <p:cNvGrpSpPr/>
            <p:nvPr/>
          </p:nvGrpSpPr>
          <p:grpSpPr>
            <a:xfrm>
              <a:off x="0" y="461124"/>
              <a:ext cx="405131" cy="415013"/>
              <a:chOff x="0" y="0"/>
              <a:chExt cx="405129" cy="415011"/>
            </a:xfrm>
          </p:grpSpPr>
          <p:sp>
            <p:nvSpPr>
              <p:cNvPr id="914"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15" name="1"/>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1</a:t>
                </a:r>
              </a:p>
            </p:txBody>
          </p:sp>
        </p:grpSp>
        <p:grpSp>
          <p:nvGrpSpPr>
            <p:cNvPr id="919" name="Group"/>
            <p:cNvGrpSpPr/>
            <p:nvPr/>
          </p:nvGrpSpPr>
          <p:grpSpPr>
            <a:xfrm>
              <a:off x="838200" y="922248"/>
              <a:ext cx="405130" cy="415013"/>
              <a:chOff x="0" y="0"/>
              <a:chExt cx="405129" cy="415011"/>
            </a:xfrm>
          </p:grpSpPr>
          <p:sp>
            <p:nvSpPr>
              <p:cNvPr id="917"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18" name="5"/>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5</a:t>
                </a:r>
              </a:p>
            </p:txBody>
          </p:sp>
        </p:grpSp>
        <p:grpSp>
          <p:nvGrpSpPr>
            <p:cNvPr id="922" name="Group"/>
            <p:cNvGrpSpPr/>
            <p:nvPr/>
          </p:nvGrpSpPr>
          <p:grpSpPr>
            <a:xfrm>
              <a:off x="838200" y="461124"/>
              <a:ext cx="405130" cy="415013"/>
              <a:chOff x="0" y="0"/>
              <a:chExt cx="405129" cy="415011"/>
            </a:xfrm>
          </p:grpSpPr>
          <p:sp>
            <p:nvSpPr>
              <p:cNvPr id="920"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21" name="4"/>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4</a:t>
                </a:r>
              </a:p>
            </p:txBody>
          </p:sp>
        </p:grpSp>
        <p:grpSp>
          <p:nvGrpSpPr>
            <p:cNvPr id="925" name="Group"/>
            <p:cNvGrpSpPr/>
            <p:nvPr/>
          </p:nvGrpSpPr>
          <p:grpSpPr>
            <a:xfrm>
              <a:off x="0" y="922248"/>
              <a:ext cx="405131" cy="415013"/>
              <a:chOff x="0" y="0"/>
              <a:chExt cx="405129" cy="415011"/>
            </a:xfrm>
          </p:grpSpPr>
          <p:sp>
            <p:nvSpPr>
              <p:cNvPr id="923"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24" name="7"/>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7</a:t>
                </a:r>
              </a:p>
            </p:txBody>
          </p:sp>
        </p:grpSp>
        <p:grpSp>
          <p:nvGrpSpPr>
            <p:cNvPr id="928" name="Group"/>
            <p:cNvGrpSpPr/>
            <p:nvPr/>
          </p:nvGrpSpPr>
          <p:grpSpPr>
            <a:xfrm>
              <a:off x="419100" y="461124"/>
              <a:ext cx="405131" cy="415013"/>
              <a:chOff x="0" y="0"/>
              <a:chExt cx="405129" cy="415011"/>
            </a:xfrm>
          </p:grpSpPr>
          <p:sp>
            <p:nvSpPr>
              <p:cNvPr id="926"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27" name="6"/>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6</a:t>
                </a:r>
              </a:p>
            </p:txBody>
          </p:sp>
        </p:grpSp>
        <p:sp>
          <p:nvSpPr>
            <p:cNvPr id="929" name="Rectangle"/>
            <p:cNvSpPr/>
            <p:nvPr/>
          </p:nvSpPr>
          <p:spPr>
            <a:xfrm>
              <a:off x="419100" y="928013"/>
              <a:ext cx="405131" cy="415013"/>
            </a:xfrm>
            <a:prstGeom prst="rect">
              <a:avLst/>
            </a:prstGeom>
            <a:solidFill>
              <a:srgbClr val="000000"/>
            </a:solid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grpSp>
          <p:nvGrpSpPr>
            <p:cNvPr id="932" name="Group"/>
            <p:cNvGrpSpPr/>
            <p:nvPr/>
          </p:nvGrpSpPr>
          <p:grpSpPr>
            <a:xfrm>
              <a:off x="2947669" y="-1"/>
              <a:ext cx="405131" cy="415013"/>
              <a:chOff x="0" y="0"/>
              <a:chExt cx="405129" cy="415011"/>
            </a:xfrm>
          </p:grpSpPr>
          <p:sp>
            <p:nvSpPr>
              <p:cNvPr id="930"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31" name="1"/>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1</a:t>
                </a:r>
              </a:p>
            </p:txBody>
          </p:sp>
        </p:grpSp>
        <p:grpSp>
          <p:nvGrpSpPr>
            <p:cNvPr id="935" name="Group"/>
            <p:cNvGrpSpPr/>
            <p:nvPr/>
          </p:nvGrpSpPr>
          <p:grpSpPr>
            <a:xfrm>
              <a:off x="3366770" y="-1"/>
              <a:ext cx="405131" cy="415013"/>
              <a:chOff x="0" y="0"/>
              <a:chExt cx="405129" cy="415011"/>
            </a:xfrm>
          </p:grpSpPr>
          <p:sp>
            <p:nvSpPr>
              <p:cNvPr id="933"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34" name="2"/>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2</a:t>
                </a:r>
              </a:p>
            </p:txBody>
          </p:sp>
        </p:grpSp>
        <p:grpSp>
          <p:nvGrpSpPr>
            <p:cNvPr id="938" name="Group"/>
            <p:cNvGrpSpPr/>
            <p:nvPr/>
          </p:nvGrpSpPr>
          <p:grpSpPr>
            <a:xfrm>
              <a:off x="3785870" y="-1"/>
              <a:ext cx="405131" cy="415013"/>
              <a:chOff x="0" y="0"/>
              <a:chExt cx="405129" cy="415011"/>
            </a:xfrm>
          </p:grpSpPr>
          <p:sp>
            <p:nvSpPr>
              <p:cNvPr id="936"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37" name="3"/>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3</a:t>
                </a:r>
              </a:p>
            </p:txBody>
          </p:sp>
        </p:grpSp>
        <p:grpSp>
          <p:nvGrpSpPr>
            <p:cNvPr id="941" name="Group"/>
            <p:cNvGrpSpPr/>
            <p:nvPr/>
          </p:nvGrpSpPr>
          <p:grpSpPr>
            <a:xfrm>
              <a:off x="2947669" y="461124"/>
              <a:ext cx="405131" cy="415013"/>
              <a:chOff x="0" y="0"/>
              <a:chExt cx="405129" cy="415011"/>
            </a:xfrm>
          </p:grpSpPr>
          <p:sp>
            <p:nvSpPr>
              <p:cNvPr id="939"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40" name="4"/>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4</a:t>
                </a:r>
              </a:p>
            </p:txBody>
          </p:sp>
        </p:grpSp>
        <p:grpSp>
          <p:nvGrpSpPr>
            <p:cNvPr id="944" name="Group"/>
            <p:cNvGrpSpPr/>
            <p:nvPr/>
          </p:nvGrpSpPr>
          <p:grpSpPr>
            <a:xfrm>
              <a:off x="3373754" y="922248"/>
              <a:ext cx="405131" cy="415013"/>
              <a:chOff x="0" y="0"/>
              <a:chExt cx="405129" cy="415011"/>
            </a:xfrm>
          </p:grpSpPr>
          <p:sp>
            <p:nvSpPr>
              <p:cNvPr id="942"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43" name="8"/>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8</a:t>
                </a:r>
              </a:p>
            </p:txBody>
          </p:sp>
        </p:grpSp>
        <p:grpSp>
          <p:nvGrpSpPr>
            <p:cNvPr id="947" name="Group"/>
            <p:cNvGrpSpPr/>
            <p:nvPr/>
          </p:nvGrpSpPr>
          <p:grpSpPr>
            <a:xfrm>
              <a:off x="3785870" y="461124"/>
              <a:ext cx="405131" cy="415013"/>
              <a:chOff x="0" y="0"/>
              <a:chExt cx="405129" cy="415011"/>
            </a:xfrm>
          </p:grpSpPr>
          <p:sp>
            <p:nvSpPr>
              <p:cNvPr id="945"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46" name="6"/>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6</a:t>
                </a:r>
              </a:p>
            </p:txBody>
          </p:sp>
        </p:grpSp>
        <p:grpSp>
          <p:nvGrpSpPr>
            <p:cNvPr id="950" name="Group"/>
            <p:cNvGrpSpPr/>
            <p:nvPr/>
          </p:nvGrpSpPr>
          <p:grpSpPr>
            <a:xfrm>
              <a:off x="2947669" y="922248"/>
              <a:ext cx="405131" cy="415013"/>
              <a:chOff x="0" y="0"/>
              <a:chExt cx="405129" cy="415011"/>
            </a:xfrm>
          </p:grpSpPr>
          <p:sp>
            <p:nvSpPr>
              <p:cNvPr id="948"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49" name="7"/>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7</a:t>
                </a:r>
              </a:p>
            </p:txBody>
          </p:sp>
        </p:grpSp>
        <p:grpSp>
          <p:nvGrpSpPr>
            <p:cNvPr id="953" name="Group"/>
            <p:cNvGrpSpPr/>
            <p:nvPr/>
          </p:nvGrpSpPr>
          <p:grpSpPr>
            <a:xfrm>
              <a:off x="3366770" y="461124"/>
              <a:ext cx="405131" cy="415013"/>
              <a:chOff x="0" y="0"/>
              <a:chExt cx="405129" cy="415011"/>
            </a:xfrm>
          </p:grpSpPr>
          <p:sp>
            <p:nvSpPr>
              <p:cNvPr id="951"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52" name="5"/>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5</a:t>
                </a:r>
              </a:p>
            </p:txBody>
          </p:sp>
        </p:grpSp>
        <p:sp>
          <p:nvSpPr>
            <p:cNvPr id="954" name="Rectangle"/>
            <p:cNvSpPr/>
            <p:nvPr/>
          </p:nvSpPr>
          <p:spPr>
            <a:xfrm>
              <a:off x="3785870" y="922248"/>
              <a:ext cx="405131" cy="415013"/>
            </a:xfrm>
            <a:prstGeom prst="rect">
              <a:avLst/>
            </a:prstGeom>
            <a:solidFill>
              <a:srgbClr val="000000"/>
            </a:solid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grpSp>
      <p:sp>
        <p:nvSpPr>
          <p:cNvPr id="956" name="Start State"/>
          <p:cNvSpPr/>
          <p:nvPr/>
        </p:nvSpPr>
        <p:spPr>
          <a:xfrm>
            <a:off x="2133600" y="2590800"/>
            <a:ext cx="1331973" cy="383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2000">
                <a:solidFill>
                  <a:schemeClr val="accent1"/>
                </a:solidFill>
              </a:defRPr>
            </a:lvl1pPr>
          </a:lstStyle>
          <a:p>
            <a:pPr/>
            <a:r>
              <a:t>Start State</a:t>
            </a:r>
          </a:p>
        </p:txBody>
      </p:sp>
      <p:sp>
        <p:nvSpPr>
          <p:cNvPr id="957" name="Goal State"/>
          <p:cNvSpPr/>
          <p:nvPr/>
        </p:nvSpPr>
        <p:spPr>
          <a:xfrm>
            <a:off x="5105400" y="2590800"/>
            <a:ext cx="1292657" cy="383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2000">
                <a:solidFill>
                  <a:schemeClr val="accent1"/>
                </a:solidFill>
              </a:defRPr>
            </a:lvl1pPr>
          </a:lstStyle>
          <a:p>
            <a:pPr/>
            <a:r>
              <a:t>Goal State</a:t>
            </a:r>
          </a:p>
        </p:txBody>
      </p:sp>
      <p:sp>
        <p:nvSpPr>
          <p:cNvPr id="958" name="Rounded Rectangle"/>
          <p:cNvSpPr/>
          <p:nvPr/>
        </p:nvSpPr>
        <p:spPr>
          <a:xfrm>
            <a:off x="3810000" y="4267200"/>
            <a:ext cx="3810000" cy="1828800"/>
          </a:xfrm>
          <a:prstGeom prst="roundRect">
            <a:avLst>
              <a:gd name="adj" fmla="val 16667"/>
            </a:avLst>
          </a:prstGeom>
          <a:ln w="38100">
            <a:solidFill>
              <a:schemeClr val="accent2"/>
            </a:solidFill>
          </a:ln>
          <a:effectLst>
            <a:outerShdw sx="100000" sy="100000" kx="0" ky="0" algn="b" rotWithShape="0" blurRad="38100" dist="23000" dir="5400000">
              <a:srgbClr val="808080">
                <a:alpha val="34999"/>
              </a:srgbClr>
            </a:outerShdw>
          </a:effectLst>
        </p:spPr>
        <p:txBody>
          <a:bodyPr lIns="45719" rIns="45719" anchor="ctr"/>
          <a:lstStyle/>
          <a:p>
            <a:pPr algn="ctr" defTabSz="457200">
              <a:defRPr sz="1800">
                <a:solidFill>
                  <a:srgbClr val="FFFFFF"/>
                </a:solidFill>
              </a:defRPr>
            </a:pPr>
          </a:p>
        </p:txBody>
      </p:sp>
      <p:sp>
        <p:nvSpPr>
          <p:cNvPr id="959" name="Try it yourselves…"/>
          <p:cNvSpPr/>
          <p:nvPr/>
        </p:nvSpPr>
        <p:spPr>
          <a:xfrm>
            <a:off x="4419600" y="4800600"/>
            <a:ext cx="1937740"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chemeClr val="accent2"/>
                </a:solidFill>
              </a:defRPr>
            </a:pPr>
            <a:r>
              <a:t>Try it yourselves</a:t>
            </a:r>
            <a:r>
              <a: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1" name="Ex:  Sliding tile puzzle"/>
          <p:cNvSpPr/>
          <p:nvPr>
            <p:ph type="title" idx="4294967295"/>
          </p:nvPr>
        </p:nvSpPr>
        <p:spPr>
          <a:xfrm>
            <a:off x="374650" y="88900"/>
            <a:ext cx="8153400" cy="1020763"/>
          </a:xfrm>
          <a:prstGeom prst="rect">
            <a:avLst/>
          </a:prstGeom>
        </p:spPr>
        <p:txBody>
          <a:bodyPr/>
          <a:lstStyle>
            <a:lvl1pPr defTabSz="457200">
              <a:defRPr sz="4400"/>
            </a:lvl1pPr>
          </a:lstStyle>
          <a:p>
            <a:pPr/>
            <a:r>
              <a:t>Ex:  Sliding tile puzzle</a:t>
            </a:r>
          </a:p>
        </p:txBody>
      </p:sp>
      <p:sp>
        <p:nvSpPr>
          <p:cNvPr id="962" name="states?  Locations of tiles…"/>
          <p:cNvSpPr/>
          <p:nvPr>
            <p:ph type="body" idx="4294967295"/>
          </p:nvPr>
        </p:nvSpPr>
        <p:spPr>
          <a:xfrm>
            <a:off x="347662" y="1058862"/>
            <a:ext cx="8686801" cy="5570539"/>
          </a:xfrm>
          <a:prstGeom prst="rect">
            <a:avLst/>
          </a:prstGeom>
        </p:spPr>
        <p:txBody>
          <a:bodyPr/>
          <a:lstStyle/>
          <a:p>
            <a:pPr defTabSz="457200">
              <a:lnSpc>
                <a:spcPct val="80000"/>
              </a:lnSpc>
              <a:buSzTx/>
              <a:buNone/>
              <a:defRPr sz="2800"/>
            </a:pPr>
          </a:p>
          <a:p>
            <a:pPr defTabSz="457200">
              <a:lnSpc>
                <a:spcPct val="80000"/>
              </a:lnSpc>
              <a:buSzTx/>
              <a:buNone/>
              <a:defRPr sz="2800"/>
            </a:pPr>
          </a:p>
          <a:p>
            <a:pPr defTabSz="457200">
              <a:lnSpc>
                <a:spcPct val="80000"/>
              </a:lnSpc>
              <a:buSzTx/>
              <a:buNone/>
              <a:defRPr sz="2800"/>
            </a:pPr>
          </a:p>
          <a:p>
            <a:pPr defTabSz="457200">
              <a:lnSpc>
                <a:spcPct val="80000"/>
              </a:lnSpc>
              <a:buSzTx/>
              <a:buNone/>
              <a:defRPr sz="2800"/>
            </a:pPr>
          </a:p>
          <a:p>
            <a:pPr defTabSz="457200">
              <a:lnSpc>
                <a:spcPct val="80000"/>
              </a:lnSpc>
              <a:buSzTx/>
              <a:buNone/>
              <a:defRPr sz="2800"/>
            </a:pPr>
          </a:p>
          <a:p>
            <a:pPr defTabSz="457200">
              <a:lnSpc>
                <a:spcPct val="80000"/>
              </a:lnSpc>
              <a:buSzTx/>
              <a:buNone/>
              <a:defRPr sz="2800"/>
            </a:pPr>
          </a:p>
          <a:p>
            <a:pPr defTabSz="457200">
              <a:lnSpc>
                <a:spcPct val="80000"/>
              </a:lnSpc>
              <a:buSzTx/>
              <a:buNone/>
              <a:defRPr sz="2800"/>
            </a:pPr>
          </a:p>
          <a:p>
            <a:pPr defTabSz="457200">
              <a:lnSpc>
                <a:spcPct val="80000"/>
              </a:lnSpc>
              <a:spcBef>
                <a:spcPts val="600"/>
              </a:spcBef>
              <a:buClr>
                <a:schemeClr val="accent1"/>
              </a:buClr>
              <a:buChar char="•"/>
              <a:defRPr sz="2800">
                <a:solidFill>
                  <a:schemeClr val="accent2"/>
                </a:solidFill>
              </a:defRPr>
            </a:pPr>
            <a:r>
              <a:t>states?</a:t>
            </a:r>
            <a:r>
              <a:rPr>
                <a:solidFill>
                  <a:srgbClr val="CC0099"/>
                </a:solidFill>
              </a:rPr>
              <a:t> </a:t>
            </a:r>
            <a:r>
              <a:rPr>
                <a:solidFill>
                  <a:srgbClr val="000000"/>
                </a:solidFill>
              </a:rPr>
              <a:t> </a:t>
            </a:r>
            <a:r>
              <a:rPr sz="2400">
                <a:solidFill>
                  <a:srgbClr val="000000"/>
                </a:solidFill>
              </a:rPr>
              <a:t>Locations of tiles</a:t>
            </a:r>
            <a:endParaRPr sz="2400"/>
          </a:p>
          <a:p>
            <a:pPr defTabSz="457200">
              <a:lnSpc>
                <a:spcPct val="80000"/>
              </a:lnSpc>
              <a:spcBef>
                <a:spcPts val="600"/>
              </a:spcBef>
              <a:buClr>
                <a:schemeClr val="accent1"/>
              </a:buClr>
              <a:buChar char="•"/>
              <a:defRPr sz="2800">
                <a:solidFill>
                  <a:schemeClr val="accent2"/>
                </a:solidFill>
              </a:defRPr>
            </a:pPr>
            <a:r>
              <a:t>initial state?</a:t>
            </a:r>
            <a:r>
              <a:rPr sz="2400">
                <a:solidFill>
                  <a:srgbClr val="000000"/>
                </a:solidFill>
              </a:rPr>
              <a:t>  Given</a:t>
            </a:r>
            <a:endParaRPr>
              <a:solidFill>
                <a:srgbClr val="CC0099"/>
              </a:solidFill>
            </a:endParaRPr>
          </a:p>
          <a:p>
            <a:pPr defTabSz="457200">
              <a:lnSpc>
                <a:spcPct val="80000"/>
              </a:lnSpc>
              <a:spcBef>
                <a:spcPts val="600"/>
              </a:spcBef>
              <a:buClr>
                <a:schemeClr val="accent1"/>
              </a:buClr>
              <a:buChar char="•"/>
              <a:defRPr sz="2800">
                <a:solidFill>
                  <a:schemeClr val="accent2"/>
                </a:solidFill>
              </a:defRPr>
            </a:pPr>
            <a:r>
              <a:t>actions</a:t>
            </a:r>
            <a:r>
              <a:rPr>
                <a:solidFill>
                  <a:srgbClr val="CC0099"/>
                </a:solidFill>
              </a:rPr>
              <a:t>?  </a:t>
            </a:r>
            <a:r>
              <a:rPr sz="2400">
                <a:solidFill>
                  <a:srgbClr val="000000"/>
                </a:solidFill>
              </a:rPr>
              <a:t>Move blank square up / down / left / right</a:t>
            </a:r>
            <a:endParaRPr sz="2400"/>
          </a:p>
          <a:p>
            <a:pPr defTabSz="457200">
              <a:lnSpc>
                <a:spcPct val="80000"/>
              </a:lnSpc>
              <a:spcBef>
                <a:spcPts val="600"/>
              </a:spcBef>
              <a:buClr>
                <a:schemeClr val="accent1"/>
              </a:buClr>
              <a:buChar char="•"/>
              <a:defRPr sz="2800">
                <a:solidFill>
                  <a:schemeClr val="accent2"/>
                </a:solidFill>
              </a:defRPr>
            </a:pPr>
            <a:r>
              <a:t>goal test?</a:t>
            </a:r>
            <a:r>
              <a:rPr>
                <a:solidFill>
                  <a:srgbClr val="CC0099"/>
                </a:solidFill>
              </a:rPr>
              <a:t>  </a:t>
            </a:r>
            <a:r>
              <a:rPr sz="2400">
                <a:solidFill>
                  <a:srgbClr val="000000"/>
                </a:solidFill>
              </a:rPr>
              <a:t>Goal state (given)</a:t>
            </a:r>
            <a:endParaRPr sz="2400">
              <a:solidFill>
                <a:srgbClr val="CC0099"/>
              </a:solidFill>
            </a:endParaRPr>
          </a:p>
          <a:p>
            <a:pPr defTabSz="457200">
              <a:lnSpc>
                <a:spcPct val="80000"/>
              </a:lnSpc>
              <a:spcBef>
                <a:spcPts val="600"/>
              </a:spcBef>
              <a:buClr>
                <a:schemeClr val="accent1"/>
              </a:buClr>
              <a:buChar char="•"/>
              <a:defRPr sz="2800">
                <a:solidFill>
                  <a:schemeClr val="accent2"/>
                </a:solidFill>
              </a:defRPr>
            </a:pPr>
            <a:r>
              <a:t>path cost? </a:t>
            </a:r>
            <a:r>
              <a:rPr sz="2400"/>
              <a:t> </a:t>
            </a:r>
            <a:r>
              <a:rPr sz="2400">
                <a:solidFill>
                  <a:srgbClr val="000000"/>
                </a:solidFill>
              </a:rPr>
              <a:t>1 per move</a:t>
            </a:r>
          </a:p>
        </p:txBody>
      </p:sp>
      <p:grpSp>
        <p:nvGrpSpPr>
          <p:cNvPr id="1014" name="Group"/>
          <p:cNvGrpSpPr/>
          <p:nvPr/>
        </p:nvGrpSpPr>
        <p:grpSpPr>
          <a:xfrm>
            <a:off x="2209800" y="1219199"/>
            <a:ext cx="4191001" cy="1343027"/>
            <a:chOff x="0" y="0"/>
            <a:chExt cx="4191000" cy="1343025"/>
          </a:xfrm>
        </p:grpSpPr>
        <p:sp>
          <p:nvSpPr>
            <p:cNvPr id="963" name="Line"/>
            <p:cNvSpPr/>
            <p:nvPr/>
          </p:nvSpPr>
          <p:spPr>
            <a:xfrm>
              <a:off x="1587341" y="645573"/>
              <a:ext cx="1178719" cy="1"/>
            </a:xfrm>
            <a:prstGeom prst="line">
              <a:avLst/>
            </a:prstGeom>
            <a:noFill/>
            <a:ln w="50800" cap="flat">
              <a:solidFill>
                <a:srgbClr val="1F497D"/>
              </a:solidFill>
              <a:prstDash val="solid"/>
              <a:round/>
              <a:tailEnd type="triangle" w="med" len="med"/>
            </a:ln>
            <a:effectLst/>
          </p:spPr>
          <p:txBody>
            <a:bodyPr wrap="square" lIns="45719" tIns="45719" rIns="45719" bIns="45719" numCol="1" anchor="t">
              <a:noAutofit/>
            </a:bodyPr>
            <a:lstStyle/>
            <a:p>
              <a:pPr/>
            </a:p>
          </p:txBody>
        </p:sp>
        <p:grpSp>
          <p:nvGrpSpPr>
            <p:cNvPr id="966" name="Group"/>
            <p:cNvGrpSpPr/>
            <p:nvPr/>
          </p:nvGrpSpPr>
          <p:grpSpPr>
            <a:xfrm>
              <a:off x="0" y="-1"/>
              <a:ext cx="405131" cy="415013"/>
              <a:chOff x="0" y="0"/>
              <a:chExt cx="405129" cy="415011"/>
            </a:xfrm>
          </p:grpSpPr>
          <p:sp>
            <p:nvSpPr>
              <p:cNvPr id="964"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65" name="2"/>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2</a:t>
                </a:r>
              </a:p>
            </p:txBody>
          </p:sp>
        </p:grpSp>
        <p:grpSp>
          <p:nvGrpSpPr>
            <p:cNvPr id="969" name="Group"/>
            <p:cNvGrpSpPr/>
            <p:nvPr/>
          </p:nvGrpSpPr>
          <p:grpSpPr>
            <a:xfrm>
              <a:off x="419100" y="-1"/>
              <a:ext cx="405131" cy="415013"/>
              <a:chOff x="0" y="0"/>
              <a:chExt cx="405129" cy="415011"/>
            </a:xfrm>
          </p:grpSpPr>
          <p:sp>
            <p:nvSpPr>
              <p:cNvPr id="967"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68" name="8"/>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8</a:t>
                </a:r>
              </a:p>
            </p:txBody>
          </p:sp>
        </p:grpSp>
        <p:grpSp>
          <p:nvGrpSpPr>
            <p:cNvPr id="972" name="Group"/>
            <p:cNvGrpSpPr/>
            <p:nvPr/>
          </p:nvGrpSpPr>
          <p:grpSpPr>
            <a:xfrm>
              <a:off x="838200" y="-1"/>
              <a:ext cx="405130" cy="415013"/>
              <a:chOff x="0" y="0"/>
              <a:chExt cx="405129" cy="415011"/>
            </a:xfrm>
          </p:grpSpPr>
          <p:sp>
            <p:nvSpPr>
              <p:cNvPr id="970"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71" name="3"/>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3</a:t>
                </a:r>
              </a:p>
            </p:txBody>
          </p:sp>
        </p:grpSp>
        <p:grpSp>
          <p:nvGrpSpPr>
            <p:cNvPr id="975" name="Group"/>
            <p:cNvGrpSpPr/>
            <p:nvPr/>
          </p:nvGrpSpPr>
          <p:grpSpPr>
            <a:xfrm>
              <a:off x="0" y="461124"/>
              <a:ext cx="405131" cy="415013"/>
              <a:chOff x="0" y="0"/>
              <a:chExt cx="405129" cy="415011"/>
            </a:xfrm>
          </p:grpSpPr>
          <p:sp>
            <p:nvSpPr>
              <p:cNvPr id="973"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74" name="1"/>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1</a:t>
                </a:r>
              </a:p>
            </p:txBody>
          </p:sp>
        </p:grpSp>
        <p:grpSp>
          <p:nvGrpSpPr>
            <p:cNvPr id="978" name="Group"/>
            <p:cNvGrpSpPr/>
            <p:nvPr/>
          </p:nvGrpSpPr>
          <p:grpSpPr>
            <a:xfrm>
              <a:off x="838200" y="922248"/>
              <a:ext cx="405130" cy="415013"/>
              <a:chOff x="0" y="0"/>
              <a:chExt cx="405129" cy="415011"/>
            </a:xfrm>
          </p:grpSpPr>
          <p:sp>
            <p:nvSpPr>
              <p:cNvPr id="976"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77" name="5"/>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5</a:t>
                </a:r>
              </a:p>
            </p:txBody>
          </p:sp>
        </p:grpSp>
        <p:grpSp>
          <p:nvGrpSpPr>
            <p:cNvPr id="981" name="Group"/>
            <p:cNvGrpSpPr/>
            <p:nvPr/>
          </p:nvGrpSpPr>
          <p:grpSpPr>
            <a:xfrm>
              <a:off x="838200" y="461124"/>
              <a:ext cx="405130" cy="415013"/>
              <a:chOff x="0" y="0"/>
              <a:chExt cx="405129" cy="415011"/>
            </a:xfrm>
          </p:grpSpPr>
          <p:sp>
            <p:nvSpPr>
              <p:cNvPr id="979"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80" name="4"/>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4</a:t>
                </a:r>
              </a:p>
            </p:txBody>
          </p:sp>
        </p:grpSp>
        <p:grpSp>
          <p:nvGrpSpPr>
            <p:cNvPr id="984" name="Group"/>
            <p:cNvGrpSpPr/>
            <p:nvPr/>
          </p:nvGrpSpPr>
          <p:grpSpPr>
            <a:xfrm>
              <a:off x="0" y="922248"/>
              <a:ext cx="405131" cy="415013"/>
              <a:chOff x="0" y="0"/>
              <a:chExt cx="405129" cy="415011"/>
            </a:xfrm>
          </p:grpSpPr>
          <p:sp>
            <p:nvSpPr>
              <p:cNvPr id="982"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83" name="7"/>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7</a:t>
                </a:r>
              </a:p>
            </p:txBody>
          </p:sp>
        </p:grpSp>
        <p:grpSp>
          <p:nvGrpSpPr>
            <p:cNvPr id="987" name="Group"/>
            <p:cNvGrpSpPr/>
            <p:nvPr/>
          </p:nvGrpSpPr>
          <p:grpSpPr>
            <a:xfrm>
              <a:off x="419100" y="461124"/>
              <a:ext cx="405131" cy="415013"/>
              <a:chOff x="0" y="0"/>
              <a:chExt cx="405129" cy="415011"/>
            </a:xfrm>
          </p:grpSpPr>
          <p:sp>
            <p:nvSpPr>
              <p:cNvPr id="985"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86" name="6"/>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6</a:t>
                </a:r>
              </a:p>
            </p:txBody>
          </p:sp>
        </p:grpSp>
        <p:sp>
          <p:nvSpPr>
            <p:cNvPr id="988" name="Rectangle"/>
            <p:cNvSpPr/>
            <p:nvPr/>
          </p:nvSpPr>
          <p:spPr>
            <a:xfrm>
              <a:off x="419100" y="928013"/>
              <a:ext cx="405131" cy="415013"/>
            </a:xfrm>
            <a:prstGeom prst="rect">
              <a:avLst/>
            </a:prstGeom>
            <a:solidFill>
              <a:srgbClr val="000000"/>
            </a:solid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grpSp>
          <p:nvGrpSpPr>
            <p:cNvPr id="991" name="Group"/>
            <p:cNvGrpSpPr/>
            <p:nvPr/>
          </p:nvGrpSpPr>
          <p:grpSpPr>
            <a:xfrm>
              <a:off x="2947669" y="-1"/>
              <a:ext cx="405131" cy="415013"/>
              <a:chOff x="0" y="0"/>
              <a:chExt cx="405129" cy="415011"/>
            </a:xfrm>
          </p:grpSpPr>
          <p:sp>
            <p:nvSpPr>
              <p:cNvPr id="989"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90" name="1"/>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1</a:t>
                </a:r>
              </a:p>
            </p:txBody>
          </p:sp>
        </p:grpSp>
        <p:grpSp>
          <p:nvGrpSpPr>
            <p:cNvPr id="994" name="Group"/>
            <p:cNvGrpSpPr/>
            <p:nvPr/>
          </p:nvGrpSpPr>
          <p:grpSpPr>
            <a:xfrm>
              <a:off x="3366770" y="-1"/>
              <a:ext cx="405131" cy="415013"/>
              <a:chOff x="0" y="0"/>
              <a:chExt cx="405129" cy="415011"/>
            </a:xfrm>
          </p:grpSpPr>
          <p:sp>
            <p:nvSpPr>
              <p:cNvPr id="992"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93" name="2"/>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2</a:t>
                </a:r>
              </a:p>
            </p:txBody>
          </p:sp>
        </p:grpSp>
        <p:grpSp>
          <p:nvGrpSpPr>
            <p:cNvPr id="997" name="Group"/>
            <p:cNvGrpSpPr/>
            <p:nvPr/>
          </p:nvGrpSpPr>
          <p:grpSpPr>
            <a:xfrm>
              <a:off x="3785870" y="-1"/>
              <a:ext cx="405131" cy="415013"/>
              <a:chOff x="0" y="0"/>
              <a:chExt cx="405129" cy="415011"/>
            </a:xfrm>
          </p:grpSpPr>
          <p:sp>
            <p:nvSpPr>
              <p:cNvPr id="995"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96" name="3"/>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3</a:t>
                </a:r>
              </a:p>
            </p:txBody>
          </p:sp>
        </p:grpSp>
        <p:grpSp>
          <p:nvGrpSpPr>
            <p:cNvPr id="1000" name="Group"/>
            <p:cNvGrpSpPr/>
            <p:nvPr/>
          </p:nvGrpSpPr>
          <p:grpSpPr>
            <a:xfrm>
              <a:off x="2947669" y="461124"/>
              <a:ext cx="405131" cy="415013"/>
              <a:chOff x="0" y="0"/>
              <a:chExt cx="405129" cy="415011"/>
            </a:xfrm>
          </p:grpSpPr>
          <p:sp>
            <p:nvSpPr>
              <p:cNvPr id="998"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999" name="4"/>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4</a:t>
                </a:r>
              </a:p>
            </p:txBody>
          </p:sp>
        </p:grpSp>
        <p:grpSp>
          <p:nvGrpSpPr>
            <p:cNvPr id="1003" name="Group"/>
            <p:cNvGrpSpPr/>
            <p:nvPr/>
          </p:nvGrpSpPr>
          <p:grpSpPr>
            <a:xfrm>
              <a:off x="3373754" y="922248"/>
              <a:ext cx="405131" cy="415013"/>
              <a:chOff x="0" y="0"/>
              <a:chExt cx="405129" cy="415011"/>
            </a:xfrm>
          </p:grpSpPr>
          <p:sp>
            <p:nvSpPr>
              <p:cNvPr id="1001"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1002" name="8"/>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8</a:t>
                </a:r>
              </a:p>
            </p:txBody>
          </p:sp>
        </p:grpSp>
        <p:grpSp>
          <p:nvGrpSpPr>
            <p:cNvPr id="1006" name="Group"/>
            <p:cNvGrpSpPr/>
            <p:nvPr/>
          </p:nvGrpSpPr>
          <p:grpSpPr>
            <a:xfrm>
              <a:off x="3785870" y="461124"/>
              <a:ext cx="405131" cy="415013"/>
              <a:chOff x="0" y="0"/>
              <a:chExt cx="405129" cy="415011"/>
            </a:xfrm>
          </p:grpSpPr>
          <p:sp>
            <p:nvSpPr>
              <p:cNvPr id="1004"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1005" name="6"/>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6</a:t>
                </a:r>
              </a:p>
            </p:txBody>
          </p:sp>
        </p:grpSp>
        <p:grpSp>
          <p:nvGrpSpPr>
            <p:cNvPr id="1009" name="Group"/>
            <p:cNvGrpSpPr/>
            <p:nvPr/>
          </p:nvGrpSpPr>
          <p:grpSpPr>
            <a:xfrm>
              <a:off x="2947669" y="922248"/>
              <a:ext cx="405131" cy="415013"/>
              <a:chOff x="0" y="0"/>
              <a:chExt cx="405129" cy="415011"/>
            </a:xfrm>
          </p:grpSpPr>
          <p:sp>
            <p:nvSpPr>
              <p:cNvPr id="1007"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1008" name="7"/>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7</a:t>
                </a:r>
              </a:p>
            </p:txBody>
          </p:sp>
        </p:grpSp>
        <p:grpSp>
          <p:nvGrpSpPr>
            <p:cNvPr id="1012" name="Group"/>
            <p:cNvGrpSpPr/>
            <p:nvPr/>
          </p:nvGrpSpPr>
          <p:grpSpPr>
            <a:xfrm>
              <a:off x="3366770" y="461124"/>
              <a:ext cx="405131" cy="415013"/>
              <a:chOff x="0" y="0"/>
              <a:chExt cx="405129" cy="415011"/>
            </a:xfrm>
          </p:grpSpPr>
          <p:sp>
            <p:nvSpPr>
              <p:cNvPr id="1010" name="Rectangle"/>
              <p:cNvSpPr/>
              <p:nvPr/>
            </p:nvSpPr>
            <p:spPr>
              <a:xfrm>
                <a:off x="0" y="0"/>
                <a:ext cx="405130" cy="415012"/>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ctr" defTabSz="457200">
                  <a:defRPr sz="1800">
                    <a:latin typeface="Monaco"/>
                    <a:ea typeface="Monaco"/>
                    <a:cs typeface="Monaco"/>
                    <a:sym typeface="Monaco"/>
                  </a:defRPr>
                </a:pPr>
              </a:p>
            </p:txBody>
          </p:sp>
          <p:sp>
            <p:nvSpPr>
              <p:cNvPr id="1011" name="5"/>
              <p:cNvSpPr/>
              <p:nvPr/>
            </p:nvSpPr>
            <p:spPr>
              <a:xfrm>
                <a:off x="83173" y="13849"/>
                <a:ext cx="238784" cy="38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ctr">
                <a:spAutoFit/>
              </a:bodyPr>
              <a:lstStyle>
                <a:lvl1pPr algn="ctr" defTabSz="457200">
                  <a:defRPr sz="1800">
                    <a:latin typeface="Monaco"/>
                    <a:ea typeface="Monaco"/>
                    <a:cs typeface="Monaco"/>
                    <a:sym typeface="Monaco"/>
                  </a:defRPr>
                </a:lvl1pPr>
              </a:lstStyle>
              <a:p>
                <a:pPr/>
                <a:r>
                  <a:t>5</a:t>
                </a:r>
              </a:p>
            </p:txBody>
          </p:sp>
        </p:grpSp>
        <p:sp>
          <p:nvSpPr>
            <p:cNvPr id="1013" name="Rectangle"/>
            <p:cNvSpPr/>
            <p:nvPr/>
          </p:nvSpPr>
          <p:spPr>
            <a:xfrm>
              <a:off x="3785870" y="922248"/>
              <a:ext cx="405131" cy="415013"/>
            </a:xfrm>
            <a:prstGeom prst="rect">
              <a:avLst/>
            </a:prstGeom>
            <a:solidFill>
              <a:srgbClr val="000000"/>
            </a:solid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grpSp>
      <p:sp>
        <p:nvSpPr>
          <p:cNvPr id="1015" name="Start State"/>
          <p:cNvSpPr/>
          <p:nvPr/>
        </p:nvSpPr>
        <p:spPr>
          <a:xfrm>
            <a:off x="2133600" y="2590800"/>
            <a:ext cx="1331973" cy="383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2000">
                <a:solidFill>
                  <a:schemeClr val="accent1"/>
                </a:solidFill>
              </a:defRPr>
            </a:lvl1pPr>
          </a:lstStyle>
          <a:p>
            <a:pPr/>
            <a:r>
              <a:t>Start State</a:t>
            </a:r>
          </a:p>
        </p:txBody>
      </p:sp>
      <p:sp>
        <p:nvSpPr>
          <p:cNvPr id="1016" name="Goal State"/>
          <p:cNvSpPr/>
          <p:nvPr/>
        </p:nvSpPr>
        <p:spPr>
          <a:xfrm>
            <a:off x="5105400" y="2590800"/>
            <a:ext cx="1292657" cy="383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2000">
                <a:solidFill>
                  <a:schemeClr val="accent1"/>
                </a:solidFill>
              </a:defRPr>
            </a:lvl1pPr>
          </a:lstStyle>
          <a:p>
            <a:pPr/>
            <a:r>
              <a:t>Goal State</a:t>
            </a:r>
          </a:p>
        </p:txBody>
      </p:sp>
      <p:grpSp>
        <p:nvGrpSpPr>
          <p:cNvPr id="1019" name="Group"/>
          <p:cNvGrpSpPr/>
          <p:nvPr/>
        </p:nvGrpSpPr>
        <p:grpSpPr>
          <a:xfrm>
            <a:off x="5562600" y="3490912"/>
            <a:ext cx="3429000" cy="1450341"/>
            <a:chOff x="0" y="0"/>
            <a:chExt cx="3429000" cy="1450339"/>
          </a:xfrm>
        </p:grpSpPr>
        <p:sp>
          <p:nvSpPr>
            <p:cNvPr id="1017" name="Rounded Rectangle"/>
            <p:cNvSpPr/>
            <p:nvPr/>
          </p:nvSpPr>
          <p:spPr>
            <a:xfrm>
              <a:off x="0" y="0"/>
              <a:ext cx="3352800" cy="1295401"/>
            </a:xfrm>
            <a:prstGeom prst="roundRect">
              <a:avLst>
                <a:gd name="adj" fmla="val 16667"/>
              </a:avLst>
            </a:prstGeom>
            <a:noFill/>
            <a:ln w="38100" cap="flat">
              <a:solidFill>
                <a:schemeClr val="accent1"/>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018" name="# of states:  n+1! / 2…"/>
            <p:cNvSpPr/>
            <p:nvPr/>
          </p:nvSpPr>
          <p:spPr>
            <a:xfrm>
              <a:off x="76200" y="0"/>
              <a:ext cx="3352800" cy="1450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457200">
                <a:defRPr sz="2000">
                  <a:solidFill>
                    <a:schemeClr val="accent1"/>
                  </a:solidFill>
                </a:defRPr>
              </a:pPr>
              <a:r>
                <a:t># of states:  n+1! / 2</a:t>
              </a:r>
            </a:p>
            <a:p>
              <a:pPr defTabSz="457200">
                <a:defRPr sz="1800">
                  <a:solidFill>
                    <a:schemeClr val="accent1"/>
                  </a:solidFill>
                </a:defRPr>
              </a:pPr>
              <a:r>
                <a:t>   8-puzzle: 181,440 states</a:t>
              </a:r>
            </a:p>
            <a:p>
              <a:pPr defTabSz="457200">
                <a:defRPr sz="1800">
                  <a:solidFill>
                    <a:schemeClr val="accent1"/>
                  </a:solidFill>
                </a:defRPr>
              </a:pPr>
              <a:r>
                <a:t> 15-puzzle: 1.3 trillion</a:t>
              </a:r>
            </a:p>
            <a:p>
              <a:pPr defTabSz="457200">
                <a:defRPr sz="1800">
                  <a:solidFill>
                    <a:schemeClr val="accent1"/>
                  </a:solidFill>
                </a:defRPr>
              </a:pPr>
              <a:r>
                <a:t> 24-puzzle: 10^25</a:t>
              </a:r>
            </a:p>
          </p:txBody>
        </p:sp>
      </p:grpSp>
      <p:grpSp>
        <p:nvGrpSpPr>
          <p:cNvPr id="1022" name="Group"/>
          <p:cNvGrpSpPr/>
          <p:nvPr/>
        </p:nvGrpSpPr>
        <p:grpSpPr>
          <a:xfrm>
            <a:off x="5486400" y="5943599"/>
            <a:ext cx="3429000" cy="762001"/>
            <a:chOff x="0" y="0"/>
            <a:chExt cx="3429000" cy="762000"/>
          </a:xfrm>
        </p:grpSpPr>
        <p:sp>
          <p:nvSpPr>
            <p:cNvPr id="1020" name="Rounded Rectangle"/>
            <p:cNvSpPr/>
            <p:nvPr/>
          </p:nvSpPr>
          <p:spPr>
            <a:xfrm>
              <a:off x="0" y="0"/>
              <a:ext cx="3429000" cy="762000"/>
            </a:xfrm>
            <a:prstGeom prst="roundRect">
              <a:avLst>
                <a:gd name="adj" fmla="val 16667"/>
              </a:avLst>
            </a:prstGeom>
            <a:noFill/>
            <a:ln w="38100" cap="flat">
              <a:solidFill>
                <a:schemeClr val="accent1"/>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021" name="Optimal solution of…"/>
            <p:cNvSpPr/>
            <p:nvPr/>
          </p:nvSpPr>
          <p:spPr>
            <a:xfrm>
              <a:off x="76200" y="-1"/>
              <a:ext cx="3276600" cy="675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457200">
                <a:defRPr sz="2000">
                  <a:solidFill>
                    <a:schemeClr val="accent1"/>
                  </a:solidFill>
                </a:defRPr>
              </a:pPr>
              <a:r>
                <a:t>Optimal solution of </a:t>
              </a:r>
            </a:p>
            <a:p>
              <a:pPr defTabSz="457200">
                <a:defRPr sz="2000">
                  <a:solidFill>
                    <a:schemeClr val="accent1"/>
                  </a:solidFill>
                </a:defRPr>
              </a:pPr>
              <a:r>
                <a:t>n-Puzzle family is NP-hard</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19"/>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0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9" grpId="1"/>
      <p:bldP build="whole" bldLvl="1" animBg="1" rev="0" advAuto="0" spid="1022" grpId="2"/>
    </p:bldLst>
  </p:timing>
</p:sld>
</file>

<file path=ppt/slides/slide2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024" name="On Representations"/>
          <p:cNvSpPr/>
          <p:nvPr>
            <p:ph type="title" idx="4294967295"/>
          </p:nvPr>
        </p:nvSpPr>
        <p:spPr>
          <a:xfrm>
            <a:off x="685800" y="1600200"/>
            <a:ext cx="7772400" cy="1470025"/>
          </a:xfrm>
          <a:prstGeom prst="rect">
            <a:avLst/>
          </a:prstGeom>
        </p:spPr>
        <p:txBody>
          <a:bodyPr/>
          <a:lstStyle>
            <a:lvl1pPr algn="ctr" defTabSz="457200">
              <a:defRPr sz="4400"/>
            </a:lvl1pPr>
          </a:lstStyle>
          <a:p>
            <a:pPr/>
            <a:r>
              <a:t>On Representations</a:t>
            </a:r>
          </a:p>
        </p:txBody>
      </p:sp>
      <p:sp>
        <p:nvSpPr>
          <p:cNvPr id="1025" name="CS171, Fall 2016…"/>
          <p:cNvSpPr/>
          <p:nvPr>
            <p:ph type="body" sz="quarter" idx="4294967295"/>
          </p:nvPr>
        </p:nvSpPr>
        <p:spPr>
          <a:xfrm>
            <a:off x="1371600" y="3355975"/>
            <a:ext cx="6400800" cy="1752600"/>
          </a:xfrm>
          <a:prstGeom prst="rect">
            <a:avLst/>
          </a:prstGeom>
        </p:spPr>
        <p:txBody>
          <a:bodyPr/>
          <a:lstStyle/>
          <a:p>
            <a:pPr marL="0" indent="0" algn="ctr" defTabSz="429768">
              <a:buSzTx/>
              <a:buNone/>
              <a:defRPr sz="3008">
                <a:solidFill>
                  <a:srgbClr val="898989"/>
                </a:solidFill>
              </a:defRPr>
            </a:pPr>
            <a:r>
              <a:t>CS171, Fall 2016</a:t>
            </a:r>
          </a:p>
          <a:p>
            <a:pPr marL="0" indent="0" algn="ctr" defTabSz="429768">
              <a:buSzTx/>
              <a:buNone/>
              <a:defRPr sz="3008">
                <a:solidFill>
                  <a:srgbClr val="898989"/>
                </a:solidFill>
              </a:defRPr>
            </a:pPr>
            <a:r>
              <a:t>Introduction to Artificial Intelligence</a:t>
            </a:r>
          </a:p>
          <a:p>
            <a:pPr marL="0" indent="0" algn="ctr" defTabSz="429768">
              <a:buSzTx/>
              <a:buNone/>
              <a:defRPr sz="3008">
                <a:solidFill>
                  <a:srgbClr val="898989"/>
                </a:solidFill>
              </a:defRPr>
            </a:pPr>
            <a:r>
              <a:t>Prof. Alexander Ihler</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7" name="Importance of representation"/>
          <p:cNvSpPr/>
          <p:nvPr>
            <p:ph type="title" idx="4294967295"/>
          </p:nvPr>
        </p:nvSpPr>
        <p:spPr>
          <a:xfrm>
            <a:off x="374650" y="88900"/>
            <a:ext cx="8153400" cy="1020763"/>
          </a:xfrm>
          <a:prstGeom prst="rect">
            <a:avLst/>
          </a:prstGeom>
        </p:spPr>
        <p:txBody>
          <a:bodyPr/>
          <a:lstStyle>
            <a:lvl1pPr defTabSz="457200">
              <a:defRPr sz="4400"/>
            </a:lvl1pPr>
          </a:lstStyle>
          <a:p>
            <a:pPr/>
            <a:r>
              <a:t>Importance of representation</a:t>
            </a:r>
          </a:p>
        </p:txBody>
      </p:sp>
      <p:sp>
        <p:nvSpPr>
          <p:cNvPr id="1028" name="Definition of “state” can be very important…"/>
          <p:cNvSpPr/>
          <p:nvPr>
            <p:ph type="body" idx="4294967295"/>
          </p:nvPr>
        </p:nvSpPr>
        <p:spPr>
          <a:xfrm>
            <a:off x="347662" y="1058862"/>
            <a:ext cx="8686801" cy="5330826"/>
          </a:xfrm>
          <a:prstGeom prst="rect">
            <a:avLst/>
          </a:prstGeom>
        </p:spPr>
        <p:txBody>
          <a:bodyPr/>
          <a:lstStyle/>
          <a:p>
            <a:pPr defTabSz="457200">
              <a:spcBef>
                <a:spcPts val="600"/>
              </a:spcBef>
              <a:buClr>
                <a:schemeClr val="accent1"/>
              </a:buClr>
              <a:buChar char="•"/>
              <a:defRPr sz="2800"/>
            </a:pPr>
            <a:r>
              <a:t>Definition of </a:t>
            </a:r>
            <a:r>
              <a:t>“</a:t>
            </a:r>
            <a:r>
              <a:t>state</a:t>
            </a:r>
            <a:r>
              <a:t>”</a:t>
            </a:r>
            <a:r>
              <a:t> can be very important</a:t>
            </a:r>
          </a:p>
          <a:p>
            <a:pPr lvl="3" marL="1600200" indent="-228600" defTabSz="457200">
              <a:spcBef>
                <a:spcPts val="0"/>
              </a:spcBef>
              <a:buClr>
                <a:schemeClr val="accent1"/>
              </a:buClr>
              <a:defRPr sz="1600"/>
            </a:pPr>
          </a:p>
          <a:p>
            <a:pPr defTabSz="457200">
              <a:spcBef>
                <a:spcPts val="600"/>
              </a:spcBef>
              <a:buClr>
                <a:schemeClr val="accent1"/>
              </a:buClr>
              <a:buChar char="•"/>
              <a:defRPr sz="2800"/>
            </a:pPr>
            <a:r>
              <a:t>A good representation</a:t>
            </a:r>
          </a:p>
          <a:p>
            <a:pPr lvl="1" marL="742950" indent="-285750" defTabSz="457200">
              <a:spcBef>
                <a:spcPts val="0"/>
              </a:spcBef>
              <a:buClr>
                <a:schemeClr val="accent1"/>
              </a:buClr>
              <a:defRPr sz="2400"/>
            </a:pPr>
            <a:r>
              <a:t>Reveals important features</a:t>
            </a:r>
          </a:p>
          <a:p>
            <a:pPr lvl="1" marL="742950" indent="-285750" defTabSz="457200">
              <a:spcBef>
                <a:spcPts val="0"/>
              </a:spcBef>
              <a:buClr>
                <a:schemeClr val="accent1"/>
              </a:buClr>
              <a:defRPr sz="2400"/>
            </a:pPr>
            <a:r>
              <a:t>Hides irrelevant detail</a:t>
            </a:r>
          </a:p>
          <a:p>
            <a:pPr lvl="1" marL="742950" indent="-285750" defTabSz="457200">
              <a:spcBef>
                <a:spcPts val="0"/>
              </a:spcBef>
              <a:buClr>
                <a:schemeClr val="accent1"/>
              </a:buClr>
              <a:defRPr sz="2400"/>
            </a:pPr>
            <a:r>
              <a:t>Exposes useful constraints</a:t>
            </a:r>
          </a:p>
          <a:p>
            <a:pPr lvl="1" marL="742950" indent="-285750" defTabSz="457200">
              <a:spcBef>
                <a:spcPts val="0"/>
              </a:spcBef>
              <a:buClr>
                <a:schemeClr val="accent1"/>
              </a:buClr>
              <a:defRPr sz="2400"/>
            </a:pPr>
            <a:r>
              <a:t>Makes frequent operations easy to do</a:t>
            </a:r>
          </a:p>
          <a:p>
            <a:pPr lvl="1" marL="742950" indent="-285750" defTabSz="457200">
              <a:spcBef>
                <a:spcPts val="0"/>
              </a:spcBef>
              <a:buClr>
                <a:schemeClr val="accent1"/>
              </a:buClr>
              <a:defRPr sz="2400"/>
            </a:pPr>
            <a:r>
              <a:t>Supports local inferences from local features</a:t>
            </a:r>
          </a:p>
          <a:p>
            <a:pPr lvl="2" marL="1143000" indent="-228600" defTabSz="457200">
              <a:spcBef>
                <a:spcPts val="0"/>
              </a:spcBef>
              <a:buClr>
                <a:schemeClr val="accent1"/>
              </a:buClr>
              <a:defRPr sz="2000"/>
            </a:pPr>
            <a:r>
              <a:t>Called </a:t>
            </a:r>
            <a:r>
              <a:t>“</a:t>
            </a:r>
            <a:r>
              <a:t>soda straw</a:t>
            </a:r>
            <a:r>
              <a:t>”</a:t>
            </a:r>
            <a:r>
              <a:t> principle, or </a:t>
            </a:r>
            <a:r>
              <a:t>“</a:t>
            </a:r>
            <a:r>
              <a:t>locality</a:t>
            </a:r>
            <a:r>
              <a:t>”</a:t>
            </a:r>
            <a:r>
              <a:t> principle</a:t>
            </a:r>
          </a:p>
          <a:p>
            <a:pPr lvl="2" marL="1143000" indent="-228600" defTabSz="457200">
              <a:spcBef>
                <a:spcPts val="0"/>
              </a:spcBef>
              <a:buClr>
                <a:schemeClr val="accent1"/>
              </a:buClr>
              <a:defRPr sz="2000"/>
            </a:pPr>
            <a:r>
              <a:t>Inference from features </a:t>
            </a:r>
            <a:r>
              <a:t>“</a:t>
            </a:r>
            <a:r>
              <a:t>through a soda straw</a:t>
            </a:r>
            <a:r>
              <a:t>”</a:t>
            </a:r>
          </a:p>
          <a:p>
            <a:pPr lvl="1" marL="742950" indent="-285750" defTabSz="457200">
              <a:spcBef>
                <a:spcPts val="0"/>
              </a:spcBef>
              <a:buClr>
                <a:schemeClr val="accent1"/>
              </a:buClr>
              <a:defRPr sz="2400"/>
            </a:pPr>
            <a:r>
              <a:t>Rapidly or efficiently computable</a:t>
            </a:r>
          </a:p>
          <a:p>
            <a:pPr lvl="2" marL="1143000" indent="-228600" defTabSz="457200">
              <a:spcBef>
                <a:spcPts val="0"/>
              </a:spcBef>
              <a:buClr>
                <a:schemeClr val="accent1"/>
              </a:buClr>
              <a:defRPr sz="2000"/>
            </a:pPr>
            <a:r>
              <a:t>It</a:t>
            </a:r>
            <a:r>
              <a:t>’</a:t>
            </a:r>
            <a:r>
              <a:t>s nice to be fast</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0" name="Reveals important features / Hides irrelevant detail"/>
          <p:cNvSpPr/>
          <p:nvPr/>
        </p:nvSpPr>
        <p:spPr>
          <a:xfrm>
            <a:off x="304800" y="412919"/>
            <a:ext cx="7772400" cy="393362"/>
          </a:xfrm>
          <a:prstGeom prst="rect">
            <a:avLst/>
          </a:prstGeom>
          <a:ln w="12700">
            <a:miter lim="400000"/>
          </a:ln>
          <a:extLst>
            <a:ext uri="{C572A759-6A51-4108-AA02-DFA0A04FC94B}">
              <ma14:wrappingTextBoxFlag xmlns:ma14="http://schemas.microsoft.com/office/mac/drawingml/2011/main" val="1"/>
            </a:ext>
          </a:extLst>
        </p:spPr>
        <p:txBody>
          <a:bodyPr lIns="44280" tIns="44280" rIns="44280" bIns="44280" anchor="ctr">
            <a:spAutoFit/>
          </a:bodyPr>
          <a:lstStyle>
            <a:lvl1pPr defTabSz="457200">
              <a:spcBef>
                <a:spcPts val="4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rgbClr val="3333CC"/>
                </a:solidFill>
                <a:latin typeface="Verdana"/>
                <a:ea typeface="Verdana"/>
                <a:cs typeface="Verdana"/>
                <a:sym typeface="Verdana"/>
              </a:defRPr>
            </a:lvl1pPr>
          </a:lstStyle>
          <a:p>
            <a:pPr/>
            <a:r>
              <a:t>Reveals important features / Hides irrelevant detail</a:t>
            </a:r>
          </a:p>
        </p:txBody>
      </p:sp>
      <p:sp>
        <p:nvSpPr>
          <p:cNvPr id="1031" name="In search:  A man is traveling to market with a fox, a goose, and a bag of oats.  He comes to a river.  The only way across the river is a boat that can hold the man and exactly one of the fox, goose or bag of oats.  The fox will eat the goose if left alone with it, and the goose will eat the oats if left alone with it.…"/>
          <p:cNvSpPr/>
          <p:nvPr/>
        </p:nvSpPr>
        <p:spPr>
          <a:xfrm>
            <a:off x="304800" y="1142999"/>
            <a:ext cx="8839200" cy="6717961"/>
          </a:xfrm>
          <a:prstGeom prst="rect">
            <a:avLst/>
          </a:prstGeom>
          <a:ln w="12700">
            <a:miter lim="400000"/>
          </a:ln>
          <a:extLst>
            <a:ext uri="{C572A759-6A51-4108-AA02-DFA0A04FC94B}">
              <ma14:wrappingTextBoxFlag xmlns:ma14="http://schemas.microsoft.com/office/mac/drawingml/2011/main" val="1"/>
            </a:ext>
          </a:extLst>
        </p:spPr>
        <p:txBody>
          <a:bodyPr lIns="44280" tIns="44280" rIns="44280" bIns="44280">
            <a:spAutoFit/>
          </a:bodyPr>
          <a:lstStyle/>
          <a:p>
            <a:pPr defTabSz="457200">
              <a:spcBef>
                <a:spcPts val="4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1800">
                <a:latin typeface="Verdana"/>
                <a:ea typeface="Verdana"/>
                <a:cs typeface="Verdana"/>
                <a:sym typeface="Verdana"/>
              </a:defRPr>
            </a:pPr>
          </a:p>
          <a:p>
            <a:pPr defTabSz="457200">
              <a:spcBef>
                <a:spcPts val="400"/>
              </a:spcBef>
              <a:buClr>
                <a:srgbClr val="000000"/>
              </a:buClr>
              <a:buSzPct val="100000"/>
              <a:buFont typeface="Verdana"/>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b="1" sz="1800">
                <a:latin typeface="Verdana"/>
                <a:ea typeface="Verdana"/>
                <a:cs typeface="Verdana"/>
                <a:sym typeface="Verdana"/>
              </a:defRPr>
            </a:pPr>
            <a:r>
              <a:t>In search:  </a:t>
            </a:r>
            <a:r>
              <a:rPr b="0" i="1"/>
              <a:t>A man is traveling to market with a fox, a goose, and a bag of oats.  He comes to a river.  The only way across the river is a boat that can hold the man and exactly one of the fox, goose or bag of oats.  The fox will eat the goose if left alone with it, and the goose will eat the oats if left alone with it.</a:t>
            </a:r>
            <a:endParaRPr i="1"/>
          </a:p>
          <a:p>
            <a:pPr defTabSz="457200">
              <a:spcBef>
                <a:spcPts val="400"/>
              </a:spcBef>
              <a:buClr>
                <a:srgbClr val="000000"/>
              </a:buClr>
              <a:buSzPct val="100000"/>
              <a:buFont typeface="Verdana"/>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i="1" sz="1800">
                <a:latin typeface="Verdana"/>
                <a:ea typeface="Verdana"/>
                <a:cs typeface="Verdana"/>
                <a:sym typeface="Verdana"/>
              </a:defRPr>
            </a:pPr>
          </a:p>
          <a:p>
            <a:pPr defTabSz="457200">
              <a:spcBef>
                <a:spcPts val="4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b="1" i="1" sz="1800">
                <a:latin typeface="Verdana"/>
                <a:ea typeface="Verdana"/>
                <a:cs typeface="Verdana"/>
                <a:sym typeface="Verdana"/>
              </a:defRPr>
            </a:pPr>
            <a:r>
              <a:t>	How can the man get all his possessions safely across the river?</a:t>
            </a:r>
          </a:p>
          <a:p>
            <a:pPr defTabSz="457200">
              <a:spcBef>
                <a:spcPts val="400"/>
              </a:spcBef>
              <a:buClr>
                <a:srgbClr val="000000"/>
              </a:buClr>
              <a:buSzPct val="100000"/>
              <a:buFont typeface="Verdana"/>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i="1" sz="1800">
                <a:latin typeface="Verdana"/>
                <a:ea typeface="Verdana"/>
                <a:cs typeface="Verdana"/>
                <a:sym typeface="Verdana"/>
              </a:defRPr>
            </a:pPr>
          </a:p>
          <a:p>
            <a:pPr defTabSz="457200">
              <a:spcBef>
                <a:spcPts val="400"/>
              </a:spcBef>
              <a:buClr>
                <a:srgbClr val="000000"/>
              </a:buClr>
              <a:buSzPct val="100000"/>
              <a:buFont typeface="Verdana"/>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b="1" sz="1800">
                <a:latin typeface="Verdana"/>
                <a:ea typeface="Verdana"/>
                <a:cs typeface="Verdana"/>
                <a:sym typeface="Verdana"/>
              </a:defRPr>
            </a:pPr>
            <a:r>
              <a:t>A good representation makes this problem easy:</a:t>
            </a:r>
          </a:p>
          <a:p>
            <a:pPr defTabSz="457200">
              <a:spcBef>
                <a:spcPts val="400"/>
              </a:spcBef>
              <a:buClr>
                <a:srgbClr val="000000"/>
              </a:buClr>
              <a:buSzPct val="100000"/>
              <a:buFont typeface="Verdana"/>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i="1" sz="1800">
                <a:latin typeface="Verdana"/>
                <a:ea typeface="Verdana"/>
                <a:cs typeface="Verdana"/>
                <a:sym typeface="Verdana"/>
              </a:defRPr>
            </a:pPr>
          </a:p>
          <a:p>
            <a:pPr defTabSz="457200">
              <a:spcBef>
                <a:spcPts val="400"/>
              </a:spcBef>
              <a:buClr>
                <a:srgbClr val="000000"/>
              </a:buClr>
              <a:buSzPct val="100000"/>
              <a:buFont typeface="Verdana"/>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i="1" sz="1800">
                <a:latin typeface="Verdana"/>
                <a:ea typeface="Verdana"/>
                <a:cs typeface="Verdana"/>
                <a:sym typeface="Verdana"/>
              </a:defRPr>
            </a:pPr>
          </a:p>
          <a:p>
            <a:pPr defTabSz="457200">
              <a:spcBef>
                <a:spcPts val="4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i="1" sz="1800">
                <a:latin typeface="Verdana"/>
                <a:ea typeface="Verdana"/>
                <a:cs typeface="Verdana"/>
                <a:sym typeface="Verdana"/>
              </a:defRPr>
            </a:pPr>
          </a:p>
          <a:p>
            <a:pPr defTabSz="457200">
              <a:spcBef>
                <a:spcPts val="4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i="1" sz="1800">
                <a:latin typeface="Verdana"/>
                <a:ea typeface="Verdana"/>
                <a:cs typeface="Verdana"/>
                <a:sym typeface="Verdana"/>
              </a:defRPr>
            </a:pPr>
            <a:r>
              <a:t>	</a:t>
            </a:r>
          </a:p>
          <a:p>
            <a:pPr defTabSz="457200">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b="1" sz="1800">
                <a:solidFill>
                  <a:srgbClr val="FFFFFF"/>
                </a:solidFill>
              </a:defRPr>
            </a:pPr>
            <a:r>
              <a:t>1110</a:t>
            </a:r>
          </a:p>
          <a:p>
            <a:pPr defTabSz="457200">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b="1" sz="1800">
                <a:solidFill>
                  <a:srgbClr val="FFFFFF"/>
                </a:solidFill>
              </a:defRPr>
            </a:pPr>
            <a:r>
              <a:t>0010</a:t>
            </a:r>
          </a:p>
          <a:p>
            <a:pPr defTabSz="457200">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b="1" sz="1800">
                <a:solidFill>
                  <a:srgbClr val="FFFFFF"/>
                </a:solidFill>
              </a:defRPr>
            </a:pPr>
            <a:r>
              <a:t>1010</a:t>
            </a:r>
          </a:p>
          <a:p>
            <a:pPr defTabSz="457200">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b="1" sz="1800">
                <a:solidFill>
                  <a:srgbClr val="FFFFFF"/>
                </a:solidFill>
              </a:defRPr>
            </a:pPr>
            <a:r>
              <a:t>1111</a:t>
            </a:r>
          </a:p>
          <a:p>
            <a:pPr defTabSz="457200">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b="1" sz="1800">
                <a:solidFill>
                  <a:srgbClr val="FFFFFF"/>
                </a:solidFill>
              </a:defRPr>
            </a:pPr>
            <a:r>
              <a:t>0001</a:t>
            </a:r>
          </a:p>
          <a:p>
            <a:pPr defTabSz="457200">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b="1" sz="1800">
                <a:solidFill>
                  <a:srgbClr val="FFFFFF"/>
                </a:solidFill>
              </a:defRPr>
            </a:pPr>
            <a:r>
              <a:t>0101</a:t>
            </a:r>
          </a:p>
          <a:p>
            <a:pPr defTabSz="457200">
              <a:spcBef>
                <a:spcPts val="400"/>
              </a:spcBef>
              <a:buClr>
                <a:srgbClr val="000000"/>
              </a:buClr>
              <a:buSzPct val="100000"/>
              <a:buFont typeface="Verdana"/>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1800">
                <a:latin typeface="Verdana"/>
                <a:ea typeface="Verdana"/>
                <a:cs typeface="Verdana"/>
                <a:sym typeface="Verdana"/>
              </a:defRPr>
            </a:pPr>
          </a:p>
        </p:txBody>
      </p:sp>
      <p:pic>
        <p:nvPicPr>
          <p:cNvPr id="1032" name="image.pdf" descr="image.pdf"/>
          <p:cNvPicPr>
            <a:picLocks noChangeAspect="1"/>
          </p:cNvPicPr>
          <p:nvPr/>
        </p:nvPicPr>
        <p:blipFill>
          <a:blip r:embed="rId2">
            <a:extLst/>
          </a:blip>
          <a:stretch>
            <a:fillRect/>
          </a:stretch>
        </p:blipFill>
        <p:spPr>
          <a:xfrm>
            <a:off x="1524000" y="4343400"/>
            <a:ext cx="5961063" cy="2511425"/>
          </a:xfrm>
          <a:prstGeom prst="rect">
            <a:avLst/>
          </a:prstGeom>
          <a:ln w="12700">
            <a:miter lim="400000"/>
          </a:ln>
        </p:spPr>
      </p:pic>
      <p:sp>
        <p:nvSpPr>
          <p:cNvPr id="1033" name="MFGO…"/>
          <p:cNvSpPr/>
          <p:nvPr/>
        </p:nvSpPr>
        <p:spPr>
          <a:xfrm>
            <a:off x="6858000" y="4343400"/>
            <a:ext cx="2057400" cy="2326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latin typeface="Tahoma"/>
                <a:ea typeface="Tahoma"/>
                <a:cs typeface="Tahoma"/>
                <a:sym typeface="Tahoma"/>
              </a:defRPr>
            </a:pPr>
            <a:r>
              <a:t>MFGO</a:t>
            </a:r>
          </a:p>
          <a:p>
            <a:pPr defTabSz="457200">
              <a:defRPr sz="1800">
                <a:latin typeface="Tahoma"/>
                <a:ea typeface="Tahoma"/>
                <a:cs typeface="Tahoma"/>
                <a:sym typeface="Tahoma"/>
              </a:defRPr>
            </a:pPr>
          </a:p>
          <a:p>
            <a:pPr defTabSz="457200">
              <a:defRPr sz="1800">
                <a:latin typeface="Tahoma"/>
                <a:ea typeface="Tahoma"/>
                <a:cs typeface="Tahoma"/>
                <a:sym typeface="Tahoma"/>
              </a:defRPr>
            </a:pPr>
            <a:r>
              <a:t>M = man</a:t>
            </a:r>
          </a:p>
          <a:p>
            <a:pPr defTabSz="457200">
              <a:defRPr sz="1800">
                <a:latin typeface="Tahoma"/>
                <a:ea typeface="Tahoma"/>
                <a:cs typeface="Tahoma"/>
                <a:sym typeface="Tahoma"/>
              </a:defRPr>
            </a:pPr>
            <a:r>
              <a:t>F = fox</a:t>
            </a:r>
          </a:p>
          <a:p>
            <a:pPr defTabSz="457200">
              <a:defRPr sz="1800">
                <a:latin typeface="Tahoma"/>
                <a:ea typeface="Tahoma"/>
                <a:cs typeface="Tahoma"/>
                <a:sym typeface="Tahoma"/>
              </a:defRPr>
            </a:pPr>
            <a:r>
              <a:t>G = goose</a:t>
            </a:r>
          </a:p>
          <a:p>
            <a:pPr defTabSz="457200">
              <a:defRPr sz="1800">
                <a:latin typeface="Tahoma"/>
                <a:ea typeface="Tahoma"/>
                <a:cs typeface="Tahoma"/>
                <a:sym typeface="Tahoma"/>
              </a:defRPr>
            </a:pPr>
            <a:r>
              <a:t>O = oats</a:t>
            </a:r>
          </a:p>
          <a:p>
            <a:pPr defTabSz="457200">
              <a:defRPr sz="1800">
                <a:latin typeface="Tahoma"/>
                <a:ea typeface="Tahoma"/>
                <a:cs typeface="Tahoma"/>
                <a:sym typeface="Tahoma"/>
              </a:defRPr>
            </a:pPr>
            <a:r>
              <a:t>0 = starting side</a:t>
            </a:r>
          </a:p>
          <a:p>
            <a:pPr defTabSz="457200">
              <a:defRPr sz="1800">
                <a:latin typeface="Tahoma"/>
                <a:ea typeface="Tahoma"/>
                <a:cs typeface="Tahoma"/>
                <a:sym typeface="Tahoma"/>
              </a:defRPr>
            </a:pPr>
            <a:r>
              <a:t>1 = ending side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31"/>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032"/>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10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32" grpId="2"/>
      <p:bldP build="whole" bldLvl="1" animBg="1" rev="0" advAuto="0" spid="1033" grpId="3"/>
      <p:bldP build="whole" bldLvl="1" animBg="1" rev="0" advAuto="0" spid="1031"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5" name="Exposes useful constraints"/>
          <p:cNvSpPr/>
          <p:nvPr/>
        </p:nvSpPr>
        <p:spPr>
          <a:xfrm>
            <a:off x="304800" y="412919"/>
            <a:ext cx="7772400" cy="393362"/>
          </a:xfrm>
          <a:prstGeom prst="rect">
            <a:avLst/>
          </a:prstGeom>
          <a:ln w="12700">
            <a:miter lim="400000"/>
          </a:ln>
          <a:extLst>
            <a:ext uri="{C572A759-6A51-4108-AA02-DFA0A04FC94B}">
              <ma14:wrappingTextBoxFlag xmlns:ma14="http://schemas.microsoft.com/office/mac/drawingml/2011/main" val="1"/>
            </a:ext>
          </a:extLst>
        </p:spPr>
        <p:txBody>
          <a:bodyPr lIns="44280" tIns="44280" rIns="44280" bIns="44280" anchor="ctr">
            <a:spAutoFit/>
          </a:bodyPr>
          <a:lstStyle>
            <a:lvl1pPr defTabSz="457200">
              <a:spcBef>
                <a:spcPts val="4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b="1" sz="2000">
                <a:solidFill>
                  <a:srgbClr val="3333CC"/>
                </a:solidFill>
                <a:latin typeface="Verdana"/>
                <a:ea typeface="Verdana"/>
                <a:cs typeface="Verdana"/>
                <a:sym typeface="Verdana"/>
              </a:defRPr>
            </a:lvl1pPr>
          </a:lstStyle>
          <a:p>
            <a:pPr/>
            <a:r>
              <a:t>Exposes useful constraints</a:t>
            </a:r>
          </a:p>
        </p:txBody>
      </p:sp>
      <p:sp>
        <p:nvSpPr>
          <p:cNvPr id="1036" name="In logic:…"/>
          <p:cNvSpPr/>
          <p:nvPr/>
        </p:nvSpPr>
        <p:spPr>
          <a:xfrm>
            <a:off x="609600" y="1143000"/>
            <a:ext cx="8001000" cy="4713928"/>
          </a:xfrm>
          <a:prstGeom prst="rect">
            <a:avLst/>
          </a:prstGeom>
          <a:ln w="12700">
            <a:miter lim="400000"/>
          </a:ln>
          <a:extLst>
            <a:ext uri="{C572A759-6A51-4108-AA02-DFA0A04FC94B}">
              <ma14:wrappingTextBoxFlag xmlns:ma14="http://schemas.microsoft.com/office/mac/drawingml/2011/main" val="1"/>
            </a:ext>
          </a:extLst>
        </p:spPr>
        <p:txBody>
          <a:bodyPr lIns="44280" tIns="44280" rIns="44280" bIns="44280">
            <a:spAutoFit/>
          </a:bodyPr>
          <a:lstStyle/>
          <a:p>
            <a:pPr defTabSz="457200">
              <a:spcBef>
                <a:spcPts val="4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sz="1800">
                <a:latin typeface="Verdana"/>
                <a:ea typeface="Verdana"/>
                <a:cs typeface="Verdana"/>
                <a:sym typeface="Verdana"/>
              </a:defRPr>
            </a:pPr>
          </a:p>
          <a:p>
            <a:pPr defTabSz="457200">
              <a:spcBef>
                <a:spcPts val="400"/>
              </a:spcBef>
              <a:buClr>
                <a:srgbClr val="000000"/>
              </a:buClr>
              <a:buSzPct val="100000"/>
              <a:buFont typeface="Verdana"/>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b="1" sz="1800">
                <a:latin typeface="Verdana"/>
                <a:ea typeface="Verdana"/>
                <a:cs typeface="Verdana"/>
                <a:sym typeface="Verdana"/>
              </a:defRPr>
            </a:pPr>
            <a:r>
              <a:t>In logic:</a:t>
            </a:r>
          </a:p>
          <a:p>
            <a:pPr defTabSz="457200">
              <a:spcBef>
                <a:spcPts val="4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i="1" sz="1800">
                <a:latin typeface="Verdana"/>
                <a:ea typeface="Verdana"/>
                <a:cs typeface="Verdana"/>
                <a:sym typeface="Verdana"/>
              </a:defRPr>
            </a:pPr>
            <a:r>
              <a:t>	If the unicorn is mythical, then it is immortal, but if it is not mythical, then it is a mortal mammal. If the unicorn is either immortal or a mammal, then it is horned. The unicorn is magical if it is horned.</a:t>
            </a:r>
          </a:p>
          <a:p>
            <a:pPr defTabSz="457200">
              <a:spcBef>
                <a:spcPts val="4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i="1" sz="1800">
                <a:latin typeface="Verdana"/>
                <a:ea typeface="Verdana"/>
                <a:cs typeface="Verdana"/>
                <a:sym typeface="Verdana"/>
              </a:defRPr>
            </a:pPr>
          </a:p>
          <a:p>
            <a:pPr defTabSz="457200">
              <a:spcBef>
                <a:spcPts val="4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i="1" sz="1800">
                <a:latin typeface="Verdana"/>
                <a:ea typeface="Verdana"/>
                <a:cs typeface="Verdana"/>
                <a:sym typeface="Verdana"/>
              </a:defRPr>
            </a:pPr>
            <a:r>
              <a:t>	</a:t>
            </a:r>
            <a:r>
              <a:rPr b="1"/>
              <a:t>Prove that the unicorn is both magical and horned.</a:t>
            </a:r>
            <a:endParaRPr b="1"/>
          </a:p>
          <a:p>
            <a:pPr defTabSz="457200">
              <a:spcBef>
                <a:spcPts val="4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b="1" i="1" sz="1800">
                <a:latin typeface="Verdana"/>
                <a:ea typeface="Verdana"/>
                <a:cs typeface="Verdana"/>
                <a:sym typeface="Verdana"/>
              </a:defRPr>
            </a:pPr>
          </a:p>
          <a:p>
            <a:pPr defTabSz="457200">
              <a:spcBef>
                <a:spcPts val="400"/>
              </a:spcBef>
              <a:buClr>
                <a:srgbClr val="000000"/>
              </a:buClr>
              <a:buSzPct val="100000"/>
              <a:buFont typeface="Verdana"/>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b="1" sz="1800"/>
            </a:pPr>
            <a:r>
              <a:t>A good representation makes this problem easy (as we</a:t>
            </a:r>
            <a:r>
              <a:t>’</a:t>
            </a:r>
            <a:r>
              <a:t>ll see when we do our unit on logic):</a:t>
            </a:r>
          </a:p>
          <a:p>
            <a:pPr defTabSz="457200">
              <a:spcBef>
                <a:spcPts val="400"/>
              </a:spcBef>
              <a:buClr>
                <a:srgbClr val="000000"/>
              </a:buClr>
              <a:buSzPct val="100000"/>
              <a:buFont typeface="Verdana"/>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b="1" sz="1800"/>
            </a:pPr>
          </a:p>
          <a:p>
            <a:pPr defTabSz="457200">
              <a:spcBef>
                <a:spcPts val="400"/>
              </a:spcBef>
              <a:buClr>
                <a:srgbClr val="000000"/>
              </a:buClr>
              <a:buSzPct val="100000"/>
              <a:buFont typeface="Verdana"/>
              <a:buChar char="•"/>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b="1" sz="1800"/>
            </a:pPr>
          </a:p>
          <a:p>
            <a:pPr defTabSz="457200">
              <a:spcBef>
                <a:spcPts val="400"/>
              </a:spcBef>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Lst>
              <a:defRPr b="1" sz="1800"/>
            </a:pPr>
            <a:r>
              <a:t>	</a:t>
            </a:r>
            <a:r>
              <a:rPr b="0"/>
              <a:t>( ¬ Y ˅ ¬ R ) ^ ( Y ˅ R ) ^ ( Y ˅ M ) ^ ( R ˅ H ) ^ ( ¬ M ˅ H ) ^ ( ¬ H ˅ G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36">
                                            <p:txEl>
                                              <p:pRg st="6" end="6"/>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1036">
                                            <p:txEl>
                                              <p:pRg st="7" end="7"/>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1036">
                                            <p:txEl>
                                              <p:pRg st="8" end="8"/>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1036">
                                            <p:txEl>
                                              <p:pRg st="9" end="9"/>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036">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36"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8" name="Makes frequent operations easy-to-do"/>
          <p:cNvSpPr/>
          <p:nvPr>
            <p:ph type="title" idx="4294967295"/>
          </p:nvPr>
        </p:nvSpPr>
        <p:spPr>
          <a:xfrm>
            <a:off x="374650" y="88900"/>
            <a:ext cx="8153400" cy="1020763"/>
          </a:xfrm>
          <a:prstGeom prst="rect">
            <a:avLst/>
          </a:prstGeom>
        </p:spPr>
        <p:txBody>
          <a:bodyPr/>
          <a:lstStyle>
            <a:lvl1pPr defTabSz="457200">
              <a:defRPr sz="3600"/>
            </a:lvl1pPr>
          </a:lstStyle>
          <a:p>
            <a:pPr/>
            <a:r>
              <a:t>Makes frequent operations easy-to-do</a:t>
            </a:r>
          </a:p>
        </p:txBody>
      </p:sp>
      <p:sp>
        <p:nvSpPr>
          <p:cNvPr id="1039" name="Roman numerals…"/>
          <p:cNvSpPr/>
          <p:nvPr>
            <p:ph type="body" idx="4294967295"/>
          </p:nvPr>
        </p:nvSpPr>
        <p:spPr>
          <a:xfrm>
            <a:off x="347662" y="1058862"/>
            <a:ext cx="8686801" cy="5330826"/>
          </a:xfrm>
          <a:prstGeom prst="rect">
            <a:avLst/>
          </a:prstGeom>
        </p:spPr>
        <p:txBody>
          <a:bodyPr/>
          <a:lstStyle/>
          <a:p>
            <a:pPr marL="0" indent="0" defTabSz="457200">
              <a:lnSpc>
                <a:spcPct val="80000"/>
              </a:lnSpc>
              <a:spcBef>
                <a:spcPts val="600"/>
              </a:spcBef>
              <a:buClr>
                <a:schemeClr val="accent1"/>
              </a:buClr>
              <a:buChar char="•"/>
              <a:defRPr b="1" sz="2700"/>
            </a:pPr>
            <a:r>
              <a:t> Roman numerals </a:t>
            </a:r>
          </a:p>
          <a:p>
            <a:pPr lvl="1" marL="742950" indent="-285750" defTabSz="457200">
              <a:lnSpc>
                <a:spcPct val="80000"/>
              </a:lnSpc>
              <a:spcBef>
                <a:spcPts val="0"/>
              </a:spcBef>
              <a:buClr>
                <a:schemeClr val="accent1"/>
              </a:buClr>
              <a:buChar char="•"/>
              <a:defRPr sz="2400"/>
            </a:pPr>
            <a:r>
              <a:t>M=1000, D=500, C=100, L=50, X=10, V=5, I=1</a:t>
            </a:r>
          </a:p>
          <a:p>
            <a:pPr lvl="1" marL="742950" indent="-285750" defTabSz="457200">
              <a:lnSpc>
                <a:spcPct val="80000"/>
              </a:lnSpc>
              <a:spcBef>
                <a:spcPts val="0"/>
              </a:spcBef>
              <a:buClr>
                <a:schemeClr val="accent1"/>
              </a:buClr>
              <a:buChar char="•"/>
              <a:defRPr sz="2400"/>
            </a:pPr>
            <a:r>
              <a:t>2000 = MM;  1776 = MDCCLXXVI</a:t>
            </a:r>
          </a:p>
          <a:p>
            <a:pPr lvl="1" marL="742950" indent="-285750" defTabSz="457200">
              <a:lnSpc>
                <a:spcPct val="80000"/>
              </a:lnSpc>
              <a:spcBef>
                <a:spcPts val="0"/>
              </a:spcBef>
              <a:buClr>
                <a:schemeClr val="accent1"/>
              </a:buClr>
              <a:buChar char="•"/>
              <a:defRPr sz="2400"/>
            </a:pPr>
          </a:p>
          <a:p>
            <a:pPr marL="0" indent="0" defTabSz="457200">
              <a:lnSpc>
                <a:spcPct val="80000"/>
              </a:lnSpc>
              <a:spcBef>
                <a:spcPts val="600"/>
              </a:spcBef>
              <a:buClr>
                <a:schemeClr val="accent1"/>
              </a:buClr>
              <a:buChar char="•"/>
              <a:defRPr sz="2700"/>
            </a:pPr>
            <a:r>
              <a:t>Long division is </a:t>
            </a:r>
            <a:r>
              <a:rPr b="1"/>
              <a:t>very tedious</a:t>
            </a:r>
            <a:r>
              <a:t> (try MDCCLXXVI / XVI)</a:t>
            </a:r>
            <a:endParaRPr b="1"/>
          </a:p>
          <a:p>
            <a:pPr marL="0" indent="0" defTabSz="457200">
              <a:lnSpc>
                <a:spcPct val="80000"/>
              </a:lnSpc>
              <a:spcBef>
                <a:spcPts val="600"/>
              </a:spcBef>
              <a:buClr>
                <a:schemeClr val="accent1"/>
              </a:buClr>
              <a:buChar char="•"/>
              <a:defRPr sz="2700"/>
            </a:pPr>
            <a:r>
              <a:t>Testing for N &lt; 1000 is very easy (first letter is not </a:t>
            </a:r>
            <a:r>
              <a:t>“</a:t>
            </a:r>
            <a:r>
              <a:t>M</a:t>
            </a:r>
            <a:r>
              <a:t>”</a:t>
            </a:r>
            <a:r>
              <a:t>)</a:t>
            </a:r>
          </a:p>
          <a:p>
            <a:pPr lvl="1" marL="742950" indent="-285750" defTabSz="457200">
              <a:lnSpc>
                <a:spcPct val="80000"/>
              </a:lnSpc>
              <a:spcBef>
                <a:spcPts val="0"/>
              </a:spcBef>
              <a:buClr>
                <a:schemeClr val="accent1"/>
              </a:buClr>
              <a:buChar char="•"/>
              <a:defRPr sz="2400"/>
            </a:pPr>
          </a:p>
          <a:p>
            <a:pPr marL="0" indent="0" defTabSz="457200">
              <a:lnSpc>
                <a:spcPct val="80000"/>
              </a:lnSpc>
              <a:spcBef>
                <a:spcPts val="600"/>
              </a:spcBef>
              <a:buClr>
                <a:schemeClr val="accent1"/>
              </a:buClr>
              <a:buChar char="•"/>
              <a:defRPr b="1" sz="2700"/>
            </a:pPr>
            <a:r>
              <a:t> Arabic numerals</a:t>
            </a:r>
          </a:p>
          <a:p>
            <a:pPr lvl="1" marL="742950" indent="-285750" defTabSz="457200">
              <a:lnSpc>
                <a:spcPct val="80000"/>
              </a:lnSpc>
              <a:spcBef>
                <a:spcPts val="0"/>
              </a:spcBef>
              <a:buClr>
                <a:schemeClr val="accent1"/>
              </a:buClr>
              <a:buChar char="•"/>
              <a:defRPr sz="2400"/>
            </a:pPr>
            <a:r>
              <a:t>0, 1, 2, 3, 4, 5, 6, 7, 8, 9, </a:t>
            </a:r>
            <a:r>
              <a:t>“</a:t>
            </a:r>
            <a:r>
              <a:t>.</a:t>
            </a:r>
            <a:r>
              <a:t>”</a:t>
            </a:r>
          </a:p>
          <a:p>
            <a:pPr lvl="1" marL="742950" indent="-285750" defTabSz="457200">
              <a:lnSpc>
                <a:spcPct val="80000"/>
              </a:lnSpc>
              <a:spcBef>
                <a:spcPts val="0"/>
              </a:spcBef>
              <a:buClr>
                <a:schemeClr val="accent1"/>
              </a:buClr>
              <a:buChar char="•"/>
              <a:defRPr sz="2400"/>
            </a:pPr>
          </a:p>
          <a:p>
            <a:pPr marL="0" indent="0" defTabSz="457200">
              <a:lnSpc>
                <a:spcPct val="80000"/>
              </a:lnSpc>
              <a:spcBef>
                <a:spcPts val="600"/>
              </a:spcBef>
              <a:buClr>
                <a:schemeClr val="accent1"/>
              </a:buClr>
              <a:buChar char="•"/>
              <a:defRPr sz="2700"/>
            </a:pPr>
            <a:r>
              <a:t>Long division is </a:t>
            </a:r>
            <a:r>
              <a:rPr b="1"/>
              <a:t>much easier</a:t>
            </a:r>
            <a:r>
              <a:t> (try 1776 / 16)</a:t>
            </a:r>
            <a:endParaRPr b="1"/>
          </a:p>
          <a:p>
            <a:pPr marL="0" indent="0" defTabSz="457200">
              <a:lnSpc>
                <a:spcPct val="80000"/>
              </a:lnSpc>
              <a:spcBef>
                <a:spcPts val="600"/>
              </a:spcBef>
              <a:buClr>
                <a:schemeClr val="accent1"/>
              </a:buClr>
              <a:buChar char="•"/>
              <a:defRPr sz="2700"/>
            </a:pPr>
            <a:r>
              <a:t>Testing for N &lt; 1000 is slightly harder (have to scan the string)</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1" name="Local inferences from local features"/>
          <p:cNvSpPr/>
          <p:nvPr>
            <p:ph type="title" idx="4294967295"/>
          </p:nvPr>
        </p:nvSpPr>
        <p:spPr>
          <a:xfrm>
            <a:off x="374650" y="88900"/>
            <a:ext cx="8153400" cy="1020763"/>
          </a:xfrm>
          <a:prstGeom prst="rect">
            <a:avLst/>
          </a:prstGeom>
        </p:spPr>
        <p:txBody>
          <a:bodyPr/>
          <a:lstStyle>
            <a:lvl1pPr defTabSz="443484">
              <a:defRPr sz="3880"/>
            </a:lvl1pPr>
          </a:lstStyle>
          <a:p>
            <a:pPr/>
            <a:r>
              <a:t>Local inferences from local features</a:t>
            </a:r>
          </a:p>
        </p:txBody>
      </p:sp>
      <p:sp>
        <p:nvSpPr>
          <p:cNvPr id="1042" name="Linear vector of pixels…"/>
          <p:cNvSpPr/>
          <p:nvPr>
            <p:ph type="body" sz="half" idx="4294967295"/>
          </p:nvPr>
        </p:nvSpPr>
        <p:spPr>
          <a:xfrm>
            <a:off x="609600" y="1447800"/>
            <a:ext cx="7845425" cy="2895600"/>
          </a:xfrm>
          <a:prstGeom prst="rect">
            <a:avLst/>
          </a:prstGeom>
        </p:spPr>
        <p:txBody>
          <a:bodyPr/>
          <a:lstStyle/>
          <a:p>
            <a:pPr marL="332613" indent="-332613" defTabSz="443484">
              <a:lnSpc>
                <a:spcPct val="80000"/>
              </a:lnSpc>
              <a:spcBef>
                <a:spcPts val="600"/>
              </a:spcBef>
              <a:buClr>
                <a:schemeClr val="accent1"/>
              </a:buClr>
              <a:buChar char="•"/>
              <a:defRPr sz="2619"/>
            </a:pPr>
            <a:r>
              <a:t>Linear vector of pixels</a:t>
            </a:r>
          </a:p>
          <a:p>
            <a:pPr marL="332613" indent="-332613" defTabSz="443484">
              <a:lnSpc>
                <a:spcPct val="80000"/>
              </a:lnSpc>
              <a:spcBef>
                <a:spcPts val="600"/>
              </a:spcBef>
              <a:buSzTx/>
              <a:buNone/>
              <a:defRPr sz="2619"/>
            </a:pPr>
            <a:r>
              <a:t>	= highly non-local inference for vision</a:t>
            </a:r>
          </a:p>
          <a:p>
            <a:pPr marL="332613" indent="-332613" defTabSz="443484">
              <a:lnSpc>
                <a:spcPct val="80000"/>
              </a:lnSpc>
              <a:buClr>
                <a:schemeClr val="accent1"/>
              </a:buClr>
              <a:buChar char="•"/>
              <a:defRPr sz="2619"/>
            </a:pPr>
          </a:p>
          <a:p>
            <a:pPr marL="332613" indent="-332613" defTabSz="443484">
              <a:lnSpc>
                <a:spcPct val="80000"/>
              </a:lnSpc>
              <a:buClr>
                <a:schemeClr val="accent1"/>
              </a:buClr>
              <a:buChar char="•"/>
              <a:defRPr sz="2619"/>
            </a:pPr>
          </a:p>
          <a:p>
            <a:pPr marL="332613" indent="-332613" defTabSz="443484">
              <a:lnSpc>
                <a:spcPct val="80000"/>
              </a:lnSpc>
              <a:buClr>
                <a:schemeClr val="accent1"/>
              </a:buClr>
              <a:buChar char="•"/>
              <a:defRPr sz="2619"/>
            </a:pPr>
          </a:p>
          <a:p>
            <a:pPr marL="332613" indent="-332613" defTabSz="443484">
              <a:lnSpc>
                <a:spcPct val="80000"/>
              </a:lnSpc>
              <a:spcBef>
                <a:spcPts val="600"/>
              </a:spcBef>
              <a:buClr>
                <a:schemeClr val="accent1"/>
              </a:buClr>
              <a:buChar char="•"/>
              <a:defRPr sz="2619"/>
            </a:pPr>
            <a:r>
              <a:t>Rectangular array of pixels</a:t>
            </a:r>
          </a:p>
          <a:p>
            <a:pPr marL="332613" indent="-332613" defTabSz="443484">
              <a:lnSpc>
                <a:spcPct val="80000"/>
              </a:lnSpc>
              <a:spcBef>
                <a:spcPts val="600"/>
              </a:spcBef>
              <a:buSzTx/>
              <a:buNone/>
              <a:defRPr sz="2619"/>
            </a:pPr>
            <a:r>
              <a:t>	= local inference for vision</a:t>
            </a:r>
          </a:p>
        </p:txBody>
      </p:sp>
      <p:graphicFrame>
        <p:nvGraphicFramePr>
          <p:cNvPr id="1043" name="Table"/>
          <p:cNvGraphicFramePr/>
          <p:nvPr/>
        </p:nvGraphicFramePr>
        <p:xfrm>
          <a:off x="2362200" y="4343400"/>
          <a:ext cx="3276600" cy="219392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27025"/>
                <a:gridCol w="328612"/>
                <a:gridCol w="327025"/>
                <a:gridCol w="328612"/>
                <a:gridCol w="327025"/>
                <a:gridCol w="327025"/>
                <a:gridCol w="328612"/>
                <a:gridCol w="327025"/>
                <a:gridCol w="328612"/>
                <a:gridCol w="327025"/>
              </a:tblGrid>
              <a:tr h="365125">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1</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66712">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1</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65125">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1</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65125">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1</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457200">
                        <a:defRPr sz="1800"/>
                      </a:pPr>
                      <a:r>
                        <a:rPr b="1"/>
                        <a:t>1</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457200">
                        <a:defRPr sz="1800"/>
                      </a:pPr>
                      <a:r>
                        <a:rPr b="1"/>
                        <a:t>1</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457200">
                        <a:defRPr sz="1800"/>
                      </a:pPr>
                      <a:r>
                        <a:rPr b="1"/>
                        <a:t>1</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457200">
                        <a:defRPr sz="1800"/>
                      </a:pPr>
                      <a:r>
                        <a:rPr b="1"/>
                        <a:t>1</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457200">
                        <a:defRPr sz="1800"/>
                      </a:pPr>
                      <a:r>
                        <a:rPr b="1"/>
                        <a:t>1</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457200">
                        <a:defRPr sz="1800"/>
                      </a:pPr>
                      <a:r>
                        <a:rPr b="1"/>
                        <a:t>1</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r>
              <a:tr h="366712">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65125">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graphicFrame>
        <p:nvGraphicFramePr>
          <p:cNvPr id="1044" name="Table"/>
          <p:cNvGraphicFramePr/>
          <p:nvPr/>
        </p:nvGraphicFramePr>
        <p:xfrm>
          <a:off x="1104900" y="2320925"/>
          <a:ext cx="6019800" cy="37147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54012"/>
                <a:gridCol w="354012"/>
                <a:gridCol w="354012"/>
                <a:gridCol w="354012"/>
                <a:gridCol w="354012"/>
                <a:gridCol w="354012"/>
                <a:gridCol w="354012"/>
                <a:gridCol w="354012"/>
                <a:gridCol w="355600"/>
                <a:gridCol w="354012"/>
                <a:gridCol w="354012"/>
                <a:gridCol w="354012"/>
                <a:gridCol w="354012"/>
                <a:gridCol w="354012"/>
                <a:gridCol w="354012"/>
                <a:gridCol w="354012"/>
                <a:gridCol w="354012"/>
              </a:tblGrid>
              <a:tr h="371475">
                <a:tc>
                  <a:txBody>
                    <a:bodyPr/>
                    <a:lstStyle/>
                    <a:p>
                      <a:pPr algn="ctr" defTabSz="457200">
                        <a:defRPr sz="1800"/>
                      </a:pPr>
                      <a:r>
                        <a:rPr b="1"/>
                        <a:t>…</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1</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1</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457200">
                        <a:defRPr sz="1800"/>
                      </a:pPr>
                      <a:r>
                        <a:rPr b="1"/>
                        <a:t>1</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457200">
                        <a:defRPr sz="1800"/>
                      </a:pPr>
                      <a:r>
                        <a:rPr b="1"/>
                        <a:t>…</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0</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457200">
                        <a:defRPr sz="1800"/>
                      </a:pPr>
                      <a:r>
                        <a:rPr b="1"/>
                        <a:t>…</a:t>
                      </a:r>
                    </a:p>
                  </a:txBody>
                  <a:tcPr marL="45693" marR="45693" marT="45693" marB="45693"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grpSp>
        <p:nvGrpSpPr>
          <p:cNvPr id="1048" name="Group"/>
          <p:cNvGrpSpPr/>
          <p:nvPr/>
        </p:nvGrpSpPr>
        <p:grpSpPr>
          <a:xfrm>
            <a:off x="2971799" y="3962399"/>
            <a:ext cx="4267202" cy="2209802"/>
            <a:chOff x="0" y="0"/>
            <a:chExt cx="4267200" cy="2209800"/>
          </a:xfrm>
        </p:grpSpPr>
        <p:sp>
          <p:nvSpPr>
            <p:cNvPr id="1045" name="Rectangle"/>
            <p:cNvSpPr/>
            <p:nvPr/>
          </p:nvSpPr>
          <p:spPr>
            <a:xfrm>
              <a:off x="-1" y="1066800"/>
              <a:ext cx="1066801" cy="1143001"/>
            </a:xfrm>
            <a:prstGeom prst="rect">
              <a:avLst/>
            </a:prstGeom>
            <a:noFill/>
            <a:ln w="88900" cap="flat">
              <a:solidFill>
                <a:srgbClr val="FF0000"/>
              </a:solidFill>
              <a:prstDash val="solid"/>
              <a:round/>
            </a:ln>
            <a:effectLst/>
          </p:spPr>
          <p:txBody>
            <a:bodyPr wrap="square" lIns="45719" tIns="45719" rIns="45719" bIns="45719" numCol="1" anchor="t">
              <a:noAutofit/>
            </a:bodyPr>
            <a:lstStyle/>
            <a:p>
              <a:pPr defTabSz="457200">
                <a:defRPr sz="1800">
                  <a:solidFill>
                    <a:srgbClr val="FFFFFF"/>
                  </a:solidFill>
                </a:defRPr>
              </a:pPr>
            </a:p>
          </p:txBody>
        </p:sp>
        <p:sp>
          <p:nvSpPr>
            <p:cNvPr id="1046" name="Corner!!"/>
            <p:cNvSpPr/>
            <p:nvPr/>
          </p:nvSpPr>
          <p:spPr>
            <a:xfrm>
              <a:off x="3146425" y="-1"/>
              <a:ext cx="112077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b="1" sz="1800">
                  <a:solidFill>
                    <a:srgbClr val="FF0000"/>
                  </a:solidFill>
                </a:defRPr>
              </a:lvl1pPr>
            </a:lstStyle>
            <a:p>
              <a:pPr/>
              <a:r>
                <a:t>Corner!!</a:t>
              </a:r>
            </a:p>
          </p:txBody>
        </p:sp>
        <p:sp>
          <p:nvSpPr>
            <p:cNvPr id="1047" name="Line"/>
            <p:cNvSpPr/>
            <p:nvPr/>
          </p:nvSpPr>
          <p:spPr>
            <a:xfrm flipH="1">
              <a:off x="1066800" y="184150"/>
              <a:ext cx="2079625" cy="882650"/>
            </a:xfrm>
            <a:prstGeom prst="line">
              <a:avLst/>
            </a:prstGeom>
            <a:noFill/>
            <a:ln w="38100" cap="flat">
              <a:solidFill>
                <a:srgbClr val="FF0000"/>
              </a:solidFill>
              <a:prstDash val="solid"/>
              <a:round/>
            </a:ln>
            <a:effectLst/>
          </p:spPr>
          <p:txBody>
            <a:bodyPr wrap="square" lIns="45719" tIns="45719" rIns="45719" bIns="45719" numCol="1" anchor="t">
              <a:noAutofit/>
            </a:bodyPr>
            <a:lstStyle/>
            <a:p>
              <a:pPr/>
            </a:p>
          </p:txBody>
        </p:sp>
      </p:grpSp>
      <p:grpSp>
        <p:nvGrpSpPr>
          <p:cNvPr id="1057" name="Group"/>
          <p:cNvGrpSpPr/>
          <p:nvPr/>
        </p:nvGrpSpPr>
        <p:grpSpPr>
          <a:xfrm>
            <a:off x="1752600" y="2271712"/>
            <a:ext cx="5334000" cy="902653"/>
            <a:chOff x="0" y="0"/>
            <a:chExt cx="5333999" cy="902652"/>
          </a:xfrm>
        </p:grpSpPr>
        <p:sp>
          <p:nvSpPr>
            <p:cNvPr id="1049" name="Corner??"/>
            <p:cNvSpPr/>
            <p:nvPr/>
          </p:nvSpPr>
          <p:spPr>
            <a:xfrm>
              <a:off x="4060825" y="544512"/>
              <a:ext cx="127317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b="1" sz="1800">
                  <a:solidFill>
                    <a:srgbClr val="FF0000"/>
                  </a:solidFill>
                </a:defRPr>
              </a:lvl1pPr>
            </a:lstStyle>
            <a:p>
              <a:pPr/>
              <a:r>
                <a:t>Corner??</a:t>
              </a:r>
            </a:p>
          </p:txBody>
        </p:sp>
        <p:grpSp>
          <p:nvGrpSpPr>
            <p:cNvPr id="1056" name="Group"/>
            <p:cNvGrpSpPr/>
            <p:nvPr/>
          </p:nvGrpSpPr>
          <p:grpSpPr>
            <a:xfrm>
              <a:off x="0" y="0"/>
              <a:ext cx="4627563" cy="730251"/>
              <a:chOff x="0" y="0"/>
              <a:chExt cx="4627562" cy="730250"/>
            </a:xfrm>
          </p:grpSpPr>
          <p:sp>
            <p:nvSpPr>
              <p:cNvPr id="1050" name="Line"/>
              <p:cNvSpPr/>
              <p:nvPr/>
            </p:nvSpPr>
            <p:spPr>
              <a:xfrm flipH="1" flipV="1">
                <a:off x="2895599" y="477837"/>
                <a:ext cx="1165226" cy="252413"/>
              </a:xfrm>
              <a:prstGeom prst="line">
                <a:avLst/>
              </a:prstGeom>
              <a:noFill/>
              <a:ln w="38100" cap="flat">
                <a:solidFill>
                  <a:srgbClr val="FF0000"/>
                </a:solidFill>
                <a:prstDash val="solid"/>
                <a:round/>
              </a:ln>
              <a:effectLst/>
            </p:spPr>
            <p:txBody>
              <a:bodyPr wrap="square" lIns="45719" tIns="45719" rIns="45719" bIns="45719" numCol="1" anchor="t">
                <a:noAutofit/>
              </a:bodyPr>
              <a:lstStyle/>
              <a:p>
                <a:pPr/>
              </a:p>
            </p:txBody>
          </p:sp>
          <p:sp>
            <p:nvSpPr>
              <p:cNvPr id="1051" name="Line"/>
              <p:cNvSpPr/>
              <p:nvPr/>
            </p:nvSpPr>
            <p:spPr>
              <a:xfrm flipH="1" flipV="1">
                <a:off x="3538538" y="477837"/>
                <a:ext cx="500063" cy="252414"/>
              </a:xfrm>
              <a:prstGeom prst="line">
                <a:avLst/>
              </a:prstGeom>
              <a:noFill/>
              <a:ln w="38100" cap="flat">
                <a:solidFill>
                  <a:srgbClr val="FF0000"/>
                </a:solidFill>
                <a:prstDash val="solid"/>
                <a:round/>
              </a:ln>
              <a:effectLst/>
            </p:spPr>
            <p:txBody>
              <a:bodyPr wrap="square" lIns="45719" tIns="45719" rIns="45719" bIns="45719" numCol="1" anchor="t">
                <a:noAutofit/>
              </a:bodyPr>
              <a:lstStyle/>
              <a:p>
                <a:pPr/>
              </a:p>
            </p:txBody>
          </p:sp>
          <p:sp>
            <p:nvSpPr>
              <p:cNvPr id="1052" name="Line"/>
              <p:cNvSpPr/>
              <p:nvPr/>
            </p:nvSpPr>
            <p:spPr>
              <a:xfrm flipH="1" flipV="1">
                <a:off x="1066799" y="477837"/>
                <a:ext cx="2994027" cy="252413"/>
              </a:xfrm>
              <a:prstGeom prst="line">
                <a:avLst/>
              </a:prstGeom>
              <a:noFill/>
              <a:ln w="38100" cap="flat">
                <a:solidFill>
                  <a:srgbClr val="FF0000"/>
                </a:solidFill>
                <a:prstDash val="solid"/>
                <a:round/>
              </a:ln>
              <a:effectLst/>
            </p:spPr>
            <p:txBody>
              <a:bodyPr wrap="square" lIns="45719" tIns="45719" rIns="45719" bIns="45719" numCol="1" anchor="t">
                <a:noAutofit/>
              </a:bodyPr>
              <a:lstStyle/>
              <a:p>
                <a:pPr/>
              </a:p>
            </p:txBody>
          </p:sp>
          <p:sp>
            <p:nvSpPr>
              <p:cNvPr id="1053" name="Rectangle"/>
              <p:cNvSpPr/>
              <p:nvPr/>
            </p:nvSpPr>
            <p:spPr>
              <a:xfrm>
                <a:off x="-1" y="4761"/>
                <a:ext cx="1066801" cy="473076"/>
              </a:xfrm>
              <a:prstGeom prst="rect">
                <a:avLst/>
              </a:prstGeom>
              <a:noFill/>
              <a:ln w="88900" cap="flat">
                <a:solidFill>
                  <a:srgbClr val="FF0000"/>
                </a:solidFill>
                <a:prstDash val="solid"/>
                <a:round/>
              </a:ln>
              <a:effectLst/>
            </p:spPr>
            <p:txBody>
              <a:bodyPr wrap="square" lIns="45719" tIns="45719" rIns="45719" bIns="45719" numCol="1" anchor="t">
                <a:noAutofit/>
              </a:bodyPr>
              <a:lstStyle/>
              <a:p>
                <a:pPr defTabSz="457200">
                  <a:defRPr sz="1800">
                    <a:solidFill>
                      <a:srgbClr val="FFFFFF"/>
                    </a:solidFill>
                  </a:defRPr>
                </a:pPr>
              </a:p>
            </p:txBody>
          </p:sp>
          <p:sp>
            <p:nvSpPr>
              <p:cNvPr id="1054" name="Rectangle"/>
              <p:cNvSpPr/>
              <p:nvPr/>
            </p:nvSpPr>
            <p:spPr>
              <a:xfrm>
                <a:off x="1828800" y="-1"/>
                <a:ext cx="1066800" cy="473076"/>
              </a:xfrm>
              <a:prstGeom prst="rect">
                <a:avLst/>
              </a:prstGeom>
              <a:noFill/>
              <a:ln w="88900" cap="flat">
                <a:solidFill>
                  <a:srgbClr val="FF0000"/>
                </a:solidFill>
                <a:prstDash val="solid"/>
                <a:round/>
              </a:ln>
              <a:effectLst/>
            </p:spPr>
            <p:txBody>
              <a:bodyPr wrap="square" lIns="45719" tIns="45719" rIns="45719" bIns="45719" numCol="1" anchor="t">
                <a:noAutofit/>
              </a:bodyPr>
              <a:lstStyle/>
              <a:p>
                <a:pPr defTabSz="457200">
                  <a:defRPr sz="1800">
                    <a:solidFill>
                      <a:srgbClr val="FFFFFF"/>
                    </a:solidFill>
                  </a:defRPr>
                </a:pPr>
              </a:p>
            </p:txBody>
          </p:sp>
          <p:sp>
            <p:nvSpPr>
              <p:cNvPr id="1055" name="Rectangle"/>
              <p:cNvSpPr/>
              <p:nvPr/>
            </p:nvSpPr>
            <p:spPr>
              <a:xfrm>
                <a:off x="3560762" y="4761"/>
                <a:ext cx="1066801" cy="473076"/>
              </a:xfrm>
              <a:prstGeom prst="rect">
                <a:avLst/>
              </a:prstGeom>
              <a:noFill/>
              <a:ln w="88900" cap="flat">
                <a:solidFill>
                  <a:srgbClr val="FF0000"/>
                </a:solidFill>
                <a:prstDash val="solid"/>
                <a:round/>
              </a:ln>
              <a:effectLst/>
            </p:spPr>
            <p:txBody>
              <a:bodyPr wrap="square" lIns="45719" tIns="45719" rIns="45719" bIns="45719" numCol="1" anchor="t">
                <a:noAutofit/>
              </a:bodyPr>
              <a:lstStyle/>
              <a:p>
                <a:pPr defTabSz="457200">
                  <a:defRPr sz="1800">
                    <a:solidFill>
                      <a:srgbClr val="FFFFFF"/>
                    </a:solidFill>
                  </a:defRPr>
                </a:pPr>
              </a:p>
            </p:txBody>
          </p:sp>
        </p:gr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3" name="Architectures for Intelligence"/>
          <p:cNvSpPr/>
          <p:nvPr>
            <p:ph type="title" idx="4294967295"/>
          </p:nvPr>
        </p:nvSpPr>
        <p:spPr>
          <a:xfrm>
            <a:off x="374650" y="88900"/>
            <a:ext cx="8153400" cy="1020763"/>
          </a:xfrm>
          <a:prstGeom prst="rect">
            <a:avLst/>
          </a:prstGeom>
        </p:spPr>
        <p:txBody>
          <a:bodyPr/>
          <a:lstStyle>
            <a:lvl1pPr defTabSz="457200">
              <a:defRPr sz="4400"/>
            </a:lvl1pPr>
          </a:lstStyle>
          <a:p>
            <a:pPr/>
            <a:r>
              <a:t>Architectures for Intelligence</a:t>
            </a:r>
          </a:p>
        </p:txBody>
      </p:sp>
      <p:sp>
        <p:nvSpPr>
          <p:cNvPr id="354" name="Search?…"/>
          <p:cNvSpPr/>
          <p:nvPr>
            <p:ph type="body" idx="4294967295"/>
          </p:nvPr>
        </p:nvSpPr>
        <p:spPr>
          <a:xfrm>
            <a:off x="347662" y="1058862"/>
            <a:ext cx="8686801" cy="5330826"/>
          </a:xfrm>
          <a:prstGeom prst="rect">
            <a:avLst/>
          </a:prstGeom>
        </p:spPr>
        <p:txBody>
          <a:bodyPr/>
          <a:lstStyle/>
          <a:p>
            <a:pPr defTabSz="457200">
              <a:spcBef>
                <a:spcPts val="600"/>
              </a:spcBef>
              <a:buClr>
                <a:schemeClr val="accent1"/>
              </a:buClr>
              <a:buChar char="•"/>
              <a:defRPr sz="2800"/>
            </a:pPr>
            <a:r>
              <a:t>Search?</a:t>
            </a:r>
          </a:p>
          <a:p>
            <a:pPr lvl="1" marL="742950" indent="-285750" defTabSz="457200">
              <a:spcBef>
                <a:spcPts val="0"/>
              </a:spcBef>
              <a:buClr>
                <a:schemeClr val="accent1"/>
              </a:buClr>
              <a:defRPr sz="2400"/>
            </a:pPr>
            <a:r>
              <a:t>Determine how to achieve some goal; </a:t>
            </a:r>
            <a:r>
              <a:t>“</a:t>
            </a:r>
            <a:r>
              <a:t>what to do</a:t>
            </a:r>
            <a:r>
              <a:t>”</a:t>
            </a:r>
          </a:p>
          <a:p>
            <a:pPr lvl="2" marL="1143000" indent="-228600" defTabSz="457200">
              <a:spcBef>
                <a:spcPts val="0"/>
              </a:spcBef>
              <a:buClr>
                <a:schemeClr val="accent1"/>
              </a:buClr>
              <a:defRPr sz="1800"/>
            </a:pPr>
          </a:p>
          <a:p>
            <a:pPr defTabSz="457200">
              <a:spcBef>
                <a:spcPts val="600"/>
              </a:spcBef>
              <a:buClr>
                <a:schemeClr val="accent1"/>
              </a:buClr>
              <a:buChar char="•"/>
              <a:defRPr sz="2800"/>
            </a:pPr>
            <a:r>
              <a:t>Logic &amp; inference?</a:t>
            </a:r>
          </a:p>
          <a:p>
            <a:pPr lvl="1" marL="742950" indent="-285750" defTabSz="457200">
              <a:spcBef>
                <a:spcPts val="0"/>
              </a:spcBef>
              <a:buClr>
                <a:schemeClr val="accent1"/>
              </a:buClr>
              <a:defRPr sz="2400"/>
            </a:pPr>
            <a:r>
              <a:t>Reason about what to do</a:t>
            </a:r>
          </a:p>
          <a:p>
            <a:pPr lvl="1" marL="742950" indent="-285750" defTabSz="457200">
              <a:spcBef>
                <a:spcPts val="0"/>
              </a:spcBef>
              <a:buClr>
                <a:schemeClr val="accent1"/>
              </a:buClr>
              <a:defRPr sz="2400"/>
            </a:pPr>
            <a:r>
              <a:t>Encode knowledge / </a:t>
            </a:r>
            <a:r>
              <a:t>“</a:t>
            </a:r>
            <a:r>
              <a:t>expert</a:t>
            </a:r>
            <a:r>
              <a:t>”</a:t>
            </a:r>
            <a:r>
              <a:t> systems</a:t>
            </a:r>
          </a:p>
          <a:p>
            <a:pPr lvl="1" marL="742950" indent="-285750" defTabSz="457200">
              <a:spcBef>
                <a:spcPts val="0"/>
              </a:spcBef>
              <a:buClr>
                <a:schemeClr val="accent1"/>
              </a:buClr>
              <a:defRPr sz="2400"/>
            </a:pPr>
            <a:r>
              <a:t>Know what to do</a:t>
            </a:r>
          </a:p>
          <a:p>
            <a:pPr lvl="2" marL="1143000" indent="-228600" defTabSz="457200">
              <a:spcBef>
                <a:spcPts val="0"/>
              </a:spcBef>
              <a:buClr>
                <a:schemeClr val="accent1"/>
              </a:buClr>
              <a:defRPr sz="1800"/>
            </a:pPr>
          </a:p>
          <a:p>
            <a:pPr defTabSz="457200">
              <a:spcBef>
                <a:spcPts val="600"/>
              </a:spcBef>
              <a:buClr>
                <a:schemeClr val="accent1"/>
              </a:buClr>
              <a:buChar char="•"/>
              <a:defRPr sz="2800"/>
            </a:pPr>
            <a:r>
              <a:t>Learning?</a:t>
            </a:r>
          </a:p>
          <a:p>
            <a:pPr lvl="1" marL="742950" indent="-285750" defTabSz="457200">
              <a:spcBef>
                <a:spcPts val="0"/>
              </a:spcBef>
              <a:buClr>
                <a:schemeClr val="accent1"/>
              </a:buClr>
              <a:defRPr sz="2400"/>
            </a:pPr>
            <a:r>
              <a:t>Learn what to do</a:t>
            </a:r>
          </a:p>
          <a:p>
            <a:pPr lvl="2" marL="1143000" indent="-228600" defTabSz="457200">
              <a:spcBef>
                <a:spcPts val="0"/>
              </a:spcBef>
              <a:buClr>
                <a:schemeClr val="accent1"/>
              </a:buClr>
              <a:defRPr sz="1800"/>
            </a:pPr>
          </a:p>
          <a:p>
            <a:pPr defTabSz="457200">
              <a:spcBef>
                <a:spcPts val="600"/>
              </a:spcBef>
              <a:buClr>
                <a:schemeClr val="accent1"/>
              </a:buClr>
              <a:buChar char="•"/>
              <a:defRPr sz="2800"/>
            </a:pPr>
            <a:r>
              <a:t>Modern view: complex &amp; multi-faceted (?)</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059" name="Tree Search Algorithms"/>
          <p:cNvSpPr/>
          <p:nvPr>
            <p:ph type="title" idx="4294967295"/>
          </p:nvPr>
        </p:nvSpPr>
        <p:spPr>
          <a:xfrm>
            <a:off x="685800" y="1600200"/>
            <a:ext cx="7772400" cy="1470025"/>
          </a:xfrm>
          <a:prstGeom prst="rect">
            <a:avLst/>
          </a:prstGeom>
        </p:spPr>
        <p:txBody>
          <a:bodyPr/>
          <a:lstStyle>
            <a:lvl1pPr algn="ctr" defTabSz="457200">
              <a:defRPr sz="4400"/>
            </a:lvl1pPr>
          </a:lstStyle>
          <a:p>
            <a:pPr/>
            <a:r>
              <a:t>Tree Search Algorithms</a:t>
            </a:r>
          </a:p>
        </p:txBody>
      </p:sp>
      <p:sp>
        <p:nvSpPr>
          <p:cNvPr id="1060" name="CS171, Fall 2016…"/>
          <p:cNvSpPr/>
          <p:nvPr>
            <p:ph type="body" sz="quarter" idx="4294967295"/>
          </p:nvPr>
        </p:nvSpPr>
        <p:spPr>
          <a:xfrm>
            <a:off x="1371600" y="3355975"/>
            <a:ext cx="6400800" cy="1752600"/>
          </a:xfrm>
          <a:prstGeom prst="rect">
            <a:avLst/>
          </a:prstGeom>
        </p:spPr>
        <p:txBody>
          <a:bodyPr/>
          <a:lstStyle/>
          <a:p>
            <a:pPr marL="0" indent="0" algn="ctr" defTabSz="429768">
              <a:buSzTx/>
              <a:buNone/>
              <a:defRPr sz="3008">
                <a:solidFill>
                  <a:srgbClr val="898989"/>
                </a:solidFill>
              </a:defRPr>
            </a:pPr>
            <a:r>
              <a:t>CS171, Fall 2016</a:t>
            </a:r>
          </a:p>
          <a:p>
            <a:pPr marL="0" indent="0" algn="ctr" defTabSz="429768">
              <a:buSzTx/>
              <a:buNone/>
              <a:defRPr sz="3008">
                <a:solidFill>
                  <a:srgbClr val="898989"/>
                </a:solidFill>
              </a:defRPr>
            </a:pPr>
            <a:r>
              <a:t>Introduction to Artificial Intelligence</a:t>
            </a:r>
          </a:p>
          <a:p>
            <a:pPr marL="0" indent="0" algn="ctr" defTabSz="429768">
              <a:buSzTx/>
              <a:buNone/>
              <a:defRPr sz="3008">
                <a:solidFill>
                  <a:srgbClr val="898989"/>
                </a:solidFill>
              </a:defRPr>
            </a:pPr>
            <a:r>
              <a:t>Prof. Alexander Ihler</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2" name="Tree search algorithms"/>
          <p:cNvSpPr/>
          <p:nvPr>
            <p:ph type="title" idx="4294967295"/>
          </p:nvPr>
        </p:nvSpPr>
        <p:spPr>
          <a:xfrm>
            <a:off x="374650" y="88900"/>
            <a:ext cx="8153400" cy="1020763"/>
          </a:xfrm>
          <a:prstGeom prst="rect">
            <a:avLst/>
          </a:prstGeom>
        </p:spPr>
        <p:txBody>
          <a:bodyPr lIns="44450" tIns="44450" rIns="44450" bIns="44450"/>
          <a:lstStyle>
            <a:lvl1pPr defTabSz="457200">
              <a:defRPr sz="4200"/>
            </a:lvl1pPr>
          </a:lstStyle>
          <a:p>
            <a:pPr/>
            <a:r>
              <a:t>Tree search algorithms</a:t>
            </a:r>
          </a:p>
        </p:txBody>
      </p:sp>
      <p:sp>
        <p:nvSpPr>
          <p:cNvPr id="1063" name="Basic idea…"/>
          <p:cNvSpPr/>
          <p:nvPr>
            <p:ph type="body" idx="4294967295"/>
          </p:nvPr>
        </p:nvSpPr>
        <p:spPr>
          <a:xfrm>
            <a:off x="347662" y="1058862"/>
            <a:ext cx="8686801" cy="5330826"/>
          </a:xfrm>
          <a:prstGeom prst="rect">
            <a:avLst/>
          </a:prstGeom>
        </p:spPr>
        <p:txBody>
          <a:bodyPr/>
          <a:lstStyle/>
          <a:p>
            <a:pPr defTabSz="457200">
              <a:buClr>
                <a:schemeClr val="accent1"/>
              </a:buClr>
              <a:buChar char="•"/>
            </a:pPr>
            <a:r>
              <a:t>Basic idea</a:t>
            </a:r>
          </a:p>
          <a:p>
            <a:pPr lvl="1" marL="742950" indent="-285750" defTabSz="457200">
              <a:spcBef>
                <a:spcPts val="0"/>
              </a:spcBef>
              <a:buClr>
                <a:schemeClr val="accent1"/>
              </a:buClr>
              <a:defRPr sz="2800"/>
            </a:pPr>
            <a:r>
              <a:t>Explore space by generating successors of already-explored states (</a:t>
            </a:r>
            <a:r>
              <a:t>“</a:t>
            </a:r>
            <a:r>
              <a:rPr>
                <a:solidFill>
                  <a:schemeClr val="accent2"/>
                </a:solidFill>
              </a:rPr>
              <a:t>expanding</a:t>
            </a:r>
            <a:r>
              <a:t>” states)</a:t>
            </a:r>
          </a:p>
          <a:p>
            <a:pPr lvl="3" marL="1600200" indent="-228600" defTabSz="457200">
              <a:spcBef>
                <a:spcPts val="0"/>
              </a:spcBef>
              <a:buClr>
                <a:schemeClr val="accent1"/>
              </a:buClr>
              <a:defRPr sz="2000"/>
            </a:pPr>
          </a:p>
          <a:p>
            <a:pPr lvl="1" marL="742950" indent="-285750" defTabSz="457200">
              <a:spcBef>
                <a:spcPts val="0"/>
              </a:spcBef>
              <a:buClr>
                <a:schemeClr val="accent1"/>
              </a:buClr>
              <a:defRPr sz="2800"/>
            </a:pPr>
            <a:r>
              <a:t>Evaluate every generated state: </a:t>
            </a:r>
            <a:r>
              <a:rPr i="1"/>
              <a:t>is it a goal state</a:t>
            </a:r>
            <a:r>
              <a:t>?</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065" name="Example: Romania"/>
          <p:cNvSpPr/>
          <p:nvPr>
            <p:ph type="title" idx="4294967295"/>
          </p:nvPr>
        </p:nvSpPr>
        <p:spPr>
          <a:xfrm>
            <a:off x="374650" y="88900"/>
            <a:ext cx="8153400" cy="1020763"/>
          </a:xfrm>
          <a:prstGeom prst="rect">
            <a:avLst/>
          </a:prstGeom>
        </p:spPr>
        <p:txBody>
          <a:bodyPr/>
          <a:lstStyle>
            <a:lvl1pPr defTabSz="457200">
              <a:defRPr sz="4400"/>
            </a:lvl1pPr>
          </a:lstStyle>
          <a:p>
            <a:pPr/>
            <a:r>
              <a:t>Example: Romania</a:t>
            </a:r>
          </a:p>
        </p:txBody>
      </p:sp>
      <p:grpSp>
        <p:nvGrpSpPr>
          <p:cNvPr id="1101" name="Group"/>
          <p:cNvGrpSpPr/>
          <p:nvPr/>
        </p:nvGrpSpPr>
        <p:grpSpPr>
          <a:xfrm>
            <a:off x="-1" y="1127124"/>
            <a:ext cx="8991601" cy="1860552"/>
            <a:chOff x="0" y="0"/>
            <a:chExt cx="8991600" cy="1860550"/>
          </a:xfrm>
        </p:grpSpPr>
        <p:sp>
          <p:nvSpPr>
            <p:cNvPr id="1066" name="Oval"/>
            <p:cNvSpPr/>
            <p:nvPr/>
          </p:nvSpPr>
          <p:spPr>
            <a:xfrm>
              <a:off x="3962400" y="15875"/>
              <a:ext cx="838200"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067" name="Arad"/>
            <p:cNvSpPr/>
            <p:nvPr/>
          </p:nvSpPr>
          <p:spPr>
            <a:xfrm>
              <a:off x="3886200" y="0"/>
              <a:ext cx="990600"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Arad</a:t>
              </a:r>
            </a:p>
          </p:txBody>
        </p:sp>
        <p:sp>
          <p:nvSpPr>
            <p:cNvPr id="1068" name="Oval"/>
            <p:cNvSpPr/>
            <p:nvPr/>
          </p:nvSpPr>
          <p:spPr>
            <a:xfrm>
              <a:off x="2133600" y="717549"/>
              <a:ext cx="838200"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069" name="Sibiu"/>
            <p:cNvSpPr/>
            <p:nvPr/>
          </p:nvSpPr>
          <p:spPr>
            <a:xfrm>
              <a:off x="2057400" y="701603"/>
              <a:ext cx="9906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Sibiu</a:t>
              </a:r>
            </a:p>
          </p:txBody>
        </p:sp>
        <p:sp>
          <p:nvSpPr>
            <p:cNvPr id="1070" name="Oval"/>
            <p:cNvSpPr/>
            <p:nvPr/>
          </p:nvSpPr>
          <p:spPr>
            <a:xfrm>
              <a:off x="4829175" y="717549"/>
              <a:ext cx="1162050"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071" name="Timisoara"/>
            <p:cNvSpPr/>
            <p:nvPr/>
          </p:nvSpPr>
          <p:spPr>
            <a:xfrm>
              <a:off x="4724400" y="733349"/>
              <a:ext cx="1371600"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600"/>
              </a:lvl1pPr>
            </a:lstStyle>
            <a:p>
              <a:pPr/>
              <a:r>
                <a:t>Timisoara</a:t>
              </a:r>
            </a:p>
          </p:txBody>
        </p:sp>
        <p:sp>
          <p:nvSpPr>
            <p:cNvPr id="1072" name="Zerind"/>
            <p:cNvSpPr/>
            <p:nvPr/>
          </p:nvSpPr>
          <p:spPr>
            <a:xfrm>
              <a:off x="7191375" y="701603"/>
              <a:ext cx="9906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Zerind</a:t>
              </a:r>
            </a:p>
          </p:txBody>
        </p:sp>
        <p:sp>
          <p:nvSpPr>
            <p:cNvPr id="1073" name="Oval"/>
            <p:cNvSpPr/>
            <p:nvPr/>
          </p:nvSpPr>
          <p:spPr>
            <a:xfrm>
              <a:off x="3544887" y="1479550"/>
              <a:ext cx="1160463"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074" name="Rimnicu…"/>
            <p:cNvSpPr/>
            <p:nvPr/>
          </p:nvSpPr>
          <p:spPr>
            <a:xfrm>
              <a:off x="3439886" y="1490091"/>
              <a:ext cx="1371601"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defTabSz="457200">
                <a:defRPr sz="1600"/>
              </a:pPr>
              <a:r>
                <a:t>Rimnicu</a:t>
              </a:r>
              <a:r>
                <a:t>…</a:t>
              </a:r>
            </a:p>
          </p:txBody>
        </p:sp>
        <p:sp>
          <p:nvSpPr>
            <p:cNvPr id="1075" name="Oval"/>
            <p:cNvSpPr/>
            <p:nvPr/>
          </p:nvSpPr>
          <p:spPr>
            <a:xfrm>
              <a:off x="5986463" y="1479550"/>
              <a:ext cx="838201"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076" name="Lugoj"/>
            <p:cNvSpPr/>
            <p:nvPr/>
          </p:nvSpPr>
          <p:spPr>
            <a:xfrm>
              <a:off x="5910945" y="1463523"/>
              <a:ext cx="9906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Lugoj</a:t>
              </a:r>
            </a:p>
          </p:txBody>
        </p:sp>
        <p:sp>
          <p:nvSpPr>
            <p:cNvPr id="1077" name="Oval"/>
            <p:cNvSpPr/>
            <p:nvPr/>
          </p:nvSpPr>
          <p:spPr>
            <a:xfrm>
              <a:off x="8077200" y="1479550"/>
              <a:ext cx="838200"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078" name="Oradea"/>
            <p:cNvSpPr/>
            <p:nvPr/>
          </p:nvSpPr>
          <p:spPr>
            <a:xfrm>
              <a:off x="8001000" y="1463523"/>
              <a:ext cx="9906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Oradea</a:t>
              </a:r>
            </a:p>
          </p:txBody>
        </p:sp>
        <p:sp>
          <p:nvSpPr>
            <p:cNvPr id="1079" name="Oval"/>
            <p:cNvSpPr/>
            <p:nvPr/>
          </p:nvSpPr>
          <p:spPr>
            <a:xfrm>
              <a:off x="2471738" y="1479550"/>
              <a:ext cx="838201"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080" name="Oradea"/>
            <p:cNvSpPr/>
            <p:nvPr/>
          </p:nvSpPr>
          <p:spPr>
            <a:xfrm>
              <a:off x="2394858" y="1463523"/>
              <a:ext cx="9906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Oradea</a:t>
              </a:r>
            </a:p>
          </p:txBody>
        </p:sp>
        <p:sp>
          <p:nvSpPr>
            <p:cNvPr id="1081" name="Oval"/>
            <p:cNvSpPr/>
            <p:nvPr/>
          </p:nvSpPr>
          <p:spPr>
            <a:xfrm>
              <a:off x="4941887" y="1479550"/>
              <a:ext cx="838201"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082" name="Arad"/>
            <p:cNvSpPr/>
            <p:nvPr/>
          </p:nvSpPr>
          <p:spPr>
            <a:xfrm>
              <a:off x="4865916" y="1463523"/>
              <a:ext cx="9906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Arad</a:t>
              </a:r>
            </a:p>
          </p:txBody>
        </p:sp>
        <p:sp>
          <p:nvSpPr>
            <p:cNvPr id="1083" name="Oval"/>
            <p:cNvSpPr/>
            <p:nvPr/>
          </p:nvSpPr>
          <p:spPr>
            <a:xfrm>
              <a:off x="7032625" y="1479550"/>
              <a:ext cx="838200"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084" name="Arad"/>
            <p:cNvSpPr/>
            <p:nvPr/>
          </p:nvSpPr>
          <p:spPr>
            <a:xfrm>
              <a:off x="6955973" y="1463523"/>
              <a:ext cx="9906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Arad</a:t>
              </a:r>
            </a:p>
          </p:txBody>
        </p:sp>
        <p:sp>
          <p:nvSpPr>
            <p:cNvPr id="1085" name="Oval"/>
            <p:cNvSpPr/>
            <p:nvPr/>
          </p:nvSpPr>
          <p:spPr>
            <a:xfrm>
              <a:off x="1144587" y="1479550"/>
              <a:ext cx="1096963"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086" name="Fagaras"/>
            <p:cNvSpPr/>
            <p:nvPr/>
          </p:nvSpPr>
          <p:spPr>
            <a:xfrm>
              <a:off x="1045029" y="1463523"/>
              <a:ext cx="12954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Fagaras</a:t>
              </a:r>
            </a:p>
          </p:txBody>
        </p:sp>
        <p:sp>
          <p:nvSpPr>
            <p:cNvPr id="1087" name="Oval"/>
            <p:cNvSpPr/>
            <p:nvPr/>
          </p:nvSpPr>
          <p:spPr>
            <a:xfrm>
              <a:off x="76200" y="1479550"/>
              <a:ext cx="838200"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088" name="Arad"/>
            <p:cNvSpPr/>
            <p:nvPr/>
          </p:nvSpPr>
          <p:spPr>
            <a:xfrm>
              <a:off x="0" y="1463523"/>
              <a:ext cx="9906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Arad</a:t>
              </a:r>
            </a:p>
          </p:txBody>
        </p:sp>
        <p:sp>
          <p:nvSpPr>
            <p:cNvPr id="1089" name="Line"/>
            <p:cNvSpPr/>
            <p:nvPr/>
          </p:nvSpPr>
          <p:spPr>
            <a:xfrm flipH="1">
              <a:off x="2849563" y="341312"/>
              <a:ext cx="1235075" cy="43180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090" name="Line"/>
            <p:cNvSpPr/>
            <p:nvPr/>
          </p:nvSpPr>
          <p:spPr>
            <a:xfrm>
              <a:off x="4678363" y="341312"/>
              <a:ext cx="322263" cy="43180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091" name="Line"/>
            <p:cNvSpPr/>
            <p:nvPr/>
          </p:nvSpPr>
          <p:spPr>
            <a:xfrm>
              <a:off x="4800600" y="206374"/>
              <a:ext cx="2570164" cy="554040"/>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092" name="Line"/>
            <p:cNvSpPr/>
            <p:nvPr/>
          </p:nvSpPr>
          <p:spPr>
            <a:xfrm flipH="1">
              <a:off x="792163" y="1042987"/>
              <a:ext cx="1463676" cy="49212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093" name="Oval"/>
            <p:cNvSpPr/>
            <p:nvPr/>
          </p:nvSpPr>
          <p:spPr>
            <a:xfrm>
              <a:off x="7239000" y="701675"/>
              <a:ext cx="898525" cy="396875"/>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094" name="Line"/>
            <p:cNvSpPr/>
            <p:nvPr/>
          </p:nvSpPr>
          <p:spPr>
            <a:xfrm flipH="1">
              <a:off x="1692274" y="1098549"/>
              <a:ext cx="860427" cy="381002"/>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095" name="Line"/>
            <p:cNvSpPr/>
            <p:nvPr/>
          </p:nvSpPr>
          <p:spPr>
            <a:xfrm>
              <a:off x="2552700" y="1098549"/>
              <a:ext cx="338138" cy="36512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096" name="Line"/>
            <p:cNvSpPr/>
            <p:nvPr/>
          </p:nvSpPr>
          <p:spPr>
            <a:xfrm>
              <a:off x="2849563" y="1042987"/>
              <a:ext cx="865188" cy="49212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097" name="Line"/>
            <p:cNvSpPr/>
            <p:nvPr/>
          </p:nvSpPr>
          <p:spPr>
            <a:xfrm flipH="1">
              <a:off x="5360988" y="1098549"/>
              <a:ext cx="49213" cy="36512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098" name="Line"/>
            <p:cNvSpPr/>
            <p:nvPr/>
          </p:nvSpPr>
          <p:spPr>
            <a:xfrm>
              <a:off x="5819775" y="1042987"/>
              <a:ext cx="585789" cy="420688"/>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099" name="Line"/>
            <p:cNvSpPr/>
            <p:nvPr/>
          </p:nvSpPr>
          <p:spPr>
            <a:xfrm flipH="1">
              <a:off x="7451725" y="1098549"/>
              <a:ext cx="236539" cy="36512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00" name="Line"/>
            <p:cNvSpPr/>
            <p:nvPr/>
          </p:nvSpPr>
          <p:spPr>
            <a:xfrm>
              <a:off x="8005762" y="1039812"/>
              <a:ext cx="490538" cy="439739"/>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grpSp>
      <p:grpSp>
        <p:nvGrpSpPr>
          <p:cNvPr id="1190" name="Group"/>
          <p:cNvGrpSpPr/>
          <p:nvPr/>
        </p:nvGrpSpPr>
        <p:grpSpPr>
          <a:xfrm>
            <a:off x="1995487" y="3746499"/>
            <a:ext cx="5141857" cy="3027566"/>
            <a:chOff x="0" y="0"/>
            <a:chExt cx="5141856" cy="3027564"/>
          </a:xfrm>
        </p:grpSpPr>
        <p:sp>
          <p:nvSpPr>
            <p:cNvPr id="1102" name="Square"/>
            <p:cNvSpPr/>
            <p:nvPr/>
          </p:nvSpPr>
          <p:spPr>
            <a:xfrm>
              <a:off x="879474" y="123824"/>
              <a:ext cx="117477"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03" name="Square"/>
            <p:cNvSpPr/>
            <p:nvPr/>
          </p:nvSpPr>
          <p:spPr>
            <a:xfrm>
              <a:off x="674686" y="468312"/>
              <a:ext cx="117477"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04" name="Square"/>
            <p:cNvSpPr/>
            <p:nvPr/>
          </p:nvSpPr>
          <p:spPr>
            <a:xfrm>
              <a:off x="530225" y="831850"/>
              <a:ext cx="115888"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05" name="Square"/>
            <p:cNvSpPr/>
            <p:nvPr/>
          </p:nvSpPr>
          <p:spPr>
            <a:xfrm>
              <a:off x="530225" y="1547813"/>
              <a:ext cx="115888"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06" name="Square"/>
            <p:cNvSpPr/>
            <p:nvPr/>
          </p:nvSpPr>
          <p:spPr>
            <a:xfrm>
              <a:off x="1536700" y="1130299"/>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07" name="Square"/>
            <p:cNvSpPr/>
            <p:nvPr/>
          </p:nvSpPr>
          <p:spPr>
            <a:xfrm>
              <a:off x="1154112" y="1808162"/>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08" name="Square"/>
            <p:cNvSpPr/>
            <p:nvPr/>
          </p:nvSpPr>
          <p:spPr>
            <a:xfrm>
              <a:off x="2420937" y="1192212"/>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09" name="Square"/>
            <p:cNvSpPr/>
            <p:nvPr/>
          </p:nvSpPr>
          <p:spPr>
            <a:xfrm>
              <a:off x="1789112" y="1538287"/>
              <a:ext cx="117476" cy="115889"/>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10" name="Square"/>
            <p:cNvSpPr/>
            <p:nvPr/>
          </p:nvSpPr>
          <p:spPr>
            <a:xfrm>
              <a:off x="3889375" y="684212"/>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11" name="Square"/>
            <p:cNvSpPr/>
            <p:nvPr/>
          </p:nvSpPr>
          <p:spPr>
            <a:xfrm>
              <a:off x="3287712" y="427038"/>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12" name="Square"/>
            <p:cNvSpPr/>
            <p:nvPr/>
          </p:nvSpPr>
          <p:spPr>
            <a:xfrm>
              <a:off x="3735387" y="2068513"/>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13" name="Square"/>
            <p:cNvSpPr/>
            <p:nvPr/>
          </p:nvSpPr>
          <p:spPr>
            <a:xfrm>
              <a:off x="3246437" y="2276475"/>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14" name="Square"/>
            <p:cNvSpPr/>
            <p:nvPr/>
          </p:nvSpPr>
          <p:spPr>
            <a:xfrm>
              <a:off x="4200525" y="1239837"/>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15" name="Square"/>
            <p:cNvSpPr/>
            <p:nvPr/>
          </p:nvSpPr>
          <p:spPr>
            <a:xfrm>
              <a:off x="3003550" y="2755899"/>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16" name="Square"/>
            <p:cNvSpPr/>
            <p:nvPr/>
          </p:nvSpPr>
          <p:spPr>
            <a:xfrm>
              <a:off x="4419600" y="2068513"/>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17" name="Square"/>
            <p:cNvSpPr/>
            <p:nvPr/>
          </p:nvSpPr>
          <p:spPr>
            <a:xfrm>
              <a:off x="4672012" y="2560638"/>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18" name="Square"/>
            <p:cNvSpPr/>
            <p:nvPr/>
          </p:nvSpPr>
          <p:spPr>
            <a:xfrm>
              <a:off x="1171575" y="2508250"/>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19" name="Square"/>
            <p:cNvSpPr/>
            <p:nvPr/>
          </p:nvSpPr>
          <p:spPr>
            <a:xfrm>
              <a:off x="1192212" y="2165350"/>
              <a:ext cx="117476" cy="117475"/>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20" name="Square"/>
            <p:cNvSpPr/>
            <p:nvPr/>
          </p:nvSpPr>
          <p:spPr>
            <a:xfrm>
              <a:off x="2546350" y="1925637"/>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21" name="Square"/>
            <p:cNvSpPr/>
            <p:nvPr/>
          </p:nvSpPr>
          <p:spPr>
            <a:xfrm>
              <a:off x="1952625" y="2601913"/>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22" name="Line"/>
            <p:cNvSpPr/>
            <p:nvPr/>
          </p:nvSpPr>
          <p:spPr>
            <a:xfrm flipV="1">
              <a:off x="587375" y="585787"/>
              <a:ext cx="146051" cy="246063"/>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23" name="Line"/>
            <p:cNvSpPr/>
            <p:nvPr/>
          </p:nvSpPr>
          <p:spPr>
            <a:xfrm flipV="1">
              <a:off x="733425" y="241299"/>
              <a:ext cx="206376" cy="227014"/>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24" name="Line"/>
            <p:cNvSpPr/>
            <p:nvPr/>
          </p:nvSpPr>
          <p:spPr>
            <a:xfrm flipH="1" flipV="1">
              <a:off x="939800" y="241299"/>
              <a:ext cx="655638" cy="88900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25" name="Line"/>
            <p:cNvSpPr/>
            <p:nvPr/>
          </p:nvSpPr>
          <p:spPr>
            <a:xfrm>
              <a:off x="646111" y="892174"/>
              <a:ext cx="890589" cy="296864"/>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26" name="Line"/>
            <p:cNvSpPr/>
            <p:nvPr/>
          </p:nvSpPr>
          <p:spPr>
            <a:xfrm flipH="1" flipV="1">
              <a:off x="1595437" y="1247774"/>
              <a:ext cx="252414" cy="290515"/>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27" name="Line"/>
            <p:cNvSpPr/>
            <p:nvPr/>
          </p:nvSpPr>
          <p:spPr>
            <a:xfrm>
              <a:off x="1654175" y="1189037"/>
              <a:ext cx="766763" cy="61913"/>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28" name="Line"/>
            <p:cNvSpPr/>
            <p:nvPr/>
          </p:nvSpPr>
          <p:spPr>
            <a:xfrm flipV="1">
              <a:off x="587375" y="949325"/>
              <a:ext cx="1" cy="598489"/>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29" name="Line"/>
            <p:cNvSpPr/>
            <p:nvPr/>
          </p:nvSpPr>
          <p:spPr>
            <a:xfrm>
              <a:off x="646111" y="1606550"/>
              <a:ext cx="508002" cy="26035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30" name="Line"/>
            <p:cNvSpPr/>
            <p:nvPr/>
          </p:nvSpPr>
          <p:spPr>
            <a:xfrm flipH="1" flipV="1">
              <a:off x="1212850" y="1925637"/>
              <a:ext cx="38101" cy="239713"/>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31" name="Line"/>
            <p:cNvSpPr/>
            <p:nvPr/>
          </p:nvSpPr>
          <p:spPr>
            <a:xfrm flipV="1">
              <a:off x="1230312" y="2282824"/>
              <a:ext cx="20639" cy="22542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32" name="Line"/>
            <p:cNvSpPr/>
            <p:nvPr/>
          </p:nvSpPr>
          <p:spPr>
            <a:xfrm flipH="1" flipV="1">
              <a:off x="1289049" y="2566987"/>
              <a:ext cx="663576" cy="93663"/>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33" name="Line"/>
            <p:cNvSpPr/>
            <p:nvPr/>
          </p:nvSpPr>
          <p:spPr>
            <a:xfrm flipH="1" flipV="1">
              <a:off x="1847850" y="1654175"/>
              <a:ext cx="163513" cy="947739"/>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34" name="Line"/>
            <p:cNvSpPr/>
            <p:nvPr/>
          </p:nvSpPr>
          <p:spPr>
            <a:xfrm flipH="1" flipV="1">
              <a:off x="1906587" y="1595438"/>
              <a:ext cx="639764" cy="388938"/>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35" name="Line"/>
            <p:cNvSpPr/>
            <p:nvPr/>
          </p:nvSpPr>
          <p:spPr>
            <a:xfrm flipV="1">
              <a:off x="2070100" y="2043112"/>
              <a:ext cx="534988" cy="617538"/>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36" name="Line"/>
            <p:cNvSpPr/>
            <p:nvPr/>
          </p:nvSpPr>
          <p:spPr>
            <a:xfrm flipH="1" flipV="1">
              <a:off x="2663825" y="1984374"/>
              <a:ext cx="582613" cy="350839"/>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37" name="Line"/>
            <p:cNvSpPr/>
            <p:nvPr/>
          </p:nvSpPr>
          <p:spPr>
            <a:xfrm flipH="1" flipV="1">
              <a:off x="2538412" y="1250950"/>
              <a:ext cx="766764" cy="102552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38" name="Line"/>
            <p:cNvSpPr/>
            <p:nvPr/>
          </p:nvSpPr>
          <p:spPr>
            <a:xfrm flipV="1">
              <a:off x="3062287" y="2393950"/>
              <a:ext cx="242889" cy="36195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39" name="Line"/>
            <p:cNvSpPr/>
            <p:nvPr/>
          </p:nvSpPr>
          <p:spPr>
            <a:xfrm flipV="1">
              <a:off x="3363912" y="2127250"/>
              <a:ext cx="371476" cy="207964"/>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40" name="Line"/>
            <p:cNvSpPr/>
            <p:nvPr/>
          </p:nvSpPr>
          <p:spPr>
            <a:xfrm flipH="1" flipV="1">
              <a:off x="3405187" y="485775"/>
              <a:ext cx="484189" cy="257175"/>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41" name="Line"/>
            <p:cNvSpPr/>
            <p:nvPr/>
          </p:nvSpPr>
          <p:spPr>
            <a:xfrm flipH="1" flipV="1">
              <a:off x="3946525" y="801687"/>
              <a:ext cx="312738" cy="43815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42" name="Line"/>
            <p:cNvSpPr/>
            <p:nvPr/>
          </p:nvSpPr>
          <p:spPr>
            <a:xfrm flipV="1">
              <a:off x="3794125" y="1357312"/>
              <a:ext cx="465138" cy="71120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43" name="Line"/>
            <p:cNvSpPr/>
            <p:nvPr/>
          </p:nvSpPr>
          <p:spPr>
            <a:xfrm>
              <a:off x="3852862" y="2127250"/>
              <a:ext cx="566739" cy="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44" name="Line"/>
            <p:cNvSpPr/>
            <p:nvPr/>
          </p:nvSpPr>
          <p:spPr>
            <a:xfrm flipH="1" flipV="1">
              <a:off x="4478337" y="2185988"/>
              <a:ext cx="252413" cy="374650"/>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145" name="86"/>
            <p:cNvSpPr/>
            <p:nvPr/>
          </p:nvSpPr>
          <p:spPr>
            <a:xfrm>
              <a:off x="4641232" y="2237885"/>
              <a:ext cx="26398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86</a:t>
              </a:r>
            </a:p>
          </p:txBody>
        </p:sp>
        <p:sp>
          <p:nvSpPr>
            <p:cNvPr id="1146" name="98"/>
            <p:cNvSpPr/>
            <p:nvPr/>
          </p:nvSpPr>
          <p:spPr>
            <a:xfrm>
              <a:off x="3970820" y="1866195"/>
              <a:ext cx="26398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98</a:t>
              </a:r>
            </a:p>
          </p:txBody>
        </p:sp>
        <p:sp>
          <p:nvSpPr>
            <p:cNvPr id="1147" name="142"/>
            <p:cNvSpPr/>
            <p:nvPr/>
          </p:nvSpPr>
          <p:spPr>
            <a:xfrm>
              <a:off x="3977460" y="1554647"/>
              <a:ext cx="34390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142</a:t>
              </a:r>
            </a:p>
          </p:txBody>
        </p:sp>
        <p:sp>
          <p:nvSpPr>
            <p:cNvPr id="1148" name="92"/>
            <p:cNvSpPr/>
            <p:nvPr/>
          </p:nvSpPr>
          <p:spPr>
            <a:xfrm>
              <a:off x="4120741" y="832701"/>
              <a:ext cx="26398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92</a:t>
              </a:r>
            </a:p>
          </p:txBody>
        </p:sp>
        <p:sp>
          <p:nvSpPr>
            <p:cNvPr id="1149" name="87"/>
            <p:cNvSpPr/>
            <p:nvPr/>
          </p:nvSpPr>
          <p:spPr>
            <a:xfrm>
              <a:off x="3600252" y="416350"/>
              <a:ext cx="2639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87</a:t>
              </a:r>
            </a:p>
          </p:txBody>
        </p:sp>
        <p:sp>
          <p:nvSpPr>
            <p:cNvPr id="1150" name="90"/>
            <p:cNvSpPr/>
            <p:nvPr/>
          </p:nvSpPr>
          <p:spPr>
            <a:xfrm>
              <a:off x="3057452" y="2523695"/>
              <a:ext cx="2639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90</a:t>
              </a:r>
            </a:p>
          </p:txBody>
        </p:sp>
        <p:sp>
          <p:nvSpPr>
            <p:cNvPr id="1151" name="85"/>
            <p:cNvSpPr/>
            <p:nvPr/>
          </p:nvSpPr>
          <p:spPr>
            <a:xfrm>
              <a:off x="3307984" y="1918666"/>
              <a:ext cx="2639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85</a:t>
              </a:r>
            </a:p>
          </p:txBody>
        </p:sp>
        <p:sp>
          <p:nvSpPr>
            <p:cNvPr id="1152" name="101"/>
            <p:cNvSpPr/>
            <p:nvPr/>
          </p:nvSpPr>
          <p:spPr>
            <a:xfrm>
              <a:off x="2595645" y="2131744"/>
              <a:ext cx="34390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101</a:t>
              </a:r>
            </a:p>
          </p:txBody>
        </p:sp>
        <p:sp>
          <p:nvSpPr>
            <p:cNvPr id="1153" name="211"/>
            <p:cNvSpPr/>
            <p:nvPr/>
          </p:nvSpPr>
          <p:spPr>
            <a:xfrm>
              <a:off x="2885156" y="1597013"/>
              <a:ext cx="34390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211</a:t>
              </a:r>
            </a:p>
          </p:txBody>
        </p:sp>
        <p:sp>
          <p:nvSpPr>
            <p:cNvPr id="1154" name="138"/>
            <p:cNvSpPr/>
            <p:nvPr/>
          </p:nvSpPr>
          <p:spPr>
            <a:xfrm>
              <a:off x="2178870" y="2308638"/>
              <a:ext cx="34390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138</a:t>
              </a:r>
            </a:p>
          </p:txBody>
        </p:sp>
        <p:sp>
          <p:nvSpPr>
            <p:cNvPr id="1155" name="146"/>
            <p:cNvSpPr/>
            <p:nvPr/>
          </p:nvSpPr>
          <p:spPr>
            <a:xfrm>
              <a:off x="1909175" y="2027128"/>
              <a:ext cx="34390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146</a:t>
              </a:r>
            </a:p>
          </p:txBody>
        </p:sp>
        <p:sp>
          <p:nvSpPr>
            <p:cNvPr id="1156" name="97"/>
            <p:cNvSpPr/>
            <p:nvPr/>
          </p:nvSpPr>
          <p:spPr>
            <a:xfrm>
              <a:off x="2153890" y="1592165"/>
              <a:ext cx="26398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97</a:t>
              </a:r>
            </a:p>
          </p:txBody>
        </p:sp>
        <p:sp>
          <p:nvSpPr>
            <p:cNvPr id="1157" name="120"/>
            <p:cNvSpPr/>
            <p:nvPr/>
          </p:nvSpPr>
          <p:spPr>
            <a:xfrm>
              <a:off x="1466245" y="2345377"/>
              <a:ext cx="34390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120</a:t>
              </a:r>
            </a:p>
          </p:txBody>
        </p:sp>
        <p:sp>
          <p:nvSpPr>
            <p:cNvPr id="1158" name="75"/>
            <p:cNvSpPr/>
            <p:nvPr/>
          </p:nvSpPr>
          <p:spPr>
            <a:xfrm>
              <a:off x="865477" y="2269497"/>
              <a:ext cx="2639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75</a:t>
              </a:r>
            </a:p>
          </p:txBody>
        </p:sp>
        <p:sp>
          <p:nvSpPr>
            <p:cNvPr id="1159" name="70"/>
            <p:cNvSpPr/>
            <p:nvPr/>
          </p:nvSpPr>
          <p:spPr>
            <a:xfrm>
              <a:off x="844833" y="1900315"/>
              <a:ext cx="2639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70</a:t>
              </a:r>
            </a:p>
          </p:txBody>
        </p:sp>
        <p:sp>
          <p:nvSpPr>
            <p:cNvPr id="1160" name="111"/>
            <p:cNvSpPr/>
            <p:nvPr/>
          </p:nvSpPr>
          <p:spPr>
            <a:xfrm>
              <a:off x="578416" y="1717445"/>
              <a:ext cx="34390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111</a:t>
              </a:r>
            </a:p>
          </p:txBody>
        </p:sp>
        <p:sp>
          <p:nvSpPr>
            <p:cNvPr id="1161" name="118"/>
            <p:cNvSpPr/>
            <p:nvPr/>
          </p:nvSpPr>
          <p:spPr>
            <a:xfrm>
              <a:off x="161675" y="1166900"/>
              <a:ext cx="34390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118</a:t>
              </a:r>
            </a:p>
          </p:txBody>
        </p:sp>
        <p:sp>
          <p:nvSpPr>
            <p:cNvPr id="1162" name="140"/>
            <p:cNvSpPr/>
            <p:nvPr/>
          </p:nvSpPr>
          <p:spPr>
            <a:xfrm>
              <a:off x="945755" y="780656"/>
              <a:ext cx="34390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140</a:t>
              </a:r>
            </a:p>
          </p:txBody>
        </p:sp>
        <p:sp>
          <p:nvSpPr>
            <p:cNvPr id="1163" name="151"/>
            <p:cNvSpPr/>
            <p:nvPr/>
          </p:nvSpPr>
          <p:spPr>
            <a:xfrm>
              <a:off x="1258050" y="520438"/>
              <a:ext cx="34390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151</a:t>
              </a:r>
            </a:p>
          </p:txBody>
        </p:sp>
        <p:sp>
          <p:nvSpPr>
            <p:cNvPr id="1164" name="71"/>
            <p:cNvSpPr/>
            <p:nvPr/>
          </p:nvSpPr>
          <p:spPr>
            <a:xfrm>
              <a:off x="515952" y="134161"/>
              <a:ext cx="2639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71</a:t>
              </a:r>
            </a:p>
          </p:txBody>
        </p:sp>
        <p:sp>
          <p:nvSpPr>
            <p:cNvPr id="1165" name="75"/>
            <p:cNvSpPr/>
            <p:nvPr/>
          </p:nvSpPr>
          <p:spPr>
            <a:xfrm>
              <a:off x="305324" y="487212"/>
              <a:ext cx="2639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75</a:t>
              </a:r>
            </a:p>
          </p:txBody>
        </p:sp>
        <p:sp>
          <p:nvSpPr>
            <p:cNvPr id="1166" name="Oradea"/>
            <p:cNvSpPr/>
            <p:nvPr/>
          </p:nvSpPr>
          <p:spPr>
            <a:xfrm>
              <a:off x="997805" y="0"/>
              <a:ext cx="594232"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Oradea</a:t>
              </a:r>
            </a:p>
          </p:txBody>
        </p:sp>
        <p:sp>
          <p:nvSpPr>
            <p:cNvPr id="1167" name="Zerind"/>
            <p:cNvSpPr/>
            <p:nvPr/>
          </p:nvSpPr>
          <p:spPr>
            <a:xfrm>
              <a:off x="732262" y="520438"/>
              <a:ext cx="54199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Zerind</a:t>
              </a:r>
            </a:p>
          </p:txBody>
        </p:sp>
        <p:sp>
          <p:nvSpPr>
            <p:cNvPr id="1168" name="Arad"/>
            <p:cNvSpPr/>
            <p:nvPr/>
          </p:nvSpPr>
          <p:spPr>
            <a:xfrm>
              <a:off x="0" y="884743"/>
              <a:ext cx="41824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Arad</a:t>
              </a:r>
            </a:p>
          </p:txBody>
        </p:sp>
        <p:sp>
          <p:nvSpPr>
            <p:cNvPr id="1169" name="Timisoara"/>
            <p:cNvSpPr/>
            <p:nvPr/>
          </p:nvSpPr>
          <p:spPr>
            <a:xfrm>
              <a:off x="633463" y="1353140"/>
              <a:ext cx="762557"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Timisoara</a:t>
              </a:r>
            </a:p>
          </p:txBody>
        </p:sp>
        <p:sp>
          <p:nvSpPr>
            <p:cNvPr id="1170" name="Lugoj"/>
            <p:cNvSpPr/>
            <p:nvPr/>
          </p:nvSpPr>
          <p:spPr>
            <a:xfrm>
              <a:off x="1203005" y="1769489"/>
              <a:ext cx="47874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Lugoj</a:t>
              </a:r>
            </a:p>
          </p:txBody>
        </p:sp>
        <p:sp>
          <p:nvSpPr>
            <p:cNvPr id="1171" name="Mehadia"/>
            <p:cNvSpPr/>
            <p:nvPr/>
          </p:nvSpPr>
          <p:spPr>
            <a:xfrm>
              <a:off x="1203005" y="2081752"/>
              <a:ext cx="667158"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Mehadia</a:t>
              </a:r>
            </a:p>
          </p:txBody>
        </p:sp>
        <p:sp>
          <p:nvSpPr>
            <p:cNvPr id="1172" name="Dobreta"/>
            <p:cNvSpPr/>
            <p:nvPr/>
          </p:nvSpPr>
          <p:spPr>
            <a:xfrm>
              <a:off x="685510" y="2550147"/>
              <a:ext cx="64714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Dobreta</a:t>
              </a:r>
            </a:p>
          </p:txBody>
        </p:sp>
        <p:sp>
          <p:nvSpPr>
            <p:cNvPr id="1173" name="Sibiu"/>
            <p:cNvSpPr/>
            <p:nvPr/>
          </p:nvSpPr>
          <p:spPr>
            <a:xfrm>
              <a:off x="1570344" y="884743"/>
              <a:ext cx="432530"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Sibiu</a:t>
              </a:r>
            </a:p>
          </p:txBody>
        </p:sp>
        <p:sp>
          <p:nvSpPr>
            <p:cNvPr id="1174" name="Fagaras"/>
            <p:cNvSpPr/>
            <p:nvPr/>
          </p:nvSpPr>
          <p:spPr>
            <a:xfrm>
              <a:off x="2351078" y="936788"/>
              <a:ext cx="621765"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Fagaras</a:t>
              </a:r>
            </a:p>
          </p:txBody>
        </p:sp>
        <p:sp>
          <p:nvSpPr>
            <p:cNvPr id="1175" name="Rimnicu Vilcea"/>
            <p:cNvSpPr/>
            <p:nvPr/>
          </p:nvSpPr>
          <p:spPr>
            <a:xfrm>
              <a:off x="1778541" y="1353140"/>
              <a:ext cx="1107986"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Rimnicu Vilcea</a:t>
              </a:r>
            </a:p>
          </p:txBody>
        </p:sp>
        <p:sp>
          <p:nvSpPr>
            <p:cNvPr id="1176" name="Pitesti"/>
            <p:cNvSpPr/>
            <p:nvPr/>
          </p:nvSpPr>
          <p:spPr>
            <a:xfrm>
              <a:off x="2403127" y="1715413"/>
              <a:ext cx="53455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Pitesti</a:t>
              </a:r>
            </a:p>
          </p:txBody>
        </p:sp>
        <p:sp>
          <p:nvSpPr>
            <p:cNvPr id="1177" name="Cralova"/>
            <p:cNvSpPr/>
            <p:nvPr/>
          </p:nvSpPr>
          <p:spPr>
            <a:xfrm>
              <a:off x="1986736" y="2654235"/>
              <a:ext cx="616035"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Cralova</a:t>
              </a:r>
            </a:p>
          </p:txBody>
        </p:sp>
        <p:sp>
          <p:nvSpPr>
            <p:cNvPr id="1178" name="Bucharest"/>
            <p:cNvSpPr/>
            <p:nvPr/>
          </p:nvSpPr>
          <p:spPr>
            <a:xfrm>
              <a:off x="3340008" y="2341972"/>
              <a:ext cx="776918"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Bucharest</a:t>
              </a:r>
            </a:p>
          </p:txBody>
        </p:sp>
        <p:sp>
          <p:nvSpPr>
            <p:cNvPr id="1179" name="Giurgiu"/>
            <p:cNvSpPr/>
            <p:nvPr/>
          </p:nvSpPr>
          <p:spPr>
            <a:xfrm>
              <a:off x="3079763" y="2758324"/>
              <a:ext cx="596390"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Giurgiu</a:t>
              </a:r>
            </a:p>
          </p:txBody>
        </p:sp>
        <p:sp>
          <p:nvSpPr>
            <p:cNvPr id="1180" name="Urziceni"/>
            <p:cNvSpPr/>
            <p:nvPr/>
          </p:nvSpPr>
          <p:spPr>
            <a:xfrm>
              <a:off x="3707822" y="2133796"/>
              <a:ext cx="663288"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Urziceni</a:t>
              </a:r>
            </a:p>
          </p:txBody>
        </p:sp>
        <p:sp>
          <p:nvSpPr>
            <p:cNvPr id="1181" name="Neamt"/>
            <p:cNvSpPr/>
            <p:nvPr/>
          </p:nvSpPr>
          <p:spPr>
            <a:xfrm>
              <a:off x="3131812" y="208175"/>
              <a:ext cx="551519"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Neamt</a:t>
              </a:r>
            </a:p>
          </p:txBody>
        </p:sp>
        <p:sp>
          <p:nvSpPr>
            <p:cNvPr id="1182" name="Iasi"/>
            <p:cNvSpPr/>
            <p:nvPr/>
          </p:nvSpPr>
          <p:spPr>
            <a:xfrm>
              <a:off x="4016642" y="624525"/>
              <a:ext cx="33177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Iasi</a:t>
              </a:r>
            </a:p>
          </p:txBody>
        </p:sp>
        <p:sp>
          <p:nvSpPr>
            <p:cNvPr id="1183" name="Vaslui"/>
            <p:cNvSpPr/>
            <p:nvPr/>
          </p:nvSpPr>
          <p:spPr>
            <a:xfrm>
              <a:off x="4261642" y="1197009"/>
              <a:ext cx="49511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Vaslui</a:t>
              </a:r>
            </a:p>
          </p:txBody>
        </p:sp>
        <p:sp>
          <p:nvSpPr>
            <p:cNvPr id="1184" name="Hirsova"/>
            <p:cNvSpPr/>
            <p:nvPr/>
          </p:nvSpPr>
          <p:spPr>
            <a:xfrm>
              <a:off x="4537132" y="1977666"/>
              <a:ext cx="604725"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Hirsova</a:t>
              </a:r>
            </a:p>
          </p:txBody>
        </p:sp>
        <p:sp>
          <p:nvSpPr>
            <p:cNvPr id="1185" name="Eforie"/>
            <p:cNvSpPr/>
            <p:nvPr/>
          </p:nvSpPr>
          <p:spPr>
            <a:xfrm>
              <a:off x="4589182" y="2652200"/>
              <a:ext cx="509698"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Eforie</a:t>
              </a:r>
            </a:p>
          </p:txBody>
        </p:sp>
        <p:sp>
          <p:nvSpPr>
            <p:cNvPr id="1186" name="99"/>
            <p:cNvSpPr/>
            <p:nvPr/>
          </p:nvSpPr>
          <p:spPr>
            <a:xfrm>
              <a:off x="1927238" y="949216"/>
              <a:ext cx="26398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99</a:t>
              </a:r>
            </a:p>
          </p:txBody>
        </p:sp>
        <p:sp>
          <p:nvSpPr>
            <p:cNvPr id="1187" name="Circle"/>
            <p:cNvSpPr/>
            <p:nvPr/>
          </p:nvSpPr>
          <p:spPr>
            <a:xfrm>
              <a:off x="481011" y="782637"/>
              <a:ext cx="215901" cy="215902"/>
            </a:xfrm>
            <a:prstGeom prst="ellipse">
              <a:avLst/>
            </a:prstGeom>
            <a:noFill/>
            <a:ln w="57150" cap="flat">
              <a:solidFill>
                <a:srgbClr val="008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88" name="Circle"/>
            <p:cNvSpPr/>
            <p:nvPr/>
          </p:nvSpPr>
          <p:spPr>
            <a:xfrm>
              <a:off x="3195637" y="2228850"/>
              <a:ext cx="214314" cy="215901"/>
            </a:xfrm>
            <a:prstGeom prst="ellipse">
              <a:avLst/>
            </a:prstGeom>
            <a:noFill/>
            <a:ln w="57150" cap="flat">
              <a:solidFill>
                <a:srgbClr val="FF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189" name="80"/>
            <p:cNvSpPr/>
            <p:nvPr/>
          </p:nvSpPr>
          <p:spPr>
            <a:xfrm>
              <a:off x="1422282" y="1341726"/>
              <a:ext cx="2639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80</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2" name="Example: Romania"/>
          <p:cNvSpPr/>
          <p:nvPr>
            <p:ph type="title" idx="4294967295"/>
          </p:nvPr>
        </p:nvSpPr>
        <p:spPr>
          <a:xfrm>
            <a:off x="374650" y="88900"/>
            <a:ext cx="8153400" cy="1020763"/>
          </a:xfrm>
          <a:prstGeom prst="rect">
            <a:avLst/>
          </a:prstGeom>
        </p:spPr>
        <p:txBody>
          <a:bodyPr/>
          <a:lstStyle>
            <a:lvl1pPr defTabSz="457200">
              <a:defRPr sz="4400"/>
            </a:lvl1pPr>
          </a:lstStyle>
          <a:p>
            <a:pPr/>
            <a:r>
              <a:t>Example: Romania</a:t>
            </a:r>
          </a:p>
        </p:txBody>
      </p:sp>
      <p:grpSp>
        <p:nvGrpSpPr>
          <p:cNvPr id="1202" name="Group"/>
          <p:cNvGrpSpPr/>
          <p:nvPr/>
        </p:nvGrpSpPr>
        <p:grpSpPr>
          <a:xfrm>
            <a:off x="2079624" y="1312862"/>
            <a:ext cx="6124576" cy="892176"/>
            <a:chOff x="0" y="0"/>
            <a:chExt cx="6124575" cy="892175"/>
          </a:xfrm>
        </p:grpSpPr>
        <p:sp>
          <p:nvSpPr>
            <p:cNvPr id="1193" name="Oval"/>
            <p:cNvSpPr/>
            <p:nvPr/>
          </p:nvSpPr>
          <p:spPr>
            <a:xfrm>
              <a:off x="76199" y="511175"/>
              <a:ext cx="838201" cy="381001"/>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1800">
                  <a:solidFill>
                    <a:schemeClr val="accent3"/>
                  </a:solidFill>
                </a:defRPr>
              </a:pPr>
            </a:p>
          </p:txBody>
        </p:sp>
        <p:sp>
          <p:nvSpPr>
            <p:cNvPr id="1194" name="Sibiu"/>
            <p:cNvSpPr/>
            <p:nvPr/>
          </p:nvSpPr>
          <p:spPr>
            <a:xfrm>
              <a:off x="-1" y="495300"/>
              <a:ext cx="9906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solidFill>
                    <a:schemeClr val="accent3"/>
                  </a:solidFill>
                </a:defRPr>
              </a:lvl1pPr>
            </a:lstStyle>
            <a:p>
              <a:pPr/>
              <a:r>
                <a:t>Sibiu</a:t>
              </a:r>
            </a:p>
          </p:txBody>
        </p:sp>
        <p:sp>
          <p:nvSpPr>
            <p:cNvPr id="1195" name="Oval"/>
            <p:cNvSpPr/>
            <p:nvPr/>
          </p:nvSpPr>
          <p:spPr>
            <a:xfrm>
              <a:off x="2771775" y="511175"/>
              <a:ext cx="1162050" cy="381001"/>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2000">
                  <a:solidFill>
                    <a:schemeClr val="accent3"/>
                  </a:solidFill>
                </a:defRPr>
              </a:pPr>
            </a:p>
          </p:txBody>
        </p:sp>
        <p:sp>
          <p:nvSpPr>
            <p:cNvPr id="1196" name="Timisoara"/>
            <p:cNvSpPr/>
            <p:nvPr/>
          </p:nvSpPr>
          <p:spPr>
            <a:xfrm>
              <a:off x="2667000" y="527050"/>
              <a:ext cx="1371600"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600">
                  <a:solidFill>
                    <a:schemeClr val="accent3"/>
                  </a:solidFill>
                </a:defRPr>
              </a:lvl1pPr>
            </a:lstStyle>
            <a:p>
              <a:pPr/>
              <a:r>
                <a:t>Timisoara</a:t>
              </a:r>
            </a:p>
          </p:txBody>
        </p:sp>
        <p:sp>
          <p:nvSpPr>
            <p:cNvPr id="1197" name="Zerind"/>
            <p:cNvSpPr/>
            <p:nvPr/>
          </p:nvSpPr>
          <p:spPr>
            <a:xfrm>
              <a:off x="5133975" y="495300"/>
              <a:ext cx="9906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solidFill>
                    <a:schemeClr val="accent3"/>
                  </a:solidFill>
                </a:defRPr>
              </a:lvl1pPr>
            </a:lstStyle>
            <a:p>
              <a:pPr/>
              <a:r>
                <a:t>Zerind</a:t>
              </a:r>
            </a:p>
          </p:txBody>
        </p:sp>
        <p:sp>
          <p:nvSpPr>
            <p:cNvPr id="1198" name="Line"/>
            <p:cNvSpPr/>
            <p:nvPr/>
          </p:nvSpPr>
          <p:spPr>
            <a:xfrm flipH="1">
              <a:off x="792162" y="134936"/>
              <a:ext cx="1235076" cy="431801"/>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199" name="Line"/>
            <p:cNvSpPr/>
            <p:nvPr/>
          </p:nvSpPr>
          <p:spPr>
            <a:xfrm>
              <a:off x="2620963" y="134936"/>
              <a:ext cx="322263" cy="431801"/>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200" name="Line"/>
            <p:cNvSpPr/>
            <p:nvPr/>
          </p:nvSpPr>
          <p:spPr>
            <a:xfrm>
              <a:off x="2743200" y="-1"/>
              <a:ext cx="2570164" cy="554039"/>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201" name="Oval"/>
            <p:cNvSpPr/>
            <p:nvPr/>
          </p:nvSpPr>
          <p:spPr>
            <a:xfrm>
              <a:off x="5181600" y="495300"/>
              <a:ext cx="898525" cy="396875"/>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1800">
                  <a:solidFill>
                    <a:schemeClr val="accent3"/>
                  </a:solidFill>
                </a:defRPr>
              </a:pPr>
            </a:p>
          </p:txBody>
        </p:sp>
      </p:grpSp>
      <p:grpSp>
        <p:nvGrpSpPr>
          <p:cNvPr id="1205" name="Group"/>
          <p:cNvGrpSpPr/>
          <p:nvPr/>
        </p:nvGrpSpPr>
        <p:grpSpPr>
          <a:xfrm>
            <a:off x="3917950" y="1098549"/>
            <a:ext cx="990600" cy="396877"/>
            <a:chOff x="0" y="0"/>
            <a:chExt cx="990600" cy="396875"/>
          </a:xfrm>
        </p:grpSpPr>
        <p:sp>
          <p:nvSpPr>
            <p:cNvPr id="1203" name="Oval"/>
            <p:cNvSpPr/>
            <p:nvPr/>
          </p:nvSpPr>
          <p:spPr>
            <a:xfrm>
              <a:off x="76200" y="15874"/>
              <a:ext cx="838200" cy="381002"/>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chemeClr val="accent3"/>
                  </a:solidFill>
                </a:defRPr>
              </a:pPr>
            </a:p>
          </p:txBody>
        </p:sp>
        <p:sp>
          <p:nvSpPr>
            <p:cNvPr id="1204" name="Arad"/>
            <p:cNvSpPr/>
            <p:nvPr/>
          </p:nvSpPr>
          <p:spPr>
            <a:xfrm>
              <a:off x="0" y="-1"/>
              <a:ext cx="9906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Arad</a:t>
              </a:r>
            </a:p>
          </p:txBody>
        </p:sp>
      </p:grpSp>
      <p:grpSp>
        <p:nvGrpSpPr>
          <p:cNvPr id="1221" name="Group"/>
          <p:cNvGrpSpPr/>
          <p:nvPr/>
        </p:nvGrpSpPr>
        <p:grpSpPr>
          <a:xfrm>
            <a:off x="1620837" y="1076324"/>
            <a:ext cx="6705601" cy="1295402"/>
            <a:chOff x="0" y="0"/>
            <a:chExt cx="6705600" cy="1295400"/>
          </a:xfrm>
        </p:grpSpPr>
        <p:grpSp>
          <p:nvGrpSpPr>
            <p:cNvPr id="1208" name="Group"/>
            <p:cNvGrpSpPr/>
            <p:nvPr/>
          </p:nvGrpSpPr>
          <p:grpSpPr>
            <a:xfrm>
              <a:off x="0" y="152399"/>
              <a:ext cx="6705600" cy="1143002"/>
              <a:chOff x="0" y="0"/>
              <a:chExt cx="6705600" cy="1143000"/>
            </a:xfrm>
          </p:grpSpPr>
          <p:sp>
            <p:nvSpPr>
              <p:cNvPr id="1206" name="Rectangle"/>
              <p:cNvSpPr/>
              <p:nvPr/>
            </p:nvSpPr>
            <p:spPr>
              <a:xfrm>
                <a:off x="0" y="-1"/>
                <a:ext cx="6705600" cy="1143002"/>
              </a:xfrm>
              <a:prstGeom prst="rect">
                <a:avLst/>
              </a:prstGeom>
              <a:solidFill>
                <a:srgbClr val="FFFFFF"/>
              </a:solidFill>
              <a:ln w="12700" cap="flat">
                <a:noFill/>
                <a:miter lim="400000"/>
              </a:ln>
              <a:effectLst/>
            </p:spPr>
            <p:txBody>
              <a:bodyPr wrap="square" lIns="45719" tIns="45719" rIns="45719" bIns="45719" numCol="1" anchor="ctr">
                <a:noAutofit/>
              </a:bodyPr>
              <a:lstStyle/>
              <a:p>
                <a:pPr algn="ctr" defTabSz="457200">
                  <a:defRPr sz="1800">
                    <a:solidFill>
                      <a:srgbClr val="FFFFFF"/>
                    </a:solidFill>
                  </a:defRPr>
                </a:pPr>
              </a:p>
            </p:txBody>
          </p:sp>
          <p:sp>
            <p:nvSpPr>
              <p:cNvPr id="1207" name="Text"/>
              <p:cNvSpPr/>
              <p:nvPr/>
            </p:nvSpPr>
            <p:spPr>
              <a:xfrm>
                <a:off x="0" y="392430"/>
                <a:ext cx="6705600"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457200">
                  <a:defRPr sz="1800">
                    <a:solidFill>
                      <a:srgbClr val="FFFFFF"/>
                    </a:solidFill>
                  </a:defRPr>
                </a:lvl1pPr>
              </a:lstStyle>
              <a:p>
                <a:pPr/>
                <a:r>
                  <a:t> </a:t>
                </a:r>
              </a:p>
            </p:txBody>
          </p:sp>
        </p:grpSp>
        <p:grpSp>
          <p:nvGrpSpPr>
            <p:cNvPr id="1220" name="Group"/>
            <p:cNvGrpSpPr/>
            <p:nvPr/>
          </p:nvGrpSpPr>
          <p:grpSpPr>
            <a:xfrm>
              <a:off x="457199" y="-1"/>
              <a:ext cx="6124576" cy="1098552"/>
              <a:chOff x="0" y="0"/>
              <a:chExt cx="6124575" cy="1098550"/>
            </a:xfrm>
          </p:grpSpPr>
          <p:sp>
            <p:nvSpPr>
              <p:cNvPr id="1209" name="Oval"/>
              <p:cNvSpPr/>
              <p:nvPr/>
            </p:nvSpPr>
            <p:spPr>
              <a:xfrm>
                <a:off x="1905000" y="15875"/>
                <a:ext cx="838200" cy="381001"/>
              </a:xfrm>
              <a:prstGeom prst="ellipse">
                <a:avLst/>
              </a:prstGeom>
              <a:solidFill>
                <a:srgbClr val="BFBFB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pPr>
              </a:p>
            </p:txBody>
          </p:sp>
          <p:sp>
            <p:nvSpPr>
              <p:cNvPr id="1210" name="Oval"/>
              <p:cNvSpPr/>
              <p:nvPr/>
            </p:nvSpPr>
            <p:spPr>
              <a:xfrm>
                <a:off x="76199" y="717550"/>
                <a:ext cx="838201" cy="381000"/>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pPr>
              </a:p>
            </p:txBody>
          </p:sp>
          <p:sp>
            <p:nvSpPr>
              <p:cNvPr id="1211" name="Sibiu"/>
              <p:cNvSpPr/>
              <p:nvPr/>
            </p:nvSpPr>
            <p:spPr>
              <a:xfrm>
                <a:off x="-1" y="701676"/>
                <a:ext cx="9906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Sibiu</a:t>
                </a:r>
              </a:p>
            </p:txBody>
          </p:sp>
          <p:sp>
            <p:nvSpPr>
              <p:cNvPr id="1212" name="Oval"/>
              <p:cNvSpPr/>
              <p:nvPr/>
            </p:nvSpPr>
            <p:spPr>
              <a:xfrm>
                <a:off x="2771775" y="717550"/>
                <a:ext cx="1162050" cy="381000"/>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pPr>
              </a:p>
            </p:txBody>
          </p:sp>
          <p:sp>
            <p:nvSpPr>
              <p:cNvPr id="1213" name="Timisoara"/>
              <p:cNvSpPr/>
              <p:nvPr/>
            </p:nvSpPr>
            <p:spPr>
              <a:xfrm>
                <a:off x="2667000" y="733426"/>
                <a:ext cx="1371600"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600"/>
                </a:lvl1pPr>
              </a:lstStyle>
              <a:p>
                <a:pPr/>
                <a:r>
                  <a:t>Timisoara</a:t>
                </a:r>
              </a:p>
            </p:txBody>
          </p:sp>
          <p:sp>
            <p:nvSpPr>
              <p:cNvPr id="1214" name="Zerind"/>
              <p:cNvSpPr/>
              <p:nvPr/>
            </p:nvSpPr>
            <p:spPr>
              <a:xfrm>
                <a:off x="5133975" y="701676"/>
                <a:ext cx="9906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Zerind</a:t>
                </a:r>
              </a:p>
            </p:txBody>
          </p:sp>
          <p:sp>
            <p:nvSpPr>
              <p:cNvPr id="1215" name="Line"/>
              <p:cNvSpPr/>
              <p:nvPr/>
            </p:nvSpPr>
            <p:spPr>
              <a:xfrm flipH="1">
                <a:off x="792161" y="341313"/>
                <a:ext cx="1235076" cy="431800"/>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16" name="Line"/>
              <p:cNvSpPr/>
              <p:nvPr/>
            </p:nvSpPr>
            <p:spPr>
              <a:xfrm>
                <a:off x="2620962" y="341313"/>
                <a:ext cx="322264" cy="43180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17" name="Line"/>
              <p:cNvSpPr/>
              <p:nvPr/>
            </p:nvSpPr>
            <p:spPr>
              <a:xfrm>
                <a:off x="2743199" y="206375"/>
                <a:ext cx="2570163" cy="554038"/>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18" name="Oval"/>
              <p:cNvSpPr/>
              <p:nvPr/>
            </p:nvSpPr>
            <p:spPr>
              <a:xfrm>
                <a:off x="5181600" y="701675"/>
                <a:ext cx="898525" cy="396876"/>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pPr>
              </a:p>
            </p:txBody>
          </p:sp>
          <p:sp>
            <p:nvSpPr>
              <p:cNvPr id="1219" name="Arad"/>
              <p:cNvSpPr/>
              <p:nvPr/>
            </p:nvSpPr>
            <p:spPr>
              <a:xfrm>
                <a:off x="1828800" y="0"/>
                <a:ext cx="9906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Arad</a:t>
                </a:r>
              </a:p>
            </p:txBody>
          </p:sp>
        </p:grpSp>
      </p:grpSp>
      <p:grpSp>
        <p:nvGrpSpPr>
          <p:cNvPr id="1246" name="Group"/>
          <p:cNvGrpSpPr/>
          <p:nvPr/>
        </p:nvGrpSpPr>
        <p:grpSpPr>
          <a:xfrm>
            <a:off x="20637" y="2133600"/>
            <a:ext cx="8991601" cy="820739"/>
            <a:chOff x="0" y="0"/>
            <a:chExt cx="8991600" cy="820738"/>
          </a:xfrm>
        </p:grpSpPr>
        <p:sp>
          <p:nvSpPr>
            <p:cNvPr id="1222" name="Oval"/>
            <p:cNvSpPr/>
            <p:nvPr/>
          </p:nvSpPr>
          <p:spPr>
            <a:xfrm>
              <a:off x="3544887" y="439737"/>
              <a:ext cx="1160464" cy="381002"/>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2000">
                  <a:solidFill>
                    <a:srgbClr val="FFFFFF"/>
                  </a:solidFill>
                </a:defRPr>
              </a:pPr>
            </a:p>
          </p:txBody>
        </p:sp>
        <p:sp>
          <p:nvSpPr>
            <p:cNvPr id="1223" name="Rimnicu…"/>
            <p:cNvSpPr/>
            <p:nvPr/>
          </p:nvSpPr>
          <p:spPr>
            <a:xfrm>
              <a:off x="3439886" y="449983"/>
              <a:ext cx="1371601"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defTabSz="457200">
                <a:defRPr sz="1600"/>
              </a:pPr>
              <a:r>
                <a:t>Rimnicu</a:t>
              </a:r>
              <a:r>
                <a:t>…</a:t>
              </a:r>
            </a:p>
          </p:txBody>
        </p:sp>
        <p:sp>
          <p:nvSpPr>
            <p:cNvPr id="1224" name="Oval"/>
            <p:cNvSpPr/>
            <p:nvPr/>
          </p:nvSpPr>
          <p:spPr>
            <a:xfrm>
              <a:off x="5986462" y="439737"/>
              <a:ext cx="838201" cy="381002"/>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1800">
                  <a:solidFill>
                    <a:srgbClr val="FFFFFF"/>
                  </a:solidFill>
                </a:defRPr>
              </a:pPr>
            </a:p>
          </p:txBody>
        </p:sp>
        <p:sp>
          <p:nvSpPr>
            <p:cNvPr id="1225" name="Lugoj"/>
            <p:cNvSpPr/>
            <p:nvPr/>
          </p:nvSpPr>
          <p:spPr>
            <a:xfrm>
              <a:off x="5910945" y="423402"/>
              <a:ext cx="9906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Lugoj</a:t>
              </a:r>
            </a:p>
          </p:txBody>
        </p:sp>
        <p:sp>
          <p:nvSpPr>
            <p:cNvPr id="1226" name="Oval"/>
            <p:cNvSpPr/>
            <p:nvPr/>
          </p:nvSpPr>
          <p:spPr>
            <a:xfrm>
              <a:off x="8077200" y="439737"/>
              <a:ext cx="838200" cy="381002"/>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1800">
                  <a:solidFill>
                    <a:srgbClr val="FFFFFF"/>
                  </a:solidFill>
                </a:defRPr>
              </a:pPr>
            </a:p>
          </p:txBody>
        </p:sp>
        <p:sp>
          <p:nvSpPr>
            <p:cNvPr id="1227" name="Oradea"/>
            <p:cNvSpPr/>
            <p:nvPr/>
          </p:nvSpPr>
          <p:spPr>
            <a:xfrm>
              <a:off x="8001000" y="423402"/>
              <a:ext cx="9906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Oradea</a:t>
              </a:r>
            </a:p>
          </p:txBody>
        </p:sp>
        <p:sp>
          <p:nvSpPr>
            <p:cNvPr id="1228" name="Oval"/>
            <p:cNvSpPr/>
            <p:nvPr/>
          </p:nvSpPr>
          <p:spPr>
            <a:xfrm>
              <a:off x="2471737" y="439737"/>
              <a:ext cx="838201" cy="381002"/>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1800">
                  <a:solidFill>
                    <a:srgbClr val="FFFFFF"/>
                  </a:solidFill>
                </a:defRPr>
              </a:pPr>
            </a:p>
          </p:txBody>
        </p:sp>
        <p:sp>
          <p:nvSpPr>
            <p:cNvPr id="1229" name="Oradea"/>
            <p:cNvSpPr/>
            <p:nvPr/>
          </p:nvSpPr>
          <p:spPr>
            <a:xfrm>
              <a:off x="2394858" y="423402"/>
              <a:ext cx="9906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Oradea</a:t>
              </a:r>
            </a:p>
          </p:txBody>
        </p:sp>
        <p:sp>
          <p:nvSpPr>
            <p:cNvPr id="1230" name="Oval"/>
            <p:cNvSpPr/>
            <p:nvPr/>
          </p:nvSpPr>
          <p:spPr>
            <a:xfrm>
              <a:off x="4941887" y="439737"/>
              <a:ext cx="838201" cy="381002"/>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1800">
                  <a:solidFill>
                    <a:srgbClr val="FFFFFF"/>
                  </a:solidFill>
                </a:defRPr>
              </a:pPr>
            </a:p>
          </p:txBody>
        </p:sp>
        <p:sp>
          <p:nvSpPr>
            <p:cNvPr id="1231" name="Arad"/>
            <p:cNvSpPr/>
            <p:nvPr/>
          </p:nvSpPr>
          <p:spPr>
            <a:xfrm>
              <a:off x="4865916" y="423402"/>
              <a:ext cx="9906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Arad</a:t>
              </a:r>
            </a:p>
          </p:txBody>
        </p:sp>
        <p:sp>
          <p:nvSpPr>
            <p:cNvPr id="1232" name="Oval"/>
            <p:cNvSpPr/>
            <p:nvPr/>
          </p:nvSpPr>
          <p:spPr>
            <a:xfrm>
              <a:off x="7032625" y="439737"/>
              <a:ext cx="838200" cy="381002"/>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1800">
                  <a:solidFill>
                    <a:srgbClr val="FFFFFF"/>
                  </a:solidFill>
                </a:defRPr>
              </a:pPr>
            </a:p>
          </p:txBody>
        </p:sp>
        <p:sp>
          <p:nvSpPr>
            <p:cNvPr id="1233" name="Arad"/>
            <p:cNvSpPr/>
            <p:nvPr/>
          </p:nvSpPr>
          <p:spPr>
            <a:xfrm>
              <a:off x="6955973" y="423402"/>
              <a:ext cx="9906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Arad</a:t>
              </a:r>
            </a:p>
          </p:txBody>
        </p:sp>
        <p:sp>
          <p:nvSpPr>
            <p:cNvPr id="1234" name="Oval"/>
            <p:cNvSpPr/>
            <p:nvPr/>
          </p:nvSpPr>
          <p:spPr>
            <a:xfrm>
              <a:off x="1144587" y="439737"/>
              <a:ext cx="1096963" cy="381002"/>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1800">
                  <a:solidFill>
                    <a:srgbClr val="FFFFFF"/>
                  </a:solidFill>
                </a:defRPr>
              </a:pPr>
            </a:p>
          </p:txBody>
        </p:sp>
        <p:sp>
          <p:nvSpPr>
            <p:cNvPr id="1235" name="Fagaras"/>
            <p:cNvSpPr/>
            <p:nvPr/>
          </p:nvSpPr>
          <p:spPr>
            <a:xfrm>
              <a:off x="1045029" y="423402"/>
              <a:ext cx="12954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Fagaras</a:t>
              </a:r>
            </a:p>
          </p:txBody>
        </p:sp>
        <p:sp>
          <p:nvSpPr>
            <p:cNvPr id="1236" name="Oval"/>
            <p:cNvSpPr/>
            <p:nvPr/>
          </p:nvSpPr>
          <p:spPr>
            <a:xfrm>
              <a:off x="76200" y="439737"/>
              <a:ext cx="838200" cy="381002"/>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1800">
                  <a:solidFill>
                    <a:srgbClr val="FFFFFF"/>
                  </a:solidFill>
                </a:defRPr>
              </a:pPr>
            </a:p>
          </p:txBody>
        </p:sp>
        <p:sp>
          <p:nvSpPr>
            <p:cNvPr id="1237" name="Arad"/>
            <p:cNvSpPr/>
            <p:nvPr/>
          </p:nvSpPr>
          <p:spPr>
            <a:xfrm>
              <a:off x="0" y="423402"/>
              <a:ext cx="9906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Arad</a:t>
              </a:r>
            </a:p>
          </p:txBody>
        </p:sp>
        <p:sp>
          <p:nvSpPr>
            <p:cNvPr id="1238" name="Line"/>
            <p:cNvSpPr/>
            <p:nvPr/>
          </p:nvSpPr>
          <p:spPr>
            <a:xfrm flipH="1">
              <a:off x="792162" y="1587"/>
              <a:ext cx="1463676" cy="493713"/>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239" name="Line"/>
            <p:cNvSpPr/>
            <p:nvPr/>
          </p:nvSpPr>
          <p:spPr>
            <a:xfrm flipH="1">
              <a:off x="1692275" y="58737"/>
              <a:ext cx="860426" cy="381001"/>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240" name="Line"/>
            <p:cNvSpPr/>
            <p:nvPr/>
          </p:nvSpPr>
          <p:spPr>
            <a:xfrm>
              <a:off x="2552700" y="58737"/>
              <a:ext cx="338138" cy="365127"/>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241" name="Line"/>
            <p:cNvSpPr/>
            <p:nvPr/>
          </p:nvSpPr>
          <p:spPr>
            <a:xfrm>
              <a:off x="2849562" y="1587"/>
              <a:ext cx="865189" cy="493713"/>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242" name="Line"/>
            <p:cNvSpPr/>
            <p:nvPr/>
          </p:nvSpPr>
          <p:spPr>
            <a:xfrm flipH="1">
              <a:off x="5360987" y="58737"/>
              <a:ext cx="49214" cy="365127"/>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243" name="Line"/>
            <p:cNvSpPr/>
            <p:nvPr/>
          </p:nvSpPr>
          <p:spPr>
            <a:xfrm>
              <a:off x="5819775" y="1587"/>
              <a:ext cx="585788" cy="422277"/>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244" name="Line"/>
            <p:cNvSpPr/>
            <p:nvPr/>
          </p:nvSpPr>
          <p:spPr>
            <a:xfrm flipH="1">
              <a:off x="7451724" y="58737"/>
              <a:ext cx="236538" cy="365127"/>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245" name="Line"/>
            <p:cNvSpPr/>
            <p:nvPr/>
          </p:nvSpPr>
          <p:spPr>
            <a:xfrm>
              <a:off x="8005762" y="-1"/>
              <a:ext cx="490539" cy="439739"/>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grpSp>
      <p:grpSp>
        <p:nvGrpSpPr>
          <p:cNvPr id="1265" name="Group"/>
          <p:cNvGrpSpPr/>
          <p:nvPr/>
        </p:nvGrpSpPr>
        <p:grpSpPr>
          <a:xfrm>
            <a:off x="-125413" y="1779587"/>
            <a:ext cx="4964113" cy="1431926"/>
            <a:chOff x="0" y="0"/>
            <a:chExt cx="4964112" cy="1431924"/>
          </a:xfrm>
        </p:grpSpPr>
        <p:grpSp>
          <p:nvGrpSpPr>
            <p:cNvPr id="1249" name="Group"/>
            <p:cNvGrpSpPr/>
            <p:nvPr/>
          </p:nvGrpSpPr>
          <p:grpSpPr>
            <a:xfrm>
              <a:off x="-1" y="288925"/>
              <a:ext cx="4876802" cy="1143000"/>
              <a:chOff x="0" y="0"/>
              <a:chExt cx="4876800" cy="1142999"/>
            </a:xfrm>
          </p:grpSpPr>
          <p:sp>
            <p:nvSpPr>
              <p:cNvPr id="1247" name="Rectangle"/>
              <p:cNvSpPr/>
              <p:nvPr/>
            </p:nvSpPr>
            <p:spPr>
              <a:xfrm>
                <a:off x="-1" y="0"/>
                <a:ext cx="4876802" cy="1143000"/>
              </a:xfrm>
              <a:prstGeom prst="rect">
                <a:avLst/>
              </a:prstGeom>
              <a:solidFill>
                <a:srgbClr val="FFFFFF"/>
              </a:solidFill>
              <a:ln w="12700" cap="flat">
                <a:noFill/>
                <a:miter lim="400000"/>
              </a:ln>
              <a:effectLst/>
            </p:spPr>
            <p:txBody>
              <a:bodyPr wrap="square" lIns="45719" tIns="45719" rIns="45719" bIns="45719" numCol="1" anchor="ctr">
                <a:noAutofit/>
              </a:bodyPr>
              <a:lstStyle/>
              <a:p>
                <a:pPr algn="ctr" defTabSz="457200">
                  <a:defRPr sz="1800">
                    <a:solidFill>
                      <a:srgbClr val="FFFFFF"/>
                    </a:solidFill>
                  </a:defRPr>
                </a:pPr>
              </a:p>
            </p:txBody>
          </p:sp>
          <p:sp>
            <p:nvSpPr>
              <p:cNvPr id="1248" name="Text"/>
              <p:cNvSpPr/>
              <p:nvPr/>
            </p:nvSpPr>
            <p:spPr>
              <a:xfrm>
                <a:off x="-1" y="392429"/>
                <a:ext cx="4876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457200">
                  <a:defRPr sz="1800">
                    <a:solidFill>
                      <a:srgbClr val="FFFFFF"/>
                    </a:solidFill>
                  </a:defRPr>
                </a:lvl1pPr>
              </a:lstStyle>
              <a:p>
                <a:pPr/>
                <a:r>
                  <a:t> </a:t>
                </a:r>
              </a:p>
            </p:txBody>
          </p:sp>
        </p:grpSp>
        <p:grpSp>
          <p:nvGrpSpPr>
            <p:cNvPr id="1264" name="Group"/>
            <p:cNvGrpSpPr/>
            <p:nvPr/>
          </p:nvGrpSpPr>
          <p:grpSpPr>
            <a:xfrm>
              <a:off x="152407" y="0"/>
              <a:ext cx="4811706" cy="1158875"/>
              <a:chOff x="0" y="0"/>
              <a:chExt cx="4811705" cy="1158874"/>
            </a:xfrm>
          </p:grpSpPr>
          <p:sp>
            <p:nvSpPr>
              <p:cNvPr id="1250" name="Oval"/>
              <p:cNvSpPr/>
              <p:nvPr/>
            </p:nvSpPr>
            <p:spPr>
              <a:xfrm>
                <a:off x="2133593" y="15875"/>
                <a:ext cx="838201" cy="381001"/>
              </a:xfrm>
              <a:prstGeom prst="ellipse">
                <a:avLst/>
              </a:prstGeom>
              <a:solidFill>
                <a:srgbClr val="BFBFB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251" name="Sibiu"/>
              <p:cNvSpPr/>
              <p:nvPr/>
            </p:nvSpPr>
            <p:spPr>
              <a:xfrm>
                <a:off x="2057493" y="0"/>
                <a:ext cx="990646"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Sibiu</a:t>
                </a:r>
              </a:p>
            </p:txBody>
          </p:sp>
          <p:sp>
            <p:nvSpPr>
              <p:cNvPr id="1252" name="Oval"/>
              <p:cNvSpPr/>
              <p:nvPr/>
            </p:nvSpPr>
            <p:spPr>
              <a:xfrm>
                <a:off x="3544880" y="777874"/>
                <a:ext cx="1162051"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53" name="Rimnicu…"/>
              <p:cNvSpPr/>
              <p:nvPr/>
            </p:nvSpPr>
            <p:spPr>
              <a:xfrm>
                <a:off x="3440043" y="788571"/>
                <a:ext cx="1371663"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defTabSz="457200">
                  <a:defRPr sz="1600"/>
                </a:pPr>
                <a:r>
                  <a:t>Rimnicu</a:t>
                </a:r>
                <a:r>
                  <a:t>…</a:t>
                </a:r>
              </a:p>
            </p:txBody>
          </p:sp>
          <p:sp>
            <p:nvSpPr>
              <p:cNvPr id="1254" name="Oval"/>
              <p:cNvSpPr/>
              <p:nvPr/>
            </p:nvSpPr>
            <p:spPr>
              <a:xfrm>
                <a:off x="2471731" y="777874"/>
                <a:ext cx="838201"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255" name="Oradea"/>
              <p:cNvSpPr/>
              <p:nvPr/>
            </p:nvSpPr>
            <p:spPr>
              <a:xfrm>
                <a:off x="2394966" y="762000"/>
                <a:ext cx="99064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Oradea</a:t>
                </a:r>
              </a:p>
            </p:txBody>
          </p:sp>
          <p:sp>
            <p:nvSpPr>
              <p:cNvPr id="1256" name="Oval"/>
              <p:cNvSpPr/>
              <p:nvPr/>
            </p:nvSpPr>
            <p:spPr>
              <a:xfrm>
                <a:off x="1144580" y="777874"/>
                <a:ext cx="1096964"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257" name="Fagaras"/>
              <p:cNvSpPr/>
              <p:nvPr/>
            </p:nvSpPr>
            <p:spPr>
              <a:xfrm>
                <a:off x="1045076" y="762000"/>
                <a:ext cx="129546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Fagaras</a:t>
                </a:r>
              </a:p>
            </p:txBody>
          </p:sp>
          <p:sp>
            <p:nvSpPr>
              <p:cNvPr id="1258" name="Oval"/>
              <p:cNvSpPr/>
              <p:nvPr/>
            </p:nvSpPr>
            <p:spPr>
              <a:xfrm>
                <a:off x="76194" y="777874"/>
                <a:ext cx="838201"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259" name="Arad"/>
              <p:cNvSpPr/>
              <p:nvPr/>
            </p:nvSpPr>
            <p:spPr>
              <a:xfrm>
                <a:off x="0" y="762000"/>
                <a:ext cx="99064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Arad</a:t>
                </a:r>
              </a:p>
            </p:txBody>
          </p:sp>
          <p:sp>
            <p:nvSpPr>
              <p:cNvPr id="1260" name="Line"/>
              <p:cNvSpPr/>
              <p:nvPr/>
            </p:nvSpPr>
            <p:spPr>
              <a:xfrm flipH="1">
                <a:off x="792155" y="341312"/>
                <a:ext cx="1463676" cy="49212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61" name="Line"/>
              <p:cNvSpPr/>
              <p:nvPr/>
            </p:nvSpPr>
            <p:spPr>
              <a:xfrm flipH="1">
                <a:off x="1692268" y="396875"/>
                <a:ext cx="860426" cy="38100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62" name="Line"/>
              <p:cNvSpPr/>
              <p:nvPr/>
            </p:nvSpPr>
            <p:spPr>
              <a:xfrm>
                <a:off x="2552693" y="396875"/>
                <a:ext cx="338139" cy="36512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63" name="Line"/>
              <p:cNvSpPr/>
              <p:nvPr/>
            </p:nvSpPr>
            <p:spPr>
              <a:xfrm>
                <a:off x="2849555" y="341312"/>
                <a:ext cx="865189" cy="49212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grpSp>
      </p:grpSp>
      <p:grpSp>
        <p:nvGrpSpPr>
          <p:cNvPr id="1354" name="Group"/>
          <p:cNvGrpSpPr/>
          <p:nvPr/>
        </p:nvGrpSpPr>
        <p:grpSpPr>
          <a:xfrm>
            <a:off x="1995487" y="3746499"/>
            <a:ext cx="5141857" cy="3027566"/>
            <a:chOff x="0" y="0"/>
            <a:chExt cx="5141856" cy="3027564"/>
          </a:xfrm>
        </p:grpSpPr>
        <p:sp>
          <p:nvSpPr>
            <p:cNvPr id="1266" name="Square"/>
            <p:cNvSpPr/>
            <p:nvPr/>
          </p:nvSpPr>
          <p:spPr>
            <a:xfrm>
              <a:off x="879474" y="123824"/>
              <a:ext cx="117477"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67" name="Square"/>
            <p:cNvSpPr/>
            <p:nvPr/>
          </p:nvSpPr>
          <p:spPr>
            <a:xfrm>
              <a:off x="674686" y="468312"/>
              <a:ext cx="117477"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68" name="Square"/>
            <p:cNvSpPr/>
            <p:nvPr/>
          </p:nvSpPr>
          <p:spPr>
            <a:xfrm>
              <a:off x="530225" y="831850"/>
              <a:ext cx="115888"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69" name="Square"/>
            <p:cNvSpPr/>
            <p:nvPr/>
          </p:nvSpPr>
          <p:spPr>
            <a:xfrm>
              <a:off x="530225" y="1547813"/>
              <a:ext cx="115888"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70" name="Square"/>
            <p:cNvSpPr/>
            <p:nvPr/>
          </p:nvSpPr>
          <p:spPr>
            <a:xfrm>
              <a:off x="1536700" y="1130299"/>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71" name="Square"/>
            <p:cNvSpPr/>
            <p:nvPr/>
          </p:nvSpPr>
          <p:spPr>
            <a:xfrm>
              <a:off x="1154112" y="1808162"/>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72" name="Square"/>
            <p:cNvSpPr/>
            <p:nvPr/>
          </p:nvSpPr>
          <p:spPr>
            <a:xfrm>
              <a:off x="2420937" y="1192212"/>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73" name="Square"/>
            <p:cNvSpPr/>
            <p:nvPr/>
          </p:nvSpPr>
          <p:spPr>
            <a:xfrm>
              <a:off x="1789112" y="1538287"/>
              <a:ext cx="117476" cy="115889"/>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74" name="Square"/>
            <p:cNvSpPr/>
            <p:nvPr/>
          </p:nvSpPr>
          <p:spPr>
            <a:xfrm>
              <a:off x="3889375" y="684212"/>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75" name="Square"/>
            <p:cNvSpPr/>
            <p:nvPr/>
          </p:nvSpPr>
          <p:spPr>
            <a:xfrm>
              <a:off x="3287712" y="427038"/>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76" name="Square"/>
            <p:cNvSpPr/>
            <p:nvPr/>
          </p:nvSpPr>
          <p:spPr>
            <a:xfrm>
              <a:off x="3735387" y="2068513"/>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77" name="Square"/>
            <p:cNvSpPr/>
            <p:nvPr/>
          </p:nvSpPr>
          <p:spPr>
            <a:xfrm>
              <a:off x="3246437" y="2276475"/>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78" name="Square"/>
            <p:cNvSpPr/>
            <p:nvPr/>
          </p:nvSpPr>
          <p:spPr>
            <a:xfrm>
              <a:off x="4200525" y="1239837"/>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79" name="Square"/>
            <p:cNvSpPr/>
            <p:nvPr/>
          </p:nvSpPr>
          <p:spPr>
            <a:xfrm>
              <a:off x="3003550" y="2755899"/>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80" name="Square"/>
            <p:cNvSpPr/>
            <p:nvPr/>
          </p:nvSpPr>
          <p:spPr>
            <a:xfrm>
              <a:off x="4419600" y="2068513"/>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81" name="Square"/>
            <p:cNvSpPr/>
            <p:nvPr/>
          </p:nvSpPr>
          <p:spPr>
            <a:xfrm>
              <a:off x="4672012" y="2560638"/>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82" name="Square"/>
            <p:cNvSpPr/>
            <p:nvPr/>
          </p:nvSpPr>
          <p:spPr>
            <a:xfrm>
              <a:off x="1171575" y="2508250"/>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83" name="Square"/>
            <p:cNvSpPr/>
            <p:nvPr/>
          </p:nvSpPr>
          <p:spPr>
            <a:xfrm>
              <a:off x="1192212" y="2165350"/>
              <a:ext cx="117476" cy="117475"/>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84" name="Square"/>
            <p:cNvSpPr/>
            <p:nvPr/>
          </p:nvSpPr>
          <p:spPr>
            <a:xfrm>
              <a:off x="2546350" y="1925637"/>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85" name="Square"/>
            <p:cNvSpPr/>
            <p:nvPr/>
          </p:nvSpPr>
          <p:spPr>
            <a:xfrm>
              <a:off x="1952625" y="2601913"/>
              <a:ext cx="117476" cy="117476"/>
            </a:xfrm>
            <a:prstGeom prst="rect">
              <a:avLst/>
            </a:prstGeom>
            <a:solidFill>
              <a:srgbClr val="7F7F7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286" name="Line"/>
            <p:cNvSpPr/>
            <p:nvPr/>
          </p:nvSpPr>
          <p:spPr>
            <a:xfrm flipV="1">
              <a:off x="587375" y="585787"/>
              <a:ext cx="146051" cy="246063"/>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87" name="Line"/>
            <p:cNvSpPr/>
            <p:nvPr/>
          </p:nvSpPr>
          <p:spPr>
            <a:xfrm flipV="1">
              <a:off x="733425" y="241299"/>
              <a:ext cx="206376" cy="227014"/>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88" name="Line"/>
            <p:cNvSpPr/>
            <p:nvPr/>
          </p:nvSpPr>
          <p:spPr>
            <a:xfrm flipH="1" flipV="1">
              <a:off x="939800" y="241299"/>
              <a:ext cx="655638" cy="88900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89" name="Line"/>
            <p:cNvSpPr/>
            <p:nvPr/>
          </p:nvSpPr>
          <p:spPr>
            <a:xfrm>
              <a:off x="646111" y="892174"/>
              <a:ext cx="890589" cy="296864"/>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90" name="Line"/>
            <p:cNvSpPr/>
            <p:nvPr/>
          </p:nvSpPr>
          <p:spPr>
            <a:xfrm flipH="1" flipV="1">
              <a:off x="1595437" y="1247774"/>
              <a:ext cx="252414" cy="290515"/>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91" name="Line"/>
            <p:cNvSpPr/>
            <p:nvPr/>
          </p:nvSpPr>
          <p:spPr>
            <a:xfrm>
              <a:off x="1654175" y="1189037"/>
              <a:ext cx="766763" cy="61913"/>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92" name="Line"/>
            <p:cNvSpPr/>
            <p:nvPr/>
          </p:nvSpPr>
          <p:spPr>
            <a:xfrm flipV="1">
              <a:off x="587375" y="949325"/>
              <a:ext cx="1" cy="598489"/>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93" name="Line"/>
            <p:cNvSpPr/>
            <p:nvPr/>
          </p:nvSpPr>
          <p:spPr>
            <a:xfrm>
              <a:off x="646111" y="1606550"/>
              <a:ext cx="508002" cy="26035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94" name="Line"/>
            <p:cNvSpPr/>
            <p:nvPr/>
          </p:nvSpPr>
          <p:spPr>
            <a:xfrm flipH="1" flipV="1">
              <a:off x="1212850" y="1925637"/>
              <a:ext cx="38101" cy="239713"/>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95" name="Line"/>
            <p:cNvSpPr/>
            <p:nvPr/>
          </p:nvSpPr>
          <p:spPr>
            <a:xfrm flipV="1">
              <a:off x="1230312" y="2282824"/>
              <a:ext cx="20639" cy="22542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96" name="Line"/>
            <p:cNvSpPr/>
            <p:nvPr/>
          </p:nvSpPr>
          <p:spPr>
            <a:xfrm flipH="1" flipV="1">
              <a:off x="1289049" y="2566987"/>
              <a:ext cx="663576" cy="93663"/>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97" name="Line"/>
            <p:cNvSpPr/>
            <p:nvPr/>
          </p:nvSpPr>
          <p:spPr>
            <a:xfrm flipH="1" flipV="1">
              <a:off x="1847850" y="1654175"/>
              <a:ext cx="163513" cy="947739"/>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98" name="Line"/>
            <p:cNvSpPr/>
            <p:nvPr/>
          </p:nvSpPr>
          <p:spPr>
            <a:xfrm flipH="1" flipV="1">
              <a:off x="1906587" y="1595438"/>
              <a:ext cx="639764" cy="388938"/>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299" name="Line"/>
            <p:cNvSpPr/>
            <p:nvPr/>
          </p:nvSpPr>
          <p:spPr>
            <a:xfrm flipV="1">
              <a:off x="2070100" y="2043112"/>
              <a:ext cx="534988" cy="617538"/>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300" name="Line"/>
            <p:cNvSpPr/>
            <p:nvPr/>
          </p:nvSpPr>
          <p:spPr>
            <a:xfrm flipH="1" flipV="1">
              <a:off x="2663825" y="1984374"/>
              <a:ext cx="582613" cy="350839"/>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301" name="Line"/>
            <p:cNvSpPr/>
            <p:nvPr/>
          </p:nvSpPr>
          <p:spPr>
            <a:xfrm flipH="1" flipV="1">
              <a:off x="2538412" y="1250950"/>
              <a:ext cx="766764" cy="102552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302" name="Line"/>
            <p:cNvSpPr/>
            <p:nvPr/>
          </p:nvSpPr>
          <p:spPr>
            <a:xfrm flipV="1">
              <a:off x="3062287" y="2393950"/>
              <a:ext cx="242889" cy="36195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303" name="Line"/>
            <p:cNvSpPr/>
            <p:nvPr/>
          </p:nvSpPr>
          <p:spPr>
            <a:xfrm flipV="1">
              <a:off x="3363912" y="2127250"/>
              <a:ext cx="371476" cy="207964"/>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304" name="Line"/>
            <p:cNvSpPr/>
            <p:nvPr/>
          </p:nvSpPr>
          <p:spPr>
            <a:xfrm flipH="1" flipV="1">
              <a:off x="3405187" y="485775"/>
              <a:ext cx="484189" cy="257175"/>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305" name="Line"/>
            <p:cNvSpPr/>
            <p:nvPr/>
          </p:nvSpPr>
          <p:spPr>
            <a:xfrm flipH="1" flipV="1">
              <a:off x="3946525" y="801687"/>
              <a:ext cx="312738" cy="43815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306" name="Line"/>
            <p:cNvSpPr/>
            <p:nvPr/>
          </p:nvSpPr>
          <p:spPr>
            <a:xfrm flipV="1">
              <a:off x="3794125" y="1357312"/>
              <a:ext cx="465138" cy="71120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307" name="Line"/>
            <p:cNvSpPr/>
            <p:nvPr/>
          </p:nvSpPr>
          <p:spPr>
            <a:xfrm>
              <a:off x="3852862" y="2127250"/>
              <a:ext cx="566739" cy="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308" name="Line"/>
            <p:cNvSpPr/>
            <p:nvPr/>
          </p:nvSpPr>
          <p:spPr>
            <a:xfrm flipH="1" flipV="1">
              <a:off x="4478337" y="2185988"/>
              <a:ext cx="252413" cy="374650"/>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309" name="86"/>
            <p:cNvSpPr/>
            <p:nvPr/>
          </p:nvSpPr>
          <p:spPr>
            <a:xfrm>
              <a:off x="4641232" y="2237885"/>
              <a:ext cx="26398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86</a:t>
              </a:r>
            </a:p>
          </p:txBody>
        </p:sp>
        <p:sp>
          <p:nvSpPr>
            <p:cNvPr id="1310" name="98"/>
            <p:cNvSpPr/>
            <p:nvPr/>
          </p:nvSpPr>
          <p:spPr>
            <a:xfrm>
              <a:off x="3970820" y="1866195"/>
              <a:ext cx="26398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98</a:t>
              </a:r>
            </a:p>
          </p:txBody>
        </p:sp>
        <p:sp>
          <p:nvSpPr>
            <p:cNvPr id="1311" name="142"/>
            <p:cNvSpPr/>
            <p:nvPr/>
          </p:nvSpPr>
          <p:spPr>
            <a:xfrm>
              <a:off x="3977460" y="1554647"/>
              <a:ext cx="34390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142</a:t>
              </a:r>
            </a:p>
          </p:txBody>
        </p:sp>
        <p:sp>
          <p:nvSpPr>
            <p:cNvPr id="1312" name="92"/>
            <p:cNvSpPr/>
            <p:nvPr/>
          </p:nvSpPr>
          <p:spPr>
            <a:xfrm>
              <a:off x="4120741" y="832701"/>
              <a:ext cx="26398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92</a:t>
              </a:r>
            </a:p>
          </p:txBody>
        </p:sp>
        <p:sp>
          <p:nvSpPr>
            <p:cNvPr id="1313" name="87"/>
            <p:cNvSpPr/>
            <p:nvPr/>
          </p:nvSpPr>
          <p:spPr>
            <a:xfrm>
              <a:off x="3600252" y="416350"/>
              <a:ext cx="2639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87</a:t>
              </a:r>
            </a:p>
          </p:txBody>
        </p:sp>
        <p:sp>
          <p:nvSpPr>
            <p:cNvPr id="1314" name="90"/>
            <p:cNvSpPr/>
            <p:nvPr/>
          </p:nvSpPr>
          <p:spPr>
            <a:xfrm>
              <a:off x="3057452" y="2523695"/>
              <a:ext cx="2639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90</a:t>
              </a:r>
            </a:p>
          </p:txBody>
        </p:sp>
        <p:sp>
          <p:nvSpPr>
            <p:cNvPr id="1315" name="85"/>
            <p:cNvSpPr/>
            <p:nvPr/>
          </p:nvSpPr>
          <p:spPr>
            <a:xfrm>
              <a:off x="3307984" y="1918666"/>
              <a:ext cx="2639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85</a:t>
              </a:r>
            </a:p>
          </p:txBody>
        </p:sp>
        <p:sp>
          <p:nvSpPr>
            <p:cNvPr id="1316" name="101"/>
            <p:cNvSpPr/>
            <p:nvPr/>
          </p:nvSpPr>
          <p:spPr>
            <a:xfrm>
              <a:off x="2595645" y="2131744"/>
              <a:ext cx="34390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101</a:t>
              </a:r>
            </a:p>
          </p:txBody>
        </p:sp>
        <p:sp>
          <p:nvSpPr>
            <p:cNvPr id="1317" name="211"/>
            <p:cNvSpPr/>
            <p:nvPr/>
          </p:nvSpPr>
          <p:spPr>
            <a:xfrm>
              <a:off x="2885156" y="1597013"/>
              <a:ext cx="34390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211</a:t>
              </a:r>
            </a:p>
          </p:txBody>
        </p:sp>
        <p:sp>
          <p:nvSpPr>
            <p:cNvPr id="1318" name="138"/>
            <p:cNvSpPr/>
            <p:nvPr/>
          </p:nvSpPr>
          <p:spPr>
            <a:xfrm>
              <a:off x="2178870" y="2308638"/>
              <a:ext cx="34390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138</a:t>
              </a:r>
            </a:p>
          </p:txBody>
        </p:sp>
        <p:sp>
          <p:nvSpPr>
            <p:cNvPr id="1319" name="146"/>
            <p:cNvSpPr/>
            <p:nvPr/>
          </p:nvSpPr>
          <p:spPr>
            <a:xfrm>
              <a:off x="1909175" y="2027128"/>
              <a:ext cx="34390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146</a:t>
              </a:r>
            </a:p>
          </p:txBody>
        </p:sp>
        <p:sp>
          <p:nvSpPr>
            <p:cNvPr id="1320" name="97"/>
            <p:cNvSpPr/>
            <p:nvPr/>
          </p:nvSpPr>
          <p:spPr>
            <a:xfrm>
              <a:off x="2153890" y="1592165"/>
              <a:ext cx="26398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97</a:t>
              </a:r>
            </a:p>
          </p:txBody>
        </p:sp>
        <p:sp>
          <p:nvSpPr>
            <p:cNvPr id="1321" name="120"/>
            <p:cNvSpPr/>
            <p:nvPr/>
          </p:nvSpPr>
          <p:spPr>
            <a:xfrm>
              <a:off x="1466245" y="2345377"/>
              <a:ext cx="34390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120</a:t>
              </a:r>
            </a:p>
          </p:txBody>
        </p:sp>
        <p:sp>
          <p:nvSpPr>
            <p:cNvPr id="1322" name="75"/>
            <p:cNvSpPr/>
            <p:nvPr/>
          </p:nvSpPr>
          <p:spPr>
            <a:xfrm>
              <a:off x="865477" y="2269497"/>
              <a:ext cx="2639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75</a:t>
              </a:r>
            </a:p>
          </p:txBody>
        </p:sp>
        <p:sp>
          <p:nvSpPr>
            <p:cNvPr id="1323" name="70"/>
            <p:cNvSpPr/>
            <p:nvPr/>
          </p:nvSpPr>
          <p:spPr>
            <a:xfrm>
              <a:off x="844833" y="1900315"/>
              <a:ext cx="2639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70</a:t>
              </a:r>
            </a:p>
          </p:txBody>
        </p:sp>
        <p:sp>
          <p:nvSpPr>
            <p:cNvPr id="1324" name="111"/>
            <p:cNvSpPr/>
            <p:nvPr/>
          </p:nvSpPr>
          <p:spPr>
            <a:xfrm>
              <a:off x="578416" y="1717445"/>
              <a:ext cx="34390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111</a:t>
              </a:r>
            </a:p>
          </p:txBody>
        </p:sp>
        <p:sp>
          <p:nvSpPr>
            <p:cNvPr id="1325" name="118"/>
            <p:cNvSpPr/>
            <p:nvPr/>
          </p:nvSpPr>
          <p:spPr>
            <a:xfrm>
              <a:off x="161675" y="1166900"/>
              <a:ext cx="34390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118</a:t>
              </a:r>
            </a:p>
          </p:txBody>
        </p:sp>
        <p:sp>
          <p:nvSpPr>
            <p:cNvPr id="1326" name="140"/>
            <p:cNvSpPr/>
            <p:nvPr/>
          </p:nvSpPr>
          <p:spPr>
            <a:xfrm>
              <a:off x="945755" y="780656"/>
              <a:ext cx="34390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140</a:t>
              </a:r>
            </a:p>
          </p:txBody>
        </p:sp>
        <p:sp>
          <p:nvSpPr>
            <p:cNvPr id="1327" name="151"/>
            <p:cNvSpPr/>
            <p:nvPr/>
          </p:nvSpPr>
          <p:spPr>
            <a:xfrm>
              <a:off x="1258050" y="520438"/>
              <a:ext cx="34390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151</a:t>
              </a:r>
            </a:p>
          </p:txBody>
        </p:sp>
        <p:sp>
          <p:nvSpPr>
            <p:cNvPr id="1328" name="71"/>
            <p:cNvSpPr/>
            <p:nvPr/>
          </p:nvSpPr>
          <p:spPr>
            <a:xfrm>
              <a:off x="515952" y="134161"/>
              <a:ext cx="2639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71</a:t>
              </a:r>
            </a:p>
          </p:txBody>
        </p:sp>
        <p:sp>
          <p:nvSpPr>
            <p:cNvPr id="1329" name="75"/>
            <p:cNvSpPr/>
            <p:nvPr/>
          </p:nvSpPr>
          <p:spPr>
            <a:xfrm>
              <a:off x="305324" y="487212"/>
              <a:ext cx="2639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75</a:t>
              </a:r>
            </a:p>
          </p:txBody>
        </p:sp>
        <p:sp>
          <p:nvSpPr>
            <p:cNvPr id="1330" name="Oradea"/>
            <p:cNvSpPr/>
            <p:nvPr/>
          </p:nvSpPr>
          <p:spPr>
            <a:xfrm>
              <a:off x="997805" y="0"/>
              <a:ext cx="594232" cy="269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Oradea</a:t>
              </a:r>
            </a:p>
          </p:txBody>
        </p:sp>
        <p:sp>
          <p:nvSpPr>
            <p:cNvPr id="1331" name="Zerind"/>
            <p:cNvSpPr/>
            <p:nvPr/>
          </p:nvSpPr>
          <p:spPr>
            <a:xfrm>
              <a:off x="732262" y="520438"/>
              <a:ext cx="54199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Zerind</a:t>
              </a:r>
            </a:p>
          </p:txBody>
        </p:sp>
        <p:sp>
          <p:nvSpPr>
            <p:cNvPr id="1332" name="Arad"/>
            <p:cNvSpPr/>
            <p:nvPr/>
          </p:nvSpPr>
          <p:spPr>
            <a:xfrm>
              <a:off x="0" y="884743"/>
              <a:ext cx="41824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Arad</a:t>
              </a:r>
            </a:p>
          </p:txBody>
        </p:sp>
        <p:sp>
          <p:nvSpPr>
            <p:cNvPr id="1333" name="Timisoara"/>
            <p:cNvSpPr/>
            <p:nvPr/>
          </p:nvSpPr>
          <p:spPr>
            <a:xfrm>
              <a:off x="633463" y="1353140"/>
              <a:ext cx="762557"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Timisoara</a:t>
              </a:r>
            </a:p>
          </p:txBody>
        </p:sp>
        <p:sp>
          <p:nvSpPr>
            <p:cNvPr id="1334" name="Lugoj"/>
            <p:cNvSpPr/>
            <p:nvPr/>
          </p:nvSpPr>
          <p:spPr>
            <a:xfrm>
              <a:off x="1203005" y="1769489"/>
              <a:ext cx="47874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Lugoj</a:t>
              </a:r>
            </a:p>
          </p:txBody>
        </p:sp>
        <p:sp>
          <p:nvSpPr>
            <p:cNvPr id="1335" name="Mehadia"/>
            <p:cNvSpPr/>
            <p:nvPr/>
          </p:nvSpPr>
          <p:spPr>
            <a:xfrm>
              <a:off x="1203005" y="2081752"/>
              <a:ext cx="667158"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Mehadia</a:t>
              </a:r>
            </a:p>
          </p:txBody>
        </p:sp>
        <p:sp>
          <p:nvSpPr>
            <p:cNvPr id="1336" name="Dobreta"/>
            <p:cNvSpPr/>
            <p:nvPr/>
          </p:nvSpPr>
          <p:spPr>
            <a:xfrm>
              <a:off x="685510" y="2550147"/>
              <a:ext cx="647141"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Dobreta</a:t>
              </a:r>
            </a:p>
          </p:txBody>
        </p:sp>
        <p:sp>
          <p:nvSpPr>
            <p:cNvPr id="1337" name="Sibiu"/>
            <p:cNvSpPr/>
            <p:nvPr/>
          </p:nvSpPr>
          <p:spPr>
            <a:xfrm>
              <a:off x="1570344" y="884743"/>
              <a:ext cx="432530"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Sibiu</a:t>
              </a:r>
            </a:p>
          </p:txBody>
        </p:sp>
        <p:sp>
          <p:nvSpPr>
            <p:cNvPr id="1338" name="Fagaras"/>
            <p:cNvSpPr/>
            <p:nvPr/>
          </p:nvSpPr>
          <p:spPr>
            <a:xfrm>
              <a:off x="2351078" y="936788"/>
              <a:ext cx="621765"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Fagaras</a:t>
              </a:r>
            </a:p>
          </p:txBody>
        </p:sp>
        <p:sp>
          <p:nvSpPr>
            <p:cNvPr id="1339" name="Rimnicu Vilcea"/>
            <p:cNvSpPr/>
            <p:nvPr/>
          </p:nvSpPr>
          <p:spPr>
            <a:xfrm>
              <a:off x="1778541" y="1353140"/>
              <a:ext cx="1107986"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Rimnicu Vilcea</a:t>
              </a:r>
            </a:p>
          </p:txBody>
        </p:sp>
        <p:sp>
          <p:nvSpPr>
            <p:cNvPr id="1340" name="Pitesti"/>
            <p:cNvSpPr/>
            <p:nvPr/>
          </p:nvSpPr>
          <p:spPr>
            <a:xfrm>
              <a:off x="2403127" y="1715413"/>
              <a:ext cx="53455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Pitesti</a:t>
              </a:r>
            </a:p>
          </p:txBody>
        </p:sp>
        <p:sp>
          <p:nvSpPr>
            <p:cNvPr id="1341" name="Cralova"/>
            <p:cNvSpPr/>
            <p:nvPr/>
          </p:nvSpPr>
          <p:spPr>
            <a:xfrm>
              <a:off x="1986736" y="2654235"/>
              <a:ext cx="616035"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Cralova</a:t>
              </a:r>
            </a:p>
          </p:txBody>
        </p:sp>
        <p:sp>
          <p:nvSpPr>
            <p:cNvPr id="1342" name="Bucharest"/>
            <p:cNvSpPr/>
            <p:nvPr/>
          </p:nvSpPr>
          <p:spPr>
            <a:xfrm>
              <a:off x="3340008" y="2341972"/>
              <a:ext cx="776918"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Bucharest</a:t>
              </a:r>
            </a:p>
          </p:txBody>
        </p:sp>
        <p:sp>
          <p:nvSpPr>
            <p:cNvPr id="1343" name="Giurgiu"/>
            <p:cNvSpPr/>
            <p:nvPr/>
          </p:nvSpPr>
          <p:spPr>
            <a:xfrm>
              <a:off x="3079763" y="2758324"/>
              <a:ext cx="596390"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Giurgiu</a:t>
              </a:r>
            </a:p>
          </p:txBody>
        </p:sp>
        <p:sp>
          <p:nvSpPr>
            <p:cNvPr id="1344" name="Urziceni"/>
            <p:cNvSpPr/>
            <p:nvPr/>
          </p:nvSpPr>
          <p:spPr>
            <a:xfrm>
              <a:off x="3707822" y="2133796"/>
              <a:ext cx="663288"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Urziceni</a:t>
              </a:r>
            </a:p>
          </p:txBody>
        </p:sp>
        <p:sp>
          <p:nvSpPr>
            <p:cNvPr id="1345" name="Neamt"/>
            <p:cNvSpPr/>
            <p:nvPr/>
          </p:nvSpPr>
          <p:spPr>
            <a:xfrm>
              <a:off x="3131812" y="208175"/>
              <a:ext cx="551519"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Neamt</a:t>
              </a:r>
            </a:p>
          </p:txBody>
        </p:sp>
        <p:sp>
          <p:nvSpPr>
            <p:cNvPr id="1346" name="Iasi"/>
            <p:cNvSpPr/>
            <p:nvPr/>
          </p:nvSpPr>
          <p:spPr>
            <a:xfrm>
              <a:off x="4016642" y="624525"/>
              <a:ext cx="331774"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Iasi</a:t>
              </a:r>
            </a:p>
          </p:txBody>
        </p:sp>
        <p:sp>
          <p:nvSpPr>
            <p:cNvPr id="1347" name="Vaslui"/>
            <p:cNvSpPr/>
            <p:nvPr/>
          </p:nvSpPr>
          <p:spPr>
            <a:xfrm>
              <a:off x="4261642" y="1197009"/>
              <a:ext cx="49511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Vaslui</a:t>
              </a:r>
            </a:p>
          </p:txBody>
        </p:sp>
        <p:sp>
          <p:nvSpPr>
            <p:cNvPr id="1348" name="Hirsova"/>
            <p:cNvSpPr/>
            <p:nvPr/>
          </p:nvSpPr>
          <p:spPr>
            <a:xfrm>
              <a:off x="4537132" y="1977666"/>
              <a:ext cx="604725"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Hirsova</a:t>
              </a:r>
            </a:p>
          </p:txBody>
        </p:sp>
        <p:sp>
          <p:nvSpPr>
            <p:cNvPr id="1349" name="Eforie"/>
            <p:cNvSpPr/>
            <p:nvPr/>
          </p:nvSpPr>
          <p:spPr>
            <a:xfrm>
              <a:off x="4589182" y="2652200"/>
              <a:ext cx="509698"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solidFill>
                    <a:schemeClr val="accent1"/>
                  </a:solidFill>
                </a:defRPr>
              </a:lvl1pPr>
            </a:lstStyle>
            <a:p>
              <a:pPr/>
              <a:r>
                <a:t>Eforie</a:t>
              </a:r>
            </a:p>
          </p:txBody>
        </p:sp>
        <p:sp>
          <p:nvSpPr>
            <p:cNvPr id="1350" name="99"/>
            <p:cNvSpPr/>
            <p:nvPr/>
          </p:nvSpPr>
          <p:spPr>
            <a:xfrm>
              <a:off x="1927238" y="949216"/>
              <a:ext cx="263983"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99</a:t>
              </a:r>
            </a:p>
          </p:txBody>
        </p:sp>
        <p:sp>
          <p:nvSpPr>
            <p:cNvPr id="1351" name="Circle"/>
            <p:cNvSpPr/>
            <p:nvPr/>
          </p:nvSpPr>
          <p:spPr>
            <a:xfrm>
              <a:off x="481011" y="782637"/>
              <a:ext cx="215901" cy="215902"/>
            </a:xfrm>
            <a:prstGeom prst="ellipse">
              <a:avLst/>
            </a:prstGeom>
            <a:noFill/>
            <a:ln w="57150" cap="flat">
              <a:solidFill>
                <a:srgbClr val="008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352" name="Circle"/>
            <p:cNvSpPr/>
            <p:nvPr/>
          </p:nvSpPr>
          <p:spPr>
            <a:xfrm>
              <a:off x="3195637" y="2228850"/>
              <a:ext cx="214314" cy="215901"/>
            </a:xfrm>
            <a:prstGeom prst="ellipse">
              <a:avLst/>
            </a:prstGeom>
            <a:noFill/>
            <a:ln w="57150" cap="flat">
              <a:solidFill>
                <a:srgbClr val="FF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353" name="80"/>
            <p:cNvSpPr/>
            <p:nvPr/>
          </p:nvSpPr>
          <p:spPr>
            <a:xfrm>
              <a:off x="1422282" y="1341726"/>
              <a:ext cx="263982"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200"/>
              </a:lvl1pPr>
            </a:lstStyle>
            <a:p>
              <a:pPr/>
              <a:r>
                <a:t>80</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46" grpId="3"/>
      <p:bldP build="whole" bldLvl="1" animBg="1" rev="0" advAuto="0" spid="1221" grpId="2"/>
      <p:bldP build="whole" bldLvl="1" animBg="1" rev="0" advAuto="0" spid="1265" grpId="4"/>
      <p:bldP build="whole" bldLvl="1" animBg="1" rev="0" advAuto="0" spid="1202"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6" name="Example: Romania"/>
          <p:cNvSpPr/>
          <p:nvPr>
            <p:ph type="title" idx="4294967295"/>
          </p:nvPr>
        </p:nvSpPr>
        <p:spPr>
          <a:xfrm>
            <a:off x="374650" y="88900"/>
            <a:ext cx="8153400" cy="1020763"/>
          </a:xfrm>
          <a:prstGeom prst="rect">
            <a:avLst/>
          </a:prstGeom>
        </p:spPr>
        <p:txBody>
          <a:bodyPr/>
          <a:lstStyle>
            <a:lvl1pPr defTabSz="457200">
              <a:defRPr sz="4400"/>
            </a:lvl1pPr>
          </a:lstStyle>
          <a:p>
            <a:pPr/>
            <a:r>
              <a:t>Example: Romania</a:t>
            </a:r>
          </a:p>
        </p:txBody>
      </p:sp>
      <p:grpSp>
        <p:nvGrpSpPr>
          <p:cNvPr id="1366" name="Group"/>
          <p:cNvGrpSpPr/>
          <p:nvPr/>
        </p:nvGrpSpPr>
        <p:grpSpPr>
          <a:xfrm>
            <a:off x="2079624" y="1312862"/>
            <a:ext cx="6124576" cy="892176"/>
            <a:chOff x="0" y="0"/>
            <a:chExt cx="6124575" cy="892175"/>
          </a:xfrm>
        </p:grpSpPr>
        <p:sp>
          <p:nvSpPr>
            <p:cNvPr id="1357" name="Oval"/>
            <p:cNvSpPr/>
            <p:nvPr/>
          </p:nvSpPr>
          <p:spPr>
            <a:xfrm>
              <a:off x="76199" y="511175"/>
              <a:ext cx="838201" cy="381001"/>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1800">
                  <a:solidFill>
                    <a:schemeClr val="accent3"/>
                  </a:solidFill>
                </a:defRPr>
              </a:pPr>
            </a:p>
          </p:txBody>
        </p:sp>
        <p:sp>
          <p:nvSpPr>
            <p:cNvPr id="1358" name="Sibiu"/>
            <p:cNvSpPr/>
            <p:nvPr/>
          </p:nvSpPr>
          <p:spPr>
            <a:xfrm>
              <a:off x="-1" y="495300"/>
              <a:ext cx="9906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solidFill>
                    <a:schemeClr val="accent3"/>
                  </a:solidFill>
                </a:defRPr>
              </a:lvl1pPr>
            </a:lstStyle>
            <a:p>
              <a:pPr/>
              <a:r>
                <a:t>Sibiu</a:t>
              </a:r>
            </a:p>
          </p:txBody>
        </p:sp>
        <p:sp>
          <p:nvSpPr>
            <p:cNvPr id="1359" name="Oval"/>
            <p:cNvSpPr/>
            <p:nvPr/>
          </p:nvSpPr>
          <p:spPr>
            <a:xfrm>
              <a:off x="2771775" y="511175"/>
              <a:ext cx="1162050" cy="381001"/>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2000">
                  <a:solidFill>
                    <a:schemeClr val="accent3"/>
                  </a:solidFill>
                </a:defRPr>
              </a:pPr>
            </a:p>
          </p:txBody>
        </p:sp>
        <p:sp>
          <p:nvSpPr>
            <p:cNvPr id="1360" name="Timisoara"/>
            <p:cNvSpPr/>
            <p:nvPr/>
          </p:nvSpPr>
          <p:spPr>
            <a:xfrm>
              <a:off x="2667000" y="527050"/>
              <a:ext cx="1371600"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600">
                  <a:solidFill>
                    <a:schemeClr val="accent3"/>
                  </a:solidFill>
                </a:defRPr>
              </a:lvl1pPr>
            </a:lstStyle>
            <a:p>
              <a:pPr/>
              <a:r>
                <a:t>Timisoara</a:t>
              </a:r>
            </a:p>
          </p:txBody>
        </p:sp>
        <p:sp>
          <p:nvSpPr>
            <p:cNvPr id="1361" name="Zerind"/>
            <p:cNvSpPr/>
            <p:nvPr/>
          </p:nvSpPr>
          <p:spPr>
            <a:xfrm>
              <a:off x="5133975" y="495300"/>
              <a:ext cx="9906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solidFill>
                    <a:schemeClr val="accent3"/>
                  </a:solidFill>
                </a:defRPr>
              </a:lvl1pPr>
            </a:lstStyle>
            <a:p>
              <a:pPr/>
              <a:r>
                <a:t>Zerind</a:t>
              </a:r>
            </a:p>
          </p:txBody>
        </p:sp>
        <p:sp>
          <p:nvSpPr>
            <p:cNvPr id="1362" name="Line"/>
            <p:cNvSpPr/>
            <p:nvPr/>
          </p:nvSpPr>
          <p:spPr>
            <a:xfrm flipH="1">
              <a:off x="792162" y="134936"/>
              <a:ext cx="1235076" cy="431801"/>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363" name="Line"/>
            <p:cNvSpPr/>
            <p:nvPr/>
          </p:nvSpPr>
          <p:spPr>
            <a:xfrm>
              <a:off x="2620963" y="134936"/>
              <a:ext cx="322263" cy="431801"/>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364" name="Line"/>
            <p:cNvSpPr/>
            <p:nvPr/>
          </p:nvSpPr>
          <p:spPr>
            <a:xfrm>
              <a:off x="2743200" y="-1"/>
              <a:ext cx="2570164" cy="554039"/>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365" name="Oval"/>
            <p:cNvSpPr/>
            <p:nvPr/>
          </p:nvSpPr>
          <p:spPr>
            <a:xfrm>
              <a:off x="5181600" y="495300"/>
              <a:ext cx="898525" cy="396875"/>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1800">
                  <a:solidFill>
                    <a:schemeClr val="accent3"/>
                  </a:solidFill>
                </a:defRPr>
              </a:pPr>
            </a:p>
          </p:txBody>
        </p:sp>
      </p:grpSp>
      <p:grpSp>
        <p:nvGrpSpPr>
          <p:cNvPr id="1369" name="Group"/>
          <p:cNvGrpSpPr/>
          <p:nvPr/>
        </p:nvGrpSpPr>
        <p:grpSpPr>
          <a:xfrm>
            <a:off x="3917950" y="1098549"/>
            <a:ext cx="990600" cy="396877"/>
            <a:chOff x="0" y="0"/>
            <a:chExt cx="990600" cy="396875"/>
          </a:xfrm>
        </p:grpSpPr>
        <p:sp>
          <p:nvSpPr>
            <p:cNvPr id="1367" name="Oval"/>
            <p:cNvSpPr/>
            <p:nvPr/>
          </p:nvSpPr>
          <p:spPr>
            <a:xfrm>
              <a:off x="76200" y="15874"/>
              <a:ext cx="838200" cy="381002"/>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chemeClr val="accent3"/>
                  </a:solidFill>
                </a:defRPr>
              </a:pPr>
            </a:p>
          </p:txBody>
        </p:sp>
        <p:sp>
          <p:nvSpPr>
            <p:cNvPr id="1368" name="Arad"/>
            <p:cNvSpPr/>
            <p:nvPr/>
          </p:nvSpPr>
          <p:spPr>
            <a:xfrm>
              <a:off x="0" y="-1"/>
              <a:ext cx="9906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Arad</a:t>
              </a:r>
            </a:p>
          </p:txBody>
        </p:sp>
      </p:grpSp>
      <p:grpSp>
        <p:nvGrpSpPr>
          <p:cNvPr id="1385" name="Group"/>
          <p:cNvGrpSpPr/>
          <p:nvPr/>
        </p:nvGrpSpPr>
        <p:grpSpPr>
          <a:xfrm>
            <a:off x="1620837" y="1076324"/>
            <a:ext cx="6705601" cy="1295402"/>
            <a:chOff x="0" y="0"/>
            <a:chExt cx="6705600" cy="1295400"/>
          </a:xfrm>
        </p:grpSpPr>
        <p:grpSp>
          <p:nvGrpSpPr>
            <p:cNvPr id="1372" name="Group"/>
            <p:cNvGrpSpPr/>
            <p:nvPr/>
          </p:nvGrpSpPr>
          <p:grpSpPr>
            <a:xfrm>
              <a:off x="0" y="152399"/>
              <a:ext cx="6705600" cy="1143002"/>
              <a:chOff x="0" y="0"/>
              <a:chExt cx="6705600" cy="1143000"/>
            </a:xfrm>
          </p:grpSpPr>
          <p:sp>
            <p:nvSpPr>
              <p:cNvPr id="1370" name="Rectangle"/>
              <p:cNvSpPr/>
              <p:nvPr/>
            </p:nvSpPr>
            <p:spPr>
              <a:xfrm>
                <a:off x="0" y="-1"/>
                <a:ext cx="6705600" cy="1143002"/>
              </a:xfrm>
              <a:prstGeom prst="rect">
                <a:avLst/>
              </a:prstGeom>
              <a:solidFill>
                <a:srgbClr val="FFFFFF"/>
              </a:solidFill>
              <a:ln w="12700" cap="flat">
                <a:noFill/>
                <a:miter lim="400000"/>
              </a:ln>
              <a:effectLst/>
            </p:spPr>
            <p:txBody>
              <a:bodyPr wrap="square" lIns="45719" tIns="45719" rIns="45719" bIns="45719" numCol="1" anchor="ctr">
                <a:noAutofit/>
              </a:bodyPr>
              <a:lstStyle/>
              <a:p>
                <a:pPr algn="ctr" defTabSz="457200">
                  <a:defRPr sz="1800">
                    <a:solidFill>
                      <a:srgbClr val="FFFFFF"/>
                    </a:solidFill>
                  </a:defRPr>
                </a:pPr>
              </a:p>
            </p:txBody>
          </p:sp>
          <p:sp>
            <p:nvSpPr>
              <p:cNvPr id="1371" name="Text"/>
              <p:cNvSpPr/>
              <p:nvPr/>
            </p:nvSpPr>
            <p:spPr>
              <a:xfrm>
                <a:off x="0" y="392430"/>
                <a:ext cx="6705600"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457200">
                  <a:defRPr sz="1800">
                    <a:solidFill>
                      <a:srgbClr val="FFFFFF"/>
                    </a:solidFill>
                  </a:defRPr>
                </a:lvl1pPr>
              </a:lstStyle>
              <a:p>
                <a:pPr/>
                <a:r>
                  <a:t> </a:t>
                </a:r>
              </a:p>
            </p:txBody>
          </p:sp>
        </p:grpSp>
        <p:grpSp>
          <p:nvGrpSpPr>
            <p:cNvPr id="1384" name="Group"/>
            <p:cNvGrpSpPr/>
            <p:nvPr/>
          </p:nvGrpSpPr>
          <p:grpSpPr>
            <a:xfrm>
              <a:off x="457199" y="-1"/>
              <a:ext cx="6124576" cy="1098552"/>
              <a:chOff x="0" y="0"/>
              <a:chExt cx="6124575" cy="1098550"/>
            </a:xfrm>
          </p:grpSpPr>
          <p:sp>
            <p:nvSpPr>
              <p:cNvPr id="1373" name="Oval"/>
              <p:cNvSpPr/>
              <p:nvPr/>
            </p:nvSpPr>
            <p:spPr>
              <a:xfrm>
                <a:off x="1905000" y="15875"/>
                <a:ext cx="838200" cy="381001"/>
              </a:xfrm>
              <a:prstGeom prst="ellipse">
                <a:avLst/>
              </a:prstGeom>
              <a:solidFill>
                <a:srgbClr val="BFBFB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pPr>
              </a:p>
            </p:txBody>
          </p:sp>
          <p:sp>
            <p:nvSpPr>
              <p:cNvPr id="1374" name="Oval"/>
              <p:cNvSpPr/>
              <p:nvPr/>
            </p:nvSpPr>
            <p:spPr>
              <a:xfrm>
                <a:off x="76199" y="717550"/>
                <a:ext cx="838201" cy="381000"/>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pPr>
              </a:p>
            </p:txBody>
          </p:sp>
          <p:sp>
            <p:nvSpPr>
              <p:cNvPr id="1375" name="Sibiu"/>
              <p:cNvSpPr/>
              <p:nvPr/>
            </p:nvSpPr>
            <p:spPr>
              <a:xfrm>
                <a:off x="-1" y="701676"/>
                <a:ext cx="9906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Sibiu</a:t>
                </a:r>
              </a:p>
            </p:txBody>
          </p:sp>
          <p:sp>
            <p:nvSpPr>
              <p:cNvPr id="1376" name="Oval"/>
              <p:cNvSpPr/>
              <p:nvPr/>
            </p:nvSpPr>
            <p:spPr>
              <a:xfrm>
                <a:off x="2771775" y="717550"/>
                <a:ext cx="1162050" cy="381000"/>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pPr>
              </a:p>
            </p:txBody>
          </p:sp>
          <p:sp>
            <p:nvSpPr>
              <p:cNvPr id="1377" name="Timisoara"/>
              <p:cNvSpPr/>
              <p:nvPr/>
            </p:nvSpPr>
            <p:spPr>
              <a:xfrm>
                <a:off x="2667000" y="733426"/>
                <a:ext cx="1371600"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600"/>
                </a:lvl1pPr>
              </a:lstStyle>
              <a:p>
                <a:pPr/>
                <a:r>
                  <a:t>Timisoara</a:t>
                </a:r>
              </a:p>
            </p:txBody>
          </p:sp>
          <p:sp>
            <p:nvSpPr>
              <p:cNvPr id="1378" name="Zerind"/>
              <p:cNvSpPr/>
              <p:nvPr/>
            </p:nvSpPr>
            <p:spPr>
              <a:xfrm>
                <a:off x="5133975" y="701676"/>
                <a:ext cx="9906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Zerind</a:t>
                </a:r>
              </a:p>
            </p:txBody>
          </p:sp>
          <p:sp>
            <p:nvSpPr>
              <p:cNvPr id="1379" name="Line"/>
              <p:cNvSpPr/>
              <p:nvPr/>
            </p:nvSpPr>
            <p:spPr>
              <a:xfrm flipH="1">
                <a:off x="792161" y="341313"/>
                <a:ext cx="1235076" cy="431800"/>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380" name="Line"/>
              <p:cNvSpPr/>
              <p:nvPr/>
            </p:nvSpPr>
            <p:spPr>
              <a:xfrm>
                <a:off x="2620962" y="341313"/>
                <a:ext cx="322264" cy="43180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381" name="Line"/>
              <p:cNvSpPr/>
              <p:nvPr/>
            </p:nvSpPr>
            <p:spPr>
              <a:xfrm>
                <a:off x="2743199" y="206375"/>
                <a:ext cx="2570163" cy="554038"/>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382" name="Oval"/>
              <p:cNvSpPr/>
              <p:nvPr/>
            </p:nvSpPr>
            <p:spPr>
              <a:xfrm>
                <a:off x="5181600" y="701675"/>
                <a:ext cx="898525" cy="396876"/>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pPr>
              </a:p>
            </p:txBody>
          </p:sp>
          <p:sp>
            <p:nvSpPr>
              <p:cNvPr id="1383" name="Arad"/>
              <p:cNvSpPr/>
              <p:nvPr/>
            </p:nvSpPr>
            <p:spPr>
              <a:xfrm>
                <a:off x="1828800" y="0"/>
                <a:ext cx="9906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Arad</a:t>
                </a:r>
              </a:p>
            </p:txBody>
          </p:sp>
        </p:grpSp>
      </p:grpSp>
      <p:grpSp>
        <p:nvGrpSpPr>
          <p:cNvPr id="1410" name="Group"/>
          <p:cNvGrpSpPr/>
          <p:nvPr/>
        </p:nvGrpSpPr>
        <p:grpSpPr>
          <a:xfrm>
            <a:off x="20637" y="2133600"/>
            <a:ext cx="8991601" cy="820739"/>
            <a:chOff x="0" y="0"/>
            <a:chExt cx="8991600" cy="820738"/>
          </a:xfrm>
        </p:grpSpPr>
        <p:sp>
          <p:nvSpPr>
            <p:cNvPr id="1386" name="Oval"/>
            <p:cNvSpPr/>
            <p:nvPr/>
          </p:nvSpPr>
          <p:spPr>
            <a:xfrm>
              <a:off x="3544887" y="439737"/>
              <a:ext cx="1160464" cy="381002"/>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2000">
                  <a:solidFill>
                    <a:srgbClr val="FFFFFF"/>
                  </a:solidFill>
                </a:defRPr>
              </a:pPr>
            </a:p>
          </p:txBody>
        </p:sp>
        <p:sp>
          <p:nvSpPr>
            <p:cNvPr id="1387" name="Rimnicu…"/>
            <p:cNvSpPr/>
            <p:nvPr/>
          </p:nvSpPr>
          <p:spPr>
            <a:xfrm>
              <a:off x="3439886" y="449983"/>
              <a:ext cx="1371601"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defTabSz="457200">
                <a:defRPr sz="1600"/>
              </a:pPr>
              <a:r>
                <a:t>Rimnicu</a:t>
              </a:r>
              <a:r>
                <a:t>…</a:t>
              </a:r>
            </a:p>
          </p:txBody>
        </p:sp>
        <p:sp>
          <p:nvSpPr>
            <p:cNvPr id="1388" name="Oval"/>
            <p:cNvSpPr/>
            <p:nvPr/>
          </p:nvSpPr>
          <p:spPr>
            <a:xfrm>
              <a:off x="5986462" y="439737"/>
              <a:ext cx="838201" cy="381002"/>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1800">
                  <a:solidFill>
                    <a:srgbClr val="FFFFFF"/>
                  </a:solidFill>
                </a:defRPr>
              </a:pPr>
            </a:p>
          </p:txBody>
        </p:sp>
        <p:sp>
          <p:nvSpPr>
            <p:cNvPr id="1389" name="Lugoj"/>
            <p:cNvSpPr/>
            <p:nvPr/>
          </p:nvSpPr>
          <p:spPr>
            <a:xfrm>
              <a:off x="5910945" y="423402"/>
              <a:ext cx="9906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Lugoj</a:t>
              </a:r>
            </a:p>
          </p:txBody>
        </p:sp>
        <p:sp>
          <p:nvSpPr>
            <p:cNvPr id="1390" name="Oval"/>
            <p:cNvSpPr/>
            <p:nvPr/>
          </p:nvSpPr>
          <p:spPr>
            <a:xfrm>
              <a:off x="8077200" y="439737"/>
              <a:ext cx="838200" cy="381002"/>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1800">
                  <a:solidFill>
                    <a:srgbClr val="FFFFFF"/>
                  </a:solidFill>
                </a:defRPr>
              </a:pPr>
            </a:p>
          </p:txBody>
        </p:sp>
        <p:sp>
          <p:nvSpPr>
            <p:cNvPr id="1391" name="Oradea"/>
            <p:cNvSpPr/>
            <p:nvPr/>
          </p:nvSpPr>
          <p:spPr>
            <a:xfrm>
              <a:off x="8001000" y="423402"/>
              <a:ext cx="9906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Oradea</a:t>
              </a:r>
            </a:p>
          </p:txBody>
        </p:sp>
        <p:sp>
          <p:nvSpPr>
            <p:cNvPr id="1392" name="Oval"/>
            <p:cNvSpPr/>
            <p:nvPr/>
          </p:nvSpPr>
          <p:spPr>
            <a:xfrm>
              <a:off x="2471737" y="439737"/>
              <a:ext cx="838201" cy="381002"/>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1800">
                  <a:solidFill>
                    <a:srgbClr val="FFFFFF"/>
                  </a:solidFill>
                </a:defRPr>
              </a:pPr>
            </a:p>
          </p:txBody>
        </p:sp>
        <p:sp>
          <p:nvSpPr>
            <p:cNvPr id="1393" name="Oradea"/>
            <p:cNvSpPr/>
            <p:nvPr/>
          </p:nvSpPr>
          <p:spPr>
            <a:xfrm>
              <a:off x="2394858" y="423402"/>
              <a:ext cx="9906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Oradea</a:t>
              </a:r>
            </a:p>
          </p:txBody>
        </p:sp>
        <p:sp>
          <p:nvSpPr>
            <p:cNvPr id="1394" name="Oval"/>
            <p:cNvSpPr/>
            <p:nvPr/>
          </p:nvSpPr>
          <p:spPr>
            <a:xfrm>
              <a:off x="4941887" y="439737"/>
              <a:ext cx="838201" cy="381002"/>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1800">
                  <a:solidFill>
                    <a:srgbClr val="FFFFFF"/>
                  </a:solidFill>
                </a:defRPr>
              </a:pPr>
            </a:p>
          </p:txBody>
        </p:sp>
        <p:sp>
          <p:nvSpPr>
            <p:cNvPr id="1395" name="Arad"/>
            <p:cNvSpPr/>
            <p:nvPr/>
          </p:nvSpPr>
          <p:spPr>
            <a:xfrm>
              <a:off x="4865916" y="423402"/>
              <a:ext cx="9906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Arad</a:t>
              </a:r>
            </a:p>
          </p:txBody>
        </p:sp>
        <p:sp>
          <p:nvSpPr>
            <p:cNvPr id="1396" name="Oval"/>
            <p:cNvSpPr/>
            <p:nvPr/>
          </p:nvSpPr>
          <p:spPr>
            <a:xfrm>
              <a:off x="7032625" y="439737"/>
              <a:ext cx="838200" cy="381002"/>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1800">
                  <a:solidFill>
                    <a:srgbClr val="FFFFFF"/>
                  </a:solidFill>
                </a:defRPr>
              </a:pPr>
            </a:p>
          </p:txBody>
        </p:sp>
        <p:sp>
          <p:nvSpPr>
            <p:cNvPr id="1397" name="Arad"/>
            <p:cNvSpPr/>
            <p:nvPr/>
          </p:nvSpPr>
          <p:spPr>
            <a:xfrm>
              <a:off x="6955973" y="423402"/>
              <a:ext cx="9906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Arad</a:t>
              </a:r>
            </a:p>
          </p:txBody>
        </p:sp>
        <p:sp>
          <p:nvSpPr>
            <p:cNvPr id="1398" name="Oval"/>
            <p:cNvSpPr/>
            <p:nvPr/>
          </p:nvSpPr>
          <p:spPr>
            <a:xfrm>
              <a:off x="1144587" y="439737"/>
              <a:ext cx="1096963" cy="381002"/>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1800">
                  <a:solidFill>
                    <a:srgbClr val="FFFFFF"/>
                  </a:solidFill>
                </a:defRPr>
              </a:pPr>
            </a:p>
          </p:txBody>
        </p:sp>
        <p:sp>
          <p:nvSpPr>
            <p:cNvPr id="1399" name="Fagaras"/>
            <p:cNvSpPr/>
            <p:nvPr/>
          </p:nvSpPr>
          <p:spPr>
            <a:xfrm>
              <a:off x="1045029" y="423402"/>
              <a:ext cx="12954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Fagaras</a:t>
              </a:r>
            </a:p>
          </p:txBody>
        </p:sp>
        <p:sp>
          <p:nvSpPr>
            <p:cNvPr id="1400" name="Oval"/>
            <p:cNvSpPr/>
            <p:nvPr/>
          </p:nvSpPr>
          <p:spPr>
            <a:xfrm>
              <a:off x="76200" y="439737"/>
              <a:ext cx="838200" cy="381002"/>
            </a:xfrm>
            <a:prstGeom prst="ellipse">
              <a:avLst/>
            </a:prstGeom>
            <a:noFill/>
            <a:ln w="9525" cap="flat">
              <a:solidFill>
                <a:schemeClr val="accent3"/>
              </a:solidFill>
              <a:prstDash val="sysDash"/>
              <a:round/>
            </a:ln>
            <a:effectLst/>
          </p:spPr>
          <p:txBody>
            <a:bodyPr wrap="square" lIns="45719" tIns="45719" rIns="45719" bIns="45719" numCol="1" anchor="ctr">
              <a:noAutofit/>
            </a:bodyPr>
            <a:lstStyle/>
            <a:p>
              <a:pPr algn="ctr" defTabSz="457200">
                <a:defRPr sz="1800">
                  <a:solidFill>
                    <a:srgbClr val="FFFFFF"/>
                  </a:solidFill>
                </a:defRPr>
              </a:pPr>
            </a:p>
          </p:txBody>
        </p:sp>
        <p:sp>
          <p:nvSpPr>
            <p:cNvPr id="1401" name="Arad"/>
            <p:cNvSpPr/>
            <p:nvPr/>
          </p:nvSpPr>
          <p:spPr>
            <a:xfrm>
              <a:off x="0" y="423402"/>
              <a:ext cx="9906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Arad</a:t>
              </a:r>
            </a:p>
          </p:txBody>
        </p:sp>
        <p:sp>
          <p:nvSpPr>
            <p:cNvPr id="1402" name="Line"/>
            <p:cNvSpPr/>
            <p:nvPr/>
          </p:nvSpPr>
          <p:spPr>
            <a:xfrm flipH="1">
              <a:off x="792162" y="1587"/>
              <a:ext cx="1463676" cy="493713"/>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403" name="Line"/>
            <p:cNvSpPr/>
            <p:nvPr/>
          </p:nvSpPr>
          <p:spPr>
            <a:xfrm flipH="1">
              <a:off x="1692275" y="58737"/>
              <a:ext cx="860426" cy="381001"/>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404" name="Line"/>
            <p:cNvSpPr/>
            <p:nvPr/>
          </p:nvSpPr>
          <p:spPr>
            <a:xfrm>
              <a:off x="2552700" y="58737"/>
              <a:ext cx="338138" cy="365127"/>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405" name="Line"/>
            <p:cNvSpPr/>
            <p:nvPr/>
          </p:nvSpPr>
          <p:spPr>
            <a:xfrm>
              <a:off x="2849562" y="1587"/>
              <a:ext cx="865189" cy="493713"/>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406" name="Line"/>
            <p:cNvSpPr/>
            <p:nvPr/>
          </p:nvSpPr>
          <p:spPr>
            <a:xfrm flipH="1">
              <a:off x="5360987" y="58737"/>
              <a:ext cx="49214" cy="365127"/>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407" name="Line"/>
            <p:cNvSpPr/>
            <p:nvPr/>
          </p:nvSpPr>
          <p:spPr>
            <a:xfrm>
              <a:off x="5819775" y="1587"/>
              <a:ext cx="585788" cy="422277"/>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408" name="Line"/>
            <p:cNvSpPr/>
            <p:nvPr/>
          </p:nvSpPr>
          <p:spPr>
            <a:xfrm flipH="1">
              <a:off x="7451724" y="58737"/>
              <a:ext cx="236538" cy="365127"/>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sp>
          <p:nvSpPr>
            <p:cNvPr id="1409" name="Line"/>
            <p:cNvSpPr/>
            <p:nvPr/>
          </p:nvSpPr>
          <p:spPr>
            <a:xfrm>
              <a:off x="8005762" y="-1"/>
              <a:ext cx="490539" cy="439739"/>
            </a:xfrm>
            <a:prstGeom prst="line">
              <a:avLst/>
            </a:prstGeom>
            <a:noFill/>
            <a:ln w="25400" cap="flat">
              <a:solidFill>
                <a:schemeClr val="accent3"/>
              </a:solidFill>
              <a:prstDash val="sysDash"/>
              <a:round/>
            </a:ln>
            <a:effectLst/>
          </p:spPr>
          <p:txBody>
            <a:bodyPr wrap="square" lIns="45719" tIns="45719" rIns="45719" bIns="45719" numCol="1" anchor="t">
              <a:noAutofit/>
            </a:bodyPr>
            <a:lstStyle/>
            <a:p>
              <a:pPr/>
            </a:p>
          </p:txBody>
        </p:sp>
      </p:grpSp>
      <p:grpSp>
        <p:nvGrpSpPr>
          <p:cNvPr id="1429" name="Group"/>
          <p:cNvGrpSpPr/>
          <p:nvPr/>
        </p:nvGrpSpPr>
        <p:grpSpPr>
          <a:xfrm>
            <a:off x="-125413" y="1779587"/>
            <a:ext cx="4964113" cy="1431926"/>
            <a:chOff x="0" y="0"/>
            <a:chExt cx="4964112" cy="1431924"/>
          </a:xfrm>
        </p:grpSpPr>
        <p:grpSp>
          <p:nvGrpSpPr>
            <p:cNvPr id="1413" name="Group"/>
            <p:cNvGrpSpPr/>
            <p:nvPr/>
          </p:nvGrpSpPr>
          <p:grpSpPr>
            <a:xfrm>
              <a:off x="-1" y="288925"/>
              <a:ext cx="4876802" cy="1143000"/>
              <a:chOff x="0" y="0"/>
              <a:chExt cx="4876800" cy="1142999"/>
            </a:xfrm>
          </p:grpSpPr>
          <p:sp>
            <p:nvSpPr>
              <p:cNvPr id="1411" name="Rectangle"/>
              <p:cNvSpPr/>
              <p:nvPr/>
            </p:nvSpPr>
            <p:spPr>
              <a:xfrm>
                <a:off x="-1" y="0"/>
                <a:ext cx="4876802" cy="1143000"/>
              </a:xfrm>
              <a:prstGeom prst="rect">
                <a:avLst/>
              </a:prstGeom>
              <a:solidFill>
                <a:srgbClr val="FFFFFF"/>
              </a:solidFill>
              <a:ln w="12700" cap="flat">
                <a:noFill/>
                <a:miter lim="400000"/>
              </a:ln>
              <a:effectLst/>
            </p:spPr>
            <p:txBody>
              <a:bodyPr wrap="square" lIns="45719" tIns="45719" rIns="45719" bIns="45719" numCol="1" anchor="ctr">
                <a:noAutofit/>
              </a:bodyPr>
              <a:lstStyle/>
              <a:p>
                <a:pPr algn="ctr" defTabSz="457200">
                  <a:defRPr sz="1800">
                    <a:solidFill>
                      <a:srgbClr val="FFFFFF"/>
                    </a:solidFill>
                  </a:defRPr>
                </a:pPr>
              </a:p>
            </p:txBody>
          </p:sp>
          <p:sp>
            <p:nvSpPr>
              <p:cNvPr id="1412" name="Text"/>
              <p:cNvSpPr/>
              <p:nvPr/>
            </p:nvSpPr>
            <p:spPr>
              <a:xfrm>
                <a:off x="-1" y="392429"/>
                <a:ext cx="4876802"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457200">
                  <a:defRPr sz="1800">
                    <a:solidFill>
                      <a:srgbClr val="FFFFFF"/>
                    </a:solidFill>
                  </a:defRPr>
                </a:lvl1pPr>
              </a:lstStyle>
              <a:p>
                <a:pPr/>
                <a:r>
                  <a:t> </a:t>
                </a:r>
              </a:p>
            </p:txBody>
          </p:sp>
        </p:grpSp>
        <p:grpSp>
          <p:nvGrpSpPr>
            <p:cNvPr id="1428" name="Group"/>
            <p:cNvGrpSpPr/>
            <p:nvPr/>
          </p:nvGrpSpPr>
          <p:grpSpPr>
            <a:xfrm>
              <a:off x="152407" y="0"/>
              <a:ext cx="4811706" cy="1158875"/>
              <a:chOff x="0" y="0"/>
              <a:chExt cx="4811705" cy="1158874"/>
            </a:xfrm>
          </p:grpSpPr>
          <p:sp>
            <p:nvSpPr>
              <p:cNvPr id="1414" name="Oval"/>
              <p:cNvSpPr/>
              <p:nvPr/>
            </p:nvSpPr>
            <p:spPr>
              <a:xfrm>
                <a:off x="2133593" y="15875"/>
                <a:ext cx="838201" cy="381001"/>
              </a:xfrm>
              <a:prstGeom prst="ellipse">
                <a:avLst/>
              </a:prstGeom>
              <a:solidFill>
                <a:srgbClr val="BFBFBF"/>
              </a:solid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415" name="Sibiu"/>
              <p:cNvSpPr/>
              <p:nvPr/>
            </p:nvSpPr>
            <p:spPr>
              <a:xfrm>
                <a:off x="2057493" y="0"/>
                <a:ext cx="990646"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Sibiu</a:t>
                </a:r>
              </a:p>
            </p:txBody>
          </p:sp>
          <p:sp>
            <p:nvSpPr>
              <p:cNvPr id="1416" name="Oval"/>
              <p:cNvSpPr/>
              <p:nvPr/>
            </p:nvSpPr>
            <p:spPr>
              <a:xfrm>
                <a:off x="3544880" y="777874"/>
                <a:ext cx="1162051"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1417" name="Rimnicu…"/>
              <p:cNvSpPr/>
              <p:nvPr/>
            </p:nvSpPr>
            <p:spPr>
              <a:xfrm>
                <a:off x="3440043" y="788571"/>
                <a:ext cx="1371663"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defTabSz="457200">
                  <a:defRPr sz="1600"/>
                </a:pPr>
                <a:r>
                  <a:t>Rimnicu</a:t>
                </a:r>
                <a:r>
                  <a:t>…</a:t>
                </a:r>
              </a:p>
            </p:txBody>
          </p:sp>
          <p:sp>
            <p:nvSpPr>
              <p:cNvPr id="1418" name="Oval"/>
              <p:cNvSpPr/>
              <p:nvPr/>
            </p:nvSpPr>
            <p:spPr>
              <a:xfrm>
                <a:off x="2471731" y="777874"/>
                <a:ext cx="838201"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419" name="Oradea"/>
              <p:cNvSpPr/>
              <p:nvPr/>
            </p:nvSpPr>
            <p:spPr>
              <a:xfrm>
                <a:off x="2394966" y="762000"/>
                <a:ext cx="99064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Oradea</a:t>
                </a:r>
              </a:p>
            </p:txBody>
          </p:sp>
          <p:sp>
            <p:nvSpPr>
              <p:cNvPr id="1420" name="Oval"/>
              <p:cNvSpPr/>
              <p:nvPr/>
            </p:nvSpPr>
            <p:spPr>
              <a:xfrm>
                <a:off x="1144580" y="777874"/>
                <a:ext cx="1096964"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421" name="Fagaras"/>
              <p:cNvSpPr/>
              <p:nvPr/>
            </p:nvSpPr>
            <p:spPr>
              <a:xfrm>
                <a:off x="1045076" y="762000"/>
                <a:ext cx="129546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Fagaras</a:t>
                </a:r>
              </a:p>
            </p:txBody>
          </p:sp>
          <p:sp>
            <p:nvSpPr>
              <p:cNvPr id="1422" name="Oval"/>
              <p:cNvSpPr/>
              <p:nvPr/>
            </p:nvSpPr>
            <p:spPr>
              <a:xfrm>
                <a:off x="76194" y="777874"/>
                <a:ext cx="838201" cy="381001"/>
              </a:xfrm>
              <a:prstGeom prst="ellipse">
                <a:avLst/>
              </a:prstGeom>
              <a:noFill/>
              <a:ln w="9525"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423" name="Arad"/>
              <p:cNvSpPr/>
              <p:nvPr/>
            </p:nvSpPr>
            <p:spPr>
              <a:xfrm>
                <a:off x="0" y="762000"/>
                <a:ext cx="990645"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457200">
                  <a:defRPr sz="1800"/>
                </a:lvl1pPr>
              </a:lstStyle>
              <a:p>
                <a:pPr/>
                <a:r>
                  <a:t>Arad</a:t>
                </a:r>
              </a:p>
            </p:txBody>
          </p:sp>
          <p:sp>
            <p:nvSpPr>
              <p:cNvPr id="1424" name="Line"/>
              <p:cNvSpPr/>
              <p:nvPr/>
            </p:nvSpPr>
            <p:spPr>
              <a:xfrm flipH="1">
                <a:off x="792155" y="341312"/>
                <a:ext cx="1463676" cy="49212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425" name="Line"/>
              <p:cNvSpPr/>
              <p:nvPr/>
            </p:nvSpPr>
            <p:spPr>
              <a:xfrm flipH="1">
                <a:off x="1692268" y="396875"/>
                <a:ext cx="860426" cy="381001"/>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426" name="Line"/>
              <p:cNvSpPr/>
              <p:nvPr/>
            </p:nvSpPr>
            <p:spPr>
              <a:xfrm>
                <a:off x="2552693" y="396875"/>
                <a:ext cx="338139" cy="36512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sp>
            <p:nvSpPr>
              <p:cNvPr id="1427" name="Line"/>
              <p:cNvSpPr/>
              <p:nvPr/>
            </p:nvSpPr>
            <p:spPr>
              <a:xfrm>
                <a:off x="2849555" y="341312"/>
                <a:ext cx="865189" cy="492126"/>
              </a:xfrm>
              <a:prstGeom prst="line">
                <a:avLst/>
              </a:prstGeom>
              <a:noFill/>
              <a:ln w="25400" cap="flat">
                <a:solidFill>
                  <a:srgbClr val="000000"/>
                </a:solidFill>
                <a:prstDash val="solid"/>
                <a:round/>
              </a:ln>
              <a:effectLst>
                <a:outerShdw sx="100000" sy="100000" kx="0" ky="0" algn="b" rotWithShape="0" blurRad="38100" dist="20000" dir="5400000">
                  <a:srgbClr val="808080">
                    <a:alpha val="37998"/>
                  </a:srgbClr>
                </a:outerShdw>
              </a:effectLst>
            </p:spPr>
            <p:txBody>
              <a:bodyPr wrap="square" lIns="45719" tIns="45719" rIns="45719" bIns="45719" numCol="1" anchor="t">
                <a:noAutofit/>
              </a:bodyPr>
              <a:lstStyle/>
              <a:p>
                <a:pPr/>
              </a:p>
            </p:txBody>
          </p:sp>
        </p:grpSp>
      </p:grpSp>
      <p:sp>
        <p:nvSpPr>
          <p:cNvPr id="1430" name="function TREE-SEARCH (problem, strategy) : returns a solution or failure…"/>
          <p:cNvSpPr/>
          <p:nvPr/>
        </p:nvSpPr>
        <p:spPr>
          <a:xfrm>
            <a:off x="762000" y="4551362"/>
            <a:ext cx="7662600" cy="2336166"/>
          </a:xfrm>
          <a:prstGeom prst="rect">
            <a:avLst/>
          </a:prstGeom>
          <a:ln>
            <a:solidFill>
              <a:srgbClr val="000000"/>
            </a:solidFill>
          </a:ln>
          <a:extLst>
            <a:ext uri="{C572A759-6A51-4108-AA02-DFA0A04FC94B}">
              <ma14:wrappingTextBoxFlag xmlns:ma14="http://schemas.microsoft.com/office/mac/drawingml/2011/main" val="1"/>
            </a:ext>
          </a:extLst>
        </p:spPr>
        <p:txBody>
          <a:bodyPr wrap="none" lIns="45719" rIns="45719">
            <a:spAutoFit/>
          </a:bodyPr>
          <a:lstStyle/>
          <a:p>
            <a:pPr defTabSz="457200">
              <a:defRPr sz="1800">
                <a:latin typeface="CMU Concrete Roman"/>
                <a:ea typeface="CMU Concrete Roman"/>
                <a:cs typeface="CMU Concrete Roman"/>
                <a:sym typeface="CMU Concrete Roman"/>
              </a:defRPr>
            </a:pPr>
            <a:r>
              <a:t>function T</a:t>
            </a:r>
            <a:r>
              <a:rPr sz="1400"/>
              <a:t>REE</a:t>
            </a:r>
            <a:r>
              <a:t>-S</a:t>
            </a:r>
            <a:r>
              <a:rPr sz="1400"/>
              <a:t>EARCH</a:t>
            </a:r>
            <a:r>
              <a:t> (</a:t>
            </a:r>
            <a:r>
              <a:rPr i="1"/>
              <a:t>problem</a:t>
            </a:r>
            <a:r>
              <a:t>, </a:t>
            </a:r>
            <a:r>
              <a:rPr i="1"/>
              <a:t>strategy</a:t>
            </a:r>
            <a:r>
              <a:t>) : returns a solution or failure</a:t>
            </a:r>
          </a:p>
          <a:p>
            <a:pPr defTabSz="457200">
              <a:defRPr sz="1800">
                <a:latin typeface="CMU Concrete Roman"/>
                <a:ea typeface="CMU Concrete Roman"/>
                <a:cs typeface="CMU Concrete Roman"/>
                <a:sym typeface="CMU Concrete Roman"/>
              </a:defRPr>
            </a:pPr>
            <a:r>
              <a:t>    initialize the search tree using the initial state of </a:t>
            </a:r>
            <a:r>
              <a:rPr i="1"/>
              <a:t>problem</a:t>
            </a:r>
            <a:endParaRPr i="1"/>
          </a:p>
          <a:p>
            <a:pPr defTabSz="457200">
              <a:defRPr sz="1800">
                <a:latin typeface="CMU Concrete Roman"/>
                <a:ea typeface="CMU Concrete Roman"/>
                <a:cs typeface="CMU Concrete Roman"/>
                <a:sym typeface="CMU Concrete Roman"/>
              </a:defRPr>
            </a:pPr>
            <a:r>
              <a:t>    while (true):</a:t>
            </a:r>
          </a:p>
          <a:p>
            <a:pPr defTabSz="457200">
              <a:defRPr sz="1800">
                <a:latin typeface="CMU Concrete Roman"/>
                <a:ea typeface="CMU Concrete Roman"/>
                <a:cs typeface="CMU Concrete Roman"/>
                <a:sym typeface="CMU Concrete Roman"/>
              </a:defRPr>
            </a:pPr>
            <a:r>
              <a:t>        if no candidates for expansion: return failure</a:t>
            </a:r>
          </a:p>
          <a:p>
            <a:pPr defTabSz="457200">
              <a:defRPr sz="1800">
                <a:latin typeface="CMU Concrete Roman"/>
                <a:ea typeface="CMU Concrete Roman"/>
                <a:cs typeface="CMU Concrete Roman"/>
                <a:sym typeface="CMU Concrete Roman"/>
              </a:defRPr>
            </a:pPr>
            <a:r>
              <a:t>        choose a leaf node for expansion according to </a:t>
            </a:r>
            <a:r>
              <a:rPr i="1"/>
              <a:t>strategy</a:t>
            </a:r>
            <a:endParaRPr i="1"/>
          </a:p>
          <a:p>
            <a:pPr defTabSz="457200">
              <a:defRPr sz="1800">
                <a:latin typeface="CMU Concrete Roman"/>
                <a:ea typeface="CMU Concrete Roman"/>
                <a:cs typeface="CMU Concrete Roman"/>
                <a:sym typeface="CMU Concrete Roman"/>
              </a:defRPr>
            </a:pPr>
            <a:r>
              <a:t>        if the node contains a goal state: return the corresponding solution</a:t>
            </a:r>
          </a:p>
          <a:p>
            <a:pPr defTabSz="457200">
              <a:defRPr sz="1800">
                <a:latin typeface="CMU Concrete Roman"/>
                <a:ea typeface="CMU Concrete Roman"/>
                <a:cs typeface="CMU Concrete Roman"/>
                <a:sym typeface="CMU Concrete Roman"/>
              </a:defRPr>
            </a:pPr>
            <a:r>
              <a:t>        else: expand the node and add the resulting nodes to the search tree</a:t>
            </a:r>
          </a:p>
        </p:txBody>
      </p:sp>
      <p:grpSp>
        <p:nvGrpSpPr>
          <p:cNvPr id="1436" name="Group"/>
          <p:cNvGrpSpPr/>
          <p:nvPr/>
        </p:nvGrpSpPr>
        <p:grpSpPr>
          <a:xfrm>
            <a:off x="304799" y="2971800"/>
            <a:ext cx="6858001" cy="1066800"/>
            <a:chOff x="0" y="0"/>
            <a:chExt cx="6857999" cy="1066800"/>
          </a:xfrm>
        </p:grpSpPr>
        <p:sp>
          <p:nvSpPr>
            <p:cNvPr id="1431" name="Note: we may visit the same node…"/>
            <p:cNvSpPr/>
            <p:nvPr/>
          </p:nvSpPr>
          <p:spPr>
            <a:xfrm>
              <a:off x="-1" y="479928"/>
              <a:ext cx="3397344"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defTabSz="457200">
                <a:defRPr sz="1600">
                  <a:solidFill>
                    <a:schemeClr val="accent2"/>
                  </a:solidFill>
                </a:defRPr>
              </a:pPr>
              <a:r>
                <a:t>Note: we may visit the same node</a:t>
              </a:r>
            </a:p>
            <a:p>
              <a:pPr defTabSz="457200">
                <a:defRPr sz="1600">
                  <a:solidFill>
                    <a:schemeClr val="accent2"/>
                  </a:solidFill>
                </a:defRPr>
              </a:pPr>
              <a:r>
                <a:t>often, wasting time &amp; work</a:t>
              </a:r>
            </a:p>
          </p:txBody>
        </p:sp>
        <p:sp>
          <p:nvSpPr>
            <p:cNvPr id="1432" name="Rounded Rectangle"/>
            <p:cNvSpPr/>
            <p:nvPr/>
          </p:nvSpPr>
          <p:spPr>
            <a:xfrm>
              <a:off x="-1" y="457200"/>
              <a:ext cx="3352801" cy="609600"/>
            </a:xfrm>
            <a:prstGeom prst="roundRect">
              <a:avLst>
                <a:gd name="adj" fmla="val 16667"/>
              </a:avLst>
            </a:prstGeom>
            <a:noFill/>
            <a:ln w="38100" cap="flat">
              <a:solidFill>
                <a:schemeClr val="accent2"/>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solidFill>
                    <a:srgbClr val="FFFFFF"/>
                  </a:solidFill>
                </a:defRPr>
              </a:pPr>
            </a:p>
          </p:txBody>
        </p:sp>
        <p:sp>
          <p:nvSpPr>
            <p:cNvPr id="1433" name="Line"/>
            <p:cNvSpPr/>
            <p:nvPr/>
          </p:nvSpPr>
          <p:spPr>
            <a:xfrm flipH="1" flipV="1">
              <a:off x="457199" y="-1"/>
              <a:ext cx="381001" cy="457202"/>
            </a:xfrm>
            <a:prstGeom prst="line">
              <a:avLst/>
            </a:prstGeom>
            <a:noFill/>
            <a:ln w="38100" cap="flat">
              <a:solidFill>
                <a:schemeClr val="accent2"/>
              </a:solidFill>
              <a:prstDash val="solid"/>
              <a:round/>
              <a:tailEnd type="triangle" w="med" len="med"/>
            </a:ln>
            <a:effectLst/>
          </p:spPr>
          <p:txBody>
            <a:bodyPr wrap="square" lIns="45719" tIns="45719" rIns="45719" bIns="45719" numCol="1" anchor="t">
              <a:noAutofit/>
            </a:bodyPr>
            <a:lstStyle/>
            <a:p>
              <a:pPr/>
            </a:p>
          </p:txBody>
        </p:sp>
        <p:sp>
          <p:nvSpPr>
            <p:cNvPr id="1434" name="Line"/>
            <p:cNvSpPr/>
            <p:nvPr/>
          </p:nvSpPr>
          <p:spPr>
            <a:xfrm flipV="1">
              <a:off x="3276599" y="-1"/>
              <a:ext cx="1524001" cy="457202"/>
            </a:xfrm>
            <a:prstGeom prst="line">
              <a:avLst/>
            </a:prstGeom>
            <a:noFill/>
            <a:ln w="38100" cap="flat">
              <a:solidFill>
                <a:schemeClr val="accent2"/>
              </a:solidFill>
              <a:prstDash val="solid"/>
              <a:round/>
              <a:tailEnd type="triangle" w="med" len="med"/>
            </a:ln>
            <a:effectLst/>
          </p:spPr>
          <p:txBody>
            <a:bodyPr wrap="square" lIns="45719" tIns="45719" rIns="45719" bIns="45719" numCol="1" anchor="t">
              <a:noAutofit/>
            </a:bodyPr>
            <a:lstStyle/>
            <a:p>
              <a:pPr/>
            </a:p>
          </p:txBody>
        </p:sp>
        <p:sp>
          <p:nvSpPr>
            <p:cNvPr id="1435" name="Line"/>
            <p:cNvSpPr/>
            <p:nvPr/>
          </p:nvSpPr>
          <p:spPr>
            <a:xfrm flipV="1">
              <a:off x="3352799" y="0"/>
              <a:ext cx="3505201" cy="914400"/>
            </a:xfrm>
            <a:prstGeom prst="line">
              <a:avLst/>
            </a:prstGeom>
            <a:noFill/>
            <a:ln w="38100" cap="flat">
              <a:solidFill>
                <a:schemeClr val="accent2"/>
              </a:solidFill>
              <a:prstDash val="solid"/>
              <a:round/>
              <a:tailEnd type="triangle" w="med" len="med"/>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6"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8" name="Repeated states"/>
          <p:cNvSpPr/>
          <p:nvPr>
            <p:ph type="title" idx="4294967295"/>
          </p:nvPr>
        </p:nvSpPr>
        <p:spPr>
          <a:xfrm>
            <a:off x="374650" y="88900"/>
            <a:ext cx="8153400" cy="1020763"/>
          </a:xfrm>
          <a:prstGeom prst="rect">
            <a:avLst/>
          </a:prstGeom>
        </p:spPr>
        <p:txBody>
          <a:bodyPr/>
          <a:lstStyle>
            <a:lvl1pPr defTabSz="457200">
              <a:defRPr sz="4400"/>
            </a:lvl1pPr>
          </a:lstStyle>
          <a:p>
            <a:pPr/>
            <a:r>
              <a:t>Repeated states</a:t>
            </a:r>
          </a:p>
        </p:txBody>
      </p:sp>
      <p:sp>
        <p:nvSpPr>
          <p:cNvPr id="1439" name="Failure to detect repeated states can turn a linear problem into an exponential one!…"/>
          <p:cNvSpPr/>
          <p:nvPr>
            <p:ph type="body" idx="4294967295"/>
          </p:nvPr>
        </p:nvSpPr>
        <p:spPr>
          <a:xfrm>
            <a:off x="347662" y="1058862"/>
            <a:ext cx="8686801" cy="5330826"/>
          </a:xfrm>
          <a:prstGeom prst="rect">
            <a:avLst/>
          </a:prstGeom>
        </p:spPr>
        <p:txBody>
          <a:bodyPr/>
          <a:lstStyle/>
          <a:p>
            <a:pPr defTabSz="457200">
              <a:spcBef>
                <a:spcPts val="500"/>
              </a:spcBef>
              <a:buClr>
                <a:schemeClr val="accent1"/>
              </a:buClr>
              <a:buChar char="•"/>
              <a:defRPr sz="2400"/>
            </a:pPr>
            <a:r>
              <a:t>Failure to detect repeated states can turn a linear problem into an exponential one!</a:t>
            </a:r>
          </a:p>
          <a:p>
            <a:pPr defTabSz="457200">
              <a:spcBef>
                <a:spcPts val="500"/>
              </a:spcBef>
              <a:buClr>
                <a:schemeClr val="accent1"/>
              </a:buClr>
              <a:buChar char="•"/>
              <a:defRPr sz="2400"/>
            </a:pPr>
            <a:r>
              <a:t>Test is often implemented as a hash table.</a:t>
            </a:r>
          </a:p>
        </p:txBody>
      </p:sp>
      <p:sp>
        <p:nvSpPr>
          <p:cNvPr id="1440" name="Slide Number"/>
          <p:cNvSpPr/>
          <p:nvPr>
            <p:ph type="sldNum" sz="quarter" idx="4294967295"/>
          </p:nvPr>
        </p:nvSpPr>
        <p:spPr>
          <a:xfrm>
            <a:off x="8388538" y="6517005"/>
            <a:ext cx="298263" cy="307340"/>
          </a:xfrm>
          <a:prstGeom prst="rect">
            <a:avLst/>
          </a:prstGeom>
          <a:extLst>
            <a:ext uri="{C572A759-6A51-4108-AA02-DFA0A04FC94B}">
              <ma14:wrappingTextBoxFlag xmlns:ma14="http://schemas.microsoft.com/office/mac/drawingml/2011/main" val="1"/>
            </a:ext>
          </a:extLst>
        </p:spPr>
        <p:txBody>
          <a:bodyPr/>
          <a:lstStyle>
            <a:lvl1pPr defTabSz="457200">
              <a:defRPr sz="1400">
                <a:solidFill>
                  <a:srgbClr val="000000"/>
                </a:solidFill>
                <a:latin typeface="Tahoma"/>
                <a:ea typeface="Tahoma"/>
                <a:cs typeface="Tahoma"/>
                <a:sym typeface="Tahoma"/>
              </a:defRPr>
            </a:lvl1pPr>
          </a:lstStyle>
          <a:p>
            <a:pPr/>
            <a:fld id="{86CB4B4D-7CA3-9044-876B-883B54F8677D}" type="slidenum"/>
          </a:p>
        </p:txBody>
      </p:sp>
      <p:pic>
        <p:nvPicPr>
          <p:cNvPr id="1441" name="ribbon-space" descr="ribbon-space"/>
          <p:cNvPicPr>
            <a:picLocks noChangeAspect="1"/>
          </p:cNvPicPr>
          <p:nvPr/>
        </p:nvPicPr>
        <p:blipFill>
          <a:blip r:embed="rId2">
            <a:extLst/>
          </a:blip>
          <a:stretch>
            <a:fillRect/>
          </a:stretch>
        </p:blipFill>
        <p:spPr>
          <a:xfrm>
            <a:off x="381000" y="2927350"/>
            <a:ext cx="8534400" cy="301625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3" name="Solutions to Repeated States"/>
          <p:cNvSpPr/>
          <p:nvPr>
            <p:ph type="title" idx="4294967295"/>
          </p:nvPr>
        </p:nvSpPr>
        <p:spPr>
          <a:xfrm>
            <a:off x="374650" y="88900"/>
            <a:ext cx="8153400" cy="1020763"/>
          </a:xfrm>
          <a:prstGeom prst="rect">
            <a:avLst/>
          </a:prstGeom>
        </p:spPr>
        <p:txBody>
          <a:bodyPr lIns="44450" tIns="44450" rIns="44450" bIns="44450"/>
          <a:lstStyle>
            <a:lvl1pPr defTabSz="457200">
              <a:defRPr sz="4400"/>
            </a:lvl1pPr>
          </a:lstStyle>
          <a:p>
            <a:pPr/>
            <a:r>
              <a:t>Solutions to Repeated States</a:t>
            </a:r>
          </a:p>
        </p:txBody>
      </p:sp>
      <p:sp>
        <p:nvSpPr>
          <p:cNvPr id="1444" name="Graph search…"/>
          <p:cNvSpPr/>
          <p:nvPr>
            <p:ph type="body" sz="half" idx="4294967295"/>
          </p:nvPr>
        </p:nvSpPr>
        <p:spPr>
          <a:xfrm>
            <a:off x="647700" y="3657600"/>
            <a:ext cx="7848600" cy="2819400"/>
          </a:xfrm>
          <a:prstGeom prst="rect">
            <a:avLst/>
          </a:prstGeom>
        </p:spPr>
        <p:txBody>
          <a:bodyPr lIns="44450" tIns="44450" rIns="44450" bIns="44450"/>
          <a:lstStyle/>
          <a:p>
            <a:pPr defTabSz="457200">
              <a:spcBef>
                <a:spcPts val="600"/>
              </a:spcBef>
              <a:buClr>
                <a:schemeClr val="accent1"/>
              </a:buClr>
              <a:buChar char="•"/>
              <a:defRPr sz="2800"/>
            </a:pPr>
            <a:r>
              <a:t>Graph search</a:t>
            </a:r>
          </a:p>
          <a:p>
            <a:pPr lvl="1" marL="742950" indent="-285750" defTabSz="457200">
              <a:spcBef>
                <a:spcPts val="0"/>
              </a:spcBef>
              <a:buClr>
                <a:schemeClr val="accent1"/>
              </a:buClr>
              <a:defRPr sz="2400"/>
            </a:pPr>
            <a:r>
              <a:t>never generate a state generated before</a:t>
            </a:r>
          </a:p>
          <a:p>
            <a:pPr lvl="2" marL="1143000" indent="-228600" defTabSz="457200">
              <a:spcBef>
                <a:spcPts val="0"/>
              </a:spcBef>
              <a:buClr>
                <a:schemeClr val="accent1"/>
              </a:buClr>
              <a:defRPr sz="1800"/>
            </a:pPr>
            <a:r>
              <a:t>must keep track of all possible states (uses a lot of memory)</a:t>
            </a:r>
          </a:p>
          <a:p>
            <a:pPr lvl="2" marL="1143000" indent="-228600" defTabSz="457200">
              <a:spcBef>
                <a:spcPts val="0"/>
              </a:spcBef>
              <a:buClr>
                <a:schemeClr val="accent1"/>
              </a:buClr>
              <a:defRPr sz="1800"/>
            </a:pPr>
            <a:r>
              <a:t>e.g., 8-puzzle problem, we have 9!/2 = 181,440 states</a:t>
            </a:r>
          </a:p>
          <a:p>
            <a:pPr lvl="2" marL="1143000" indent="-228600" defTabSz="457200">
              <a:spcBef>
                <a:spcPts val="0"/>
              </a:spcBef>
              <a:buClr>
                <a:schemeClr val="accent1"/>
              </a:buClr>
              <a:defRPr sz="1800"/>
            </a:pPr>
            <a:r>
              <a:t>approximation for DFS/DLS: only avoid states in its (limited) memory: avoid infinite loops by checking path back to root.</a:t>
            </a:r>
          </a:p>
          <a:p>
            <a:pPr lvl="1" marL="742950" indent="-285750" defTabSz="457200">
              <a:spcBef>
                <a:spcPts val="0"/>
              </a:spcBef>
              <a:buClr>
                <a:schemeClr val="accent1"/>
              </a:buClr>
              <a:defRPr sz="2400"/>
            </a:pPr>
            <a:r>
              <a:t>“visited?” test usually implemented as a </a:t>
            </a:r>
            <a:r>
              <a:rPr u="sng"/>
              <a:t>hash table</a:t>
            </a:r>
          </a:p>
        </p:txBody>
      </p:sp>
      <p:sp>
        <p:nvSpPr>
          <p:cNvPr id="1445" name="Slide Number"/>
          <p:cNvSpPr/>
          <p:nvPr>
            <p:ph type="sldNum" sz="quarter" idx="4294967295"/>
          </p:nvPr>
        </p:nvSpPr>
        <p:spPr>
          <a:xfrm>
            <a:off x="8388538" y="6517005"/>
            <a:ext cx="298263" cy="307340"/>
          </a:xfrm>
          <a:prstGeom prst="rect">
            <a:avLst/>
          </a:prstGeom>
          <a:extLst>
            <a:ext uri="{C572A759-6A51-4108-AA02-DFA0A04FC94B}">
              <ma14:wrappingTextBoxFlag xmlns:ma14="http://schemas.microsoft.com/office/mac/drawingml/2011/main" val="1"/>
            </a:ext>
          </a:extLst>
        </p:spPr>
        <p:txBody>
          <a:bodyPr/>
          <a:lstStyle>
            <a:lvl1pPr defTabSz="457200">
              <a:defRPr sz="1400">
                <a:solidFill>
                  <a:srgbClr val="000000"/>
                </a:solidFill>
                <a:latin typeface="Tahoma"/>
                <a:ea typeface="Tahoma"/>
                <a:cs typeface="Tahoma"/>
                <a:sym typeface="Tahoma"/>
              </a:defRPr>
            </a:lvl1pPr>
          </a:lstStyle>
          <a:p>
            <a:pPr/>
            <a:fld id="{86CB4B4D-7CA3-9044-876B-883B54F8677D}" type="slidenum"/>
          </a:p>
        </p:txBody>
      </p:sp>
      <p:sp>
        <p:nvSpPr>
          <p:cNvPr id="1446" name="Circle"/>
          <p:cNvSpPr/>
          <p:nvPr/>
        </p:nvSpPr>
        <p:spPr>
          <a:xfrm>
            <a:off x="1301750" y="1987550"/>
            <a:ext cx="215900" cy="215900"/>
          </a:xfrm>
          <a:prstGeom prst="ellipse">
            <a:avLst/>
          </a:prstGeom>
          <a:ln w="12700">
            <a:solidFill>
              <a:srgbClr val="000000"/>
            </a:solidFill>
          </a:ln>
        </p:spPr>
        <p:txBody>
          <a:bodyPr lIns="45719" rIns="45719" anchor="ctr"/>
          <a:lstStyle/>
          <a:p>
            <a:pPr defTabSz="457200">
              <a:defRPr sz="1800">
                <a:latin typeface="Tahoma"/>
                <a:ea typeface="Tahoma"/>
                <a:cs typeface="Tahoma"/>
                <a:sym typeface="Tahoma"/>
              </a:defRPr>
            </a:pPr>
          </a:p>
        </p:txBody>
      </p:sp>
      <p:sp>
        <p:nvSpPr>
          <p:cNvPr id="1447" name="Circle"/>
          <p:cNvSpPr/>
          <p:nvPr/>
        </p:nvSpPr>
        <p:spPr>
          <a:xfrm>
            <a:off x="1911350" y="2673350"/>
            <a:ext cx="215900" cy="215900"/>
          </a:xfrm>
          <a:prstGeom prst="ellipse">
            <a:avLst/>
          </a:prstGeom>
          <a:ln w="12700">
            <a:solidFill>
              <a:srgbClr val="000000"/>
            </a:solidFill>
          </a:ln>
        </p:spPr>
        <p:txBody>
          <a:bodyPr lIns="45719" rIns="45719" anchor="ctr"/>
          <a:lstStyle/>
          <a:p>
            <a:pPr defTabSz="457200">
              <a:defRPr sz="1800">
                <a:latin typeface="Tahoma"/>
                <a:ea typeface="Tahoma"/>
                <a:cs typeface="Tahoma"/>
                <a:sym typeface="Tahoma"/>
              </a:defRPr>
            </a:pPr>
          </a:p>
        </p:txBody>
      </p:sp>
      <p:sp>
        <p:nvSpPr>
          <p:cNvPr id="1448" name="Circle"/>
          <p:cNvSpPr/>
          <p:nvPr/>
        </p:nvSpPr>
        <p:spPr>
          <a:xfrm>
            <a:off x="2444750" y="1530350"/>
            <a:ext cx="215900" cy="215900"/>
          </a:xfrm>
          <a:prstGeom prst="ellipse">
            <a:avLst/>
          </a:prstGeom>
          <a:ln w="12700">
            <a:solidFill>
              <a:srgbClr val="000000"/>
            </a:solidFill>
          </a:ln>
        </p:spPr>
        <p:txBody>
          <a:bodyPr lIns="45719" rIns="45719" anchor="ctr"/>
          <a:lstStyle/>
          <a:p>
            <a:pPr defTabSz="457200">
              <a:defRPr sz="1800">
                <a:latin typeface="Tahoma"/>
                <a:ea typeface="Tahoma"/>
                <a:cs typeface="Tahoma"/>
                <a:sym typeface="Tahoma"/>
              </a:defRPr>
            </a:pPr>
          </a:p>
        </p:txBody>
      </p:sp>
      <p:sp>
        <p:nvSpPr>
          <p:cNvPr id="1449" name="Line"/>
          <p:cNvSpPr/>
          <p:nvPr/>
        </p:nvSpPr>
        <p:spPr>
          <a:xfrm flipV="1">
            <a:off x="1524000" y="1676399"/>
            <a:ext cx="914400" cy="381002"/>
          </a:xfrm>
          <a:prstGeom prst="line">
            <a:avLst/>
          </a:prstGeom>
          <a:ln w="12700">
            <a:solidFill>
              <a:srgbClr val="000000"/>
            </a:solidFill>
          </a:ln>
        </p:spPr>
        <p:txBody>
          <a:bodyPr lIns="45719" rIns="45719"/>
          <a:lstStyle/>
          <a:p>
            <a:pPr/>
          </a:p>
        </p:txBody>
      </p:sp>
      <p:sp>
        <p:nvSpPr>
          <p:cNvPr id="1450" name="Line"/>
          <p:cNvSpPr/>
          <p:nvPr/>
        </p:nvSpPr>
        <p:spPr>
          <a:xfrm flipH="1">
            <a:off x="2057400" y="1752599"/>
            <a:ext cx="457201" cy="914402"/>
          </a:xfrm>
          <a:prstGeom prst="line">
            <a:avLst/>
          </a:prstGeom>
          <a:ln w="12700">
            <a:solidFill>
              <a:srgbClr val="000000"/>
            </a:solidFill>
          </a:ln>
        </p:spPr>
        <p:txBody>
          <a:bodyPr lIns="45719" rIns="45719"/>
          <a:lstStyle/>
          <a:p>
            <a:pPr/>
          </a:p>
        </p:txBody>
      </p:sp>
      <p:sp>
        <p:nvSpPr>
          <p:cNvPr id="1451" name="Line"/>
          <p:cNvSpPr/>
          <p:nvPr/>
        </p:nvSpPr>
        <p:spPr>
          <a:xfrm>
            <a:off x="1447800" y="2209799"/>
            <a:ext cx="457201" cy="533402"/>
          </a:xfrm>
          <a:prstGeom prst="line">
            <a:avLst/>
          </a:prstGeom>
          <a:ln w="12700">
            <a:solidFill>
              <a:srgbClr val="000000"/>
            </a:solidFill>
          </a:ln>
        </p:spPr>
        <p:txBody>
          <a:bodyPr lIns="45719" rIns="45719"/>
          <a:lstStyle/>
          <a:p>
            <a:pPr/>
          </a:p>
        </p:txBody>
      </p:sp>
      <p:sp>
        <p:nvSpPr>
          <p:cNvPr id="1452" name="S"/>
          <p:cNvSpPr/>
          <p:nvPr/>
        </p:nvSpPr>
        <p:spPr>
          <a:xfrm>
            <a:off x="1052512" y="1577975"/>
            <a:ext cx="228737"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n-lt"/>
                <a:ea typeface="+mn-ea"/>
                <a:cs typeface="+mn-cs"/>
                <a:sym typeface="Times New Roman"/>
              </a:defRPr>
            </a:lvl1pPr>
          </a:lstStyle>
          <a:p>
            <a:pPr/>
            <a:r>
              <a:t>S</a:t>
            </a:r>
          </a:p>
        </p:txBody>
      </p:sp>
      <p:sp>
        <p:nvSpPr>
          <p:cNvPr id="1453" name="B"/>
          <p:cNvSpPr/>
          <p:nvPr/>
        </p:nvSpPr>
        <p:spPr>
          <a:xfrm>
            <a:off x="2500312" y="1196975"/>
            <a:ext cx="254075"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n-lt"/>
                <a:ea typeface="+mn-ea"/>
                <a:cs typeface="+mn-cs"/>
                <a:sym typeface="Times New Roman"/>
              </a:defRPr>
            </a:lvl1pPr>
          </a:lstStyle>
          <a:p>
            <a:pPr/>
            <a:r>
              <a:t>B</a:t>
            </a:r>
          </a:p>
        </p:txBody>
      </p:sp>
      <p:sp>
        <p:nvSpPr>
          <p:cNvPr id="1454" name="C"/>
          <p:cNvSpPr/>
          <p:nvPr/>
        </p:nvSpPr>
        <p:spPr>
          <a:xfrm>
            <a:off x="2195512" y="2720975"/>
            <a:ext cx="254075"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n-lt"/>
                <a:ea typeface="+mn-ea"/>
                <a:cs typeface="+mn-cs"/>
                <a:sym typeface="Times New Roman"/>
              </a:defRPr>
            </a:lvl1pPr>
          </a:lstStyle>
          <a:p>
            <a:pPr/>
            <a:r>
              <a:t>C</a:t>
            </a:r>
          </a:p>
        </p:txBody>
      </p:sp>
      <p:sp>
        <p:nvSpPr>
          <p:cNvPr id="1455" name="Circle"/>
          <p:cNvSpPr/>
          <p:nvPr/>
        </p:nvSpPr>
        <p:spPr>
          <a:xfrm>
            <a:off x="5949950" y="1225550"/>
            <a:ext cx="215900" cy="215900"/>
          </a:xfrm>
          <a:prstGeom prst="ellipse">
            <a:avLst/>
          </a:prstGeom>
          <a:ln w="12700">
            <a:solidFill>
              <a:srgbClr val="000000"/>
            </a:solidFill>
          </a:ln>
        </p:spPr>
        <p:txBody>
          <a:bodyPr lIns="45719" rIns="45719" anchor="ctr"/>
          <a:lstStyle/>
          <a:p>
            <a:pPr defTabSz="457200">
              <a:defRPr sz="1800">
                <a:latin typeface="Tahoma"/>
                <a:ea typeface="Tahoma"/>
                <a:cs typeface="Tahoma"/>
                <a:sym typeface="Tahoma"/>
              </a:defRPr>
            </a:pPr>
          </a:p>
        </p:txBody>
      </p:sp>
      <p:sp>
        <p:nvSpPr>
          <p:cNvPr id="1456" name="Circle"/>
          <p:cNvSpPr/>
          <p:nvPr/>
        </p:nvSpPr>
        <p:spPr>
          <a:xfrm>
            <a:off x="4959350" y="2139950"/>
            <a:ext cx="215900" cy="215900"/>
          </a:xfrm>
          <a:prstGeom prst="ellipse">
            <a:avLst/>
          </a:prstGeom>
          <a:ln w="12700">
            <a:solidFill>
              <a:srgbClr val="000000"/>
            </a:solidFill>
          </a:ln>
        </p:spPr>
        <p:txBody>
          <a:bodyPr lIns="45719" rIns="45719" anchor="ctr"/>
          <a:lstStyle/>
          <a:p>
            <a:pPr defTabSz="457200">
              <a:defRPr sz="1800">
                <a:latin typeface="Tahoma"/>
                <a:ea typeface="Tahoma"/>
                <a:cs typeface="Tahoma"/>
                <a:sym typeface="Tahoma"/>
              </a:defRPr>
            </a:pPr>
          </a:p>
        </p:txBody>
      </p:sp>
      <p:sp>
        <p:nvSpPr>
          <p:cNvPr id="1457" name="Circle"/>
          <p:cNvSpPr/>
          <p:nvPr/>
        </p:nvSpPr>
        <p:spPr>
          <a:xfrm>
            <a:off x="4273550" y="3054350"/>
            <a:ext cx="215900" cy="215900"/>
          </a:xfrm>
          <a:prstGeom prst="ellipse">
            <a:avLst/>
          </a:prstGeom>
          <a:ln w="12700">
            <a:solidFill>
              <a:srgbClr val="000000"/>
            </a:solidFill>
          </a:ln>
        </p:spPr>
        <p:txBody>
          <a:bodyPr lIns="45719" rIns="45719" anchor="ctr"/>
          <a:lstStyle/>
          <a:p>
            <a:pPr defTabSz="457200">
              <a:defRPr sz="1800">
                <a:latin typeface="Tahoma"/>
                <a:ea typeface="Tahoma"/>
                <a:cs typeface="Tahoma"/>
                <a:sym typeface="Tahoma"/>
              </a:defRPr>
            </a:pPr>
          </a:p>
        </p:txBody>
      </p:sp>
      <p:sp>
        <p:nvSpPr>
          <p:cNvPr id="1458" name="Circle"/>
          <p:cNvSpPr/>
          <p:nvPr/>
        </p:nvSpPr>
        <p:spPr>
          <a:xfrm>
            <a:off x="5416550" y="3054350"/>
            <a:ext cx="215900" cy="215900"/>
          </a:xfrm>
          <a:prstGeom prst="ellipse">
            <a:avLst/>
          </a:prstGeom>
          <a:ln w="12700">
            <a:solidFill>
              <a:srgbClr val="000000"/>
            </a:solidFill>
          </a:ln>
        </p:spPr>
        <p:txBody>
          <a:bodyPr lIns="45719" rIns="45719" anchor="ctr"/>
          <a:lstStyle/>
          <a:p>
            <a:pPr defTabSz="457200">
              <a:defRPr sz="1800">
                <a:latin typeface="Tahoma"/>
                <a:ea typeface="Tahoma"/>
                <a:cs typeface="Tahoma"/>
                <a:sym typeface="Tahoma"/>
              </a:defRPr>
            </a:pPr>
          </a:p>
        </p:txBody>
      </p:sp>
      <p:sp>
        <p:nvSpPr>
          <p:cNvPr id="1459" name="Circle"/>
          <p:cNvSpPr/>
          <p:nvPr/>
        </p:nvSpPr>
        <p:spPr>
          <a:xfrm>
            <a:off x="6559550" y="3054350"/>
            <a:ext cx="215900" cy="215900"/>
          </a:xfrm>
          <a:prstGeom prst="ellipse">
            <a:avLst/>
          </a:prstGeom>
          <a:ln w="12700">
            <a:solidFill>
              <a:srgbClr val="000000"/>
            </a:solidFill>
          </a:ln>
        </p:spPr>
        <p:txBody>
          <a:bodyPr lIns="45719" rIns="45719" anchor="ctr"/>
          <a:lstStyle/>
          <a:p>
            <a:pPr defTabSz="457200">
              <a:defRPr sz="1800">
                <a:latin typeface="Tahoma"/>
                <a:ea typeface="Tahoma"/>
                <a:cs typeface="Tahoma"/>
                <a:sym typeface="Tahoma"/>
              </a:defRPr>
            </a:pPr>
          </a:p>
        </p:txBody>
      </p:sp>
      <p:sp>
        <p:nvSpPr>
          <p:cNvPr id="1460" name="Circle"/>
          <p:cNvSpPr/>
          <p:nvPr/>
        </p:nvSpPr>
        <p:spPr>
          <a:xfrm>
            <a:off x="7702550" y="3054350"/>
            <a:ext cx="215900" cy="215900"/>
          </a:xfrm>
          <a:prstGeom prst="ellipse">
            <a:avLst/>
          </a:prstGeom>
          <a:ln w="12700">
            <a:solidFill>
              <a:srgbClr val="000000"/>
            </a:solidFill>
          </a:ln>
        </p:spPr>
        <p:txBody>
          <a:bodyPr lIns="45719" rIns="45719" anchor="ctr"/>
          <a:lstStyle/>
          <a:p>
            <a:pPr defTabSz="457200">
              <a:defRPr sz="1800">
                <a:latin typeface="Tahoma"/>
                <a:ea typeface="Tahoma"/>
                <a:cs typeface="Tahoma"/>
                <a:sym typeface="Tahoma"/>
              </a:defRPr>
            </a:pPr>
          </a:p>
        </p:txBody>
      </p:sp>
      <p:sp>
        <p:nvSpPr>
          <p:cNvPr id="1461" name="Circle"/>
          <p:cNvSpPr/>
          <p:nvPr/>
        </p:nvSpPr>
        <p:spPr>
          <a:xfrm>
            <a:off x="7016750" y="2139950"/>
            <a:ext cx="215900" cy="215900"/>
          </a:xfrm>
          <a:prstGeom prst="ellipse">
            <a:avLst/>
          </a:prstGeom>
          <a:ln w="12700">
            <a:solidFill>
              <a:srgbClr val="000000"/>
            </a:solidFill>
          </a:ln>
        </p:spPr>
        <p:txBody>
          <a:bodyPr lIns="45719" rIns="45719" anchor="ctr"/>
          <a:lstStyle/>
          <a:p>
            <a:pPr defTabSz="457200">
              <a:defRPr sz="1800">
                <a:latin typeface="Tahoma"/>
                <a:ea typeface="Tahoma"/>
                <a:cs typeface="Tahoma"/>
                <a:sym typeface="Tahoma"/>
              </a:defRPr>
            </a:pPr>
          </a:p>
        </p:txBody>
      </p:sp>
      <p:sp>
        <p:nvSpPr>
          <p:cNvPr id="1462" name="S"/>
          <p:cNvSpPr/>
          <p:nvPr/>
        </p:nvSpPr>
        <p:spPr>
          <a:xfrm>
            <a:off x="6234112" y="1044575"/>
            <a:ext cx="228737"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n-lt"/>
                <a:ea typeface="+mn-ea"/>
                <a:cs typeface="+mn-cs"/>
                <a:sym typeface="Times New Roman"/>
              </a:defRPr>
            </a:lvl1pPr>
          </a:lstStyle>
          <a:p>
            <a:pPr/>
            <a:r>
              <a:t>S</a:t>
            </a:r>
          </a:p>
        </p:txBody>
      </p:sp>
      <p:sp>
        <p:nvSpPr>
          <p:cNvPr id="1463" name="B"/>
          <p:cNvSpPr/>
          <p:nvPr/>
        </p:nvSpPr>
        <p:spPr>
          <a:xfrm>
            <a:off x="4786312" y="1882775"/>
            <a:ext cx="254075"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n-lt"/>
                <a:ea typeface="+mn-ea"/>
                <a:cs typeface="+mn-cs"/>
                <a:sym typeface="Times New Roman"/>
              </a:defRPr>
            </a:lvl1pPr>
          </a:lstStyle>
          <a:p>
            <a:pPr/>
            <a:r>
              <a:t>B</a:t>
            </a:r>
          </a:p>
        </p:txBody>
      </p:sp>
      <p:sp>
        <p:nvSpPr>
          <p:cNvPr id="1464" name="C"/>
          <p:cNvSpPr/>
          <p:nvPr/>
        </p:nvSpPr>
        <p:spPr>
          <a:xfrm>
            <a:off x="7148512" y="1882775"/>
            <a:ext cx="254075"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n-lt"/>
                <a:ea typeface="+mn-ea"/>
                <a:cs typeface="+mn-cs"/>
                <a:sym typeface="Times New Roman"/>
              </a:defRPr>
            </a:lvl1pPr>
          </a:lstStyle>
          <a:p>
            <a:pPr/>
            <a:r>
              <a:t>C</a:t>
            </a:r>
          </a:p>
        </p:txBody>
      </p:sp>
      <p:sp>
        <p:nvSpPr>
          <p:cNvPr id="1465" name="S"/>
          <p:cNvSpPr/>
          <p:nvPr/>
        </p:nvSpPr>
        <p:spPr>
          <a:xfrm>
            <a:off x="5548312" y="2720975"/>
            <a:ext cx="228737"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n-lt"/>
                <a:ea typeface="+mn-ea"/>
                <a:cs typeface="+mn-cs"/>
                <a:sym typeface="Times New Roman"/>
              </a:defRPr>
            </a:lvl1pPr>
          </a:lstStyle>
          <a:p>
            <a:pPr/>
            <a:r>
              <a:t>S</a:t>
            </a:r>
          </a:p>
        </p:txBody>
      </p:sp>
      <p:sp>
        <p:nvSpPr>
          <p:cNvPr id="1466" name="Line"/>
          <p:cNvSpPr/>
          <p:nvPr/>
        </p:nvSpPr>
        <p:spPr>
          <a:xfrm flipH="1">
            <a:off x="5105400" y="1371599"/>
            <a:ext cx="838200" cy="762002"/>
          </a:xfrm>
          <a:prstGeom prst="line">
            <a:avLst/>
          </a:prstGeom>
          <a:ln w="12700">
            <a:solidFill>
              <a:srgbClr val="000000"/>
            </a:solidFill>
          </a:ln>
        </p:spPr>
        <p:txBody>
          <a:bodyPr lIns="45719" rIns="45719"/>
          <a:lstStyle/>
          <a:p>
            <a:pPr/>
          </a:p>
        </p:txBody>
      </p:sp>
      <p:sp>
        <p:nvSpPr>
          <p:cNvPr id="1467" name="Line"/>
          <p:cNvSpPr/>
          <p:nvPr/>
        </p:nvSpPr>
        <p:spPr>
          <a:xfrm flipH="1">
            <a:off x="4419599" y="2362200"/>
            <a:ext cx="609601" cy="685800"/>
          </a:xfrm>
          <a:prstGeom prst="line">
            <a:avLst/>
          </a:prstGeom>
          <a:ln w="12700">
            <a:solidFill>
              <a:srgbClr val="000000"/>
            </a:solidFill>
          </a:ln>
        </p:spPr>
        <p:txBody>
          <a:bodyPr lIns="45719" rIns="45719"/>
          <a:lstStyle/>
          <a:p>
            <a:pPr/>
          </a:p>
        </p:txBody>
      </p:sp>
      <p:sp>
        <p:nvSpPr>
          <p:cNvPr id="1468" name="Line"/>
          <p:cNvSpPr/>
          <p:nvPr/>
        </p:nvSpPr>
        <p:spPr>
          <a:xfrm>
            <a:off x="5105399" y="2362199"/>
            <a:ext cx="381001" cy="685802"/>
          </a:xfrm>
          <a:prstGeom prst="line">
            <a:avLst/>
          </a:prstGeom>
          <a:ln w="12700">
            <a:solidFill>
              <a:srgbClr val="000000"/>
            </a:solidFill>
          </a:ln>
        </p:spPr>
        <p:txBody>
          <a:bodyPr lIns="45719" rIns="45719"/>
          <a:lstStyle/>
          <a:p>
            <a:pPr/>
          </a:p>
        </p:txBody>
      </p:sp>
      <p:sp>
        <p:nvSpPr>
          <p:cNvPr id="1469" name="Line"/>
          <p:cNvSpPr/>
          <p:nvPr/>
        </p:nvSpPr>
        <p:spPr>
          <a:xfrm>
            <a:off x="7162800" y="2362200"/>
            <a:ext cx="609601" cy="685800"/>
          </a:xfrm>
          <a:prstGeom prst="line">
            <a:avLst/>
          </a:prstGeom>
          <a:ln w="12700">
            <a:solidFill>
              <a:srgbClr val="000000"/>
            </a:solidFill>
          </a:ln>
        </p:spPr>
        <p:txBody>
          <a:bodyPr lIns="45719" rIns="45719"/>
          <a:lstStyle/>
          <a:p>
            <a:pPr/>
          </a:p>
        </p:txBody>
      </p:sp>
      <p:sp>
        <p:nvSpPr>
          <p:cNvPr id="1470" name="Line"/>
          <p:cNvSpPr/>
          <p:nvPr/>
        </p:nvSpPr>
        <p:spPr>
          <a:xfrm flipH="1">
            <a:off x="6705599" y="2362200"/>
            <a:ext cx="381001" cy="685800"/>
          </a:xfrm>
          <a:prstGeom prst="line">
            <a:avLst/>
          </a:prstGeom>
          <a:ln w="12700">
            <a:solidFill>
              <a:srgbClr val="000000"/>
            </a:solidFill>
          </a:ln>
        </p:spPr>
        <p:txBody>
          <a:bodyPr lIns="45719" rIns="45719"/>
          <a:lstStyle/>
          <a:p>
            <a:pPr/>
          </a:p>
        </p:txBody>
      </p:sp>
      <p:sp>
        <p:nvSpPr>
          <p:cNvPr id="1471" name="Line"/>
          <p:cNvSpPr/>
          <p:nvPr/>
        </p:nvSpPr>
        <p:spPr>
          <a:xfrm>
            <a:off x="6172200" y="1371599"/>
            <a:ext cx="838201" cy="838202"/>
          </a:xfrm>
          <a:prstGeom prst="line">
            <a:avLst/>
          </a:prstGeom>
          <a:ln w="12700">
            <a:solidFill>
              <a:srgbClr val="000000"/>
            </a:solidFill>
          </a:ln>
        </p:spPr>
        <p:txBody>
          <a:bodyPr lIns="45719" rIns="45719"/>
          <a:lstStyle/>
          <a:p>
            <a:pPr/>
          </a:p>
        </p:txBody>
      </p:sp>
      <p:sp>
        <p:nvSpPr>
          <p:cNvPr id="1472" name="C"/>
          <p:cNvSpPr/>
          <p:nvPr/>
        </p:nvSpPr>
        <p:spPr>
          <a:xfrm>
            <a:off x="4024312" y="2720975"/>
            <a:ext cx="254075"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n-lt"/>
                <a:ea typeface="+mn-ea"/>
                <a:cs typeface="+mn-cs"/>
                <a:sym typeface="Times New Roman"/>
              </a:defRPr>
            </a:lvl1pPr>
          </a:lstStyle>
          <a:p>
            <a:pPr/>
            <a:r>
              <a:t>C</a:t>
            </a:r>
          </a:p>
        </p:txBody>
      </p:sp>
      <p:sp>
        <p:nvSpPr>
          <p:cNvPr id="1473" name="B"/>
          <p:cNvSpPr/>
          <p:nvPr/>
        </p:nvSpPr>
        <p:spPr>
          <a:xfrm>
            <a:off x="6310312" y="2720975"/>
            <a:ext cx="254075"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n-lt"/>
                <a:ea typeface="+mn-ea"/>
                <a:cs typeface="+mn-cs"/>
                <a:sym typeface="Times New Roman"/>
              </a:defRPr>
            </a:lvl1pPr>
          </a:lstStyle>
          <a:p>
            <a:pPr/>
            <a:r>
              <a:t>B</a:t>
            </a:r>
          </a:p>
        </p:txBody>
      </p:sp>
      <p:sp>
        <p:nvSpPr>
          <p:cNvPr id="1474" name="S"/>
          <p:cNvSpPr/>
          <p:nvPr/>
        </p:nvSpPr>
        <p:spPr>
          <a:xfrm>
            <a:off x="7758112" y="2720975"/>
            <a:ext cx="228737"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n-lt"/>
                <a:ea typeface="+mn-ea"/>
                <a:cs typeface="+mn-cs"/>
                <a:sym typeface="Times New Roman"/>
              </a:defRPr>
            </a:lvl1pPr>
          </a:lstStyle>
          <a:p>
            <a:pPr/>
            <a:r>
              <a:t>S</a:t>
            </a:r>
          </a:p>
        </p:txBody>
      </p:sp>
      <p:sp>
        <p:nvSpPr>
          <p:cNvPr id="1475" name="State Space"/>
          <p:cNvSpPr/>
          <p:nvPr/>
        </p:nvSpPr>
        <p:spPr>
          <a:xfrm>
            <a:off x="1281112" y="3101975"/>
            <a:ext cx="1161667"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n-lt"/>
                <a:ea typeface="+mn-ea"/>
                <a:cs typeface="+mn-cs"/>
                <a:sym typeface="Times New Roman"/>
              </a:defRPr>
            </a:lvl1pPr>
          </a:lstStyle>
          <a:p>
            <a:pPr/>
            <a:r>
              <a:t>State Space</a:t>
            </a:r>
          </a:p>
        </p:txBody>
      </p:sp>
      <p:sp>
        <p:nvSpPr>
          <p:cNvPr id="1476" name="Example of a Search Tree"/>
          <p:cNvSpPr/>
          <p:nvPr/>
        </p:nvSpPr>
        <p:spPr>
          <a:xfrm>
            <a:off x="4862512" y="3330575"/>
            <a:ext cx="2463057"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n-lt"/>
                <a:ea typeface="+mn-ea"/>
                <a:cs typeface="+mn-cs"/>
                <a:sym typeface="Times New Roman"/>
              </a:defRPr>
            </a:lvl1pPr>
          </a:lstStyle>
          <a:p>
            <a:pPr/>
            <a:r>
              <a:t>Example of a Search Tree</a:t>
            </a:r>
          </a:p>
        </p:txBody>
      </p:sp>
      <p:sp>
        <p:nvSpPr>
          <p:cNvPr id="1477" name="Line"/>
          <p:cNvSpPr/>
          <p:nvPr/>
        </p:nvSpPr>
        <p:spPr>
          <a:xfrm flipH="1">
            <a:off x="3429000" y="3962400"/>
            <a:ext cx="2057400" cy="0"/>
          </a:xfrm>
          <a:prstGeom prst="line">
            <a:avLst/>
          </a:prstGeom>
          <a:ln>
            <a:solidFill>
              <a:srgbClr val="FF0000"/>
            </a:solidFill>
            <a:tailEnd type="triangle"/>
          </a:ln>
        </p:spPr>
        <p:txBody>
          <a:bodyPr lIns="45719" rIns="45719"/>
          <a:lstStyle/>
          <a:p>
            <a:pPr/>
          </a:p>
        </p:txBody>
      </p:sp>
      <p:sp>
        <p:nvSpPr>
          <p:cNvPr id="1478" name="faster, but memory inefficient"/>
          <p:cNvSpPr/>
          <p:nvPr/>
        </p:nvSpPr>
        <p:spPr>
          <a:xfrm>
            <a:off x="5562600" y="3733800"/>
            <a:ext cx="3061207"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solidFill>
                  <a:srgbClr val="FF0000"/>
                </a:solidFill>
                <a:latin typeface="Tahoma"/>
                <a:ea typeface="Tahoma"/>
                <a:cs typeface="Tahoma"/>
                <a:sym typeface="Tahoma"/>
              </a:defRPr>
            </a:lvl1pPr>
          </a:lstStyle>
          <a:p>
            <a:pPr/>
            <a:r>
              <a:t>faster, but memory inefficient</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0" name="Why Search can be difficult"/>
          <p:cNvSpPr/>
          <p:nvPr>
            <p:ph type="title" idx="4294967295"/>
          </p:nvPr>
        </p:nvSpPr>
        <p:spPr>
          <a:xfrm>
            <a:off x="374650" y="88900"/>
            <a:ext cx="8153400" cy="1020763"/>
          </a:xfrm>
          <a:prstGeom prst="rect">
            <a:avLst/>
          </a:prstGeom>
        </p:spPr>
        <p:txBody>
          <a:bodyPr lIns="44450" tIns="44450" rIns="44450" bIns="44450"/>
          <a:lstStyle>
            <a:lvl1pPr defTabSz="457200">
              <a:defRPr sz="4400"/>
            </a:lvl1pPr>
          </a:lstStyle>
          <a:p>
            <a:pPr/>
            <a:r>
              <a:t>Why Search can be difficult</a:t>
            </a:r>
          </a:p>
        </p:txBody>
      </p:sp>
      <p:sp>
        <p:nvSpPr>
          <p:cNvPr id="1481" name="At the start of the search, the search algorithm does not know…"/>
          <p:cNvSpPr/>
          <p:nvPr>
            <p:ph type="body" idx="4294967295"/>
          </p:nvPr>
        </p:nvSpPr>
        <p:spPr>
          <a:xfrm>
            <a:off x="347662" y="1058862"/>
            <a:ext cx="8686801" cy="5330826"/>
          </a:xfrm>
          <a:prstGeom prst="rect">
            <a:avLst/>
          </a:prstGeom>
        </p:spPr>
        <p:txBody>
          <a:bodyPr lIns="44450" tIns="44450" rIns="44450" bIns="44450"/>
          <a:lstStyle/>
          <a:p>
            <a:pPr defTabSz="457200">
              <a:lnSpc>
                <a:spcPct val="90000"/>
              </a:lnSpc>
              <a:spcBef>
                <a:spcPts val="500"/>
              </a:spcBef>
              <a:buClr>
                <a:schemeClr val="accent1"/>
              </a:buClr>
              <a:buChar char="•"/>
              <a:defRPr b="1" sz="2400"/>
            </a:pPr>
            <a:r>
              <a:t>At the start of the search, the search algorithm does not know</a:t>
            </a:r>
          </a:p>
          <a:p>
            <a:pPr lvl="1" marL="692150" indent="-347662" defTabSz="457200">
              <a:lnSpc>
                <a:spcPct val="90000"/>
              </a:lnSpc>
              <a:spcBef>
                <a:spcPts val="0"/>
              </a:spcBef>
              <a:buClr>
                <a:schemeClr val="accent1"/>
              </a:buClr>
              <a:defRPr sz="1900"/>
            </a:pPr>
            <a:r>
              <a:t>the size of the tree</a:t>
            </a:r>
          </a:p>
          <a:p>
            <a:pPr lvl="1" marL="692150" indent="-347662" defTabSz="457200">
              <a:lnSpc>
                <a:spcPct val="90000"/>
              </a:lnSpc>
              <a:spcBef>
                <a:spcPts val="0"/>
              </a:spcBef>
              <a:buClr>
                <a:schemeClr val="accent1"/>
              </a:buClr>
              <a:defRPr sz="1900"/>
            </a:pPr>
            <a:r>
              <a:t>the shape of the tree</a:t>
            </a:r>
          </a:p>
          <a:p>
            <a:pPr lvl="1" marL="692150" indent="-347662" defTabSz="457200">
              <a:lnSpc>
                <a:spcPct val="90000"/>
              </a:lnSpc>
              <a:spcBef>
                <a:spcPts val="0"/>
              </a:spcBef>
              <a:buClr>
                <a:schemeClr val="accent1"/>
              </a:buClr>
              <a:defRPr sz="1900"/>
            </a:pPr>
            <a:r>
              <a:t>the depth of the goal states</a:t>
            </a:r>
            <a:br/>
          </a:p>
          <a:p>
            <a:pPr defTabSz="457200">
              <a:lnSpc>
                <a:spcPct val="90000"/>
              </a:lnSpc>
              <a:spcBef>
                <a:spcPts val="500"/>
              </a:spcBef>
              <a:buClr>
                <a:schemeClr val="accent1"/>
              </a:buClr>
              <a:buChar char="•"/>
              <a:defRPr b="1" sz="2400"/>
            </a:pPr>
            <a:r>
              <a:t>How big can a search tree be?</a:t>
            </a:r>
          </a:p>
          <a:p>
            <a:pPr lvl="1" marL="692150" indent="-347662" defTabSz="457200">
              <a:lnSpc>
                <a:spcPct val="90000"/>
              </a:lnSpc>
              <a:spcBef>
                <a:spcPts val="0"/>
              </a:spcBef>
              <a:buClr>
                <a:schemeClr val="accent1"/>
              </a:buClr>
              <a:defRPr sz="1900"/>
            </a:pPr>
            <a:r>
              <a:t>say there is a constant branching factor b</a:t>
            </a:r>
          </a:p>
          <a:p>
            <a:pPr lvl="1" marL="692150" indent="-347662" defTabSz="457200">
              <a:lnSpc>
                <a:spcPct val="90000"/>
              </a:lnSpc>
              <a:spcBef>
                <a:spcPts val="0"/>
              </a:spcBef>
              <a:buClr>
                <a:schemeClr val="accent1"/>
              </a:buClr>
              <a:defRPr sz="1900"/>
            </a:pPr>
            <a:r>
              <a:t>and one goal exists at depth d</a:t>
            </a:r>
          </a:p>
          <a:p>
            <a:pPr lvl="1" marL="692150" indent="-347662" defTabSz="457200">
              <a:lnSpc>
                <a:spcPct val="90000"/>
              </a:lnSpc>
              <a:spcBef>
                <a:spcPts val="0"/>
              </a:spcBef>
              <a:buClr>
                <a:schemeClr val="accent1"/>
              </a:buClr>
              <a:defRPr sz="1900"/>
            </a:pPr>
            <a:r>
              <a:t>search tree which includes a goal can have</a:t>
            </a:r>
            <a:br/>
            <a:r>
              <a:t>            </a:t>
            </a:r>
            <a:r>
              <a:rPr b="1"/>
              <a:t>b</a:t>
            </a:r>
            <a:r>
              <a:rPr b="1" baseline="30000"/>
              <a:t>d</a:t>
            </a:r>
            <a:r>
              <a:rPr b="1"/>
              <a:t> different branches in the tree (worst case)</a:t>
            </a:r>
            <a:br>
              <a:rPr b="1"/>
            </a:br>
          </a:p>
          <a:p>
            <a:pPr defTabSz="457200">
              <a:lnSpc>
                <a:spcPct val="90000"/>
              </a:lnSpc>
              <a:spcBef>
                <a:spcPts val="500"/>
              </a:spcBef>
              <a:buClr>
                <a:schemeClr val="accent1"/>
              </a:buClr>
              <a:buChar char="•"/>
              <a:defRPr sz="2400"/>
            </a:pPr>
            <a:r>
              <a:t>Examples:</a:t>
            </a:r>
          </a:p>
          <a:p>
            <a:pPr lvl="1" marL="692150" indent="-347662" defTabSz="457200">
              <a:lnSpc>
                <a:spcPct val="90000"/>
              </a:lnSpc>
              <a:spcBef>
                <a:spcPts val="0"/>
              </a:spcBef>
              <a:buClr>
                <a:schemeClr val="accent1"/>
              </a:buClr>
              <a:defRPr sz="1900"/>
            </a:pPr>
            <a:r>
              <a:t>b = 2, d = 10:         b</a:t>
            </a:r>
            <a:r>
              <a:rPr baseline="30000"/>
              <a:t>d</a:t>
            </a:r>
            <a:r>
              <a:t> = 2</a:t>
            </a:r>
            <a:r>
              <a:rPr baseline="30000"/>
              <a:t>10</a:t>
            </a:r>
            <a:r>
              <a:t>= 1024</a:t>
            </a:r>
          </a:p>
          <a:p>
            <a:pPr lvl="1" marL="692150" indent="-347662" defTabSz="457200">
              <a:lnSpc>
                <a:spcPct val="90000"/>
              </a:lnSpc>
              <a:spcBef>
                <a:spcPts val="0"/>
              </a:spcBef>
              <a:buClr>
                <a:schemeClr val="accent1"/>
              </a:buClr>
              <a:defRPr sz="1900"/>
            </a:pPr>
            <a:r>
              <a:t>b = 10, d = 10:       b</a:t>
            </a:r>
            <a:r>
              <a:rPr baseline="30000"/>
              <a:t>d</a:t>
            </a:r>
            <a:r>
              <a:t> = 10</a:t>
            </a:r>
            <a:r>
              <a:rPr baseline="30000"/>
              <a:t>10</a:t>
            </a:r>
            <a:r>
              <a:t>= 10,000,000,000</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8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481">
                                            <p:txEl>
                                              <p:pRg st="5" end="5"/>
                                            </p:txEl>
                                          </p:spTgt>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1" fill="hold">
                                  <p:stCondLst>
                                    <p:cond delay="0"/>
                                  </p:stCondLst>
                                  <p:iterate type="el" backwards="0">
                                    <p:tmAbs val="0"/>
                                  </p:iterate>
                                  <p:childTnLst>
                                    <p:set>
                                      <p:cBhvr>
                                        <p:cTn id="13" fill="hold"/>
                                        <p:tgtEl>
                                          <p:spTgt spid="1481">
                                            <p:txEl>
                                              <p:pRg st="6" end="6"/>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1" fill="hold">
                                  <p:stCondLst>
                                    <p:cond delay="0"/>
                                  </p:stCondLst>
                                  <p:iterate type="el" backwards="0">
                                    <p:tmAbs val="0"/>
                                  </p:iterate>
                                  <p:childTnLst>
                                    <p:set>
                                      <p:cBhvr>
                                        <p:cTn id="17" fill="hold"/>
                                        <p:tgtEl>
                                          <p:spTgt spid="1481">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1" fill="hold">
                                  <p:stCondLst>
                                    <p:cond delay="0"/>
                                  </p:stCondLst>
                                  <p:iterate type="el" backwards="0">
                                    <p:tmAbs val="0"/>
                                  </p:iterate>
                                  <p:childTnLst>
                                    <p:set>
                                      <p:cBhvr>
                                        <p:cTn id="21" fill="hold"/>
                                        <p:tgtEl>
                                          <p:spTgt spid="1481">
                                            <p:txEl>
                                              <p:pRg st="8" end="8"/>
                                            </p:txEl>
                                          </p:spTgt>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1" fill="hold">
                                  <p:stCondLst>
                                    <p:cond delay="0"/>
                                  </p:stCondLst>
                                  <p:iterate type="el" backwards="0">
                                    <p:tmAbs val="0"/>
                                  </p:iterate>
                                  <p:childTnLst>
                                    <p:set>
                                      <p:cBhvr>
                                        <p:cTn id="24" fill="hold"/>
                                        <p:tgtEl>
                                          <p:spTgt spid="1481">
                                            <p:txEl>
                                              <p:pRg st="9" end="9"/>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1" fill="hold">
                                  <p:stCondLst>
                                    <p:cond delay="0"/>
                                  </p:stCondLst>
                                  <p:iterate type="el" backwards="0">
                                    <p:tmAbs val="0"/>
                                  </p:iterate>
                                  <p:childTnLst>
                                    <p:set>
                                      <p:cBhvr>
                                        <p:cTn id="27" fill="hold"/>
                                        <p:tgtEl>
                                          <p:spTgt spid="1481">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81" grpId="1"/>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3" name="Implementation: states vs. nodes"/>
          <p:cNvSpPr/>
          <p:nvPr>
            <p:ph type="title" idx="4294967295"/>
          </p:nvPr>
        </p:nvSpPr>
        <p:spPr>
          <a:xfrm>
            <a:off x="374650" y="88900"/>
            <a:ext cx="8153400" cy="1020763"/>
          </a:xfrm>
          <a:prstGeom prst="rect">
            <a:avLst/>
          </a:prstGeom>
        </p:spPr>
        <p:txBody>
          <a:bodyPr/>
          <a:lstStyle>
            <a:lvl1pPr defTabSz="457200">
              <a:defRPr sz="3400"/>
            </a:lvl1pPr>
          </a:lstStyle>
          <a:p>
            <a:pPr/>
            <a:r>
              <a:t>Implementation: states vs. nodes</a:t>
            </a:r>
          </a:p>
        </p:txBody>
      </p:sp>
      <p:sp>
        <p:nvSpPr>
          <p:cNvPr id="1484" name="A state is a (representation of) a physical configuration…"/>
          <p:cNvSpPr/>
          <p:nvPr>
            <p:ph type="body" idx="4294967295"/>
          </p:nvPr>
        </p:nvSpPr>
        <p:spPr>
          <a:xfrm>
            <a:off x="347662" y="1058862"/>
            <a:ext cx="8686801" cy="5330826"/>
          </a:xfrm>
          <a:prstGeom prst="rect">
            <a:avLst/>
          </a:prstGeom>
        </p:spPr>
        <p:txBody>
          <a:bodyPr/>
          <a:lstStyle/>
          <a:p>
            <a:pPr marL="325754" indent="-325754" defTabSz="434340">
              <a:lnSpc>
                <a:spcPct val="80000"/>
              </a:lnSpc>
              <a:spcBef>
                <a:spcPts val="500"/>
              </a:spcBef>
              <a:buClr>
                <a:schemeClr val="accent1"/>
              </a:buClr>
              <a:buChar char="•"/>
              <a:defRPr sz="2280"/>
            </a:pPr>
            <a:r>
              <a:t>A </a:t>
            </a:r>
            <a:r>
              <a:rPr>
                <a:solidFill>
                  <a:srgbClr val="FF0000"/>
                </a:solidFill>
              </a:rPr>
              <a:t>state</a:t>
            </a:r>
            <a:r>
              <a:t> is a (representation of) a physical configuration</a:t>
            </a:r>
          </a:p>
          <a:p>
            <a:pPr lvl="2" marL="1085850" indent="-217170" defTabSz="434340">
              <a:lnSpc>
                <a:spcPct val="80000"/>
              </a:lnSpc>
              <a:spcBef>
                <a:spcPts val="0"/>
              </a:spcBef>
              <a:buClr>
                <a:schemeClr val="accent1"/>
              </a:buClr>
              <a:defRPr sz="1520"/>
            </a:pPr>
          </a:p>
          <a:p>
            <a:pPr marL="325754" indent="-325754" defTabSz="434340">
              <a:lnSpc>
                <a:spcPct val="80000"/>
              </a:lnSpc>
              <a:spcBef>
                <a:spcPts val="500"/>
              </a:spcBef>
              <a:buClr>
                <a:schemeClr val="accent1"/>
              </a:buClr>
              <a:buChar char="•"/>
              <a:defRPr sz="2280"/>
            </a:pPr>
            <a:r>
              <a:t>A </a:t>
            </a:r>
            <a:r>
              <a:rPr>
                <a:solidFill>
                  <a:srgbClr val="FF0000"/>
                </a:solidFill>
              </a:rPr>
              <a:t>node</a:t>
            </a:r>
            <a:r>
              <a:t> is a data structure constituting part of a search tree contains info such as: </a:t>
            </a:r>
            <a:r>
              <a:rPr>
                <a:solidFill>
                  <a:srgbClr val="FF0000"/>
                </a:solidFill>
              </a:rPr>
              <a:t>state</a:t>
            </a:r>
            <a:r>
              <a:t>, </a:t>
            </a:r>
            <a:r>
              <a:rPr>
                <a:solidFill>
                  <a:srgbClr val="FF0000"/>
                </a:solidFill>
              </a:rPr>
              <a:t>parent node</a:t>
            </a:r>
            <a:r>
              <a:t>, </a:t>
            </a:r>
            <a:r>
              <a:rPr>
                <a:solidFill>
                  <a:srgbClr val="FF0000"/>
                </a:solidFill>
              </a:rPr>
              <a:t>action</a:t>
            </a:r>
            <a:r>
              <a:t>, </a:t>
            </a:r>
            <a:r>
              <a:rPr>
                <a:solidFill>
                  <a:srgbClr val="FF0000"/>
                </a:solidFill>
              </a:rPr>
              <a:t>path cost</a:t>
            </a:r>
            <a:r>
              <a:t> </a:t>
            </a:r>
            <a:r>
              <a:rPr i="1"/>
              <a:t>g(x)</a:t>
            </a:r>
            <a:r>
              <a:t>, </a:t>
            </a:r>
            <a:r>
              <a:rPr>
                <a:solidFill>
                  <a:srgbClr val="FF0000"/>
                </a:solidFill>
              </a:rPr>
              <a:t>depth</a:t>
            </a:r>
            <a:endParaRPr>
              <a:solidFill>
                <a:srgbClr val="FF0000"/>
              </a:solidFill>
            </a:endParaRPr>
          </a:p>
          <a:p>
            <a:pPr marL="325754" indent="-325754" defTabSz="434340">
              <a:lnSpc>
                <a:spcPct val="80000"/>
              </a:lnSpc>
              <a:buClr>
                <a:schemeClr val="accent1"/>
              </a:buClr>
              <a:buChar char="•"/>
              <a:defRPr sz="2280">
                <a:solidFill>
                  <a:srgbClr val="FF0000"/>
                </a:solidFill>
              </a:defRPr>
            </a:pPr>
          </a:p>
          <a:p>
            <a:pPr marL="325754" indent="-325754" defTabSz="434340">
              <a:lnSpc>
                <a:spcPct val="80000"/>
              </a:lnSpc>
              <a:buClr>
                <a:schemeClr val="accent1"/>
              </a:buClr>
              <a:buChar char="•"/>
              <a:defRPr sz="2280">
                <a:solidFill>
                  <a:srgbClr val="FF0000"/>
                </a:solidFill>
              </a:defRPr>
            </a:pPr>
          </a:p>
          <a:p>
            <a:pPr marL="325754" indent="-325754" defTabSz="434340">
              <a:lnSpc>
                <a:spcPct val="80000"/>
              </a:lnSpc>
              <a:buClr>
                <a:schemeClr val="accent1"/>
              </a:buClr>
              <a:buChar char="•"/>
              <a:defRPr sz="2280">
                <a:solidFill>
                  <a:srgbClr val="FF0000"/>
                </a:solidFill>
              </a:defRPr>
            </a:pPr>
          </a:p>
          <a:p>
            <a:pPr marL="325754" indent="-325754" defTabSz="434340">
              <a:lnSpc>
                <a:spcPct val="80000"/>
              </a:lnSpc>
              <a:buClr>
                <a:schemeClr val="accent1"/>
              </a:buClr>
              <a:buChar char="•"/>
              <a:defRPr sz="2280"/>
            </a:pPr>
          </a:p>
          <a:p>
            <a:pPr marL="325754" indent="-325754" defTabSz="434340">
              <a:lnSpc>
                <a:spcPct val="80000"/>
              </a:lnSpc>
              <a:buClr>
                <a:schemeClr val="accent1"/>
              </a:buClr>
              <a:buChar char="•"/>
              <a:defRPr sz="2280"/>
            </a:pPr>
          </a:p>
          <a:p>
            <a:pPr marL="325754" indent="-325754" defTabSz="434340">
              <a:lnSpc>
                <a:spcPct val="80000"/>
              </a:lnSpc>
              <a:buClr>
                <a:schemeClr val="accent1"/>
              </a:buClr>
              <a:buChar char="•"/>
              <a:defRPr sz="2280"/>
            </a:pPr>
          </a:p>
          <a:p>
            <a:pPr marL="325754" indent="-325754" defTabSz="434340">
              <a:lnSpc>
                <a:spcPct val="80000"/>
              </a:lnSpc>
              <a:buClr>
                <a:schemeClr val="accent1"/>
              </a:buClr>
              <a:buChar char="•"/>
              <a:defRPr sz="2280"/>
            </a:pPr>
          </a:p>
          <a:p>
            <a:pPr marL="325754" indent="-325754" defTabSz="434340">
              <a:lnSpc>
                <a:spcPct val="80000"/>
              </a:lnSpc>
              <a:buClr>
                <a:schemeClr val="accent1"/>
              </a:buClr>
              <a:buChar char="•"/>
              <a:defRPr sz="2280"/>
            </a:pPr>
          </a:p>
          <a:p>
            <a:pPr marL="325754" indent="-325754" defTabSz="434340">
              <a:lnSpc>
                <a:spcPct val="80000"/>
              </a:lnSpc>
              <a:spcBef>
                <a:spcPts val="500"/>
              </a:spcBef>
              <a:buClr>
                <a:schemeClr val="accent1"/>
              </a:buClr>
              <a:buChar char="•"/>
              <a:defRPr sz="2280"/>
            </a:pPr>
            <a:r>
              <a:t>The </a:t>
            </a:r>
            <a:r>
              <a:rPr>
                <a:latin typeface="Courier New"/>
                <a:ea typeface="Courier New"/>
                <a:cs typeface="Courier New"/>
                <a:sym typeface="Courier New"/>
              </a:rPr>
              <a:t>Expand</a:t>
            </a:r>
            <a:r>
              <a:t> function creates new nodes, filling in the various fields and using the </a:t>
            </a:r>
            <a:r>
              <a:rPr>
                <a:latin typeface="Courier New"/>
                <a:ea typeface="Courier New"/>
                <a:cs typeface="Courier New"/>
                <a:sym typeface="Courier New"/>
              </a:rPr>
              <a:t>SuccessorFn</a:t>
            </a:r>
            <a:r>
              <a:t> of the problem to create the corresponding states.</a:t>
            </a:r>
          </a:p>
        </p:txBody>
      </p:sp>
      <p:pic>
        <p:nvPicPr>
          <p:cNvPr id="1485" name="state-vs-node" descr="state-vs-node"/>
          <p:cNvPicPr>
            <a:picLocks noChangeAspect="1"/>
          </p:cNvPicPr>
          <p:nvPr/>
        </p:nvPicPr>
        <p:blipFill>
          <a:blip r:embed="rId2">
            <a:extLst/>
          </a:blip>
          <a:stretch>
            <a:fillRect/>
          </a:stretch>
        </p:blipFill>
        <p:spPr>
          <a:xfrm>
            <a:off x="1981200" y="2895600"/>
            <a:ext cx="4981575" cy="2124075"/>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7" name="Search strategies"/>
          <p:cNvSpPr/>
          <p:nvPr>
            <p:ph type="title" idx="4294967295"/>
          </p:nvPr>
        </p:nvSpPr>
        <p:spPr>
          <a:xfrm>
            <a:off x="374650" y="88900"/>
            <a:ext cx="8153400" cy="1020763"/>
          </a:xfrm>
          <a:prstGeom prst="rect">
            <a:avLst/>
          </a:prstGeom>
        </p:spPr>
        <p:txBody>
          <a:bodyPr/>
          <a:lstStyle>
            <a:lvl1pPr defTabSz="457200">
              <a:defRPr sz="4400"/>
            </a:lvl1pPr>
          </a:lstStyle>
          <a:p>
            <a:pPr/>
            <a:r>
              <a:t>Search strategies</a:t>
            </a:r>
          </a:p>
        </p:txBody>
      </p:sp>
      <p:sp>
        <p:nvSpPr>
          <p:cNvPr id="1488" name="A search strategy is defined by picking the order of node expansion…"/>
          <p:cNvSpPr/>
          <p:nvPr>
            <p:ph type="body" idx="4294967295"/>
          </p:nvPr>
        </p:nvSpPr>
        <p:spPr>
          <a:xfrm>
            <a:off x="347662" y="1058862"/>
            <a:ext cx="8686801" cy="5330826"/>
          </a:xfrm>
          <a:prstGeom prst="rect">
            <a:avLst/>
          </a:prstGeom>
        </p:spPr>
        <p:txBody>
          <a:bodyPr/>
          <a:lstStyle/>
          <a:p>
            <a:pPr defTabSz="457200">
              <a:lnSpc>
                <a:spcPct val="90000"/>
              </a:lnSpc>
              <a:spcBef>
                <a:spcPts val="500"/>
              </a:spcBef>
              <a:buClr>
                <a:schemeClr val="accent1"/>
              </a:buClr>
              <a:buChar char="•"/>
              <a:defRPr sz="2400"/>
            </a:pPr>
            <a:r>
              <a:t>A search </a:t>
            </a:r>
            <a:r>
              <a:rPr b="1">
                <a:solidFill>
                  <a:schemeClr val="accent2"/>
                </a:solidFill>
              </a:rPr>
              <a:t>strategy</a:t>
            </a:r>
            <a:r>
              <a:rPr>
                <a:solidFill>
                  <a:schemeClr val="accent2"/>
                </a:solidFill>
              </a:rPr>
              <a:t> </a:t>
            </a:r>
            <a:r>
              <a:t>is defined by picking the </a:t>
            </a:r>
            <a:r>
              <a:rPr b="1">
                <a:solidFill>
                  <a:srgbClr val="1F497D"/>
                </a:solidFill>
              </a:rPr>
              <a:t>order of node expansion</a:t>
            </a:r>
            <a:endParaRPr b="1">
              <a:solidFill>
                <a:srgbClr val="1F497D"/>
              </a:solidFill>
            </a:endParaRPr>
          </a:p>
          <a:p>
            <a:pPr defTabSz="457200">
              <a:lnSpc>
                <a:spcPct val="90000"/>
              </a:lnSpc>
              <a:buClr>
                <a:schemeClr val="accent1"/>
              </a:buClr>
              <a:buChar char="•"/>
              <a:defRPr sz="2400">
                <a:solidFill>
                  <a:srgbClr val="1F497D"/>
                </a:solidFill>
              </a:defRPr>
            </a:pPr>
          </a:p>
          <a:p>
            <a:pPr defTabSz="457200">
              <a:lnSpc>
                <a:spcPct val="90000"/>
              </a:lnSpc>
              <a:spcBef>
                <a:spcPts val="500"/>
              </a:spcBef>
              <a:buClr>
                <a:schemeClr val="accent1"/>
              </a:buClr>
              <a:buChar char="•"/>
              <a:defRPr sz="2400"/>
            </a:pPr>
            <a:r>
              <a:t>Strategies are evaluated along the following dimensions:</a:t>
            </a:r>
          </a:p>
          <a:p>
            <a:pPr lvl="1" marL="742950" indent="-285750" defTabSz="457200">
              <a:lnSpc>
                <a:spcPct val="90000"/>
              </a:lnSpc>
              <a:spcBef>
                <a:spcPts val="0"/>
              </a:spcBef>
              <a:buClr>
                <a:schemeClr val="accent1"/>
              </a:buClr>
              <a:defRPr sz="2000">
                <a:solidFill>
                  <a:schemeClr val="accent2"/>
                </a:solidFill>
              </a:defRPr>
            </a:pPr>
            <a:r>
              <a:t>completeness</a:t>
            </a:r>
            <a:r>
              <a:rPr>
                <a:solidFill>
                  <a:srgbClr val="000000"/>
                </a:solidFill>
              </a:rPr>
              <a:t>: 	does it always find a solution if one exists?</a:t>
            </a:r>
          </a:p>
          <a:p>
            <a:pPr lvl="1" marL="742950" indent="-285750" defTabSz="457200">
              <a:lnSpc>
                <a:spcPct val="90000"/>
              </a:lnSpc>
              <a:spcBef>
                <a:spcPts val="0"/>
              </a:spcBef>
              <a:buClr>
                <a:schemeClr val="accent1"/>
              </a:buClr>
              <a:defRPr sz="2000">
                <a:solidFill>
                  <a:schemeClr val="accent2"/>
                </a:solidFill>
              </a:defRPr>
            </a:pPr>
            <a:r>
              <a:t>time complexity</a:t>
            </a:r>
            <a:r>
              <a:rPr>
                <a:solidFill>
                  <a:srgbClr val="000000"/>
                </a:solidFill>
              </a:rPr>
              <a:t>: 	number of nodes generated</a:t>
            </a:r>
          </a:p>
          <a:p>
            <a:pPr lvl="1" marL="742950" indent="-285750" defTabSz="457200">
              <a:lnSpc>
                <a:spcPct val="90000"/>
              </a:lnSpc>
              <a:spcBef>
                <a:spcPts val="0"/>
              </a:spcBef>
              <a:buClr>
                <a:schemeClr val="accent1"/>
              </a:buClr>
              <a:defRPr sz="2000">
                <a:solidFill>
                  <a:schemeClr val="accent2"/>
                </a:solidFill>
              </a:defRPr>
            </a:pPr>
            <a:r>
              <a:t>space complexity</a:t>
            </a:r>
            <a:r>
              <a:rPr>
                <a:solidFill>
                  <a:srgbClr val="000000"/>
                </a:solidFill>
              </a:rPr>
              <a:t>: 	maximum number of nodes in memory</a:t>
            </a:r>
          </a:p>
          <a:p>
            <a:pPr lvl="1" marL="742950" indent="-285750" defTabSz="457200">
              <a:lnSpc>
                <a:spcPct val="90000"/>
              </a:lnSpc>
              <a:spcBef>
                <a:spcPts val="0"/>
              </a:spcBef>
              <a:buClr>
                <a:schemeClr val="accent1"/>
              </a:buClr>
              <a:defRPr sz="2000">
                <a:solidFill>
                  <a:schemeClr val="accent2"/>
                </a:solidFill>
              </a:defRPr>
            </a:pPr>
            <a:r>
              <a:t>optimality</a:t>
            </a:r>
            <a:r>
              <a:rPr>
                <a:solidFill>
                  <a:srgbClr val="000000"/>
                </a:solidFill>
              </a:rPr>
              <a:t>: 		does it always find a least-cost solution?</a:t>
            </a:r>
          </a:p>
          <a:p>
            <a:pPr lvl="1" marL="742950" indent="-285750" defTabSz="457200">
              <a:lnSpc>
                <a:spcPct val="90000"/>
              </a:lnSpc>
              <a:spcBef>
                <a:spcPts val="0"/>
              </a:spcBef>
              <a:buClr>
                <a:schemeClr val="accent1"/>
              </a:buClr>
              <a:defRPr sz="2000"/>
            </a:pPr>
          </a:p>
          <a:p>
            <a:pPr defTabSz="457200">
              <a:lnSpc>
                <a:spcPct val="90000"/>
              </a:lnSpc>
              <a:spcBef>
                <a:spcPts val="500"/>
              </a:spcBef>
              <a:buClr>
                <a:schemeClr val="accent1"/>
              </a:buClr>
              <a:buChar char="•"/>
              <a:defRPr sz="2400"/>
            </a:pPr>
            <a:r>
              <a:t>Time and space complexity are measured in terms of </a:t>
            </a:r>
          </a:p>
          <a:p>
            <a:pPr lvl="1" marL="742950" indent="-285750" defTabSz="457200">
              <a:lnSpc>
                <a:spcPct val="90000"/>
              </a:lnSpc>
              <a:spcBef>
                <a:spcPts val="0"/>
              </a:spcBef>
              <a:buClr>
                <a:schemeClr val="accent1"/>
              </a:buClr>
              <a:defRPr i="1" sz="2000"/>
            </a:pPr>
            <a:r>
              <a:t>b:</a:t>
            </a:r>
            <a:r>
              <a:rPr i="0"/>
              <a:t>   maximum branching factor of the search tree</a:t>
            </a:r>
          </a:p>
          <a:p>
            <a:pPr lvl="1" marL="742950" indent="-285750" defTabSz="457200">
              <a:lnSpc>
                <a:spcPct val="90000"/>
              </a:lnSpc>
              <a:spcBef>
                <a:spcPts val="0"/>
              </a:spcBef>
              <a:buClr>
                <a:schemeClr val="accent1"/>
              </a:buClr>
              <a:defRPr i="1" sz="2000"/>
            </a:pPr>
            <a:r>
              <a:t>d:   </a:t>
            </a:r>
            <a:r>
              <a:rPr i="0"/>
              <a:t>depth of the least-cost solution</a:t>
            </a:r>
          </a:p>
          <a:p>
            <a:pPr lvl="1" marL="742950" indent="-285750" defTabSz="457200">
              <a:lnSpc>
                <a:spcPct val="90000"/>
              </a:lnSpc>
              <a:spcBef>
                <a:spcPts val="0"/>
              </a:spcBef>
              <a:buClr>
                <a:schemeClr val="accent1"/>
              </a:buClr>
              <a:defRPr i="1" sz="2000"/>
            </a:pPr>
            <a:r>
              <a:t>m</a:t>
            </a:r>
            <a:r>
              <a:rPr i="0"/>
              <a:t>:  maximum depth of the state space (may be ∞)</a:t>
            </a:r>
          </a:p>
        </p:txBody>
      </p:sp>
      <p:sp>
        <p:nvSpPr>
          <p:cNvPr id="1489" name="Slide Number"/>
          <p:cNvSpPr/>
          <p:nvPr>
            <p:ph type="sldNum" sz="quarter" idx="4294967295"/>
          </p:nvPr>
        </p:nvSpPr>
        <p:spPr>
          <a:xfrm>
            <a:off x="8388538" y="6517005"/>
            <a:ext cx="298263" cy="307340"/>
          </a:xfrm>
          <a:prstGeom prst="rect">
            <a:avLst/>
          </a:prstGeom>
          <a:extLst>
            <a:ext uri="{C572A759-6A51-4108-AA02-DFA0A04FC94B}">
              <ma14:wrappingTextBoxFlag xmlns:ma14="http://schemas.microsoft.com/office/mac/drawingml/2011/main" val="1"/>
            </a:ext>
          </a:extLst>
        </p:spPr>
        <p:txBody>
          <a:bodyPr/>
          <a:lstStyle>
            <a:lvl1pPr defTabSz="457200">
              <a:defRPr sz="1400">
                <a:solidFill>
                  <a:srgbClr val="000000"/>
                </a:solidFill>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6" name="Slide Number"/>
          <p:cNvSpPr/>
          <p:nvPr>
            <p:ph type="sldNum" sz="quarter" idx="2"/>
          </p:nvPr>
        </p:nvSpPr>
        <p:spPr>
          <a:xfrm>
            <a:off x="5791200" y="6477000"/>
            <a:ext cx="177800" cy="272926"/>
          </a:xfrm>
          <a:prstGeom prst="rect">
            <a:avLst/>
          </a:prstGeom>
          <a:extLst>
            <a:ext uri="{C572A759-6A51-4108-AA02-DFA0A04FC94B}">
              <ma14:wrappingTextBoxFlag xmlns:ma14="http://schemas.microsoft.com/office/mac/drawingml/2011/main" val="1"/>
            </a:ext>
          </a:extLst>
        </p:spPr>
        <p:txBody>
          <a:bodyPr/>
          <a:lstStyle>
            <a:lvl1pPr>
              <a:defRPr b="1" sz="1200"/>
            </a:lvl1pPr>
          </a:lstStyle>
          <a:p>
            <a:pPr/>
            <a:fld id="{86CB4B4D-7CA3-9044-876B-883B54F8677D}" type="slidenum"/>
          </a:p>
        </p:txBody>
      </p:sp>
      <p:sp>
        <p:nvSpPr>
          <p:cNvPr id="357" name="Human-like capabilities: which one is central for intelligence? (Each has its partisans)"/>
          <p:cNvSpPr/>
          <p:nvPr>
            <p:ph type="title"/>
          </p:nvPr>
        </p:nvSpPr>
        <p:spPr>
          <a:xfrm>
            <a:off x="685800" y="304799"/>
            <a:ext cx="7696200" cy="1143002"/>
          </a:xfrm>
          <a:prstGeom prst="rect">
            <a:avLst/>
          </a:prstGeom>
        </p:spPr>
        <p:txBody>
          <a:bodyPr/>
          <a:lstStyle/>
          <a:p>
            <a:pPr defTabSz="804672">
              <a:defRPr sz="2464"/>
            </a:pPr>
            <a:r>
              <a:t>Human-like capabilities:</a:t>
            </a:r>
            <a:br/>
            <a:r>
              <a:t>which one is </a:t>
            </a:r>
            <a:r>
              <a:rPr i="1"/>
              <a:t>central</a:t>
            </a:r>
            <a:r>
              <a:t> for intelligence?</a:t>
            </a:r>
            <a:br/>
            <a:r>
              <a:rPr b="0"/>
              <a:t>(Each has its partisans)</a:t>
            </a:r>
          </a:p>
        </p:txBody>
      </p:sp>
      <p:sp>
        <p:nvSpPr>
          <p:cNvPr id="358" name="Reasoning…"/>
          <p:cNvSpPr/>
          <p:nvPr>
            <p:ph type="body" sz="half" idx="1"/>
          </p:nvPr>
        </p:nvSpPr>
        <p:spPr>
          <a:xfrm>
            <a:off x="609600" y="1828800"/>
            <a:ext cx="3848100" cy="4343400"/>
          </a:xfrm>
          <a:prstGeom prst="rect">
            <a:avLst/>
          </a:prstGeom>
        </p:spPr>
        <p:txBody>
          <a:bodyPr/>
          <a:lstStyle/>
          <a:p>
            <a:pPr>
              <a:spcBef>
                <a:spcPts val="600"/>
              </a:spcBef>
              <a:defRPr sz="2800"/>
            </a:pPr>
            <a:r>
              <a:t>Reasoning</a:t>
            </a:r>
          </a:p>
          <a:p>
            <a:pPr lvl="1">
              <a:spcBef>
                <a:spcPts val="0"/>
              </a:spcBef>
              <a:defRPr b="0" sz="2000"/>
            </a:pPr>
            <a:r>
              <a:t>Logic</a:t>
            </a:r>
          </a:p>
          <a:p>
            <a:pPr lvl="1">
              <a:spcBef>
                <a:spcPts val="0"/>
              </a:spcBef>
              <a:defRPr b="0" sz="2000"/>
            </a:pPr>
            <a:r>
              <a:t>Common-sense reasoning</a:t>
            </a:r>
          </a:p>
          <a:p>
            <a:pPr lvl="1">
              <a:spcBef>
                <a:spcPts val="0"/>
              </a:spcBef>
              <a:defRPr b="0" sz="2000"/>
            </a:pPr>
            <a:r>
              <a:t>Probable reasoning</a:t>
            </a:r>
            <a:endParaRPr sz="2800"/>
          </a:p>
          <a:p>
            <a:pPr>
              <a:spcBef>
                <a:spcPts val="600"/>
              </a:spcBef>
              <a:defRPr sz="2800"/>
            </a:pPr>
            <a:r>
              <a:t>Language</a:t>
            </a:r>
          </a:p>
          <a:p>
            <a:pPr>
              <a:spcBef>
                <a:spcPts val="600"/>
              </a:spcBef>
              <a:defRPr sz="2800"/>
            </a:pPr>
            <a:r>
              <a:t>Knowledge</a:t>
            </a:r>
          </a:p>
          <a:p>
            <a:pPr lvl="1">
              <a:spcBef>
                <a:spcPts val="0"/>
              </a:spcBef>
              <a:defRPr b="0" sz="2000"/>
            </a:pPr>
            <a:r>
              <a:t>Declarative</a:t>
            </a:r>
          </a:p>
          <a:p>
            <a:pPr lvl="1">
              <a:spcBef>
                <a:spcPts val="0"/>
              </a:spcBef>
              <a:defRPr b="0" sz="2000"/>
            </a:pPr>
            <a:r>
              <a:t>Procedural</a:t>
            </a:r>
          </a:p>
          <a:p>
            <a:pPr lvl="1">
              <a:spcBef>
                <a:spcPts val="0"/>
              </a:spcBef>
              <a:defRPr b="0" sz="2000"/>
            </a:pPr>
            <a:r>
              <a:t>Causal</a:t>
            </a:r>
          </a:p>
        </p:txBody>
      </p:sp>
      <p:sp>
        <p:nvSpPr>
          <p:cNvPr id="359" name="Prediction…"/>
          <p:cNvSpPr/>
          <p:nvPr>
            <p:ph type="body" idx="13"/>
          </p:nvPr>
        </p:nvSpPr>
        <p:spPr>
          <a:xfrm>
            <a:off x="4610100" y="1828800"/>
            <a:ext cx="3848100" cy="4343400"/>
          </a:xfrm>
          <a:prstGeom prst="rect">
            <a:avLst/>
          </a:prstGeom>
          <a:extLst>
            <a:ext uri="{C572A759-6A51-4108-AA02-DFA0A04FC94B}">
              <ma14:wrappingTextBoxFlag xmlns:ma14="http://schemas.microsoft.com/office/mac/drawingml/2011/main" val="1"/>
            </a:ext>
          </a:extLst>
        </p:spPr>
        <p:txBody>
          <a:bodyPr/>
          <a:lstStyle/>
          <a:p>
            <a:pPr>
              <a:spcBef>
                <a:spcPts val="600"/>
              </a:spcBef>
              <a:buFontTx/>
              <a:buChar char="•"/>
              <a:defRPr b="1" sz="2800">
                <a:latin typeface="Arial"/>
                <a:ea typeface="Arial"/>
                <a:cs typeface="Arial"/>
                <a:sym typeface="Arial"/>
              </a:defRPr>
            </a:pPr>
            <a:r>
              <a:t>Prediction </a:t>
            </a:r>
          </a:p>
          <a:p>
            <a:pPr>
              <a:spcBef>
                <a:spcPts val="600"/>
              </a:spcBef>
              <a:buFontTx/>
              <a:buChar char="•"/>
              <a:defRPr b="1" sz="2800">
                <a:latin typeface="Arial"/>
                <a:ea typeface="Arial"/>
                <a:cs typeface="Arial"/>
                <a:sym typeface="Arial"/>
              </a:defRPr>
            </a:pPr>
            <a:r>
              <a:t>Perception</a:t>
            </a:r>
          </a:p>
          <a:p>
            <a:pPr>
              <a:spcBef>
                <a:spcPts val="600"/>
              </a:spcBef>
              <a:buFontTx/>
              <a:buChar char="•"/>
              <a:defRPr b="1" sz="2800">
                <a:latin typeface="Arial"/>
                <a:ea typeface="Arial"/>
                <a:cs typeface="Arial"/>
                <a:sym typeface="Arial"/>
              </a:defRPr>
            </a:pPr>
            <a:r>
              <a:t>Analogy/Metaphor</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1" name="Summary"/>
          <p:cNvSpPr/>
          <p:nvPr>
            <p:ph type="title" idx="4294967295"/>
          </p:nvPr>
        </p:nvSpPr>
        <p:spPr>
          <a:xfrm>
            <a:off x="374650" y="88900"/>
            <a:ext cx="8153400" cy="1020763"/>
          </a:xfrm>
          <a:prstGeom prst="rect">
            <a:avLst/>
          </a:prstGeom>
        </p:spPr>
        <p:txBody>
          <a:bodyPr/>
          <a:lstStyle>
            <a:lvl1pPr defTabSz="457200">
              <a:defRPr sz="4400"/>
            </a:lvl1pPr>
          </a:lstStyle>
          <a:p>
            <a:pPr/>
            <a:r>
              <a:t>Summary</a:t>
            </a:r>
          </a:p>
        </p:txBody>
      </p:sp>
      <p:sp>
        <p:nvSpPr>
          <p:cNvPr id="1492" name="Generate the search space by applying actions to the initial state and all further resulting states.…"/>
          <p:cNvSpPr/>
          <p:nvPr>
            <p:ph type="body" idx="4294967295"/>
          </p:nvPr>
        </p:nvSpPr>
        <p:spPr>
          <a:xfrm>
            <a:off x="347662" y="1058862"/>
            <a:ext cx="8686801" cy="5330826"/>
          </a:xfrm>
          <a:prstGeom prst="rect">
            <a:avLst/>
          </a:prstGeom>
        </p:spPr>
        <p:txBody>
          <a:bodyPr/>
          <a:lstStyle/>
          <a:p>
            <a:pPr defTabSz="457200">
              <a:spcBef>
                <a:spcPts val="2400"/>
              </a:spcBef>
              <a:buClr>
                <a:schemeClr val="accent1"/>
              </a:buClr>
              <a:buChar char="•"/>
              <a:defRPr sz="2400"/>
            </a:pPr>
            <a:r>
              <a:t>Generate the search space by applying actions to the initial state and all further resulting states.</a:t>
            </a:r>
          </a:p>
          <a:p>
            <a:pPr defTabSz="457200">
              <a:spcBef>
                <a:spcPts val="2400"/>
              </a:spcBef>
              <a:buClr>
                <a:schemeClr val="accent1"/>
              </a:buClr>
              <a:buChar char="•"/>
              <a:defRPr sz="2400"/>
            </a:pPr>
            <a:r>
              <a:t>Problem: initial state, actions, transition model, goal test, step/path cost</a:t>
            </a:r>
          </a:p>
          <a:p>
            <a:pPr defTabSz="457200">
              <a:spcBef>
                <a:spcPts val="2400"/>
              </a:spcBef>
              <a:buClr>
                <a:schemeClr val="accent1"/>
              </a:buClr>
              <a:buChar char="•"/>
              <a:defRPr sz="2400"/>
            </a:pPr>
            <a:r>
              <a:t>Solution: sequence of actions to goal</a:t>
            </a:r>
          </a:p>
          <a:p>
            <a:pPr defTabSz="457200">
              <a:spcBef>
                <a:spcPts val="2400"/>
              </a:spcBef>
              <a:buClr>
                <a:schemeClr val="accent1"/>
              </a:buClr>
              <a:buChar char="•"/>
              <a:defRPr sz="2400"/>
            </a:pPr>
            <a:r>
              <a:t>Tree-search (don’t remember visited nodes) vs.</a:t>
            </a:r>
          </a:p>
          <a:p>
            <a:pPr defTabSz="457200">
              <a:spcBef>
                <a:spcPts val="0"/>
              </a:spcBef>
              <a:buSzTx/>
              <a:buNone/>
              <a:defRPr sz="2400"/>
            </a:pPr>
            <a:r>
              <a:t>Graph-search (do remember them)</a:t>
            </a:r>
          </a:p>
          <a:p>
            <a:pPr defTabSz="457200">
              <a:spcBef>
                <a:spcPts val="2400"/>
              </a:spcBef>
              <a:buClr>
                <a:schemeClr val="accent1"/>
              </a:buClr>
              <a:buChar char="•"/>
              <a:defRPr sz="2400"/>
            </a:pPr>
            <a:r>
              <a:t>Search strategy evaluation: b, d, m</a:t>
            </a:r>
          </a:p>
          <a:p>
            <a:pPr lvl="1" marL="742950" indent="-285750" defTabSz="457200">
              <a:spcBef>
                <a:spcPts val="0"/>
              </a:spcBef>
              <a:buClr>
                <a:schemeClr val="accent1"/>
              </a:buClr>
              <a:defRPr sz="2000"/>
            </a:pPr>
            <a:r>
              <a:t>Complete? Time? Space? Optimal?</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494" name="musks" descr="musks"/>
          <p:cNvPicPr>
            <a:picLocks noChangeAspect="1"/>
          </p:cNvPicPr>
          <p:nvPr/>
        </p:nvPicPr>
        <p:blipFill>
          <a:blip r:embed="rId2">
            <a:extLst/>
          </a:blip>
          <a:stretch>
            <a:fillRect/>
          </a:stretch>
        </p:blipFill>
        <p:spPr>
          <a:xfrm>
            <a:off x="2266950" y="219075"/>
            <a:ext cx="4608513" cy="64198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496" name="Positive Examples   |   Negative Examples"/>
          <p:cNvSpPr/>
          <p:nvPr>
            <p:ph type="title" idx="4294967295"/>
          </p:nvPr>
        </p:nvSpPr>
        <p:spPr>
          <a:xfrm>
            <a:off x="374650" y="88900"/>
            <a:ext cx="8153400" cy="1020763"/>
          </a:xfrm>
          <a:prstGeom prst="rect">
            <a:avLst/>
          </a:prstGeom>
        </p:spPr>
        <p:txBody>
          <a:bodyPr/>
          <a:lstStyle>
            <a:lvl1pPr defTabSz="457200">
              <a:defRPr b="1" sz="3200"/>
            </a:lvl1pPr>
          </a:lstStyle>
          <a:p>
            <a:pPr/>
            <a:r>
              <a:t>Positive Examples   |   Negative Examples</a:t>
            </a:r>
          </a:p>
        </p:txBody>
      </p:sp>
      <p:pic>
        <p:nvPicPr>
          <p:cNvPr id="1497" name="musks-pos-neg" descr="musks-pos-neg"/>
          <p:cNvPicPr>
            <a:picLocks noChangeAspect="1"/>
          </p:cNvPicPr>
          <p:nvPr/>
        </p:nvPicPr>
        <p:blipFill>
          <a:blip r:embed="rId2">
            <a:extLst/>
          </a:blip>
          <a:stretch>
            <a:fillRect/>
          </a:stretch>
        </p:blipFill>
        <p:spPr>
          <a:xfrm>
            <a:off x="1549400" y="1600200"/>
            <a:ext cx="6073775" cy="4525963"/>
          </a:xfrm>
          <a:prstGeom prst="rect">
            <a:avLst/>
          </a:prstGeom>
          <a:ln w="12700">
            <a:miter lim="400000"/>
          </a:ln>
        </p:spPr>
      </p:pic>
      <p:sp>
        <p:nvSpPr>
          <p:cNvPr id="1498" name="*"/>
          <p:cNvSpPr/>
          <p:nvPr/>
        </p:nvSpPr>
        <p:spPr>
          <a:xfrm>
            <a:off x="6565900" y="3178175"/>
            <a:ext cx="377825" cy="561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3200">
                <a:solidFill>
                  <a:srgbClr val="FF0000"/>
                </a:solidFill>
              </a:defRPr>
            </a:lvl1pPr>
          </a:lstStyle>
          <a:p>
            <a:pPr/>
            <a:r>
              <a:t>*</a:t>
            </a:r>
          </a:p>
        </p:txBody>
      </p:sp>
      <p:sp>
        <p:nvSpPr>
          <p:cNvPr id="1499" name="*"/>
          <p:cNvSpPr/>
          <p:nvPr/>
        </p:nvSpPr>
        <p:spPr>
          <a:xfrm>
            <a:off x="7678737" y="4141787"/>
            <a:ext cx="376238"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3200">
                <a:solidFill>
                  <a:srgbClr val="FF0000"/>
                </a:solidFill>
              </a:defRPr>
            </a:lvl1pPr>
          </a:lstStyle>
          <a:p>
            <a:pPr/>
            <a:r>
              <a:t>*</a:t>
            </a:r>
          </a:p>
        </p:txBody>
      </p:sp>
      <p:sp>
        <p:nvSpPr>
          <p:cNvPr id="1500" name="*"/>
          <p:cNvSpPr/>
          <p:nvPr/>
        </p:nvSpPr>
        <p:spPr>
          <a:xfrm>
            <a:off x="5643562" y="1273175"/>
            <a:ext cx="376238" cy="561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3200">
                <a:solidFill>
                  <a:srgbClr val="FF0000"/>
                </a:solidFill>
              </a:defRPr>
            </a:lvl1pPr>
          </a:lstStyle>
          <a:p>
            <a:pPr/>
            <a:r>
              <a:t>*</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502" name="Digital 3D Shape Representation"/>
          <p:cNvSpPr/>
          <p:nvPr>
            <p:ph type="title" idx="4294967295"/>
          </p:nvPr>
        </p:nvSpPr>
        <p:spPr>
          <a:xfrm>
            <a:off x="457200" y="274637"/>
            <a:ext cx="8229600" cy="639763"/>
          </a:xfrm>
          <a:prstGeom prst="rect">
            <a:avLst/>
          </a:prstGeom>
        </p:spPr>
        <p:txBody>
          <a:bodyPr/>
          <a:lstStyle>
            <a:lvl1pPr defTabSz="457200">
              <a:defRPr sz="3200"/>
            </a:lvl1pPr>
          </a:lstStyle>
          <a:p>
            <a:pPr/>
            <a:r>
              <a:t>Digital 3D Shape Representation</a:t>
            </a:r>
          </a:p>
        </p:txBody>
      </p:sp>
      <p:pic>
        <p:nvPicPr>
          <p:cNvPr id="1503" name="musk-features" descr="musk-features"/>
          <p:cNvPicPr>
            <a:picLocks noChangeAspect="1"/>
          </p:cNvPicPr>
          <p:nvPr/>
        </p:nvPicPr>
        <p:blipFill>
          <a:blip r:embed="rId2">
            <a:extLst/>
          </a:blip>
          <a:stretch>
            <a:fillRect/>
          </a:stretch>
        </p:blipFill>
        <p:spPr>
          <a:xfrm>
            <a:off x="831850" y="1509712"/>
            <a:ext cx="2185988" cy="2185988"/>
          </a:xfrm>
          <a:prstGeom prst="rect">
            <a:avLst/>
          </a:prstGeom>
          <a:ln w="12700">
            <a:miter lim="400000"/>
          </a:ln>
        </p:spPr>
      </p:pic>
      <p:pic>
        <p:nvPicPr>
          <p:cNvPr id="1504" name="mol-features" descr="mol-features"/>
          <p:cNvPicPr>
            <a:picLocks noChangeAspect="1"/>
          </p:cNvPicPr>
          <p:nvPr/>
        </p:nvPicPr>
        <p:blipFill>
          <a:blip r:embed="rId3">
            <a:extLst/>
          </a:blip>
          <a:stretch>
            <a:fillRect/>
          </a:stretch>
        </p:blipFill>
        <p:spPr>
          <a:xfrm>
            <a:off x="341312" y="3932237"/>
            <a:ext cx="3417888" cy="2185988"/>
          </a:xfrm>
          <a:prstGeom prst="rect">
            <a:avLst/>
          </a:prstGeom>
          <a:ln w="12700">
            <a:miter lim="400000"/>
          </a:ln>
        </p:spPr>
      </p:pic>
      <p:pic>
        <p:nvPicPr>
          <p:cNvPr id="1505" name="musk-3d-in-classifier" descr="musk-3d-in-classifier"/>
          <p:cNvPicPr>
            <a:picLocks noChangeAspect="1"/>
          </p:cNvPicPr>
          <p:nvPr/>
        </p:nvPicPr>
        <p:blipFill>
          <a:blip r:embed="rId4">
            <a:extLst/>
          </a:blip>
          <a:stretch>
            <a:fillRect/>
          </a:stretch>
        </p:blipFill>
        <p:spPr>
          <a:xfrm>
            <a:off x="4646612" y="1555750"/>
            <a:ext cx="4038601" cy="2166938"/>
          </a:xfrm>
          <a:prstGeom prst="rect">
            <a:avLst/>
          </a:prstGeom>
          <a:ln w="12700">
            <a:miter lim="400000"/>
          </a:ln>
        </p:spPr>
      </p:pic>
      <p:pic>
        <p:nvPicPr>
          <p:cNvPr id="1506" name="musk-1d-in-classifier" descr="musk-1d-in-classifier"/>
          <p:cNvPicPr>
            <a:picLocks noChangeAspect="1"/>
          </p:cNvPicPr>
          <p:nvPr/>
        </p:nvPicPr>
        <p:blipFill>
          <a:blip r:embed="rId5">
            <a:extLst/>
          </a:blip>
          <a:stretch>
            <a:fillRect/>
          </a:stretch>
        </p:blipFill>
        <p:spPr>
          <a:xfrm>
            <a:off x="4662487" y="3992562"/>
            <a:ext cx="4038601" cy="207962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508" name="The Power of a Good Representation"/>
          <p:cNvSpPr/>
          <p:nvPr>
            <p:ph type="title" idx="4294967295"/>
          </p:nvPr>
        </p:nvSpPr>
        <p:spPr>
          <a:xfrm>
            <a:off x="469900" y="166687"/>
            <a:ext cx="8229600" cy="735013"/>
          </a:xfrm>
          <a:prstGeom prst="rect">
            <a:avLst/>
          </a:prstGeom>
        </p:spPr>
        <p:txBody>
          <a:bodyPr/>
          <a:lstStyle>
            <a:lvl1pPr defTabSz="457200">
              <a:defRPr sz="2800"/>
            </a:lvl1pPr>
          </a:lstStyle>
          <a:p>
            <a:pPr/>
            <a:r>
              <a:t>The Power of a Good Representation</a:t>
            </a:r>
          </a:p>
        </p:txBody>
      </p:sp>
      <p:pic>
        <p:nvPicPr>
          <p:cNvPr id="1509" name="musk-rings.jpg" descr="musk-rings.jpg"/>
          <p:cNvPicPr>
            <a:picLocks noChangeAspect="1"/>
          </p:cNvPicPr>
          <p:nvPr/>
        </p:nvPicPr>
        <p:blipFill>
          <a:blip r:embed="rId2">
            <a:extLst/>
          </a:blip>
          <a:stretch>
            <a:fillRect/>
          </a:stretch>
        </p:blipFill>
        <p:spPr>
          <a:xfrm>
            <a:off x="2578100" y="996950"/>
            <a:ext cx="3997325" cy="568642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511" name="Learning the “Multiple Instance” Problem"/>
          <p:cNvSpPr/>
          <p:nvPr>
            <p:ph type="title" idx="4294967295"/>
          </p:nvPr>
        </p:nvSpPr>
        <p:spPr>
          <a:xfrm>
            <a:off x="457200" y="274637"/>
            <a:ext cx="8229600" cy="868363"/>
          </a:xfrm>
          <a:prstGeom prst="rect">
            <a:avLst/>
          </a:prstGeom>
        </p:spPr>
        <p:txBody>
          <a:bodyPr/>
          <a:lstStyle/>
          <a:p>
            <a:pPr defTabSz="457200">
              <a:defRPr sz="2400"/>
            </a:pPr>
            <a:r>
              <a:t>Learning the </a:t>
            </a:r>
            <a:r>
              <a:t>“</a:t>
            </a:r>
            <a:r>
              <a:t>Multiple Instance</a:t>
            </a:r>
            <a:r>
              <a:t>”</a:t>
            </a:r>
            <a:r>
              <a:t> Problem</a:t>
            </a:r>
          </a:p>
        </p:txBody>
      </p:sp>
      <p:pic>
        <p:nvPicPr>
          <p:cNvPr id="1512" name="multiple-instance" descr="multiple-instance"/>
          <p:cNvPicPr>
            <a:picLocks noChangeAspect="1"/>
          </p:cNvPicPr>
          <p:nvPr/>
        </p:nvPicPr>
        <p:blipFill>
          <a:blip r:embed="rId2">
            <a:extLst/>
          </a:blip>
          <a:stretch>
            <a:fillRect/>
          </a:stretch>
        </p:blipFill>
        <p:spPr>
          <a:xfrm>
            <a:off x="561975" y="1504950"/>
            <a:ext cx="4038600" cy="1211263"/>
          </a:xfrm>
          <a:prstGeom prst="rect">
            <a:avLst/>
          </a:prstGeom>
          <a:ln w="12700">
            <a:miter lim="400000"/>
          </a:ln>
        </p:spPr>
      </p:pic>
      <p:pic>
        <p:nvPicPr>
          <p:cNvPr id="1513" name="multiple-instance-mol" descr="multiple-instance-mol"/>
          <p:cNvPicPr>
            <a:picLocks noChangeAspect="1"/>
          </p:cNvPicPr>
          <p:nvPr/>
        </p:nvPicPr>
        <p:blipFill>
          <a:blip r:embed="rId3">
            <a:extLst/>
          </a:blip>
          <a:stretch>
            <a:fillRect/>
          </a:stretch>
        </p:blipFill>
        <p:spPr>
          <a:xfrm>
            <a:off x="577850" y="3289300"/>
            <a:ext cx="4038600" cy="1303338"/>
          </a:xfrm>
          <a:prstGeom prst="rect">
            <a:avLst/>
          </a:prstGeom>
          <a:ln w="12700">
            <a:miter lim="400000"/>
          </a:ln>
        </p:spPr>
      </p:pic>
      <p:pic>
        <p:nvPicPr>
          <p:cNvPr id="1514" name="multiple-instance-learner" descr="multiple-instance-learner"/>
          <p:cNvPicPr>
            <a:picLocks noChangeAspect="1"/>
          </p:cNvPicPr>
          <p:nvPr/>
        </p:nvPicPr>
        <p:blipFill>
          <a:blip r:embed="rId4">
            <a:extLst/>
          </a:blip>
          <a:stretch>
            <a:fillRect/>
          </a:stretch>
        </p:blipFill>
        <p:spPr>
          <a:xfrm>
            <a:off x="4975225" y="1393825"/>
            <a:ext cx="3721100" cy="3217863"/>
          </a:xfrm>
          <a:prstGeom prst="rect">
            <a:avLst/>
          </a:prstGeom>
          <a:ln w="12700">
            <a:miter lim="400000"/>
          </a:ln>
        </p:spPr>
      </p:pic>
      <p:sp>
        <p:nvSpPr>
          <p:cNvPr id="1515" name="“Solving the multiple instance problem with axis-parallel rectangles”…"/>
          <p:cNvSpPr/>
          <p:nvPr/>
        </p:nvSpPr>
        <p:spPr>
          <a:xfrm>
            <a:off x="242887" y="5408612"/>
            <a:ext cx="7910513" cy="7620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000"/>
              </a:spcBef>
              <a:defRPr sz="1800"/>
            </a:pPr>
            <a:r>
              <a:t>“Solving the multiple instance problem with axis-parallel rectangles”</a:t>
            </a:r>
          </a:p>
          <a:p>
            <a:pPr defTabSz="457200">
              <a:spcBef>
                <a:spcPts val="1000"/>
              </a:spcBef>
              <a:defRPr sz="1800"/>
            </a:pPr>
            <a:r>
              <a:t> Dietterich, Lathrop, Lozano-Perez, Artificial Intelligence 89(1997) 31-71</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517" name="musk-pos-neg-in-classifier" descr="musk-pos-neg-in-classifier"/>
          <p:cNvPicPr>
            <a:picLocks noChangeAspect="1"/>
          </p:cNvPicPr>
          <p:nvPr/>
        </p:nvPicPr>
        <p:blipFill>
          <a:blip r:embed="rId2">
            <a:extLst/>
          </a:blip>
          <a:stretch>
            <a:fillRect/>
          </a:stretch>
        </p:blipFill>
        <p:spPr>
          <a:xfrm>
            <a:off x="0" y="-50800"/>
            <a:ext cx="7165975" cy="6908800"/>
          </a:xfrm>
          <a:prstGeom prst="rect">
            <a:avLst/>
          </a:prstGeom>
          <a:ln w="12700">
            <a:miter lim="400000"/>
          </a:ln>
        </p:spPr>
      </p:pic>
      <p:sp>
        <p:nvSpPr>
          <p:cNvPr id="1518" name="“Compass: A shape-based machine learning tool for drug design,” Jain, Dietterich, Lathrop, Chapman, Critchlow, Bauer, Webster, Lozano-Perez,…"/>
          <p:cNvSpPr/>
          <p:nvPr/>
        </p:nvSpPr>
        <p:spPr>
          <a:xfrm>
            <a:off x="7239000" y="0"/>
            <a:ext cx="1905000" cy="42291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000"/>
              </a:spcBef>
              <a:defRPr sz="1800"/>
            </a:pPr>
            <a:r>
              <a:t>“Compass: A shape-based machine learning tool for drug design,” Jain, Dietterich, Lathrop, Chapman, Critchlow, Bauer, Webster, Lozano-Perez,</a:t>
            </a:r>
          </a:p>
          <a:p>
            <a:pPr defTabSz="457200">
              <a:spcBef>
                <a:spcPts val="1000"/>
              </a:spcBef>
              <a:defRPr sz="1800"/>
            </a:pPr>
            <a:r>
              <a:t>J. Of Computer-Aided Molecular Design, 8(1994) 635-652</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1" name="Ex: Vacuum World"/>
          <p:cNvSpPr/>
          <p:nvPr>
            <p:ph type="title" idx="4294967295"/>
          </p:nvPr>
        </p:nvSpPr>
        <p:spPr>
          <a:xfrm>
            <a:off x="374650" y="88900"/>
            <a:ext cx="8153400" cy="1020763"/>
          </a:xfrm>
          <a:prstGeom prst="rect">
            <a:avLst/>
          </a:prstGeom>
        </p:spPr>
        <p:txBody>
          <a:bodyPr/>
          <a:lstStyle>
            <a:lvl1pPr defTabSz="457200">
              <a:defRPr sz="4400"/>
            </a:lvl1pPr>
          </a:lstStyle>
          <a:p>
            <a:pPr/>
            <a:r>
              <a:t>Ex: Vacuum World</a:t>
            </a:r>
          </a:p>
        </p:txBody>
      </p:sp>
      <p:sp>
        <p:nvSpPr>
          <p:cNvPr id="362" name="Observable, start in #5.…"/>
          <p:cNvSpPr/>
          <p:nvPr>
            <p:ph type="body" sz="half" idx="4294967295"/>
          </p:nvPr>
        </p:nvSpPr>
        <p:spPr>
          <a:xfrm>
            <a:off x="347662" y="965200"/>
            <a:ext cx="4148138" cy="5359400"/>
          </a:xfrm>
          <a:prstGeom prst="rect">
            <a:avLst/>
          </a:prstGeom>
        </p:spPr>
        <p:txBody>
          <a:bodyPr/>
          <a:lstStyle/>
          <a:p>
            <a:pPr defTabSz="457200">
              <a:spcBef>
                <a:spcPts val="600"/>
              </a:spcBef>
              <a:buClr>
                <a:schemeClr val="accent1"/>
              </a:buClr>
              <a:buChar char="•"/>
              <a:defRPr sz="2800">
                <a:solidFill>
                  <a:schemeClr val="accent2"/>
                </a:solidFill>
              </a:defRPr>
            </a:pPr>
            <a:r>
              <a:t>Observable</a:t>
            </a:r>
            <a:r>
              <a:rPr>
                <a:solidFill>
                  <a:srgbClr val="000000"/>
                </a:solidFill>
              </a:rPr>
              <a:t>, start in #5. </a:t>
            </a:r>
          </a:p>
          <a:p>
            <a:pPr defTabSz="457200">
              <a:spcBef>
                <a:spcPts val="600"/>
              </a:spcBef>
              <a:buClr>
                <a:schemeClr val="accent1"/>
              </a:buClr>
              <a:buChar char="•"/>
              <a:defRPr sz="2800" u="sng">
                <a:solidFill>
                  <a:srgbClr val="CC0099"/>
                </a:solidFill>
              </a:defRPr>
            </a:pPr>
          </a:p>
          <a:p>
            <a:pPr defTabSz="457200">
              <a:spcBef>
                <a:spcPts val="600"/>
              </a:spcBef>
              <a:buClr>
                <a:schemeClr val="accent1"/>
              </a:buClr>
              <a:buChar char="•"/>
              <a:defRPr sz="2800" u="sng">
                <a:solidFill>
                  <a:schemeClr val="accent2"/>
                </a:solidFill>
              </a:defRPr>
            </a:pPr>
            <a:r>
              <a:t>Solution?</a:t>
            </a:r>
          </a:p>
          <a:p>
            <a:pPr defTabSz="457200">
              <a:spcBef>
                <a:spcPts val="600"/>
              </a:spcBef>
              <a:buSzTx/>
              <a:buNone/>
              <a:defRPr sz="2800"/>
            </a:pPr>
            <a:r>
              <a:t>	[Right, Suck]</a:t>
            </a:r>
          </a:p>
        </p:txBody>
      </p:sp>
      <p:grpSp>
        <p:nvGrpSpPr>
          <p:cNvPr id="412" name="Group"/>
          <p:cNvGrpSpPr/>
          <p:nvPr/>
        </p:nvGrpSpPr>
        <p:grpSpPr>
          <a:xfrm>
            <a:off x="4373562" y="1524000"/>
            <a:ext cx="4465638" cy="3633876"/>
            <a:chOff x="0" y="0"/>
            <a:chExt cx="4465637" cy="3633875"/>
          </a:xfrm>
        </p:grpSpPr>
        <p:pic>
          <p:nvPicPr>
            <p:cNvPr id="363" name="image.png" descr="image.png"/>
            <p:cNvPicPr>
              <a:picLocks noChangeAspect="1"/>
            </p:cNvPicPr>
            <p:nvPr/>
          </p:nvPicPr>
          <p:blipFill>
            <a:blip r:embed="rId2">
              <a:extLst/>
            </a:blip>
            <a:stretch>
              <a:fillRect/>
            </a:stretch>
          </p:blipFill>
          <p:spPr>
            <a:xfrm>
              <a:off x="400762" y="447002"/>
              <a:ext cx="651730" cy="354553"/>
            </a:xfrm>
            <a:prstGeom prst="rect">
              <a:avLst/>
            </a:prstGeom>
            <a:ln w="12700" cap="flat">
              <a:noFill/>
              <a:miter lim="400000"/>
            </a:ln>
            <a:effectLst/>
          </p:spPr>
        </p:pic>
        <p:pic>
          <p:nvPicPr>
            <p:cNvPr id="364" name="image.png" descr="image.png"/>
            <p:cNvPicPr>
              <a:picLocks noChangeAspect="1"/>
            </p:cNvPicPr>
            <p:nvPr/>
          </p:nvPicPr>
          <p:blipFill>
            <a:blip r:embed="rId3">
              <a:extLst/>
            </a:blip>
            <a:stretch>
              <a:fillRect/>
            </a:stretch>
          </p:blipFill>
          <p:spPr>
            <a:xfrm>
              <a:off x="600361" y="97389"/>
              <a:ext cx="569779" cy="417897"/>
            </a:xfrm>
            <a:prstGeom prst="rect">
              <a:avLst/>
            </a:prstGeom>
            <a:ln w="12700" cap="flat">
              <a:noFill/>
              <a:miter lim="400000"/>
            </a:ln>
            <a:effectLst/>
          </p:spPr>
        </p:pic>
        <p:grpSp>
          <p:nvGrpSpPr>
            <p:cNvPr id="367" name="Group"/>
            <p:cNvGrpSpPr/>
            <p:nvPr/>
          </p:nvGrpSpPr>
          <p:grpSpPr>
            <a:xfrm>
              <a:off x="342899" y="0"/>
              <a:ext cx="1717676" cy="801688"/>
              <a:chOff x="0" y="0"/>
              <a:chExt cx="1717674" cy="801687"/>
            </a:xfrm>
          </p:grpSpPr>
          <p:sp>
            <p:nvSpPr>
              <p:cNvPr id="365" name="Rectangle"/>
              <p:cNvSpPr/>
              <p:nvPr/>
            </p:nvSpPr>
            <p:spPr>
              <a:xfrm>
                <a:off x="0" y="0"/>
                <a:ext cx="858838"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366" name="Rectangle"/>
              <p:cNvSpPr/>
              <p:nvPr/>
            </p:nvSpPr>
            <p:spPr>
              <a:xfrm>
                <a:off x="858836" y="0"/>
                <a:ext cx="858839"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368" name="image.png" descr="image.png"/>
            <p:cNvPicPr>
              <a:picLocks noChangeAspect="1"/>
            </p:cNvPicPr>
            <p:nvPr/>
          </p:nvPicPr>
          <p:blipFill>
            <a:blip r:embed="rId2">
              <a:extLst/>
            </a:blip>
            <a:stretch>
              <a:fillRect/>
            </a:stretch>
          </p:blipFill>
          <p:spPr>
            <a:xfrm>
              <a:off x="400762" y="1363063"/>
              <a:ext cx="651730" cy="354553"/>
            </a:xfrm>
            <a:prstGeom prst="rect">
              <a:avLst/>
            </a:prstGeom>
            <a:ln w="12700" cap="flat">
              <a:noFill/>
              <a:miter lim="400000"/>
            </a:ln>
            <a:effectLst/>
          </p:spPr>
        </p:pic>
        <p:pic>
          <p:nvPicPr>
            <p:cNvPr id="369" name="image.png" descr="image.png"/>
            <p:cNvPicPr>
              <a:picLocks noChangeAspect="1"/>
            </p:cNvPicPr>
            <p:nvPr/>
          </p:nvPicPr>
          <p:blipFill>
            <a:blip r:embed="rId3">
              <a:extLst/>
            </a:blip>
            <a:stretch>
              <a:fillRect/>
            </a:stretch>
          </p:blipFill>
          <p:spPr>
            <a:xfrm>
              <a:off x="600361" y="1013450"/>
              <a:ext cx="569779" cy="417897"/>
            </a:xfrm>
            <a:prstGeom prst="rect">
              <a:avLst/>
            </a:prstGeom>
            <a:ln w="12700" cap="flat">
              <a:noFill/>
              <a:miter lim="400000"/>
            </a:ln>
            <a:effectLst/>
          </p:spPr>
        </p:pic>
        <p:grpSp>
          <p:nvGrpSpPr>
            <p:cNvPr id="372" name="Group"/>
            <p:cNvGrpSpPr/>
            <p:nvPr/>
          </p:nvGrpSpPr>
          <p:grpSpPr>
            <a:xfrm>
              <a:off x="342899" y="935037"/>
              <a:ext cx="1717676" cy="801688"/>
              <a:chOff x="0" y="0"/>
              <a:chExt cx="1717674" cy="801686"/>
            </a:xfrm>
          </p:grpSpPr>
          <p:sp>
            <p:nvSpPr>
              <p:cNvPr id="370" name="Rectangle"/>
              <p:cNvSpPr/>
              <p:nvPr/>
            </p:nvSpPr>
            <p:spPr>
              <a:xfrm>
                <a:off x="0" y="0"/>
                <a:ext cx="858838"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371" name="Rectangle"/>
              <p:cNvSpPr/>
              <p:nvPr/>
            </p:nvSpPr>
            <p:spPr>
              <a:xfrm>
                <a:off x="858836" y="0"/>
                <a:ext cx="858839"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373" name="image.png" descr="image.png"/>
            <p:cNvPicPr>
              <a:picLocks noChangeAspect="1"/>
            </p:cNvPicPr>
            <p:nvPr/>
          </p:nvPicPr>
          <p:blipFill>
            <a:blip r:embed="rId2">
              <a:extLst/>
            </a:blip>
            <a:stretch>
              <a:fillRect/>
            </a:stretch>
          </p:blipFill>
          <p:spPr>
            <a:xfrm>
              <a:off x="1316790" y="2328322"/>
              <a:ext cx="651730" cy="354553"/>
            </a:xfrm>
            <a:prstGeom prst="rect">
              <a:avLst/>
            </a:prstGeom>
            <a:ln w="12700" cap="flat">
              <a:noFill/>
              <a:miter lim="400000"/>
            </a:ln>
            <a:effectLst/>
          </p:spPr>
        </p:pic>
        <p:pic>
          <p:nvPicPr>
            <p:cNvPr id="374" name="image.png" descr="image.png"/>
            <p:cNvPicPr>
              <a:picLocks noChangeAspect="1"/>
            </p:cNvPicPr>
            <p:nvPr/>
          </p:nvPicPr>
          <p:blipFill>
            <a:blip r:embed="rId3">
              <a:extLst/>
            </a:blip>
            <a:stretch>
              <a:fillRect/>
            </a:stretch>
          </p:blipFill>
          <p:spPr>
            <a:xfrm>
              <a:off x="600361" y="1969647"/>
              <a:ext cx="569779" cy="417897"/>
            </a:xfrm>
            <a:prstGeom prst="rect">
              <a:avLst/>
            </a:prstGeom>
            <a:ln w="12700" cap="flat">
              <a:noFill/>
              <a:miter lim="400000"/>
            </a:ln>
            <a:effectLst/>
          </p:spPr>
        </p:pic>
        <p:grpSp>
          <p:nvGrpSpPr>
            <p:cNvPr id="377" name="Group"/>
            <p:cNvGrpSpPr/>
            <p:nvPr/>
          </p:nvGrpSpPr>
          <p:grpSpPr>
            <a:xfrm>
              <a:off x="342899" y="1870074"/>
              <a:ext cx="1717676" cy="801688"/>
              <a:chOff x="0" y="0"/>
              <a:chExt cx="1717674" cy="801687"/>
            </a:xfrm>
          </p:grpSpPr>
          <p:sp>
            <p:nvSpPr>
              <p:cNvPr id="375" name="Rectangle"/>
              <p:cNvSpPr/>
              <p:nvPr/>
            </p:nvSpPr>
            <p:spPr>
              <a:xfrm>
                <a:off x="0" y="0"/>
                <a:ext cx="858838"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376" name="Rectangle"/>
              <p:cNvSpPr/>
              <p:nvPr/>
            </p:nvSpPr>
            <p:spPr>
              <a:xfrm>
                <a:off x="858836" y="0"/>
                <a:ext cx="858839"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378" name="image.png" descr="image.png"/>
            <p:cNvPicPr>
              <a:picLocks noChangeAspect="1"/>
            </p:cNvPicPr>
            <p:nvPr/>
          </p:nvPicPr>
          <p:blipFill>
            <a:blip r:embed="rId3">
              <a:extLst/>
            </a:blip>
            <a:stretch>
              <a:fillRect/>
            </a:stretch>
          </p:blipFill>
          <p:spPr>
            <a:xfrm>
              <a:off x="600361" y="2902826"/>
              <a:ext cx="569779" cy="417897"/>
            </a:xfrm>
            <a:prstGeom prst="rect">
              <a:avLst/>
            </a:prstGeom>
            <a:ln w="12700" cap="flat">
              <a:noFill/>
              <a:miter lim="400000"/>
            </a:ln>
            <a:effectLst/>
          </p:spPr>
        </p:pic>
        <p:grpSp>
          <p:nvGrpSpPr>
            <p:cNvPr id="381" name="Group"/>
            <p:cNvGrpSpPr/>
            <p:nvPr/>
          </p:nvGrpSpPr>
          <p:grpSpPr>
            <a:xfrm>
              <a:off x="342899" y="2805112"/>
              <a:ext cx="1717676" cy="801687"/>
              <a:chOff x="0" y="0"/>
              <a:chExt cx="1717674" cy="801686"/>
            </a:xfrm>
          </p:grpSpPr>
          <p:sp>
            <p:nvSpPr>
              <p:cNvPr id="379" name="Rectangle"/>
              <p:cNvSpPr/>
              <p:nvPr/>
            </p:nvSpPr>
            <p:spPr>
              <a:xfrm>
                <a:off x="0" y="0"/>
                <a:ext cx="858838"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380" name="Rectangle"/>
              <p:cNvSpPr/>
              <p:nvPr/>
            </p:nvSpPr>
            <p:spPr>
              <a:xfrm>
                <a:off x="858836" y="0"/>
                <a:ext cx="858839"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382" name="image.png" descr="image.png"/>
            <p:cNvPicPr>
              <a:picLocks noChangeAspect="1"/>
            </p:cNvPicPr>
            <p:nvPr/>
          </p:nvPicPr>
          <p:blipFill>
            <a:blip r:embed="rId2">
              <a:extLst/>
            </a:blip>
            <a:stretch>
              <a:fillRect/>
            </a:stretch>
          </p:blipFill>
          <p:spPr>
            <a:xfrm>
              <a:off x="3664112" y="451194"/>
              <a:ext cx="651730" cy="354553"/>
            </a:xfrm>
            <a:prstGeom prst="rect">
              <a:avLst/>
            </a:prstGeom>
            <a:ln w="12700" cap="flat">
              <a:noFill/>
              <a:miter lim="400000"/>
            </a:ln>
            <a:effectLst/>
          </p:spPr>
        </p:pic>
        <p:pic>
          <p:nvPicPr>
            <p:cNvPr id="383" name="image.png" descr="image.png"/>
            <p:cNvPicPr>
              <a:picLocks noChangeAspect="1"/>
            </p:cNvPicPr>
            <p:nvPr/>
          </p:nvPicPr>
          <p:blipFill>
            <a:blip r:embed="rId3">
              <a:extLst/>
            </a:blip>
            <a:stretch>
              <a:fillRect/>
            </a:stretch>
          </p:blipFill>
          <p:spPr>
            <a:xfrm>
              <a:off x="3835868" y="101581"/>
              <a:ext cx="569779" cy="417897"/>
            </a:xfrm>
            <a:prstGeom prst="rect">
              <a:avLst/>
            </a:prstGeom>
            <a:ln w="12700" cap="flat">
              <a:noFill/>
              <a:miter lim="400000"/>
            </a:ln>
            <a:effectLst/>
          </p:spPr>
        </p:pic>
        <p:grpSp>
          <p:nvGrpSpPr>
            <p:cNvPr id="386" name="Group"/>
            <p:cNvGrpSpPr/>
            <p:nvPr/>
          </p:nvGrpSpPr>
          <p:grpSpPr>
            <a:xfrm>
              <a:off x="2747962" y="6349"/>
              <a:ext cx="1717676" cy="801689"/>
              <a:chOff x="0" y="0"/>
              <a:chExt cx="1717674" cy="801687"/>
            </a:xfrm>
          </p:grpSpPr>
          <p:sp>
            <p:nvSpPr>
              <p:cNvPr id="384" name="Rectangle"/>
              <p:cNvSpPr/>
              <p:nvPr/>
            </p:nvSpPr>
            <p:spPr>
              <a:xfrm>
                <a:off x="0" y="0"/>
                <a:ext cx="858839"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385" name="Rectangle"/>
              <p:cNvSpPr/>
              <p:nvPr/>
            </p:nvSpPr>
            <p:spPr>
              <a:xfrm>
                <a:off x="858837" y="0"/>
                <a:ext cx="858838"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387" name="image.png" descr="image.png"/>
            <p:cNvPicPr>
              <a:picLocks noChangeAspect="1"/>
            </p:cNvPicPr>
            <p:nvPr/>
          </p:nvPicPr>
          <p:blipFill>
            <a:blip r:embed="rId2">
              <a:extLst/>
            </a:blip>
            <a:stretch>
              <a:fillRect/>
            </a:stretch>
          </p:blipFill>
          <p:spPr>
            <a:xfrm>
              <a:off x="2805336" y="1369222"/>
              <a:ext cx="651730" cy="354553"/>
            </a:xfrm>
            <a:prstGeom prst="rect">
              <a:avLst/>
            </a:prstGeom>
            <a:ln w="12700" cap="flat">
              <a:noFill/>
              <a:miter lim="400000"/>
            </a:ln>
            <a:effectLst/>
          </p:spPr>
        </p:pic>
        <p:pic>
          <p:nvPicPr>
            <p:cNvPr id="388" name="image.png" descr="image.png"/>
            <p:cNvPicPr>
              <a:picLocks noChangeAspect="1"/>
            </p:cNvPicPr>
            <p:nvPr/>
          </p:nvPicPr>
          <p:blipFill>
            <a:blip r:embed="rId3">
              <a:extLst/>
            </a:blip>
            <a:stretch>
              <a:fillRect/>
            </a:stretch>
          </p:blipFill>
          <p:spPr>
            <a:xfrm>
              <a:off x="3835868" y="1017643"/>
              <a:ext cx="569779" cy="417897"/>
            </a:xfrm>
            <a:prstGeom prst="rect">
              <a:avLst/>
            </a:prstGeom>
            <a:ln w="12700" cap="flat">
              <a:noFill/>
              <a:miter lim="400000"/>
            </a:ln>
            <a:effectLst/>
          </p:spPr>
        </p:pic>
        <p:grpSp>
          <p:nvGrpSpPr>
            <p:cNvPr id="391" name="Group"/>
            <p:cNvGrpSpPr/>
            <p:nvPr/>
          </p:nvGrpSpPr>
          <p:grpSpPr>
            <a:xfrm>
              <a:off x="2747962" y="941387"/>
              <a:ext cx="1717676" cy="801687"/>
              <a:chOff x="0" y="0"/>
              <a:chExt cx="1717674" cy="801686"/>
            </a:xfrm>
          </p:grpSpPr>
          <p:sp>
            <p:nvSpPr>
              <p:cNvPr id="389" name="Rectangle"/>
              <p:cNvSpPr/>
              <p:nvPr/>
            </p:nvSpPr>
            <p:spPr>
              <a:xfrm>
                <a:off x="0" y="0"/>
                <a:ext cx="858839"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390" name="Rectangle"/>
              <p:cNvSpPr/>
              <p:nvPr/>
            </p:nvSpPr>
            <p:spPr>
              <a:xfrm>
                <a:off x="858837" y="0"/>
                <a:ext cx="858838"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392" name="image.png" descr="image.png"/>
            <p:cNvPicPr>
              <a:picLocks noChangeAspect="1"/>
            </p:cNvPicPr>
            <p:nvPr/>
          </p:nvPicPr>
          <p:blipFill>
            <a:blip r:embed="rId2">
              <a:extLst/>
            </a:blip>
            <a:stretch>
              <a:fillRect/>
            </a:stretch>
          </p:blipFill>
          <p:spPr>
            <a:xfrm>
              <a:off x="3721364" y="2334481"/>
              <a:ext cx="651730" cy="354553"/>
            </a:xfrm>
            <a:prstGeom prst="rect">
              <a:avLst/>
            </a:prstGeom>
            <a:ln w="12700" cap="flat">
              <a:noFill/>
              <a:miter lim="400000"/>
            </a:ln>
            <a:effectLst/>
          </p:spPr>
        </p:pic>
        <p:pic>
          <p:nvPicPr>
            <p:cNvPr id="393" name="image.png" descr="image.png"/>
            <p:cNvPicPr>
              <a:picLocks noChangeAspect="1"/>
            </p:cNvPicPr>
            <p:nvPr/>
          </p:nvPicPr>
          <p:blipFill>
            <a:blip r:embed="rId3">
              <a:extLst/>
            </a:blip>
            <a:stretch>
              <a:fillRect/>
            </a:stretch>
          </p:blipFill>
          <p:spPr>
            <a:xfrm>
              <a:off x="3835868" y="1990958"/>
              <a:ext cx="569779" cy="417896"/>
            </a:xfrm>
            <a:prstGeom prst="rect">
              <a:avLst/>
            </a:prstGeom>
            <a:ln w="12700" cap="flat">
              <a:noFill/>
              <a:miter lim="400000"/>
            </a:ln>
            <a:effectLst/>
          </p:spPr>
        </p:pic>
        <p:grpSp>
          <p:nvGrpSpPr>
            <p:cNvPr id="396" name="Group"/>
            <p:cNvGrpSpPr/>
            <p:nvPr/>
          </p:nvGrpSpPr>
          <p:grpSpPr>
            <a:xfrm>
              <a:off x="2747962" y="1876424"/>
              <a:ext cx="1717676" cy="801688"/>
              <a:chOff x="0" y="0"/>
              <a:chExt cx="1717674" cy="801687"/>
            </a:xfrm>
          </p:grpSpPr>
          <p:sp>
            <p:nvSpPr>
              <p:cNvPr id="394" name="Rectangle"/>
              <p:cNvSpPr/>
              <p:nvPr/>
            </p:nvSpPr>
            <p:spPr>
              <a:xfrm>
                <a:off x="0" y="0"/>
                <a:ext cx="858839"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395" name="Rectangle"/>
              <p:cNvSpPr/>
              <p:nvPr/>
            </p:nvSpPr>
            <p:spPr>
              <a:xfrm>
                <a:off x="858837" y="0"/>
                <a:ext cx="858838"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grpSp>
          <p:nvGrpSpPr>
            <p:cNvPr id="399" name="Group"/>
            <p:cNvGrpSpPr/>
            <p:nvPr/>
          </p:nvGrpSpPr>
          <p:grpSpPr>
            <a:xfrm>
              <a:off x="2747962" y="2811463"/>
              <a:ext cx="1717676" cy="801687"/>
              <a:chOff x="0" y="0"/>
              <a:chExt cx="1717674" cy="801686"/>
            </a:xfrm>
          </p:grpSpPr>
          <p:sp>
            <p:nvSpPr>
              <p:cNvPr id="397" name="Rectangle"/>
              <p:cNvSpPr/>
              <p:nvPr/>
            </p:nvSpPr>
            <p:spPr>
              <a:xfrm>
                <a:off x="0" y="0"/>
                <a:ext cx="858839"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398" name="Rectangle"/>
              <p:cNvSpPr/>
              <p:nvPr/>
            </p:nvSpPr>
            <p:spPr>
              <a:xfrm>
                <a:off x="858837" y="0"/>
                <a:ext cx="858838"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400" name="image.png" descr="image.png"/>
            <p:cNvPicPr>
              <a:picLocks noChangeAspect="1"/>
            </p:cNvPicPr>
            <p:nvPr/>
          </p:nvPicPr>
          <p:blipFill>
            <a:blip r:embed="rId2">
              <a:extLst/>
            </a:blip>
            <a:stretch>
              <a:fillRect/>
            </a:stretch>
          </p:blipFill>
          <p:spPr>
            <a:xfrm>
              <a:off x="1316790" y="445104"/>
              <a:ext cx="651730" cy="354554"/>
            </a:xfrm>
            <a:prstGeom prst="rect">
              <a:avLst/>
            </a:prstGeom>
            <a:ln w="12700" cap="flat">
              <a:noFill/>
              <a:miter lim="400000"/>
            </a:ln>
            <a:effectLst/>
          </p:spPr>
        </p:pic>
        <p:pic>
          <p:nvPicPr>
            <p:cNvPr id="401" name="image.png" descr="image.png"/>
            <p:cNvPicPr>
              <a:picLocks noChangeAspect="1"/>
            </p:cNvPicPr>
            <p:nvPr/>
          </p:nvPicPr>
          <p:blipFill>
            <a:blip r:embed="rId2">
              <a:extLst/>
            </a:blip>
            <a:stretch>
              <a:fillRect/>
            </a:stretch>
          </p:blipFill>
          <p:spPr>
            <a:xfrm>
              <a:off x="3664112" y="445104"/>
              <a:ext cx="651730" cy="354554"/>
            </a:xfrm>
            <a:prstGeom prst="rect">
              <a:avLst/>
            </a:prstGeom>
            <a:ln w="12700" cap="flat">
              <a:noFill/>
              <a:miter lim="400000"/>
            </a:ln>
            <a:effectLst/>
          </p:spPr>
        </p:pic>
        <p:pic>
          <p:nvPicPr>
            <p:cNvPr id="402" name="image.png" descr="image.png"/>
            <p:cNvPicPr>
              <a:picLocks noChangeAspect="1"/>
            </p:cNvPicPr>
            <p:nvPr/>
          </p:nvPicPr>
          <p:blipFill>
            <a:blip r:embed="rId3">
              <a:extLst/>
            </a:blip>
            <a:stretch>
              <a:fillRect/>
            </a:stretch>
          </p:blipFill>
          <p:spPr>
            <a:xfrm>
              <a:off x="3835868" y="2907019"/>
              <a:ext cx="569779" cy="417897"/>
            </a:xfrm>
            <a:prstGeom prst="rect">
              <a:avLst/>
            </a:prstGeom>
            <a:ln w="12700" cap="flat">
              <a:noFill/>
              <a:miter lim="400000"/>
            </a:ln>
            <a:effectLst/>
          </p:spPr>
        </p:pic>
        <p:pic>
          <p:nvPicPr>
            <p:cNvPr id="403" name="image.png" descr="image.png"/>
            <p:cNvPicPr>
              <a:picLocks noChangeAspect="1"/>
            </p:cNvPicPr>
            <p:nvPr/>
          </p:nvPicPr>
          <p:blipFill>
            <a:blip r:embed="rId2">
              <a:extLst/>
            </a:blip>
            <a:stretch>
              <a:fillRect/>
            </a:stretch>
          </p:blipFill>
          <p:spPr>
            <a:xfrm>
              <a:off x="2862588" y="445104"/>
              <a:ext cx="651729" cy="354554"/>
            </a:xfrm>
            <a:prstGeom prst="rect">
              <a:avLst/>
            </a:prstGeom>
            <a:ln w="12700" cap="flat">
              <a:noFill/>
              <a:miter lim="400000"/>
            </a:ln>
            <a:effectLst/>
          </p:spPr>
        </p:pic>
        <p:sp>
          <p:nvSpPr>
            <p:cNvPr id="404" name="1"/>
            <p:cNvSpPr/>
            <p:nvPr/>
          </p:nvSpPr>
          <p:spPr>
            <a:xfrm>
              <a:off x="0" y="330597"/>
              <a:ext cx="290622"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1</a:t>
              </a:r>
            </a:p>
          </p:txBody>
        </p:sp>
        <p:sp>
          <p:nvSpPr>
            <p:cNvPr id="405" name="2"/>
            <p:cNvSpPr/>
            <p:nvPr/>
          </p:nvSpPr>
          <p:spPr>
            <a:xfrm>
              <a:off x="2404573" y="330597"/>
              <a:ext cx="290623"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2</a:t>
              </a:r>
            </a:p>
          </p:txBody>
        </p:sp>
        <p:sp>
          <p:nvSpPr>
            <p:cNvPr id="406" name="3"/>
            <p:cNvSpPr/>
            <p:nvPr/>
          </p:nvSpPr>
          <p:spPr>
            <a:xfrm>
              <a:off x="0" y="1303912"/>
              <a:ext cx="290622"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3</a:t>
              </a:r>
            </a:p>
          </p:txBody>
        </p:sp>
        <p:sp>
          <p:nvSpPr>
            <p:cNvPr id="407" name="4"/>
            <p:cNvSpPr/>
            <p:nvPr/>
          </p:nvSpPr>
          <p:spPr>
            <a:xfrm>
              <a:off x="2404573" y="1303912"/>
              <a:ext cx="290623"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4</a:t>
              </a:r>
            </a:p>
          </p:txBody>
        </p:sp>
        <p:sp>
          <p:nvSpPr>
            <p:cNvPr id="408" name="5"/>
            <p:cNvSpPr/>
            <p:nvPr/>
          </p:nvSpPr>
          <p:spPr>
            <a:xfrm>
              <a:off x="0" y="2219973"/>
              <a:ext cx="290622"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5</a:t>
              </a:r>
            </a:p>
          </p:txBody>
        </p:sp>
        <p:sp>
          <p:nvSpPr>
            <p:cNvPr id="409" name="6"/>
            <p:cNvSpPr/>
            <p:nvPr/>
          </p:nvSpPr>
          <p:spPr>
            <a:xfrm>
              <a:off x="2404573" y="2219973"/>
              <a:ext cx="290623"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6</a:t>
              </a:r>
            </a:p>
          </p:txBody>
        </p:sp>
        <p:sp>
          <p:nvSpPr>
            <p:cNvPr id="410" name="7"/>
            <p:cNvSpPr/>
            <p:nvPr/>
          </p:nvSpPr>
          <p:spPr>
            <a:xfrm>
              <a:off x="0" y="3136035"/>
              <a:ext cx="290622"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7</a:t>
              </a:r>
            </a:p>
          </p:txBody>
        </p:sp>
        <p:sp>
          <p:nvSpPr>
            <p:cNvPr id="411" name="8"/>
            <p:cNvSpPr/>
            <p:nvPr/>
          </p:nvSpPr>
          <p:spPr>
            <a:xfrm>
              <a:off x="2404573" y="3136035"/>
              <a:ext cx="290623"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8</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2"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4" name="Vacuum world state space graph"/>
          <p:cNvSpPr/>
          <p:nvPr>
            <p:ph type="title" idx="4294967295"/>
          </p:nvPr>
        </p:nvSpPr>
        <p:spPr>
          <a:xfrm>
            <a:off x="361950" y="88900"/>
            <a:ext cx="8153400" cy="1020763"/>
          </a:xfrm>
          <a:prstGeom prst="rect">
            <a:avLst/>
          </a:prstGeom>
        </p:spPr>
        <p:txBody>
          <a:bodyPr/>
          <a:lstStyle>
            <a:lvl1pPr defTabSz="457200"/>
          </a:lstStyle>
          <a:p>
            <a:pPr/>
            <a:r>
              <a:t>Vacuum world state space graph</a:t>
            </a:r>
          </a:p>
        </p:txBody>
      </p:sp>
      <p:sp>
        <p:nvSpPr>
          <p:cNvPr id="415" name="R"/>
          <p:cNvSpPr/>
          <p:nvPr/>
        </p:nvSpPr>
        <p:spPr>
          <a:xfrm>
            <a:off x="8656637" y="3381375"/>
            <a:ext cx="237193"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R</a:t>
            </a:r>
          </a:p>
        </p:txBody>
      </p:sp>
      <p:grpSp>
        <p:nvGrpSpPr>
          <p:cNvPr id="421" name="Group"/>
          <p:cNvGrpSpPr/>
          <p:nvPr/>
        </p:nvGrpSpPr>
        <p:grpSpPr>
          <a:xfrm>
            <a:off x="5335587" y="3270250"/>
            <a:ext cx="1173163" cy="601663"/>
            <a:chOff x="0" y="0"/>
            <a:chExt cx="1173162" cy="601662"/>
          </a:xfrm>
        </p:grpSpPr>
        <p:pic>
          <p:nvPicPr>
            <p:cNvPr id="416" name="image.png" descr="image.png"/>
            <p:cNvPicPr>
              <a:picLocks noChangeAspect="1"/>
            </p:cNvPicPr>
            <p:nvPr/>
          </p:nvPicPr>
          <p:blipFill>
            <a:blip r:embed="rId2">
              <a:extLst/>
            </a:blip>
            <a:stretch>
              <a:fillRect/>
            </a:stretch>
          </p:blipFill>
          <p:spPr>
            <a:xfrm>
              <a:off x="39105" y="321204"/>
              <a:ext cx="445160" cy="266135"/>
            </a:xfrm>
            <a:prstGeom prst="rect">
              <a:avLst/>
            </a:prstGeom>
            <a:ln w="12700" cap="flat">
              <a:noFill/>
              <a:miter lim="400000"/>
            </a:ln>
            <a:effectLst/>
          </p:spPr>
        </p:pic>
        <p:pic>
          <p:nvPicPr>
            <p:cNvPr id="417" name="image.png" descr="image.png"/>
            <p:cNvPicPr>
              <a:picLocks noChangeAspect="1"/>
            </p:cNvPicPr>
            <p:nvPr/>
          </p:nvPicPr>
          <p:blipFill>
            <a:blip r:embed="rId3">
              <a:extLst/>
            </a:blip>
            <a:stretch>
              <a:fillRect/>
            </a:stretch>
          </p:blipFill>
          <p:spPr>
            <a:xfrm>
              <a:off x="175440" y="58777"/>
              <a:ext cx="389184" cy="313682"/>
            </a:xfrm>
            <a:prstGeom prst="rect">
              <a:avLst/>
            </a:prstGeom>
            <a:ln w="12700" cap="flat">
              <a:noFill/>
              <a:miter lim="400000"/>
            </a:ln>
            <a:effectLst/>
          </p:spPr>
        </p:pic>
        <p:grpSp>
          <p:nvGrpSpPr>
            <p:cNvPr id="420" name="Group"/>
            <p:cNvGrpSpPr/>
            <p:nvPr/>
          </p:nvGrpSpPr>
          <p:grpSpPr>
            <a:xfrm>
              <a:off x="0" y="0"/>
              <a:ext cx="1173163" cy="601663"/>
              <a:chOff x="0" y="0"/>
              <a:chExt cx="1173162" cy="601662"/>
            </a:xfrm>
          </p:grpSpPr>
          <p:sp>
            <p:nvSpPr>
              <p:cNvPr id="418" name="Rectangle"/>
              <p:cNvSpPr/>
              <p:nvPr/>
            </p:nvSpPr>
            <p:spPr>
              <a:xfrm>
                <a:off x="0" y="0"/>
                <a:ext cx="587376" cy="601663"/>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419" name="Rectangle"/>
              <p:cNvSpPr/>
              <p:nvPr/>
            </p:nvSpPr>
            <p:spPr>
              <a:xfrm>
                <a:off x="587375" y="0"/>
                <a:ext cx="585788" cy="601663"/>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grpSp>
      <p:grpSp>
        <p:nvGrpSpPr>
          <p:cNvPr id="427" name="Group"/>
          <p:cNvGrpSpPr/>
          <p:nvPr/>
        </p:nvGrpSpPr>
        <p:grpSpPr>
          <a:xfrm>
            <a:off x="822325" y="3282949"/>
            <a:ext cx="1173163" cy="609601"/>
            <a:chOff x="0" y="0"/>
            <a:chExt cx="1173162" cy="609600"/>
          </a:xfrm>
        </p:grpSpPr>
        <p:pic>
          <p:nvPicPr>
            <p:cNvPr id="422" name="image.png" descr="image.png"/>
            <p:cNvPicPr>
              <a:picLocks noChangeAspect="1"/>
            </p:cNvPicPr>
            <p:nvPr/>
          </p:nvPicPr>
          <p:blipFill>
            <a:blip r:embed="rId2">
              <a:extLst/>
            </a:blip>
            <a:stretch>
              <a:fillRect/>
            </a:stretch>
          </p:blipFill>
          <p:spPr>
            <a:xfrm>
              <a:off x="664792" y="343614"/>
              <a:ext cx="445160" cy="265986"/>
            </a:xfrm>
            <a:prstGeom prst="rect">
              <a:avLst/>
            </a:prstGeom>
            <a:ln w="12700" cap="flat">
              <a:noFill/>
              <a:miter lim="400000"/>
            </a:ln>
            <a:effectLst/>
          </p:spPr>
        </p:pic>
        <p:pic>
          <p:nvPicPr>
            <p:cNvPr id="423" name="image.png" descr="image.png"/>
            <p:cNvPicPr>
              <a:picLocks noChangeAspect="1"/>
            </p:cNvPicPr>
            <p:nvPr/>
          </p:nvPicPr>
          <p:blipFill>
            <a:blip r:embed="rId3">
              <a:extLst/>
            </a:blip>
            <a:stretch>
              <a:fillRect/>
            </a:stretch>
          </p:blipFill>
          <p:spPr>
            <a:xfrm>
              <a:off x="175440" y="74537"/>
              <a:ext cx="389184" cy="313506"/>
            </a:xfrm>
            <a:prstGeom prst="rect">
              <a:avLst/>
            </a:prstGeom>
            <a:ln w="12700" cap="flat">
              <a:noFill/>
              <a:miter lim="400000"/>
            </a:ln>
            <a:effectLst/>
          </p:spPr>
        </p:pic>
        <p:grpSp>
          <p:nvGrpSpPr>
            <p:cNvPr id="426" name="Group"/>
            <p:cNvGrpSpPr/>
            <p:nvPr/>
          </p:nvGrpSpPr>
          <p:grpSpPr>
            <a:xfrm>
              <a:off x="0" y="-1"/>
              <a:ext cx="1173163" cy="601665"/>
              <a:chOff x="0" y="0"/>
              <a:chExt cx="1173162" cy="601663"/>
            </a:xfrm>
          </p:grpSpPr>
          <p:sp>
            <p:nvSpPr>
              <p:cNvPr id="424" name="Rectangle"/>
              <p:cNvSpPr/>
              <p:nvPr/>
            </p:nvSpPr>
            <p:spPr>
              <a:xfrm>
                <a:off x="0" y="0"/>
                <a:ext cx="587375" cy="601664"/>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425" name="Rectangle"/>
              <p:cNvSpPr/>
              <p:nvPr/>
            </p:nvSpPr>
            <p:spPr>
              <a:xfrm>
                <a:off x="587374" y="0"/>
                <a:ext cx="585789" cy="601664"/>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grpSp>
      <p:grpSp>
        <p:nvGrpSpPr>
          <p:cNvPr id="432" name="Group"/>
          <p:cNvGrpSpPr/>
          <p:nvPr/>
        </p:nvGrpSpPr>
        <p:grpSpPr>
          <a:xfrm>
            <a:off x="2886075" y="4764087"/>
            <a:ext cx="1173163" cy="601663"/>
            <a:chOff x="0" y="0"/>
            <a:chExt cx="1173162" cy="601662"/>
          </a:xfrm>
        </p:grpSpPr>
        <p:pic>
          <p:nvPicPr>
            <p:cNvPr id="428" name="image.png" descr="image.png"/>
            <p:cNvPicPr>
              <a:picLocks noChangeAspect="1"/>
            </p:cNvPicPr>
            <p:nvPr/>
          </p:nvPicPr>
          <p:blipFill>
            <a:blip r:embed="rId3">
              <a:extLst/>
            </a:blip>
            <a:stretch>
              <a:fillRect/>
            </a:stretch>
          </p:blipFill>
          <p:spPr>
            <a:xfrm>
              <a:off x="175440" y="73102"/>
              <a:ext cx="389184" cy="313682"/>
            </a:xfrm>
            <a:prstGeom prst="rect">
              <a:avLst/>
            </a:prstGeom>
            <a:ln w="12700" cap="flat">
              <a:noFill/>
              <a:miter lim="400000"/>
            </a:ln>
            <a:effectLst/>
          </p:spPr>
        </p:pic>
        <p:grpSp>
          <p:nvGrpSpPr>
            <p:cNvPr id="431" name="Group"/>
            <p:cNvGrpSpPr/>
            <p:nvPr/>
          </p:nvGrpSpPr>
          <p:grpSpPr>
            <a:xfrm>
              <a:off x="0" y="0"/>
              <a:ext cx="1173163" cy="601663"/>
              <a:chOff x="0" y="0"/>
              <a:chExt cx="1173162" cy="601662"/>
            </a:xfrm>
          </p:grpSpPr>
          <p:sp>
            <p:nvSpPr>
              <p:cNvPr id="429" name="Rectangle"/>
              <p:cNvSpPr/>
              <p:nvPr/>
            </p:nvSpPr>
            <p:spPr>
              <a:xfrm>
                <a:off x="0" y="0"/>
                <a:ext cx="587375" cy="601663"/>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430" name="Rectangle"/>
              <p:cNvSpPr/>
              <p:nvPr/>
            </p:nvSpPr>
            <p:spPr>
              <a:xfrm>
                <a:off x="587374" y="0"/>
                <a:ext cx="585789" cy="601663"/>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grpSp>
      <p:grpSp>
        <p:nvGrpSpPr>
          <p:cNvPr id="438" name="Group"/>
          <p:cNvGrpSpPr/>
          <p:nvPr/>
        </p:nvGrpSpPr>
        <p:grpSpPr>
          <a:xfrm>
            <a:off x="7191375" y="3270250"/>
            <a:ext cx="1173163" cy="601663"/>
            <a:chOff x="0" y="0"/>
            <a:chExt cx="1173162" cy="601662"/>
          </a:xfrm>
        </p:grpSpPr>
        <p:pic>
          <p:nvPicPr>
            <p:cNvPr id="433" name="image.png" descr="image.png"/>
            <p:cNvPicPr>
              <a:picLocks noChangeAspect="1"/>
            </p:cNvPicPr>
            <p:nvPr/>
          </p:nvPicPr>
          <p:blipFill>
            <a:blip r:embed="rId2">
              <a:extLst/>
            </a:blip>
            <a:stretch>
              <a:fillRect/>
            </a:stretch>
          </p:blipFill>
          <p:spPr>
            <a:xfrm>
              <a:off x="39105" y="321203"/>
              <a:ext cx="445160" cy="266135"/>
            </a:xfrm>
            <a:prstGeom prst="rect">
              <a:avLst/>
            </a:prstGeom>
            <a:ln w="12700" cap="flat">
              <a:noFill/>
              <a:miter lim="400000"/>
            </a:ln>
            <a:effectLst/>
          </p:spPr>
        </p:pic>
        <p:pic>
          <p:nvPicPr>
            <p:cNvPr id="434" name="image.png" descr="image.png"/>
            <p:cNvPicPr>
              <a:picLocks noChangeAspect="1"/>
            </p:cNvPicPr>
            <p:nvPr/>
          </p:nvPicPr>
          <p:blipFill>
            <a:blip r:embed="rId3">
              <a:extLst/>
            </a:blip>
            <a:stretch>
              <a:fillRect/>
            </a:stretch>
          </p:blipFill>
          <p:spPr>
            <a:xfrm>
              <a:off x="743003" y="57301"/>
              <a:ext cx="389184" cy="313682"/>
            </a:xfrm>
            <a:prstGeom prst="rect">
              <a:avLst/>
            </a:prstGeom>
            <a:ln w="12700" cap="flat">
              <a:noFill/>
              <a:miter lim="400000"/>
            </a:ln>
            <a:effectLst/>
          </p:spPr>
        </p:pic>
        <p:grpSp>
          <p:nvGrpSpPr>
            <p:cNvPr id="437" name="Group"/>
            <p:cNvGrpSpPr/>
            <p:nvPr/>
          </p:nvGrpSpPr>
          <p:grpSpPr>
            <a:xfrm>
              <a:off x="0" y="0"/>
              <a:ext cx="1173163" cy="601663"/>
              <a:chOff x="0" y="0"/>
              <a:chExt cx="1173162" cy="601662"/>
            </a:xfrm>
          </p:grpSpPr>
          <p:sp>
            <p:nvSpPr>
              <p:cNvPr id="435" name="Rectangle"/>
              <p:cNvSpPr/>
              <p:nvPr/>
            </p:nvSpPr>
            <p:spPr>
              <a:xfrm>
                <a:off x="0" y="0"/>
                <a:ext cx="587375" cy="601663"/>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436" name="Rectangle"/>
              <p:cNvSpPr/>
              <p:nvPr/>
            </p:nvSpPr>
            <p:spPr>
              <a:xfrm>
                <a:off x="587374" y="0"/>
                <a:ext cx="585789" cy="601663"/>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grpSp>
      <p:grpSp>
        <p:nvGrpSpPr>
          <p:cNvPr id="444" name="Group"/>
          <p:cNvGrpSpPr/>
          <p:nvPr/>
        </p:nvGrpSpPr>
        <p:grpSpPr>
          <a:xfrm>
            <a:off x="2633662" y="3282949"/>
            <a:ext cx="1173163" cy="609601"/>
            <a:chOff x="0" y="0"/>
            <a:chExt cx="1173162" cy="609600"/>
          </a:xfrm>
        </p:grpSpPr>
        <p:pic>
          <p:nvPicPr>
            <p:cNvPr id="439" name="image.png" descr="image.png"/>
            <p:cNvPicPr>
              <a:picLocks noChangeAspect="1"/>
            </p:cNvPicPr>
            <p:nvPr/>
          </p:nvPicPr>
          <p:blipFill>
            <a:blip r:embed="rId2">
              <a:extLst/>
            </a:blip>
            <a:stretch>
              <a:fillRect/>
            </a:stretch>
          </p:blipFill>
          <p:spPr>
            <a:xfrm>
              <a:off x="664791" y="343614"/>
              <a:ext cx="445160" cy="265986"/>
            </a:xfrm>
            <a:prstGeom prst="rect">
              <a:avLst/>
            </a:prstGeom>
            <a:ln w="12700" cap="flat">
              <a:noFill/>
              <a:miter lim="400000"/>
            </a:ln>
            <a:effectLst/>
          </p:spPr>
        </p:pic>
        <p:pic>
          <p:nvPicPr>
            <p:cNvPr id="440" name="image.png" descr="image.png"/>
            <p:cNvPicPr>
              <a:picLocks noChangeAspect="1"/>
            </p:cNvPicPr>
            <p:nvPr/>
          </p:nvPicPr>
          <p:blipFill>
            <a:blip r:embed="rId3">
              <a:extLst/>
            </a:blip>
            <a:stretch>
              <a:fillRect/>
            </a:stretch>
          </p:blipFill>
          <p:spPr>
            <a:xfrm>
              <a:off x="743003" y="85903"/>
              <a:ext cx="389184" cy="313506"/>
            </a:xfrm>
            <a:prstGeom prst="rect">
              <a:avLst/>
            </a:prstGeom>
            <a:ln w="12700" cap="flat">
              <a:noFill/>
              <a:miter lim="400000"/>
            </a:ln>
            <a:effectLst/>
          </p:spPr>
        </p:pic>
        <p:grpSp>
          <p:nvGrpSpPr>
            <p:cNvPr id="443" name="Group"/>
            <p:cNvGrpSpPr/>
            <p:nvPr/>
          </p:nvGrpSpPr>
          <p:grpSpPr>
            <a:xfrm>
              <a:off x="0" y="-1"/>
              <a:ext cx="1173163" cy="601665"/>
              <a:chOff x="0" y="0"/>
              <a:chExt cx="1173162" cy="601663"/>
            </a:xfrm>
          </p:grpSpPr>
          <p:sp>
            <p:nvSpPr>
              <p:cNvPr id="441" name="Rectangle"/>
              <p:cNvSpPr/>
              <p:nvPr/>
            </p:nvSpPr>
            <p:spPr>
              <a:xfrm>
                <a:off x="0" y="0"/>
                <a:ext cx="587376" cy="601664"/>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442" name="Rectangle"/>
              <p:cNvSpPr/>
              <p:nvPr/>
            </p:nvSpPr>
            <p:spPr>
              <a:xfrm>
                <a:off x="587375" y="0"/>
                <a:ext cx="585788" cy="601664"/>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grpSp>
      <p:grpSp>
        <p:nvGrpSpPr>
          <p:cNvPr id="451" name="Group"/>
          <p:cNvGrpSpPr/>
          <p:nvPr/>
        </p:nvGrpSpPr>
        <p:grpSpPr>
          <a:xfrm>
            <a:off x="2886075" y="1854200"/>
            <a:ext cx="1173163" cy="603251"/>
            <a:chOff x="0" y="0"/>
            <a:chExt cx="1173162" cy="603250"/>
          </a:xfrm>
        </p:grpSpPr>
        <p:pic>
          <p:nvPicPr>
            <p:cNvPr id="445" name="image.png" descr="image.png"/>
            <p:cNvPicPr>
              <a:picLocks noChangeAspect="1"/>
            </p:cNvPicPr>
            <p:nvPr/>
          </p:nvPicPr>
          <p:blipFill>
            <a:blip r:embed="rId2">
              <a:extLst/>
            </a:blip>
            <a:stretch>
              <a:fillRect/>
            </a:stretch>
          </p:blipFill>
          <p:spPr>
            <a:xfrm>
              <a:off x="39105" y="336413"/>
              <a:ext cx="445160" cy="266837"/>
            </a:xfrm>
            <a:prstGeom prst="rect">
              <a:avLst/>
            </a:prstGeom>
            <a:ln w="12700" cap="flat">
              <a:noFill/>
              <a:miter lim="400000"/>
            </a:ln>
            <a:effectLst/>
          </p:spPr>
        </p:pic>
        <p:pic>
          <p:nvPicPr>
            <p:cNvPr id="446" name="image.png" descr="image.png"/>
            <p:cNvPicPr>
              <a:picLocks noChangeAspect="1"/>
            </p:cNvPicPr>
            <p:nvPr/>
          </p:nvPicPr>
          <p:blipFill>
            <a:blip r:embed="rId3">
              <a:extLst/>
            </a:blip>
            <a:stretch>
              <a:fillRect/>
            </a:stretch>
          </p:blipFill>
          <p:spPr>
            <a:xfrm>
              <a:off x="175440" y="73295"/>
              <a:ext cx="389184" cy="314509"/>
            </a:xfrm>
            <a:prstGeom prst="rect">
              <a:avLst/>
            </a:prstGeom>
            <a:ln w="12700" cap="flat">
              <a:noFill/>
              <a:miter lim="400000"/>
            </a:ln>
            <a:effectLst/>
          </p:spPr>
        </p:pic>
        <p:grpSp>
          <p:nvGrpSpPr>
            <p:cNvPr id="449" name="Group"/>
            <p:cNvGrpSpPr/>
            <p:nvPr/>
          </p:nvGrpSpPr>
          <p:grpSpPr>
            <a:xfrm>
              <a:off x="0" y="0"/>
              <a:ext cx="1173163" cy="603251"/>
              <a:chOff x="0" y="0"/>
              <a:chExt cx="1173162" cy="603250"/>
            </a:xfrm>
          </p:grpSpPr>
          <p:sp>
            <p:nvSpPr>
              <p:cNvPr id="447" name="Rectangle"/>
              <p:cNvSpPr/>
              <p:nvPr/>
            </p:nvSpPr>
            <p:spPr>
              <a:xfrm>
                <a:off x="0" y="0"/>
                <a:ext cx="587375" cy="603251"/>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448" name="Rectangle"/>
              <p:cNvSpPr/>
              <p:nvPr/>
            </p:nvSpPr>
            <p:spPr>
              <a:xfrm>
                <a:off x="587374" y="0"/>
                <a:ext cx="585789" cy="603251"/>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450" name="image.png" descr="image.png"/>
            <p:cNvPicPr>
              <a:picLocks noChangeAspect="1"/>
            </p:cNvPicPr>
            <p:nvPr/>
          </p:nvPicPr>
          <p:blipFill>
            <a:blip r:embed="rId2">
              <a:extLst/>
            </a:blip>
            <a:stretch>
              <a:fillRect/>
            </a:stretch>
          </p:blipFill>
          <p:spPr>
            <a:xfrm>
              <a:off x="664792" y="334985"/>
              <a:ext cx="445160" cy="266838"/>
            </a:xfrm>
            <a:prstGeom prst="rect">
              <a:avLst/>
            </a:prstGeom>
            <a:ln w="12700" cap="flat">
              <a:noFill/>
              <a:miter lim="400000"/>
            </a:ln>
            <a:effectLst/>
          </p:spPr>
        </p:pic>
      </p:grpSp>
      <p:grpSp>
        <p:nvGrpSpPr>
          <p:cNvPr id="456" name="Group"/>
          <p:cNvGrpSpPr/>
          <p:nvPr/>
        </p:nvGrpSpPr>
        <p:grpSpPr>
          <a:xfrm>
            <a:off x="5172075" y="4764087"/>
            <a:ext cx="1173163" cy="601663"/>
            <a:chOff x="0" y="0"/>
            <a:chExt cx="1173162" cy="601662"/>
          </a:xfrm>
        </p:grpSpPr>
        <p:grpSp>
          <p:nvGrpSpPr>
            <p:cNvPr id="454" name="Group"/>
            <p:cNvGrpSpPr/>
            <p:nvPr/>
          </p:nvGrpSpPr>
          <p:grpSpPr>
            <a:xfrm>
              <a:off x="0" y="0"/>
              <a:ext cx="1173163" cy="601663"/>
              <a:chOff x="0" y="0"/>
              <a:chExt cx="1173162" cy="601662"/>
            </a:xfrm>
          </p:grpSpPr>
          <p:sp>
            <p:nvSpPr>
              <p:cNvPr id="452" name="Rectangle"/>
              <p:cNvSpPr/>
              <p:nvPr/>
            </p:nvSpPr>
            <p:spPr>
              <a:xfrm>
                <a:off x="0" y="0"/>
                <a:ext cx="587375" cy="601663"/>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453" name="Rectangle"/>
              <p:cNvSpPr/>
              <p:nvPr/>
            </p:nvSpPr>
            <p:spPr>
              <a:xfrm>
                <a:off x="587374" y="0"/>
                <a:ext cx="585789" cy="601663"/>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455" name="image.png" descr="image.png"/>
            <p:cNvPicPr>
              <a:picLocks noChangeAspect="1"/>
            </p:cNvPicPr>
            <p:nvPr/>
          </p:nvPicPr>
          <p:blipFill>
            <a:blip r:embed="rId3">
              <a:extLst/>
            </a:blip>
            <a:stretch>
              <a:fillRect/>
            </a:stretch>
          </p:blipFill>
          <p:spPr>
            <a:xfrm>
              <a:off x="743003" y="71626"/>
              <a:ext cx="389184" cy="313682"/>
            </a:xfrm>
            <a:prstGeom prst="rect">
              <a:avLst/>
            </a:prstGeom>
            <a:ln w="12700" cap="flat">
              <a:noFill/>
              <a:miter lim="400000"/>
            </a:ln>
            <a:effectLst/>
          </p:spPr>
        </p:pic>
      </p:grpSp>
      <p:grpSp>
        <p:nvGrpSpPr>
          <p:cNvPr id="464" name="Group"/>
          <p:cNvGrpSpPr/>
          <p:nvPr/>
        </p:nvGrpSpPr>
        <p:grpSpPr>
          <a:xfrm>
            <a:off x="5172075" y="1854200"/>
            <a:ext cx="1173163" cy="603250"/>
            <a:chOff x="0" y="0"/>
            <a:chExt cx="1173162" cy="603250"/>
          </a:xfrm>
        </p:grpSpPr>
        <p:pic>
          <p:nvPicPr>
            <p:cNvPr id="457" name="image.png" descr="image.png"/>
            <p:cNvPicPr>
              <a:picLocks noChangeAspect="1"/>
            </p:cNvPicPr>
            <p:nvPr/>
          </p:nvPicPr>
          <p:blipFill>
            <a:blip r:embed="rId2">
              <a:extLst/>
            </a:blip>
            <a:stretch>
              <a:fillRect/>
            </a:stretch>
          </p:blipFill>
          <p:spPr>
            <a:xfrm>
              <a:off x="625686" y="334934"/>
              <a:ext cx="445160" cy="266838"/>
            </a:xfrm>
            <a:prstGeom prst="rect">
              <a:avLst/>
            </a:prstGeom>
            <a:ln w="12700" cap="flat">
              <a:noFill/>
              <a:miter lim="400000"/>
            </a:ln>
            <a:effectLst/>
          </p:spPr>
        </p:pic>
        <p:pic>
          <p:nvPicPr>
            <p:cNvPr id="458" name="image.png" descr="image.png"/>
            <p:cNvPicPr>
              <a:picLocks noChangeAspect="1"/>
            </p:cNvPicPr>
            <p:nvPr/>
          </p:nvPicPr>
          <p:blipFill>
            <a:blip r:embed="rId3">
              <a:extLst/>
            </a:blip>
            <a:stretch>
              <a:fillRect/>
            </a:stretch>
          </p:blipFill>
          <p:spPr>
            <a:xfrm>
              <a:off x="743003" y="71815"/>
              <a:ext cx="389184" cy="314510"/>
            </a:xfrm>
            <a:prstGeom prst="rect">
              <a:avLst/>
            </a:prstGeom>
            <a:ln w="12700" cap="flat">
              <a:noFill/>
              <a:miter lim="400000"/>
            </a:ln>
            <a:effectLst/>
          </p:spPr>
        </p:pic>
        <p:grpSp>
          <p:nvGrpSpPr>
            <p:cNvPr id="461" name="Group"/>
            <p:cNvGrpSpPr/>
            <p:nvPr/>
          </p:nvGrpSpPr>
          <p:grpSpPr>
            <a:xfrm>
              <a:off x="0" y="0"/>
              <a:ext cx="1173163" cy="603250"/>
              <a:chOff x="0" y="0"/>
              <a:chExt cx="1173162" cy="603250"/>
            </a:xfrm>
          </p:grpSpPr>
          <p:sp>
            <p:nvSpPr>
              <p:cNvPr id="459" name="Rectangle"/>
              <p:cNvSpPr/>
              <p:nvPr/>
            </p:nvSpPr>
            <p:spPr>
              <a:xfrm>
                <a:off x="0" y="0"/>
                <a:ext cx="587375" cy="603250"/>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460" name="Rectangle"/>
              <p:cNvSpPr/>
              <p:nvPr/>
            </p:nvSpPr>
            <p:spPr>
              <a:xfrm>
                <a:off x="587374" y="0"/>
                <a:ext cx="585789" cy="603250"/>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462" name="image.png" descr="image.png"/>
            <p:cNvPicPr>
              <a:picLocks noChangeAspect="1"/>
            </p:cNvPicPr>
            <p:nvPr/>
          </p:nvPicPr>
          <p:blipFill>
            <a:blip r:embed="rId2">
              <a:extLst/>
            </a:blip>
            <a:stretch>
              <a:fillRect/>
            </a:stretch>
          </p:blipFill>
          <p:spPr>
            <a:xfrm>
              <a:off x="625686" y="330351"/>
              <a:ext cx="445160" cy="266837"/>
            </a:xfrm>
            <a:prstGeom prst="rect">
              <a:avLst/>
            </a:prstGeom>
            <a:ln w="12700" cap="flat">
              <a:noFill/>
              <a:miter lim="400000"/>
            </a:ln>
            <a:effectLst/>
          </p:spPr>
        </p:pic>
        <p:pic>
          <p:nvPicPr>
            <p:cNvPr id="463" name="image.png" descr="image.png"/>
            <p:cNvPicPr>
              <a:picLocks noChangeAspect="1"/>
            </p:cNvPicPr>
            <p:nvPr/>
          </p:nvPicPr>
          <p:blipFill>
            <a:blip r:embed="rId2">
              <a:extLst/>
            </a:blip>
            <a:stretch>
              <a:fillRect/>
            </a:stretch>
          </p:blipFill>
          <p:spPr>
            <a:xfrm>
              <a:off x="78210" y="330351"/>
              <a:ext cx="445160" cy="266837"/>
            </a:xfrm>
            <a:prstGeom prst="rect">
              <a:avLst/>
            </a:prstGeom>
            <a:ln w="12700" cap="flat">
              <a:noFill/>
              <a:miter lim="400000"/>
            </a:ln>
            <a:effectLst/>
          </p:spPr>
        </p:pic>
      </p:grpSp>
      <p:grpSp>
        <p:nvGrpSpPr>
          <p:cNvPr id="468" name="Group"/>
          <p:cNvGrpSpPr/>
          <p:nvPr/>
        </p:nvGrpSpPr>
        <p:grpSpPr>
          <a:xfrm>
            <a:off x="6477000" y="1898650"/>
            <a:ext cx="257567" cy="546753"/>
            <a:chOff x="0" y="0"/>
            <a:chExt cx="257566" cy="546752"/>
          </a:xfrm>
        </p:grpSpPr>
        <p:sp>
          <p:nvSpPr>
            <p:cNvPr id="465" name="Shape"/>
            <p:cNvSpPr/>
            <p:nvPr/>
          </p:nvSpPr>
          <p:spPr>
            <a:xfrm>
              <a:off x="0" y="0"/>
              <a:ext cx="252413" cy="5467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063"/>
                    <a:pt x="21600" y="9074"/>
                  </a:cubicBezTo>
                  <a:lnTo>
                    <a:pt x="21600" y="11567"/>
                  </a:lnTo>
                  <a:cubicBezTo>
                    <a:pt x="21600" y="15705"/>
                    <a:pt x="14937" y="19319"/>
                    <a:pt x="5400" y="20353"/>
                  </a:cubicBezTo>
                  <a:lnTo>
                    <a:pt x="5400" y="21600"/>
                  </a:lnTo>
                  <a:lnTo>
                    <a:pt x="0" y="19395"/>
                  </a:lnTo>
                  <a:lnTo>
                    <a:pt x="5400" y="16614"/>
                  </a:lnTo>
                  <a:lnTo>
                    <a:pt x="5400" y="17860"/>
                  </a:lnTo>
                  <a:cubicBezTo>
                    <a:pt x="13876" y="16941"/>
                    <a:pt x="20193" y="13963"/>
                    <a:pt x="21395" y="10321"/>
                  </a:cubicBezTo>
                  <a:lnTo>
                    <a:pt x="21395" y="10321"/>
                  </a:lnTo>
                  <a:cubicBezTo>
                    <a:pt x="19914" y="5834"/>
                    <a:pt x="10783" y="2493"/>
                    <a:pt x="0" y="2493"/>
                  </a:cubicBezTo>
                  <a:close/>
                </a:path>
              </a:pathLst>
            </a:custGeom>
            <a:gradFill flip="none" rotWithShape="1">
              <a:gsLst>
                <a:gs pos="0">
                  <a:srgbClr val="3F80CD"/>
                </a:gs>
                <a:gs pos="100000">
                  <a:srgbClr val="9BC1FF"/>
                </a:gs>
              </a:gsLst>
              <a:lin ang="16200000" scaled="0"/>
            </a:gradFill>
            <a:ln w="9525" cap="flat">
              <a:solidFill>
                <a:srgbClr val="4A7EBB"/>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pPr>
            </a:p>
          </p:txBody>
        </p:sp>
        <p:sp>
          <p:nvSpPr>
            <p:cNvPr id="466" name="Shape"/>
            <p:cNvSpPr/>
            <p:nvPr/>
          </p:nvSpPr>
          <p:spPr>
            <a:xfrm>
              <a:off x="0" y="0"/>
              <a:ext cx="252413" cy="2927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7587"/>
                    <a:pt x="21600" y="16945"/>
                  </a:cubicBezTo>
                  <a:lnTo>
                    <a:pt x="21600" y="21600"/>
                  </a:lnTo>
                  <a:cubicBezTo>
                    <a:pt x="21600" y="12241"/>
                    <a:pt x="11929" y="4655"/>
                    <a:pt x="0" y="4655"/>
                  </a:cubicBezTo>
                  <a:close/>
                </a:path>
              </a:pathLst>
            </a:custGeom>
            <a:solidFill>
              <a:srgbClr val="3266A4"/>
            </a:solidFill>
            <a:ln w="12700" cap="flat">
              <a:noFill/>
              <a:miter lim="400000"/>
            </a:ln>
            <a:effectLst/>
          </p:spPr>
          <p:txBody>
            <a:bodyPr wrap="square" lIns="45719" tIns="45719" rIns="45719" bIns="45719" numCol="1" anchor="ctr">
              <a:noAutofit/>
            </a:bodyPr>
            <a:lstStyle/>
            <a:p>
              <a:pPr algn="ctr" defTabSz="457200">
                <a:defRPr sz="1800"/>
              </a:pPr>
            </a:p>
          </p:txBody>
        </p:sp>
        <p:sp>
          <p:nvSpPr>
            <p:cNvPr id="467" name="Line"/>
            <p:cNvSpPr/>
            <p:nvPr/>
          </p:nvSpPr>
          <p:spPr>
            <a:xfrm>
              <a:off x="244866" y="261243"/>
              <a:ext cx="12701" cy="315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374"/>
                    <a:pt x="14383" y="7157"/>
                    <a:pt x="0" y="0"/>
                  </a:cubicBezTo>
                </a:path>
              </a:pathLst>
            </a:custGeom>
            <a:noFill/>
            <a:ln w="9525" cap="flat">
              <a:solidFill>
                <a:srgbClr val="4A7EBB"/>
              </a:solidFill>
              <a:prstDash val="solid"/>
              <a:round/>
            </a:ln>
            <a:effectLst/>
          </p:spPr>
          <p:txBody>
            <a:bodyPr wrap="square" lIns="45719" tIns="45719" rIns="45719" bIns="45719" numCol="1" anchor="ctr">
              <a:noAutofit/>
            </a:bodyPr>
            <a:lstStyle/>
            <a:p>
              <a:pPr algn="ctr" defTabSz="457200">
                <a:defRPr sz="1800"/>
              </a:pPr>
            </a:p>
          </p:txBody>
        </p:sp>
      </p:grpSp>
      <p:grpSp>
        <p:nvGrpSpPr>
          <p:cNvPr id="472" name="Group"/>
          <p:cNvGrpSpPr/>
          <p:nvPr/>
        </p:nvGrpSpPr>
        <p:grpSpPr>
          <a:xfrm>
            <a:off x="2485633" y="1895475"/>
            <a:ext cx="257568" cy="546753"/>
            <a:chOff x="0" y="0"/>
            <a:chExt cx="257566" cy="546752"/>
          </a:xfrm>
        </p:grpSpPr>
        <p:sp>
          <p:nvSpPr>
            <p:cNvPr id="469" name="Shape"/>
            <p:cNvSpPr/>
            <p:nvPr/>
          </p:nvSpPr>
          <p:spPr>
            <a:xfrm flipH="1">
              <a:off x="5153" y="0"/>
              <a:ext cx="252414" cy="5467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063"/>
                    <a:pt x="21600" y="9074"/>
                  </a:cubicBezTo>
                  <a:lnTo>
                    <a:pt x="21600" y="11567"/>
                  </a:lnTo>
                  <a:cubicBezTo>
                    <a:pt x="21600" y="15705"/>
                    <a:pt x="14937" y="19319"/>
                    <a:pt x="5400" y="20353"/>
                  </a:cubicBezTo>
                  <a:lnTo>
                    <a:pt x="5400" y="21600"/>
                  </a:lnTo>
                  <a:lnTo>
                    <a:pt x="0" y="19395"/>
                  </a:lnTo>
                  <a:lnTo>
                    <a:pt x="5400" y="16614"/>
                  </a:lnTo>
                  <a:lnTo>
                    <a:pt x="5400" y="17860"/>
                  </a:lnTo>
                  <a:cubicBezTo>
                    <a:pt x="13876" y="16941"/>
                    <a:pt x="20193" y="13963"/>
                    <a:pt x="21395" y="10321"/>
                  </a:cubicBezTo>
                  <a:lnTo>
                    <a:pt x="21395" y="10321"/>
                  </a:lnTo>
                  <a:cubicBezTo>
                    <a:pt x="19914" y="5834"/>
                    <a:pt x="10783" y="2493"/>
                    <a:pt x="0" y="2493"/>
                  </a:cubicBezTo>
                  <a:close/>
                </a:path>
              </a:pathLst>
            </a:custGeom>
            <a:gradFill flip="none" rotWithShape="1">
              <a:gsLst>
                <a:gs pos="0">
                  <a:srgbClr val="3F80CD"/>
                </a:gs>
                <a:gs pos="100000">
                  <a:srgbClr val="9BC1FF"/>
                </a:gs>
              </a:gsLst>
              <a:lin ang="16200000" scaled="0"/>
            </a:gradFill>
            <a:ln w="9525" cap="flat">
              <a:solidFill>
                <a:srgbClr val="4A7EBB"/>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pPr>
            </a:p>
          </p:txBody>
        </p:sp>
        <p:sp>
          <p:nvSpPr>
            <p:cNvPr id="470" name="Shape"/>
            <p:cNvSpPr/>
            <p:nvPr/>
          </p:nvSpPr>
          <p:spPr>
            <a:xfrm flipH="1">
              <a:off x="5153" y="0"/>
              <a:ext cx="252414" cy="2927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7587"/>
                    <a:pt x="21600" y="16945"/>
                  </a:cubicBezTo>
                  <a:lnTo>
                    <a:pt x="21600" y="21600"/>
                  </a:lnTo>
                  <a:cubicBezTo>
                    <a:pt x="21600" y="12241"/>
                    <a:pt x="11929" y="4655"/>
                    <a:pt x="0" y="4655"/>
                  </a:cubicBezTo>
                  <a:close/>
                </a:path>
              </a:pathLst>
            </a:custGeom>
            <a:solidFill>
              <a:srgbClr val="3266A4"/>
            </a:solidFill>
            <a:ln w="12700" cap="flat">
              <a:noFill/>
              <a:miter lim="400000"/>
            </a:ln>
            <a:effectLst/>
          </p:spPr>
          <p:txBody>
            <a:bodyPr wrap="square" lIns="45719" tIns="45719" rIns="45719" bIns="45719" numCol="1" anchor="ctr">
              <a:noAutofit/>
            </a:bodyPr>
            <a:lstStyle/>
            <a:p>
              <a:pPr algn="ctr" defTabSz="457200">
                <a:defRPr sz="1800"/>
              </a:pPr>
            </a:p>
          </p:txBody>
        </p:sp>
        <p:sp>
          <p:nvSpPr>
            <p:cNvPr id="471" name="Line"/>
            <p:cNvSpPr/>
            <p:nvPr/>
          </p:nvSpPr>
          <p:spPr>
            <a:xfrm flipH="1">
              <a:off x="-1" y="261243"/>
              <a:ext cx="12701" cy="315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374"/>
                    <a:pt x="14383" y="7157"/>
                    <a:pt x="0" y="0"/>
                  </a:cubicBezTo>
                </a:path>
              </a:pathLst>
            </a:custGeom>
            <a:noFill/>
            <a:ln w="9525" cap="flat">
              <a:solidFill>
                <a:srgbClr val="4A7EBB"/>
              </a:solidFill>
              <a:prstDash val="solid"/>
              <a:round/>
            </a:ln>
            <a:effectLst/>
          </p:spPr>
          <p:txBody>
            <a:bodyPr wrap="square" lIns="45719" tIns="45719" rIns="45719" bIns="45719" numCol="1" anchor="ctr">
              <a:noAutofit/>
            </a:bodyPr>
            <a:lstStyle/>
            <a:p>
              <a:pPr algn="ctr" defTabSz="457200">
                <a:defRPr sz="1800"/>
              </a:pPr>
            </a:p>
          </p:txBody>
        </p:sp>
      </p:grpSp>
      <p:sp>
        <p:nvSpPr>
          <p:cNvPr id="473" name="Line"/>
          <p:cNvSpPr/>
          <p:nvPr/>
        </p:nvSpPr>
        <p:spPr>
          <a:xfrm>
            <a:off x="4249737" y="1993899"/>
            <a:ext cx="730251" cy="11114"/>
          </a:xfrm>
          <a:prstGeom prst="line">
            <a:avLst/>
          </a:prstGeom>
          <a:ln w="38100">
            <a:solidFill>
              <a:schemeClr val="accent1"/>
            </a:solidFill>
            <a:tailEnd type="triangle"/>
          </a:ln>
          <a:effectLst>
            <a:outerShdw sx="100000" sy="100000" kx="0" ky="0" algn="b" rotWithShape="0" blurRad="38100" dist="20000" dir="5400000">
              <a:srgbClr val="808080">
                <a:alpha val="37998"/>
              </a:srgbClr>
            </a:outerShdw>
          </a:effectLst>
        </p:spPr>
        <p:txBody>
          <a:bodyPr lIns="45719" rIns="45719"/>
          <a:lstStyle/>
          <a:p>
            <a:pPr/>
          </a:p>
        </p:txBody>
      </p:sp>
      <p:sp>
        <p:nvSpPr>
          <p:cNvPr id="474" name="Line"/>
          <p:cNvSpPr/>
          <p:nvPr/>
        </p:nvSpPr>
        <p:spPr>
          <a:xfrm flipH="1">
            <a:off x="4246562" y="2339975"/>
            <a:ext cx="693738" cy="0"/>
          </a:xfrm>
          <a:prstGeom prst="line">
            <a:avLst/>
          </a:prstGeom>
          <a:ln w="38100">
            <a:solidFill>
              <a:schemeClr val="accent1"/>
            </a:solidFill>
            <a:tailEnd type="triangle"/>
          </a:ln>
          <a:effectLst>
            <a:outerShdw sx="100000" sy="100000" kx="0" ky="0" algn="b" rotWithShape="0" blurRad="38100" dist="20000" dir="5400000">
              <a:srgbClr val="808080">
                <a:alpha val="37998"/>
              </a:srgbClr>
            </a:outerShdw>
          </a:effectLst>
        </p:spPr>
        <p:txBody>
          <a:bodyPr lIns="45719" rIns="45719"/>
          <a:lstStyle/>
          <a:p>
            <a:pPr/>
          </a:p>
        </p:txBody>
      </p:sp>
      <p:sp>
        <p:nvSpPr>
          <p:cNvPr id="475" name="R"/>
          <p:cNvSpPr/>
          <p:nvPr/>
        </p:nvSpPr>
        <p:spPr>
          <a:xfrm>
            <a:off x="4452937" y="1690687"/>
            <a:ext cx="237193"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R</a:t>
            </a:r>
          </a:p>
        </p:txBody>
      </p:sp>
      <p:sp>
        <p:nvSpPr>
          <p:cNvPr id="476" name="L"/>
          <p:cNvSpPr/>
          <p:nvPr/>
        </p:nvSpPr>
        <p:spPr>
          <a:xfrm>
            <a:off x="4476750" y="2339975"/>
            <a:ext cx="219892"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L</a:t>
            </a:r>
          </a:p>
        </p:txBody>
      </p:sp>
      <p:sp>
        <p:nvSpPr>
          <p:cNvPr id="477" name="R"/>
          <p:cNvSpPr/>
          <p:nvPr/>
        </p:nvSpPr>
        <p:spPr>
          <a:xfrm>
            <a:off x="6784975" y="1993900"/>
            <a:ext cx="237193"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R</a:t>
            </a:r>
          </a:p>
        </p:txBody>
      </p:sp>
      <p:sp>
        <p:nvSpPr>
          <p:cNvPr id="478" name="L"/>
          <p:cNvSpPr/>
          <p:nvPr/>
        </p:nvSpPr>
        <p:spPr>
          <a:xfrm>
            <a:off x="2203450" y="1978025"/>
            <a:ext cx="219892"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L</a:t>
            </a:r>
          </a:p>
        </p:txBody>
      </p:sp>
      <p:grpSp>
        <p:nvGrpSpPr>
          <p:cNvPr id="482" name="Group"/>
          <p:cNvGrpSpPr/>
          <p:nvPr/>
        </p:nvGrpSpPr>
        <p:grpSpPr>
          <a:xfrm>
            <a:off x="8437562" y="3309937"/>
            <a:ext cx="257567" cy="546754"/>
            <a:chOff x="0" y="0"/>
            <a:chExt cx="257566" cy="546752"/>
          </a:xfrm>
        </p:grpSpPr>
        <p:sp>
          <p:nvSpPr>
            <p:cNvPr id="479" name="Shape"/>
            <p:cNvSpPr/>
            <p:nvPr/>
          </p:nvSpPr>
          <p:spPr>
            <a:xfrm>
              <a:off x="0" y="0"/>
              <a:ext cx="252413" cy="5467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063"/>
                    <a:pt x="21600" y="9074"/>
                  </a:cubicBezTo>
                  <a:lnTo>
                    <a:pt x="21600" y="11567"/>
                  </a:lnTo>
                  <a:cubicBezTo>
                    <a:pt x="21600" y="15705"/>
                    <a:pt x="14937" y="19319"/>
                    <a:pt x="5400" y="20353"/>
                  </a:cubicBezTo>
                  <a:lnTo>
                    <a:pt x="5400" y="21600"/>
                  </a:lnTo>
                  <a:lnTo>
                    <a:pt x="0" y="19395"/>
                  </a:lnTo>
                  <a:lnTo>
                    <a:pt x="5400" y="16614"/>
                  </a:lnTo>
                  <a:lnTo>
                    <a:pt x="5400" y="17860"/>
                  </a:lnTo>
                  <a:cubicBezTo>
                    <a:pt x="13876" y="16941"/>
                    <a:pt x="20193" y="13963"/>
                    <a:pt x="21395" y="10321"/>
                  </a:cubicBezTo>
                  <a:lnTo>
                    <a:pt x="21395" y="10321"/>
                  </a:lnTo>
                  <a:cubicBezTo>
                    <a:pt x="19914" y="5834"/>
                    <a:pt x="10783" y="2493"/>
                    <a:pt x="0" y="2493"/>
                  </a:cubicBezTo>
                  <a:close/>
                </a:path>
              </a:pathLst>
            </a:custGeom>
            <a:gradFill flip="none" rotWithShape="1">
              <a:gsLst>
                <a:gs pos="0">
                  <a:srgbClr val="3F80CD"/>
                </a:gs>
                <a:gs pos="100000">
                  <a:srgbClr val="9BC1FF"/>
                </a:gs>
              </a:gsLst>
              <a:lin ang="16200000" scaled="0"/>
            </a:gradFill>
            <a:ln w="9525" cap="flat">
              <a:solidFill>
                <a:srgbClr val="4A7EBB"/>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pPr>
            </a:p>
          </p:txBody>
        </p:sp>
        <p:sp>
          <p:nvSpPr>
            <p:cNvPr id="480" name="Shape"/>
            <p:cNvSpPr/>
            <p:nvPr/>
          </p:nvSpPr>
          <p:spPr>
            <a:xfrm>
              <a:off x="0" y="0"/>
              <a:ext cx="252413" cy="2927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7587"/>
                    <a:pt x="21600" y="16945"/>
                  </a:cubicBezTo>
                  <a:lnTo>
                    <a:pt x="21600" y="21600"/>
                  </a:lnTo>
                  <a:cubicBezTo>
                    <a:pt x="21600" y="12241"/>
                    <a:pt x="11929" y="4655"/>
                    <a:pt x="0" y="4655"/>
                  </a:cubicBezTo>
                  <a:close/>
                </a:path>
              </a:pathLst>
            </a:custGeom>
            <a:solidFill>
              <a:srgbClr val="3266A4"/>
            </a:solidFill>
            <a:ln w="12700" cap="flat">
              <a:noFill/>
              <a:miter lim="400000"/>
            </a:ln>
            <a:effectLst/>
          </p:spPr>
          <p:txBody>
            <a:bodyPr wrap="square" lIns="45719" tIns="45719" rIns="45719" bIns="45719" numCol="1" anchor="ctr">
              <a:noAutofit/>
            </a:bodyPr>
            <a:lstStyle/>
            <a:p>
              <a:pPr algn="ctr" defTabSz="457200">
                <a:defRPr sz="1800"/>
              </a:pPr>
            </a:p>
          </p:txBody>
        </p:sp>
        <p:sp>
          <p:nvSpPr>
            <p:cNvPr id="481" name="Line"/>
            <p:cNvSpPr/>
            <p:nvPr/>
          </p:nvSpPr>
          <p:spPr>
            <a:xfrm>
              <a:off x="244866" y="261243"/>
              <a:ext cx="12701" cy="315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374"/>
                    <a:pt x="14383" y="7157"/>
                    <a:pt x="0" y="0"/>
                  </a:cubicBezTo>
                </a:path>
              </a:pathLst>
            </a:custGeom>
            <a:noFill/>
            <a:ln w="9525" cap="flat">
              <a:solidFill>
                <a:srgbClr val="4A7EBB"/>
              </a:solidFill>
              <a:prstDash val="solid"/>
              <a:round/>
            </a:ln>
            <a:effectLst/>
          </p:spPr>
          <p:txBody>
            <a:bodyPr wrap="square" lIns="45719" tIns="45719" rIns="45719" bIns="45719" numCol="1" anchor="ctr">
              <a:noAutofit/>
            </a:bodyPr>
            <a:lstStyle/>
            <a:p>
              <a:pPr algn="ctr" defTabSz="457200">
                <a:defRPr sz="1800"/>
              </a:pPr>
            </a:p>
          </p:txBody>
        </p:sp>
      </p:grpSp>
      <p:grpSp>
        <p:nvGrpSpPr>
          <p:cNvPr id="486" name="Group"/>
          <p:cNvGrpSpPr/>
          <p:nvPr/>
        </p:nvGrpSpPr>
        <p:grpSpPr>
          <a:xfrm>
            <a:off x="4993883" y="3306762"/>
            <a:ext cx="257567" cy="546754"/>
            <a:chOff x="0" y="0"/>
            <a:chExt cx="257566" cy="546752"/>
          </a:xfrm>
        </p:grpSpPr>
        <p:sp>
          <p:nvSpPr>
            <p:cNvPr id="483" name="Shape"/>
            <p:cNvSpPr/>
            <p:nvPr/>
          </p:nvSpPr>
          <p:spPr>
            <a:xfrm flipH="1">
              <a:off x="5153" y="0"/>
              <a:ext cx="252414" cy="5467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063"/>
                    <a:pt x="21600" y="9074"/>
                  </a:cubicBezTo>
                  <a:lnTo>
                    <a:pt x="21600" y="11567"/>
                  </a:lnTo>
                  <a:cubicBezTo>
                    <a:pt x="21600" y="15705"/>
                    <a:pt x="14937" y="19319"/>
                    <a:pt x="5400" y="20353"/>
                  </a:cubicBezTo>
                  <a:lnTo>
                    <a:pt x="5400" y="21600"/>
                  </a:lnTo>
                  <a:lnTo>
                    <a:pt x="0" y="19395"/>
                  </a:lnTo>
                  <a:lnTo>
                    <a:pt x="5400" y="16614"/>
                  </a:lnTo>
                  <a:lnTo>
                    <a:pt x="5400" y="17860"/>
                  </a:lnTo>
                  <a:cubicBezTo>
                    <a:pt x="13876" y="16941"/>
                    <a:pt x="20193" y="13963"/>
                    <a:pt x="21395" y="10321"/>
                  </a:cubicBezTo>
                  <a:lnTo>
                    <a:pt x="21395" y="10321"/>
                  </a:lnTo>
                  <a:cubicBezTo>
                    <a:pt x="19914" y="5834"/>
                    <a:pt x="10783" y="2493"/>
                    <a:pt x="0" y="2493"/>
                  </a:cubicBezTo>
                  <a:close/>
                </a:path>
              </a:pathLst>
            </a:custGeom>
            <a:gradFill flip="none" rotWithShape="1">
              <a:gsLst>
                <a:gs pos="0">
                  <a:srgbClr val="3F80CD"/>
                </a:gs>
                <a:gs pos="100000">
                  <a:srgbClr val="9BC1FF"/>
                </a:gs>
              </a:gsLst>
              <a:lin ang="16200000" scaled="0"/>
            </a:gradFill>
            <a:ln w="9525" cap="flat">
              <a:solidFill>
                <a:srgbClr val="4A7EBB"/>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pPr>
            </a:p>
          </p:txBody>
        </p:sp>
        <p:sp>
          <p:nvSpPr>
            <p:cNvPr id="484" name="Shape"/>
            <p:cNvSpPr/>
            <p:nvPr/>
          </p:nvSpPr>
          <p:spPr>
            <a:xfrm flipH="1">
              <a:off x="5153" y="0"/>
              <a:ext cx="252414" cy="2927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7587"/>
                    <a:pt x="21600" y="16945"/>
                  </a:cubicBezTo>
                  <a:lnTo>
                    <a:pt x="21600" y="21600"/>
                  </a:lnTo>
                  <a:cubicBezTo>
                    <a:pt x="21600" y="12241"/>
                    <a:pt x="11929" y="4655"/>
                    <a:pt x="0" y="4655"/>
                  </a:cubicBezTo>
                  <a:close/>
                </a:path>
              </a:pathLst>
            </a:custGeom>
            <a:solidFill>
              <a:srgbClr val="3266A4"/>
            </a:solidFill>
            <a:ln w="12700" cap="flat">
              <a:noFill/>
              <a:miter lim="400000"/>
            </a:ln>
            <a:effectLst/>
          </p:spPr>
          <p:txBody>
            <a:bodyPr wrap="square" lIns="45719" tIns="45719" rIns="45719" bIns="45719" numCol="1" anchor="ctr">
              <a:noAutofit/>
            </a:bodyPr>
            <a:lstStyle/>
            <a:p>
              <a:pPr algn="ctr" defTabSz="457200">
                <a:defRPr sz="1800"/>
              </a:pPr>
            </a:p>
          </p:txBody>
        </p:sp>
        <p:sp>
          <p:nvSpPr>
            <p:cNvPr id="485" name="Line"/>
            <p:cNvSpPr/>
            <p:nvPr/>
          </p:nvSpPr>
          <p:spPr>
            <a:xfrm flipH="1">
              <a:off x="-1" y="261243"/>
              <a:ext cx="12701" cy="315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374"/>
                    <a:pt x="14383" y="7157"/>
                    <a:pt x="0" y="0"/>
                  </a:cubicBezTo>
                </a:path>
              </a:pathLst>
            </a:custGeom>
            <a:noFill/>
            <a:ln w="9525" cap="flat">
              <a:solidFill>
                <a:srgbClr val="4A7EBB"/>
              </a:solidFill>
              <a:prstDash val="solid"/>
              <a:round/>
            </a:ln>
            <a:effectLst/>
          </p:spPr>
          <p:txBody>
            <a:bodyPr wrap="square" lIns="45719" tIns="45719" rIns="45719" bIns="45719" numCol="1" anchor="ctr">
              <a:noAutofit/>
            </a:bodyPr>
            <a:lstStyle/>
            <a:p>
              <a:pPr algn="ctr" defTabSz="457200">
                <a:defRPr sz="1800"/>
              </a:pPr>
            </a:p>
          </p:txBody>
        </p:sp>
      </p:grpSp>
      <p:sp>
        <p:nvSpPr>
          <p:cNvPr id="487" name="Line"/>
          <p:cNvSpPr/>
          <p:nvPr/>
        </p:nvSpPr>
        <p:spPr>
          <a:xfrm>
            <a:off x="6573837" y="3405187"/>
            <a:ext cx="549276" cy="11113"/>
          </a:xfrm>
          <a:prstGeom prst="line">
            <a:avLst/>
          </a:prstGeom>
          <a:ln w="38100">
            <a:solidFill>
              <a:schemeClr val="accent1"/>
            </a:solidFill>
            <a:tailEnd type="triangle"/>
          </a:ln>
          <a:effectLst>
            <a:outerShdw sx="100000" sy="100000" kx="0" ky="0" algn="b" rotWithShape="0" blurRad="38100" dist="20000" dir="5400000">
              <a:srgbClr val="808080">
                <a:alpha val="37998"/>
              </a:srgbClr>
            </a:outerShdw>
          </a:effectLst>
        </p:spPr>
        <p:txBody>
          <a:bodyPr lIns="45719" rIns="45719"/>
          <a:lstStyle/>
          <a:p>
            <a:pPr/>
          </a:p>
        </p:txBody>
      </p:sp>
      <p:sp>
        <p:nvSpPr>
          <p:cNvPr id="488" name="Line"/>
          <p:cNvSpPr/>
          <p:nvPr/>
        </p:nvSpPr>
        <p:spPr>
          <a:xfrm flipH="1">
            <a:off x="6567487" y="3751262"/>
            <a:ext cx="520701" cy="1"/>
          </a:xfrm>
          <a:prstGeom prst="line">
            <a:avLst/>
          </a:prstGeom>
          <a:ln w="38100">
            <a:solidFill>
              <a:schemeClr val="accent1"/>
            </a:solidFill>
            <a:tailEnd type="triangle"/>
          </a:ln>
          <a:effectLst>
            <a:outerShdw sx="100000" sy="100000" kx="0" ky="0" algn="b" rotWithShape="0" blurRad="38100" dist="20000" dir="5400000">
              <a:srgbClr val="808080">
                <a:alpha val="37998"/>
              </a:srgbClr>
            </a:outerShdw>
          </a:effectLst>
        </p:spPr>
        <p:txBody>
          <a:bodyPr lIns="45719" rIns="45719"/>
          <a:lstStyle/>
          <a:p>
            <a:pPr/>
          </a:p>
        </p:txBody>
      </p:sp>
      <p:sp>
        <p:nvSpPr>
          <p:cNvPr id="489" name="R"/>
          <p:cNvSpPr/>
          <p:nvPr/>
        </p:nvSpPr>
        <p:spPr>
          <a:xfrm>
            <a:off x="6629400" y="3017837"/>
            <a:ext cx="237193"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R</a:t>
            </a:r>
          </a:p>
        </p:txBody>
      </p:sp>
      <p:sp>
        <p:nvSpPr>
          <p:cNvPr id="490" name="L"/>
          <p:cNvSpPr/>
          <p:nvPr/>
        </p:nvSpPr>
        <p:spPr>
          <a:xfrm>
            <a:off x="6719887" y="3779837"/>
            <a:ext cx="219892"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L</a:t>
            </a:r>
          </a:p>
        </p:txBody>
      </p:sp>
      <p:sp>
        <p:nvSpPr>
          <p:cNvPr id="491" name="L"/>
          <p:cNvSpPr/>
          <p:nvPr/>
        </p:nvSpPr>
        <p:spPr>
          <a:xfrm>
            <a:off x="4711700" y="3390900"/>
            <a:ext cx="219892"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L</a:t>
            </a:r>
          </a:p>
        </p:txBody>
      </p:sp>
      <p:grpSp>
        <p:nvGrpSpPr>
          <p:cNvPr id="495" name="Group"/>
          <p:cNvGrpSpPr/>
          <p:nvPr/>
        </p:nvGrpSpPr>
        <p:grpSpPr>
          <a:xfrm>
            <a:off x="3944937" y="3363912"/>
            <a:ext cx="257567" cy="546754"/>
            <a:chOff x="0" y="0"/>
            <a:chExt cx="257566" cy="546752"/>
          </a:xfrm>
        </p:grpSpPr>
        <p:sp>
          <p:nvSpPr>
            <p:cNvPr id="492" name="Shape"/>
            <p:cNvSpPr/>
            <p:nvPr/>
          </p:nvSpPr>
          <p:spPr>
            <a:xfrm>
              <a:off x="0" y="0"/>
              <a:ext cx="252413" cy="5467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063"/>
                    <a:pt x="21600" y="9074"/>
                  </a:cubicBezTo>
                  <a:lnTo>
                    <a:pt x="21600" y="11567"/>
                  </a:lnTo>
                  <a:cubicBezTo>
                    <a:pt x="21600" y="15705"/>
                    <a:pt x="14937" y="19319"/>
                    <a:pt x="5400" y="20353"/>
                  </a:cubicBezTo>
                  <a:lnTo>
                    <a:pt x="5400" y="21600"/>
                  </a:lnTo>
                  <a:lnTo>
                    <a:pt x="0" y="19395"/>
                  </a:lnTo>
                  <a:lnTo>
                    <a:pt x="5400" y="16614"/>
                  </a:lnTo>
                  <a:lnTo>
                    <a:pt x="5400" y="17860"/>
                  </a:lnTo>
                  <a:cubicBezTo>
                    <a:pt x="13876" y="16941"/>
                    <a:pt x="20193" y="13963"/>
                    <a:pt x="21395" y="10321"/>
                  </a:cubicBezTo>
                  <a:lnTo>
                    <a:pt x="21395" y="10321"/>
                  </a:lnTo>
                  <a:cubicBezTo>
                    <a:pt x="19914" y="5834"/>
                    <a:pt x="10783" y="2493"/>
                    <a:pt x="0" y="2493"/>
                  </a:cubicBezTo>
                  <a:close/>
                </a:path>
              </a:pathLst>
            </a:custGeom>
            <a:gradFill flip="none" rotWithShape="1">
              <a:gsLst>
                <a:gs pos="0">
                  <a:srgbClr val="3F80CD"/>
                </a:gs>
                <a:gs pos="100000">
                  <a:srgbClr val="9BC1FF"/>
                </a:gs>
              </a:gsLst>
              <a:lin ang="16200000" scaled="0"/>
            </a:gradFill>
            <a:ln w="9525" cap="flat">
              <a:solidFill>
                <a:srgbClr val="4A7EBB"/>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pPr>
            </a:p>
          </p:txBody>
        </p:sp>
        <p:sp>
          <p:nvSpPr>
            <p:cNvPr id="493" name="Shape"/>
            <p:cNvSpPr/>
            <p:nvPr/>
          </p:nvSpPr>
          <p:spPr>
            <a:xfrm>
              <a:off x="0" y="0"/>
              <a:ext cx="252413" cy="2927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7587"/>
                    <a:pt x="21600" y="16945"/>
                  </a:cubicBezTo>
                  <a:lnTo>
                    <a:pt x="21600" y="21600"/>
                  </a:lnTo>
                  <a:cubicBezTo>
                    <a:pt x="21600" y="12241"/>
                    <a:pt x="11929" y="4655"/>
                    <a:pt x="0" y="4655"/>
                  </a:cubicBezTo>
                  <a:close/>
                </a:path>
              </a:pathLst>
            </a:custGeom>
            <a:solidFill>
              <a:srgbClr val="3266A4"/>
            </a:solidFill>
            <a:ln w="12700" cap="flat">
              <a:noFill/>
              <a:miter lim="400000"/>
            </a:ln>
            <a:effectLst/>
          </p:spPr>
          <p:txBody>
            <a:bodyPr wrap="square" lIns="45719" tIns="45719" rIns="45719" bIns="45719" numCol="1" anchor="ctr">
              <a:noAutofit/>
            </a:bodyPr>
            <a:lstStyle/>
            <a:p>
              <a:pPr algn="ctr" defTabSz="457200">
                <a:defRPr sz="1800"/>
              </a:pPr>
            </a:p>
          </p:txBody>
        </p:sp>
        <p:sp>
          <p:nvSpPr>
            <p:cNvPr id="494" name="Line"/>
            <p:cNvSpPr/>
            <p:nvPr/>
          </p:nvSpPr>
          <p:spPr>
            <a:xfrm>
              <a:off x="244866" y="261243"/>
              <a:ext cx="12701" cy="315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374"/>
                    <a:pt x="14383" y="7157"/>
                    <a:pt x="0" y="0"/>
                  </a:cubicBezTo>
                </a:path>
              </a:pathLst>
            </a:custGeom>
            <a:noFill/>
            <a:ln w="9525" cap="flat">
              <a:solidFill>
                <a:srgbClr val="4A7EBB"/>
              </a:solidFill>
              <a:prstDash val="solid"/>
              <a:round/>
            </a:ln>
            <a:effectLst/>
          </p:spPr>
          <p:txBody>
            <a:bodyPr wrap="square" lIns="45719" tIns="45719" rIns="45719" bIns="45719" numCol="1" anchor="ctr">
              <a:noAutofit/>
            </a:bodyPr>
            <a:lstStyle/>
            <a:p>
              <a:pPr algn="ctr" defTabSz="457200">
                <a:defRPr sz="1800"/>
              </a:pPr>
            </a:p>
          </p:txBody>
        </p:sp>
      </p:grpSp>
      <p:grpSp>
        <p:nvGrpSpPr>
          <p:cNvPr id="499" name="Group"/>
          <p:cNvGrpSpPr/>
          <p:nvPr/>
        </p:nvGrpSpPr>
        <p:grpSpPr>
          <a:xfrm>
            <a:off x="491733" y="3317875"/>
            <a:ext cx="257567" cy="546753"/>
            <a:chOff x="0" y="0"/>
            <a:chExt cx="257566" cy="546752"/>
          </a:xfrm>
        </p:grpSpPr>
        <p:sp>
          <p:nvSpPr>
            <p:cNvPr id="496" name="Shape"/>
            <p:cNvSpPr/>
            <p:nvPr/>
          </p:nvSpPr>
          <p:spPr>
            <a:xfrm flipH="1">
              <a:off x="5153" y="0"/>
              <a:ext cx="252414" cy="5467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063"/>
                    <a:pt x="21600" y="9074"/>
                  </a:cubicBezTo>
                  <a:lnTo>
                    <a:pt x="21600" y="11567"/>
                  </a:lnTo>
                  <a:cubicBezTo>
                    <a:pt x="21600" y="15705"/>
                    <a:pt x="14937" y="19319"/>
                    <a:pt x="5400" y="20353"/>
                  </a:cubicBezTo>
                  <a:lnTo>
                    <a:pt x="5400" y="21600"/>
                  </a:lnTo>
                  <a:lnTo>
                    <a:pt x="0" y="19395"/>
                  </a:lnTo>
                  <a:lnTo>
                    <a:pt x="5400" y="16614"/>
                  </a:lnTo>
                  <a:lnTo>
                    <a:pt x="5400" y="17860"/>
                  </a:lnTo>
                  <a:cubicBezTo>
                    <a:pt x="13876" y="16941"/>
                    <a:pt x="20193" y="13963"/>
                    <a:pt x="21395" y="10321"/>
                  </a:cubicBezTo>
                  <a:lnTo>
                    <a:pt x="21395" y="10321"/>
                  </a:lnTo>
                  <a:cubicBezTo>
                    <a:pt x="19914" y="5834"/>
                    <a:pt x="10783" y="2493"/>
                    <a:pt x="0" y="2493"/>
                  </a:cubicBezTo>
                  <a:close/>
                </a:path>
              </a:pathLst>
            </a:custGeom>
            <a:gradFill flip="none" rotWithShape="1">
              <a:gsLst>
                <a:gs pos="0">
                  <a:srgbClr val="3F80CD"/>
                </a:gs>
                <a:gs pos="100000">
                  <a:srgbClr val="9BC1FF"/>
                </a:gs>
              </a:gsLst>
              <a:lin ang="16200000" scaled="0"/>
            </a:gradFill>
            <a:ln w="9525" cap="flat">
              <a:solidFill>
                <a:srgbClr val="4A7EBB"/>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pPr>
            </a:p>
          </p:txBody>
        </p:sp>
        <p:sp>
          <p:nvSpPr>
            <p:cNvPr id="497" name="Shape"/>
            <p:cNvSpPr/>
            <p:nvPr/>
          </p:nvSpPr>
          <p:spPr>
            <a:xfrm flipH="1">
              <a:off x="5153" y="0"/>
              <a:ext cx="252414" cy="2927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7587"/>
                    <a:pt x="21600" y="16945"/>
                  </a:cubicBezTo>
                  <a:lnTo>
                    <a:pt x="21600" y="21600"/>
                  </a:lnTo>
                  <a:cubicBezTo>
                    <a:pt x="21600" y="12241"/>
                    <a:pt x="11929" y="4655"/>
                    <a:pt x="0" y="4655"/>
                  </a:cubicBezTo>
                  <a:close/>
                </a:path>
              </a:pathLst>
            </a:custGeom>
            <a:solidFill>
              <a:srgbClr val="3266A4"/>
            </a:solidFill>
            <a:ln w="12700" cap="flat">
              <a:noFill/>
              <a:miter lim="400000"/>
            </a:ln>
            <a:effectLst/>
          </p:spPr>
          <p:txBody>
            <a:bodyPr wrap="square" lIns="45719" tIns="45719" rIns="45719" bIns="45719" numCol="1" anchor="ctr">
              <a:noAutofit/>
            </a:bodyPr>
            <a:lstStyle/>
            <a:p>
              <a:pPr algn="ctr" defTabSz="457200">
                <a:defRPr sz="1800"/>
              </a:pPr>
            </a:p>
          </p:txBody>
        </p:sp>
        <p:sp>
          <p:nvSpPr>
            <p:cNvPr id="498" name="Line"/>
            <p:cNvSpPr/>
            <p:nvPr/>
          </p:nvSpPr>
          <p:spPr>
            <a:xfrm flipH="1">
              <a:off x="-1" y="261243"/>
              <a:ext cx="12701" cy="315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374"/>
                    <a:pt x="14383" y="7157"/>
                    <a:pt x="0" y="0"/>
                  </a:cubicBezTo>
                </a:path>
              </a:pathLst>
            </a:custGeom>
            <a:noFill/>
            <a:ln w="9525" cap="flat">
              <a:solidFill>
                <a:srgbClr val="4A7EBB"/>
              </a:solidFill>
              <a:prstDash val="solid"/>
              <a:round/>
            </a:ln>
            <a:effectLst/>
          </p:spPr>
          <p:txBody>
            <a:bodyPr wrap="square" lIns="45719" tIns="45719" rIns="45719" bIns="45719" numCol="1" anchor="ctr">
              <a:noAutofit/>
            </a:bodyPr>
            <a:lstStyle/>
            <a:p>
              <a:pPr algn="ctr" defTabSz="457200">
                <a:defRPr sz="1800"/>
              </a:pPr>
            </a:p>
          </p:txBody>
        </p:sp>
      </p:grpSp>
      <p:sp>
        <p:nvSpPr>
          <p:cNvPr id="500" name="R"/>
          <p:cNvSpPr/>
          <p:nvPr/>
        </p:nvSpPr>
        <p:spPr>
          <a:xfrm>
            <a:off x="4198937" y="3403600"/>
            <a:ext cx="237193"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R</a:t>
            </a:r>
          </a:p>
        </p:txBody>
      </p:sp>
      <p:sp>
        <p:nvSpPr>
          <p:cNvPr id="501" name="L"/>
          <p:cNvSpPr/>
          <p:nvPr/>
        </p:nvSpPr>
        <p:spPr>
          <a:xfrm>
            <a:off x="165100" y="3400425"/>
            <a:ext cx="219892"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L</a:t>
            </a:r>
          </a:p>
        </p:txBody>
      </p:sp>
      <p:sp>
        <p:nvSpPr>
          <p:cNvPr id="502" name="Line"/>
          <p:cNvSpPr/>
          <p:nvPr/>
        </p:nvSpPr>
        <p:spPr>
          <a:xfrm>
            <a:off x="2044700" y="3403600"/>
            <a:ext cx="549276" cy="11113"/>
          </a:xfrm>
          <a:prstGeom prst="line">
            <a:avLst/>
          </a:prstGeom>
          <a:ln w="38100">
            <a:solidFill>
              <a:schemeClr val="accent1"/>
            </a:solidFill>
            <a:tailEnd type="triangle"/>
          </a:ln>
          <a:effectLst>
            <a:outerShdw sx="100000" sy="100000" kx="0" ky="0" algn="b" rotWithShape="0" blurRad="38100" dist="20000" dir="5400000">
              <a:srgbClr val="808080">
                <a:alpha val="37998"/>
              </a:srgbClr>
            </a:outerShdw>
          </a:effectLst>
        </p:spPr>
        <p:txBody>
          <a:bodyPr lIns="45719" rIns="45719"/>
          <a:lstStyle/>
          <a:p>
            <a:pPr/>
          </a:p>
        </p:txBody>
      </p:sp>
      <p:sp>
        <p:nvSpPr>
          <p:cNvPr id="503" name="Line"/>
          <p:cNvSpPr/>
          <p:nvPr/>
        </p:nvSpPr>
        <p:spPr>
          <a:xfrm flipH="1">
            <a:off x="2038350" y="3749675"/>
            <a:ext cx="520700" cy="0"/>
          </a:xfrm>
          <a:prstGeom prst="line">
            <a:avLst/>
          </a:prstGeom>
          <a:ln w="38100">
            <a:solidFill>
              <a:schemeClr val="accent1"/>
            </a:solidFill>
            <a:tailEnd type="triangle"/>
          </a:ln>
          <a:effectLst>
            <a:outerShdw sx="100000" sy="100000" kx="0" ky="0" algn="b" rotWithShape="0" blurRad="38100" dist="20000" dir="5400000">
              <a:srgbClr val="808080">
                <a:alpha val="37998"/>
              </a:srgbClr>
            </a:outerShdw>
          </a:effectLst>
        </p:spPr>
        <p:txBody>
          <a:bodyPr lIns="45719" rIns="45719"/>
          <a:lstStyle/>
          <a:p>
            <a:pPr/>
          </a:p>
        </p:txBody>
      </p:sp>
      <p:sp>
        <p:nvSpPr>
          <p:cNvPr id="504" name="R"/>
          <p:cNvSpPr/>
          <p:nvPr/>
        </p:nvSpPr>
        <p:spPr>
          <a:xfrm>
            <a:off x="2057400" y="3016250"/>
            <a:ext cx="237193"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R</a:t>
            </a:r>
          </a:p>
        </p:txBody>
      </p:sp>
      <p:sp>
        <p:nvSpPr>
          <p:cNvPr id="505" name="L"/>
          <p:cNvSpPr/>
          <p:nvPr/>
        </p:nvSpPr>
        <p:spPr>
          <a:xfrm>
            <a:off x="2146300" y="3778250"/>
            <a:ext cx="219892"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L</a:t>
            </a:r>
          </a:p>
        </p:txBody>
      </p:sp>
      <p:grpSp>
        <p:nvGrpSpPr>
          <p:cNvPr id="509" name="Group"/>
          <p:cNvGrpSpPr/>
          <p:nvPr/>
        </p:nvGrpSpPr>
        <p:grpSpPr>
          <a:xfrm>
            <a:off x="6477000" y="4806950"/>
            <a:ext cx="257567" cy="546753"/>
            <a:chOff x="0" y="0"/>
            <a:chExt cx="257566" cy="546752"/>
          </a:xfrm>
        </p:grpSpPr>
        <p:sp>
          <p:nvSpPr>
            <p:cNvPr id="506" name="Shape"/>
            <p:cNvSpPr/>
            <p:nvPr/>
          </p:nvSpPr>
          <p:spPr>
            <a:xfrm>
              <a:off x="0" y="0"/>
              <a:ext cx="252413" cy="5467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063"/>
                    <a:pt x="21600" y="9074"/>
                  </a:cubicBezTo>
                  <a:lnTo>
                    <a:pt x="21600" y="11567"/>
                  </a:lnTo>
                  <a:cubicBezTo>
                    <a:pt x="21600" y="15705"/>
                    <a:pt x="14937" y="19319"/>
                    <a:pt x="5400" y="20353"/>
                  </a:cubicBezTo>
                  <a:lnTo>
                    <a:pt x="5400" y="21600"/>
                  </a:lnTo>
                  <a:lnTo>
                    <a:pt x="0" y="19395"/>
                  </a:lnTo>
                  <a:lnTo>
                    <a:pt x="5400" y="16614"/>
                  </a:lnTo>
                  <a:lnTo>
                    <a:pt x="5400" y="17860"/>
                  </a:lnTo>
                  <a:cubicBezTo>
                    <a:pt x="13876" y="16941"/>
                    <a:pt x="20193" y="13963"/>
                    <a:pt x="21395" y="10321"/>
                  </a:cubicBezTo>
                  <a:lnTo>
                    <a:pt x="21395" y="10321"/>
                  </a:lnTo>
                  <a:cubicBezTo>
                    <a:pt x="19914" y="5834"/>
                    <a:pt x="10783" y="2493"/>
                    <a:pt x="0" y="2493"/>
                  </a:cubicBezTo>
                  <a:close/>
                </a:path>
              </a:pathLst>
            </a:custGeom>
            <a:gradFill flip="none" rotWithShape="1">
              <a:gsLst>
                <a:gs pos="0">
                  <a:srgbClr val="3F80CD"/>
                </a:gs>
                <a:gs pos="100000">
                  <a:srgbClr val="9BC1FF"/>
                </a:gs>
              </a:gsLst>
              <a:lin ang="16200000" scaled="0"/>
            </a:gradFill>
            <a:ln w="9525" cap="flat">
              <a:solidFill>
                <a:srgbClr val="4A7EBB"/>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pPr>
            </a:p>
          </p:txBody>
        </p:sp>
        <p:sp>
          <p:nvSpPr>
            <p:cNvPr id="507" name="Shape"/>
            <p:cNvSpPr/>
            <p:nvPr/>
          </p:nvSpPr>
          <p:spPr>
            <a:xfrm>
              <a:off x="0" y="0"/>
              <a:ext cx="252413" cy="2927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7587"/>
                    <a:pt x="21600" y="16945"/>
                  </a:cubicBezTo>
                  <a:lnTo>
                    <a:pt x="21600" y="21600"/>
                  </a:lnTo>
                  <a:cubicBezTo>
                    <a:pt x="21600" y="12241"/>
                    <a:pt x="11929" y="4655"/>
                    <a:pt x="0" y="4655"/>
                  </a:cubicBezTo>
                  <a:close/>
                </a:path>
              </a:pathLst>
            </a:custGeom>
            <a:solidFill>
              <a:srgbClr val="3266A4"/>
            </a:solidFill>
            <a:ln w="12700" cap="flat">
              <a:noFill/>
              <a:miter lim="400000"/>
            </a:ln>
            <a:effectLst/>
          </p:spPr>
          <p:txBody>
            <a:bodyPr wrap="square" lIns="45719" tIns="45719" rIns="45719" bIns="45719" numCol="1" anchor="ctr">
              <a:noAutofit/>
            </a:bodyPr>
            <a:lstStyle/>
            <a:p>
              <a:pPr algn="ctr" defTabSz="457200">
                <a:defRPr sz="1800"/>
              </a:pPr>
            </a:p>
          </p:txBody>
        </p:sp>
        <p:sp>
          <p:nvSpPr>
            <p:cNvPr id="508" name="Line"/>
            <p:cNvSpPr/>
            <p:nvPr/>
          </p:nvSpPr>
          <p:spPr>
            <a:xfrm>
              <a:off x="244866" y="261243"/>
              <a:ext cx="12701" cy="315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374"/>
                    <a:pt x="14383" y="7157"/>
                    <a:pt x="0" y="0"/>
                  </a:cubicBezTo>
                </a:path>
              </a:pathLst>
            </a:custGeom>
            <a:noFill/>
            <a:ln w="9525" cap="flat">
              <a:solidFill>
                <a:srgbClr val="4A7EBB"/>
              </a:solidFill>
              <a:prstDash val="solid"/>
              <a:round/>
            </a:ln>
            <a:effectLst/>
          </p:spPr>
          <p:txBody>
            <a:bodyPr wrap="square" lIns="45719" tIns="45719" rIns="45719" bIns="45719" numCol="1" anchor="ctr">
              <a:noAutofit/>
            </a:bodyPr>
            <a:lstStyle/>
            <a:p>
              <a:pPr algn="ctr" defTabSz="457200">
                <a:defRPr sz="1800"/>
              </a:pPr>
            </a:p>
          </p:txBody>
        </p:sp>
      </p:grpSp>
      <p:grpSp>
        <p:nvGrpSpPr>
          <p:cNvPr id="513" name="Group"/>
          <p:cNvGrpSpPr/>
          <p:nvPr/>
        </p:nvGrpSpPr>
        <p:grpSpPr>
          <a:xfrm>
            <a:off x="2545951" y="4803775"/>
            <a:ext cx="257574" cy="548294"/>
            <a:chOff x="0" y="0"/>
            <a:chExt cx="257573" cy="548293"/>
          </a:xfrm>
        </p:grpSpPr>
        <p:sp>
          <p:nvSpPr>
            <p:cNvPr id="510" name="Shape"/>
            <p:cNvSpPr/>
            <p:nvPr/>
          </p:nvSpPr>
          <p:spPr>
            <a:xfrm flipH="1">
              <a:off x="5161" y="0"/>
              <a:ext cx="252413" cy="5482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065"/>
                    <a:pt x="21600" y="9080"/>
                  </a:cubicBezTo>
                  <a:lnTo>
                    <a:pt x="21600" y="11567"/>
                  </a:lnTo>
                  <a:cubicBezTo>
                    <a:pt x="21600" y="15707"/>
                    <a:pt x="14937" y="19323"/>
                    <a:pt x="5400" y="20358"/>
                  </a:cubicBezTo>
                  <a:lnTo>
                    <a:pt x="5400" y="21600"/>
                  </a:lnTo>
                  <a:lnTo>
                    <a:pt x="0" y="19403"/>
                  </a:lnTo>
                  <a:lnTo>
                    <a:pt x="5400" y="16628"/>
                  </a:lnTo>
                  <a:lnTo>
                    <a:pt x="5400" y="17871"/>
                  </a:lnTo>
                  <a:cubicBezTo>
                    <a:pt x="13879" y="16951"/>
                    <a:pt x="20197" y="13970"/>
                    <a:pt x="21397" y="10323"/>
                  </a:cubicBezTo>
                  <a:lnTo>
                    <a:pt x="21397" y="10323"/>
                  </a:lnTo>
                  <a:cubicBezTo>
                    <a:pt x="19919" y="5832"/>
                    <a:pt x="10786" y="2487"/>
                    <a:pt x="0" y="2487"/>
                  </a:cubicBezTo>
                  <a:close/>
                </a:path>
              </a:pathLst>
            </a:custGeom>
            <a:gradFill flip="none" rotWithShape="1">
              <a:gsLst>
                <a:gs pos="0">
                  <a:srgbClr val="3F80CD"/>
                </a:gs>
                <a:gs pos="100000">
                  <a:srgbClr val="9BC1FF"/>
                </a:gs>
              </a:gsLst>
              <a:lin ang="16200000" scaled="0"/>
            </a:gradFill>
            <a:ln w="9525" cap="flat">
              <a:solidFill>
                <a:srgbClr val="4A7EBB"/>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pPr>
            </a:p>
          </p:txBody>
        </p:sp>
        <p:sp>
          <p:nvSpPr>
            <p:cNvPr id="511" name="Shape"/>
            <p:cNvSpPr/>
            <p:nvPr/>
          </p:nvSpPr>
          <p:spPr>
            <a:xfrm flipH="1">
              <a:off x="5161" y="0"/>
              <a:ext cx="252413" cy="2936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7591"/>
                    <a:pt x="21600" y="16956"/>
                  </a:cubicBezTo>
                  <a:lnTo>
                    <a:pt x="21600" y="21600"/>
                  </a:lnTo>
                  <a:cubicBezTo>
                    <a:pt x="21600" y="12235"/>
                    <a:pt x="11929" y="4644"/>
                    <a:pt x="0" y="4644"/>
                  </a:cubicBezTo>
                  <a:close/>
                </a:path>
              </a:pathLst>
            </a:custGeom>
            <a:solidFill>
              <a:srgbClr val="3266A4"/>
            </a:solidFill>
            <a:ln w="12700" cap="flat">
              <a:noFill/>
              <a:miter lim="400000"/>
            </a:ln>
            <a:effectLst/>
          </p:spPr>
          <p:txBody>
            <a:bodyPr wrap="square" lIns="45719" tIns="45719" rIns="45719" bIns="45719" numCol="1" anchor="ctr">
              <a:noAutofit/>
            </a:bodyPr>
            <a:lstStyle/>
            <a:p>
              <a:pPr algn="ctr" defTabSz="457200">
                <a:defRPr sz="1800"/>
              </a:pPr>
            </a:p>
          </p:txBody>
        </p:sp>
        <p:sp>
          <p:nvSpPr>
            <p:cNvPr id="512" name="Line"/>
            <p:cNvSpPr/>
            <p:nvPr/>
          </p:nvSpPr>
          <p:spPr>
            <a:xfrm flipH="1">
              <a:off x="0" y="262044"/>
              <a:ext cx="12700" cy="315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4374"/>
                    <a:pt x="14383" y="7157"/>
                    <a:pt x="0" y="0"/>
                  </a:cubicBezTo>
                </a:path>
              </a:pathLst>
            </a:custGeom>
            <a:noFill/>
            <a:ln w="9525" cap="flat">
              <a:solidFill>
                <a:srgbClr val="4A7EBB"/>
              </a:solidFill>
              <a:prstDash val="solid"/>
              <a:round/>
            </a:ln>
            <a:effectLst/>
          </p:spPr>
          <p:txBody>
            <a:bodyPr wrap="square" lIns="45719" tIns="45719" rIns="45719" bIns="45719" numCol="1" anchor="ctr">
              <a:noAutofit/>
            </a:bodyPr>
            <a:lstStyle/>
            <a:p>
              <a:pPr algn="ctr" defTabSz="457200">
                <a:defRPr sz="1800"/>
              </a:pPr>
            </a:p>
          </p:txBody>
        </p:sp>
      </p:grpSp>
      <p:sp>
        <p:nvSpPr>
          <p:cNvPr id="514" name="Line"/>
          <p:cNvSpPr/>
          <p:nvPr/>
        </p:nvSpPr>
        <p:spPr>
          <a:xfrm>
            <a:off x="4275137" y="4902199"/>
            <a:ext cx="731839" cy="12702"/>
          </a:xfrm>
          <a:prstGeom prst="line">
            <a:avLst/>
          </a:prstGeom>
          <a:ln w="38100">
            <a:solidFill>
              <a:schemeClr val="accent1"/>
            </a:solidFill>
            <a:tailEnd type="triangle"/>
          </a:ln>
          <a:effectLst>
            <a:outerShdw sx="100000" sy="100000" kx="0" ky="0" algn="b" rotWithShape="0" blurRad="38100" dist="20000" dir="5400000">
              <a:srgbClr val="808080">
                <a:alpha val="37998"/>
              </a:srgbClr>
            </a:outerShdw>
          </a:effectLst>
        </p:spPr>
        <p:txBody>
          <a:bodyPr lIns="45719" rIns="45719"/>
          <a:lstStyle/>
          <a:p>
            <a:pPr/>
          </a:p>
        </p:txBody>
      </p:sp>
      <p:sp>
        <p:nvSpPr>
          <p:cNvPr id="515" name="Line"/>
          <p:cNvSpPr/>
          <p:nvPr/>
        </p:nvSpPr>
        <p:spPr>
          <a:xfrm flipH="1">
            <a:off x="4273550" y="5248275"/>
            <a:ext cx="692150" cy="0"/>
          </a:xfrm>
          <a:prstGeom prst="line">
            <a:avLst/>
          </a:prstGeom>
          <a:ln w="38100">
            <a:solidFill>
              <a:schemeClr val="accent1"/>
            </a:solidFill>
            <a:tailEnd type="triangle"/>
          </a:ln>
          <a:effectLst>
            <a:outerShdw sx="100000" sy="100000" kx="0" ky="0" algn="b" rotWithShape="0" blurRad="38100" dist="20000" dir="5400000">
              <a:srgbClr val="808080">
                <a:alpha val="37998"/>
              </a:srgbClr>
            </a:outerShdw>
          </a:effectLst>
        </p:spPr>
        <p:txBody>
          <a:bodyPr lIns="45719" rIns="45719"/>
          <a:lstStyle/>
          <a:p>
            <a:pPr/>
          </a:p>
        </p:txBody>
      </p:sp>
      <p:sp>
        <p:nvSpPr>
          <p:cNvPr id="516" name="R"/>
          <p:cNvSpPr/>
          <p:nvPr/>
        </p:nvSpPr>
        <p:spPr>
          <a:xfrm>
            <a:off x="4478337" y="4598987"/>
            <a:ext cx="237193"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R</a:t>
            </a:r>
          </a:p>
        </p:txBody>
      </p:sp>
      <p:sp>
        <p:nvSpPr>
          <p:cNvPr id="517" name="L"/>
          <p:cNvSpPr/>
          <p:nvPr/>
        </p:nvSpPr>
        <p:spPr>
          <a:xfrm>
            <a:off x="4502150" y="5248275"/>
            <a:ext cx="219892"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L</a:t>
            </a:r>
          </a:p>
        </p:txBody>
      </p:sp>
      <p:sp>
        <p:nvSpPr>
          <p:cNvPr id="518" name="R"/>
          <p:cNvSpPr/>
          <p:nvPr/>
        </p:nvSpPr>
        <p:spPr>
          <a:xfrm>
            <a:off x="6784975" y="4902200"/>
            <a:ext cx="237193"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R</a:t>
            </a:r>
          </a:p>
        </p:txBody>
      </p:sp>
      <p:sp>
        <p:nvSpPr>
          <p:cNvPr id="519" name="L"/>
          <p:cNvSpPr/>
          <p:nvPr/>
        </p:nvSpPr>
        <p:spPr>
          <a:xfrm>
            <a:off x="2263775" y="4887912"/>
            <a:ext cx="219892"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L</a:t>
            </a:r>
          </a:p>
        </p:txBody>
      </p:sp>
      <p:grpSp>
        <p:nvGrpSpPr>
          <p:cNvPr id="523" name="Group"/>
          <p:cNvGrpSpPr/>
          <p:nvPr/>
        </p:nvGrpSpPr>
        <p:grpSpPr>
          <a:xfrm>
            <a:off x="1082675" y="3994150"/>
            <a:ext cx="676720" cy="309790"/>
            <a:chOff x="0" y="0"/>
            <a:chExt cx="676719" cy="309789"/>
          </a:xfrm>
        </p:grpSpPr>
        <p:sp>
          <p:nvSpPr>
            <p:cNvPr id="520" name="Shape"/>
            <p:cNvSpPr/>
            <p:nvPr/>
          </p:nvSpPr>
          <p:spPr>
            <a:xfrm>
              <a:off x="0" y="0"/>
              <a:ext cx="676720" cy="304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084" y="21600"/>
                    <a:pt x="9121" y="21600"/>
                  </a:cubicBezTo>
                  <a:lnTo>
                    <a:pt x="11553" y="21600"/>
                  </a:lnTo>
                  <a:cubicBezTo>
                    <a:pt x="15712" y="21600"/>
                    <a:pt x="19344" y="14937"/>
                    <a:pt x="20384" y="5400"/>
                  </a:cubicBezTo>
                  <a:lnTo>
                    <a:pt x="21600" y="5400"/>
                  </a:lnTo>
                  <a:lnTo>
                    <a:pt x="19458" y="0"/>
                  </a:lnTo>
                  <a:lnTo>
                    <a:pt x="16736" y="5400"/>
                  </a:lnTo>
                  <a:lnTo>
                    <a:pt x="17952" y="5400"/>
                  </a:lnTo>
                  <a:cubicBezTo>
                    <a:pt x="17024" y="13907"/>
                    <a:pt x="14014" y="20236"/>
                    <a:pt x="10337" y="21407"/>
                  </a:cubicBezTo>
                  <a:lnTo>
                    <a:pt x="10337" y="21407"/>
                  </a:lnTo>
                  <a:cubicBezTo>
                    <a:pt x="5810" y="19965"/>
                    <a:pt x="2432" y="10816"/>
                    <a:pt x="2432" y="0"/>
                  </a:cubicBezTo>
                  <a:close/>
                </a:path>
              </a:pathLst>
            </a:custGeom>
            <a:gradFill flip="none" rotWithShape="1">
              <a:gsLst>
                <a:gs pos="0">
                  <a:srgbClr val="3F80CD"/>
                </a:gs>
                <a:gs pos="100000">
                  <a:srgbClr val="9BC1FF"/>
                </a:gs>
              </a:gsLst>
              <a:lin ang="16200000" scaled="0"/>
            </a:gradFill>
            <a:ln w="9525" cap="flat">
              <a:solidFill>
                <a:srgbClr val="4A7EBB"/>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pPr>
            </a:p>
          </p:txBody>
        </p:sp>
        <p:sp>
          <p:nvSpPr>
            <p:cNvPr id="521" name="Shape"/>
            <p:cNvSpPr/>
            <p:nvPr/>
          </p:nvSpPr>
          <p:spPr>
            <a:xfrm>
              <a:off x="0" y="0"/>
              <a:ext cx="361951" cy="304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7635" y="21600"/>
                    <a:pt x="17053" y="21600"/>
                  </a:cubicBezTo>
                  <a:lnTo>
                    <a:pt x="21600" y="21600"/>
                  </a:lnTo>
                  <a:cubicBezTo>
                    <a:pt x="12182" y="21600"/>
                    <a:pt x="4547" y="11929"/>
                    <a:pt x="4547" y="0"/>
                  </a:cubicBezTo>
                  <a:close/>
                </a:path>
              </a:pathLst>
            </a:custGeom>
            <a:solidFill>
              <a:srgbClr val="3266A4"/>
            </a:solidFill>
            <a:ln w="12700" cap="flat">
              <a:noFill/>
              <a:miter lim="400000"/>
            </a:ln>
            <a:effectLst/>
          </p:spPr>
          <p:txBody>
            <a:bodyPr wrap="square" lIns="45719" tIns="45719" rIns="45719" bIns="45719" numCol="1" anchor="ctr">
              <a:noAutofit/>
            </a:bodyPr>
            <a:lstStyle/>
            <a:p>
              <a:pPr algn="ctr" defTabSz="457200">
                <a:defRPr sz="1800"/>
              </a:pPr>
            </a:p>
          </p:txBody>
        </p:sp>
        <p:sp>
          <p:nvSpPr>
            <p:cNvPr id="522" name="Line"/>
            <p:cNvSpPr/>
            <p:nvPr/>
          </p:nvSpPr>
          <p:spPr>
            <a:xfrm>
              <a:off x="323849" y="297089"/>
              <a:ext cx="381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376" y="21600"/>
                    <a:pt x="7160" y="14384"/>
                    <a:pt x="0" y="0"/>
                  </a:cubicBezTo>
                </a:path>
              </a:pathLst>
            </a:custGeom>
            <a:noFill/>
            <a:ln w="9525" cap="flat">
              <a:solidFill>
                <a:srgbClr val="4A7EBB"/>
              </a:solidFill>
              <a:prstDash val="solid"/>
              <a:round/>
            </a:ln>
            <a:effectLst/>
          </p:spPr>
          <p:txBody>
            <a:bodyPr wrap="square" lIns="45719" tIns="45719" rIns="45719" bIns="45719" numCol="1" anchor="ctr">
              <a:noAutofit/>
            </a:bodyPr>
            <a:lstStyle/>
            <a:p>
              <a:pPr algn="ctr" defTabSz="457200">
                <a:defRPr sz="1800"/>
              </a:pPr>
            </a:p>
          </p:txBody>
        </p:sp>
      </p:grpSp>
      <p:grpSp>
        <p:nvGrpSpPr>
          <p:cNvPr id="527" name="Group"/>
          <p:cNvGrpSpPr/>
          <p:nvPr/>
        </p:nvGrpSpPr>
        <p:grpSpPr>
          <a:xfrm>
            <a:off x="7467600" y="3962400"/>
            <a:ext cx="676720" cy="309790"/>
            <a:chOff x="0" y="0"/>
            <a:chExt cx="676719" cy="309789"/>
          </a:xfrm>
        </p:grpSpPr>
        <p:sp>
          <p:nvSpPr>
            <p:cNvPr id="524" name="Shape"/>
            <p:cNvSpPr/>
            <p:nvPr/>
          </p:nvSpPr>
          <p:spPr>
            <a:xfrm>
              <a:off x="0" y="0"/>
              <a:ext cx="676720" cy="304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084" y="21600"/>
                    <a:pt x="9121" y="21600"/>
                  </a:cubicBezTo>
                  <a:lnTo>
                    <a:pt x="11553" y="21600"/>
                  </a:lnTo>
                  <a:cubicBezTo>
                    <a:pt x="15712" y="21600"/>
                    <a:pt x="19344" y="14937"/>
                    <a:pt x="20384" y="5400"/>
                  </a:cubicBezTo>
                  <a:lnTo>
                    <a:pt x="21600" y="5400"/>
                  </a:lnTo>
                  <a:lnTo>
                    <a:pt x="19458" y="0"/>
                  </a:lnTo>
                  <a:lnTo>
                    <a:pt x="16736" y="5400"/>
                  </a:lnTo>
                  <a:lnTo>
                    <a:pt x="17952" y="5400"/>
                  </a:lnTo>
                  <a:cubicBezTo>
                    <a:pt x="17024" y="13907"/>
                    <a:pt x="14014" y="20236"/>
                    <a:pt x="10337" y="21407"/>
                  </a:cubicBezTo>
                  <a:lnTo>
                    <a:pt x="10337" y="21407"/>
                  </a:lnTo>
                  <a:cubicBezTo>
                    <a:pt x="5810" y="19965"/>
                    <a:pt x="2432" y="10816"/>
                    <a:pt x="2432" y="0"/>
                  </a:cubicBezTo>
                  <a:close/>
                </a:path>
              </a:pathLst>
            </a:custGeom>
            <a:gradFill flip="none" rotWithShape="1">
              <a:gsLst>
                <a:gs pos="0">
                  <a:srgbClr val="3F80CD"/>
                </a:gs>
                <a:gs pos="100000">
                  <a:srgbClr val="9BC1FF"/>
                </a:gs>
              </a:gsLst>
              <a:lin ang="16200000" scaled="0"/>
            </a:gradFill>
            <a:ln w="9525" cap="flat">
              <a:solidFill>
                <a:srgbClr val="4A7EBB"/>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pPr>
            </a:p>
          </p:txBody>
        </p:sp>
        <p:sp>
          <p:nvSpPr>
            <p:cNvPr id="525" name="Shape"/>
            <p:cNvSpPr/>
            <p:nvPr/>
          </p:nvSpPr>
          <p:spPr>
            <a:xfrm>
              <a:off x="0" y="0"/>
              <a:ext cx="361951" cy="304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7635" y="21600"/>
                    <a:pt x="17053" y="21600"/>
                  </a:cubicBezTo>
                  <a:lnTo>
                    <a:pt x="21600" y="21600"/>
                  </a:lnTo>
                  <a:cubicBezTo>
                    <a:pt x="12182" y="21600"/>
                    <a:pt x="4547" y="11929"/>
                    <a:pt x="4547" y="0"/>
                  </a:cubicBezTo>
                  <a:close/>
                </a:path>
              </a:pathLst>
            </a:custGeom>
            <a:solidFill>
              <a:srgbClr val="3266A4"/>
            </a:solidFill>
            <a:ln w="12700" cap="flat">
              <a:noFill/>
              <a:miter lim="400000"/>
            </a:ln>
            <a:effectLst/>
          </p:spPr>
          <p:txBody>
            <a:bodyPr wrap="square" lIns="45719" tIns="45719" rIns="45719" bIns="45719" numCol="1" anchor="ctr">
              <a:noAutofit/>
            </a:bodyPr>
            <a:lstStyle/>
            <a:p>
              <a:pPr algn="ctr" defTabSz="457200">
                <a:defRPr sz="1800"/>
              </a:pPr>
            </a:p>
          </p:txBody>
        </p:sp>
        <p:sp>
          <p:nvSpPr>
            <p:cNvPr id="526" name="Line"/>
            <p:cNvSpPr/>
            <p:nvPr/>
          </p:nvSpPr>
          <p:spPr>
            <a:xfrm>
              <a:off x="323849" y="297089"/>
              <a:ext cx="381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376" y="21600"/>
                    <a:pt x="7160" y="14384"/>
                    <a:pt x="0" y="0"/>
                  </a:cubicBezTo>
                </a:path>
              </a:pathLst>
            </a:custGeom>
            <a:noFill/>
            <a:ln w="9525" cap="flat">
              <a:solidFill>
                <a:srgbClr val="4A7EBB"/>
              </a:solidFill>
              <a:prstDash val="solid"/>
              <a:round/>
            </a:ln>
            <a:effectLst/>
          </p:spPr>
          <p:txBody>
            <a:bodyPr wrap="square" lIns="45719" tIns="45719" rIns="45719" bIns="45719" numCol="1" anchor="ctr">
              <a:noAutofit/>
            </a:bodyPr>
            <a:lstStyle/>
            <a:p>
              <a:pPr algn="ctr" defTabSz="457200">
                <a:defRPr sz="1800"/>
              </a:pPr>
            </a:p>
          </p:txBody>
        </p:sp>
      </p:grpSp>
      <p:grpSp>
        <p:nvGrpSpPr>
          <p:cNvPr id="531" name="Group"/>
          <p:cNvGrpSpPr/>
          <p:nvPr/>
        </p:nvGrpSpPr>
        <p:grpSpPr>
          <a:xfrm>
            <a:off x="3124200" y="5486400"/>
            <a:ext cx="676720" cy="309790"/>
            <a:chOff x="0" y="0"/>
            <a:chExt cx="676719" cy="309789"/>
          </a:xfrm>
        </p:grpSpPr>
        <p:sp>
          <p:nvSpPr>
            <p:cNvPr id="528" name="Shape"/>
            <p:cNvSpPr/>
            <p:nvPr/>
          </p:nvSpPr>
          <p:spPr>
            <a:xfrm>
              <a:off x="0" y="0"/>
              <a:ext cx="676720" cy="304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084" y="21600"/>
                    <a:pt x="9121" y="21600"/>
                  </a:cubicBezTo>
                  <a:lnTo>
                    <a:pt x="11553" y="21600"/>
                  </a:lnTo>
                  <a:cubicBezTo>
                    <a:pt x="15712" y="21600"/>
                    <a:pt x="19344" y="14937"/>
                    <a:pt x="20384" y="5400"/>
                  </a:cubicBezTo>
                  <a:lnTo>
                    <a:pt x="21600" y="5400"/>
                  </a:lnTo>
                  <a:lnTo>
                    <a:pt x="19458" y="0"/>
                  </a:lnTo>
                  <a:lnTo>
                    <a:pt x="16736" y="5400"/>
                  </a:lnTo>
                  <a:lnTo>
                    <a:pt x="17952" y="5400"/>
                  </a:lnTo>
                  <a:cubicBezTo>
                    <a:pt x="17024" y="13907"/>
                    <a:pt x="14014" y="20236"/>
                    <a:pt x="10337" y="21407"/>
                  </a:cubicBezTo>
                  <a:lnTo>
                    <a:pt x="10337" y="21407"/>
                  </a:lnTo>
                  <a:cubicBezTo>
                    <a:pt x="5810" y="19965"/>
                    <a:pt x="2432" y="10816"/>
                    <a:pt x="2432" y="0"/>
                  </a:cubicBezTo>
                  <a:close/>
                </a:path>
              </a:pathLst>
            </a:custGeom>
            <a:gradFill flip="none" rotWithShape="1">
              <a:gsLst>
                <a:gs pos="0">
                  <a:srgbClr val="3F80CD"/>
                </a:gs>
                <a:gs pos="100000">
                  <a:srgbClr val="9BC1FF"/>
                </a:gs>
              </a:gsLst>
              <a:lin ang="16200000" scaled="0"/>
            </a:gradFill>
            <a:ln w="9525" cap="flat">
              <a:solidFill>
                <a:srgbClr val="4A7EBB"/>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pPr>
            </a:p>
          </p:txBody>
        </p:sp>
        <p:sp>
          <p:nvSpPr>
            <p:cNvPr id="529" name="Shape"/>
            <p:cNvSpPr/>
            <p:nvPr/>
          </p:nvSpPr>
          <p:spPr>
            <a:xfrm>
              <a:off x="0" y="0"/>
              <a:ext cx="361951" cy="304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7635" y="21600"/>
                    <a:pt x="17053" y="21600"/>
                  </a:cubicBezTo>
                  <a:lnTo>
                    <a:pt x="21600" y="21600"/>
                  </a:lnTo>
                  <a:cubicBezTo>
                    <a:pt x="12182" y="21600"/>
                    <a:pt x="4547" y="11929"/>
                    <a:pt x="4547" y="0"/>
                  </a:cubicBezTo>
                  <a:close/>
                </a:path>
              </a:pathLst>
            </a:custGeom>
            <a:solidFill>
              <a:srgbClr val="3266A4"/>
            </a:solidFill>
            <a:ln w="12700" cap="flat">
              <a:noFill/>
              <a:miter lim="400000"/>
            </a:ln>
            <a:effectLst/>
          </p:spPr>
          <p:txBody>
            <a:bodyPr wrap="square" lIns="45719" tIns="45719" rIns="45719" bIns="45719" numCol="1" anchor="ctr">
              <a:noAutofit/>
            </a:bodyPr>
            <a:lstStyle/>
            <a:p>
              <a:pPr algn="ctr" defTabSz="457200">
                <a:defRPr sz="1800"/>
              </a:pPr>
            </a:p>
          </p:txBody>
        </p:sp>
        <p:sp>
          <p:nvSpPr>
            <p:cNvPr id="530" name="Line"/>
            <p:cNvSpPr/>
            <p:nvPr/>
          </p:nvSpPr>
          <p:spPr>
            <a:xfrm>
              <a:off x="323849" y="297089"/>
              <a:ext cx="381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376" y="21600"/>
                    <a:pt x="7160" y="14384"/>
                    <a:pt x="0" y="0"/>
                  </a:cubicBezTo>
                </a:path>
              </a:pathLst>
            </a:custGeom>
            <a:noFill/>
            <a:ln w="9525" cap="flat">
              <a:solidFill>
                <a:srgbClr val="4A7EBB"/>
              </a:solidFill>
              <a:prstDash val="solid"/>
              <a:round/>
            </a:ln>
            <a:effectLst/>
          </p:spPr>
          <p:txBody>
            <a:bodyPr wrap="square" lIns="45719" tIns="45719" rIns="45719" bIns="45719" numCol="1" anchor="ctr">
              <a:noAutofit/>
            </a:bodyPr>
            <a:lstStyle/>
            <a:p>
              <a:pPr algn="ctr" defTabSz="457200">
                <a:defRPr sz="1800"/>
              </a:pPr>
            </a:p>
          </p:txBody>
        </p:sp>
      </p:grpSp>
      <p:grpSp>
        <p:nvGrpSpPr>
          <p:cNvPr id="535" name="Group"/>
          <p:cNvGrpSpPr/>
          <p:nvPr/>
        </p:nvGrpSpPr>
        <p:grpSpPr>
          <a:xfrm>
            <a:off x="5410200" y="5486400"/>
            <a:ext cx="676720" cy="309790"/>
            <a:chOff x="0" y="0"/>
            <a:chExt cx="676719" cy="309789"/>
          </a:xfrm>
        </p:grpSpPr>
        <p:sp>
          <p:nvSpPr>
            <p:cNvPr id="532" name="Shape"/>
            <p:cNvSpPr/>
            <p:nvPr/>
          </p:nvSpPr>
          <p:spPr>
            <a:xfrm>
              <a:off x="0" y="0"/>
              <a:ext cx="676720" cy="304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084" y="21600"/>
                    <a:pt x="9121" y="21600"/>
                  </a:cubicBezTo>
                  <a:lnTo>
                    <a:pt x="11553" y="21600"/>
                  </a:lnTo>
                  <a:cubicBezTo>
                    <a:pt x="15712" y="21600"/>
                    <a:pt x="19344" y="14937"/>
                    <a:pt x="20384" y="5400"/>
                  </a:cubicBezTo>
                  <a:lnTo>
                    <a:pt x="21600" y="5400"/>
                  </a:lnTo>
                  <a:lnTo>
                    <a:pt x="19458" y="0"/>
                  </a:lnTo>
                  <a:lnTo>
                    <a:pt x="16736" y="5400"/>
                  </a:lnTo>
                  <a:lnTo>
                    <a:pt x="17952" y="5400"/>
                  </a:lnTo>
                  <a:cubicBezTo>
                    <a:pt x="17024" y="13907"/>
                    <a:pt x="14014" y="20236"/>
                    <a:pt x="10337" y="21407"/>
                  </a:cubicBezTo>
                  <a:lnTo>
                    <a:pt x="10337" y="21407"/>
                  </a:lnTo>
                  <a:cubicBezTo>
                    <a:pt x="5810" y="19965"/>
                    <a:pt x="2432" y="10816"/>
                    <a:pt x="2432" y="0"/>
                  </a:cubicBezTo>
                  <a:close/>
                </a:path>
              </a:pathLst>
            </a:custGeom>
            <a:gradFill flip="none" rotWithShape="1">
              <a:gsLst>
                <a:gs pos="0">
                  <a:srgbClr val="3F80CD"/>
                </a:gs>
                <a:gs pos="100000">
                  <a:srgbClr val="9BC1FF"/>
                </a:gs>
              </a:gsLst>
              <a:lin ang="16200000" scaled="0"/>
            </a:gradFill>
            <a:ln w="9525" cap="flat">
              <a:solidFill>
                <a:srgbClr val="4A7EBB"/>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1800"/>
              </a:pPr>
            </a:p>
          </p:txBody>
        </p:sp>
        <p:sp>
          <p:nvSpPr>
            <p:cNvPr id="533" name="Shape"/>
            <p:cNvSpPr/>
            <p:nvPr/>
          </p:nvSpPr>
          <p:spPr>
            <a:xfrm>
              <a:off x="0" y="0"/>
              <a:ext cx="361951" cy="304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7635" y="21600"/>
                    <a:pt x="17053" y="21600"/>
                  </a:cubicBezTo>
                  <a:lnTo>
                    <a:pt x="21600" y="21600"/>
                  </a:lnTo>
                  <a:cubicBezTo>
                    <a:pt x="12182" y="21600"/>
                    <a:pt x="4547" y="11929"/>
                    <a:pt x="4547" y="0"/>
                  </a:cubicBezTo>
                  <a:close/>
                </a:path>
              </a:pathLst>
            </a:custGeom>
            <a:solidFill>
              <a:srgbClr val="3266A4"/>
            </a:solidFill>
            <a:ln w="12700" cap="flat">
              <a:noFill/>
              <a:miter lim="400000"/>
            </a:ln>
            <a:effectLst/>
          </p:spPr>
          <p:txBody>
            <a:bodyPr wrap="square" lIns="45719" tIns="45719" rIns="45719" bIns="45719" numCol="1" anchor="ctr">
              <a:noAutofit/>
            </a:bodyPr>
            <a:lstStyle/>
            <a:p>
              <a:pPr algn="ctr" defTabSz="457200">
                <a:defRPr sz="1800"/>
              </a:pPr>
            </a:p>
          </p:txBody>
        </p:sp>
        <p:sp>
          <p:nvSpPr>
            <p:cNvPr id="534" name="Line"/>
            <p:cNvSpPr/>
            <p:nvPr/>
          </p:nvSpPr>
          <p:spPr>
            <a:xfrm>
              <a:off x="323849" y="297089"/>
              <a:ext cx="381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376" y="21600"/>
                    <a:pt x="7160" y="14384"/>
                    <a:pt x="0" y="0"/>
                  </a:cubicBezTo>
                </a:path>
              </a:pathLst>
            </a:custGeom>
            <a:noFill/>
            <a:ln w="9525" cap="flat">
              <a:solidFill>
                <a:srgbClr val="4A7EBB"/>
              </a:solidFill>
              <a:prstDash val="solid"/>
              <a:round/>
            </a:ln>
            <a:effectLst/>
          </p:spPr>
          <p:txBody>
            <a:bodyPr wrap="square" lIns="45719" tIns="45719" rIns="45719" bIns="45719" numCol="1" anchor="ctr">
              <a:noAutofit/>
            </a:bodyPr>
            <a:lstStyle/>
            <a:p>
              <a:pPr algn="ctr" defTabSz="457200">
                <a:defRPr sz="1800"/>
              </a:pPr>
            </a:p>
          </p:txBody>
        </p:sp>
      </p:grpSp>
      <p:sp>
        <p:nvSpPr>
          <p:cNvPr id="536" name="S"/>
          <p:cNvSpPr/>
          <p:nvPr/>
        </p:nvSpPr>
        <p:spPr>
          <a:xfrm>
            <a:off x="838200" y="4038600"/>
            <a:ext cx="214087"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S</a:t>
            </a:r>
          </a:p>
        </p:txBody>
      </p:sp>
      <p:sp>
        <p:nvSpPr>
          <p:cNvPr id="537" name="S"/>
          <p:cNvSpPr/>
          <p:nvPr/>
        </p:nvSpPr>
        <p:spPr>
          <a:xfrm>
            <a:off x="2895600" y="5562600"/>
            <a:ext cx="214087"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S</a:t>
            </a:r>
          </a:p>
        </p:txBody>
      </p:sp>
      <p:sp>
        <p:nvSpPr>
          <p:cNvPr id="538" name="S"/>
          <p:cNvSpPr/>
          <p:nvPr/>
        </p:nvSpPr>
        <p:spPr>
          <a:xfrm>
            <a:off x="5181600" y="5562600"/>
            <a:ext cx="214087"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S</a:t>
            </a:r>
          </a:p>
        </p:txBody>
      </p:sp>
      <p:sp>
        <p:nvSpPr>
          <p:cNvPr id="539" name="S"/>
          <p:cNvSpPr/>
          <p:nvPr/>
        </p:nvSpPr>
        <p:spPr>
          <a:xfrm>
            <a:off x="7239000" y="4033837"/>
            <a:ext cx="214087"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S</a:t>
            </a:r>
          </a:p>
        </p:txBody>
      </p:sp>
      <p:sp>
        <p:nvSpPr>
          <p:cNvPr id="540" name="Line"/>
          <p:cNvSpPr/>
          <p:nvPr/>
        </p:nvSpPr>
        <p:spPr>
          <a:xfrm>
            <a:off x="6019799" y="2590800"/>
            <a:ext cx="1676401" cy="609600"/>
          </a:xfrm>
          <a:prstGeom prst="line">
            <a:avLst/>
          </a:prstGeom>
          <a:ln w="38100">
            <a:solidFill>
              <a:schemeClr val="accent1"/>
            </a:solidFill>
            <a:tailEnd type="triangle"/>
          </a:ln>
          <a:effectLst>
            <a:outerShdw sx="100000" sy="100000" kx="0" ky="0" algn="b" rotWithShape="0" blurRad="38100" dist="20000" dir="5400000">
              <a:srgbClr val="808080">
                <a:alpha val="37998"/>
              </a:srgbClr>
            </a:outerShdw>
          </a:effectLst>
        </p:spPr>
        <p:txBody>
          <a:bodyPr lIns="45719" rIns="45719"/>
          <a:lstStyle/>
          <a:p>
            <a:pPr/>
          </a:p>
        </p:txBody>
      </p:sp>
      <p:sp>
        <p:nvSpPr>
          <p:cNvPr id="541" name="Line"/>
          <p:cNvSpPr/>
          <p:nvPr/>
        </p:nvSpPr>
        <p:spPr>
          <a:xfrm flipH="1">
            <a:off x="3810000" y="3962400"/>
            <a:ext cx="1676401" cy="685800"/>
          </a:xfrm>
          <a:prstGeom prst="line">
            <a:avLst/>
          </a:prstGeom>
          <a:ln w="38100">
            <a:solidFill>
              <a:schemeClr val="accent1"/>
            </a:solidFill>
            <a:tailEnd type="triangle"/>
          </a:ln>
          <a:effectLst>
            <a:outerShdw sx="100000" sy="100000" kx="0" ky="0" algn="b" rotWithShape="0" blurRad="38100" dist="20000" dir="5400000">
              <a:srgbClr val="808080">
                <a:alpha val="37998"/>
              </a:srgbClr>
            </a:outerShdw>
          </a:effectLst>
        </p:spPr>
        <p:txBody>
          <a:bodyPr lIns="45719" rIns="45719"/>
          <a:lstStyle/>
          <a:p>
            <a:pPr/>
          </a:p>
        </p:txBody>
      </p:sp>
      <p:sp>
        <p:nvSpPr>
          <p:cNvPr id="542" name="Line"/>
          <p:cNvSpPr/>
          <p:nvPr/>
        </p:nvSpPr>
        <p:spPr>
          <a:xfrm>
            <a:off x="3581400" y="3962400"/>
            <a:ext cx="1828801" cy="685800"/>
          </a:xfrm>
          <a:prstGeom prst="line">
            <a:avLst/>
          </a:prstGeom>
          <a:ln w="38100">
            <a:solidFill>
              <a:schemeClr val="accent1"/>
            </a:solidFill>
            <a:tailEnd type="triangle"/>
          </a:ln>
          <a:effectLst>
            <a:outerShdw sx="100000" sy="100000" kx="0" ky="0" algn="b" rotWithShape="0" blurRad="38100" dist="20000" dir="5400000">
              <a:srgbClr val="808080">
                <a:alpha val="37998"/>
              </a:srgbClr>
            </a:outerShdw>
          </a:effectLst>
        </p:spPr>
        <p:txBody>
          <a:bodyPr lIns="45719" rIns="45719"/>
          <a:lstStyle/>
          <a:p>
            <a:pPr/>
          </a:p>
        </p:txBody>
      </p:sp>
      <p:sp>
        <p:nvSpPr>
          <p:cNvPr id="543" name="Line"/>
          <p:cNvSpPr/>
          <p:nvPr/>
        </p:nvSpPr>
        <p:spPr>
          <a:xfrm flipH="1">
            <a:off x="1447800" y="2590799"/>
            <a:ext cx="1752600" cy="609602"/>
          </a:xfrm>
          <a:prstGeom prst="line">
            <a:avLst/>
          </a:prstGeom>
          <a:ln w="38100">
            <a:solidFill>
              <a:schemeClr val="accent1"/>
            </a:solidFill>
            <a:tailEnd type="triangle"/>
          </a:ln>
          <a:effectLst>
            <a:outerShdw sx="100000" sy="100000" kx="0" ky="0" algn="b" rotWithShape="0" blurRad="38100" dist="20000" dir="5400000">
              <a:srgbClr val="808080">
                <a:alpha val="37998"/>
              </a:srgbClr>
            </a:outerShdw>
          </a:effectLst>
        </p:spPr>
        <p:txBody>
          <a:bodyPr lIns="45719" rIns="45719"/>
          <a:lstStyle/>
          <a:p>
            <a:pPr/>
          </a:p>
        </p:txBody>
      </p:sp>
      <p:sp>
        <p:nvSpPr>
          <p:cNvPr id="544" name="S"/>
          <p:cNvSpPr/>
          <p:nvPr/>
        </p:nvSpPr>
        <p:spPr>
          <a:xfrm>
            <a:off x="2209800" y="2514600"/>
            <a:ext cx="214087"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S</a:t>
            </a:r>
          </a:p>
        </p:txBody>
      </p:sp>
      <p:sp>
        <p:nvSpPr>
          <p:cNvPr id="545" name="S"/>
          <p:cNvSpPr/>
          <p:nvPr/>
        </p:nvSpPr>
        <p:spPr>
          <a:xfrm>
            <a:off x="6781800" y="2590800"/>
            <a:ext cx="214087"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S</a:t>
            </a:r>
          </a:p>
        </p:txBody>
      </p:sp>
      <p:sp>
        <p:nvSpPr>
          <p:cNvPr id="546" name="S"/>
          <p:cNvSpPr/>
          <p:nvPr/>
        </p:nvSpPr>
        <p:spPr>
          <a:xfrm>
            <a:off x="3717925" y="4054475"/>
            <a:ext cx="214087"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S</a:t>
            </a:r>
          </a:p>
        </p:txBody>
      </p:sp>
      <p:sp>
        <p:nvSpPr>
          <p:cNvPr id="547" name="S"/>
          <p:cNvSpPr/>
          <p:nvPr/>
        </p:nvSpPr>
        <p:spPr>
          <a:xfrm>
            <a:off x="5029200" y="4038600"/>
            <a:ext cx="214087"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9" name="Ex: Vacuum World"/>
          <p:cNvSpPr/>
          <p:nvPr>
            <p:ph type="title" idx="4294967295"/>
          </p:nvPr>
        </p:nvSpPr>
        <p:spPr>
          <a:xfrm>
            <a:off x="374650" y="88900"/>
            <a:ext cx="8153400" cy="1020763"/>
          </a:xfrm>
          <a:prstGeom prst="rect">
            <a:avLst/>
          </a:prstGeom>
        </p:spPr>
        <p:txBody>
          <a:bodyPr/>
          <a:lstStyle>
            <a:lvl1pPr defTabSz="457200">
              <a:defRPr sz="4400"/>
            </a:lvl1pPr>
          </a:lstStyle>
          <a:p>
            <a:pPr/>
            <a:r>
              <a:t>Ex: Vacuum World</a:t>
            </a:r>
          </a:p>
        </p:txBody>
      </p:sp>
      <p:sp>
        <p:nvSpPr>
          <p:cNvPr id="550" name="Unobservable,…"/>
          <p:cNvSpPr/>
          <p:nvPr>
            <p:ph type="body" sz="half" idx="4294967295"/>
          </p:nvPr>
        </p:nvSpPr>
        <p:spPr>
          <a:xfrm>
            <a:off x="347662" y="965200"/>
            <a:ext cx="4529138" cy="5359400"/>
          </a:xfrm>
          <a:prstGeom prst="rect">
            <a:avLst/>
          </a:prstGeom>
        </p:spPr>
        <p:txBody>
          <a:bodyPr/>
          <a:lstStyle/>
          <a:p>
            <a:pPr defTabSz="457200">
              <a:spcBef>
                <a:spcPts val="600"/>
              </a:spcBef>
              <a:buClr>
                <a:schemeClr val="accent1"/>
              </a:buClr>
              <a:buChar char="•"/>
              <a:defRPr sz="2800">
                <a:solidFill>
                  <a:schemeClr val="accent2"/>
                </a:solidFill>
              </a:defRPr>
            </a:pPr>
            <a:r>
              <a:t>Unobservable</a:t>
            </a:r>
            <a:r>
              <a:rPr>
                <a:solidFill>
                  <a:srgbClr val="000000"/>
                </a:solidFill>
              </a:rPr>
              <a:t>, </a:t>
            </a:r>
          </a:p>
          <a:p>
            <a:pPr defTabSz="457200">
              <a:spcBef>
                <a:spcPts val="600"/>
              </a:spcBef>
              <a:buSzTx/>
              <a:buNone/>
              <a:defRPr sz="2800"/>
            </a:pPr>
            <a:r>
              <a:t>start in {1,2,3,4,5,6,7,8}</a:t>
            </a:r>
          </a:p>
          <a:p>
            <a:pPr defTabSz="457200">
              <a:spcBef>
                <a:spcPts val="600"/>
              </a:spcBef>
              <a:buClr>
                <a:schemeClr val="accent1"/>
              </a:buClr>
              <a:buChar char="•"/>
              <a:defRPr sz="2800" u="sng">
                <a:solidFill>
                  <a:srgbClr val="CC0099"/>
                </a:solidFill>
              </a:defRPr>
            </a:pPr>
          </a:p>
          <a:p>
            <a:pPr defTabSz="457200">
              <a:spcBef>
                <a:spcPts val="600"/>
              </a:spcBef>
              <a:buClr>
                <a:schemeClr val="accent1"/>
              </a:buClr>
              <a:buChar char="•"/>
              <a:defRPr sz="2800" u="sng">
                <a:solidFill>
                  <a:schemeClr val="accent2"/>
                </a:solidFill>
              </a:defRPr>
            </a:pPr>
            <a:r>
              <a:t>Solution?</a:t>
            </a:r>
          </a:p>
          <a:p>
            <a:pPr defTabSz="457200">
              <a:spcBef>
                <a:spcPts val="600"/>
              </a:spcBef>
              <a:buSzTx/>
              <a:buNone/>
              <a:defRPr sz="2800"/>
            </a:pPr>
            <a:r>
              <a:t>[Right, Suck, Left, Suck]</a:t>
            </a:r>
          </a:p>
        </p:txBody>
      </p:sp>
      <p:grpSp>
        <p:nvGrpSpPr>
          <p:cNvPr id="600" name="Group"/>
          <p:cNvGrpSpPr/>
          <p:nvPr/>
        </p:nvGrpSpPr>
        <p:grpSpPr>
          <a:xfrm>
            <a:off x="4373562" y="1524000"/>
            <a:ext cx="4465638" cy="3633876"/>
            <a:chOff x="0" y="0"/>
            <a:chExt cx="4465637" cy="3633875"/>
          </a:xfrm>
        </p:grpSpPr>
        <p:pic>
          <p:nvPicPr>
            <p:cNvPr id="551" name="image.png" descr="image.png"/>
            <p:cNvPicPr>
              <a:picLocks noChangeAspect="1"/>
            </p:cNvPicPr>
            <p:nvPr/>
          </p:nvPicPr>
          <p:blipFill>
            <a:blip r:embed="rId2">
              <a:extLst/>
            </a:blip>
            <a:stretch>
              <a:fillRect/>
            </a:stretch>
          </p:blipFill>
          <p:spPr>
            <a:xfrm>
              <a:off x="400762" y="447002"/>
              <a:ext cx="651730" cy="354553"/>
            </a:xfrm>
            <a:prstGeom prst="rect">
              <a:avLst/>
            </a:prstGeom>
            <a:ln w="12700" cap="flat">
              <a:noFill/>
              <a:miter lim="400000"/>
            </a:ln>
            <a:effectLst/>
          </p:spPr>
        </p:pic>
        <p:pic>
          <p:nvPicPr>
            <p:cNvPr id="552" name="image.png" descr="image.png"/>
            <p:cNvPicPr>
              <a:picLocks noChangeAspect="1"/>
            </p:cNvPicPr>
            <p:nvPr/>
          </p:nvPicPr>
          <p:blipFill>
            <a:blip r:embed="rId3">
              <a:extLst/>
            </a:blip>
            <a:stretch>
              <a:fillRect/>
            </a:stretch>
          </p:blipFill>
          <p:spPr>
            <a:xfrm>
              <a:off x="600361" y="97389"/>
              <a:ext cx="569779" cy="417897"/>
            </a:xfrm>
            <a:prstGeom prst="rect">
              <a:avLst/>
            </a:prstGeom>
            <a:ln w="12700" cap="flat">
              <a:noFill/>
              <a:miter lim="400000"/>
            </a:ln>
            <a:effectLst/>
          </p:spPr>
        </p:pic>
        <p:grpSp>
          <p:nvGrpSpPr>
            <p:cNvPr id="555" name="Group"/>
            <p:cNvGrpSpPr/>
            <p:nvPr/>
          </p:nvGrpSpPr>
          <p:grpSpPr>
            <a:xfrm>
              <a:off x="342899" y="0"/>
              <a:ext cx="1717676" cy="801688"/>
              <a:chOff x="0" y="0"/>
              <a:chExt cx="1717674" cy="801687"/>
            </a:xfrm>
          </p:grpSpPr>
          <p:sp>
            <p:nvSpPr>
              <p:cNvPr id="553" name="Rectangle"/>
              <p:cNvSpPr/>
              <p:nvPr/>
            </p:nvSpPr>
            <p:spPr>
              <a:xfrm>
                <a:off x="0" y="0"/>
                <a:ext cx="858838"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554" name="Rectangle"/>
              <p:cNvSpPr/>
              <p:nvPr/>
            </p:nvSpPr>
            <p:spPr>
              <a:xfrm>
                <a:off x="858836" y="0"/>
                <a:ext cx="858839"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556" name="image.png" descr="image.png"/>
            <p:cNvPicPr>
              <a:picLocks noChangeAspect="1"/>
            </p:cNvPicPr>
            <p:nvPr/>
          </p:nvPicPr>
          <p:blipFill>
            <a:blip r:embed="rId2">
              <a:extLst/>
            </a:blip>
            <a:stretch>
              <a:fillRect/>
            </a:stretch>
          </p:blipFill>
          <p:spPr>
            <a:xfrm>
              <a:off x="400762" y="1363063"/>
              <a:ext cx="651730" cy="354553"/>
            </a:xfrm>
            <a:prstGeom prst="rect">
              <a:avLst/>
            </a:prstGeom>
            <a:ln w="12700" cap="flat">
              <a:noFill/>
              <a:miter lim="400000"/>
            </a:ln>
            <a:effectLst/>
          </p:spPr>
        </p:pic>
        <p:pic>
          <p:nvPicPr>
            <p:cNvPr id="557" name="image.png" descr="image.png"/>
            <p:cNvPicPr>
              <a:picLocks noChangeAspect="1"/>
            </p:cNvPicPr>
            <p:nvPr/>
          </p:nvPicPr>
          <p:blipFill>
            <a:blip r:embed="rId3">
              <a:extLst/>
            </a:blip>
            <a:stretch>
              <a:fillRect/>
            </a:stretch>
          </p:blipFill>
          <p:spPr>
            <a:xfrm>
              <a:off x="600361" y="1013450"/>
              <a:ext cx="569779" cy="417897"/>
            </a:xfrm>
            <a:prstGeom prst="rect">
              <a:avLst/>
            </a:prstGeom>
            <a:ln w="12700" cap="flat">
              <a:noFill/>
              <a:miter lim="400000"/>
            </a:ln>
            <a:effectLst/>
          </p:spPr>
        </p:pic>
        <p:grpSp>
          <p:nvGrpSpPr>
            <p:cNvPr id="560" name="Group"/>
            <p:cNvGrpSpPr/>
            <p:nvPr/>
          </p:nvGrpSpPr>
          <p:grpSpPr>
            <a:xfrm>
              <a:off x="342899" y="935037"/>
              <a:ext cx="1717676" cy="801688"/>
              <a:chOff x="0" y="0"/>
              <a:chExt cx="1717674" cy="801686"/>
            </a:xfrm>
          </p:grpSpPr>
          <p:sp>
            <p:nvSpPr>
              <p:cNvPr id="558" name="Rectangle"/>
              <p:cNvSpPr/>
              <p:nvPr/>
            </p:nvSpPr>
            <p:spPr>
              <a:xfrm>
                <a:off x="0" y="0"/>
                <a:ext cx="858838"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559" name="Rectangle"/>
              <p:cNvSpPr/>
              <p:nvPr/>
            </p:nvSpPr>
            <p:spPr>
              <a:xfrm>
                <a:off x="858836" y="0"/>
                <a:ext cx="858839"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561" name="image.png" descr="image.png"/>
            <p:cNvPicPr>
              <a:picLocks noChangeAspect="1"/>
            </p:cNvPicPr>
            <p:nvPr/>
          </p:nvPicPr>
          <p:blipFill>
            <a:blip r:embed="rId2">
              <a:extLst/>
            </a:blip>
            <a:stretch>
              <a:fillRect/>
            </a:stretch>
          </p:blipFill>
          <p:spPr>
            <a:xfrm>
              <a:off x="1316790" y="2328322"/>
              <a:ext cx="651730" cy="354553"/>
            </a:xfrm>
            <a:prstGeom prst="rect">
              <a:avLst/>
            </a:prstGeom>
            <a:ln w="12700" cap="flat">
              <a:noFill/>
              <a:miter lim="400000"/>
            </a:ln>
            <a:effectLst/>
          </p:spPr>
        </p:pic>
        <p:pic>
          <p:nvPicPr>
            <p:cNvPr id="562" name="image.png" descr="image.png"/>
            <p:cNvPicPr>
              <a:picLocks noChangeAspect="1"/>
            </p:cNvPicPr>
            <p:nvPr/>
          </p:nvPicPr>
          <p:blipFill>
            <a:blip r:embed="rId3">
              <a:extLst/>
            </a:blip>
            <a:stretch>
              <a:fillRect/>
            </a:stretch>
          </p:blipFill>
          <p:spPr>
            <a:xfrm>
              <a:off x="600361" y="1969647"/>
              <a:ext cx="569779" cy="417897"/>
            </a:xfrm>
            <a:prstGeom prst="rect">
              <a:avLst/>
            </a:prstGeom>
            <a:ln w="12700" cap="flat">
              <a:noFill/>
              <a:miter lim="400000"/>
            </a:ln>
            <a:effectLst/>
          </p:spPr>
        </p:pic>
        <p:grpSp>
          <p:nvGrpSpPr>
            <p:cNvPr id="565" name="Group"/>
            <p:cNvGrpSpPr/>
            <p:nvPr/>
          </p:nvGrpSpPr>
          <p:grpSpPr>
            <a:xfrm>
              <a:off x="342899" y="1870074"/>
              <a:ext cx="1717676" cy="801688"/>
              <a:chOff x="0" y="0"/>
              <a:chExt cx="1717674" cy="801687"/>
            </a:xfrm>
          </p:grpSpPr>
          <p:sp>
            <p:nvSpPr>
              <p:cNvPr id="563" name="Rectangle"/>
              <p:cNvSpPr/>
              <p:nvPr/>
            </p:nvSpPr>
            <p:spPr>
              <a:xfrm>
                <a:off x="0" y="0"/>
                <a:ext cx="858838"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564" name="Rectangle"/>
              <p:cNvSpPr/>
              <p:nvPr/>
            </p:nvSpPr>
            <p:spPr>
              <a:xfrm>
                <a:off x="858836" y="0"/>
                <a:ext cx="858839"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566" name="image.png" descr="image.png"/>
            <p:cNvPicPr>
              <a:picLocks noChangeAspect="1"/>
            </p:cNvPicPr>
            <p:nvPr/>
          </p:nvPicPr>
          <p:blipFill>
            <a:blip r:embed="rId3">
              <a:extLst/>
            </a:blip>
            <a:stretch>
              <a:fillRect/>
            </a:stretch>
          </p:blipFill>
          <p:spPr>
            <a:xfrm>
              <a:off x="600361" y="2902826"/>
              <a:ext cx="569779" cy="417897"/>
            </a:xfrm>
            <a:prstGeom prst="rect">
              <a:avLst/>
            </a:prstGeom>
            <a:ln w="12700" cap="flat">
              <a:noFill/>
              <a:miter lim="400000"/>
            </a:ln>
            <a:effectLst/>
          </p:spPr>
        </p:pic>
        <p:grpSp>
          <p:nvGrpSpPr>
            <p:cNvPr id="569" name="Group"/>
            <p:cNvGrpSpPr/>
            <p:nvPr/>
          </p:nvGrpSpPr>
          <p:grpSpPr>
            <a:xfrm>
              <a:off x="342899" y="2805112"/>
              <a:ext cx="1717676" cy="801687"/>
              <a:chOff x="0" y="0"/>
              <a:chExt cx="1717674" cy="801686"/>
            </a:xfrm>
          </p:grpSpPr>
          <p:sp>
            <p:nvSpPr>
              <p:cNvPr id="567" name="Rectangle"/>
              <p:cNvSpPr/>
              <p:nvPr/>
            </p:nvSpPr>
            <p:spPr>
              <a:xfrm>
                <a:off x="0" y="0"/>
                <a:ext cx="858838"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568" name="Rectangle"/>
              <p:cNvSpPr/>
              <p:nvPr/>
            </p:nvSpPr>
            <p:spPr>
              <a:xfrm>
                <a:off x="858836" y="0"/>
                <a:ext cx="858839"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570" name="image.png" descr="image.png"/>
            <p:cNvPicPr>
              <a:picLocks noChangeAspect="1"/>
            </p:cNvPicPr>
            <p:nvPr/>
          </p:nvPicPr>
          <p:blipFill>
            <a:blip r:embed="rId2">
              <a:extLst/>
            </a:blip>
            <a:stretch>
              <a:fillRect/>
            </a:stretch>
          </p:blipFill>
          <p:spPr>
            <a:xfrm>
              <a:off x="3664112" y="451194"/>
              <a:ext cx="651730" cy="354553"/>
            </a:xfrm>
            <a:prstGeom prst="rect">
              <a:avLst/>
            </a:prstGeom>
            <a:ln w="12700" cap="flat">
              <a:noFill/>
              <a:miter lim="400000"/>
            </a:ln>
            <a:effectLst/>
          </p:spPr>
        </p:pic>
        <p:pic>
          <p:nvPicPr>
            <p:cNvPr id="571" name="image.png" descr="image.png"/>
            <p:cNvPicPr>
              <a:picLocks noChangeAspect="1"/>
            </p:cNvPicPr>
            <p:nvPr/>
          </p:nvPicPr>
          <p:blipFill>
            <a:blip r:embed="rId3">
              <a:extLst/>
            </a:blip>
            <a:stretch>
              <a:fillRect/>
            </a:stretch>
          </p:blipFill>
          <p:spPr>
            <a:xfrm>
              <a:off x="3835868" y="101581"/>
              <a:ext cx="569779" cy="417897"/>
            </a:xfrm>
            <a:prstGeom prst="rect">
              <a:avLst/>
            </a:prstGeom>
            <a:ln w="12700" cap="flat">
              <a:noFill/>
              <a:miter lim="400000"/>
            </a:ln>
            <a:effectLst/>
          </p:spPr>
        </p:pic>
        <p:grpSp>
          <p:nvGrpSpPr>
            <p:cNvPr id="574" name="Group"/>
            <p:cNvGrpSpPr/>
            <p:nvPr/>
          </p:nvGrpSpPr>
          <p:grpSpPr>
            <a:xfrm>
              <a:off x="2747962" y="6349"/>
              <a:ext cx="1717676" cy="801689"/>
              <a:chOff x="0" y="0"/>
              <a:chExt cx="1717674" cy="801687"/>
            </a:xfrm>
          </p:grpSpPr>
          <p:sp>
            <p:nvSpPr>
              <p:cNvPr id="572" name="Rectangle"/>
              <p:cNvSpPr/>
              <p:nvPr/>
            </p:nvSpPr>
            <p:spPr>
              <a:xfrm>
                <a:off x="0" y="0"/>
                <a:ext cx="858839"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573" name="Rectangle"/>
              <p:cNvSpPr/>
              <p:nvPr/>
            </p:nvSpPr>
            <p:spPr>
              <a:xfrm>
                <a:off x="858837" y="0"/>
                <a:ext cx="858838"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575" name="image.png" descr="image.png"/>
            <p:cNvPicPr>
              <a:picLocks noChangeAspect="1"/>
            </p:cNvPicPr>
            <p:nvPr/>
          </p:nvPicPr>
          <p:blipFill>
            <a:blip r:embed="rId2">
              <a:extLst/>
            </a:blip>
            <a:stretch>
              <a:fillRect/>
            </a:stretch>
          </p:blipFill>
          <p:spPr>
            <a:xfrm>
              <a:off x="2805336" y="1369222"/>
              <a:ext cx="651730" cy="354553"/>
            </a:xfrm>
            <a:prstGeom prst="rect">
              <a:avLst/>
            </a:prstGeom>
            <a:ln w="12700" cap="flat">
              <a:noFill/>
              <a:miter lim="400000"/>
            </a:ln>
            <a:effectLst/>
          </p:spPr>
        </p:pic>
        <p:pic>
          <p:nvPicPr>
            <p:cNvPr id="576" name="image.png" descr="image.png"/>
            <p:cNvPicPr>
              <a:picLocks noChangeAspect="1"/>
            </p:cNvPicPr>
            <p:nvPr/>
          </p:nvPicPr>
          <p:blipFill>
            <a:blip r:embed="rId3">
              <a:extLst/>
            </a:blip>
            <a:stretch>
              <a:fillRect/>
            </a:stretch>
          </p:blipFill>
          <p:spPr>
            <a:xfrm>
              <a:off x="3835868" y="1017643"/>
              <a:ext cx="569779" cy="417897"/>
            </a:xfrm>
            <a:prstGeom prst="rect">
              <a:avLst/>
            </a:prstGeom>
            <a:ln w="12700" cap="flat">
              <a:noFill/>
              <a:miter lim="400000"/>
            </a:ln>
            <a:effectLst/>
          </p:spPr>
        </p:pic>
        <p:grpSp>
          <p:nvGrpSpPr>
            <p:cNvPr id="579" name="Group"/>
            <p:cNvGrpSpPr/>
            <p:nvPr/>
          </p:nvGrpSpPr>
          <p:grpSpPr>
            <a:xfrm>
              <a:off x="2747962" y="941387"/>
              <a:ext cx="1717676" cy="801687"/>
              <a:chOff x="0" y="0"/>
              <a:chExt cx="1717674" cy="801686"/>
            </a:xfrm>
          </p:grpSpPr>
          <p:sp>
            <p:nvSpPr>
              <p:cNvPr id="577" name="Rectangle"/>
              <p:cNvSpPr/>
              <p:nvPr/>
            </p:nvSpPr>
            <p:spPr>
              <a:xfrm>
                <a:off x="0" y="0"/>
                <a:ext cx="858839"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578" name="Rectangle"/>
              <p:cNvSpPr/>
              <p:nvPr/>
            </p:nvSpPr>
            <p:spPr>
              <a:xfrm>
                <a:off x="858837" y="0"/>
                <a:ext cx="858838"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580" name="image.png" descr="image.png"/>
            <p:cNvPicPr>
              <a:picLocks noChangeAspect="1"/>
            </p:cNvPicPr>
            <p:nvPr/>
          </p:nvPicPr>
          <p:blipFill>
            <a:blip r:embed="rId2">
              <a:extLst/>
            </a:blip>
            <a:stretch>
              <a:fillRect/>
            </a:stretch>
          </p:blipFill>
          <p:spPr>
            <a:xfrm>
              <a:off x="3721364" y="2334481"/>
              <a:ext cx="651730" cy="354553"/>
            </a:xfrm>
            <a:prstGeom prst="rect">
              <a:avLst/>
            </a:prstGeom>
            <a:ln w="12700" cap="flat">
              <a:noFill/>
              <a:miter lim="400000"/>
            </a:ln>
            <a:effectLst/>
          </p:spPr>
        </p:pic>
        <p:pic>
          <p:nvPicPr>
            <p:cNvPr id="581" name="image.png" descr="image.png"/>
            <p:cNvPicPr>
              <a:picLocks noChangeAspect="1"/>
            </p:cNvPicPr>
            <p:nvPr/>
          </p:nvPicPr>
          <p:blipFill>
            <a:blip r:embed="rId3">
              <a:extLst/>
            </a:blip>
            <a:stretch>
              <a:fillRect/>
            </a:stretch>
          </p:blipFill>
          <p:spPr>
            <a:xfrm>
              <a:off x="3835868" y="1990958"/>
              <a:ext cx="569779" cy="417896"/>
            </a:xfrm>
            <a:prstGeom prst="rect">
              <a:avLst/>
            </a:prstGeom>
            <a:ln w="12700" cap="flat">
              <a:noFill/>
              <a:miter lim="400000"/>
            </a:ln>
            <a:effectLst/>
          </p:spPr>
        </p:pic>
        <p:grpSp>
          <p:nvGrpSpPr>
            <p:cNvPr id="584" name="Group"/>
            <p:cNvGrpSpPr/>
            <p:nvPr/>
          </p:nvGrpSpPr>
          <p:grpSpPr>
            <a:xfrm>
              <a:off x="2747962" y="1876424"/>
              <a:ext cx="1717676" cy="801688"/>
              <a:chOff x="0" y="0"/>
              <a:chExt cx="1717674" cy="801687"/>
            </a:xfrm>
          </p:grpSpPr>
          <p:sp>
            <p:nvSpPr>
              <p:cNvPr id="582" name="Rectangle"/>
              <p:cNvSpPr/>
              <p:nvPr/>
            </p:nvSpPr>
            <p:spPr>
              <a:xfrm>
                <a:off x="0" y="0"/>
                <a:ext cx="858839"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583" name="Rectangle"/>
              <p:cNvSpPr/>
              <p:nvPr/>
            </p:nvSpPr>
            <p:spPr>
              <a:xfrm>
                <a:off x="858837" y="0"/>
                <a:ext cx="858838" cy="801688"/>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grpSp>
          <p:nvGrpSpPr>
            <p:cNvPr id="587" name="Group"/>
            <p:cNvGrpSpPr/>
            <p:nvPr/>
          </p:nvGrpSpPr>
          <p:grpSpPr>
            <a:xfrm>
              <a:off x="2747962" y="2811463"/>
              <a:ext cx="1717676" cy="801687"/>
              <a:chOff x="0" y="0"/>
              <a:chExt cx="1717674" cy="801686"/>
            </a:xfrm>
          </p:grpSpPr>
          <p:sp>
            <p:nvSpPr>
              <p:cNvPr id="585" name="Rectangle"/>
              <p:cNvSpPr/>
              <p:nvPr/>
            </p:nvSpPr>
            <p:spPr>
              <a:xfrm>
                <a:off x="0" y="0"/>
                <a:ext cx="858839"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sp>
            <p:nvSpPr>
              <p:cNvPr id="586" name="Rectangle"/>
              <p:cNvSpPr/>
              <p:nvPr/>
            </p:nvSpPr>
            <p:spPr>
              <a:xfrm>
                <a:off x="858837" y="0"/>
                <a:ext cx="858838" cy="801687"/>
              </a:xfrm>
              <a:prstGeom prst="rect">
                <a:avLst/>
              </a:prstGeom>
              <a:noFill/>
              <a:ln w="19050" cap="flat">
                <a:solidFill>
                  <a:srgbClr val="000000"/>
                </a:solidFill>
                <a:prstDash val="solid"/>
                <a:round/>
              </a:ln>
              <a:effectLst>
                <a:outerShdw sx="100000" sy="100000" kx="0" ky="0" algn="b" rotWithShape="0" blurRad="38100" dist="23000" dir="5400000">
                  <a:srgbClr val="808080">
                    <a:alpha val="34999"/>
                  </a:srgbClr>
                </a:outerShdw>
              </a:effectLst>
            </p:spPr>
            <p:txBody>
              <a:bodyPr wrap="square" lIns="45719" tIns="45719" rIns="45719" bIns="45719" numCol="1" anchor="ctr">
                <a:noAutofit/>
              </a:bodyPr>
              <a:lstStyle/>
              <a:p>
                <a:pPr algn="ctr" defTabSz="457200">
                  <a:defRPr sz="2000">
                    <a:solidFill>
                      <a:srgbClr val="FFFFFF"/>
                    </a:solidFill>
                  </a:defRPr>
                </a:pPr>
              </a:p>
            </p:txBody>
          </p:sp>
        </p:grpSp>
        <p:pic>
          <p:nvPicPr>
            <p:cNvPr id="588" name="image.png" descr="image.png"/>
            <p:cNvPicPr>
              <a:picLocks noChangeAspect="1"/>
            </p:cNvPicPr>
            <p:nvPr/>
          </p:nvPicPr>
          <p:blipFill>
            <a:blip r:embed="rId2">
              <a:extLst/>
            </a:blip>
            <a:stretch>
              <a:fillRect/>
            </a:stretch>
          </p:blipFill>
          <p:spPr>
            <a:xfrm>
              <a:off x="1316790" y="445104"/>
              <a:ext cx="651730" cy="354554"/>
            </a:xfrm>
            <a:prstGeom prst="rect">
              <a:avLst/>
            </a:prstGeom>
            <a:ln w="12700" cap="flat">
              <a:noFill/>
              <a:miter lim="400000"/>
            </a:ln>
            <a:effectLst/>
          </p:spPr>
        </p:pic>
        <p:pic>
          <p:nvPicPr>
            <p:cNvPr id="589" name="image.png" descr="image.png"/>
            <p:cNvPicPr>
              <a:picLocks noChangeAspect="1"/>
            </p:cNvPicPr>
            <p:nvPr/>
          </p:nvPicPr>
          <p:blipFill>
            <a:blip r:embed="rId2">
              <a:extLst/>
            </a:blip>
            <a:stretch>
              <a:fillRect/>
            </a:stretch>
          </p:blipFill>
          <p:spPr>
            <a:xfrm>
              <a:off x="3664112" y="445104"/>
              <a:ext cx="651730" cy="354554"/>
            </a:xfrm>
            <a:prstGeom prst="rect">
              <a:avLst/>
            </a:prstGeom>
            <a:ln w="12700" cap="flat">
              <a:noFill/>
              <a:miter lim="400000"/>
            </a:ln>
            <a:effectLst/>
          </p:spPr>
        </p:pic>
        <p:pic>
          <p:nvPicPr>
            <p:cNvPr id="590" name="image.png" descr="image.png"/>
            <p:cNvPicPr>
              <a:picLocks noChangeAspect="1"/>
            </p:cNvPicPr>
            <p:nvPr/>
          </p:nvPicPr>
          <p:blipFill>
            <a:blip r:embed="rId3">
              <a:extLst/>
            </a:blip>
            <a:stretch>
              <a:fillRect/>
            </a:stretch>
          </p:blipFill>
          <p:spPr>
            <a:xfrm>
              <a:off x="3835868" y="2907019"/>
              <a:ext cx="569779" cy="417897"/>
            </a:xfrm>
            <a:prstGeom prst="rect">
              <a:avLst/>
            </a:prstGeom>
            <a:ln w="12700" cap="flat">
              <a:noFill/>
              <a:miter lim="400000"/>
            </a:ln>
            <a:effectLst/>
          </p:spPr>
        </p:pic>
        <p:pic>
          <p:nvPicPr>
            <p:cNvPr id="591" name="image.png" descr="image.png"/>
            <p:cNvPicPr>
              <a:picLocks noChangeAspect="1"/>
            </p:cNvPicPr>
            <p:nvPr/>
          </p:nvPicPr>
          <p:blipFill>
            <a:blip r:embed="rId2">
              <a:extLst/>
            </a:blip>
            <a:stretch>
              <a:fillRect/>
            </a:stretch>
          </p:blipFill>
          <p:spPr>
            <a:xfrm>
              <a:off x="2862588" y="445104"/>
              <a:ext cx="651729" cy="354554"/>
            </a:xfrm>
            <a:prstGeom prst="rect">
              <a:avLst/>
            </a:prstGeom>
            <a:ln w="12700" cap="flat">
              <a:noFill/>
              <a:miter lim="400000"/>
            </a:ln>
            <a:effectLst/>
          </p:spPr>
        </p:pic>
        <p:sp>
          <p:nvSpPr>
            <p:cNvPr id="592" name="1"/>
            <p:cNvSpPr/>
            <p:nvPr/>
          </p:nvSpPr>
          <p:spPr>
            <a:xfrm>
              <a:off x="0" y="330597"/>
              <a:ext cx="290622"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1</a:t>
              </a:r>
            </a:p>
          </p:txBody>
        </p:sp>
        <p:sp>
          <p:nvSpPr>
            <p:cNvPr id="593" name="2"/>
            <p:cNvSpPr/>
            <p:nvPr/>
          </p:nvSpPr>
          <p:spPr>
            <a:xfrm>
              <a:off x="2404573" y="330597"/>
              <a:ext cx="290623"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2</a:t>
              </a:r>
            </a:p>
          </p:txBody>
        </p:sp>
        <p:sp>
          <p:nvSpPr>
            <p:cNvPr id="594" name="3"/>
            <p:cNvSpPr/>
            <p:nvPr/>
          </p:nvSpPr>
          <p:spPr>
            <a:xfrm>
              <a:off x="0" y="1303912"/>
              <a:ext cx="290622"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3</a:t>
              </a:r>
            </a:p>
          </p:txBody>
        </p:sp>
        <p:sp>
          <p:nvSpPr>
            <p:cNvPr id="595" name="4"/>
            <p:cNvSpPr/>
            <p:nvPr/>
          </p:nvSpPr>
          <p:spPr>
            <a:xfrm>
              <a:off x="2404573" y="1303912"/>
              <a:ext cx="290623"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4</a:t>
              </a:r>
            </a:p>
          </p:txBody>
        </p:sp>
        <p:sp>
          <p:nvSpPr>
            <p:cNvPr id="596" name="5"/>
            <p:cNvSpPr/>
            <p:nvPr/>
          </p:nvSpPr>
          <p:spPr>
            <a:xfrm>
              <a:off x="0" y="2219973"/>
              <a:ext cx="290622"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5</a:t>
              </a:r>
            </a:p>
          </p:txBody>
        </p:sp>
        <p:sp>
          <p:nvSpPr>
            <p:cNvPr id="597" name="6"/>
            <p:cNvSpPr/>
            <p:nvPr/>
          </p:nvSpPr>
          <p:spPr>
            <a:xfrm>
              <a:off x="2404573" y="2219973"/>
              <a:ext cx="290623"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6</a:t>
              </a:r>
            </a:p>
          </p:txBody>
        </p:sp>
        <p:sp>
          <p:nvSpPr>
            <p:cNvPr id="598" name="7"/>
            <p:cNvSpPr/>
            <p:nvPr/>
          </p:nvSpPr>
          <p:spPr>
            <a:xfrm>
              <a:off x="0" y="3136035"/>
              <a:ext cx="290622"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7</a:t>
              </a:r>
            </a:p>
          </p:txBody>
        </p:sp>
        <p:sp>
          <p:nvSpPr>
            <p:cNvPr id="599" name="8"/>
            <p:cNvSpPr/>
            <p:nvPr/>
          </p:nvSpPr>
          <p:spPr>
            <a:xfrm>
              <a:off x="2404573" y="3136035"/>
              <a:ext cx="290623" cy="49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2800"/>
              </a:lvl1pPr>
            </a:lstStyle>
            <a:p>
              <a:pPr/>
              <a:r>
                <a:t>8</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0"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2" name="Ex: Vacuum World"/>
          <p:cNvSpPr/>
          <p:nvPr>
            <p:ph type="title" idx="4294967295"/>
          </p:nvPr>
        </p:nvSpPr>
        <p:spPr>
          <a:xfrm>
            <a:off x="361950" y="88900"/>
            <a:ext cx="8153400" cy="1020763"/>
          </a:xfrm>
          <a:prstGeom prst="rect">
            <a:avLst/>
          </a:prstGeom>
        </p:spPr>
        <p:txBody>
          <a:bodyPr/>
          <a:lstStyle>
            <a:lvl1pPr defTabSz="457200">
              <a:defRPr sz="4400"/>
            </a:lvl1pPr>
          </a:lstStyle>
          <a:p>
            <a:pPr/>
            <a:r>
              <a:t>Ex: Vacuum World</a:t>
            </a:r>
          </a:p>
        </p:txBody>
      </p:sp>
      <p:pic>
        <p:nvPicPr>
          <p:cNvPr id="603" name="vacuumlargejpg" descr="vacuumlargejpg"/>
          <p:cNvPicPr>
            <a:picLocks noChangeAspect="1"/>
          </p:cNvPicPr>
          <p:nvPr/>
        </p:nvPicPr>
        <p:blipFill>
          <a:blip r:embed="rId2">
            <a:extLst/>
          </a:blip>
          <a:srcRect l="0" t="10069" r="0" b="30207"/>
          <a:stretch>
            <a:fillRect/>
          </a:stretch>
        </p:blipFill>
        <p:spPr>
          <a:xfrm>
            <a:off x="609600" y="990600"/>
            <a:ext cx="6800850" cy="56038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5" name="Search"/>
          <p:cNvSpPr/>
          <p:nvPr>
            <p:ph type="title" idx="4294967295"/>
          </p:nvPr>
        </p:nvSpPr>
        <p:spPr>
          <a:xfrm>
            <a:off x="374650" y="88900"/>
            <a:ext cx="8153400" cy="1020763"/>
          </a:xfrm>
          <a:prstGeom prst="rect">
            <a:avLst/>
          </a:prstGeom>
        </p:spPr>
        <p:txBody>
          <a:bodyPr/>
          <a:lstStyle>
            <a:lvl1pPr defTabSz="457200">
              <a:defRPr sz="4400"/>
            </a:lvl1pPr>
          </a:lstStyle>
          <a:p>
            <a:pPr/>
            <a:r>
              <a:t>Search</a:t>
            </a:r>
          </a:p>
        </p:txBody>
      </p:sp>
      <p:sp>
        <p:nvSpPr>
          <p:cNvPr id="606" name="Formulate “what to do” as a search problem…"/>
          <p:cNvSpPr/>
          <p:nvPr>
            <p:ph type="body" idx="4294967295"/>
          </p:nvPr>
        </p:nvSpPr>
        <p:spPr>
          <a:xfrm>
            <a:off x="347662" y="1058862"/>
            <a:ext cx="8686801" cy="5330826"/>
          </a:xfrm>
          <a:prstGeom prst="rect">
            <a:avLst/>
          </a:prstGeom>
        </p:spPr>
        <p:txBody>
          <a:bodyPr/>
          <a:lstStyle/>
          <a:p>
            <a:pPr defTabSz="457200">
              <a:spcBef>
                <a:spcPts val="600"/>
              </a:spcBef>
              <a:buClr>
                <a:schemeClr val="accent1"/>
              </a:buClr>
              <a:buChar char="•"/>
              <a:defRPr sz="2800"/>
            </a:pPr>
            <a:r>
              <a:t>Formulate </a:t>
            </a:r>
            <a:r>
              <a:t>“</a:t>
            </a:r>
            <a:r>
              <a:t>what to do</a:t>
            </a:r>
            <a:r>
              <a:t>”</a:t>
            </a:r>
            <a:r>
              <a:t> as a search problem</a:t>
            </a:r>
          </a:p>
          <a:p>
            <a:pPr lvl="1" marL="742950" indent="-285750" defTabSz="457200">
              <a:spcBef>
                <a:spcPts val="0"/>
              </a:spcBef>
              <a:buClr>
                <a:schemeClr val="accent1"/>
              </a:buClr>
              <a:defRPr sz="2400"/>
            </a:pPr>
            <a:r>
              <a:t>Solution tells the agent what to do</a:t>
            </a:r>
          </a:p>
          <a:p>
            <a:pPr lvl="1" marL="742950" indent="-285750" defTabSz="457200">
              <a:spcBef>
                <a:spcPts val="0"/>
              </a:spcBef>
              <a:buClr>
                <a:schemeClr val="accent1"/>
              </a:buClr>
              <a:defRPr sz="2400"/>
            </a:pPr>
          </a:p>
          <a:p>
            <a:pPr defTabSz="457200">
              <a:spcBef>
                <a:spcPts val="600"/>
              </a:spcBef>
              <a:buClr>
                <a:schemeClr val="accent1"/>
              </a:buClr>
              <a:buChar char="•"/>
              <a:defRPr sz="2800"/>
            </a:pPr>
            <a:r>
              <a:t>If no solution in the current search space?</a:t>
            </a:r>
          </a:p>
          <a:p>
            <a:pPr lvl="1" marL="742950" indent="-285750" defTabSz="457200">
              <a:spcBef>
                <a:spcPts val="0"/>
              </a:spcBef>
              <a:buClr>
                <a:schemeClr val="accent1"/>
              </a:buClr>
              <a:defRPr sz="2400"/>
            </a:pPr>
            <a:r>
              <a:t>Find space that does contain a solution (use search!)</a:t>
            </a:r>
          </a:p>
          <a:p>
            <a:pPr lvl="1" marL="742950" indent="-285750" defTabSz="457200">
              <a:spcBef>
                <a:spcPts val="0"/>
              </a:spcBef>
              <a:buClr>
                <a:schemeClr val="accent1"/>
              </a:buClr>
              <a:defRPr sz="2400"/>
            </a:pPr>
            <a:r>
              <a:t>Solve original problem in new search space</a:t>
            </a:r>
          </a:p>
          <a:p>
            <a:pPr lvl="1" marL="742950" indent="-285750" defTabSz="457200">
              <a:spcBef>
                <a:spcPts val="0"/>
              </a:spcBef>
              <a:buClr>
                <a:schemeClr val="accent1"/>
              </a:buClr>
              <a:defRPr sz="2400"/>
            </a:pPr>
          </a:p>
          <a:p>
            <a:pPr defTabSz="457200">
              <a:spcBef>
                <a:spcPts val="600"/>
              </a:spcBef>
              <a:buClr>
                <a:schemeClr val="accent1"/>
              </a:buClr>
              <a:buChar char="•"/>
              <a:defRPr sz="2800"/>
            </a:pPr>
            <a:r>
              <a:t>Many powerful extensions to these ideas</a:t>
            </a:r>
          </a:p>
          <a:p>
            <a:pPr lvl="1" marL="742950" indent="-285750" defTabSz="457200">
              <a:spcBef>
                <a:spcPts val="0"/>
              </a:spcBef>
              <a:buClr>
                <a:schemeClr val="accent1"/>
              </a:buClr>
              <a:defRPr sz="2400"/>
            </a:pPr>
            <a:r>
              <a:t>Constraint satisfaction; planning; game playing; </a:t>
            </a:r>
            <a:r>
              <a:t>…</a:t>
            </a:r>
          </a:p>
          <a:p>
            <a:pPr lvl="1" marL="742950" indent="-285750" defTabSz="457200">
              <a:spcBef>
                <a:spcPts val="0"/>
              </a:spcBef>
              <a:buClr>
                <a:schemeClr val="accent1"/>
              </a:buClr>
              <a:defRPr sz="2400"/>
            </a:pPr>
          </a:p>
          <a:p>
            <a:pPr defTabSz="457200">
              <a:spcBef>
                <a:spcPts val="600"/>
              </a:spcBef>
              <a:buClr>
                <a:schemeClr val="accent1"/>
              </a:buClr>
              <a:buChar char="•"/>
              <a:defRPr sz="2800"/>
            </a:pPr>
            <a:r>
              <a:t>Human problem-solving often looks like search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atiClass">
  <a:themeElements>
    <a:clrScheme name="atiClass">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tiClass">
      <a:majorFont>
        <a:latin typeface="Helvetica"/>
        <a:ea typeface="Helvetica"/>
        <a:cs typeface="Helvetica"/>
      </a:majorFont>
      <a:minorFont>
        <a:latin typeface="Times New Roman"/>
        <a:ea typeface="Times New Roman"/>
        <a:cs typeface="Times New Roman"/>
      </a:minorFont>
    </a:fontScheme>
    <a:fmtScheme name="atiClas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atiClass">
  <a:themeElements>
    <a:clrScheme name="atiClass">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tiClass">
      <a:majorFont>
        <a:latin typeface="Helvetica"/>
        <a:ea typeface="Helvetica"/>
        <a:cs typeface="Helvetica"/>
      </a:majorFont>
      <a:minorFont>
        <a:latin typeface="Times New Roman"/>
        <a:ea typeface="Times New Roman"/>
        <a:cs typeface="Times New Roman"/>
      </a:minorFont>
    </a:fontScheme>
    <a:fmtScheme name="atiClas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