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Shape 294"/>
          <p:cNvSpPr/>
          <p:nvPr>
            <p:ph type="sldImg"/>
          </p:nvPr>
        </p:nvSpPr>
        <p:spPr>
          <a:xfrm>
            <a:off x="1143000" y="685800"/>
            <a:ext cx="4572000" cy="3429000"/>
          </a:xfrm>
          <a:prstGeom prst="rect">
            <a:avLst/>
          </a:prstGeom>
        </p:spPr>
        <p:txBody>
          <a:bodyPr/>
          <a:lstStyle/>
          <a:p>
            <a:pPr/>
          </a:p>
        </p:txBody>
      </p:sp>
      <p:sp>
        <p:nvSpPr>
          <p:cNvPr id="295" name="Shape 29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Times New Roman"/>
      </a:defRPr>
    </a:lvl1pPr>
    <a:lvl2pPr indent="228600" latinLnBrk="0">
      <a:spcBef>
        <a:spcPts val="400"/>
      </a:spcBef>
      <a:defRPr sz="1200">
        <a:latin typeface="+mj-lt"/>
        <a:ea typeface="+mj-ea"/>
        <a:cs typeface="+mj-cs"/>
        <a:sym typeface="Times New Roman"/>
      </a:defRPr>
    </a:lvl2pPr>
    <a:lvl3pPr indent="457200" latinLnBrk="0">
      <a:spcBef>
        <a:spcPts val="400"/>
      </a:spcBef>
      <a:defRPr sz="1200">
        <a:latin typeface="+mj-lt"/>
        <a:ea typeface="+mj-ea"/>
        <a:cs typeface="+mj-cs"/>
        <a:sym typeface="Times New Roman"/>
      </a:defRPr>
    </a:lvl3pPr>
    <a:lvl4pPr indent="685800" latinLnBrk="0">
      <a:spcBef>
        <a:spcPts val="400"/>
      </a:spcBef>
      <a:defRPr sz="1200">
        <a:latin typeface="+mj-lt"/>
        <a:ea typeface="+mj-ea"/>
        <a:cs typeface="+mj-cs"/>
        <a:sym typeface="Times New Roman"/>
      </a:defRPr>
    </a:lvl4pPr>
    <a:lvl5pPr indent="914400" latinLnBrk="0">
      <a:spcBef>
        <a:spcPts val="400"/>
      </a:spcBef>
      <a:defRPr sz="1200">
        <a:latin typeface="+mj-lt"/>
        <a:ea typeface="+mj-ea"/>
        <a:cs typeface="+mj-cs"/>
        <a:sym typeface="Times New Roman"/>
      </a:defRPr>
    </a:lvl5pPr>
    <a:lvl6pPr indent="1143000" latinLnBrk="0">
      <a:spcBef>
        <a:spcPts val="400"/>
      </a:spcBef>
      <a:defRPr sz="1200">
        <a:latin typeface="+mj-lt"/>
        <a:ea typeface="+mj-ea"/>
        <a:cs typeface="+mj-cs"/>
        <a:sym typeface="Times New Roman"/>
      </a:defRPr>
    </a:lvl6pPr>
    <a:lvl7pPr indent="1371600" latinLnBrk="0">
      <a:spcBef>
        <a:spcPts val="400"/>
      </a:spcBef>
      <a:defRPr sz="1200">
        <a:latin typeface="+mj-lt"/>
        <a:ea typeface="+mj-ea"/>
        <a:cs typeface="+mj-cs"/>
        <a:sym typeface="Times New Roman"/>
      </a:defRPr>
    </a:lvl7pPr>
    <a:lvl8pPr indent="1600200" latinLnBrk="0">
      <a:spcBef>
        <a:spcPts val="400"/>
      </a:spcBef>
      <a:defRPr sz="1200">
        <a:latin typeface="+mj-lt"/>
        <a:ea typeface="+mj-ea"/>
        <a:cs typeface="+mj-cs"/>
        <a:sym typeface="Times New Roman"/>
      </a:defRPr>
    </a:lvl8pPr>
    <a:lvl9pPr indent="1828800" latinLnBrk="0">
      <a:spcBef>
        <a:spcPts val="400"/>
      </a:spcBef>
      <a:defRPr sz="1200">
        <a:latin typeface="+mj-lt"/>
        <a:ea typeface="+mj-ea"/>
        <a:cs typeface="+mj-cs"/>
        <a:sym typeface="Times New Roman"/>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6" name="Shape 646"/>
          <p:cNvSpPr/>
          <p:nvPr>
            <p:ph type="sldImg"/>
          </p:nvPr>
        </p:nvSpPr>
        <p:spPr>
          <a:prstGeom prst="rect">
            <a:avLst/>
          </a:prstGeom>
        </p:spPr>
        <p:txBody>
          <a:bodyPr/>
          <a:lstStyle/>
          <a:p>
            <a:pPr/>
          </a:p>
        </p:txBody>
      </p:sp>
      <p:sp>
        <p:nvSpPr>
          <p:cNvPr id="647" name="Shape 647"/>
          <p:cNvSpPr/>
          <p:nvPr>
            <p:ph type="body" sz="quarter" idx="1"/>
          </p:nvPr>
        </p:nvSpPr>
        <p:spPr>
          <a:prstGeom prst="rect">
            <a:avLst/>
          </a:prstGeom>
        </p:spPr>
        <p:txBody>
          <a:bodyPr/>
          <a:lstStyle/>
          <a:p>
            <a:pPr/>
            <a:r>
              <a:t>b^(d+1); compare to BFS, O(b^d) because goal test when generated; waiting until expanded means one more level of generated nodes before finishing.</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png"/></Relationships>

</file>

<file path=ppt/slideLayouts/_rels/slideLayout2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jpe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Title Text"/>
          <p:cNvSpPr/>
          <p:nvPr>
            <p:ph type="title"/>
          </p:nvPr>
        </p:nvSpPr>
        <p:spPr>
          <a:prstGeom prst="rect">
            <a:avLst/>
          </a:prstGeom>
        </p:spPr>
        <p:txBody>
          <a:bodyPr/>
          <a:lstStyle/>
          <a:p>
            <a:pPr/>
            <a:r>
              <a:t>Title Text</a:t>
            </a:r>
          </a:p>
        </p:txBody>
      </p:sp>
      <p:sp>
        <p:nvSpPr>
          <p:cNvPr id="1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02"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03"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04" name="Title Text"/>
          <p:cNvSpPr/>
          <p:nvPr>
            <p:ph type="title"/>
          </p:nvPr>
        </p:nvSpPr>
        <p:spPr>
          <a:prstGeom prst="rect">
            <a:avLst/>
          </a:prstGeom>
        </p:spPr>
        <p:txBody>
          <a:bodyPr/>
          <a:lstStyle/>
          <a:p>
            <a:pPr/>
            <a:r>
              <a:t>Title Text</a:t>
            </a:r>
          </a:p>
        </p:txBody>
      </p:sp>
      <p:sp>
        <p:nvSpPr>
          <p:cNvPr id="105"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3"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14"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15" name="Title Text"/>
          <p:cNvSpPr/>
          <p:nvPr>
            <p:ph type="title"/>
          </p:nvPr>
        </p:nvSpPr>
        <p:spPr>
          <a:prstGeom prst="rect">
            <a:avLst/>
          </a:prstGeom>
        </p:spPr>
        <p:txBody>
          <a:bodyPr/>
          <a:lstStyle/>
          <a:p>
            <a:pPr/>
            <a:r>
              <a:t>Title Text</a:t>
            </a:r>
          </a:p>
        </p:txBody>
      </p:sp>
      <p:sp>
        <p:nvSpPr>
          <p:cNvPr id="116"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24" name="Title Text"/>
          <p:cNvSpPr/>
          <p:nvPr>
            <p:ph type="title"/>
          </p:nvPr>
        </p:nvSpPr>
        <p:spPr>
          <a:prstGeom prst="rect">
            <a:avLst/>
          </a:prstGeom>
        </p:spPr>
        <p:txBody>
          <a:bodyPr/>
          <a:lstStyle/>
          <a:p>
            <a:pPr/>
            <a:r>
              <a:t>Title Text</a:t>
            </a:r>
          </a:p>
        </p:txBody>
      </p:sp>
      <p:sp>
        <p:nvSpPr>
          <p:cNvPr id="125"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6" name="Slide Number"/>
          <p:cNvSpPr/>
          <p:nvPr>
            <p:ph type="sldNum" sz="quarter" idx="2"/>
          </p:nvPr>
        </p:nvSpPr>
        <p:spPr>
          <a:xfrm>
            <a:off x="8194218" y="6418580"/>
            <a:ext cx="263983" cy="26924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33"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6305550"/>
            <a:ext cx="9144000" cy="533400"/>
          </a:xfrm>
          <a:prstGeom prst="rect">
            <a:avLst/>
          </a:prstGeom>
          <a:ln w="12700">
            <a:miter lim="400000"/>
          </a:ln>
        </p:spPr>
      </p:pic>
      <p:pic>
        <p:nvPicPr>
          <p:cNvPr id="134"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36512" y="5294312"/>
            <a:ext cx="2362201" cy="960438"/>
          </a:xfrm>
          <a:prstGeom prst="rect">
            <a:avLst/>
          </a:prstGeom>
          <a:ln w="12700">
            <a:miter lim="400000"/>
          </a:ln>
        </p:spPr>
      </p:pic>
      <p:sp>
        <p:nvSpPr>
          <p:cNvPr id="135" name="Title Text"/>
          <p:cNvSpPr/>
          <p:nvPr>
            <p:ph type="title"/>
          </p:nvPr>
        </p:nvSpPr>
        <p:spPr>
          <a:prstGeom prst="rect">
            <a:avLst/>
          </a:prstGeom>
        </p:spPr>
        <p:txBody>
          <a:bodyPr/>
          <a:lstStyle/>
          <a:p>
            <a:pPr/>
            <a:r>
              <a:t>Title Text</a:t>
            </a:r>
          </a:p>
        </p:txBody>
      </p:sp>
      <p:sp>
        <p:nvSpPr>
          <p:cNvPr id="136"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44"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45"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46" name="Title Text"/>
          <p:cNvSpPr/>
          <p:nvPr>
            <p:ph type="title"/>
          </p:nvPr>
        </p:nvSpPr>
        <p:spPr>
          <a:prstGeom prst="rect">
            <a:avLst/>
          </a:prstGeom>
        </p:spPr>
        <p:txBody>
          <a:bodyPr/>
          <a:lstStyle/>
          <a:p>
            <a:pPr/>
            <a:r>
              <a:t>Title Text</a:t>
            </a:r>
          </a:p>
        </p:txBody>
      </p:sp>
      <p:sp>
        <p:nvSpPr>
          <p:cNvPr id="147"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155"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19050"/>
            <a:ext cx="9144000" cy="533400"/>
          </a:xfrm>
          <a:prstGeom prst="rect">
            <a:avLst/>
          </a:prstGeom>
          <a:ln w="12700">
            <a:miter lim="400000"/>
          </a:ln>
        </p:spPr>
      </p:pic>
      <p:pic>
        <p:nvPicPr>
          <p:cNvPr id="156"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57150" y="620712"/>
            <a:ext cx="2362200" cy="960438"/>
          </a:xfrm>
          <a:prstGeom prst="rect">
            <a:avLst/>
          </a:prstGeom>
          <a:ln w="12700">
            <a:miter lim="400000"/>
          </a:ln>
        </p:spPr>
      </p:pic>
      <p:sp>
        <p:nvSpPr>
          <p:cNvPr id="157" name="Title Text"/>
          <p:cNvSpPr/>
          <p:nvPr>
            <p:ph type="title"/>
          </p:nvPr>
        </p:nvSpPr>
        <p:spPr>
          <a:prstGeom prst="rect">
            <a:avLst/>
          </a:prstGeom>
        </p:spPr>
        <p:txBody>
          <a:bodyPr/>
          <a:lstStyle/>
          <a:p>
            <a:pPr/>
            <a:r>
              <a:t>Title Text</a:t>
            </a:r>
          </a:p>
        </p:txBody>
      </p:sp>
      <p:sp>
        <p:nvSpPr>
          <p:cNvPr id="158"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59"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66"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67"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68" name="Title Text"/>
          <p:cNvSpPr/>
          <p:nvPr>
            <p:ph type="title"/>
          </p:nvPr>
        </p:nvSpPr>
        <p:spPr>
          <a:prstGeom prst="rect">
            <a:avLst/>
          </a:prstGeom>
        </p:spPr>
        <p:txBody>
          <a:bodyPr/>
          <a:lstStyle/>
          <a:p>
            <a:pPr/>
            <a:r>
              <a:t>Title Text</a:t>
            </a:r>
          </a:p>
        </p:txBody>
      </p:sp>
      <p:sp>
        <p:nvSpPr>
          <p:cNvPr id="16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7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77"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78"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79" name="Title Text"/>
          <p:cNvSpPr/>
          <p:nvPr>
            <p:ph type="title"/>
          </p:nvPr>
        </p:nvSpPr>
        <p:spPr>
          <a:prstGeom prst="rect">
            <a:avLst/>
          </a:prstGeom>
        </p:spPr>
        <p:txBody>
          <a:bodyPr/>
          <a:lstStyle/>
          <a:p>
            <a:pPr/>
            <a:r>
              <a:t>Title Text</a:t>
            </a:r>
          </a:p>
        </p:txBody>
      </p:sp>
      <p:sp>
        <p:nvSpPr>
          <p:cNvPr id="180"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88"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189"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190" name="Title Text"/>
          <p:cNvSpPr/>
          <p:nvPr>
            <p:ph type="title"/>
          </p:nvPr>
        </p:nvSpPr>
        <p:spPr>
          <a:prstGeom prst="rect">
            <a:avLst/>
          </a:prstGeom>
        </p:spPr>
        <p:txBody>
          <a:bodyPr/>
          <a:lstStyle/>
          <a:p>
            <a:pPr/>
            <a:r>
              <a:t>Title Text</a:t>
            </a:r>
          </a:p>
        </p:txBody>
      </p:sp>
      <p:sp>
        <p:nvSpPr>
          <p:cNvPr id="19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9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99"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200"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201" name="Title Text"/>
          <p:cNvSpPr/>
          <p:nvPr>
            <p:ph type="title"/>
          </p:nvPr>
        </p:nvSpPr>
        <p:spPr>
          <a:prstGeom prst="rect">
            <a:avLst/>
          </a:prstGeom>
        </p:spPr>
        <p:txBody>
          <a:bodyPr/>
          <a:lstStyle/>
          <a:p>
            <a:pPr/>
            <a:r>
              <a:t>Title Text</a:t>
            </a:r>
          </a:p>
        </p:txBody>
      </p:sp>
      <p:sp>
        <p:nvSpPr>
          <p:cNvPr id="20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0" name="Title Text"/>
          <p:cNvSpPr/>
          <p:nvPr>
            <p:ph type="title"/>
          </p:nvPr>
        </p:nvSpPr>
        <p:spPr>
          <a:prstGeom prst="rect">
            <a:avLst/>
          </a:prstGeom>
        </p:spPr>
        <p:txBody>
          <a:bodyPr/>
          <a:lstStyle/>
          <a:p>
            <a:pPr/>
            <a:r>
              <a:t>Title Text</a:t>
            </a:r>
          </a:p>
        </p:txBody>
      </p:sp>
      <p:sp>
        <p:nvSpPr>
          <p:cNvPr id="2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10"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211"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212" name="Title Text"/>
          <p:cNvSpPr/>
          <p:nvPr>
            <p:ph type="title"/>
          </p:nvPr>
        </p:nvSpPr>
        <p:spPr>
          <a:prstGeom prst="rect">
            <a:avLst/>
          </a:prstGeom>
        </p:spPr>
        <p:txBody>
          <a:bodyPr/>
          <a:lstStyle/>
          <a:p>
            <a:pPr/>
            <a:r>
              <a:t>Title Text</a:t>
            </a:r>
          </a:p>
        </p:txBody>
      </p:sp>
      <p:sp>
        <p:nvSpPr>
          <p:cNvPr id="213"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21" name="Title Text"/>
          <p:cNvSpPr/>
          <p:nvPr>
            <p:ph type="title"/>
          </p:nvPr>
        </p:nvSpPr>
        <p:spPr>
          <a:prstGeom prst="rect">
            <a:avLst/>
          </a:prstGeom>
        </p:spPr>
        <p:txBody>
          <a:bodyPr/>
          <a:lstStyle/>
          <a:p>
            <a:pPr/>
            <a:r>
              <a:t>Title Text</a:t>
            </a:r>
          </a:p>
        </p:txBody>
      </p:sp>
      <p:sp>
        <p:nvSpPr>
          <p:cNvPr id="22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3" name="Slide Number"/>
          <p:cNvSpPr/>
          <p:nvPr>
            <p:ph type="sldNum" sz="quarter" idx="2"/>
          </p:nvPr>
        </p:nvSpPr>
        <p:spPr>
          <a:xfrm>
            <a:off x="8194218" y="6418580"/>
            <a:ext cx="263983" cy="26924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230" name="C:\Documents and Settings\Owner\My Documents\My Pictures\uci\Right-facing-anteater-grey.jpg" descr="C:\Documents and Settings\Owner\My Documents\My Pictures\uci\Right-facing-anteater-grey.jpg"/>
          <p:cNvPicPr>
            <a:picLocks noChangeAspect="1"/>
          </p:cNvPicPr>
          <p:nvPr/>
        </p:nvPicPr>
        <p:blipFill>
          <a:blip r:embed="rId2">
            <a:extLst/>
          </a:blip>
          <a:stretch>
            <a:fillRect/>
          </a:stretch>
        </p:blipFill>
        <p:spPr>
          <a:xfrm>
            <a:off x="76200" y="5289550"/>
            <a:ext cx="2362200" cy="960438"/>
          </a:xfrm>
          <a:prstGeom prst="rect">
            <a:avLst/>
          </a:prstGeom>
          <a:ln w="12700">
            <a:miter lim="400000"/>
          </a:ln>
        </p:spPr>
      </p:pic>
      <p:pic>
        <p:nvPicPr>
          <p:cNvPr id="231" name="C:\Documents and Settings\Owner\My Documents\My Pictures\bren_footer.png" descr="C:\Documents and Settings\Owner\My Documents\My Pictures\bren_footer.png"/>
          <p:cNvPicPr>
            <a:picLocks noChangeAspect="1"/>
          </p:cNvPicPr>
          <p:nvPr/>
        </p:nvPicPr>
        <p:blipFill>
          <a:blip r:embed="rId3">
            <a:extLst/>
          </a:blip>
          <a:stretch>
            <a:fillRect/>
          </a:stretch>
        </p:blipFill>
        <p:spPr>
          <a:xfrm>
            <a:off x="0" y="6292850"/>
            <a:ext cx="9144000" cy="566738"/>
          </a:xfrm>
          <a:prstGeom prst="rect">
            <a:avLst/>
          </a:prstGeom>
          <a:ln w="12700">
            <a:miter lim="400000"/>
          </a:ln>
        </p:spPr>
      </p:pic>
      <p:sp>
        <p:nvSpPr>
          <p:cNvPr id="232"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41" name="Group"/>
          <p:cNvGrpSpPr/>
          <p:nvPr/>
        </p:nvGrpSpPr>
        <p:grpSpPr>
          <a:xfrm>
            <a:off x="119062" y="355600"/>
            <a:ext cx="4267201" cy="838200"/>
            <a:chOff x="0" y="0"/>
            <a:chExt cx="4267200" cy="838200"/>
          </a:xfrm>
        </p:grpSpPr>
        <p:sp>
          <p:nvSpPr>
            <p:cNvPr id="239"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40"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42"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51" name="Group"/>
          <p:cNvGrpSpPr/>
          <p:nvPr/>
        </p:nvGrpSpPr>
        <p:grpSpPr>
          <a:xfrm>
            <a:off x="119062" y="355600"/>
            <a:ext cx="4267201" cy="838200"/>
            <a:chOff x="0" y="0"/>
            <a:chExt cx="4267200" cy="838200"/>
          </a:xfrm>
        </p:grpSpPr>
        <p:sp>
          <p:nvSpPr>
            <p:cNvPr id="249"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50"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52" name="Title Text"/>
          <p:cNvSpPr/>
          <p:nvPr>
            <p:ph type="title"/>
          </p:nvPr>
        </p:nvSpPr>
        <p:spPr>
          <a:xfrm>
            <a:off x="533400" y="274637"/>
            <a:ext cx="8153400" cy="1020763"/>
          </a:xfrm>
          <a:prstGeom prst="rect">
            <a:avLst/>
          </a:prstGeom>
        </p:spPr>
        <p:txBody>
          <a:bodyPr/>
          <a:lstStyle>
            <a:lvl1pPr defTabSz="457200">
              <a:defRPr sz="4400"/>
            </a:lvl1pPr>
          </a:lstStyle>
          <a:p>
            <a:pPr/>
            <a:r>
              <a:t>Title Text</a:t>
            </a:r>
          </a:p>
        </p:txBody>
      </p:sp>
      <p:sp>
        <p:nvSpPr>
          <p:cNvPr id="253" name="Body Level One…"/>
          <p:cNvSpPr/>
          <p:nvPr>
            <p:ph type="body" idx="1"/>
          </p:nvPr>
        </p:nvSpPr>
        <p:spPr>
          <a:xfrm>
            <a:off x="533400" y="1295400"/>
            <a:ext cx="8153400" cy="5068888"/>
          </a:xfrm>
          <a:prstGeom prst="rect">
            <a:avLst/>
          </a:prstGeom>
        </p:spPr>
        <p:txBody>
          <a:bodyPr/>
          <a:lstStyle>
            <a:lvl1pPr defTabSz="457200">
              <a:buClr>
                <a:schemeClr val="accent1"/>
              </a:buClr>
            </a:lvl1pPr>
            <a:lvl2pPr defTabSz="457200">
              <a:buClr>
                <a:schemeClr val="accent1"/>
              </a:buClr>
            </a:lvl2pPr>
            <a:lvl3pPr defTabSz="457200">
              <a:buClr>
                <a:schemeClr val="accent1"/>
              </a:buClr>
            </a:lvl3pPr>
            <a:lvl4pPr defTabSz="457200">
              <a:buClr>
                <a:schemeClr val="accent1"/>
              </a:buClr>
            </a:lvl4pPr>
            <a:lvl5pPr defTabSz="457200">
              <a:buClr>
                <a:schemeClr val="accent1"/>
              </a:buClr>
            </a:lvl5pPr>
          </a:lstStyle>
          <a:p>
            <a:pPr/>
            <a:r>
              <a:t>Body Level One</a:t>
            </a:r>
          </a:p>
          <a:p>
            <a:pPr lvl="1"/>
            <a:r>
              <a:t>Body Level Two</a:t>
            </a:r>
          </a:p>
          <a:p>
            <a:pPr lvl="2"/>
            <a:r>
              <a:t>Body Level Three</a:t>
            </a:r>
          </a:p>
          <a:p>
            <a:pPr lvl="3"/>
            <a:r>
              <a:t>Body Level Four</a:t>
            </a:r>
          </a:p>
          <a:p>
            <a:pPr lvl="4"/>
            <a:r>
              <a:t>Body Level Five</a:t>
            </a:r>
          </a:p>
        </p:txBody>
      </p:sp>
      <p:sp>
        <p:nvSpPr>
          <p:cNvPr id="254"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63" name="Group"/>
          <p:cNvGrpSpPr/>
          <p:nvPr/>
        </p:nvGrpSpPr>
        <p:grpSpPr>
          <a:xfrm>
            <a:off x="119062" y="355600"/>
            <a:ext cx="4267201" cy="838200"/>
            <a:chOff x="0" y="0"/>
            <a:chExt cx="4267200" cy="838200"/>
          </a:xfrm>
        </p:grpSpPr>
        <p:sp>
          <p:nvSpPr>
            <p:cNvPr id="261"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62"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64" name="Title Text"/>
          <p:cNvSpPr/>
          <p:nvPr>
            <p:ph type="title"/>
          </p:nvPr>
        </p:nvSpPr>
        <p:spPr>
          <a:xfrm>
            <a:off x="533400" y="274637"/>
            <a:ext cx="8153400" cy="1020763"/>
          </a:xfrm>
          <a:prstGeom prst="rect">
            <a:avLst/>
          </a:prstGeom>
        </p:spPr>
        <p:txBody>
          <a:bodyPr/>
          <a:lstStyle>
            <a:lvl1pPr defTabSz="457200">
              <a:defRPr sz="4400"/>
            </a:lvl1pPr>
          </a:lstStyle>
          <a:p>
            <a:pPr/>
            <a:r>
              <a:t>Title Text</a:t>
            </a:r>
          </a:p>
        </p:txBody>
      </p:sp>
      <p:sp>
        <p:nvSpPr>
          <p:cNvPr id="265" name="Body Level One…"/>
          <p:cNvSpPr/>
          <p:nvPr>
            <p:ph type="body" idx="1"/>
          </p:nvPr>
        </p:nvSpPr>
        <p:spPr>
          <a:xfrm>
            <a:off x="533400" y="1295400"/>
            <a:ext cx="8153400" cy="5068888"/>
          </a:xfrm>
          <a:prstGeom prst="rect">
            <a:avLst/>
          </a:prstGeom>
        </p:spPr>
        <p:txBody>
          <a:bodyPr/>
          <a:lstStyle>
            <a:lvl1pPr defTabSz="457200">
              <a:buClr>
                <a:schemeClr val="accent1"/>
              </a:buClr>
            </a:lvl1pPr>
            <a:lvl2pPr defTabSz="457200">
              <a:buClr>
                <a:schemeClr val="accent1"/>
              </a:buClr>
            </a:lvl2pPr>
            <a:lvl3pPr defTabSz="457200">
              <a:buClr>
                <a:schemeClr val="accent1"/>
              </a:buClr>
            </a:lvl3pPr>
            <a:lvl4pPr defTabSz="457200">
              <a:buClr>
                <a:schemeClr val="accent1"/>
              </a:buClr>
            </a:lvl4pPr>
            <a:lvl5pPr defTabSz="457200">
              <a:buClr>
                <a:schemeClr val="accent1"/>
              </a:buClr>
            </a:lvl5pPr>
          </a:lstStyle>
          <a:p>
            <a:pPr/>
            <a:r>
              <a:t>Body Level One</a:t>
            </a:r>
          </a:p>
          <a:p>
            <a:pPr lvl="1"/>
            <a:r>
              <a:t>Body Level Two</a:t>
            </a:r>
          </a:p>
          <a:p>
            <a:pPr lvl="2"/>
            <a:r>
              <a:t>Body Level Three</a:t>
            </a:r>
          </a:p>
          <a:p>
            <a:pPr lvl="3"/>
            <a:r>
              <a:t>Body Level Four</a:t>
            </a:r>
          </a:p>
          <a:p>
            <a:pPr lvl="4"/>
            <a:r>
              <a:t>Body Level Five</a:t>
            </a:r>
          </a:p>
        </p:txBody>
      </p:sp>
      <p:sp>
        <p:nvSpPr>
          <p:cNvPr id="266"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75" name="Group"/>
          <p:cNvGrpSpPr/>
          <p:nvPr/>
        </p:nvGrpSpPr>
        <p:grpSpPr>
          <a:xfrm>
            <a:off x="119062" y="355600"/>
            <a:ext cx="4267201" cy="838200"/>
            <a:chOff x="0" y="0"/>
            <a:chExt cx="4267200" cy="838200"/>
          </a:xfrm>
        </p:grpSpPr>
        <p:sp>
          <p:nvSpPr>
            <p:cNvPr id="273"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74"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76"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grpSp>
        <p:nvGrpSpPr>
          <p:cNvPr id="285" name="Group"/>
          <p:cNvGrpSpPr/>
          <p:nvPr/>
        </p:nvGrpSpPr>
        <p:grpSpPr>
          <a:xfrm>
            <a:off x="119062" y="355600"/>
            <a:ext cx="4267201" cy="838200"/>
            <a:chOff x="0" y="0"/>
            <a:chExt cx="4267200" cy="838200"/>
          </a:xfrm>
        </p:grpSpPr>
        <p:sp>
          <p:nvSpPr>
            <p:cNvPr id="283" name="Line"/>
            <p:cNvSpPr/>
            <p:nvPr/>
          </p:nvSpPr>
          <p:spPr>
            <a:xfrm>
              <a:off x="0" y="609600"/>
              <a:ext cx="4267200" cy="0"/>
            </a:xfrm>
            <a:prstGeom prst="line">
              <a:avLst/>
            </a:prstGeom>
            <a:noFill/>
            <a:ln w="38100" cap="flat">
              <a:solidFill>
                <a:srgbClr val="666699"/>
              </a:solidFill>
              <a:prstDash val="solid"/>
              <a:round/>
            </a:ln>
            <a:effectLst/>
          </p:spPr>
          <p:txBody>
            <a:bodyPr wrap="square" lIns="45719" tIns="45719" rIns="45719" bIns="45719" numCol="1" anchor="t">
              <a:noAutofit/>
            </a:bodyPr>
            <a:lstStyle/>
            <a:p>
              <a:pPr/>
            </a:p>
          </p:txBody>
        </p:sp>
        <p:sp>
          <p:nvSpPr>
            <p:cNvPr id="284" name="Line"/>
            <p:cNvSpPr/>
            <p:nvPr/>
          </p:nvSpPr>
          <p:spPr>
            <a:xfrm flipV="1">
              <a:off x="228599" y="0"/>
              <a:ext cx="1" cy="838200"/>
            </a:xfrm>
            <a:prstGeom prst="line">
              <a:avLst/>
            </a:prstGeom>
            <a:noFill/>
            <a:ln w="38100" cap="flat">
              <a:solidFill>
                <a:srgbClr val="3333CC"/>
              </a:solidFill>
              <a:prstDash val="solid"/>
              <a:round/>
            </a:ln>
            <a:effectLst/>
          </p:spPr>
          <p:txBody>
            <a:bodyPr wrap="square" lIns="45719" tIns="45719" rIns="45719" bIns="45719" numCol="1" anchor="t">
              <a:noAutofit/>
            </a:bodyPr>
            <a:lstStyle/>
            <a:p>
              <a:pPr/>
            </a:p>
          </p:txBody>
        </p:sp>
      </p:grpSp>
      <p:sp>
        <p:nvSpPr>
          <p:cNvPr id="286" name="Title Text"/>
          <p:cNvSpPr/>
          <p:nvPr>
            <p:ph type="title"/>
          </p:nvPr>
        </p:nvSpPr>
        <p:spPr>
          <a:xfrm>
            <a:off x="533400" y="274637"/>
            <a:ext cx="8153400" cy="1020763"/>
          </a:xfrm>
          <a:prstGeom prst="rect">
            <a:avLst/>
          </a:prstGeom>
        </p:spPr>
        <p:txBody>
          <a:bodyPr/>
          <a:lstStyle>
            <a:lvl1pPr defTabSz="457200">
              <a:defRPr sz="4400"/>
            </a:lvl1pPr>
          </a:lstStyle>
          <a:p>
            <a:pPr/>
            <a:r>
              <a:t>Title Text</a:t>
            </a:r>
          </a:p>
        </p:txBody>
      </p:sp>
      <p:sp>
        <p:nvSpPr>
          <p:cNvPr id="287" name="Body Level One…"/>
          <p:cNvSpPr/>
          <p:nvPr>
            <p:ph type="body" idx="1"/>
          </p:nvPr>
        </p:nvSpPr>
        <p:spPr>
          <a:xfrm>
            <a:off x="533400" y="1295400"/>
            <a:ext cx="8153400" cy="5068888"/>
          </a:xfrm>
          <a:prstGeom prst="rect">
            <a:avLst/>
          </a:prstGeom>
        </p:spPr>
        <p:txBody>
          <a:bodyPr/>
          <a:lstStyle>
            <a:lvl1pPr defTabSz="457200">
              <a:buClr>
                <a:schemeClr val="accent1"/>
              </a:buClr>
            </a:lvl1pPr>
            <a:lvl2pPr defTabSz="457200">
              <a:buClr>
                <a:schemeClr val="accent1"/>
              </a:buClr>
            </a:lvl2pPr>
            <a:lvl3pPr defTabSz="457200">
              <a:buClr>
                <a:schemeClr val="accent1"/>
              </a:buClr>
            </a:lvl3pPr>
            <a:lvl4pPr defTabSz="457200">
              <a:buClr>
                <a:schemeClr val="accent1"/>
              </a:buClr>
            </a:lvl4pPr>
            <a:lvl5pPr defTabSz="457200">
              <a:buClr>
                <a:schemeClr val="accent1"/>
              </a:buClr>
            </a:lvl5pPr>
          </a:lstStyle>
          <a:p>
            <a:pPr/>
            <a:r>
              <a:t>Body Level One</a:t>
            </a:r>
          </a:p>
          <a:p>
            <a:pPr lvl="1"/>
            <a:r>
              <a:t>Body Level Two</a:t>
            </a:r>
          </a:p>
          <a:p>
            <a:pPr lvl="2"/>
            <a:r>
              <a:t>Body Level Three</a:t>
            </a:r>
          </a:p>
          <a:p>
            <a:pPr lvl="3"/>
            <a:r>
              <a:t>Body Level Four</a:t>
            </a:r>
          </a:p>
          <a:p>
            <a:pPr lvl="4"/>
            <a:r>
              <a:t>Body Level Five</a:t>
            </a:r>
          </a:p>
        </p:txBody>
      </p:sp>
      <p:sp>
        <p:nvSpPr>
          <p:cNvPr id="288"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29" name="Slide Number"/>
          <p:cNvSpPr/>
          <p:nvPr>
            <p:ph type="sldNum" sz="quarter" idx="2"/>
          </p:nvPr>
        </p:nvSpPr>
        <p:spPr>
          <a:xfrm>
            <a:off x="8422818" y="6536055"/>
            <a:ext cx="263983" cy="269240"/>
          </a:xfrm>
          <a:prstGeom prst="rect">
            <a:avLst/>
          </a:prstGeom>
        </p:spPr>
        <p:txBody>
          <a:bodyPr/>
          <a:lstStyle>
            <a:lvl1pPr defTabSz="457200"/>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36"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6305550"/>
            <a:ext cx="9144000" cy="533400"/>
          </a:xfrm>
          <a:prstGeom prst="rect">
            <a:avLst/>
          </a:prstGeom>
          <a:ln w="12700">
            <a:miter lim="400000"/>
          </a:ln>
        </p:spPr>
      </p:pic>
      <p:pic>
        <p:nvPicPr>
          <p:cNvPr id="37"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36512" y="5364162"/>
            <a:ext cx="2362201" cy="960438"/>
          </a:xfrm>
          <a:prstGeom prst="rect">
            <a:avLst/>
          </a:prstGeom>
          <a:ln w="12700">
            <a:miter lim="400000"/>
          </a:ln>
        </p:spPr>
      </p:pic>
      <p:sp>
        <p:nvSpPr>
          <p:cNvPr id="38" name="Title Text"/>
          <p:cNvSpPr/>
          <p:nvPr>
            <p:ph type="title"/>
          </p:nvPr>
        </p:nvSpPr>
        <p:spPr>
          <a:prstGeom prst="rect">
            <a:avLst/>
          </a:prstGeom>
        </p:spPr>
        <p:txBody>
          <a:bodyPr/>
          <a:lstStyle/>
          <a:p>
            <a:pPr/>
            <a:r>
              <a:t>Title Text</a:t>
            </a:r>
          </a:p>
        </p:txBody>
      </p:sp>
      <p:sp>
        <p:nvSpPr>
          <p:cNvPr id="39"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7"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48"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49" name="Title Text"/>
          <p:cNvSpPr/>
          <p:nvPr>
            <p:ph type="title"/>
          </p:nvPr>
        </p:nvSpPr>
        <p:spPr>
          <a:prstGeom prst="rect">
            <a:avLst/>
          </a:prstGeom>
        </p:spPr>
        <p:txBody>
          <a:bodyPr/>
          <a:lstStyle/>
          <a:p>
            <a:pPr/>
            <a:r>
              <a:t>Title Text</a:t>
            </a:r>
          </a:p>
        </p:txBody>
      </p:sp>
      <p:sp>
        <p:nvSpPr>
          <p:cNvPr id="50"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1"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58" name="C:\Documents and Settings\Owner\My Documents\My Pictures\bren_footer.png" descr="C:\Documents and Settings\Owner\My Documents\My Pictures\bren_footer.png"/>
          <p:cNvPicPr>
            <a:picLocks noChangeAspect="1"/>
          </p:cNvPicPr>
          <p:nvPr/>
        </p:nvPicPr>
        <p:blipFill>
          <a:blip r:embed="rId2">
            <a:extLst/>
          </a:blip>
          <a:stretch>
            <a:fillRect/>
          </a:stretch>
        </p:blipFill>
        <p:spPr>
          <a:xfrm>
            <a:off x="0" y="19050"/>
            <a:ext cx="9144000" cy="533400"/>
          </a:xfrm>
          <a:prstGeom prst="rect">
            <a:avLst/>
          </a:prstGeom>
          <a:ln w="12700">
            <a:miter lim="400000"/>
          </a:ln>
        </p:spPr>
      </p:pic>
      <p:pic>
        <p:nvPicPr>
          <p:cNvPr id="59" name="C:\Documents and Settings\Owner\My Documents\My Pictures\uci\Right-facing-anteater-grey.jpg" descr="C:\Documents and Settings\Owner\My Documents\My Pictures\uci\Right-facing-anteater-grey.jpg"/>
          <p:cNvPicPr>
            <a:picLocks noChangeAspect="1"/>
          </p:cNvPicPr>
          <p:nvPr/>
        </p:nvPicPr>
        <p:blipFill>
          <a:blip r:embed="rId3">
            <a:extLst/>
          </a:blip>
          <a:stretch>
            <a:fillRect/>
          </a:stretch>
        </p:blipFill>
        <p:spPr>
          <a:xfrm>
            <a:off x="57150" y="620712"/>
            <a:ext cx="2362200" cy="960438"/>
          </a:xfrm>
          <a:prstGeom prst="rect">
            <a:avLst/>
          </a:prstGeom>
          <a:ln w="12700">
            <a:miter lim="400000"/>
          </a:ln>
        </p:spPr>
      </p:pic>
      <p:sp>
        <p:nvSpPr>
          <p:cNvPr id="60" name="Title Text"/>
          <p:cNvSpPr/>
          <p:nvPr>
            <p:ph type="title"/>
          </p:nvPr>
        </p:nvSpPr>
        <p:spPr>
          <a:prstGeom prst="rect">
            <a:avLst/>
          </a:prstGeom>
        </p:spPr>
        <p:txBody>
          <a:bodyPr/>
          <a:lstStyle/>
          <a:p>
            <a:pPr/>
            <a:r>
              <a:t>Title Text</a:t>
            </a:r>
          </a:p>
        </p:txBody>
      </p:sp>
      <p:sp>
        <p:nvSpPr>
          <p:cNvPr id="61"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69"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70"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71" name="Title Text"/>
          <p:cNvSpPr/>
          <p:nvPr>
            <p:ph type="title"/>
          </p:nvPr>
        </p:nvSpPr>
        <p:spPr>
          <a:prstGeom prst="rect">
            <a:avLst/>
          </a:prstGeom>
        </p:spPr>
        <p:txBody>
          <a:bodyPr/>
          <a:lstStyle/>
          <a:p>
            <a:pPr/>
            <a:r>
              <a:t>Title Text</a:t>
            </a:r>
          </a:p>
        </p:txBody>
      </p:sp>
      <p:sp>
        <p:nvSpPr>
          <p:cNvPr id="72"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3"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80"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81"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82" name="Title Text"/>
          <p:cNvSpPr/>
          <p:nvPr>
            <p:ph type="title"/>
          </p:nvPr>
        </p:nvSpPr>
        <p:spPr>
          <a:prstGeom prst="rect">
            <a:avLst/>
          </a:prstGeom>
        </p:spPr>
        <p:txBody>
          <a:bodyPr/>
          <a:lstStyle/>
          <a:p>
            <a:pPr/>
            <a:r>
              <a:t>Title Text</a:t>
            </a:r>
          </a:p>
        </p:txBody>
      </p:sp>
      <p:sp>
        <p:nvSpPr>
          <p:cNvPr id="83"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4"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91" name="Rectangle"/>
          <p:cNvSpPr/>
          <p:nvPr/>
        </p:nvSpPr>
        <p:spPr>
          <a:xfrm>
            <a:off x="265112" y="1143000"/>
            <a:ext cx="4191001" cy="36513"/>
          </a:xfrm>
          <a:prstGeom prst="rect">
            <a:avLst/>
          </a:prstGeom>
          <a:solidFill>
            <a:schemeClr val="accent1"/>
          </a:solidFill>
          <a:ln w="12700">
            <a:miter lim="400000"/>
          </a:ln>
        </p:spPr>
        <p:txBody>
          <a:bodyPr lIns="45719" rIns="45719" anchor="ctr"/>
          <a:lstStyle/>
          <a:p>
            <a:pPr algn="ctr">
              <a:defRPr sz="1800">
                <a:solidFill>
                  <a:srgbClr val="FFFFFF"/>
                </a:solidFill>
              </a:defRPr>
            </a:pPr>
          </a:p>
        </p:txBody>
      </p:sp>
      <p:sp>
        <p:nvSpPr>
          <p:cNvPr id="92" name="Rectangle"/>
          <p:cNvSpPr/>
          <p:nvPr/>
        </p:nvSpPr>
        <p:spPr>
          <a:xfrm>
            <a:off x="417512" y="304800"/>
            <a:ext cx="36514" cy="1066800"/>
          </a:xfrm>
          <a:prstGeom prst="rect">
            <a:avLst/>
          </a:prstGeom>
          <a:solidFill>
            <a:srgbClr val="7F7F7F"/>
          </a:solidFill>
          <a:ln w="12700">
            <a:miter lim="400000"/>
          </a:ln>
        </p:spPr>
        <p:txBody>
          <a:bodyPr lIns="45719" rIns="45719" anchor="ctr"/>
          <a:lstStyle/>
          <a:p>
            <a:pPr algn="ctr">
              <a:defRPr sz="1800">
                <a:solidFill>
                  <a:srgbClr val="FFFFFF"/>
                </a:solidFill>
              </a:defRPr>
            </a:pPr>
          </a:p>
        </p:txBody>
      </p:sp>
      <p:sp>
        <p:nvSpPr>
          <p:cNvPr id="93" name="Title Text"/>
          <p:cNvSpPr/>
          <p:nvPr>
            <p:ph type="title"/>
          </p:nvPr>
        </p:nvSpPr>
        <p:spPr>
          <a:prstGeom prst="rect">
            <a:avLst/>
          </a:prstGeom>
        </p:spPr>
        <p:txBody>
          <a:bodyPr/>
          <a:lstStyle/>
          <a:p>
            <a:pPr/>
            <a:r>
              <a:t>Title Text</a:t>
            </a:r>
          </a:p>
        </p:txBody>
      </p:sp>
      <p:sp>
        <p:nvSpPr>
          <p:cNvPr id="94" name="Body Level One…"/>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5" name="Slide Number"/>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p:nvPr>
            <p:ph type="title"/>
          </p:nvPr>
        </p:nvSpPr>
        <p:spPr>
          <a:xfrm>
            <a:off x="457200" y="274637"/>
            <a:ext cx="8229600" cy="944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p:nvPr>
            <p:ph type="body" idx="1"/>
          </p:nvPr>
        </p:nvSpPr>
        <p:spPr>
          <a:xfrm>
            <a:off x="457200" y="1371600"/>
            <a:ext cx="8229600" cy="4754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5pPr>
      <a:lvl6pPr marL="0" marR="0" indent="4572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6pPr>
      <a:lvl7pPr marL="0" marR="0" indent="9144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7pPr>
      <a:lvl8pPr marL="0" marR="0" indent="13716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8pPr>
      <a:lvl9pPr marL="0" marR="0" indent="1828800" algn="l" defTabSz="914400" rtl="0" latinLnBrk="0">
        <a:lnSpc>
          <a:spcPct val="100000"/>
        </a:lnSpc>
        <a:spcBef>
          <a:spcPts val="0"/>
        </a:spcBef>
        <a:spcAft>
          <a:spcPts val="0"/>
        </a:spcAft>
        <a:buClrTx/>
        <a:buSzTx/>
        <a:buFontTx/>
        <a:buNone/>
        <a:tabLst/>
        <a:defRPr b="0" baseline="0" cap="none" i="0" spc="0" strike="noStrike" sz="4000" u="none">
          <a:ln>
            <a:noFill/>
          </a:ln>
          <a:solidFill>
            <a:srgbClr val="000000"/>
          </a:solidFill>
          <a:uFillTx/>
          <a:latin typeface="Calibri"/>
          <a:ea typeface="Calibri"/>
          <a:cs typeface="Calibri"/>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3.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5.png"/></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6.png"/></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7.png"/></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8.png"/></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 Id="rId3" Type="http://schemas.openxmlformats.org/officeDocument/2006/relationships/image" Target="../media/image20.png"/></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 Id="rId3" Type="http://schemas.openxmlformats.org/officeDocument/2006/relationships/image" Target="../media/image21.png"/></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 Id="rId3" Type="http://schemas.openxmlformats.org/officeDocument/2006/relationships/image" Target="../media/image22.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4.png"/><Relationship Id="rId3" Type="http://schemas.openxmlformats.org/officeDocument/2006/relationships/image" Target="../media/image23.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4.png"/></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5.png"/></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7.png"/></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8.png"/></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23.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hyperlink" Target="http://www.cs.rmit.edu.au/AI-Search/Product/" TargetMode="External"/><Relationship Id="rId3" Type="http://schemas.openxmlformats.org/officeDocument/2006/relationships/hyperlink" Target="http://aima.cs.berkeley.edu/demos.html" TargetMode="Externa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2.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Uninformed Search"/>
          <p:cNvSpPr/>
          <p:nvPr>
            <p:ph type="title" idx="4294967295"/>
          </p:nvPr>
        </p:nvSpPr>
        <p:spPr>
          <a:xfrm>
            <a:off x="685800" y="1600200"/>
            <a:ext cx="7772400" cy="1470025"/>
          </a:xfrm>
          <a:prstGeom prst="rect">
            <a:avLst/>
          </a:prstGeom>
        </p:spPr>
        <p:txBody>
          <a:bodyPr/>
          <a:lstStyle>
            <a:lvl1pPr algn="ctr" defTabSz="457200">
              <a:defRPr sz="4400"/>
            </a:lvl1pPr>
          </a:lstStyle>
          <a:p>
            <a:pPr/>
            <a:r>
              <a:t>Uninformed Search</a:t>
            </a:r>
          </a:p>
        </p:txBody>
      </p:sp>
      <p:sp>
        <p:nvSpPr>
          <p:cNvPr id="298" name="CS171, Winter 2017…"/>
          <p:cNvSpPr/>
          <p:nvPr>
            <p:ph type="body" sz="quarter" idx="4294967295"/>
          </p:nvPr>
        </p:nvSpPr>
        <p:spPr>
          <a:xfrm>
            <a:off x="1371600" y="3355975"/>
            <a:ext cx="6400800" cy="1752600"/>
          </a:xfrm>
          <a:prstGeom prst="rect">
            <a:avLst/>
          </a:prstGeom>
        </p:spPr>
        <p:txBody>
          <a:bodyPr/>
          <a:lstStyle/>
          <a:p>
            <a:pPr marL="0" indent="0" algn="ctr" defTabSz="370331">
              <a:spcBef>
                <a:spcPts val="600"/>
              </a:spcBef>
              <a:buSzTx/>
              <a:buNone/>
              <a:defRPr sz="2592">
                <a:solidFill>
                  <a:srgbClr val="898989"/>
                </a:solidFill>
              </a:defRPr>
            </a:pPr>
            <a:r>
              <a:t>CS171, Winter 2017</a:t>
            </a:r>
          </a:p>
          <a:p>
            <a:pPr marL="0" indent="0" algn="ctr" defTabSz="370331">
              <a:spcBef>
                <a:spcPts val="600"/>
              </a:spcBef>
              <a:buSzTx/>
              <a:buNone/>
              <a:defRPr sz="2592">
                <a:solidFill>
                  <a:srgbClr val="898989"/>
                </a:solidFill>
              </a:defRPr>
            </a:pPr>
            <a:r>
              <a:t>Introduction to Artificial Intelligence</a:t>
            </a:r>
          </a:p>
          <a:p>
            <a:pPr marL="0" indent="0" algn="ctr" defTabSz="370331">
              <a:spcBef>
                <a:spcPts val="600"/>
              </a:spcBef>
              <a:buSzTx/>
              <a:buNone/>
              <a:defRPr sz="2592">
                <a:solidFill>
                  <a:srgbClr val="898989"/>
                </a:solidFill>
              </a:defRPr>
            </a:pPr>
            <a:r>
              <a:t>Prof. Eric Mjolsness</a:t>
            </a:r>
          </a:p>
          <a:p>
            <a:pPr marL="0" indent="0" algn="ctr" defTabSz="370331">
              <a:spcBef>
                <a:spcPts val="600"/>
              </a:spcBef>
              <a:buSzTx/>
              <a:buNone/>
              <a:defRPr sz="1782">
                <a:solidFill>
                  <a:srgbClr val="898989"/>
                </a:solidFill>
              </a:defRPr>
            </a:pPr>
            <a:r>
              <a:t>Slides: Alexander Ihler, Rick Lathrop, R&amp;N</a:t>
            </a:r>
          </a:p>
        </p:txBody>
      </p:sp>
      <p:sp>
        <p:nvSpPr>
          <p:cNvPr id="299" name="Reading: R&amp;N 3.1-3.4"/>
          <p:cNvSpPr/>
          <p:nvPr/>
        </p:nvSpPr>
        <p:spPr>
          <a:xfrm>
            <a:off x="6553200" y="5638800"/>
            <a:ext cx="2298276"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chemeClr val="accent2"/>
                </a:solidFill>
              </a:defRPr>
            </a:lvl1pPr>
          </a:lstStyle>
          <a:p>
            <a:pPr/>
            <a:r>
              <a:t>Reading: R&amp;N 3.1-3.4</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Uniform cost search"/>
          <p:cNvSpPr/>
          <p:nvPr>
            <p:ph type="title" idx="4294967295"/>
          </p:nvPr>
        </p:nvSpPr>
        <p:spPr>
          <a:xfrm>
            <a:off x="361950" y="88900"/>
            <a:ext cx="8153400" cy="1020763"/>
          </a:xfrm>
          <a:prstGeom prst="rect">
            <a:avLst/>
          </a:prstGeom>
        </p:spPr>
        <p:txBody>
          <a:bodyPr/>
          <a:lstStyle>
            <a:lvl1pPr defTabSz="457200">
              <a:defRPr sz="4400"/>
            </a:lvl1pPr>
          </a:lstStyle>
          <a:p>
            <a:pPr/>
            <a:r>
              <a:t>Uniform cost search</a:t>
            </a:r>
          </a:p>
        </p:txBody>
      </p:sp>
      <p:pic>
        <p:nvPicPr>
          <p:cNvPr id="332" name="image.pdf" descr="image.pdf"/>
          <p:cNvPicPr>
            <a:picLocks noChangeAspect="1"/>
          </p:cNvPicPr>
          <p:nvPr/>
        </p:nvPicPr>
        <p:blipFill>
          <a:blip r:embed="rId2">
            <a:extLst/>
          </a:blip>
          <a:stretch>
            <a:fillRect/>
          </a:stretch>
        </p:blipFill>
        <p:spPr>
          <a:xfrm>
            <a:off x="473075" y="1600200"/>
            <a:ext cx="8075613" cy="4906963"/>
          </a:xfrm>
          <a:prstGeom prst="rect">
            <a:avLst/>
          </a:prstGeom>
          <a:ln w="12700">
            <a:miter lim="400000"/>
          </a:ln>
        </p:spPr>
      </p:pic>
      <p:sp>
        <p:nvSpPr>
          <p:cNvPr id="333" name="Rectangle"/>
          <p:cNvSpPr/>
          <p:nvPr/>
        </p:nvSpPr>
        <p:spPr>
          <a:xfrm>
            <a:off x="1211262" y="3048000"/>
            <a:ext cx="5562601" cy="533400"/>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334" name="Goal test after pop"/>
          <p:cNvSpPr/>
          <p:nvPr/>
        </p:nvSpPr>
        <p:spPr>
          <a:xfrm>
            <a:off x="4687887" y="2468562"/>
            <a:ext cx="2302928" cy="408941"/>
          </a:xfrm>
          <a:prstGeom prst="rect">
            <a:avLst/>
          </a:prstGeom>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rgbClr val="FF0000"/>
                </a:solidFill>
              </a:defRPr>
            </a:lvl1pPr>
          </a:lstStyle>
          <a:p>
            <a:pPr/>
            <a:r>
              <a:t>Goal test after pop</a:t>
            </a:r>
          </a:p>
        </p:txBody>
      </p:sp>
      <p:sp>
        <p:nvSpPr>
          <p:cNvPr id="335" name="UCS: sort by g…"/>
          <p:cNvSpPr/>
          <p:nvPr/>
        </p:nvSpPr>
        <p:spPr>
          <a:xfrm>
            <a:off x="5738812" y="533400"/>
            <a:ext cx="3379104" cy="9677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2000"/>
            </a:pPr>
            <a:r>
              <a:t>UCS: sort by g</a:t>
            </a:r>
          </a:p>
          <a:p>
            <a:pPr defTabSz="457200">
              <a:defRPr sz="2000"/>
            </a:pPr>
            <a:r>
              <a:t>GBFS: identical, use h</a:t>
            </a:r>
          </a:p>
          <a:p>
            <a:pPr defTabSz="457200">
              <a:defRPr sz="2000"/>
            </a:pPr>
            <a:r>
              <a:t>A*: identical, but use f = g+h</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Depth-limited search &amp; IDS"/>
          <p:cNvSpPr/>
          <p:nvPr>
            <p:ph type="title" idx="4294967295"/>
          </p:nvPr>
        </p:nvSpPr>
        <p:spPr>
          <a:xfrm>
            <a:off x="361950" y="88900"/>
            <a:ext cx="8153400" cy="1020763"/>
          </a:xfrm>
          <a:prstGeom prst="rect">
            <a:avLst/>
          </a:prstGeom>
        </p:spPr>
        <p:txBody>
          <a:bodyPr/>
          <a:lstStyle>
            <a:lvl1pPr defTabSz="457200">
              <a:defRPr sz="4400"/>
            </a:lvl1pPr>
          </a:lstStyle>
          <a:p>
            <a:pPr/>
            <a:r>
              <a:t>Depth-limited search &amp; IDS</a:t>
            </a:r>
          </a:p>
        </p:txBody>
      </p:sp>
      <p:pic>
        <p:nvPicPr>
          <p:cNvPr id="338" name="image.png" descr="image.png"/>
          <p:cNvPicPr>
            <a:picLocks noChangeAspect="1"/>
          </p:cNvPicPr>
          <p:nvPr/>
        </p:nvPicPr>
        <p:blipFill>
          <a:blip r:embed="rId2">
            <a:extLst/>
          </a:blip>
          <a:srcRect l="58203" t="36457" r="7421" b="20832"/>
          <a:stretch>
            <a:fillRect/>
          </a:stretch>
        </p:blipFill>
        <p:spPr>
          <a:xfrm>
            <a:off x="1217612" y="1336675"/>
            <a:ext cx="6705601" cy="3124201"/>
          </a:xfrm>
          <a:prstGeom prst="rect">
            <a:avLst/>
          </a:prstGeom>
          <a:ln w="12700">
            <a:miter lim="400000"/>
          </a:ln>
        </p:spPr>
      </p:pic>
      <p:sp>
        <p:nvSpPr>
          <p:cNvPr id="339" name="Rectangle"/>
          <p:cNvSpPr/>
          <p:nvPr/>
        </p:nvSpPr>
        <p:spPr>
          <a:xfrm>
            <a:off x="1457324" y="2514600"/>
            <a:ext cx="6172202" cy="533400"/>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340" name="Goal test before push"/>
          <p:cNvSpPr/>
          <p:nvPr/>
        </p:nvSpPr>
        <p:spPr>
          <a:xfrm>
            <a:off x="6096000" y="3200400"/>
            <a:ext cx="2587685" cy="408940"/>
          </a:xfrm>
          <a:prstGeom prst="rect">
            <a:avLst/>
          </a:prstGeom>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rgbClr val="FF0000"/>
                </a:solidFill>
              </a:defRPr>
            </a:lvl1pPr>
          </a:lstStyle>
          <a:p>
            <a:pPr/>
            <a:r>
              <a:t>Goal test before push</a:t>
            </a:r>
          </a:p>
        </p:txBody>
      </p:sp>
      <p:pic>
        <p:nvPicPr>
          <p:cNvPr id="341" name="image.png" descr="image.png"/>
          <p:cNvPicPr>
            <a:picLocks noChangeAspect="1"/>
          </p:cNvPicPr>
          <p:nvPr/>
        </p:nvPicPr>
        <p:blipFill>
          <a:blip r:embed="rId3">
            <a:extLst/>
          </a:blip>
          <a:srcRect l="14843" t="18750" r="3125" b="51042"/>
          <a:stretch>
            <a:fillRect/>
          </a:stretch>
        </p:blipFill>
        <p:spPr>
          <a:xfrm>
            <a:off x="790575" y="4460875"/>
            <a:ext cx="8001000" cy="22098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For DFS, BFS, DLS, and IDS, the goal test is done when the child node is generated.…"/>
          <p:cNvSpPr/>
          <p:nvPr>
            <p:ph type="body" idx="4294967295"/>
          </p:nvPr>
        </p:nvSpPr>
        <p:spPr>
          <a:xfrm>
            <a:off x="347662" y="1058862"/>
            <a:ext cx="8686801" cy="5330826"/>
          </a:xfrm>
          <a:prstGeom prst="rect">
            <a:avLst/>
          </a:prstGeom>
        </p:spPr>
        <p:txBody>
          <a:bodyPr/>
          <a:lstStyle/>
          <a:p>
            <a:pPr defTabSz="457200">
              <a:lnSpc>
                <a:spcPct val="90000"/>
              </a:lnSpc>
              <a:spcBef>
                <a:spcPts val="500"/>
              </a:spcBef>
              <a:buClr>
                <a:schemeClr val="accent1"/>
              </a:buClr>
              <a:buChar char="•"/>
              <a:defRPr sz="2400"/>
            </a:pPr>
            <a:r>
              <a:t>For DFS, BFS, DLS, and IDS, the goal test is done when the child node is generated.</a:t>
            </a:r>
          </a:p>
          <a:p>
            <a:pPr lvl="1" marL="742950" indent="-285750" defTabSz="457200">
              <a:lnSpc>
                <a:spcPct val="90000"/>
              </a:lnSpc>
              <a:spcBef>
                <a:spcPts val="0"/>
              </a:spcBef>
              <a:buClr>
                <a:schemeClr val="accent1"/>
              </a:buClr>
              <a:defRPr sz="2000"/>
            </a:pPr>
            <a:r>
              <a:t>These are not optimal searches in the general case.</a:t>
            </a:r>
          </a:p>
          <a:p>
            <a:pPr lvl="1" marL="742950" indent="-285750" defTabSz="457200">
              <a:lnSpc>
                <a:spcPct val="90000"/>
              </a:lnSpc>
              <a:spcBef>
                <a:spcPts val="0"/>
              </a:spcBef>
              <a:buClr>
                <a:schemeClr val="accent1"/>
              </a:buClr>
              <a:defRPr sz="2000"/>
            </a:pPr>
            <a:r>
              <a:t>BFS and IDS are optimal if cost is a function of depth only; then, optimal goals are also shallowest goals and so will be found first</a:t>
            </a:r>
          </a:p>
          <a:p>
            <a:pPr defTabSz="457200">
              <a:lnSpc>
                <a:spcPct val="90000"/>
              </a:lnSpc>
              <a:buClr>
                <a:schemeClr val="accent1"/>
              </a:buClr>
              <a:buChar char="•"/>
              <a:defRPr sz="2400"/>
            </a:pPr>
          </a:p>
          <a:p>
            <a:pPr defTabSz="457200">
              <a:lnSpc>
                <a:spcPct val="90000"/>
              </a:lnSpc>
              <a:spcBef>
                <a:spcPts val="500"/>
              </a:spcBef>
              <a:buClr>
                <a:schemeClr val="accent1"/>
              </a:buClr>
              <a:buChar char="•"/>
              <a:defRPr sz="2400"/>
            </a:pPr>
            <a:r>
              <a:t>For GBFS the behavior is the same whether the goal test is done when the node is generated or when it is removed </a:t>
            </a:r>
          </a:p>
          <a:p>
            <a:pPr lvl="1" marL="742950" indent="-285750" defTabSz="457200">
              <a:lnSpc>
                <a:spcPct val="90000"/>
              </a:lnSpc>
              <a:spcBef>
                <a:spcPts val="0"/>
              </a:spcBef>
              <a:buClr>
                <a:schemeClr val="accent1"/>
              </a:buClr>
              <a:defRPr sz="2000"/>
            </a:pPr>
            <a:r>
              <a:t>h(goal)=0 so any goal will be at the front of the queue anyway.</a:t>
            </a:r>
          </a:p>
          <a:p>
            <a:pPr defTabSz="457200">
              <a:lnSpc>
                <a:spcPct val="90000"/>
              </a:lnSpc>
              <a:buClr>
                <a:schemeClr val="accent1"/>
              </a:buClr>
              <a:buChar char="•"/>
              <a:defRPr sz="2400"/>
            </a:pPr>
          </a:p>
          <a:p>
            <a:pPr defTabSz="457200">
              <a:lnSpc>
                <a:spcPct val="90000"/>
              </a:lnSpc>
              <a:spcBef>
                <a:spcPts val="500"/>
              </a:spcBef>
              <a:buClr>
                <a:schemeClr val="accent1"/>
              </a:buClr>
              <a:buChar char="•"/>
              <a:defRPr sz="2400"/>
            </a:pPr>
            <a:r>
              <a:t>For UCS and A* the goal test is done when the node is removed from the queue.</a:t>
            </a:r>
          </a:p>
          <a:p>
            <a:pPr lvl="1" marL="742950" indent="-285750" defTabSz="457200">
              <a:lnSpc>
                <a:spcPct val="90000"/>
              </a:lnSpc>
              <a:spcBef>
                <a:spcPts val="0"/>
              </a:spcBef>
              <a:buClr>
                <a:schemeClr val="accent1"/>
              </a:buClr>
              <a:defRPr sz="2000"/>
            </a:pPr>
            <a:r>
              <a:t>This precaution avoids finding a short expensive path before a long cheap path.</a:t>
            </a:r>
          </a:p>
        </p:txBody>
      </p:sp>
      <p:sp>
        <p:nvSpPr>
          <p:cNvPr id="344" name="When to do Goal-Test?  Summary"/>
          <p:cNvSpPr/>
          <p:nvPr>
            <p:ph type="title" idx="4294967295"/>
          </p:nvPr>
        </p:nvSpPr>
        <p:spPr>
          <a:xfrm>
            <a:off x="374650" y="88900"/>
            <a:ext cx="8153400" cy="1020763"/>
          </a:xfrm>
          <a:prstGeom prst="rect">
            <a:avLst/>
          </a:prstGeom>
        </p:spPr>
        <p:txBody>
          <a:bodyPr/>
          <a:lstStyle>
            <a:lvl1pPr defTabSz="448055">
              <a:defRPr sz="4312"/>
            </a:lvl1pPr>
          </a:lstStyle>
          <a:p>
            <a:pPr/>
            <a:r>
              <a:t>When to do Goal-Test?  Summary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46" name="BREADTH-…"/>
          <p:cNvSpPr/>
          <p:nvPr/>
        </p:nvSpPr>
        <p:spPr>
          <a:xfrm>
            <a:off x="457200" y="762000"/>
            <a:ext cx="5944156" cy="432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9600"/>
            </a:pPr>
            <a:r>
              <a:t>BREADTH-</a:t>
            </a:r>
          </a:p>
          <a:p>
            <a:pPr defTabSz="457200">
              <a:defRPr sz="9600"/>
            </a:pPr>
            <a:r>
              <a:t>  FIRST</a:t>
            </a:r>
          </a:p>
          <a:p>
            <a:pPr defTabSz="457200">
              <a:defRPr sz="9600"/>
            </a:pPr>
            <a:r>
              <a:t>SEARCH</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Breadth-first search"/>
          <p:cNvSpPr/>
          <p:nvPr>
            <p:ph type="title" idx="4294967295"/>
          </p:nvPr>
        </p:nvSpPr>
        <p:spPr>
          <a:xfrm>
            <a:off x="374650" y="88900"/>
            <a:ext cx="8153400" cy="1020763"/>
          </a:xfrm>
          <a:prstGeom prst="rect">
            <a:avLst/>
          </a:prstGeom>
        </p:spPr>
        <p:txBody>
          <a:bodyPr/>
          <a:lstStyle>
            <a:lvl1pPr defTabSz="457200">
              <a:defRPr sz="4400"/>
            </a:lvl1pPr>
          </a:lstStyle>
          <a:p>
            <a:pPr/>
            <a:r>
              <a:t>Breadth-first search</a:t>
            </a:r>
          </a:p>
        </p:txBody>
      </p:sp>
      <p:sp>
        <p:nvSpPr>
          <p:cNvPr id="349" name="Expand shallowest unexpanded nod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Expand shallowest unexpanded node</a:t>
            </a:r>
          </a:p>
          <a:p>
            <a:pPr defTabSz="457200">
              <a:spcBef>
                <a:spcPts val="500"/>
              </a:spcBef>
              <a:buClr>
                <a:schemeClr val="accent1"/>
              </a:buClr>
              <a:buChar char="•"/>
              <a:defRPr sz="2400"/>
            </a:pPr>
            <a:r>
              <a:t>Frontier: nodes waiting in a queue to be explored</a:t>
            </a:r>
          </a:p>
          <a:p>
            <a:pPr lvl="1" marL="742950" indent="-285750" defTabSz="457200">
              <a:spcBef>
                <a:spcPts val="0"/>
              </a:spcBef>
              <a:buClr>
                <a:schemeClr val="accent1"/>
              </a:buClr>
              <a:defRPr sz="2000"/>
            </a:pPr>
            <a:r>
              <a:t>also called Fringe, or </a:t>
            </a:r>
            <a:r>
              <a:rPr>
                <a:solidFill>
                  <a:schemeClr val="accent2"/>
                </a:solidFill>
              </a:rPr>
              <a:t>OPEN</a:t>
            </a:r>
            <a:endParaRPr>
              <a:solidFill>
                <a:schemeClr val="accent2"/>
              </a:solidFill>
            </a:endParaRPr>
          </a:p>
          <a:p>
            <a:pPr defTabSz="457200">
              <a:spcBef>
                <a:spcPts val="500"/>
              </a:spcBef>
              <a:buClr>
                <a:schemeClr val="accent1"/>
              </a:buClr>
              <a:buChar char="•"/>
              <a:defRPr sz="2400">
                <a:solidFill>
                  <a:schemeClr val="accent2"/>
                </a:solidFill>
              </a:defRPr>
            </a:pPr>
            <a:r>
              <a:t>Implementation</a:t>
            </a:r>
            <a:r>
              <a:rPr>
                <a:solidFill>
                  <a:srgbClr val="000000"/>
                </a:solidFill>
              </a:rPr>
              <a:t>:</a:t>
            </a:r>
          </a:p>
          <a:p>
            <a:pPr lvl="1" marL="742950" indent="-285750" defTabSz="457200">
              <a:spcBef>
                <a:spcPts val="0"/>
              </a:spcBef>
              <a:buClr>
                <a:schemeClr val="accent1"/>
              </a:buClr>
              <a:defRPr i="1" sz="2000"/>
            </a:pPr>
            <a:r>
              <a:t>Frontier </a:t>
            </a:r>
            <a:r>
              <a:rPr i="0"/>
              <a:t>is a first-in-first-out (FIFO) queue (new successors go at end)</a:t>
            </a:r>
          </a:p>
          <a:p>
            <a:pPr lvl="1" marL="742950" indent="-285750" defTabSz="457200">
              <a:spcBef>
                <a:spcPts val="0"/>
              </a:spcBef>
              <a:buClr>
                <a:schemeClr val="accent1"/>
              </a:buClr>
              <a:defRPr sz="2000"/>
            </a:pPr>
            <a:r>
              <a:t>Goal test when </a:t>
            </a:r>
            <a:r>
              <a:rPr>
                <a:solidFill>
                  <a:schemeClr val="accent2"/>
                </a:solidFill>
              </a:rPr>
              <a:t>inserted</a:t>
            </a:r>
          </a:p>
        </p:txBody>
      </p:sp>
      <p:pic>
        <p:nvPicPr>
          <p:cNvPr id="350" name="bfs-progress1c" descr="bfs-progress1c"/>
          <p:cNvPicPr>
            <a:picLocks noChangeAspect="1"/>
          </p:cNvPicPr>
          <p:nvPr/>
        </p:nvPicPr>
        <p:blipFill>
          <a:blip r:embed="rId2">
            <a:extLst/>
          </a:blip>
          <a:stretch>
            <a:fillRect/>
          </a:stretch>
        </p:blipFill>
        <p:spPr>
          <a:xfrm>
            <a:off x="2428875" y="3648075"/>
            <a:ext cx="4267200" cy="2817813"/>
          </a:xfrm>
          <a:prstGeom prst="rect">
            <a:avLst/>
          </a:prstGeom>
          <a:ln w="12700">
            <a:miter lim="400000"/>
          </a:ln>
        </p:spPr>
      </p:pic>
      <p:sp>
        <p:nvSpPr>
          <p:cNvPr id="351" name="Initial state = A…"/>
          <p:cNvSpPr/>
          <p:nvPr/>
        </p:nvSpPr>
        <p:spPr>
          <a:xfrm>
            <a:off x="304800" y="3748087"/>
            <a:ext cx="2470061"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Initial state = A</a:t>
            </a:r>
          </a:p>
          <a:p>
            <a:pPr defTabSz="457200">
              <a:defRPr sz="1800">
                <a:solidFill>
                  <a:srgbClr val="FF0000"/>
                </a:solidFill>
                <a:latin typeface="Tahoma"/>
                <a:ea typeface="Tahoma"/>
                <a:cs typeface="Tahoma"/>
                <a:sym typeface="Tahoma"/>
              </a:defRPr>
            </a:pPr>
            <a:r>
              <a:t>Is A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A at end of queue:</a:t>
            </a:r>
          </a:p>
          <a:p>
            <a:pPr defTabSz="457200">
              <a:defRPr sz="1800">
                <a:solidFill>
                  <a:srgbClr val="FF0000"/>
                </a:solidFill>
                <a:latin typeface="Tahoma"/>
                <a:ea typeface="Tahoma"/>
                <a:cs typeface="Tahoma"/>
                <a:sym typeface="Tahoma"/>
              </a:defRPr>
            </a:pPr>
            <a:r>
              <a:t>Frontier = [A]</a:t>
            </a:r>
          </a:p>
        </p:txBody>
      </p:sp>
      <p:sp>
        <p:nvSpPr>
          <p:cNvPr id="352" name="Future= green dotted circles…"/>
          <p:cNvSpPr/>
          <p:nvPr/>
        </p:nvSpPr>
        <p:spPr>
          <a:xfrm>
            <a:off x="6172200" y="3429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4" name="bfs-progress2c" descr="bfs-progress2c"/>
          <p:cNvPicPr>
            <a:picLocks noChangeAspect="1"/>
          </p:cNvPicPr>
          <p:nvPr/>
        </p:nvPicPr>
        <p:blipFill>
          <a:blip r:embed="rId2">
            <a:extLst/>
          </a:blip>
          <a:stretch>
            <a:fillRect/>
          </a:stretch>
        </p:blipFill>
        <p:spPr>
          <a:xfrm>
            <a:off x="2362200" y="3657600"/>
            <a:ext cx="4343400" cy="2800350"/>
          </a:xfrm>
          <a:prstGeom prst="rect">
            <a:avLst/>
          </a:prstGeom>
          <a:ln w="12700">
            <a:miter lim="400000"/>
          </a:ln>
        </p:spPr>
      </p:pic>
      <p:sp>
        <p:nvSpPr>
          <p:cNvPr id="355" name="Breadth-first search"/>
          <p:cNvSpPr/>
          <p:nvPr>
            <p:ph type="title" idx="4294967295"/>
          </p:nvPr>
        </p:nvSpPr>
        <p:spPr>
          <a:xfrm>
            <a:off x="374650" y="88900"/>
            <a:ext cx="8153400" cy="1020763"/>
          </a:xfrm>
          <a:prstGeom prst="rect">
            <a:avLst/>
          </a:prstGeom>
        </p:spPr>
        <p:txBody>
          <a:bodyPr/>
          <a:lstStyle>
            <a:lvl1pPr defTabSz="457200">
              <a:defRPr sz="4400"/>
            </a:lvl1pPr>
          </a:lstStyle>
          <a:p>
            <a:pPr/>
            <a:r>
              <a:t>Breadth-first search</a:t>
            </a:r>
          </a:p>
        </p:txBody>
      </p:sp>
      <p:sp>
        <p:nvSpPr>
          <p:cNvPr id="356" name="Expand shallowest unexpanded nod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Expand shallowest unexpanded node</a:t>
            </a:r>
          </a:p>
          <a:p>
            <a:pPr defTabSz="457200">
              <a:spcBef>
                <a:spcPts val="500"/>
              </a:spcBef>
              <a:buClr>
                <a:schemeClr val="accent1"/>
              </a:buClr>
              <a:buChar char="•"/>
              <a:defRPr sz="2400"/>
            </a:pPr>
            <a:r>
              <a:t>Frontier: nodes waiting in a queue to be explored</a:t>
            </a:r>
          </a:p>
          <a:p>
            <a:pPr lvl="1" marL="742950" indent="-285750" defTabSz="457200">
              <a:spcBef>
                <a:spcPts val="0"/>
              </a:spcBef>
              <a:buClr>
                <a:schemeClr val="accent1"/>
              </a:buClr>
              <a:defRPr sz="2000"/>
            </a:pPr>
            <a:r>
              <a:t>also called Fringe, or </a:t>
            </a:r>
            <a:r>
              <a:rPr>
                <a:solidFill>
                  <a:schemeClr val="accent2"/>
                </a:solidFill>
              </a:rPr>
              <a:t>OPEN</a:t>
            </a:r>
            <a:endParaRPr>
              <a:solidFill>
                <a:schemeClr val="accent2"/>
              </a:solidFill>
            </a:endParaRPr>
          </a:p>
          <a:p>
            <a:pPr defTabSz="457200">
              <a:spcBef>
                <a:spcPts val="500"/>
              </a:spcBef>
              <a:buClr>
                <a:schemeClr val="accent1"/>
              </a:buClr>
              <a:buChar char="•"/>
              <a:defRPr sz="2400">
                <a:solidFill>
                  <a:schemeClr val="accent2"/>
                </a:solidFill>
              </a:defRPr>
            </a:pPr>
            <a:r>
              <a:t>Implementation</a:t>
            </a:r>
            <a:r>
              <a:rPr>
                <a:solidFill>
                  <a:srgbClr val="000000"/>
                </a:solidFill>
              </a:rPr>
              <a:t>:</a:t>
            </a:r>
          </a:p>
          <a:p>
            <a:pPr lvl="1" marL="742950" indent="-285750" defTabSz="457200">
              <a:spcBef>
                <a:spcPts val="0"/>
              </a:spcBef>
              <a:buClr>
                <a:schemeClr val="accent1"/>
              </a:buClr>
              <a:defRPr i="1" sz="2000"/>
            </a:pPr>
            <a:r>
              <a:t>Frontier </a:t>
            </a:r>
            <a:r>
              <a:rPr i="0"/>
              <a:t>is a first-in-first-out (FIFO) queue (new successors go at end)</a:t>
            </a:r>
          </a:p>
          <a:p>
            <a:pPr lvl="1" marL="742950" indent="-285750" defTabSz="457200">
              <a:spcBef>
                <a:spcPts val="0"/>
              </a:spcBef>
              <a:buClr>
                <a:schemeClr val="accent1"/>
              </a:buClr>
              <a:defRPr sz="2000"/>
            </a:pPr>
            <a:r>
              <a:t>Goal test when </a:t>
            </a:r>
            <a:r>
              <a:rPr>
                <a:solidFill>
                  <a:schemeClr val="accent2"/>
                </a:solidFill>
              </a:rPr>
              <a:t>inserted</a:t>
            </a:r>
          </a:p>
        </p:txBody>
      </p:sp>
      <p:sp>
        <p:nvSpPr>
          <p:cNvPr id="357" name="Expand A to B,C…"/>
          <p:cNvSpPr/>
          <p:nvPr/>
        </p:nvSpPr>
        <p:spPr>
          <a:xfrm>
            <a:off x="304800" y="3748087"/>
            <a:ext cx="2672207"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A to B,C</a:t>
            </a:r>
          </a:p>
          <a:p>
            <a:pPr defTabSz="457200">
              <a:defRPr sz="1800">
                <a:solidFill>
                  <a:srgbClr val="FF0000"/>
                </a:solidFill>
                <a:latin typeface="Tahoma"/>
                <a:ea typeface="Tahoma"/>
                <a:cs typeface="Tahoma"/>
                <a:sym typeface="Tahoma"/>
              </a:defRPr>
            </a:pPr>
            <a:r>
              <a:t>Is B or C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B,C at end of queue:</a:t>
            </a:r>
          </a:p>
          <a:p>
            <a:pPr defTabSz="457200">
              <a:defRPr sz="1800">
                <a:solidFill>
                  <a:srgbClr val="FF0000"/>
                </a:solidFill>
                <a:latin typeface="Tahoma"/>
                <a:ea typeface="Tahoma"/>
                <a:cs typeface="Tahoma"/>
                <a:sym typeface="Tahoma"/>
              </a:defRPr>
            </a:pPr>
            <a:r>
              <a:t>Frontier = [B,C]</a:t>
            </a:r>
          </a:p>
        </p:txBody>
      </p:sp>
      <p:sp>
        <p:nvSpPr>
          <p:cNvPr id="358" name="Future= green dotted circles…"/>
          <p:cNvSpPr/>
          <p:nvPr/>
        </p:nvSpPr>
        <p:spPr>
          <a:xfrm>
            <a:off x="6172200" y="3429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0" name="Breadth-first search"/>
          <p:cNvSpPr/>
          <p:nvPr>
            <p:ph type="title" idx="4294967295"/>
          </p:nvPr>
        </p:nvSpPr>
        <p:spPr>
          <a:xfrm>
            <a:off x="374650" y="88900"/>
            <a:ext cx="8153400" cy="1020763"/>
          </a:xfrm>
          <a:prstGeom prst="rect">
            <a:avLst/>
          </a:prstGeom>
        </p:spPr>
        <p:txBody>
          <a:bodyPr/>
          <a:lstStyle>
            <a:lvl1pPr defTabSz="457200">
              <a:defRPr sz="4400"/>
            </a:lvl1pPr>
          </a:lstStyle>
          <a:p>
            <a:pPr/>
            <a:r>
              <a:t>Breadth-first search</a:t>
            </a:r>
          </a:p>
        </p:txBody>
      </p:sp>
      <p:sp>
        <p:nvSpPr>
          <p:cNvPr id="361" name="Expand shallowest unexpanded nod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Expand shallowest unexpanded node</a:t>
            </a:r>
          </a:p>
          <a:p>
            <a:pPr defTabSz="457200">
              <a:spcBef>
                <a:spcPts val="500"/>
              </a:spcBef>
              <a:buClr>
                <a:schemeClr val="accent1"/>
              </a:buClr>
              <a:buChar char="•"/>
              <a:defRPr sz="2400"/>
            </a:pPr>
            <a:r>
              <a:t>Frontier: nodes waiting in a queue to be explored</a:t>
            </a:r>
          </a:p>
          <a:p>
            <a:pPr lvl="1" marL="742950" indent="-285750" defTabSz="457200">
              <a:spcBef>
                <a:spcPts val="0"/>
              </a:spcBef>
              <a:buClr>
                <a:schemeClr val="accent1"/>
              </a:buClr>
              <a:defRPr sz="2000"/>
            </a:pPr>
            <a:r>
              <a:t>also called Fringe, or </a:t>
            </a:r>
            <a:r>
              <a:rPr>
                <a:solidFill>
                  <a:schemeClr val="accent2"/>
                </a:solidFill>
              </a:rPr>
              <a:t>OPEN</a:t>
            </a:r>
            <a:endParaRPr>
              <a:solidFill>
                <a:schemeClr val="accent2"/>
              </a:solidFill>
            </a:endParaRPr>
          </a:p>
          <a:p>
            <a:pPr defTabSz="457200">
              <a:spcBef>
                <a:spcPts val="500"/>
              </a:spcBef>
              <a:buClr>
                <a:schemeClr val="accent1"/>
              </a:buClr>
              <a:buChar char="•"/>
              <a:defRPr sz="2400">
                <a:solidFill>
                  <a:schemeClr val="accent2"/>
                </a:solidFill>
              </a:defRPr>
            </a:pPr>
            <a:r>
              <a:t>Implementation</a:t>
            </a:r>
            <a:r>
              <a:rPr>
                <a:solidFill>
                  <a:srgbClr val="000000"/>
                </a:solidFill>
              </a:rPr>
              <a:t>:</a:t>
            </a:r>
          </a:p>
          <a:p>
            <a:pPr lvl="1" marL="742950" indent="-285750" defTabSz="457200">
              <a:spcBef>
                <a:spcPts val="0"/>
              </a:spcBef>
              <a:buClr>
                <a:schemeClr val="accent1"/>
              </a:buClr>
              <a:defRPr i="1" sz="2000"/>
            </a:pPr>
            <a:r>
              <a:t>Frontier </a:t>
            </a:r>
            <a:r>
              <a:rPr i="0"/>
              <a:t>is a first-in-first-out (FIFO) queue (new successors go at end)</a:t>
            </a:r>
          </a:p>
          <a:p>
            <a:pPr lvl="1" marL="742950" indent="-285750" defTabSz="457200">
              <a:spcBef>
                <a:spcPts val="0"/>
              </a:spcBef>
              <a:buClr>
                <a:schemeClr val="accent1"/>
              </a:buClr>
              <a:defRPr sz="2000"/>
            </a:pPr>
            <a:r>
              <a:t>Goal test when </a:t>
            </a:r>
            <a:r>
              <a:rPr>
                <a:solidFill>
                  <a:schemeClr val="accent2"/>
                </a:solidFill>
              </a:rPr>
              <a:t>inserted</a:t>
            </a:r>
          </a:p>
        </p:txBody>
      </p:sp>
      <p:pic>
        <p:nvPicPr>
          <p:cNvPr id="362" name="bfs-progress3c" descr="bfs-progress3c"/>
          <p:cNvPicPr>
            <a:picLocks noChangeAspect="1"/>
          </p:cNvPicPr>
          <p:nvPr/>
        </p:nvPicPr>
        <p:blipFill>
          <a:blip r:embed="rId2">
            <a:extLst/>
          </a:blip>
          <a:stretch>
            <a:fillRect/>
          </a:stretch>
        </p:blipFill>
        <p:spPr>
          <a:xfrm>
            <a:off x="2362200" y="3657600"/>
            <a:ext cx="4343400" cy="2855913"/>
          </a:xfrm>
          <a:prstGeom prst="rect">
            <a:avLst/>
          </a:prstGeom>
          <a:ln w="12700">
            <a:miter lim="400000"/>
          </a:ln>
        </p:spPr>
      </p:pic>
      <p:sp>
        <p:nvSpPr>
          <p:cNvPr id="363" name="Expand B to D,E…"/>
          <p:cNvSpPr/>
          <p:nvPr/>
        </p:nvSpPr>
        <p:spPr>
          <a:xfrm>
            <a:off x="304800" y="3748087"/>
            <a:ext cx="2680244"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B to D,E</a:t>
            </a:r>
          </a:p>
          <a:p>
            <a:pPr defTabSz="457200">
              <a:defRPr sz="1800">
                <a:solidFill>
                  <a:srgbClr val="FF0000"/>
                </a:solidFill>
                <a:latin typeface="Tahoma"/>
                <a:ea typeface="Tahoma"/>
                <a:cs typeface="Tahoma"/>
                <a:sym typeface="Tahoma"/>
              </a:defRPr>
            </a:pPr>
            <a:r>
              <a:t>Is D or E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D,E at end of queue:</a:t>
            </a:r>
          </a:p>
          <a:p>
            <a:pPr defTabSz="457200">
              <a:defRPr sz="1800">
                <a:solidFill>
                  <a:srgbClr val="FF0000"/>
                </a:solidFill>
                <a:latin typeface="Tahoma"/>
                <a:ea typeface="Tahoma"/>
                <a:cs typeface="Tahoma"/>
                <a:sym typeface="Tahoma"/>
              </a:defRPr>
            </a:pPr>
            <a:r>
              <a:t>Frontier = [C,D,E]</a:t>
            </a:r>
          </a:p>
        </p:txBody>
      </p:sp>
      <p:sp>
        <p:nvSpPr>
          <p:cNvPr id="364" name="Future= green dotted circles…"/>
          <p:cNvSpPr/>
          <p:nvPr/>
        </p:nvSpPr>
        <p:spPr>
          <a:xfrm>
            <a:off x="6172200" y="3429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Breadth-first search"/>
          <p:cNvSpPr/>
          <p:nvPr>
            <p:ph type="title" idx="4294967295"/>
          </p:nvPr>
        </p:nvSpPr>
        <p:spPr>
          <a:xfrm>
            <a:off x="374650" y="88900"/>
            <a:ext cx="8153400" cy="1020763"/>
          </a:xfrm>
          <a:prstGeom prst="rect">
            <a:avLst/>
          </a:prstGeom>
        </p:spPr>
        <p:txBody>
          <a:bodyPr/>
          <a:lstStyle>
            <a:lvl1pPr defTabSz="457200">
              <a:defRPr sz="4400"/>
            </a:lvl1pPr>
          </a:lstStyle>
          <a:p>
            <a:pPr/>
            <a:r>
              <a:t>Breadth-first search</a:t>
            </a:r>
          </a:p>
        </p:txBody>
      </p:sp>
      <p:sp>
        <p:nvSpPr>
          <p:cNvPr id="367" name="Expand shallowest unexpanded nod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Expand shallowest unexpanded node</a:t>
            </a:r>
          </a:p>
          <a:p>
            <a:pPr defTabSz="457200">
              <a:spcBef>
                <a:spcPts val="500"/>
              </a:spcBef>
              <a:buClr>
                <a:schemeClr val="accent1"/>
              </a:buClr>
              <a:buChar char="•"/>
              <a:defRPr sz="2400"/>
            </a:pPr>
            <a:r>
              <a:t>Frontier: nodes waiting in a queue to be explored</a:t>
            </a:r>
          </a:p>
          <a:p>
            <a:pPr lvl="1" marL="742950" indent="-285750" defTabSz="457200">
              <a:spcBef>
                <a:spcPts val="0"/>
              </a:spcBef>
              <a:buClr>
                <a:schemeClr val="accent1"/>
              </a:buClr>
              <a:defRPr sz="2000"/>
            </a:pPr>
            <a:r>
              <a:t>also called Fringe, or </a:t>
            </a:r>
            <a:r>
              <a:rPr>
                <a:solidFill>
                  <a:schemeClr val="accent2"/>
                </a:solidFill>
              </a:rPr>
              <a:t>OPEN</a:t>
            </a:r>
            <a:endParaRPr>
              <a:solidFill>
                <a:schemeClr val="accent2"/>
              </a:solidFill>
            </a:endParaRPr>
          </a:p>
          <a:p>
            <a:pPr defTabSz="457200">
              <a:spcBef>
                <a:spcPts val="500"/>
              </a:spcBef>
              <a:buClr>
                <a:schemeClr val="accent1"/>
              </a:buClr>
              <a:buChar char="•"/>
              <a:defRPr sz="2400">
                <a:solidFill>
                  <a:schemeClr val="accent2"/>
                </a:solidFill>
              </a:defRPr>
            </a:pPr>
            <a:r>
              <a:t>Implementation</a:t>
            </a:r>
            <a:r>
              <a:rPr>
                <a:solidFill>
                  <a:srgbClr val="000000"/>
                </a:solidFill>
              </a:rPr>
              <a:t>:</a:t>
            </a:r>
          </a:p>
          <a:p>
            <a:pPr lvl="1" marL="742950" indent="-285750" defTabSz="457200">
              <a:spcBef>
                <a:spcPts val="0"/>
              </a:spcBef>
              <a:buClr>
                <a:schemeClr val="accent1"/>
              </a:buClr>
              <a:defRPr i="1" sz="2000"/>
            </a:pPr>
            <a:r>
              <a:t>Frontier </a:t>
            </a:r>
            <a:r>
              <a:rPr i="0"/>
              <a:t>is a first-in-first-out (FIFO) queue (new successors go at end)</a:t>
            </a:r>
          </a:p>
          <a:p>
            <a:pPr lvl="1" marL="742950" indent="-285750" defTabSz="457200">
              <a:spcBef>
                <a:spcPts val="0"/>
              </a:spcBef>
              <a:buClr>
                <a:schemeClr val="accent1"/>
              </a:buClr>
              <a:defRPr sz="2000"/>
            </a:pPr>
            <a:r>
              <a:t>Goal test when </a:t>
            </a:r>
            <a:r>
              <a:rPr>
                <a:solidFill>
                  <a:schemeClr val="accent2"/>
                </a:solidFill>
              </a:rPr>
              <a:t>inserted</a:t>
            </a:r>
          </a:p>
        </p:txBody>
      </p:sp>
      <p:pic>
        <p:nvPicPr>
          <p:cNvPr id="368" name="bfs-progress4c" descr="bfs-progress4c"/>
          <p:cNvPicPr>
            <a:picLocks noChangeAspect="1"/>
          </p:cNvPicPr>
          <p:nvPr/>
        </p:nvPicPr>
        <p:blipFill>
          <a:blip r:embed="rId2">
            <a:extLst/>
          </a:blip>
          <a:stretch>
            <a:fillRect/>
          </a:stretch>
        </p:blipFill>
        <p:spPr>
          <a:xfrm>
            <a:off x="1997075" y="3678237"/>
            <a:ext cx="4648200" cy="2789238"/>
          </a:xfrm>
          <a:prstGeom prst="rect">
            <a:avLst/>
          </a:prstGeom>
          <a:ln w="12700">
            <a:miter lim="400000"/>
          </a:ln>
        </p:spPr>
      </p:pic>
      <p:sp>
        <p:nvSpPr>
          <p:cNvPr id="369" name="Expand C to F, G…"/>
          <p:cNvSpPr/>
          <p:nvPr/>
        </p:nvSpPr>
        <p:spPr>
          <a:xfrm>
            <a:off x="304799" y="3748087"/>
            <a:ext cx="2642182"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C to F, G</a:t>
            </a:r>
          </a:p>
          <a:p>
            <a:pPr defTabSz="457200">
              <a:defRPr sz="1800">
                <a:solidFill>
                  <a:srgbClr val="FF0000"/>
                </a:solidFill>
                <a:latin typeface="Tahoma"/>
                <a:ea typeface="Tahoma"/>
                <a:cs typeface="Tahoma"/>
                <a:sym typeface="Tahoma"/>
              </a:defRPr>
            </a:pPr>
            <a:r>
              <a:t>Is F or G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F,G at end of queue:</a:t>
            </a:r>
          </a:p>
          <a:p>
            <a:pPr defTabSz="457200">
              <a:defRPr sz="1800">
                <a:solidFill>
                  <a:srgbClr val="FF0000"/>
                </a:solidFill>
                <a:latin typeface="Tahoma"/>
                <a:ea typeface="Tahoma"/>
                <a:cs typeface="Tahoma"/>
                <a:sym typeface="Tahoma"/>
              </a:defRPr>
            </a:pPr>
            <a:r>
              <a:t>Frontier = [D,E,F,G]</a:t>
            </a:r>
          </a:p>
        </p:txBody>
      </p:sp>
      <p:sp>
        <p:nvSpPr>
          <p:cNvPr id="370" name="Future= green dotted circles…"/>
          <p:cNvSpPr/>
          <p:nvPr/>
        </p:nvSpPr>
        <p:spPr>
          <a:xfrm>
            <a:off x="6172200" y="3429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2" name="Breadth-first search"/>
          <p:cNvSpPr/>
          <p:nvPr>
            <p:ph type="title" idx="4294967295"/>
          </p:nvPr>
        </p:nvSpPr>
        <p:spPr>
          <a:xfrm>
            <a:off x="374650" y="88900"/>
            <a:ext cx="8153400" cy="1020763"/>
          </a:xfrm>
          <a:prstGeom prst="rect">
            <a:avLst/>
          </a:prstGeom>
        </p:spPr>
        <p:txBody>
          <a:bodyPr/>
          <a:lstStyle>
            <a:lvl1pPr defTabSz="457200">
              <a:defRPr sz="4400"/>
            </a:lvl1pPr>
          </a:lstStyle>
          <a:p>
            <a:pPr/>
            <a:r>
              <a:t>Breadth-first search</a:t>
            </a:r>
          </a:p>
        </p:txBody>
      </p:sp>
      <p:sp>
        <p:nvSpPr>
          <p:cNvPr id="373" name="Expand shallowest unexpanded nod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Expand shallowest unexpanded node</a:t>
            </a:r>
          </a:p>
          <a:p>
            <a:pPr defTabSz="457200">
              <a:spcBef>
                <a:spcPts val="500"/>
              </a:spcBef>
              <a:buClr>
                <a:schemeClr val="accent1"/>
              </a:buClr>
              <a:buChar char="•"/>
              <a:defRPr sz="2400"/>
            </a:pPr>
            <a:r>
              <a:t>Frontier: nodes waiting in a queue to be explored</a:t>
            </a:r>
          </a:p>
          <a:p>
            <a:pPr lvl="1" marL="742950" indent="-285750" defTabSz="457200">
              <a:spcBef>
                <a:spcPts val="0"/>
              </a:spcBef>
              <a:buClr>
                <a:schemeClr val="accent1"/>
              </a:buClr>
              <a:defRPr sz="2000"/>
            </a:pPr>
            <a:r>
              <a:t>also called Fringe, or </a:t>
            </a:r>
            <a:r>
              <a:rPr>
                <a:solidFill>
                  <a:schemeClr val="accent2"/>
                </a:solidFill>
              </a:rPr>
              <a:t>OPEN</a:t>
            </a:r>
            <a:endParaRPr>
              <a:solidFill>
                <a:schemeClr val="accent2"/>
              </a:solidFill>
            </a:endParaRPr>
          </a:p>
          <a:p>
            <a:pPr defTabSz="457200">
              <a:spcBef>
                <a:spcPts val="500"/>
              </a:spcBef>
              <a:buClr>
                <a:schemeClr val="accent1"/>
              </a:buClr>
              <a:buChar char="•"/>
              <a:defRPr sz="2400">
                <a:solidFill>
                  <a:schemeClr val="accent2"/>
                </a:solidFill>
              </a:defRPr>
            </a:pPr>
            <a:r>
              <a:t>Implementation</a:t>
            </a:r>
            <a:r>
              <a:rPr>
                <a:solidFill>
                  <a:srgbClr val="000000"/>
                </a:solidFill>
              </a:rPr>
              <a:t>:</a:t>
            </a:r>
          </a:p>
          <a:p>
            <a:pPr lvl="1" marL="742950" indent="-285750" defTabSz="457200">
              <a:spcBef>
                <a:spcPts val="0"/>
              </a:spcBef>
              <a:buClr>
                <a:schemeClr val="accent1"/>
              </a:buClr>
              <a:defRPr i="1" sz="2000"/>
            </a:pPr>
            <a:r>
              <a:t>Frontier </a:t>
            </a:r>
            <a:r>
              <a:rPr i="0"/>
              <a:t>is a first-in-first-out (FIFO) queue (new successors go at end)</a:t>
            </a:r>
          </a:p>
          <a:p>
            <a:pPr lvl="1" marL="742950" indent="-285750" defTabSz="457200">
              <a:spcBef>
                <a:spcPts val="0"/>
              </a:spcBef>
              <a:buClr>
                <a:schemeClr val="accent1"/>
              </a:buClr>
              <a:defRPr sz="2000"/>
            </a:pPr>
            <a:r>
              <a:t>Goal test when </a:t>
            </a:r>
            <a:r>
              <a:rPr>
                <a:solidFill>
                  <a:schemeClr val="accent2"/>
                </a:solidFill>
              </a:rPr>
              <a:t>inserted</a:t>
            </a:r>
          </a:p>
        </p:txBody>
      </p:sp>
      <p:pic>
        <p:nvPicPr>
          <p:cNvPr id="374" name="bfs-progress4c" descr="bfs-progress4c"/>
          <p:cNvPicPr>
            <a:picLocks noChangeAspect="1"/>
          </p:cNvPicPr>
          <p:nvPr/>
        </p:nvPicPr>
        <p:blipFill>
          <a:blip r:embed="rId2">
            <a:extLst/>
          </a:blip>
          <a:stretch>
            <a:fillRect/>
          </a:stretch>
        </p:blipFill>
        <p:spPr>
          <a:xfrm>
            <a:off x="1997075" y="3678237"/>
            <a:ext cx="4648200" cy="2789238"/>
          </a:xfrm>
          <a:prstGeom prst="rect">
            <a:avLst/>
          </a:prstGeom>
          <a:ln w="12700">
            <a:miter lim="400000"/>
          </a:ln>
        </p:spPr>
      </p:pic>
      <p:sp>
        <p:nvSpPr>
          <p:cNvPr id="375" name="Expand D; no children…"/>
          <p:cNvSpPr/>
          <p:nvPr/>
        </p:nvSpPr>
        <p:spPr>
          <a:xfrm>
            <a:off x="304800" y="3748087"/>
            <a:ext cx="2412018"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D; no children</a:t>
            </a:r>
          </a:p>
          <a:p>
            <a:pPr defTabSz="457200">
              <a:defRPr sz="1800">
                <a:solidFill>
                  <a:srgbClr val="FF0000"/>
                </a:solidFill>
                <a:latin typeface="Tahoma"/>
                <a:ea typeface="Tahoma"/>
                <a:cs typeface="Tahoma"/>
                <a:sym typeface="Tahoma"/>
              </a:defRPr>
            </a:pPr>
            <a:r>
              <a:t>Forget D</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Frontier = [E,F,G]</a:t>
            </a:r>
          </a:p>
        </p:txBody>
      </p:sp>
      <p:sp>
        <p:nvSpPr>
          <p:cNvPr id="376" name="Future= green dotted circles…"/>
          <p:cNvSpPr/>
          <p:nvPr/>
        </p:nvSpPr>
        <p:spPr>
          <a:xfrm>
            <a:off x="6172200" y="3429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
        <p:nvSpPr>
          <p:cNvPr id="377" name="Circle"/>
          <p:cNvSpPr/>
          <p:nvPr/>
        </p:nvSpPr>
        <p:spPr>
          <a:xfrm>
            <a:off x="2478087" y="5927725"/>
            <a:ext cx="457201" cy="457200"/>
          </a:xfrm>
          <a:prstGeom prst="ellipse">
            <a:avLst/>
          </a:prstGeom>
          <a:solidFill>
            <a:srgbClr val="000000"/>
          </a:solidFill>
          <a:ln>
            <a:solidFill>
              <a:srgbClr val="000000"/>
            </a:solidFill>
          </a:ln>
        </p:spPr>
        <p:txBody>
          <a:bodyPr lIns="45719" rIns="45719"/>
          <a:lstStyle/>
          <a:p>
            <a:pPr defTabSz="457200">
              <a:defRPr sz="1800">
                <a:latin typeface="Tahoma"/>
                <a:ea typeface="Tahoma"/>
                <a:cs typeface="Tahoma"/>
                <a:sym typeface="Tahoma"/>
              </a:defRPr>
            </a:p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9" name="Breadth-first search"/>
          <p:cNvSpPr/>
          <p:nvPr>
            <p:ph type="title" idx="4294967295"/>
          </p:nvPr>
        </p:nvSpPr>
        <p:spPr>
          <a:xfrm>
            <a:off x="374650" y="88900"/>
            <a:ext cx="8153400" cy="1020763"/>
          </a:xfrm>
          <a:prstGeom prst="rect">
            <a:avLst/>
          </a:prstGeom>
        </p:spPr>
        <p:txBody>
          <a:bodyPr/>
          <a:lstStyle>
            <a:lvl1pPr defTabSz="457200">
              <a:defRPr sz="4400"/>
            </a:lvl1pPr>
          </a:lstStyle>
          <a:p>
            <a:pPr/>
            <a:r>
              <a:t>Breadth-first search</a:t>
            </a:r>
          </a:p>
        </p:txBody>
      </p:sp>
      <p:sp>
        <p:nvSpPr>
          <p:cNvPr id="380" name="Expand shallowest unexpanded nod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Expand shallowest unexpanded node</a:t>
            </a:r>
          </a:p>
          <a:p>
            <a:pPr defTabSz="457200">
              <a:spcBef>
                <a:spcPts val="500"/>
              </a:spcBef>
              <a:buClr>
                <a:schemeClr val="accent1"/>
              </a:buClr>
              <a:buChar char="•"/>
              <a:defRPr sz="2400"/>
            </a:pPr>
            <a:r>
              <a:t>Frontier: nodes waiting in a queue to be explored</a:t>
            </a:r>
          </a:p>
          <a:p>
            <a:pPr lvl="1" marL="742950" indent="-285750" defTabSz="457200">
              <a:spcBef>
                <a:spcPts val="0"/>
              </a:spcBef>
              <a:buClr>
                <a:schemeClr val="accent1"/>
              </a:buClr>
              <a:defRPr sz="2000"/>
            </a:pPr>
            <a:r>
              <a:t>also called Fringe, or </a:t>
            </a:r>
            <a:r>
              <a:rPr>
                <a:solidFill>
                  <a:schemeClr val="accent2"/>
                </a:solidFill>
              </a:rPr>
              <a:t>OPEN</a:t>
            </a:r>
            <a:endParaRPr>
              <a:solidFill>
                <a:schemeClr val="accent2"/>
              </a:solidFill>
            </a:endParaRPr>
          </a:p>
          <a:p>
            <a:pPr defTabSz="457200">
              <a:spcBef>
                <a:spcPts val="500"/>
              </a:spcBef>
              <a:buClr>
                <a:schemeClr val="accent1"/>
              </a:buClr>
              <a:buChar char="•"/>
              <a:defRPr sz="2400">
                <a:solidFill>
                  <a:schemeClr val="accent2"/>
                </a:solidFill>
              </a:defRPr>
            </a:pPr>
            <a:r>
              <a:t>Implementation</a:t>
            </a:r>
            <a:r>
              <a:rPr>
                <a:solidFill>
                  <a:srgbClr val="000000"/>
                </a:solidFill>
              </a:rPr>
              <a:t>:</a:t>
            </a:r>
          </a:p>
          <a:p>
            <a:pPr lvl="1" marL="742950" indent="-285750" defTabSz="457200">
              <a:spcBef>
                <a:spcPts val="0"/>
              </a:spcBef>
              <a:buClr>
                <a:schemeClr val="accent1"/>
              </a:buClr>
              <a:defRPr i="1" sz="2000"/>
            </a:pPr>
            <a:r>
              <a:t>Frontier </a:t>
            </a:r>
            <a:r>
              <a:rPr i="0"/>
              <a:t>is a first-in-first-out (FIFO) queue (new successors go at end)</a:t>
            </a:r>
          </a:p>
          <a:p>
            <a:pPr lvl="1" marL="742950" indent="-285750" defTabSz="457200">
              <a:spcBef>
                <a:spcPts val="0"/>
              </a:spcBef>
              <a:buClr>
                <a:schemeClr val="accent1"/>
              </a:buClr>
              <a:defRPr sz="2000"/>
            </a:pPr>
            <a:r>
              <a:t>Goal test when </a:t>
            </a:r>
            <a:r>
              <a:rPr>
                <a:solidFill>
                  <a:schemeClr val="accent2"/>
                </a:solidFill>
              </a:rPr>
              <a:t>inserted</a:t>
            </a:r>
          </a:p>
        </p:txBody>
      </p:sp>
      <p:pic>
        <p:nvPicPr>
          <p:cNvPr id="381" name="bfs-progress4c" descr="bfs-progress4c"/>
          <p:cNvPicPr>
            <a:picLocks noChangeAspect="1"/>
          </p:cNvPicPr>
          <p:nvPr/>
        </p:nvPicPr>
        <p:blipFill>
          <a:blip r:embed="rId2">
            <a:extLst/>
          </a:blip>
          <a:stretch>
            <a:fillRect/>
          </a:stretch>
        </p:blipFill>
        <p:spPr>
          <a:xfrm>
            <a:off x="1997075" y="3678237"/>
            <a:ext cx="4648200" cy="2789238"/>
          </a:xfrm>
          <a:prstGeom prst="rect">
            <a:avLst/>
          </a:prstGeom>
          <a:ln w="12700">
            <a:miter lim="400000"/>
          </a:ln>
        </p:spPr>
      </p:pic>
      <p:sp>
        <p:nvSpPr>
          <p:cNvPr id="382" name="Expand E; no children…"/>
          <p:cNvSpPr/>
          <p:nvPr/>
        </p:nvSpPr>
        <p:spPr>
          <a:xfrm>
            <a:off x="304800" y="3748087"/>
            <a:ext cx="2385229"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E; no children</a:t>
            </a:r>
          </a:p>
          <a:p>
            <a:pPr defTabSz="457200">
              <a:defRPr sz="1800">
                <a:solidFill>
                  <a:srgbClr val="FF0000"/>
                </a:solidFill>
                <a:latin typeface="Tahoma"/>
                <a:ea typeface="Tahoma"/>
                <a:cs typeface="Tahoma"/>
                <a:sym typeface="Tahoma"/>
              </a:defRPr>
            </a:pPr>
            <a:r>
              <a:t>Forget E; B</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Frontier = [F,G]</a:t>
            </a:r>
          </a:p>
        </p:txBody>
      </p:sp>
      <p:sp>
        <p:nvSpPr>
          <p:cNvPr id="383" name="Future= green dotted circles…"/>
          <p:cNvSpPr/>
          <p:nvPr/>
        </p:nvSpPr>
        <p:spPr>
          <a:xfrm>
            <a:off x="6172200" y="3429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
        <p:nvSpPr>
          <p:cNvPr id="384" name="Circle"/>
          <p:cNvSpPr/>
          <p:nvPr/>
        </p:nvSpPr>
        <p:spPr>
          <a:xfrm>
            <a:off x="2478087" y="5927725"/>
            <a:ext cx="457201" cy="457200"/>
          </a:xfrm>
          <a:prstGeom prst="ellipse">
            <a:avLst/>
          </a:prstGeom>
          <a:solidFill>
            <a:srgbClr val="000000"/>
          </a:solidFill>
          <a:ln>
            <a:solidFill>
              <a:srgbClr val="000000"/>
            </a:solidFill>
          </a:ln>
        </p:spPr>
        <p:txBody>
          <a:bodyPr lIns="45719" rIns="45719"/>
          <a:lstStyle/>
          <a:p>
            <a:pPr defTabSz="457200">
              <a:defRPr sz="1800">
                <a:latin typeface="Tahoma"/>
                <a:ea typeface="Tahoma"/>
                <a:cs typeface="Tahoma"/>
                <a:sym typeface="Tahoma"/>
              </a:defRPr>
            </a:pPr>
          </a:p>
        </p:txBody>
      </p:sp>
      <p:sp>
        <p:nvSpPr>
          <p:cNvPr id="385" name="Circle"/>
          <p:cNvSpPr/>
          <p:nvPr/>
        </p:nvSpPr>
        <p:spPr>
          <a:xfrm>
            <a:off x="3684587" y="5921375"/>
            <a:ext cx="457201" cy="457200"/>
          </a:xfrm>
          <a:prstGeom prst="ellipse">
            <a:avLst/>
          </a:prstGeom>
          <a:solidFill>
            <a:srgbClr val="000000"/>
          </a:solidFill>
          <a:ln>
            <a:solidFill>
              <a:srgbClr val="000000"/>
            </a:solidFill>
          </a:ln>
        </p:spPr>
        <p:txBody>
          <a:bodyPr lIns="45719" rIns="45719"/>
          <a:lstStyle/>
          <a:p>
            <a:pPr defTabSz="457200">
              <a:defRPr sz="1800">
                <a:latin typeface="Tahoma"/>
                <a:ea typeface="Tahoma"/>
                <a:cs typeface="Tahoma"/>
                <a:sym typeface="Tahoma"/>
              </a:defRPr>
            </a:pPr>
          </a:p>
        </p:txBody>
      </p:sp>
      <p:sp>
        <p:nvSpPr>
          <p:cNvPr id="386" name="Circle"/>
          <p:cNvSpPr/>
          <p:nvPr/>
        </p:nvSpPr>
        <p:spPr>
          <a:xfrm>
            <a:off x="3097212" y="4822825"/>
            <a:ext cx="457201" cy="457200"/>
          </a:xfrm>
          <a:prstGeom prst="ellipse">
            <a:avLst/>
          </a:prstGeom>
          <a:solidFill>
            <a:srgbClr val="000000"/>
          </a:solidFill>
          <a:ln>
            <a:solidFill>
              <a:srgbClr val="000000"/>
            </a:solidFill>
          </a:ln>
        </p:spPr>
        <p:txBody>
          <a:bodyPr lIns="45719" rIns="45719"/>
          <a:lstStyle/>
          <a:p>
            <a:pPr defTabSz="457200">
              <a:defRPr sz="1800">
                <a:latin typeface="Tahoma"/>
                <a:ea typeface="Tahoma"/>
                <a:cs typeface="Tahoma"/>
                <a:sym typeface="Tahoma"/>
              </a:defRPr>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Uninformed search strategies"/>
          <p:cNvSpPr/>
          <p:nvPr>
            <p:ph type="title" idx="4294967295"/>
          </p:nvPr>
        </p:nvSpPr>
        <p:spPr>
          <a:xfrm>
            <a:off x="374650" y="88900"/>
            <a:ext cx="8153400" cy="1020763"/>
          </a:xfrm>
          <a:prstGeom prst="rect">
            <a:avLst/>
          </a:prstGeom>
        </p:spPr>
        <p:txBody>
          <a:bodyPr/>
          <a:lstStyle>
            <a:lvl1pPr defTabSz="457200">
              <a:defRPr sz="4400"/>
            </a:lvl1pPr>
          </a:lstStyle>
          <a:p>
            <a:pPr/>
            <a:r>
              <a:t>Uninformed search strategies</a:t>
            </a:r>
          </a:p>
        </p:txBody>
      </p:sp>
      <p:sp>
        <p:nvSpPr>
          <p:cNvPr id="302" name="Uninformed (blind):…"/>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solidFill>
                  <a:schemeClr val="accent2"/>
                </a:solidFill>
              </a:defRPr>
            </a:pPr>
            <a:r>
              <a:t>Uninformed (blind):</a:t>
            </a:r>
          </a:p>
          <a:p>
            <a:pPr lvl="1" marL="742950" indent="-285750" defTabSz="457200">
              <a:spcBef>
                <a:spcPts val="0"/>
              </a:spcBef>
              <a:buClr>
                <a:schemeClr val="accent1"/>
              </a:buClr>
              <a:defRPr sz="2000"/>
            </a:pPr>
            <a:r>
              <a:t>You have no clue whether one non-goal state is better than any other. Your search is blind. You don</a:t>
            </a:r>
            <a:r>
              <a:t>’</a:t>
            </a:r>
            <a:r>
              <a:t>t know if your current exploration is likely to be fruitful.</a:t>
            </a:r>
          </a:p>
          <a:p>
            <a:pPr defTabSz="457200">
              <a:spcBef>
                <a:spcPts val="500"/>
              </a:spcBef>
              <a:buClr>
                <a:schemeClr val="accent1"/>
              </a:buClr>
              <a:buChar char="•"/>
              <a:defRPr sz="2400">
                <a:solidFill>
                  <a:schemeClr val="accent2"/>
                </a:solidFill>
              </a:defRPr>
            </a:pPr>
            <a:r>
              <a:t>Various blind strategies:</a:t>
            </a:r>
          </a:p>
          <a:p>
            <a:pPr lvl="1" marL="742950" indent="-285750" defTabSz="457200">
              <a:spcBef>
                <a:spcPts val="0"/>
              </a:spcBef>
              <a:buClr>
                <a:schemeClr val="accent1"/>
              </a:buClr>
              <a:defRPr sz="2000"/>
            </a:pPr>
            <a:r>
              <a:t>Breadth-first search</a:t>
            </a:r>
          </a:p>
          <a:p>
            <a:pPr lvl="1" marL="742950" indent="-285750" defTabSz="457200">
              <a:spcBef>
                <a:spcPts val="0"/>
              </a:spcBef>
              <a:buClr>
                <a:schemeClr val="accent1"/>
              </a:buClr>
              <a:defRPr sz="2000"/>
            </a:pPr>
            <a:r>
              <a:t>Uniform-cost search</a:t>
            </a:r>
          </a:p>
          <a:p>
            <a:pPr lvl="1" marL="742950" indent="-285750" defTabSz="457200">
              <a:spcBef>
                <a:spcPts val="0"/>
              </a:spcBef>
              <a:buClr>
                <a:schemeClr val="accent1"/>
              </a:buClr>
              <a:defRPr sz="2000"/>
            </a:pPr>
            <a:r>
              <a:t>Depth-first search</a:t>
            </a:r>
          </a:p>
          <a:p>
            <a:pPr lvl="1" marL="742950" indent="-285750" defTabSz="457200">
              <a:spcBef>
                <a:spcPts val="0"/>
              </a:spcBef>
              <a:buClr>
                <a:schemeClr val="accent1"/>
              </a:buClr>
              <a:defRPr sz="2000"/>
            </a:pPr>
            <a:r>
              <a:t>Iterative deepening search (generally preferred)</a:t>
            </a:r>
          </a:p>
          <a:p>
            <a:pPr lvl="1" marL="742950" indent="-285750" defTabSz="457200">
              <a:spcBef>
                <a:spcPts val="0"/>
              </a:spcBef>
              <a:buClr>
                <a:schemeClr val="accent1"/>
              </a:buClr>
              <a:defRPr sz="2000"/>
            </a:pPr>
            <a:r>
              <a:t>Bidirectional search (preferred if applicable)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Example…"/>
          <p:cNvSpPr/>
          <p:nvPr/>
        </p:nvSpPr>
        <p:spPr>
          <a:xfrm>
            <a:off x="136525" y="2217737"/>
            <a:ext cx="1746409" cy="1577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3200">
                <a:solidFill>
                  <a:srgbClr val="1F497D"/>
                </a:solidFill>
                <a:latin typeface="Tahoma"/>
                <a:ea typeface="Tahoma"/>
                <a:cs typeface="Tahoma"/>
                <a:sym typeface="Tahoma"/>
              </a:defRPr>
            </a:pPr>
            <a:r>
              <a:t>Example</a:t>
            </a:r>
          </a:p>
          <a:p>
            <a:pPr defTabSz="457200">
              <a:defRPr sz="3200">
                <a:solidFill>
                  <a:srgbClr val="1F497D"/>
                </a:solidFill>
                <a:latin typeface="Tahoma"/>
                <a:ea typeface="Tahoma"/>
                <a:cs typeface="Tahoma"/>
                <a:sym typeface="Tahoma"/>
              </a:defRPr>
            </a:pPr>
            <a:r>
              <a:t>BFS for</a:t>
            </a:r>
          </a:p>
          <a:p>
            <a:pPr defTabSz="457200">
              <a:defRPr sz="3200">
                <a:solidFill>
                  <a:srgbClr val="1F497D"/>
                </a:solidFill>
                <a:latin typeface="Tahoma"/>
                <a:ea typeface="Tahoma"/>
                <a:cs typeface="Tahoma"/>
                <a:sym typeface="Tahoma"/>
              </a:defRPr>
            </a:pPr>
            <a:r>
              <a:t>8-puzzle</a:t>
            </a:r>
          </a:p>
        </p:txBody>
      </p:sp>
      <p:pic>
        <p:nvPicPr>
          <p:cNvPr id="389" name="image.png" descr="image.png"/>
          <p:cNvPicPr>
            <a:picLocks noChangeAspect="1"/>
          </p:cNvPicPr>
          <p:nvPr/>
        </p:nvPicPr>
        <p:blipFill>
          <a:blip r:embed="rId2">
            <a:extLst/>
          </a:blip>
          <a:srcRect l="0" t="0" r="0" b="3225"/>
          <a:stretch>
            <a:fillRect/>
          </a:stretch>
        </p:blipFill>
        <p:spPr>
          <a:xfrm>
            <a:off x="1905000" y="-1"/>
            <a:ext cx="6553200" cy="685800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391" name="Example: Map Navigation"/>
          <p:cNvSpPr/>
          <p:nvPr>
            <p:ph type="title" idx="4294967295"/>
          </p:nvPr>
        </p:nvSpPr>
        <p:spPr>
          <a:xfrm>
            <a:off x="374650" y="88900"/>
            <a:ext cx="8153400" cy="1020763"/>
          </a:xfrm>
          <a:prstGeom prst="rect">
            <a:avLst/>
          </a:prstGeom>
        </p:spPr>
        <p:txBody>
          <a:bodyPr lIns="44450" tIns="44450" rIns="44450" bIns="44450"/>
          <a:lstStyle>
            <a:lvl1pPr defTabSz="457200">
              <a:defRPr sz="4400"/>
            </a:lvl1pPr>
          </a:lstStyle>
          <a:p>
            <a:pPr/>
            <a:r>
              <a:t>Example: Map Navigation</a:t>
            </a:r>
          </a:p>
        </p:txBody>
      </p:sp>
      <p:grpSp>
        <p:nvGrpSpPr>
          <p:cNvPr id="417" name="Group"/>
          <p:cNvGrpSpPr/>
          <p:nvPr/>
        </p:nvGrpSpPr>
        <p:grpSpPr>
          <a:xfrm>
            <a:off x="920750" y="1835150"/>
            <a:ext cx="7226300" cy="3340100"/>
            <a:chOff x="0" y="0"/>
            <a:chExt cx="7226300" cy="3340100"/>
          </a:xfrm>
        </p:grpSpPr>
        <p:sp>
          <p:nvSpPr>
            <p:cNvPr id="392" name="Oval"/>
            <p:cNvSpPr/>
            <p:nvPr/>
          </p:nvSpPr>
          <p:spPr>
            <a:xfrm>
              <a:off x="0" y="121920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393" name="S"/>
            <p:cNvSpPr/>
            <p:nvPr/>
          </p:nvSpPr>
          <p:spPr>
            <a:xfrm>
              <a:off x="179387" y="1289050"/>
              <a:ext cx="228737"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S</a:t>
              </a:r>
            </a:p>
          </p:txBody>
        </p:sp>
        <p:sp>
          <p:nvSpPr>
            <p:cNvPr id="394" name="Oval"/>
            <p:cNvSpPr/>
            <p:nvPr/>
          </p:nvSpPr>
          <p:spPr>
            <a:xfrm>
              <a:off x="1295400" y="274320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395" name="Oval"/>
            <p:cNvSpPr/>
            <p:nvPr/>
          </p:nvSpPr>
          <p:spPr>
            <a:xfrm>
              <a:off x="3429000" y="274320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396" name="Oval"/>
            <p:cNvSpPr/>
            <p:nvPr/>
          </p:nvSpPr>
          <p:spPr>
            <a:xfrm>
              <a:off x="5791200" y="274320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397" name="Oval"/>
            <p:cNvSpPr/>
            <p:nvPr/>
          </p:nvSpPr>
          <p:spPr>
            <a:xfrm>
              <a:off x="6553200" y="106680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398" name="Oval"/>
            <p:cNvSpPr/>
            <p:nvPr/>
          </p:nvSpPr>
          <p:spPr>
            <a:xfrm>
              <a:off x="1371600" y="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399" name="Oval"/>
            <p:cNvSpPr/>
            <p:nvPr/>
          </p:nvSpPr>
          <p:spPr>
            <a:xfrm>
              <a:off x="3352800" y="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00" name="Oval"/>
            <p:cNvSpPr/>
            <p:nvPr/>
          </p:nvSpPr>
          <p:spPr>
            <a:xfrm>
              <a:off x="5334000" y="0"/>
              <a:ext cx="673100" cy="596900"/>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01" name="G"/>
            <p:cNvSpPr/>
            <p:nvPr/>
          </p:nvSpPr>
          <p:spPr>
            <a:xfrm>
              <a:off x="6642100" y="1165225"/>
              <a:ext cx="26668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G</a:t>
              </a:r>
            </a:p>
          </p:txBody>
        </p:sp>
        <p:sp>
          <p:nvSpPr>
            <p:cNvPr id="402" name="A"/>
            <p:cNvSpPr/>
            <p:nvPr/>
          </p:nvSpPr>
          <p:spPr>
            <a:xfrm>
              <a:off x="1504950" y="73025"/>
              <a:ext cx="26668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A</a:t>
              </a:r>
            </a:p>
          </p:txBody>
        </p:sp>
        <p:sp>
          <p:nvSpPr>
            <p:cNvPr id="403" name="B"/>
            <p:cNvSpPr/>
            <p:nvPr/>
          </p:nvSpPr>
          <p:spPr>
            <a:xfrm>
              <a:off x="3502025" y="55562"/>
              <a:ext cx="254075" cy="345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B</a:t>
              </a:r>
            </a:p>
          </p:txBody>
        </p:sp>
        <p:sp>
          <p:nvSpPr>
            <p:cNvPr id="404" name="D"/>
            <p:cNvSpPr/>
            <p:nvPr/>
          </p:nvSpPr>
          <p:spPr>
            <a:xfrm>
              <a:off x="1460500" y="2798762"/>
              <a:ext cx="266688" cy="345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D</a:t>
              </a:r>
            </a:p>
          </p:txBody>
        </p:sp>
        <p:sp>
          <p:nvSpPr>
            <p:cNvPr id="405" name="E"/>
            <p:cNvSpPr/>
            <p:nvPr/>
          </p:nvSpPr>
          <p:spPr>
            <a:xfrm>
              <a:off x="3581400" y="2809875"/>
              <a:ext cx="24123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E</a:t>
              </a:r>
            </a:p>
          </p:txBody>
        </p:sp>
        <p:sp>
          <p:nvSpPr>
            <p:cNvPr id="406" name="C"/>
            <p:cNvSpPr/>
            <p:nvPr/>
          </p:nvSpPr>
          <p:spPr>
            <a:xfrm>
              <a:off x="5465762" y="68262"/>
              <a:ext cx="254075" cy="345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C</a:t>
              </a:r>
            </a:p>
          </p:txBody>
        </p:sp>
        <p:sp>
          <p:nvSpPr>
            <p:cNvPr id="407" name="F"/>
            <p:cNvSpPr/>
            <p:nvPr/>
          </p:nvSpPr>
          <p:spPr>
            <a:xfrm>
              <a:off x="5937250" y="2798762"/>
              <a:ext cx="228737" cy="34589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4450" tIns="44450" rIns="44450" bIns="44450" numCol="1" anchor="t">
              <a:spAutoFit/>
            </a:bodyPr>
            <a:lstStyle>
              <a:lvl1pPr defTabSz="457200">
                <a:defRPr sz="1800">
                  <a:latin typeface="+mj-lt"/>
                  <a:ea typeface="+mj-ea"/>
                  <a:cs typeface="+mj-cs"/>
                  <a:sym typeface="Times New Roman"/>
                </a:defRPr>
              </a:lvl1pPr>
            </a:lstStyle>
            <a:p>
              <a:pPr/>
              <a:r>
                <a:t>F</a:t>
              </a:r>
            </a:p>
          </p:txBody>
        </p:sp>
        <p:sp>
          <p:nvSpPr>
            <p:cNvPr id="408" name="Line"/>
            <p:cNvSpPr/>
            <p:nvPr/>
          </p:nvSpPr>
          <p:spPr>
            <a:xfrm>
              <a:off x="603249" y="1746250"/>
              <a:ext cx="762002" cy="106680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09" name="Line"/>
            <p:cNvSpPr/>
            <p:nvPr/>
          </p:nvSpPr>
          <p:spPr>
            <a:xfrm flipV="1">
              <a:off x="527050" y="374649"/>
              <a:ext cx="838201" cy="91440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0" name="Line"/>
            <p:cNvSpPr/>
            <p:nvPr/>
          </p:nvSpPr>
          <p:spPr>
            <a:xfrm flipH="1">
              <a:off x="1670049" y="603250"/>
              <a:ext cx="1" cy="213360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1" name="Line"/>
            <p:cNvSpPr/>
            <p:nvPr/>
          </p:nvSpPr>
          <p:spPr>
            <a:xfrm>
              <a:off x="2051050" y="298450"/>
              <a:ext cx="1295400"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2" name="Line"/>
            <p:cNvSpPr/>
            <p:nvPr/>
          </p:nvSpPr>
          <p:spPr>
            <a:xfrm>
              <a:off x="1974850" y="3041650"/>
              <a:ext cx="1447800"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3" name="Line"/>
            <p:cNvSpPr/>
            <p:nvPr/>
          </p:nvSpPr>
          <p:spPr>
            <a:xfrm>
              <a:off x="4032250" y="374650"/>
              <a:ext cx="1295400"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4" name="Line"/>
            <p:cNvSpPr/>
            <p:nvPr/>
          </p:nvSpPr>
          <p:spPr>
            <a:xfrm>
              <a:off x="4108450" y="2965450"/>
              <a:ext cx="1676400"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5" name="Line"/>
            <p:cNvSpPr/>
            <p:nvPr/>
          </p:nvSpPr>
          <p:spPr>
            <a:xfrm flipV="1">
              <a:off x="6242049" y="1670049"/>
              <a:ext cx="533402" cy="106680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16" name="Line"/>
            <p:cNvSpPr/>
            <p:nvPr/>
          </p:nvSpPr>
          <p:spPr>
            <a:xfrm flipH="1">
              <a:off x="3727449" y="603250"/>
              <a:ext cx="1" cy="213360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sp>
        <p:nvSpPr>
          <p:cNvPr id="418" name="S = start,   G = goal,  other nodes = intermediate states, links = legal transitions"/>
          <p:cNvSpPr/>
          <p:nvPr/>
        </p:nvSpPr>
        <p:spPr>
          <a:xfrm>
            <a:off x="823912" y="5692775"/>
            <a:ext cx="7334313"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 = start,   G = goal,  other nodes = intermediate states, links = legal transitions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20" name="Initial BFS Search Tree"/>
          <p:cNvSpPr/>
          <p:nvPr>
            <p:ph type="title" idx="4294967295"/>
          </p:nvPr>
        </p:nvSpPr>
        <p:spPr>
          <a:xfrm>
            <a:off x="374650" y="88900"/>
            <a:ext cx="8153400" cy="1020763"/>
          </a:xfrm>
          <a:prstGeom prst="rect">
            <a:avLst/>
          </a:prstGeom>
        </p:spPr>
        <p:txBody>
          <a:bodyPr lIns="44450" tIns="44450" rIns="44450" bIns="44450"/>
          <a:lstStyle>
            <a:lvl1pPr defTabSz="457200">
              <a:defRPr sz="4400"/>
            </a:lvl1pPr>
          </a:lstStyle>
          <a:p>
            <a:pPr/>
            <a:r>
              <a:t>Initial BFS Search Tree</a:t>
            </a:r>
          </a:p>
        </p:txBody>
      </p:sp>
      <p:sp>
        <p:nvSpPr>
          <p:cNvPr id="421" name="Oval"/>
          <p:cNvSpPr/>
          <p:nvPr/>
        </p:nvSpPr>
        <p:spPr>
          <a:xfrm>
            <a:off x="4600575" y="1222375"/>
            <a:ext cx="520700" cy="444500"/>
          </a:xfrm>
          <a:prstGeom prst="ellipse">
            <a:avLst/>
          </a:prstGeom>
          <a:ln w="12700">
            <a:solidFill>
              <a:srgbClr val="000000"/>
            </a:solidFill>
          </a:ln>
        </p:spPr>
        <p:txBody>
          <a:bodyPr lIns="45719" rIns="45719" anchor="ctr"/>
          <a:lstStyle/>
          <a:p>
            <a:pPr defTabSz="457200">
              <a:defRPr sz="1800"/>
            </a:pPr>
          </a:p>
        </p:txBody>
      </p:sp>
      <p:sp>
        <p:nvSpPr>
          <p:cNvPr id="422" name="S"/>
          <p:cNvSpPr/>
          <p:nvPr/>
        </p:nvSpPr>
        <p:spPr>
          <a:xfrm>
            <a:off x="4700587" y="1233487"/>
            <a:ext cx="228737"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423" name="Line"/>
          <p:cNvSpPr/>
          <p:nvPr/>
        </p:nvSpPr>
        <p:spPr>
          <a:xfrm flipH="1">
            <a:off x="3525837" y="1544637"/>
            <a:ext cx="1079501" cy="234951"/>
          </a:xfrm>
          <a:prstGeom prst="line">
            <a:avLst/>
          </a:prstGeom>
          <a:ln w="12700">
            <a:solidFill>
              <a:srgbClr val="000000"/>
            </a:solidFill>
          </a:ln>
        </p:spPr>
        <p:txBody>
          <a:bodyPr lIns="45719" rIns="45719"/>
          <a:lstStyle/>
          <a:p>
            <a:pPr/>
          </a:p>
        </p:txBody>
      </p:sp>
      <p:sp>
        <p:nvSpPr>
          <p:cNvPr id="424" name="Line"/>
          <p:cNvSpPr/>
          <p:nvPr/>
        </p:nvSpPr>
        <p:spPr>
          <a:xfrm>
            <a:off x="5116512" y="1500187"/>
            <a:ext cx="1227139" cy="220663"/>
          </a:xfrm>
          <a:prstGeom prst="line">
            <a:avLst/>
          </a:prstGeom>
          <a:ln w="12700">
            <a:solidFill>
              <a:srgbClr val="000000"/>
            </a:solidFill>
          </a:ln>
        </p:spPr>
        <p:txBody>
          <a:bodyPr lIns="45719" rIns="45719"/>
          <a:lstStyle/>
          <a:p>
            <a:pPr/>
          </a:p>
        </p:txBody>
      </p:sp>
      <p:sp>
        <p:nvSpPr>
          <p:cNvPr id="425" name="Oval"/>
          <p:cNvSpPr/>
          <p:nvPr/>
        </p:nvSpPr>
        <p:spPr>
          <a:xfrm>
            <a:off x="3162300" y="1770062"/>
            <a:ext cx="520700" cy="444501"/>
          </a:xfrm>
          <a:prstGeom prst="ellipse">
            <a:avLst/>
          </a:prstGeom>
          <a:ln w="12700">
            <a:solidFill>
              <a:srgbClr val="000000"/>
            </a:solidFill>
          </a:ln>
        </p:spPr>
        <p:txBody>
          <a:bodyPr lIns="45719" rIns="45719" anchor="ctr"/>
          <a:lstStyle/>
          <a:p>
            <a:pPr defTabSz="457200">
              <a:defRPr sz="1800"/>
            </a:pPr>
          </a:p>
        </p:txBody>
      </p:sp>
      <p:sp>
        <p:nvSpPr>
          <p:cNvPr id="426" name="Oval"/>
          <p:cNvSpPr/>
          <p:nvPr/>
        </p:nvSpPr>
        <p:spPr>
          <a:xfrm>
            <a:off x="6207125" y="1704975"/>
            <a:ext cx="520700" cy="444500"/>
          </a:xfrm>
          <a:prstGeom prst="ellipse">
            <a:avLst/>
          </a:prstGeom>
          <a:ln w="12700">
            <a:solidFill>
              <a:srgbClr val="000000"/>
            </a:solidFill>
          </a:ln>
        </p:spPr>
        <p:txBody>
          <a:bodyPr lIns="45719" rIns="45719" anchor="ctr"/>
          <a:lstStyle/>
          <a:p>
            <a:pPr defTabSz="457200">
              <a:defRPr sz="1800"/>
            </a:pPr>
          </a:p>
        </p:txBody>
      </p:sp>
      <p:sp>
        <p:nvSpPr>
          <p:cNvPr id="427" name="A"/>
          <p:cNvSpPr/>
          <p:nvPr/>
        </p:nvSpPr>
        <p:spPr>
          <a:xfrm>
            <a:off x="3273425" y="1781175"/>
            <a:ext cx="266688"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A</a:t>
            </a:r>
          </a:p>
        </p:txBody>
      </p:sp>
      <p:sp>
        <p:nvSpPr>
          <p:cNvPr id="428" name="D"/>
          <p:cNvSpPr/>
          <p:nvPr/>
        </p:nvSpPr>
        <p:spPr>
          <a:xfrm>
            <a:off x="6281737" y="1722437"/>
            <a:ext cx="266689"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D</a:t>
            </a:r>
          </a:p>
        </p:txBody>
      </p:sp>
      <p:sp>
        <p:nvSpPr>
          <p:cNvPr id="429" name="Line"/>
          <p:cNvSpPr/>
          <p:nvPr/>
        </p:nvSpPr>
        <p:spPr>
          <a:xfrm flipH="1">
            <a:off x="2163762" y="2133599"/>
            <a:ext cx="1036639" cy="500064"/>
          </a:xfrm>
          <a:prstGeom prst="line">
            <a:avLst/>
          </a:prstGeom>
          <a:ln w="12700">
            <a:solidFill>
              <a:srgbClr val="000000"/>
            </a:solidFill>
          </a:ln>
        </p:spPr>
        <p:txBody>
          <a:bodyPr lIns="45719" rIns="45719"/>
          <a:lstStyle/>
          <a:p>
            <a:pPr/>
          </a:p>
        </p:txBody>
      </p:sp>
      <p:sp>
        <p:nvSpPr>
          <p:cNvPr id="430" name="Oval"/>
          <p:cNvSpPr/>
          <p:nvPr/>
        </p:nvSpPr>
        <p:spPr>
          <a:xfrm>
            <a:off x="1800225" y="2624137"/>
            <a:ext cx="520700" cy="444501"/>
          </a:xfrm>
          <a:prstGeom prst="ellipse">
            <a:avLst/>
          </a:prstGeom>
          <a:ln w="12700">
            <a:solidFill>
              <a:srgbClr val="000000"/>
            </a:solidFill>
          </a:ln>
        </p:spPr>
        <p:txBody>
          <a:bodyPr lIns="45719" rIns="45719" anchor="ctr"/>
          <a:lstStyle/>
          <a:p>
            <a:pPr defTabSz="457200">
              <a:defRPr sz="1800"/>
            </a:pPr>
          </a:p>
        </p:txBody>
      </p:sp>
      <p:sp>
        <p:nvSpPr>
          <p:cNvPr id="431" name="B"/>
          <p:cNvSpPr/>
          <p:nvPr/>
        </p:nvSpPr>
        <p:spPr>
          <a:xfrm>
            <a:off x="1911350" y="2635250"/>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B</a:t>
            </a:r>
          </a:p>
        </p:txBody>
      </p:sp>
      <p:sp>
        <p:nvSpPr>
          <p:cNvPr id="432" name="Line"/>
          <p:cNvSpPr/>
          <p:nvPr/>
        </p:nvSpPr>
        <p:spPr>
          <a:xfrm>
            <a:off x="3598862" y="2144712"/>
            <a:ext cx="554039" cy="511176"/>
          </a:xfrm>
          <a:prstGeom prst="line">
            <a:avLst/>
          </a:prstGeom>
          <a:ln w="12700">
            <a:solidFill>
              <a:srgbClr val="000000"/>
            </a:solidFill>
          </a:ln>
        </p:spPr>
        <p:txBody>
          <a:bodyPr lIns="45719" rIns="45719"/>
          <a:lstStyle/>
          <a:p>
            <a:pPr/>
          </a:p>
        </p:txBody>
      </p:sp>
      <p:sp>
        <p:nvSpPr>
          <p:cNvPr id="433" name="Oval"/>
          <p:cNvSpPr/>
          <p:nvPr/>
        </p:nvSpPr>
        <p:spPr>
          <a:xfrm>
            <a:off x="4010025" y="2616200"/>
            <a:ext cx="520700" cy="444500"/>
          </a:xfrm>
          <a:prstGeom prst="ellipse">
            <a:avLst/>
          </a:prstGeom>
          <a:ln w="12700">
            <a:solidFill>
              <a:srgbClr val="000000"/>
            </a:solidFill>
          </a:ln>
        </p:spPr>
        <p:txBody>
          <a:bodyPr lIns="45719" rIns="45719" anchor="ctr"/>
          <a:lstStyle/>
          <a:p>
            <a:pPr defTabSz="457200">
              <a:defRPr sz="1800"/>
            </a:pPr>
          </a:p>
        </p:txBody>
      </p:sp>
      <p:sp>
        <p:nvSpPr>
          <p:cNvPr id="434" name="D"/>
          <p:cNvSpPr/>
          <p:nvPr/>
        </p:nvSpPr>
        <p:spPr>
          <a:xfrm>
            <a:off x="4084637" y="2633662"/>
            <a:ext cx="266689"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D</a:t>
            </a:r>
          </a:p>
        </p:txBody>
      </p:sp>
      <p:sp>
        <p:nvSpPr>
          <p:cNvPr id="435" name="Line"/>
          <p:cNvSpPr/>
          <p:nvPr/>
        </p:nvSpPr>
        <p:spPr>
          <a:xfrm flipH="1">
            <a:off x="1120774" y="2946400"/>
            <a:ext cx="712789" cy="644525"/>
          </a:xfrm>
          <a:prstGeom prst="line">
            <a:avLst/>
          </a:prstGeom>
          <a:ln w="12700">
            <a:solidFill>
              <a:srgbClr val="000000"/>
            </a:solidFill>
          </a:ln>
        </p:spPr>
        <p:txBody>
          <a:bodyPr lIns="45719" rIns="45719"/>
          <a:lstStyle/>
          <a:p>
            <a:pPr/>
          </a:p>
        </p:txBody>
      </p:sp>
      <p:sp>
        <p:nvSpPr>
          <p:cNvPr id="436" name="Oval"/>
          <p:cNvSpPr/>
          <p:nvPr/>
        </p:nvSpPr>
        <p:spPr>
          <a:xfrm>
            <a:off x="887412" y="3608387"/>
            <a:ext cx="520701" cy="444501"/>
          </a:xfrm>
          <a:prstGeom prst="ellipse">
            <a:avLst/>
          </a:prstGeom>
          <a:ln w="12700">
            <a:solidFill>
              <a:srgbClr val="000000"/>
            </a:solidFill>
          </a:ln>
        </p:spPr>
        <p:txBody>
          <a:bodyPr lIns="45719" rIns="45719" anchor="ctr"/>
          <a:lstStyle/>
          <a:p>
            <a:pPr defTabSz="457200">
              <a:defRPr sz="1800"/>
            </a:pPr>
          </a:p>
        </p:txBody>
      </p:sp>
      <p:sp>
        <p:nvSpPr>
          <p:cNvPr id="437" name="C"/>
          <p:cNvSpPr/>
          <p:nvPr/>
        </p:nvSpPr>
        <p:spPr>
          <a:xfrm>
            <a:off x="998537" y="3619500"/>
            <a:ext cx="254075"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C</a:t>
            </a:r>
          </a:p>
        </p:txBody>
      </p:sp>
      <p:sp>
        <p:nvSpPr>
          <p:cNvPr id="438" name="Oval"/>
          <p:cNvSpPr/>
          <p:nvPr/>
        </p:nvSpPr>
        <p:spPr>
          <a:xfrm>
            <a:off x="2265362" y="3600450"/>
            <a:ext cx="520701" cy="444500"/>
          </a:xfrm>
          <a:prstGeom prst="ellipse">
            <a:avLst/>
          </a:prstGeom>
          <a:ln w="12700">
            <a:solidFill>
              <a:srgbClr val="000000"/>
            </a:solidFill>
          </a:ln>
        </p:spPr>
        <p:txBody>
          <a:bodyPr lIns="45719" rIns="45719" anchor="ctr"/>
          <a:lstStyle/>
          <a:p>
            <a:pPr defTabSz="457200">
              <a:defRPr sz="1800"/>
            </a:pPr>
          </a:p>
        </p:txBody>
      </p:sp>
      <p:sp>
        <p:nvSpPr>
          <p:cNvPr id="439" name="E"/>
          <p:cNvSpPr/>
          <p:nvPr/>
        </p:nvSpPr>
        <p:spPr>
          <a:xfrm>
            <a:off x="2376487" y="3611562"/>
            <a:ext cx="241239"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E</a:t>
            </a:r>
          </a:p>
        </p:txBody>
      </p:sp>
      <p:sp>
        <p:nvSpPr>
          <p:cNvPr id="440" name="Line"/>
          <p:cNvSpPr/>
          <p:nvPr/>
        </p:nvSpPr>
        <p:spPr>
          <a:xfrm>
            <a:off x="2200275" y="3049587"/>
            <a:ext cx="249238" cy="541339"/>
          </a:xfrm>
          <a:prstGeom prst="line">
            <a:avLst/>
          </a:prstGeom>
          <a:ln w="12700">
            <a:solidFill>
              <a:srgbClr val="000000"/>
            </a:solidFill>
          </a:ln>
        </p:spPr>
        <p:txBody>
          <a:bodyPr lIns="45719" rIns="45719"/>
          <a:lstStyle/>
          <a:p>
            <a:pPr/>
          </a:p>
        </p:txBody>
      </p:sp>
      <p:sp>
        <p:nvSpPr>
          <p:cNvPr id="441" name="Text"/>
          <p:cNvSpPr/>
          <p:nvPr/>
        </p:nvSpPr>
        <p:spPr>
          <a:xfrm>
            <a:off x="2879725" y="1512887"/>
            <a:ext cx="170471" cy="3556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vl1pPr>
          </a:lstStyle>
          <a:p>
            <a:pPr/>
            <a:r>
              <a:t> </a:t>
            </a:r>
          </a:p>
        </p:txBody>
      </p:sp>
      <p:sp>
        <p:nvSpPr>
          <p:cNvPr id="442" name="Text"/>
          <p:cNvSpPr/>
          <p:nvPr/>
        </p:nvSpPr>
        <p:spPr>
          <a:xfrm>
            <a:off x="1379537" y="2478087"/>
            <a:ext cx="170471" cy="355601"/>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vl1pPr>
          </a:lstStyle>
          <a:p>
            <a:pPr/>
            <a:r>
              <a:t> </a:t>
            </a:r>
          </a:p>
        </p:txBody>
      </p:sp>
      <p:sp>
        <p:nvSpPr>
          <p:cNvPr id="443" name="Oval"/>
          <p:cNvSpPr/>
          <p:nvPr/>
        </p:nvSpPr>
        <p:spPr>
          <a:xfrm>
            <a:off x="6597650" y="2690812"/>
            <a:ext cx="520700" cy="430213"/>
          </a:xfrm>
          <a:prstGeom prst="ellipse">
            <a:avLst/>
          </a:prstGeom>
          <a:ln w="12700">
            <a:solidFill>
              <a:srgbClr val="000000"/>
            </a:solidFill>
          </a:ln>
        </p:spPr>
        <p:txBody>
          <a:bodyPr lIns="45719" rIns="45719" anchor="ctr"/>
          <a:lstStyle/>
          <a:p>
            <a:pPr defTabSz="457200">
              <a:defRPr sz="1800"/>
            </a:pPr>
          </a:p>
        </p:txBody>
      </p:sp>
      <p:sp>
        <p:nvSpPr>
          <p:cNvPr id="444" name="E"/>
          <p:cNvSpPr/>
          <p:nvPr/>
        </p:nvSpPr>
        <p:spPr>
          <a:xfrm>
            <a:off x="6708775" y="2701925"/>
            <a:ext cx="366713"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E</a:t>
            </a:r>
          </a:p>
        </p:txBody>
      </p:sp>
      <p:sp>
        <p:nvSpPr>
          <p:cNvPr id="445" name="Line"/>
          <p:cNvSpPr/>
          <p:nvPr/>
        </p:nvSpPr>
        <p:spPr>
          <a:xfrm>
            <a:off x="6548437" y="2144712"/>
            <a:ext cx="217488" cy="554039"/>
          </a:xfrm>
          <a:prstGeom prst="line">
            <a:avLst/>
          </a:prstGeom>
          <a:ln w="12700">
            <a:solidFill>
              <a:srgbClr val="000000"/>
            </a:solidFill>
          </a:ln>
        </p:spPr>
        <p:txBody>
          <a:bodyPr lIns="45719" rIns="45719"/>
          <a:lstStyle/>
          <a:p>
            <a:pPr/>
          </a:p>
        </p:txBody>
      </p:sp>
      <p:sp>
        <p:nvSpPr>
          <p:cNvPr id="446" name="Note: this is the search tree at some particular point in…"/>
          <p:cNvSpPr/>
          <p:nvPr/>
        </p:nvSpPr>
        <p:spPr>
          <a:xfrm>
            <a:off x="533400" y="5486400"/>
            <a:ext cx="5097537" cy="6125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p>
            <a:pPr defTabSz="457200">
              <a:defRPr sz="1800">
                <a:latin typeface="+mj-lt"/>
                <a:ea typeface="+mj-ea"/>
                <a:cs typeface="+mj-cs"/>
                <a:sym typeface="Times New Roman"/>
              </a:defRPr>
            </a:pPr>
            <a:r>
              <a:t>Note: this is the search tree at some particular point in</a:t>
            </a:r>
          </a:p>
          <a:p>
            <a:pPr defTabSz="457200">
              <a:defRPr sz="1800">
                <a:latin typeface="+mj-lt"/>
                <a:ea typeface="+mj-ea"/>
                <a:cs typeface="+mj-cs"/>
                <a:sym typeface="Times New Roman"/>
              </a:defRPr>
            </a:pPr>
            <a:r>
              <a:t>          in the search.</a:t>
            </a:r>
          </a:p>
        </p:txBody>
      </p:sp>
      <p:grpSp>
        <p:nvGrpSpPr>
          <p:cNvPr id="472" name="Group"/>
          <p:cNvGrpSpPr/>
          <p:nvPr/>
        </p:nvGrpSpPr>
        <p:grpSpPr>
          <a:xfrm>
            <a:off x="5518150" y="3886200"/>
            <a:ext cx="3625850" cy="1488889"/>
            <a:chOff x="0" y="0"/>
            <a:chExt cx="3625850" cy="1488888"/>
          </a:xfrm>
        </p:grpSpPr>
        <p:sp>
          <p:nvSpPr>
            <p:cNvPr id="447" name="Oval"/>
            <p:cNvSpPr/>
            <p:nvPr/>
          </p:nvSpPr>
          <p:spPr>
            <a:xfrm>
              <a:off x="0" y="546100"/>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48" name="S"/>
            <p:cNvSpPr/>
            <p:nvPr/>
          </p:nvSpPr>
          <p:spPr>
            <a:xfrm>
              <a:off x="0" y="457200"/>
              <a:ext cx="39687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S</a:t>
              </a:r>
            </a:p>
          </p:txBody>
        </p:sp>
        <p:sp>
          <p:nvSpPr>
            <p:cNvPr id="449" name="Oval"/>
            <p:cNvSpPr/>
            <p:nvPr/>
          </p:nvSpPr>
          <p:spPr>
            <a:xfrm>
              <a:off x="639762" y="1158875"/>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0" name="Oval"/>
            <p:cNvSpPr/>
            <p:nvPr/>
          </p:nvSpPr>
          <p:spPr>
            <a:xfrm>
              <a:off x="1693862" y="1158875"/>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1" name="Oval"/>
            <p:cNvSpPr/>
            <p:nvPr/>
          </p:nvSpPr>
          <p:spPr>
            <a:xfrm>
              <a:off x="2860675" y="1158875"/>
              <a:ext cx="333375"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2" name="Oval"/>
            <p:cNvSpPr/>
            <p:nvPr/>
          </p:nvSpPr>
          <p:spPr>
            <a:xfrm>
              <a:off x="3236912" y="484187"/>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3" name="Oval"/>
            <p:cNvSpPr/>
            <p:nvPr/>
          </p:nvSpPr>
          <p:spPr>
            <a:xfrm>
              <a:off x="677862" y="55562"/>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4" name="Oval"/>
            <p:cNvSpPr/>
            <p:nvPr/>
          </p:nvSpPr>
          <p:spPr>
            <a:xfrm>
              <a:off x="1655762" y="55562"/>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5" name="Oval"/>
            <p:cNvSpPr/>
            <p:nvPr/>
          </p:nvSpPr>
          <p:spPr>
            <a:xfrm>
              <a:off x="2635250" y="55562"/>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456" name="G"/>
            <p:cNvSpPr/>
            <p:nvPr/>
          </p:nvSpPr>
          <p:spPr>
            <a:xfrm>
              <a:off x="3200400" y="457200"/>
              <a:ext cx="425450"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G</a:t>
              </a:r>
            </a:p>
          </p:txBody>
        </p:sp>
        <p:sp>
          <p:nvSpPr>
            <p:cNvPr id="457" name="A"/>
            <p:cNvSpPr/>
            <p:nvPr/>
          </p:nvSpPr>
          <p:spPr>
            <a:xfrm>
              <a:off x="685800" y="0"/>
              <a:ext cx="40322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A</a:t>
              </a:r>
            </a:p>
          </p:txBody>
        </p:sp>
        <p:sp>
          <p:nvSpPr>
            <p:cNvPr id="458" name="B"/>
            <p:cNvSpPr/>
            <p:nvPr/>
          </p:nvSpPr>
          <p:spPr>
            <a:xfrm>
              <a:off x="1676400" y="0"/>
              <a:ext cx="385763"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B</a:t>
              </a:r>
            </a:p>
          </p:txBody>
        </p:sp>
        <p:sp>
          <p:nvSpPr>
            <p:cNvPr id="459" name="D"/>
            <p:cNvSpPr/>
            <p:nvPr/>
          </p:nvSpPr>
          <p:spPr>
            <a:xfrm>
              <a:off x="685800" y="1066800"/>
              <a:ext cx="38258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D</a:t>
              </a:r>
            </a:p>
          </p:txBody>
        </p:sp>
        <p:sp>
          <p:nvSpPr>
            <p:cNvPr id="460" name="E"/>
            <p:cNvSpPr/>
            <p:nvPr/>
          </p:nvSpPr>
          <p:spPr>
            <a:xfrm>
              <a:off x="1676400" y="1143000"/>
              <a:ext cx="41433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E</a:t>
              </a:r>
            </a:p>
          </p:txBody>
        </p:sp>
        <p:sp>
          <p:nvSpPr>
            <p:cNvPr id="461" name="C"/>
            <p:cNvSpPr/>
            <p:nvPr/>
          </p:nvSpPr>
          <p:spPr>
            <a:xfrm>
              <a:off x="2590800" y="0"/>
              <a:ext cx="442913"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C</a:t>
              </a:r>
            </a:p>
          </p:txBody>
        </p:sp>
        <p:sp>
          <p:nvSpPr>
            <p:cNvPr id="462" name="F"/>
            <p:cNvSpPr/>
            <p:nvPr/>
          </p:nvSpPr>
          <p:spPr>
            <a:xfrm>
              <a:off x="2895600" y="1143000"/>
              <a:ext cx="34607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F</a:t>
              </a:r>
            </a:p>
          </p:txBody>
        </p:sp>
        <p:sp>
          <p:nvSpPr>
            <p:cNvPr id="463" name="Line"/>
            <p:cNvSpPr/>
            <p:nvPr/>
          </p:nvSpPr>
          <p:spPr>
            <a:xfrm>
              <a:off x="298449" y="757237"/>
              <a:ext cx="376239" cy="43021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64" name="Line"/>
            <p:cNvSpPr/>
            <p:nvPr/>
          </p:nvSpPr>
          <p:spPr>
            <a:xfrm flipV="1">
              <a:off x="260349" y="206374"/>
              <a:ext cx="414339" cy="36830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65" name="Line"/>
            <p:cNvSpPr/>
            <p:nvPr/>
          </p:nvSpPr>
          <p:spPr>
            <a:xfrm flipH="1">
              <a:off x="825499" y="298450"/>
              <a:ext cx="1" cy="85725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66" name="Line"/>
            <p:cNvSpPr/>
            <p:nvPr/>
          </p:nvSpPr>
          <p:spPr>
            <a:xfrm>
              <a:off x="1012825" y="176212"/>
              <a:ext cx="6397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67" name="Line"/>
            <p:cNvSpPr/>
            <p:nvPr/>
          </p:nvSpPr>
          <p:spPr>
            <a:xfrm>
              <a:off x="976312" y="1279525"/>
              <a:ext cx="714376"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68" name="Line"/>
            <p:cNvSpPr/>
            <p:nvPr/>
          </p:nvSpPr>
          <p:spPr>
            <a:xfrm>
              <a:off x="1992312" y="206375"/>
              <a:ext cx="639763"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69" name="Line"/>
            <p:cNvSpPr/>
            <p:nvPr/>
          </p:nvSpPr>
          <p:spPr>
            <a:xfrm>
              <a:off x="2030412" y="1247775"/>
              <a:ext cx="8270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70" name="Line"/>
            <p:cNvSpPr/>
            <p:nvPr/>
          </p:nvSpPr>
          <p:spPr>
            <a:xfrm flipV="1">
              <a:off x="3084512" y="727075"/>
              <a:ext cx="263526" cy="42862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471" name="Line"/>
            <p:cNvSpPr/>
            <p:nvPr/>
          </p:nvSpPr>
          <p:spPr>
            <a:xfrm>
              <a:off x="1841500" y="298450"/>
              <a:ext cx="0" cy="85725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474" name="Oval"/>
          <p:cNvSpPr/>
          <p:nvPr/>
        </p:nvSpPr>
        <p:spPr>
          <a:xfrm>
            <a:off x="4829175" y="1665287"/>
            <a:ext cx="520700" cy="444501"/>
          </a:xfrm>
          <a:prstGeom prst="ellipse">
            <a:avLst/>
          </a:prstGeom>
          <a:ln w="12700">
            <a:solidFill>
              <a:srgbClr val="000000"/>
            </a:solidFill>
          </a:ln>
        </p:spPr>
        <p:txBody>
          <a:bodyPr lIns="45719" rIns="45719" anchor="ctr"/>
          <a:lstStyle/>
          <a:p>
            <a:pPr defTabSz="457200">
              <a:defRPr sz="1800"/>
            </a:pPr>
          </a:p>
        </p:txBody>
      </p:sp>
      <p:sp>
        <p:nvSpPr>
          <p:cNvPr id="475" name="S"/>
          <p:cNvSpPr/>
          <p:nvPr/>
        </p:nvSpPr>
        <p:spPr>
          <a:xfrm>
            <a:off x="4929187" y="1676400"/>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476" name="Line"/>
          <p:cNvSpPr/>
          <p:nvPr/>
        </p:nvSpPr>
        <p:spPr>
          <a:xfrm flipH="1">
            <a:off x="3754437" y="1987550"/>
            <a:ext cx="1079501" cy="234950"/>
          </a:xfrm>
          <a:prstGeom prst="line">
            <a:avLst/>
          </a:prstGeom>
          <a:ln w="12700">
            <a:solidFill>
              <a:srgbClr val="000000"/>
            </a:solidFill>
          </a:ln>
        </p:spPr>
        <p:txBody>
          <a:bodyPr lIns="45719" rIns="45719"/>
          <a:lstStyle/>
          <a:p>
            <a:pPr/>
          </a:p>
        </p:txBody>
      </p:sp>
      <p:sp>
        <p:nvSpPr>
          <p:cNvPr id="477" name="Line"/>
          <p:cNvSpPr/>
          <p:nvPr/>
        </p:nvSpPr>
        <p:spPr>
          <a:xfrm>
            <a:off x="5345112" y="1943100"/>
            <a:ext cx="1227139" cy="220663"/>
          </a:xfrm>
          <a:prstGeom prst="line">
            <a:avLst/>
          </a:prstGeom>
          <a:ln w="12700">
            <a:solidFill>
              <a:srgbClr val="000000"/>
            </a:solidFill>
          </a:ln>
        </p:spPr>
        <p:txBody>
          <a:bodyPr lIns="45719" rIns="45719"/>
          <a:lstStyle/>
          <a:p>
            <a:pPr/>
          </a:p>
        </p:txBody>
      </p:sp>
      <p:sp>
        <p:nvSpPr>
          <p:cNvPr id="478" name="Oval"/>
          <p:cNvSpPr/>
          <p:nvPr/>
        </p:nvSpPr>
        <p:spPr>
          <a:xfrm>
            <a:off x="3390900" y="2212975"/>
            <a:ext cx="520700" cy="444500"/>
          </a:xfrm>
          <a:prstGeom prst="ellipse">
            <a:avLst/>
          </a:prstGeom>
          <a:ln w="12700">
            <a:solidFill>
              <a:srgbClr val="000000"/>
            </a:solidFill>
          </a:ln>
        </p:spPr>
        <p:txBody>
          <a:bodyPr lIns="45719" rIns="45719" anchor="ctr"/>
          <a:lstStyle/>
          <a:p>
            <a:pPr defTabSz="457200">
              <a:defRPr sz="1800"/>
            </a:pPr>
          </a:p>
        </p:txBody>
      </p:sp>
      <p:sp>
        <p:nvSpPr>
          <p:cNvPr id="479" name="Oval"/>
          <p:cNvSpPr/>
          <p:nvPr/>
        </p:nvSpPr>
        <p:spPr>
          <a:xfrm>
            <a:off x="6435725" y="2147887"/>
            <a:ext cx="520700" cy="444501"/>
          </a:xfrm>
          <a:prstGeom prst="ellipse">
            <a:avLst/>
          </a:prstGeom>
          <a:ln w="12700">
            <a:solidFill>
              <a:srgbClr val="000000"/>
            </a:solidFill>
          </a:ln>
        </p:spPr>
        <p:txBody>
          <a:bodyPr lIns="45719" rIns="45719" anchor="ctr"/>
          <a:lstStyle/>
          <a:p>
            <a:pPr defTabSz="457200">
              <a:defRPr sz="1800"/>
            </a:pPr>
          </a:p>
        </p:txBody>
      </p:sp>
      <p:sp>
        <p:nvSpPr>
          <p:cNvPr id="480" name="A"/>
          <p:cNvSpPr/>
          <p:nvPr/>
        </p:nvSpPr>
        <p:spPr>
          <a:xfrm>
            <a:off x="3502025" y="2224087"/>
            <a:ext cx="266688"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A</a:t>
            </a:r>
          </a:p>
        </p:txBody>
      </p:sp>
      <p:sp>
        <p:nvSpPr>
          <p:cNvPr id="481" name="D"/>
          <p:cNvSpPr/>
          <p:nvPr/>
        </p:nvSpPr>
        <p:spPr>
          <a:xfrm>
            <a:off x="6510337" y="2165350"/>
            <a:ext cx="266689"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D</a:t>
            </a:r>
          </a:p>
        </p:txBody>
      </p:sp>
      <p:sp>
        <p:nvSpPr>
          <p:cNvPr id="482" name="Line"/>
          <p:cNvSpPr/>
          <p:nvPr/>
        </p:nvSpPr>
        <p:spPr>
          <a:xfrm flipH="1">
            <a:off x="2438400" y="2460625"/>
            <a:ext cx="957263" cy="496888"/>
          </a:xfrm>
          <a:prstGeom prst="line">
            <a:avLst/>
          </a:prstGeom>
          <a:ln w="12700">
            <a:solidFill>
              <a:srgbClr val="000000"/>
            </a:solidFill>
          </a:ln>
        </p:spPr>
        <p:txBody>
          <a:bodyPr lIns="45719" rIns="45719"/>
          <a:lstStyle/>
          <a:p>
            <a:pPr/>
          </a:p>
        </p:txBody>
      </p:sp>
      <p:sp>
        <p:nvSpPr>
          <p:cNvPr id="483" name="Oval"/>
          <p:cNvSpPr/>
          <p:nvPr/>
        </p:nvSpPr>
        <p:spPr>
          <a:xfrm>
            <a:off x="2028825" y="2914650"/>
            <a:ext cx="520700" cy="444500"/>
          </a:xfrm>
          <a:prstGeom prst="ellipse">
            <a:avLst/>
          </a:prstGeom>
          <a:ln w="12700">
            <a:solidFill>
              <a:srgbClr val="000000"/>
            </a:solidFill>
          </a:ln>
        </p:spPr>
        <p:txBody>
          <a:bodyPr lIns="45719" rIns="45719" anchor="ctr"/>
          <a:lstStyle/>
          <a:p>
            <a:pPr defTabSz="457200">
              <a:defRPr sz="1800"/>
            </a:pPr>
          </a:p>
        </p:txBody>
      </p:sp>
      <p:sp>
        <p:nvSpPr>
          <p:cNvPr id="484" name="B"/>
          <p:cNvSpPr/>
          <p:nvPr/>
        </p:nvSpPr>
        <p:spPr>
          <a:xfrm>
            <a:off x="2139950" y="2925762"/>
            <a:ext cx="254075"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B</a:t>
            </a:r>
          </a:p>
        </p:txBody>
      </p:sp>
      <p:sp>
        <p:nvSpPr>
          <p:cNvPr id="485" name="Line"/>
          <p:cNvSpPr/>
          <p:nvPr/>
        </p:nvSpPr>
        <p:spPr>
          <a:xfrm>
            <a:off x="3751262" y="2663825"/>
            <a:ext cx="134938" cy="446088"/>
          </a:xfrm>
          <a:prstGeom prst="line">
            <a:avLst/>
          </a:prstGeom>
          <a:ln w="12700">
            <a:solidFill>
              <a:srgbClr val="000000"/>
            </a:solidFill>
          </a:ln>
        </p:spPr>
        <p:txBody>
          <a:bodyPr lIns="45719" rIns="45719"/>
          <a:lstStyle/>
          <a:p>
            <a:pPr/>
          </a:p>
        </p:txBody>
      </p:sp>
      <p:sp>
        <p:nvSpPr>
          <p:cNvPr id="486" name="Oval"/>
          <p:cNvSpPr/>
          <p:nvPr/>
        </p:nvSpPr>
        <p:spPr>
          <a:xfrm>
            <a:off x="3629025" y="3135312"/>
            <a:ext cx="520700" cy="444501"/>
          </a:xfrm>
          <a:prstGeom prst="ellipse">
            <a:avLst/>
          </a:prstGeom>
          <a:ln w="12700">
            <a:solidFill>
              <a:srgbClr val="000000"/>
            </a:solidFill>
          </a:ln>
        </p:spPr>
        <p:txBody>
          <a:bodyPr lIns="45719" rIns="45719" anchor="ctr"/>
          <a:lstStyle/>
          <a:p>
            <a:pPr defTabSz="457200">
              <a:defRPr sz="1800"/>
            </a:pPr>
          </a:p>
        </p:txBody>
      </p:sp>
      <p:sp>
        <p:nvSpPr>
          <p:cNvPr id="487" name="D"/>
          <p:cNvSpPr/>
          <p:nvPr/>
        </p:nvSpPr>
        <p:spPr>
          <a:xfrm>
            <a:off x="3703637" y="3152775"/>
            <a:ext cx="266689"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D</a:t>
            </a:r>
          </a:p>
        </p:txBody>
      </p:sp>
      <p:sp>
        <p:nvSpPr>
          <p:cNvPr id="488" name="Line"/>
          <p:cNvSpPr/>
          <p:nvPr/>
        </p:nvSpPr>
        <p:spPr>
          <a:xfrm flipH="1">
            <a:off x="1524000" y="3262312"/>
            <a:ext cx="533401" cy="838201"/>
          </a:xfrm>
          <a:prstGeom prst="line">
            <a:avLst/>
          </a:prstGeom>
          <a:ln w="12700">
            <a:solidFill>
              <a:srgbClr val="000000"/>
            </a:solidFill>
          </a:ln>
        </p:spPr>
        <p:txBody>
          <a:bodyPr lIns="45719" rIns="45719"/>
          <a:lstStyle/>
          <a:p>
            <a:pPr/>
          </a:p>
        </p:txBody>
      </p:sp>
      <p:sp>
        <p:nvSpPr>
          <p:cNvPr id="489" name="Oval"/>
          <p:cNvSpPr/>
          <p:nvPr/>
        </p:nvSpPr>
        <p:spPr>
          <a:xfrm>
            <a:off x="1192212" y="4127500"/>
            <a:ext cx="520701" cy="444500"/>
          </a:xfrm>
          <a:prstGeom prst="ellipse">
            <a:avLst/>
          </a:prstGeom>
          <a:ln w="12700">
            <a:solidFill>
              <a:srgbClr val="000000"/>
            </a:solidFill>
          </a:ln>
        </p:spPr>
        <p:txBody>
          <a:bodyPr lIns="45719" rIns="45719" anchor="ctr"/>
          <a:lstStyle/>
          <a:p>
            <a:pPr defTabSz="457200">
              <a:defRPr sz="1800"/>
            </a:pPr>
          </a:p>
        </p:txBody>
      </p:sp>
      <p:sp>
        <p:nvSpPr>
          <p:cNvPr id="490" name="C"/>
          <p:cNvSpPr/>
          <p:nvPr/>
        </p:nvSpPr>
        <p:spPr>
          <a:xfrm>
            <a:off x="1303337" y="4138612"/>
            <a:ext cx="254075"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C</a:t>
            </a:r>
          </a:p>
        </p:txBody>
      </p:sp>
      <p:sp>
        <p:nvSpPr>
          <p:cNvPr id="491" name="Oval"/>
          <p:cNvSpPr/>
          <p:nvPr/>
        </p:nvSpPr>
        <p:spPr>
          <a:xfrm>
            <a:off x="2417762" y="4119562"/>
            <a:ext cx="520701" cy="444501"/>
          </a:xfrm>
          <a:prstGeom prst="ellipse">
            <a:avLst/>
          </a:prstGeom>
          <a:ln w="12700">
            <a:solidFill>
              <a:srgbClr val="000000"/>
            </a:solidFill>
          </a:ln>
        </p:spPr>
        <p:txBody>
          <a:bodyPr lIns="45719" rIns="45719" anchor="ctr"/>
          <a:lstStyle/>
          <a:p>
            <a:pPr defTabSz="457200">
              <a:defRPr sz="1800"/>
            </a:pPr>
          </a:p>
        </p:txBody>
      </p:sp>
      <p:sp>
        <p:nvSpPr>
          <p:cNvPr id="492" name="E"/>
          <p:cNvSpPr/>
          <p:nvPr/>
        </p:nvSpPr>
        <p:spPr>
          <a:xfrm>
            <a:off x="2528887" y="4130675"/>
            <a:ext cx="241239"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E</a:t>
            </a:r>
          </a:p>
        </p:txBody>
      </p:sp>
      <p:sp>
        <p:nvSpPr>
          <p:cNvPr id="493" name="Line"/>
          <p:cNvSpPr/>
          <p:nvPr/>
        </p:nvSpPr>
        <p:spPr>
          <a:xfrm>
            <a:off x="2505074" y="3263900"/>
            <a:ext cx="161927" cy="836613"/>
          </a:xfrm>
          <a:prstGeom prst="line">
            <a:avLst/>
          </a:prstGeom>
          <a:ln w="12700">
            <a:solidFill>
              <a:srgbClr val="000000"/>
            </a:solidFill>
          </a:ln>
        </p:spPr>
        <p:txBody>
          <a:bodyPr lIns="45719" rIns="45719"/>
          <a:lstStyle/>
          <a:p>
            <a:pPr/>
          </a:p>
        </p:txBody>
      </p:sp>
      <p:sp>
        <p:nvSpPr>
          <p:cNvPr id="494" name="Line"/>
          <p:cNvSpPr/>
          <p:nvPr/>
        </p:nvSpPr>
        <p:spPr>
          <a:xfrm flipH="1">
            <a:off x="3809999" y="3568700"/>
            <a:ext cx="166689" cy="531813"/>
          </a:xfrm>
          <a:prstGeom prst="line">
            <a:avLst/>
          </a:prstGeom>
          <a:ln w="12700">
            <a:solidFill>
              <a:srgbClr val="000000"/>
            </a:solidFill>
          </a:ln>
        </p:spPr>
        <p:txBody>
          <a:bodyPr lIns="45719" rIns="45719"/>
          <a:lstStyle/>
          <a:p>
            <a:pPr/>
          </a:p>
        </p:txBody>
      </p:sp>
      <p:sp>
        <p:nvSpPr>
          <p:cNvPr id="495" name="Oval"/>
          <p:cNvSpPr/>
          <p:nvPr/>
        </p:nvSpPr>
        <p:spPr>
          <a:xfrm>
            <a:off x="3503612" y="4106862"/>
            <a:ext cx="528638" cy="436563"/>
          </a:xfrm>
          <a:prstGeom prst="ellipse">
            <a:avLst/>
          </a:prstGeom>
          <a:ln w="12700">
            <a:solidFill>
              <a:srgbClr val="000000"/>
            </a:solidFill>
          </a:ln>
        </p:spPr>
        <p:txBody>
          <a:bodyPr lIns="45719" rIns="45719" anchor="ctr"/>
          <a:lstStyle/>
          <a:p>
            <a:pPr defTabSz="457200">
              <a:defRPr sz="1800"/>
            </a:pPr>
          </a:p>
        </p:txBody>
      </p:sp>
      <p:sp>
        <p:nvSpPr>
          <p:cNvPr id="496" name="E"/>
          <p:cNvSpPr/>
          <p:nvPr/>
        </p:nvSpPr>
        <p:spPr>
          <a:xfrm>
            <a:off x="3614737" y="4117975"/>
            <a:ext cx="373063"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E</a:t>
            </a:r>
          </a:p>
        </p:txBody>
      </p:sp>
      <p:sp>
        <p:nvSpPr>
          <p:cNvPr id="497" name="Oval"/>
          <p:cNvSpPr/>
          <p:nvPr/>
        </p:nvSpPr>
        <p:spPr>
          <a:xfrm>
            <a:off x="7588250" y="3133725"/>
            <a:ext cx="520700" cy="430213"/>
          </a:xfrm>
          <a:prstGeom prst="ellipse">
            <a:avLst/>
          </a:prstGeom>
          <a:ln w="12700">
            <a:solidFill>
              <a:srgbClr val="000000"/>
            </a:solidFill>
          </a:ln>
        </p:spPr>
        <p:txBody>
          <a:bodyPr lIns="45719" rIns="45719" anchor="ctr"/>
          <a:lstStyle/>
          <a:p>
            <a:pPr defTabSz="457200">
              <a:defRPr sz="1800"/>
            </a:pPr>
          </a:p>
        </p:txBody>
      </p:sp>
      <p:sp>
        <p:nvSpPr>
          <p:cNvPr id="498" name="E"/>
          <p:cNvSpPr/>
          <p:nvPr/>
        </p:nvSpPr>
        <p:spPr>
          <a:xfrm>
            <a:off x="7699375" y="3144837"/>
            <a:ext cx="366713" cy="34589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E</a:t>
            </a:r>
          </a:p>
        </p:txBody>
      </p:sp>
      <p:sp>
        <p:nvSpPr>
          <p:cNvPr id="499" name="Oval"/>
          <p:cNvSpPr/>
          <p:nvPr/>
        </p:nvSpPr>
        <p:spPr>
          <a:xfrm>
            <a:off x="5256212" y="4183062"/>
            <a:ext cx="520701" cy="430213"/>
          </a:xfrm>
          <a:prstGeom prst="ellipse">
            <a:avLst/>
          </a:prstGeom>
          <a:ln w="12700">
            <a:solidFill>
              <a:srgbClr val="000000"/>
            </a:solidFill>
          </a:ln>
        </p:spPr>
        <p:txBody>
          <a:bodyPr lIns="45719" rIns="45719" anchor="ctr"/>
          <a:lstStyle/>
          <a:p>
            <a:pPr defTabSz="457200">
              <a:defRPr sz="1800"/>
            </a:pPr>
          </a:p>
        </p:txBody>
      </p:sp>
      <p:sp>
        <p:nvSpPr>
          <p:cNvPr id="500" name="B"/>
          <p:cNvSpPr/>
          <p:nvPr/>
        </p:nvSpPr>
        <p:spPr>
          <a:xfrm>
            <a:off x="5367337" y="4194175"/>
            <a:ext cx="384176"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B</a:t>
            </a:r>
          </a:p>
        </p:txBody>
      </p:sp>
      <p:sp>
        <p:nvSpPr>
          <p:cNvPr id="501" name="Oval"/>
          <p:cNvSpPr/>
          <p:nvPr/>
        </p:nvSpPr>
        <p:spPr>
          <a:xfrm>
            <a:off x="8308975" y="4203700"/>
            <a:ext cx="520700" cy="430213"/>
          </a:xfrm>
          <a:prstGeom prst="ellipse">
            <a:avLst/>
          </a:prstGeom>
          <a:ln w="12700">
            <a:solidFill>
              <a:srgbClr val="000000"/>
            </a:solidFill>
          </a:ln>
        </p:spPr>
        <p:txBody>
          <a:bodyPr lIns="45719" rIns="45719" anchor="ctr"/>
          <a:lstStyle/>
          <a:p>
            <a:pPr defTabSz="457200">
              <a:defRPr sz="1800"/>
            </a:pPr>
          </a:p>
        </p:txBody>
      </p:sp>
      <p:sp>
        <p:nvSpPr>
          <p:cNvPr id="502" name="F"/>
          <p:cNvSpPr/>
          <p:nvPr/>
        </p:nvSpPr>
        <p:spPr>
          <a:xfrm>
            <a:off x="8405812" y="4184650"/>
            <a:ext cx="350839"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F</a:t>
            </a:r>
          </a:p>
        </p:txBody>
      </p:sp>
      <p:sp>
        <p:nvSpPr>
          <p:cNvPr id="503" name="Line"/>
          <p:cNvSpPr/>
          <p:nvPr/>
        </p:nvSpPr>
        <p:spPr>
          <a:xfrm>
            <a:off x="8020050" y="3551237"/>
            <a:ext cx="407988" cy="681038"/>
          </a:xfrm>
          <a:prstGeom prst="line">
            <a:avLst/>
          </a:prstGeom>
          <a:ln w="12700">
            <a:solidFill>
              <a:srgbClr val="000000"/>
            </a:solidFill>
          </a:ln>
        </p:spPr>
        <p:txBody>
          <a:bodyPr lIns="45719" rIns="45719"/>
          <a:lstStyle/>
          <a:p>
            <a:pPr/>
          </a:p>
        </p:txBody>
      </p:sp>
      <p:sp>
        <p:nvSpPr>
          <p:cNvPr id="504" name="Line"/>
          <p:cNvSpPr/>
          <p:nvPr/>
        </p:nvSpPr>
        <p:spPr>
          <a:xfrm flipV="1">
            <a:off x="7467599" y="3548062"/>
            <a:ext cx="209551" cy="628651"/>
          </a:xfrm>
          <a:prstGeom prst="line">
            <a:avLst/>
          </a:prstGeom>
          <a:ln w="12700">
            <a:solidFill>
              <a:srgbClr val="000000"/>
            </a:solidFill>
          </a:ln>
        </p:spPr>
        <p:txBody>
          <a:bodyPr lIns="45719" rIns="45719"/>
          <a:lstStyle/>
          <a:p>
            <a:pPr/>
          </a:p>
        </p:txBody>
      </p:sp>
      <p:sp>
        <p:nvSpPr>
          <p:cNvPr id="505" name="Line"/>
          <p:cNvSpPr/>
          <p:nvPr/>
        </p:nvSpPr>
        <p:spPr>
          <a:xfrm>
            <a:off x="6853237" y="2511425"/>
            <a:ext cx="919163" cy="598488"/>
          </a:xfrm>
          <a:prstGeom prst="line">
            <a:avLst/>
          </a:prstGeom>
          <a:ln w="12700">
            <a:solidFill>
              <a:srgbClr val="000000"/>
            </a:solidFill>
          </a:ln>
        </p:spPr>
        <p:txBody>
          <a:bodyPr lIns="45719" rIns="45719"/>
          <a:lstStyle/>
          <a:p>
            <a:pPr/>
          </a:p>
        </p:txBody>
      </p:sp>
      <p:sp>
        <p:nvSpPr>
          <p:cNvPr id="506" name="Oval"/>
          <p:cNvSpPr/>
          <p:nvPr/>
        </p:nvSpPr>
        <p:spPr>
          <a:xfrm>
            <a:off x="5524500" y="3051175"/>
            <a:ext cx="520700" cy="444500"/>
          </a:xfrm>
          <a:prstGeom prst="ellipse">
            <a:avLst/>
          </a:prstGeom>
          <a:ln w="12700">
            <a:solidFill>
              <a:srgbClr val="000000"/>
            </a:solidFill>
          </a:ln>
        </p:spPr>
        <p:txBody>
          <a:bodyPr lIns="45719" rIns="45719" anchor="ctr"/>
          <a:lstStyle/>
          <a:p>
            <a:pPr defTabSz="457200">
              <a:defRPr sz="1800"/>
            </a:pPr>
          </a:p>
        </p:txBody>
      </p:sp>
      <p:sp>
        <p:nvSpPr>
          <p:cNvPr id="507" name="A"/>
          <p:cNvSpPr/>
          <p:nvPr/>
        </p:nvSpPr>
        <p:spPr>
          <a:xfrm>
            <a:off x="5559425" y="3062287"/>
            <a:ext cx="266688"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A</a:t>
            </a:r>
          </a:p>
        </p:txBody>
      </p:sp>
      <p:sp>
        <p:nvSpPr>
          <p:cNvPr id="508" name="Oval"/>
          <p:cNvSpPr/>
          <p:nvPr/>
        </p:nvSpPr>
        <p:spPr>
          <a:xfrm>
            <a:off x="7161212" y="4183062"/>
            <a:ext cx="520701" cy="430213"/>
          </a:xfrm>
          <a:prstGeom prst="ellipse">
            <a:avLst/>
          </a:prstGeom>
          <a:ln w="12700">
            <a:solidFill>
              <a:srgbClr val="000000"/>
            </a:solidFill>
          </a:ln>
        </p:spPr>
        <p:txBody>
          <a:bodyPr lIns="45719" rIns="45719" anchor="ctr"/>
          <a:lstStyle/>
          <a:p>
            <a:pPr defTabSz="457200">
              <a:defRPr sz="1800"/>
            </a:pPr>
          </a:p>
        </p:txBody>
      </p:sp>
      <p:sp>
        <p:nvSpPr>
          <p:cNvPr id="509" name="B"/>
          <p:cNvSpPr/>
          <p:nvPr/>
        </p:nvSpPr>
        <p:spPr>
          <a:xfrm>
            <a:off x="7272337" y="4194175"/>
            <a:ext cx="384176"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B</a:t>
            </a:r>
          </a:p>
        </p:txBody>
      </p:sp>
      <p:sp>
        <p:nvSpPr>
          <p:cNvPr id="510" name="Line"/>
          <p:cNvSpPr/>
          <p:nvPr/>
        </p:nvSpPr>
        <p:spPr>
          <a:xfrm flipV="1">
            <a:off x="5954712" y="2576512"/>
            <a:ext cx="522288" cy="509589"/>
          </a:xfrm>
          <a:prstGeom prst="line">
            <a:avLst/>
          </a:prstGeom>
          <a:ln w="12700">
            <a:solidFill>
              <a:srgbClr val="000000"/>
            </a:solidFill>
          </a:ln>
        </p:spPr>
        <p:txBody>
          <a:bodyPr lIns="45719" rIns="45719"/>
          <a:lstStyle/>
          <a:p>
            <a:pPr/>
          </a:p>
        </p:txBody>
      </p:sp>
      <p:sp>
        <p:nvSpPr>
          <p:cNvPr id="511" name="Line"/>
          <p:cNvSpPr/>
          <p:nvPr/>
        </p:nvSpPr>
        <p:spPr>
          <a:xfrm flipH="1">
            <a:off x="5562600" y="3490912"/>
            <a:ext cx="152401" cy="685801"/>
          </a:xfrm>
          <a:prstGeom prst="line">
            <a:avLst/>
          </a:prstGeom>
          <a:ln w="12700">
            <a:solidFill>
              <a:srgbClr val="000000"/>
            </a:solidFill>
          </a:ln>
        </p:spPr>
        <p:txBody>
          <a:bodyPr lIns="45719" rIns="45719"/>
          <a:lstStyle/>
          <a:p>
            <a:pPr/>
          </a:p>
        </p:txBody>
      </p:sp>
      <p:sp>
        <p:nvSpPr>
          <p:cNvPr id="512" name="Oval"/>
          <p:cNvSpPr/>
          <p:nvPr/>
        </p:nvSpPr>
        <p:spPr>
          <a:xfrm>
            <a:off x="4295775" y="4103687"/>
            <a:ext cx="520700" cy="444501"/>
          </a:xfrm>
          <a:prstGeom prst="ellipse">
            <a:avLst/>
          </a:prstGeom>
          <a:ln w="12700">
            <a:solidFill>
              <a:srgbClr val="000000"/>
            </a:solidFill>
          </a:ln>
        </p:spPr>
        <p:txBody>
          <a:bodyPr lIns="45719" rIns="45719" anchor="ctr"/>
          <a:lstStyle/>
          <a:p>
            <a:pPr defTabSz="457200">
              <a:defRPr sz="1800"/>
            </a:pPr>
          </a:p>
        </p:txBody>
      </p:sp>
      <p:sp>
        <p:nvSpPr>
          <p:cNvPr id="513" name="S"/>
          <p:cNvSpPr/>
          <p:nvPr/>
        </p:nvSpPr>
        <p:spPr>
          <a:xfrm>
            <a:off x="4395787" y="4114800"/>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514" name="Oval"/>
          <p:cNvSpPr/>
          <p:nvPr/>
        </p:nvSpPr>
        <p:spPr>
          <a:xfrm>
            <a:off x="5972175" y="4179887"/>
            <a:ext cx="520700" cy="444501"/>
          </a:xfrm>
          <a:prstGeom prst="ellipse">
            <a:avLst/>
          </a:prstGeom>
          <a:ln w="12700">
            <a:solidFill>
              <a:srgbClr val="000000"/>
            </a:solidFill>
          </a:ln>
        </p:spPr>
        <p:txBody>
          <a:bodyPr lIns="45719" rIns="45719" anchor="ctr"/>
          <a:lstStyle/>
          <a:p>
            <a:pPr defTabSz="457200">
              <a:defRPr sz="1800"/>
            </a:pPr>
          </a:p>
        </p:txBody>
      </p:sp>
      <p:sp>
        <p:nvSpPr>
          <p:cNvPr id="515" name="S"/>
          <p:cNvSpPr/>
          <p:nvPr/>
        </p:nvSpPr>
        <p:spPr>
          <a:xfrm>
            <a:off x="6072187" y="4191000"/>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516" name="Line"/>
          <p:cNvSpPr/>
          <p:nvPr/>
        </p:nvSpPr>
        <p:spPr>
          <a:xfrm>
            <a:off x="4038600" y="3567112"/>
            <a:ext cx="457201" cy="533401"/>
          </a:xfrm>
          <a:prstGeom prst="line">
            <a:avLst/>
          </a:prstGeom>
          <a:ln w="12700">
            <a:solidFill>
              <a:srgbClr val="000000"/>
            </a:solidFill>
          </a:ln>
        </p:spPr>
        <p:txBody>
          <a:bodyPr lIns="45719" rIns="45719"/>
          <a:lstStyle/>
          <a:p>
            <a:pPr/>
          </a:p>
        </p:txBody>
      </p:sp>
      <p:sp>
        <p:nvSpPr>
          <p:cNvPr id="517" name="Line"/>
          <p:cNvSpPr/>
          <p:nvPr/>
        </p:nvSpPr>
        <p:spPr>
          <a:xfrm>
            <a:off x="5867400" y="3490912"/>
            <a:ext cx="304801" cy="685801"/>
          </a:xfrm>
          <a:prstGeom prst="line">
            <a:avLst/>
          </a:prstGeom>
          <a:ln w="12700">
            <a:solidFill>
              <a:srgbClr val="000000"/>
            </a:solidFill>
          </a:ln>
        </p:spPr>
        <p:txBody>
          <a:bodyPr lIns="45719" rIns="45719"/>
          <a:lstStyle/>
          <a:p>
            <a:pPr/>
          </a:p>
        </p:txBody>
      </p:sp>
      <p:sp>
        <p:nvSpPr>
          <p:cNvPr id="518" name="Cycles and re-expansion"/>
          <p:cNvSpPr/>
          <p:nvPr>
            <p:ph type="title" idx="4294967295"/>
          </p:nvPr>
        </p:nvSpPr>
        <p:spPr>
          <a:xfrm>
            <a:off x="374650" y="88900"/>
            <a:ext cx="8153400" cy="1020763"/>
          </a:xfrm>
          <a:prstGeom prst="rect">
            <a:avLst/>
          </a:prstGeom>
        </p:spPr>
        <p:txBody>
          <a:bodyPr/>
          <a:lstStyle>
            <a:lvl1pPr defTabSz="457200">
              <a:defRPr sz="4400"/>
            </a:lvl1pPr>
          </a:lstStyle>
          <a:p>
            <a:pPr/>
            <a:r>
              <a:t>Cycles and re-expansion</a:t>
            </a:r>
          </a:p>
        </p:txBody>
      </p:sp>
      <p:grpSp>
        <p:nvGrpSpPr>
          <p:cNvPr id="544" name="Group"/>
          <p:cNvGrpSpPr/>
          <p:nvPr/>
        </p:nvGrpSpPr>
        <p:grpSpPr>
          <a:xfrm>
            <a:off x="5486400" y="76200"/>
            <a:ext cx="3625850" cy="1488889"/>
            <a:chOff x="0" y="0"/>
            <a:chExt cx="3625850" cy="1488888"/>
          </a:xfrm>
        </p:grpSpPr>
        <p:sp>
          <p:nvSpPr>
            <p:cNvPr id="519" name="Oval"/>
            <p:cNvSpPr/>
            <p:nvPr/>
          </p:nvSpPr>
          <p:spPr>
            <a:xfrm>
              <a:off x="0" y="546100"/>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0" name="S"/>
            <p:cNvSpPr/>
            <p:nvPr/>
          </p:nvSpPr>
          <p:spPr>
            <a:xfrm>
              <a:off x="0" y="457200"/>
              <a:ext cx="39687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S</a:t>
              </a:r>
            </a:p>
          </p:txBody>
        </p:sp>
        <p:sp>
          <p:nvSpPr>
            <p:cNvPr id="521" name="Oval"/>
            <p:cNvSpPr/>
            <p:nvPr/>
          </p:nvSpPr>
          <p:spPr>
            <a:xfrm>
              <a:off x="639762" y="1158875"/>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2" name="Oval"/>
            <p:cNvSpPr/>
            <p:nvPr/>
          </p:nvSpPr>
          <p:spPr>
            <a:xfrm>
              <a:off x="1693862" y="1158875"/>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3" name="Oval"/>
            <p:cNvSpPr/>
            <p:nvPr/>
          </p:nvSpPr>
          <p:spPr>
            <a:xfrm>
              <a:off x="2860675" y="1158875"/>
              <a:ext cx="333375"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4" name="Oval"/>
            <p:cNvSpPr/>
            <p:nvPr/>
          </p:nvSpPr>
          <p:spPr>
            <a:xfrm>
              <a:off x="3236912" y="484187"/>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5" name="Oval"/>
            <p:cNvSpPr/>
            <p:nvPr/>
          </p:nvSpPr>
          <p:spPr>
            <a:xfrm>
              <a:off x="677862" y="55562"/>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6" name="Oval"/>
            <p:cNvSpPr/>
            <p:nvPr/>
          </p:nvSpPr>
          <p:spPr>
            <a:xfrm>
              <a:off x="1655762" y="55562"/>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7" name="Oval"/>
            <p:cNvSpPr/>
            <p:nvPr/>
          </p:nvSpPr>
          <p:spPr>
            <a:xfrm>
              <a:off x="2635250" y="55562"/>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28" name="G"/>
            <p:cNvSpPr/>
            <p:nvPr/>
          </p:nvSpPr>
          <p:spPr>
            <a:xfrm>
              <a:off x="3200400" y="457200"/>
              <a:ext cx="425450"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G</a:t>
              </a:r>
            </a:p>
          </p:txBody>
        </p:sp>
        <p:sp>
          <p:nvSpPr>
            <p:cNvPr id="529" name="A"/>
            <p:cNvSpPr/>
            <p:nvPr/>
          </p:nvSpPr>
          <p:spPr>
            <a:xfrm>
              <a:off x="685800" y="0"/>
              <a:ext cx="40322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A</a:t>
              </a:r>
            </a:p>
          </p:txBody>
        </p:sp>
        <p:sp>
          <p:nvSpPr>
            <p:cNvPr id="530" name="B"/>
            <p:cNvSpPr/>
            <p:nvPr/>
          </p:nvSpPr>
          <p:spPr>
            <a:xfrm>
              <a:off x="1676400" y="0"/>
              <a:ext cx="385763"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B</a:t>
              </a:r>
            </a:p>
          </p:txBody>
        </p:sp>
        <p:sp>
          <p:nvSpPr>
            <p:cNvPr id="531" name="D"/>
            <p:cNvSpPr/>
            <p:nvPr/>
          </p:nvSpPr>
          <p:spPr>
            <a:xfrm>
              <a:off x="685800" y="1066800"/>
              <a:ext cx="38258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D</a:t>
              </a:r>
            </a:p>
          </p:txBody>
        </p:sp>
        <p:sp>
          <p:nvSpPr>
            <p:cNvPr id="532" name="E"/>
            <p:cNvSpPr/>
            <p:nvPr/>
          </p:nvSpPr>
          <p:spPr>
            <a:xfrm>
              <a:off x="1676400" y="1143000"/>
              <a:ext cx="41433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E</a:t>
              </a:r>
            </a:p>
          </p:txBody>
        </p:sp>
        <p:sp>
          <p:nvSpPr>
            <p:cNvPr id="533" name="C"/>
            <p:cNvSpPr/>
            <p:nvPr/>
          </p:nvSpPr>
          <p:spPr>
            <a:xfrm>
              <a:off x="2590800" y="0"/>
              <a:ext cx="442913"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C</a:t>
              </a:r>
            </a:p>
          </p:txBody>
        </p:sp>
        <p:sp>
          <p:nvSpPr>
            <p:cNvPr id="534" name="F"/>
            <p:cNvSpPr/>
            <p:nvPr/>
          </p:nvSpPr>
          <p:spPr>
            <a:xfrm>
              <a:off x="2895600" y="1143000"/>
              <a:ext cx="34607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F</a:t>
              </a:r>
            </a:p>
          </p:txBody>
        </p:sp>
        <p:sp>
          <p:nvSpPr>
            <p:cNvPr id="535" name="Line"/>
            <p:cNvSpPr/>
            <p:nvPr/>
          </p:nvSpPr>
          <p:spPr>
            <a:xfrm>
              <a:off x="298449" y="757237"/>
              <a:ext cx="376239" cy="43021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36" name="Line"/>
            <p:cNvSpPr/>
            <p:nvPr/>
          </p:nvSpPr>
          <p:spPr>
            <a:xfrm flipV="1">
              <a:off x="260349" y="206374"/>
              <a:ext cx="414339" cy="36830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37" name="Line"/>
            <p:cNvSpPr/>
            <p:nvPr/>
          </p:nvSpPr>
          <p:spPr>
            <a:xfrm flipH="1">
              <a:off x="825499" y="298450"/>
              <a:ext cx="1" cy="85725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38" name="Line"/>
            <p:cNvSpPr/>
            <p:nvPr/>
          </p:nvSpPr>
          <p:spPr>
            <a:xfrm>
              <a:off x="1012825" y="176212"/>
              <a:ext cx="6397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39" name="Line"/>
            <p:cNvSpPr/>
            <p:nvPr/>
          </p:nvSpPr>
          <p:spPr>
            <a:xfrm>
              <a:off x="976312" y="1279525"/>
              <a:ext cx="714376"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40" name="Line"/>
            <p:cNvSpPr/>
            <p:nvPr/>
          </p:nvSpPr>
          <p:spPr>
            <a:xfrm>
              <a:off x="1992312" y="206375"/>
              <a:ext cx="639763"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41" name="Line"/>
            <p:cNvSpPr/>
            <p:nvPr/>
          </p:nvSpPr>
          <p:spPr>
            <a:xfrm>
              <a:off x="2030412" y="1247775"/>
              <a:ext cx="8270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42" name="Line"/>
            <p:cNvSpPr/>
            <p:nvPr/>
          </p:nvSpPr>
          <p:spPr>
            <a:xfrm flipV="1">
              <a:off x="3084512" y="727075"/>
              <a:ext cx="263526" cy="42862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543" name="Line"/>
            <p:cNvSpPr/>
            <p:nvPr/>
          </p:nvSpPr>
          <p:spPr>
            <a:xfrm>
              <a:off x="1841500" y="298450"/>
              <a:ext cx="0" cy="85725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sp>
        <p:nvSpPr>
          <p:cNvPr id="545" name="Line"/>
          <p:cNvSpPr/>
          <p:nvPr/>
        </p:nvSpPr>
        <p:spPr>
          <a:xfrm>
            <a:off x="4070632" y="2176462"/>
            <a:ext cx="779181" cy="1969121"/>
          </a:xfrm>
          <a:custGeom>
            <a:avLst/>
            <a:gdLst/>
            <a:ahLst/>
            <a:cxnLst>
              <a:cxn ang="0">
                <a:pos x="wd2" y="hd2"/>
              </a:cxn>
              <a:cxn ang="5400000">
                <a:pos x="wd2" y="hd2"/>
              </a:cxn>
              <a:cxn ang="10800000">
                <a:pos x="wd2" y="hd2"/>
              </a:cxn>
              <a:cxn ang="16200000">
                <a:pos x="wd2" y="hd2"/>
              </a:cxn>
            </a:cxnLst>
            <a:rect l="0" t="0" r="r" b="b"/>
            <a:pathLst>
              <a:path w="20911" h="20785" fill="norm" stroke="1" extrusionOk="0">
                <a:moveTo>
                  <a:pt x="20911" y="0"/>
                </a:moveTo>
                <a:cubicBezTo>
                  <a:pt x="13311" y="455"/>
                  <a:pt x="5711" y="909"/>
                  <a:pt x="2511" y="2309"/>
                </a:cubicBezTo>
                <a:cubicBezTo>
                  <a:pt x="-689" y="3708"/>
                  <a:pt x="-689" y="5492"/>
                  <a:pt x="1711" y="8395"/>
                </a:cubicBezTo>
                <a:cubicBezTo>
                  <a:pt x="4111" y="11298"/>
                  <a:pt x="14378" y="17857"/>
                  <a:pt x="16911" y="19729"/>
                </a:cubicBezTo>
                <a:cubicBezTo>
                  <a:pt x="19444" y="21600"/>
                  <a:pt x="18178" y="20612"/>
                  <a:pt x="16911" y="19624"/>
                </a:cubicBezTo>
              </a:path>
            </a:pathLst>
          </a:custGeom>
          <a:ln w="50800">
            <a:solidFill>
              <a:srgbClr val="0070C0"/>
            </a:solidFill>
          </a:ln>
        </p:spPr>
        <p:txBody>
          <a:bodyPr lIns="45719" rIns="45719" anchor="ctr"/>
          <a:lstStyle/>
          <a:p>
            <a:pPr>
              <a:defRPr>
                <a:latin typeface="Arial"/>
                <a:ea typeface="Arial"/>
                <a:cs typeface="Arial"/>
                <a:sym typeface="Arial"/>
              </a:defRPr>
            </a:pPr>
          </a:p>
        </p:txBody>
      </p:sp>
      <p:sp>
        <p:nvSpPr>
          <p:cNvPr id="546" name="Line"/>
          <p:cNvSpPr/>
          <p:nvPr/>
        </p:nvSpPr>
        <p:spPr>
          <a:xfrm>
            <a:off x="5864225" y="421060"/>
            <a:ext cx="397867" cy="726972"/>
          </a:xfrm>
          <a:custGeom>
            <a:avLst/>
            <a:gdLst/>
            <a:ahLst/>
            <a:cxnLst>
              <a:cxn ang="0">
                <a:pos x="wd2" y="hd2"/>
              </a:cxn>
              <a:cxn ang="5400000">
                <a:pos x="wd2" y="hd2"/>
              </a:cxn>
              <a:cxn ang="10800000">
                <a:pos x="wd2" y="hd2"/>
              </a:cxn>
              <a:cxn ang="16200000">
                <a:pos x="wd2" y="hd2"/>
              </a:cxn>
            </a:cxnLst>
            <a:rect l="0" t="0" r="r" b="b"/>
            <a:pathLst>
              <a:path w="21397" h="19983" fill="norm" stroke="1" extrusionOk="0">
                <a:moveTo>
                  <a:pt x="533" y="6734"/>
                </a:moveTo>
                <a:cubicBezTo>
                  <a:pt x="5111" y="4456"/>
                  <a:pt x="9689" y="2177"/>
                  <a:pt x="12267" y="1266"/>
                </a:cubicBezTo>
                <a:cubicBezTo>
                  <a:pt x="14844" y="355"/>
                  <a:pt x="14489" y="-1058"/>
                  <a:pt x="16000" y="1266"/>
                </a:cubicBezTo>
                <a:cubicBezTo>
                  <a:pt x="17511" y="3590"/>
                  <a:pt x="21067" y="12112"/>
                  <a:pt x="21333" y="15210"/>
                </a:cubicBezTo>
                <a:cubicBezTo>
                  <a:pt x="21600" y="18309"/>
                  <a:pt x="21156" y="20542"/>
                  <a:pt x="17600" y="19858"/>
                </a:cubicBezTo>
                <a:cubicBezTo>
                  <a:pt x="14044" y="19175"/>
                  <a:pt x="7022" y="15142"/>
                  <a:pt x="0" y="11109"/>
                </a:cubicBezTo>
              </a:path>
            </a:pathLst>
          </a:custGeom>
          <a:ln w="50800">
            <a:solidFill>
              <a:srgbClr val="0070C0"/>
            </a:solidFill>
          </a:ln>
        </p:spPr>
        <p:txBody>
          <a:bodyPr lIns="45719" rIns="45719" anchor="ctr"/>
          <a:lstStyle/>
          <a:p>
            <a:pPr>
              <a:defRPr>
                <a:latin typeface="Arial"/>
                <a:ea typeface="Arial"/>
                <a:cs typeface="Arial"/>
                <a:sym typeface="Arial"/>
              </a:defRPr>
            </a:pPr>
          </a:p>
        </p:txBody>
      </p:sp>
      <p:sp>
        <p:nvSpPr>
          <p:cNvPr id="547" name="Triangle"/>
          <p:cNvSpPr/>
          <p:nvPr/>
        </p:nvSpPr>
        <p:spPr>
          <a:xfrm>
            <a:off x="4419600" y="4572000"/>
            <a:ext cx="381000" cy="381000"/>
          </a:xfrm>
          <a:prstGeom prst="triangle">
            <a:avLst/>
          </a:prstGeom>
          <a:solidFill>
            <a:srgbClr val="0070C0"/>
          </a:solidFill>
          <a:ln w="12700">
            <a:miter lim="400000"/>
          </a:ln>
        </p:spPr>
        <p:txBody>
          <a:bodyPr lIns="45719" rIns="45719" anchor="ctr"/>
          <a:lstStyle/>
          <a:p>
            <a:pPr algn="ctr" defTabSz="457200">
              <a:defRPr sz="1800">
                <a:solidFill>
                  <a:srgbClr val="FFFFFF"/>
                </a:solidFill>
              </a:defRPr>
            </a:pPr>
          </a:p>
        </p:txBody>
      </p:sp>
      <p:sp>
        <p:nvSpPr>
          <p:cNvPr id="548" name="Triangle"/>
          <p:cNvSpPr/>
          <p:nvPr/>
        </p:nvSpPr>
        <p:spPr>
          <a:xfrm>
            <a:off x="4953000" y="2133600"/>
            <a:ext cx="381000" cy="381000"/>
          </a:xfrm>
          <a:prstGeom prst="triangle">
            <a:avLst/>
          </a:prstGeom>
          <a:solidFill>
            <a:srgbClr val="0070C0"/>
          </a:solidFill>
          <a:ln w="12700">
            <a:miter lim="400000"/>
          </a:ln>
        </p:spPr>
        <p:txBody>
          <a:bodyPr lIns="45719" rIns="45719" anchor="ctr"/>
          <a:lstStyle/>
          <a:p>
            <a:pPr algn="ctr" defTabSz="457200">
              <a:defRPr sz="1800">
                <a:solidFill>
                  <a:srgbClr val="FFFFFF"/>
                </a:solidFill>
              </a:defRPr>
            </a:pPr>
          </a:p>
        </p:txBody>
      </p:sp>
      <p:sp>
        <p:nvSpPr>
          <p:cNvPr id="549" name="Return to an ancestor state  (“easy” to detect)"/>
          <p:cNvSpPr/>
          <p:nvPr/>
        </p:nvSpPr>
        <p:spPr>
          <a:xfrm>
            <a:off x="609600" y="5181600"/>
            <a:ext cx="5386720"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457200" indent="-457200" defTabSz="457200">
              <a:buSzPct val="100000"/>
              <a:buAutoNum type="arabicParenBoth" startAt="1"/>
              <a:defRPr sz="1800">
                <a:solidFill>
                  <a:srgbClr val="0070C0"/>
                </a:solidFill>
              </a:defRPr>
            </a:pPr>
            <a:r>
              <a:t>Return to an ancestor state  (</a:t>
            </a:r>
            <a:r>
              <a:t>“</a:t>
            </a:r>
            <a:r>
              <a:t>easy</a:t>
            </a:r>
            <a:r>
              <a:t>”</a:t>
            </a:r>
            <a:r>
              <a:t> to detect)</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551" name="Oval"/>
          <p:cNvSpPr/>
          <p:nvPr/>
        </p:nvSpPr>
        <p:spPr>
          <a:xfrm>
            <a:off x="4829175" y="1665287"/>
            <a:ext cx="520700" cy="444501"/>
          </a:xfrm>
          <a:prstGeom prst="ellipse">
            <a:avLst/>
          </a:prstGeom>
          <a:ln w="12700">
            <a:solidFill>
              <a:srgbClr val="000000"/>
            </a:solidFill>
          </a:ln>
        </p:spPr>
        <p:txBody>
          <a:bodyPr lIns="45719" rIns="45719" anchor="ctr"/>
          <a:lstStyle/>
          <a:p>
            <a:pPr defTabSz="457200">
              <a:defRPr sz="1800"/>
            </a:pPr>
          </a:p>
        </p:txBody>
      </p:sp>
      <p:sp>
        <p:nvSpPr>
          <p:cNvPr id="552" name="S"/>
          <p:cNvSpPr/>
          <p:nvPr/>
        </p:nvSpPr>
        <p:spPr>
          <a:xfrm>
            <a:off x="4929187" y="1676400"/>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553" name="Line"/>
          <p:cNvSpPr/>
          <p:nvPr/>
        </p:nvSpPr>
        <p:spPr>
          <a:xfrm flipH="1">
            <a:off x="3754437" y="1987550"/>
            <a:ext cx="1079501" cy="234950"/>
          </a:xfrm>
          <a:prstGeom prst="line">
            <a:avLst/>
          </a:prstGeom>
          <a:ln w="12700">
            <a:solidFill>
              <a:srgbClr val="000000"/>
            </a:solidFill>
          </a:ln>
        </p:spPr>
        <p:txBody>
          <a:bodyPr lIns="45719" rIns="45719"/>
          <a:lstStyle/>
          <a:p>
            <a:pPr/>
          </a:p>
        </p:txBody>
      </p:sp>
      <p:sp>
        <p:nvSpPr>
          <p:cNvPr id="554" name="Line"/>
          <p:cNvSpPr/>
          <p:nvPr/>
        </p:nvSpPr>
        <p:spPr>
          <a:xfrm>
            <a:off x="5345112" y="1943100"/>
            <a:ext cx="1227139" cy="220663"/>
          </a:xfrm>
          <a:prstGeom prst="line">
            <a:avLst/>
          </a:prstGeom>
          <a:ln w="12700">
            <a:solidFill>
              <a:srgbClr val="000000"/>
            </a:solidFill>
          </a:ln>
        </p:spPr>
        <p:txBody>
          <a:bodyPr lIns="45719" rIns="45719"/>
          <a:lstStyle/>
          <a:p>
            <a:pPr/>
          </a:p>
        </p:txBody>
      </p:sp>
      <p:sp>
        <p:nvSpPr>
          <p:cNvPr id="555" name="Oval"/>
          <p:cNvSpPr/>
          <p:nvPr/>
        </p:nvSpPr>
        <p:spPr>
          <a:xfrm>
            <a:off x="3390900" y="2212975"/>
            <a:ext cx="520700" cy="444500"/>
          </a:xfrm>
          <a:prstGeom prst="ellipse">
            <a:avLst/>
          </a:prstGeom>
          <a:ln w="12700">
            <a:solidFill>
              <a:srgbClr val="000000"/>
            </a:solidFill>
          </a:ln>
        </p:spPr>
        <p:txBody>
          <a:bodyPr lIns="45719" rIns="45719" anchor="ctr"/>
          <a:lstStyle/>
          <a:p>
            <a:pPr defTabSz="457200">
              <a:defRPr sz="1800"/>
            </a:pPr>
          </a:p>
        </p:txBody>
      </p:sp>
      <p:sp>
        <p:nvSpPr>
          <p:cNvPr id="556" name="Oval"/>
          <p:cNvSpPr/>
          <p:nvPr/>
        </p:nvSpPr>
        <p:spPr>
          <a:xfrm>
            <a:off x="6435725" y="2147887"/>
            <a:ext cx="520700" cy="444501"/>
          </a:xfrm>
          <a:prstGeom prst="ellipse">
            <a:avLst/>
          </a:prstGeom>
          <a:ln w="12700">
            <a:solidFill>
              <a:srgbClr val="000000"/>
            </a:solidFill>
          </a:ln>
        </p:spPr>
        <p:txBody>
          <a:bodyPr lIns="45719" rIns="45719" anchor="ctr"/>
          <a:lstStyle/>
          <a:p>
            <a:pPr defTabSz="457200">
              <a:defRPr sz="1800"/>
            </a:pPr>
          </a:p>
        </p:txBody>
      </p:sp>
      <p:sp>
        <p:nvSpPr>
          <p:cNvPr id="557" name="A"/>
          <p:cNvSpPr/>
          <p:nvPr/>
        </p:nvSpPr>
        <p:spPr>
          <a:xfrm>
            <a:off x="3502025" y="2224087"/>
            <a:ext cx="266688"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A</a:t>
            </a:r>
          </a:p>
        </p:txBody>
      </p:sp>
      <p:sp>
        <p:nvSpPr>
          <p:cNvPr id="558" name="D"/>
          <p:cNvSpPr/>
          <p:nvPr/>
        </p:nvSpPr>
        <p:spPr>
          <a:xfrm>
            <a:off x="6510337" y="2165350"/>
            <a:ext cx="266689"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D</a:t>
            </a:r>
          </a:p>
        </p:txBody>
      </p:sp>
      <p:sp>
        <p:nvSpPr>
          <p:cNvPr id="559" name="Line"/>
          <p:cNvSpPr/>
          <p:nvPr/>
        </p:nvSpPr>
        <p:spPr>
          <a:xfrm flipH="1">
            <a:off x="2438400" y="2460625"/>
            <a:ext cx="957263" cy="496888"/>
          </a:xfrm>
          <a:prstGeom prst="line">
            <a:avLst/>
          </a:prstGeom>
          <a:ln w="12700">
            <a:solidFill>
              <a:srgbClr val="000000"/>
            </a:solidFill>
          </a:ln>
        </p:spPr>
        <p:txBody>
          <a:bodyPr lIns="45719" rIns="45719"/>
          <a:lstStyle/>
          <a:p>
            <a:pPr/>
          </a:p>
        </p:txBody>
      </p:sp>
      <p:sp>
        <p:nvSpPr>
          <p:cNvPr id="560" name="Oval"/>
          <p:cNvSpPr/>
          <p:nvPr/>
        </p:nvSpPr>
        <p:spPr>
          <a:xfrm>
            <a:off x="2028825" y="2914650"/>
            <a:ext cx="520700" cy="444500"/>
          </a:xfrm>
          <a:prstGeom prst="ellipse">
            <a:avLst/>
          </a:prstGeom>
          <a:ln w="12700">
            <a:solidFill>
              <a:srgbClr val="000000"/>
            </a:solidFill>
          </a:ln>
        </p:spPr>
        <p:txBody>
          <a:bodyPr lIns="45719" rIns="45719" anchor="ctr"/>
          <a:lstStyle/>
          <a:p>
            <a:pPr defTabSz="457200">
              <a:defRPr sz="1800"/>
            </a:pPr>
          </a:p>
        </p:txBody>
      </p:sp>
      <p:sp>
        <p:nvSpPr>
          <p:cNvPr id="561" name="B"/>
          <p:cNvSpPr/>
          <p:nvPr/>
        </p:nvSpPr>
        <p:spPr>
          <a:xfrm>
            <a:off x="2139950" y="2925762"/>
            <a:ext cx="254075"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B</a:t>
            </a:r>
          </a:p>
        </p:txBody>
      </p:sp>
      <p:sp>
        <p:nvSpPr>
          <p:cNvPr id="562" name="Line"/>
          <p:cNvSpPr/>
          <p:nvPr/>
        </p:nvSpPr>
        <p:spPr>
          <a:xfrm>
            <a:off x="3751262" y="2663825"/>
            <a:ext cx="134938" cy="446088"/>
          </a:xfrm>
          <a:prstGeom prst="line">
            <a:avLst/>
          </a:prstGeom>
          <a:ln w="12700">
            <a:solidFill>
              <a:srgbClr val="000000"/>
            </a:solidFill>
          </a:ln>
        </p:spPr>
        <p:txBody>
          <a:bodyPr lIns="45719" rIns="45719"/>
          <a:lstStyle/>
          <a:p>
            <a:pPr/>
          </a:p>
        </p:txBody>
      </p:sp>
      <p:sp>
        <p:nvSpPr>
          <p:cNvPr id="563" name="Oval"/>
          <p:cNvSpPr/>
          <p:nvPr/>
        </p:nvSpPr>
        <p:spPr>
          <a:xfrm>
            <a:off x="3629025" y="3135312"/>
            <a:ext cx="520700" cy="444501"/>
          </a:xfrm>
          <a:prstGeom prst="ellipse">
            <a:avLst/>
          </a:prstGeom>
          <a:ln w="12700">
            <a:solidFill>
              <a:srgbClr val="000000"/>
            </a:solidFill>
          </a:ln>
        </p:spPr>
        <p:txBody>
          <a:bodyPr lIns="45719" rIns="45719" anchor="ctr"/>
          <a:lstStyle/>
          <a:p>
            <a:pPr defTabSz="457200">
              <a:defRPr sz="1800"/>
            </a:pPr>
          </a:p>
        </p:txBody>
      </p:sp>
      <p:sp>
        <p:nvSpPr>
          <p:cNvPr id="564" name="D"/>
          <p:cNvSpPr/>
          <p:nvPr/>
        </p:nvSpPr>
        <p:spPr>
          <a:xfrm>
            <a:off x="3703637" y="3152775"/>
            <a:ext cx="266689"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D</a:t>
            </a:r>
          </a:p>
        </p:txBody>
      </p:sp>
      <p:sp>
        <p:nvSpPr>
          <p:cNvPr id="565" name="Line"/>
          <p:cNvSpPr/>
          <p:nvPr/>
        </p:nvSpPr>
        <p:spPr>
          <a:xfrm flipH="1">
            <a:off x="1524000" y="3262312"/>
            <a:ext cx="533401" cy="838201"/>
          </a:xfrm>
          <a:prstGeom prst="line">
            <a:avLst/>
          </a:prstGeom>
          <a:ln w="12700">
            <a:solidFill>
              <a:srgbClr val="000000"/>
            </a:solidFill>
          </a:ln>
        </p:spPr>
        <p:txBody>
          <a:bodyPr lIns="45719" rIns="45719"/>
          <a:lstStyle/>
          <a:p>
            <a:pPr/>
          </a:p>
        </p:txBody>
      </p:sp>
      <p:sp>
        <p:nvSpPr>
          <p:cNvPr id="566" name="Oval"/>
          <p:cNvSpPr/>
          <p:nvPr/>
        </p:nvSpPr>
        <p:spPr>
          <a:xfrm>
            <a:off x="1192212" y="4127500"/>
            <a:ext cx="520701" cy="444500"/>
          </a:xfrm>
          <a:prstGeom prst="ellipse">
            <a:avLst/>
          </a:prstGeom>
          <a:ln w="12700">
            <a:solidFill>
              <a:srgbClr val="000000"/>
            </a:solidFill>
          </a:ln>
        </p:spPr>
        <p:txBody>
          <a:bodyPr lIns="45719" rIns="45719" anchor="ctr"/>
          <a:lstStyle/>
          <a:p>
            <a:pPr defTabSz="457200">
              <a:defRPr sz="1800"/>
            </a:pPr>
          </a:p>
        </p:txBody>
      </p:sp>
      <p:sp>
        <p:nvSpPr>
          <p:cNvPr id="567" name="C"/>
          <p:cNvSpPr/>
          <p:nvPr/>
        </p:nvSpPr>
        <p:spPr>
          <a:xfrm>
            <a:off x="1303337" y="4138612"/>
            <a:ext cx="254075"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C</a:t>
            </a:r>
          </a:p>
        </p:txBody>
      </p:sp>
      <p:sp>
        <p:nvSpPr>
          <p:cNvPr id="568" name="Oval"/>
          <p:cNvSpPr/>
          <p:nvPr/>
        </p:nvSpPr>
        <p:spPr>
          <a:xfrm>
            <a:off x="2417762" y="4119562"/>
            <a:ext cx="520701" cy="444501"/>
          </a:xfrm>
          <a:prstGeom prst="ellipse">
            <a:avLst/>
          </a:prstGeom>
          <a:ln w="12700">
            <a:solidFill>
              <a:srgbClr val="000000"/>
            </a:solidFill>
          </a:ln>
        </p:spPr>
        <p:txBody>
          <a:bodyPr lIns="45719" rIns="45719" anchor="ctr"/>
          <a:lstStyle/>
          <a:p>
            <a:pPr defTabSz="457200">
              <a:defRPr sz="1800"/>
            </a:pPr>
          </a:p>
        </p:txBody>
      </p:sp>
      <p:sp>
        <p:nvSpPr>
          <p:cNvPr id="569" name="E"/>
          <p:cNvSpPr/>
          <p:nvPr/>
        </p:nvSpPr>
        <p:spPr>
          <a:xfrm>
            <a:off x="2528887" y="4130675"/>
            <a:ext cx="241239"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E</a:t>
            </a:r>
          </a:p>
        </p:txBody>
      </p:sp>
      <p:sp>
        <p:nvSpPr>
          <p:cNvPr id="570" name="Line"/>
          <p:cNvSpPr/>
          <p:nvPr/>
        </p:nvSpPr>
        <p:spPr>
          <a:xfrm>
            <a:off x="2505074" y="3263900"/>
            <a:ext cx="161927" cy="836613"/>
          </a:xfrm>
          <a:prstGeom prst="line">
            <a:avLst/>
          </a:prstGeom>
          <a:ln w="12700">
            <a:solidFill>
              <a:srgbClr val="000000"/>
            </a:solidFill>
          </a:ln>
        </p:spPr>
        <p:txBody>
          <a:bodyPr lIns="45719" rIns="45719"/>
          <a:lstStyle/>
          <a:p>
            <a:pPr/>
          </a:p>
        </p:txBody>
      </p:sp>
      <p:sp>
        <p:nvSpPr>
          <p:cNvPr id="571" name="Line"/>
          <p:cNvSpPr/>
          <p:nvPr/>
        </p:nvSpPr>
        <p:spPr>
          <a:xfrm flipH="1">
            <a:off x="3809999" y="3568700"/>
            <a:ext cx="166689" cy="531813"/>
          </a:xfrm>
          <a:prstGeom prst="line">
            <a:avLst/>
          </a:prstGeom>
          <a:ln w="12700">
            <a:solidFill>
              <a:srgbClr val="000000"/>
            </a:solidFill>
          </a:ln>
        </p:spPr>
        <p:txBody>
          <a:bodyPr lIns="45719" rIns="45719"/>
          <a:lstStyle/>
          <a:p>
            <a:pPr/>
          </a:p>
        </p:txBody>
      </p:sp>
      <p:sp>
        <p:nvSpPr>
          <p:cNvPr id="572" name="Oval"/>
          <p:cNvSpPr/>
          <p:nvPr/>
        </p:nvSpPr>
        <p:spPr>
          <a:xfrm>
            <a:off x="3503612" y="4106862"/>
            <a:ext cx="528638" cy="436563"/>
          </a:xfrm>
          <a:prstGeom prst="ellipse">
            <a:avLst/>
          </a:prstGeom>
          <a:ln w="12700">
            <a:solidFill>
              <a:srgbClr val="000000"/>
            </a:solidFill>
          </a:ln>
        </p:spPr>
        <p:txBody>
          <a:bodyPr lIns="45719" rIns="45719" anchor="ctr"/>
          <a:lstStyle/>
          <a:p>
            <a:pPr defTabSz="457200">
              <a:defRPr sz="1800"/>
            </a:pPr>
          </a:p>
        </p:txBody>
      </p:sp>
      <p:sp>
        <p:nvSpPr>
          <p:cNvPr id="573" name="E"/>
          <p:cNvSpPr/>
          <p:nvPr/>
        </p:nvSpPr>
        <p:spPr>
          <a:xfrm>
            <a:off x="3614737" y="4117975"/>
            <a:ext cx="373063"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E</a:t>
            </a:r>
          </a:p>
        </p:txBody>
      </p:sp>
      <p:sp>
        <p:nvSpPr>
          <p:cNvPr id="574" name="Oval"/>
          <p:cNvSpPr/>
          <p:nvPr/>
        </p:nvSpPr>
        <p:spPr>
          <a:xfrm>
            <a:off x="7588250" y="3133725"/>
            <a:ext cx="520700" cy="430213"/>
          </a:xfrm>
          <a:prstGeom prst="ellipse">
            <a:avLst/>
          </a:prstGeom>
          <a:ln w="12700">
            <a:solidFill>
              <a:srgbClr val="000000"/>
            </a:solidFill>
          </a:ln>
        </p:spPr>
        <p:txBody>
          <a:bodyPr lIns="45719" rIns="45719" anchor="ctr"/>
          <a:lstStyle/>
          <a:p>
            <a:pPr defTabSz="457200">
              <a:defRPr sz="1800"/>
            </a:pPr>
          </a:p>
        </p:txBody>
      </p:sp>
      <p:sp>
        <p:nvSpPr>
          <p:cNvPr id="575" name="E"/>
          <p:cNvSpPr/>
          <p:nvPr/>
        </p:nvSpPr>
        <p:spPr>
          <a:xfrm>
            <a:off x="7699375" y="3144837"/>
            <a:ext cx="366713" cy="345890"/>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E</a:t>
            </a:r>
          </a:p>
        </p:txBody>
      </p:sp>
      <p:sp>
        <p:nvSpPr>
          <p:cNvPr id="576" name="Oval"/>
          <p:cNvSpPr/>
          <p:nvPr/>
        </p:nvSpPr>
        <p:spPr>
          <a:xfrm>
            <a:off x="5256212" y="4183062"/>
            <a:ext cx="520701" cy="430213"/>
          </a:xfrm>
          <a:prstGeom prst="ellipse">
            <a:avLst/>
          </a:prstGeom>
          <a:ln w="12700">
            <a:solidFill>
              <a:srgbClr val="000000"/>
            </a:solidFill>
          </a:ln>
        </p:spPr>
        <p:txBody>
          <a:bodyPr lIns="45719" rIns="45719" anchor="ctr"/>
          <a:lstStyle/>
          <a:p>
            <a:pPr defTabSz="457200">
              <a:defRPr sz="1800"/>
            </a:pPr>
          </a:p>
        </p:txBody>
      </p:sp>
      <p:sp>
        <p:nvSpPr>
          <p:cNvPr id="577" name="B"/>
          <p:cNvSpPr/>
          <p:nvPr/>
        </p:nvSpPr>
        <p:spPr>
          <a:xfrm>
            <a:off x="5367337" y="4194175"/>
            <a:ext cx="384176"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B</a:t>
            </a:r>
          </a:p>
        </p:txBody>
      </p:sp>
      <p:sp>
        <p:nvSpPr>
          <p:cNvPr id="578" name="Oval"/>
          <p:cNvSpPr/>
          <p:nvPr/>
        </p:nvSpPr>
        <p:spPr>
          <a:xfrm>
            <a:off x="8308975" y="4203700"/>
            <a:ext cx="520700" cy="430213"/>
          </a:xfrm>
          <a:prstGeom prst="ellipse">
            <a:avLst/>
          </a:prstGeom>
          <a:ln w="12700">
            <a:solidFill>
              <a:srgbClr val="000000"/>
            </a:solidFill>
          </a:ln>
        </p:spPr>
        <p:txBody>
          <a:bodyPr lIns="45719" rIns="45719" anchor="ctr"/>
          <a:lstStyle/>
          <a:p>
            <a:pPr defTabSz="457200">
              <a:defRPr sz="1800"/>
            </a:pPr>
          </a:p>
        </p:txBody>
      </p:sp>
      <p:sp>
        <p:nvSpPr>
          <p:cNvPr id="579" name="F"/>
          <p:cNvSpPr/>
          <p:nvPr/>
        </p:nvSpPr>
        <p:spPr>
          <a:xfrm>
            <a:off x="8405812" y="4184650"/>
            <a:ext cx="350839"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F</a:t>
            </a:r>
          </a:p>
        </p:txBody>
      </p:sp>
      <p:sp>
        <p:nvSpPr>
          <p:cNvPr id="580" name="Line"/>
          <p:cNvSpPr/>
          <p:nvPr/>
        </p:nvSpPr>
        <p:spPr>
          <a:xfrm>
            <a:off x="8020050" y="3551237"/>
            <a:ext cx="407988" cy="681038"/>
          </a:xfrm>
          <a:prstGeom prst="line">
            <a:avLst/>
          </a:prstGeom>
          <a:ln w="12700">
            <a:solidFill>
              <a:srgbClr val="000000"/>
            </a:solidFill>
          </a:ln>
        </p:spPr>
        <p:txBody>
          <a:bodyPr lIns="45719" rIns="45719"/>
          <a:lstStyle/>
          <a:p>
            <a:pPr/>
          </a:p>
        </p:txBody>
      </p:sp>
      <p:sp>
        <p:nvSpPr>
          <p:cNvPr id="581" name="Line"/>
          <p:cNvSpPr/>
          <p:nvPr/>
        </p:nvSpPr>
        <p:spPr>
          <a:xfrm flipV="1">
            <a:off x="7467599" y="3548062"/>
            <a:ext cx="209551" cy="628651"/>
          </a:xfrm>
          <a:prstGeom prst="line">
            <a:avLst/>
          </a:prstGeom>
          <a:ln w="12700">
            <a:solidFill>
              <a:srgbClr val="000000"/>
            </a:solidFill>
          </a:ln>
        </p:spPr>
        <p:txBody>
          <a:bodyPr lIns="45719" rIns="45719"/>
          <a:lstStyle/>
          <a:p>
            <a:pPr/>
          </a:p>
        </p:txBody>
      </p:sp>
      <p:sp>
        <p:nvSpPr>
          <p:cNvPr id="582" name="Line"/>
          <p:cNvSpPr/>
          <p:nvPr/>
        </p:nvSpPr>
        <p:spPr>
          <a:xfrm>
            <a:off x="6853237" y="2511425"/>
            <a:ext cx="919163" cy="598488"/>
          </a:xfrm>
          <a:prstGeom prst="line">
            <a:avLst/>
          </a:prstGeom>
          <a:ln w="12700">
            <a:solidFill>
              <a:srgbClr val="000000"/>
            </a:solidFill>
          </a:ln>
        </p:spPr>
        <p:txBody>
          <a:bodyPr lIns="45719" rIns="45719"/>
          <a:lstStyle/>
          <a:p>
            <a:pPr/>
          </a:p>
        </p:txBody>
      </p:sp>
      <p:sp>
        <p:nvSpPr>
          <p:cNvPr id="583" name="Oval"/>
          <p:cNvSpPr/>
          <p:nvPr/>
        </p:nvSpPr>
        <p:spPr>
          <a:xfrm>
            <a:off x="5524500" y="3051175"/>
            <a:ext cx="520700" cy="444500"/>
          </a:xfrm>
          <a:prstGeom prst="ellipse">
            <a:avLst/>
          </a:prstGeom>
          <a:ln w="12700">
            <a:solidFill>
              <a:srgbClr val="000000"/>
            </a:solidFill>
          </a:ln>
        </p:spPr>
        <p:txBody>
          <a:bodyPr lIns="45719" rIns="45719" anchor="ctr"/>
          <a:lstStyle/>
          <a:p>
            <a:pPr defTabSz="457200">
              <a:defRPr sz="1800"/>
            </a:pPr>
          </a:p>
        </p:txBody>
      </p:sp>
      <p:sp>
        <p:nvSpPr>
          <p:cNvPr id="584" name="A"/>
          <p:cNvSpPr/>
          <p:nvPr/>
        </p:nvSpPr>
        <p:spPr>
          <a:xfrm>
            <a:off x="5559425" y="3062287"/>
            <a:ext cx="266688" cy="345890"/>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A</a:t>
            </a:r>
          </a:p>
        </p:txBody>
      </p:sp>
      <p:sp>
        <p:nvSpPr>
          <p:cNvPr id="585" name="Oval"/>
          <p:cNvSpPr/>
          <p:nvPr/>
        </p:nvSpPr>
        <p:spPr>
          <a:xfrm>
            <a:off x="7161212" y="4183062"/>
            <a:ext cx="520701" cy="430213"/>
          </a:xfrm>
          <a:prstGeom prst="ellipse">
            <a:avLst/>
          </a:prstGeom>
          <a:ln w="12700">
            <a:solidFill>
              <a:srgbClr val="000000"/>
            </a:solidFill>
          </a:ln>
        </p:spPr>
        <p:txBody>
          <a:bodyPr lIns="45719" rIns="45719" anchor="ctr"/>
          <a:lstStyle/>
          <a:p>
            <a:pPr defTabSz="457200">
              <a:defRPr sz="1800"/>
            </a:pPr>
          </a:p>
        </p:txBody>
      </p:sp>
      <p:sp>
        <p:nvSpPr>
          <p:cNvPr id="586" name="B"/>
          <p:cNvSpPr/>
          <p:nvPr/>
        </p:nvSpPr>
        <p:spPr>
          <a:xfrm>
            <a:off x="7272337" y="4194175"/>
            <a:ext cx="384176" cy="3458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lvl1pPr defTabSz="457200">
              <a:defRPr sz="1800">
                <a:latin typeface="+mj-lt"/>
                <a:ea typeface="+mj-ea"/>
                <a:cs typeface="+mj-cs"/>
                <a:sym typeface="Times New Roman"/>
              </a:defRPr>
            </a:lvl1pPr>
          </a:lstStyle>
          <a:p>
            <a:pPr/>
            <a:r>
              <a:t>B</a:t>
            </a:r>
          </a:p>
        </p:txBody>
      </p:sp>
      <p:sp>
        <p:nvSpPr>
          <p:cNvPr id="587" name="Line"/>
          <p:cNvSpPr/>
          <p:nvPr/>
        </p:nvSpPr>
        <p:spPr>
          <a:xfrm flipV="1">
            <a:off x="5954712" y="2576512"/>
            <a:ext cx="522288" cy="509589"/>
          </a:xfrm>
          <a:prstGeom prst="line">
            <a:avLst/>
          </a:prstGeom>
          <a:ln w="12700">
            <a:solidFill>
              <a:srgbClr val="000000"/>
            </a:solidFill>
          </a:ln>
        </p:spPr>
        <p:txBody>
          <a:bodyPr lIns="45719" rIns="45719"/>
          <a:lstStyle/>
          <a:p>
            <a:pPr/>
          </a:p>
        </p:txBody>
      </p:sp>
      <p:sp>
        <p:nvSpPr>
          <p:cNvPr id="588" name="Line"/>
          <p:cNvSpPr/>
          <p:nvPr/>
        </p:nvSpPr>
        <p:spPr>
          <a:xfrm flipH="1">
            <a:off x="5562600" y="3490912"/>
            <a:ext cx="152401" cy="685801"/>
          </a:xfrm>
          <a:prstGeom prst="line">
            <a:avLst/>
          </a:prstGeom>
          <a:ln w="12700">
            <a:solidFill>
              <a:srgbClr val="000000"/>
            </a:solidFill>
          </a:ln>
        </p:spPr>
        <p:txBody>
          <a:bodyPr lIns="45719" rIns="45719"/>
          <a:lstStyle/>
          <a:p>
            <a:pPr/>
          </a:p>
        </p:txBody>
      </p:sp>
      <p:sp>
        <p:nvSpPr>
          <p:cNvPr id="589" name="Oval"/>
          <p:cNvSpPr/>
          <p:nvPr/>
        </p:nvSpPr>
        <p:spPr>
          <a:xfrm>
            <a:off x="4295775" y="4103687"/>
            <a:ext cx="520700" cy="444501"/>
          </a:xfrm>
          <a:prstGeom prst="ellipse">
            <a:avLst/>
          </a:prstGeom>
          <a:ln w="12700">
            <a:solidFill>
              <a:srgbClr val="000000"/>
            </a:solidFill>
          </a:ln>
        </p:spPr>
        <p:txBody>
          <a:bodyPr lIns="45719" rIns="45719" anchor="ctr"/>
          <a:lstStyle/>
          <a:p>
            <a:pPr defTabSz="457200">
              <a:defRPr sz="1800"/>
            </a:pPr>
          </a:p>
        </p:txBody>
      </p:sp>
      <p:sp>
        <p:nvSpPr>
          <p:cNvPr id="590" name="S"/>
          <p:cNvSpPr/>
          <p:nvPr/>
        </p:nvSpPr>
        <p:spPr>
          <a:xfrm>
            <a:off x="4395787" y="4114800"/>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591" name="Oval"/>
          <p:cNvSpPr/>
          <p:nvPr/>
        </p:nvSpPr>
        <p:spPr>
          <a:xfrm>
            <a:off x="5972175" y="4179887"/>
            <a:ext cx="520700" cy="444501"/>
          </a:xfrm>
          <a:prstGeom prst="ellipse">
            <a:avLst/>
          </a:prstGeom>
          <a:ln w="12700">
            <a:solidFill>
              <a:srgbClr val="000000"/>
            </a:solidFill>
          </a:ln>
        </p:spPr>
        <p:txBody>
          <a:bodyPr lIns="45719" rIns="45719" anchor="ctr"/>
          <a:lstStyle/>
          <a:p>
            <a:pPr defTabSz="457200">
              <a:defRPr sz="1800"/>
            </a:pPr>
          </a:p>
        </p:txBody>
      </p:sp>
      <p:sp>
        <p:nvSpPr>
          <p:cNvPr id="592" name="S"/>
          <p:cNvSpPr/>
          <p:nvPr/>
        </p:nvSpPr>
        <p:spPr>
          <a:xfrm>
            <a:off x="6072187" y="4191000"/>
            <a:ext cx="228737"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S</a:t>
            </a:r>
          </a:p>
        </p:txBody>
      </p:sp>
      <p:sp>
        <p:nvSpPr>
          <p:cNvPr id="593" name="Line"/>
          <p:cNvSpPr/>
          <p:nvPr/>
        </p:nvSpPr>
        <p:spPr>
          <a:xfrm>
            <a:off x="4038600" y="3567112"/>
            <a:ext cx="457201" cy="533401"/>
          </a:xfrm>
          <a:prstGeom prst="line">
            <a:avLst/>
          </a:prstGeom>
          <a:ln w="12700">
            <a:solidFill>
              <a:srgbClr val="000000"/>
            </a:solidFill>
          </a:ln>
        </p:spPr>
        <p:txBody>
          <a:bodyPr lIns="45719" rIns="45719"/>
          <a:lstStyle/>
          <a:p>
            <a:pPr/>
          </a:p>
        </p:txBody>
      </p:sp>
      <p:sp>
        <p:nvSpPr>
          <p:cNvPr id="594" name="Line"/>
          <p:cNvSpPr/>
          <p:nvPr/>
        </p:nvSpPr>
        <p:spPr>
          <a:xfrm>
            <a:off x="5867400" y="3490912"/>
            <a:ext cx="304801" cy="685801"/>
          </a:xfrm>
          <a:prstGeom prst="line">
            <a:avLst/>
          </a:prstGeom>
          <a:ln w="12700">
            <a:solidFill>
              <a:srgbClr val="000000"/>
            </a:solidFill>
          </a:ln>
        </p:spPr>
        <p:txBody>
          <a:bodyPr lIns="45719" rIns="45719"/>
          <a:lstStyle/>
          <a:p>
            <a:pPr/>
          </a:p>
        </p:txBody>
      </p:sp>
      <p:sp>
        <p:nvSpPr>
          <p:cNvPr id="595" name="Cycles and re-expansion"/>
          <p:cNvSpPr/>
          <p:nvPr>
            <p:ph type="title" idx="4294967295"/>
          </p:nvPr>
        </p:nvSpPr>
        <p:spPr>
          <a:xfrm>
            <a:off x="374650" y="88900"/>
            <a:ext cx="8153400" cy="1020763"/>
          </a:xfrm>
          <a:prstGeom prst="rect">
            <a:avLst/>
          </a:prstGeom>
        </p:spPr>
        <p:txBody>
          <a:bodyPr/>
          <a:lstStyle>
            <a:lvl1pPr defTabSz="457200">
              <a:defRPr sz="4400"/>
            </a:lvl1pPr>
          </a:lstStyle>
          <a:p>
            <a:pPr/>
            <a:r>
              <a:t>Cycles and re-expansion</a:t>
            </a:r>
          </a:p>
        </p:txBody>
      </p:sp>
      <p:grpSp>
        <p:nvGrpSpPr>
          <p:cNvPr id="621" name="Group"/>
          <p:cNvGrpSpPr/>
          <p:nvPr/>
        </p:nvGrpSpPr>
        <p:grpSpPr>
          <a:xfrm>
            <a:off x="5486400" y="76200"/>
            <a:ext cx="3625850" cy="1488889"/>
            <a:chOff x="0" y="0"/>
            <a:chExt cx="3625850" cy="1488888"/>
          </a:xfrm>
        </p:grpSpPr>
        <p:sp>
          <p:nvSpPr>
            <p:cNvPr id="596" name="Oval"/>
            <p:cNvSpPr/>
            <p:nvPr/>
          </p:nvSpPr>
          <p:spPr>
            <a:xfrm>
              <a:off x="0" y="546100"/>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97" name="S"/>
            <p:cNvSpPr/>
            <p:nvPr/>
          </p:nvSpPr>
          <p:spPr>
            <a:xfrm>
              <a:off x="0" y="457200"/>
              <a:ext cx="39687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S</a:t>
              </a:r>
            </a:p>
          </p:txBody>
        </p:sp>
        <p:sp>
          <p:nvSpPr>
            <p:cNvPr id="598" name="Oval"/>
            <p:cNvSpPr/>
            <p:nvPr/>
          </p:nvSpPr>
          <p:spPr>
            <a:xfrm>
              <a:off x="639762" y="1158875"/>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599" name="Oval"/>
            <p:cNvSpPr/>
            <p:nvPr/>
          </p:nvSpPr>
          <p:spPr>
            <a:xfrm>
              <a:off x="1693862" y="1158875"/>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600" name="Oval"/>
            <p:cNvSpPr/>
            <p:nvPr/>
          </p:nvSpPr>
          <p:spPr>
            <a:xfrm>
              <a:off x="2860675" y="1158875"/>
              <a:ext cx="333375"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601" name="Oval"/>
            <p:cNvSpPr/>
            <p:nvPr/>
          </p:nvSpPr>
          <p:spPr>
            <a:xfrm>
              <a:off x="3236912" y="484187"/>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602" name="Oval"/>
            <p:cNvSpPr/>
            <p:nvPr/>
          </p:nvSpPr>
          <p:spPr>
            <a:xfrm>
              <a:off x="677862" y="55562"/>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603" name="Oval"/>
            <p:cNvSpPr/>
            <p:nvPr/>
          </p:nvSpPr>
          <p:spPr>
            <a:xfrm>
              <a:off x="1655762" y="55562"/>
              <a:ext cx="333376"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604" name="Oval"/>
            <p:cNvSpPr/>
            <p:nvPr/>
          </p:nvSpPr>
          <p:spPr>
            <a:xfrm>
              <a:off x="2635250" y="55562"/>
              <a:ext cx="331788" cy="239713"/>
            </a:xfrm>
            <a:prstGeom prst="ellipse">
              <a:avLst/>
            </a:prstGeom>
            <a:noFill/>
            <a:ln w="12700" cap="flat">
              <a:solidFill>
                <a:srgbClr val="000000"/>
              </a:solidFill>
              <a:prstDash val="solid"/>
              <a:round/>
            </a:ln>
            <a:effectLst/>
          </p:spPr>
          <p:txBody>
            <a:bodyPr wrap="square" lIns="45719" tIns="45719" rIns="45719" bIns="45719" numCol="1" anchor="ctr">
              <a:noAutofit/>
            </a:bodyPr>
            <a:lstStyle/>
            <a:p>
              <a:pPr defTabSz="457200">
                <a:defRPr sz="1800"/>
              </a:pPr>
            </a:p>
          </p:txBody>
        </p:sp>
        <p:sp>
          <p:nvSpPr>
            <p:cNvPr id="605" name="G"/>
            <p:cNvSpPr/>
            <p:nvPr/>
          </p:nvSpPr>
          <p:spPr>
            <a:xfrm>
              <a:off x="3200400" y="457200"/>
              <a:ext cx="425450"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G</a:t>
              </a:r>
            </a:p>
          </p:txBody>
        </p:sp>
        <p:sp>
          <p:nvSpPr>
            <p:cNvPr id="606" name="A"/>
            <p:cNvSpPr/>
            <p:nvPr/>
          </p:nvSpPr>
          <p:spPr>
            <a:xfrm>
              <a:off x="685800" y="0"/>
              <a:ext cx="40322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A</a:t>
              </a:r>
            </a:p>
          </p:txBody>
        </p:sp>
        <p:sp>
          <p:nvSpPr>
            <p:cNvPr id="607" name="B"/>
            <p:cNvSpPr/>
            <p:nvPr/>
          </p:nvSpPr>
          <p:spPr>
            <a:xfrm>
              <a:off x="1676400" y="0"/>
              <a:ext cx="385763"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B</a:t>
              </a:r>
            </a:p>
          </p:txBody>
        </p:sp>
        <p:sp>
          <p:nvSpPr>
            <p:cNvPr id="608" name="D"/>
            <p:cNvSpPr/>
            <p:nvPr/>
          </p:nvSpPr>
          <p:spPr>
            <a:xfrm>
              <a:off x="685800" y="1066800"/>
              <a:ext cx="38258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D</a:t>
              </a:r>
            </a:p>
          </p:txBody>
        </p:sp>
        <p:sp>
          <p:nvSpPr>
            <p:cNvPr id="609" name="E"/>
            <p:cNvSpPr/>
            <p:nvPr/>
          </p:nvSpPr>
          <p:spPr>
            <a:xfrm>
              <a:off x="1676400" y="1143000"/>
              <a:ext cx="414338"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E</a:t>
              </a:r>
            </a:p>
          </p:txBody>
        </p:sp>
        <p:sp>
          <p:nvSpPr>
            <p:cNvPr id="610" name="C"/>
            <p:cNvSpPr/>
            <p:nvPr/>
          </p:nvSpPr>
          <p:spPr>
            <a:xfrm>
              <a:off x="2590800" y="0"/>
              <a:ext cx="442913"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C</a:t>
              </a:r>
            </a:p>
          </p:txBody>
        </p:sp>
        <p:sp>
          <p:nvSpPr>
            <p:cNvPr id="611" name="F"/>
            <p:cNvSpPr/>
            <p:nvPr/>
          </p:nvSpPr>
          <p:spPr>
            <a:xfrm>
              <a:off x="2895600" y="1143000"/>
              <a:ext cx="346075" cy="3458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4450" tIns="44450" rIns="44450" bIns="44450" numCol="1" anchor="t">
              <a:spAutoFit/>
            </a:bodyPr>
            <a:lstStyle>
              <a:lvl1pPr defTabSz="457200">
                <a:defRPr sz="1800">
                  <a:latin typeface="+mj-lt"/>
                  <a:ea typeface="+mj-ea"/>
                  <a:cs typeface="+mj-cs"/>
                  <a:sym typeface="Times New Roman"/>
                </a:defRPr>
              </a:lvl1pPr>
            </a:lstStyle>
            <a:p>
              <a:pPr/>
              <a:r>
                <a:t>F</a:t>
              </a:r>
            </a:p>
          </p:txBody>
        </p:sp>
        <p:sp>
          <p:nvSpPr>
            <p:cNvPr id="612" name="Line"/>
            <p:cNvSpPr/>
            <p:nvPr/>
          </p:nvSpPr>
          <p:spPr>
            <a:xfrm>
              <a:off x="298449" y="757237"/>
              <a:ext cx="376239" cy="430213"/>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3" name="Line"/>
            <p:cNvSpPr/>
            <p:nvPr/>
          </p:nvSpPr>
          <p:spPr>
            <a:xfrm flipV="1">
              <a:off x="260349" y="206374"/>
              <a:ext cx="414339" cy="368302"/>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4" name="Line"/>
            <p:cNvSpPr/>
            <p:nvPr/>
          </p:nvSpPr>
          <p:spPr>
            <a:xfrm flipH="1">
              <a:off x="825499" y="298450"/>
              <a:ext cx="1" cy="85725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5" name="Line"/>
            <p:cNvSpPr/>
            <p:nvPr/>
          </p:nvSpPr>
          <p:spPr>
            <a:xfrm>
              <a:off x="1012825" y="176212"/>
              <a:ext cx="639763" cy="1"/>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6" name="Line"/>
            <p:cNvSpPr/>
            <p:nvPr/>
          </p:nvSpPr>
          <p:spPr>
            <a:xfrm>
              <a:off x="976312" y="1279525"/>
              <a:ext cx="714376"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7" name="Line"/>
            <p:cNvSpPr/>
            <p:nvPr/>
          </p:nvSpPr>
          <p:spPr>
            <a:xfrm>
              <a:off x="1992312" y="206375"/>
              <a:ext cx="639763"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8" name="Line"/>
            <p:cNvSpPr/>
            <p:nvPr/>
          </p:nvSpPr>
          <p:spPr>
            <a:xfrm>
              <a:off x="2030412" y="1247775"/>
              <a:ext cx="827088" cy="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19" name="Line"/>
            <p:cNvSpPr/>
            <p:nvPr/>
          </p:nvSpPr>
          <p:spPr>
            <a:xfrm flipV="1">
              <a:off x="3084512" y="727075"/>
              <a:ext cx="263526" cy="428625"/>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sp>
          <p:nvSpPr>
            <p:cNvPr id="620" name="Line"/>
            <p:cNvSpPr/>
            <p:nvPr/>
          </p:nvSpPr>
          <p:spPr>
            <a:xfrm>
              <a:off x="1841500" y="298450"/>
              <a:ext cx="0" cy="857250"/>
            </a:xfrm>
            <a:prstGeom prst="line">
              <a:avLst/>
            </a:prstGeom>
            <a:noFill/>
            <a:ln w="12700" cap="flat">
              <a:solidFill>
                <a:srgbClr val="000000"/>
              </a:solidFill>
              <a:prstDash val="solid"/>
              <a:round/>
            </a:ln>
            <a:effectLst/>
          </p:spPr>
          <p:txBody>
            <a:bodyPr wrap="square" lIns="45719" tIns="45719" rIns="45719" bIns="45719" numCol="1" anchor="t">
              <a:noAutofit/>
            </a:bodyPr>
            <a:lstStyle/>
            <a:p>
              <a:pPr/>
            </a:p>
          </p:txBody>
        </p:sp>
      </p:grpSp>
      <p:sp>
        <p:nvSpPr>
          <p:cNvPr id="622" name="Triangle"/>
          <p:cNvSpPr/>
          <p:nvPr/>
        </p:nvSpPr>
        <p:spPr>
          <a:xfrm>
            <a:off x="5638800" y="3505200"/>
            <a:ext cx="381000" cy="381000"/>
          </a:xfrm>
          <a:prstGeom prst="triangle">
            <a:avLst/>
          </a:prstGeom>
          <a:solidFill>
            <a:srgbClr val="7030A0"/>
          </a:solidFill>
          <a:ln w="12700">
            <a:miter lim="400000"/>
          </a:ln>
        </p:spPr>
        <p:txBody>
          <a:bodyPr lIns="45719" rIns="45719" anchor="ctr"/>
          <a:lstStyle/>
          <a:p>
            <a:pPr algn="ctr" defTabSz="457200">
              <a:defRPr sz="1800">
                <a:solidFill>
                  <a:srgbClr val="FFFFFF"/>
                </a:solidFill>
              </a:defRPr>
            </a:pPr>
          </a:p>
        </p:txBody>
      </p:sp>
      <p:sp>
        <p:nvSpPr>
          <p:cNvPr id="623" name="Line"/>
          <p:cNvSpPr/>
          <p:nvPr/>
        </p:nvSpPr>
        <p:spPr>
          <a:xfrm flipV="1">
            <a:off x="5883274" y="457199"/>
            <a:ext cx="268289" cy="258764"/>
          </a:xfrm>
          <a:prstGeom prst="line">
            <a:avLst/>
          </a:prstGeom>
          <a:ln w="50800">
            <a:solidFill>
              <a:srgbClr val="7030A0"/>
            </a:solidFill>
          </a:ln>
        </p:spPr>
        <p:txBody>
          <a:bodyPr lIns="45719" rIns="45719"/>
          <a:lstStyle/>
          <a:p>
            <a:pPr/>
          </a:p>
        </p:txBody>
      </p:sp>
      <p:sp>
        <p:nvSpPr>
          <p:cNvPr id="624" name="Line"/>
          <p:cNvSpPr/>
          <p:nvPr/>
        </p:nvSpPr>
        <p:spPr>
          <a:xfrm>
            <a:off x="5934075" y="496887"/>
            <a:ext cx="476250" cy="674190"/>
          </a:xfrm>
          <a:custGeom>
            <a:avLst/>
            <a:gdLst/>
            <a:ahLst/>
            <a:cxnLst>
              <a:cxn ang="0">
                <a:pos x="wd2" y="hd2"/>
              </a:cxn>
              <a:cxn ang="5400000">
                <a:pos x="wd2" y="hd2"/>
              </a:cxn>
              <a:cxn ang="10800000">
                <a:pos x="wd2" y="hd2"/>
              </a:cxn>
              <a:cxn ang="16200000">
                <a:pos x="wd2" y="hd2"/>
              </a:cxn>
            </a:cxnLst>
            <a:rect l="0" t="0" r="r" b="b"/>
            <a:pathLst>
              <a:path w="21600" h="20295" fill="norm" stroke="1" extrusionOk="0">
                <a:moveTo>
                  <a:pt x="0" y="9279"/>
                </a:moveTo>
                <a:cubicBezTo>
                  <a:pt x="6750" y="15439"/>
                  <a:pt x="13500" y="21600"/>
                  <a:pt x="17100" y="20054"/>
                </a:cubicBezTo>
                <a:cubicBezTo>
                  <a:pt x="20700" y="18507"/>
                  <a:pt x="21600" y="0"/>
                  <a:pt x="21600" y="0"/>
                </a:cubicBezTo>
              </a:path>
            </a:pathLst>
          </a:custGeom>
          <a:ln w="50800">
            <a:solidFill>
              <a:srgbClr val="7030A0"/>
            </a:solidFill>
          </a:ln>
        </p:spPr>
        <p:txBody>
          <a:bodyPr lIns="45719" rIns="45719" anchor="ctr"/>
          <a:lstStyle/>
          <a:p>
            <a:pPr>
              <a:defRPr>
                <a:latin typeface="Arial"/>
                <a:ea typeface="Arial"/>
                <a:cs typeface="Arial"/>
                <a:sym typeface="Arial"/>
              </a:defRPr>
            </a:pPr>
          </a:p>
        </p:txBody>
      </p:sp>
      <p:sp>
        <p:nvSpPr>
          <p:cNvPr id="625" name="Line"/>
          <p:cNvSpPr/>
          <p:nvPr/>
        </p:nvSpPr>
        <p:spPr>
          <a:xfrm>
            <a:off x="3989442" y="2176462"/>
            <a:ext cx="820683" cy="178106"/>
          </a:xfrm>
          <a:custGeom>
            <a:avLst/>
            <a:gdLst/>
            <a:ahLst/>
            <a:cxnLst>
              <a:cxn ang="0">
                <a:pos x="wd2" y="hd2"/>
              </a:cxn>
              <a:cxn ang="5400000">
                <a:pos x="wd2" y="hd2"/>
              </a:cxn>
              <a:cxn ang="10800000">
                <a:pos x="wd2" y="hd2"/>
              </a:cxn>
              <a:cxn ang="16200000">
                <a:pos x="wd2" y="hd2"/>
              </a:cxn>
            </a:cxnLst>
            <a:rect l="0" t="0" r="r" b="b"/>
            <a:pathLst>
              <a:path w="20340" h="20537" fill="norm" stroke="1" extrusionOk="0">
                <a:moveTo>
                  <a:pt x="20340" y="0"/>
                </a:moveTo>
                <a:lnTo>
                  <a:pt x="1861" y="18350"/>
                </a:lnTo>
                <a:cubicBezTo>
                  <a:pt x="-1260" y="21600"/>
                  <a:pt x="177" y="20549"/>
                  <a:pt x="1615" y="19497"/>
                </a:cubicBezTo>
              </a:path>
            </a:pathLst>
          </a:custGeom>
          <a:ln w="50800">
            <a:solidFill>
              <a:srgbClr val="7030A0"/>
            </a:solidFill>
          </a:ln>
        </p:spPr>
        <p:txBody>
          <a:bodyPr lIns="45719" rIns="45719" anchor="ctr"/>
          <a:lstStyle/>
          <a:p>
            <a:pPr>
              <a:defRPr>
                <a:latin typeface="Arial"/>
                <a:ea typeface="Arial"/>
                <a:cs typeface="Arial"/>
                <a:sym typeface="Arial"/>
              </a:defRPr>
            </a:pPr>
          </a:p>
        </p:txBody>
      </p:sp>
      <p:sp>
        <p:nvSpPr>
          <p:cNvPr id="626" name="Line"/>
          <p:cNvSpPr/>
          <p:nvPr/>
        </p:nvSpPr>
        <p:spPr>
          <a:xfrm>
            <a:off x="5318125" y="2127250"/>
            <a:ext cx="932603" cy="854075"/>
          </a:xfrm>
          <a:custGeom>
            <a:avLst/>
            <a:gdLst/>
            <a:ahLst/>
            <a:cxnLst>
              <a:cxn ang="0">
                <a:pos x="wd2" y="hd2"/>
              </a:cxn>
              <a:cxn ang="5400000">
                <a:pos x="wd2" y="hd2"/>
              </a:cxn>
              <a:cxn ang="10800000">
                <a:pos x="wd2" y="hd2"/>
              </a:cxn>
              <a:cxn ang="16200000">
                <a:pos x="wd2" y="hd2"/>
              </a:cxn>
            </a:cxnLst>
            <a:rect l="0" t="0" r="r" b="b"/>
            <a:pathLst>
              <a:path w="20110" h="21600" fill="norm" stroke="1" extrusionOk="0">
                <a:moveTo>
                  <a:pt x="0" y="0"/>
                </a:moveTo>
                <a:cubicBezTo>
                  <a:pt x="8908" y="837"/>
                  <a:pt x="17816" y="1674"/>
                  <a:pt x="19708" y="5274"/>
                </a:cubicBezTo>
                <a:cubicBezTo>
                  <a:pt x="21600" y="8874"/>
                  <a:pt x="16477" y="15237"/>
                  <a:pt x="11353" y="21600"/>
                </a:cubicBezTo>
              </a:path>
            </a:pathLst>
          </a:custGeom>
          <a:ln w="50800">
            <a:solidFill>
              <a:srgbClr val="7030A0"/>
            </a:solidFill>
          </a:ln>
        </p:spPr>
        <p:txBody>
          <a:bodyPr lIns="45719" rIns="45719" anchor="ctr"/>
          <a:lstStyle/>
          <a:p>
            <a:pPr>
              <a:defRPr>
                <a:latin typeface="Arial"/>
                <a:ea typeface="Arial"/>
                <a:cs typeface="Arial"/>
                <a:sym typeface="Arial"/>
              </a:defRPr>
            </a:pPr>
          </a:p>
        </p:txBody>
      </p:sp>
      <p:sp>
        <p:nvSpPr>
          <p:cNvPr id="627" name="Triangle"/>
          <p:cNvSpPr/>
          <p:nvPr/>
        </p:nvSpPr>
        <p:spPr>
          <a:xfrm>
            <a:off x="3352800" y="2590800"/>
            <a:ext cx="381000" cy="381000"/>
          </a:xfrm>
          <a:prstGeom prst="triangle">
            <a:avLst/>
          </a:prstGeom>
          <a:solidFill>
            <a:srgbClr val="7030A0"/>
          </a:solidFill>
          <a:ln w="12700">
            <a:miter lim="400000"/>
          </a:ln>
        </p:spPr>
        <p:txBody>
          <a:bodyPr lIns="45719" rIns="45719" anchor="ctr"/>
          <a:lstStyle/>
          <a:p>
            <a:pPr algn="ctr" defTabSz="457200">
              <a:defRPr sz="1800">
                <a:solidFill>
                  <a:srgbClr val="FFFFFF"/>
                </a:solidFill>
              </a:defRPr>
            </a:pPr>
          </a:p>
        </p:txBody>
      </p:sp>
      <p:sp>
        <p:nvSpPr>
          <p:cNvPr id="628" name="Return to an ancestor state  (“easy” to detect)…"/>
          <p:cNvSpPr/>
          <p:nvPr/>
        </p:nvSpPr>
        <p:spPr>
          <a:xfrm>
            <a:off x="609600" y="5181600"/>
            <a:ext cx="5684860" cy="891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457200" indent="-457200" defTabSz="457200">
              <a:buSzPct val="100000"/>
              <a:buAutoNum type="arabicParenBoth" startAt="1"/>
              <a:defRPr sz="1800">
                <a:solidFill>
                  <a:srgbClr val="0070C0"/>
                </a:solidFill>
              </a:defRPr>
            </a:pPr>
            <a:r>
              <a:t>Return to an ancestor state  (</a:t>
            </a:r>
            <a:r>
              <a:t>“</a:t>
            </a:r>
            <a:r>
              <a:t>easy</a:t>
            </a:r>
            <a:r>
              <a:t>”</a:t>
            </a:r>
            <a:r>
              <a:t> to detect)</a:t>
            </a:r>
          </a:p>
          <a:p>
            <a:pPr marL="457200" indent="-457200" defTabSz="457200">
              <a:buSzPct val="100000"/>
              <a:buAutoNum type="arabicParenBoth" startAt="1"/>
              <a:defRPr sz="1800">
                <a:solidFill>
                  <a:srgbClr val="7030A0"/>
                </a:solidFill>
              </a:defRPr>
            </a:pPr>
            <a:r>
              <a:t>Return to a previously expanded state (</a:t>
            </a:r>
            <a:r>
              <a:t>“</a:t>
            </a:r>
            <a:r>
              <a:t>harder</a:t>
            </a:r>
            <a:r>
              <a:t>”</a:t>
            </a:r>
            <a:r>
              <a:t>)</a:t>
            </a:r>
          </a:p>
          <a:p>
            <a:pPr lvl="1" marL="457200" indent="0" defTabSz="457200">
              <a:defRPr sz="1800">
                <a:solidFill>
                  <a:srgbClr val="7030A0"/>
                </a:solidFill>
              </a:defRPr>
            </a:pPr>
            <a:r>
              <a:t>(requires remembering all previous states)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0" name="Properties of breadth-first search"/>
          <p:cNvSpPr/>
          <p:nvPr>
            <p:ph type="title" idx="4294967295"/>
          </p:nvPr>
        </p:nvSpPr>
        <p:spPr>
          <a:xfrm>
            <a:off x="374650" y="88900"/>
            <a:ext cx="8153400" cy="1020763"/>
          </a:xfrm>
          <a:prstGeom prst="rect">
            <a:avLst/>
          </a:prstGeom>
        </p:spPr>
        <p:txBody>
          <a:bodyPr/>
          <a:lstStyle>
            <a:lvl1pPr defTabSz="457200"/>
          </a:lstStyle>
          <a:p>
            <a:pPr/>
            <a:r>
              <a:t>Properties of breadth-first search</a:t>
            </a:r>
          </a:p>
        </p:txBody>
      </p:sp>
      <p:sp>
        <p:nvSpPr>
          <p:cNvPr id="631" name="Complete? Yes, it always reaches a goal (if b is finite)…"/>
          <p:cNvSpPr/>
          <p:nvPr>
            <p:ph type="body" idx="4294967295"/>
          </p:nvPr>
        </p:nvSpPr>
        <p:spPr>
          <a:xfrm>
            <a:off x="347662" y="1058862"/>
            <a:ext cx="8686801" cy="5330826"/>
          </a:xfrm>
          <a:prstGeom prst="rect">
            <a:avLst/>
          </a:prstGeom>
        </p:spPr>
        <p:txBody>
          <a:bodyPr/>
          <a:lstStyle/>
          <a:p>
            <a:pPr marL="336042" indent="-336042" defTabSz="448055">
              <a:lnSpc>
                <a:spcPct val="90000"/>
              </a:lnSpc>
              <a:spcBef>
                <a:spcPts val="500"/>
              </a:spcBef>
              <a:buClr>
                <a:schemeClr val="accent1"/>
              </a:buClr>
              <a:buChar char="•"/>
              <a:defRPr sz="2352">
                <a:solidFill>
                  <a:schemeClr val="accent2"/>
                </a:solidFill>
              </a:defRPr>
            </a:pPr>
            <a:r>
              <a:t>Complete?</a:t>
            </a:r>
            <a:r>
              <a:rPr>
                <a:solidFill>
                  <a:srgbClr val="CC0099"/>
                </a:solidFill>
              </a:rPr>
              <a:t> </a:t>
            </a:r>
            <a:r>
              <a:rPr>
                <a:solidFill>
                  <a:srgbClr val="000000"/>
                </a:solidFill>
              </a:rPr>
              <a:t>Yes, it always reaches a goal (if </a:t>
            </a:r>
            <a:r>
              <a:rPr i="1">
                <a:solidFill>
                  <a:srgbClr val="000000"/>
                </a:solidFill>
              </a:rPr>
              <a:t>b</a:t>
            </a:r>
            <a:r>
              <a:rPr>
                <a:solidFill>
                  <a:srgbClr val="000000"/>
                </a:solidFill>
              </a:rPr>
              <a:t> is finite)</a:t>
            </a:r>
          </a:p>
          <a:p>
            <a:pPr marL="336042" indent="-336042" defTabSz="448055">
              <a:lnSpc>
                <a:spcPct val="90000"/>
              </a:lnSpc>
              <a:spcBef>
                <a:spcPts val="500"/>
              </a:spcBef>
              <a:buClr>
                <a:schemeClr val="accent1"/>
              </a:buClr>
              <a:buChar char="•"/>
              <a:defRPr sz="2352">
                <a:solidFill>
                  <a:schemeClr val="accent2"/>
                </a:solidFill>
              </a:defRPr>
            </a:pPr>
            <a:r>
              <a:t>Time?</a:t>
            </a:r>
            <a:r>
              <a:rPr>
                <a:solidFill>
                  <a:srgbClr val="000000"/>
                </a:solidFill>
              </a:rPr>
              <a:t>   </a:t>
            </a:r>
            <a:r>
              <a:rPr i="1">
                <a:solidFill>
                  <a:srgbClr val="000000"/>
                </a:solidFill>
              </a:rPr>
              <a:t>1 + b + b</a:t>
            </a:r>
            <a:r>
              <a:rPr baseline="29959" i="1">
                <a:solidFill>
                  <a:srgbClr val="000000"/>
                </a:solidFill>
              </a:rPr>
              <a:t>2 </a:t>
            </a:r>
            <a:r>
              <a:rPr i="1">
                <a:solidFill>
                  <a:srgbClr val="000000"/>
                </a:solidFill>
              </a:rPr>
              <a:t>+ b</a:t>
            </a:r>
            <a:r>
              <a:rPr baseline="29959" i="1">
                <a:solidFill>
                  <a:srgbClr val="000000"/>
                </a:solidFill>
              </a:rPr>
              <a:t>3 </a:t>
            </a:r>
            <a:r>
              <a:rPr>
                <a:solidFill>
                  <a:srgbClr val="000000"/>
                </a:solidFill>
              </a:rPr>
              <a:t>+ … + </a:t>
            </a:r>
            <a:r>
              <a:rPr i="1">
                <a:solidFill>
                  <a:srgbClr val="000000"/>
                </a:solidFill>
              </a:rPr>
              <a:t>b</a:t>
            </a:r>
            <a:r>
              <a:rPr baseline="29959" i="1">
                <a:solidFill>
                  <a:srgbClr val="000000"/>
                </a:solidFill>
              </a:rPr>
              <a:t>d</a:t>
            </a:r>
            <a:r>
              <a:rPr>
                <a:solidFill>
                  <a:srgbClr val="000000"/>
                </a:solidFill>
              </a:rPr>
              <a:t> = O(b</a:t>
            </a:r>
            <a:r>
              <a:rPr baseline="29959">
                <a:solidFill>
                  <a:srgbClr val="000000"/>
                </a:solidFill>
              </a:rPr>
              <a:t>d</a:t>
            </a:r>
            <a:r>
              <a:rPr>
                <a:solidFill>
                  <a:srgbClr val="000000"/>
                </a:solidFill>
              </a:rPr>
              <a:t>)</a:t>
            </a:r>
          </a:p>
          <a:p>
            <a:pPr marL="336042" indent="-336042" defTabSz="448055">
              <a:lnSpc>
                <a:spcPct val="90000"/>
              </a:lnSpc>
              <a:spcBef>
                <a:spcPts val="500"/>
              </a:spcBef>
              <a:buSzTx/>
              <a:buNone/>
              <a:defRPr sz="2352"/>
            </a:pPr>
            <a:r>
              <a:t>             </a:t>
            </a:r>
            <a:r>
              <a:rPr sz="1960"/>
              <a:t>(this is the number of nodes we generate)</a:t>
            </a:r>
          </a:p>
          <a:p>
            <a:pPr marL="336042" indent="-336042" defTabSz="448055">
              <a:lnSpc>
                <a:spcPct val="90000"/>
              </a:lnSpc>
              <a:spcBef>
                <a:spcPts val="500"/>
              </a:spcBef>
              <a:buClr>
                <a:schemeClr val="accent1"/>
              </a:buClr>
              <a:buChar char="•"/>
              <a:defRPr sz="2352">
                <a:solidFill>
                  <a:schemeClr val="accent2"/>
                </a:solidFill>
              </a:defRPr>
            </a:pPr>
            <a:r>
              <a:t>Space?</a:t>
            </a:r>
            <a:r>
              <a:rPr>
                <a:solidFill>
                  <a:srgbClr val="000000"/>
                </a:solidFill>
              </a:rPr>
              <a:t>  </a:t>
            </a:r>
            <a:r>
              <a:rPr i="1">
                <a:solidFill>
                  <a:srgbClr val="000000"/>
                </a:solidFill>
              </a:rPr>
              <a:t>O(b</a:t>
            </a:r>
            <a:r>
              <a:rPr baseline="29959" i="1">
                <a:solidFill>
                  <a:srgbClr val="000000"/>
                </a:solidFill>
              </a:rPr>
              <a:t>d</a:t>
            </a:r>
            <a:r>
              <a:rPr i="1">
                <a:solidFill>
                  <a:srgbClr val="000000"/>
                </a:solidFill>
              </a:rPr>
              <a:t>)</a:t>
            </a:r>
            <a:r>
              <a:rPr>
                <a:solidFill>
                  <a:srgbClr val="000000"/>
                </a:solidFill>
              </a:rPr>
              <a:t> </a:t>
            </a:r>
          </a:p>
          <a:p>
            <a:pPr marL="336042" indent="-336042" defTabSz="448055">
              <a:lnSpc>
                <a:spcPct val="90000"/>
              </a:lnSpc>
              <a:spcBef>
                <a:spcPts val="400"/>
              </a:spcBef>
              <a:buSzTx/>
              <a:buNone/>
              <a:defRPr sz="1960"/>
            </a:pPr>
            <a:r>
              <a:t>		(keeps every node in memory, either in frontier or on a path to frontier).</a:t>
            </a:r>
          </a:p>
          <a:p>
            <a:pPr marL="336042" indent="-336042" defTabSz="448055">
              <a:lnSpc>
                <a:spcPct val="90000"/>
              </a:lnSpc>
              <a:spcBef>
                <a:spcPts val="500"/>
              </a:spcBef>
              <a:buClr>
                <a:schemeClr val="accent1"/>
              </a:buClr>
              <a:buChar char="•"/>
              <a:defRPr sz="2352">
                <a:solidFill>
                  <a:schemeClr val="accent2"/>
                </a:solidFill>
              </a:defRPr>
            </a:pPr>
            <a:r>
              <a:t>Optimal?</a:t>
            </a:r>
            <a:r>
              <a:rPr>
                <a:solidFill>
                  <a:srgbClr val="000000"/>
                </a:solidFill>
              </a:rPr>
              <a:t> 	No, for general cost functions.</a:t>
            </a:r>
          </a:p>
          <a:p>
            <a:pPr marL="336042" indent="-336042" defTabSz="448055">
              <a:lnSpc>
                <a:spcPct val="90000"/>
              </a:lnSpc>
              <a:spcBef>
                <a:spcPts val="500"/>
              </a:spcBef>
              <a:buSzTx/>
              <a:buNone/>
              <a:defRPr sz="2352"/>
            </a:pPr>
            <a:r>
              <a:t>					Yes, if cost is a non-decreasing function only of depth.</a:t>
            </a:r>
          </a:p>
          <a:p>
            <a:pPr lvl="1" marL="728091" indent="-280035" defTabSz="448055">
              <a:lnSpc>
                <a:spcPct val="90000"/>
              </a:lnSpc>
              <a:spcBef>
                <a:spcPts val="0"/>
              </a:spcBef>
              <a:buClr>
                <a:schemeClr val="accent1"/>
              </a:buClr>
              <a:defRPr sz="1960"/>
            </a:pPr>
            <a:r>
              <a:t>With </a:t>
            </a:r>
            <a:r>
              <a:rPr>
                <a:solidFill>
                  <a:srgbClr val="1F497D"/>
                </a:solidFill>
              </a:rPr>
              <a:t>f(d) ≥ f(d-1), </a:t>
            </a:r>
            <a:r>
              <a:t>e.g., step-cost = constant:</a:t>
            </a:r>
          </a:p>
          <a:p>
            <a:pPr lvl="2" marL="1120140" indent="-224027" defTabSz="448055">
              <a:lnSpc>
                <a:spcPct val="90000"/>
              </a:lnSpc>
              <a:spcBef>
                <a:spcPts val="0"/>
              </a:spcBef>
              <a:buClr>
                <a:schemeClr val="accent1"/>
              </a:buClr>
              <a:defRPr sz="1960"/>
            </a:pPr>
            <a:r>
              <a:t>All optimal goal nodes occur on the same level</a:t>
            </a:r>
          </a:p>
          <a:p>
            <a:pPr lvl="2" marL="1120140" indent="-224027" defTabSz="448055">
              <a:lnSpc>
                <a:spcPct val="90000"/>
              </a:lnSpc>
              <a:spcBef>
                <a:spcPts val="0"/>
              </a:spcBef>
              <a:buClr>
                <a:schemeClr val="accent1"/>
              </a:buClr>
              <a:defRPr sz="1960"/>
            </a:pPr>
            <a:r>
              <a:t>Optimal goals are always shallower than non-optimal goals</a:t>
            </a:r>
          </a:p>
          <a:p>
            <a:pPr lvl="2" marL="1120140" indent="-224027" defTabSz="448055">
              <a:lnSpc>
                <a:spcPct val="90000"/>
              </a:lnSpc>
              <a:spcBef>
                <a:spcPts val="0"/>
              </a:spcBef>
              <a:buClr>
                <a:schemeClr val="accent1"/>
              </a:buClr>
              <a:defRPr sz="1960"/>
            </a:pPr>
            <a:r>
              <a:t>An optimal goal will be found before any non-optimal goal</a:t>
            </a:r>
          </a:p>
          <a:p>
            <a:pPr lvl="3" marL="1568196" indent="-224027" defTabSz="448055">
              <a:lnSpc>
                <a:spcPct val="90000"/>
              </a:lnSpc>
              <a:spcBef>
                <a:spcPts val="0"/>
              </a:spcBef>
              <a:buClr>
                <a:schemeClr val="accent1"/>
              </a:buClr>
              <a:defRPr sz="1960">
                <a:solidFill>
                  <a:srgbClr val="FF0000"/>
                </a:solidFill>
              </a:defRPr>
            </a:pPr>
          </a:p>
          <a:p>
            <a:pPr marL="336042" indent="-336042" defTabSz="448055">
              <a:lnSpc>
                <a:spcPct val="90000"/>
              </a:lnSpc>
              <a:spcBef>
                <a:spcPts val="600"/>
              </a:spcBef>
              <a:buClr>
                <a:schemeClr val="accent1"/>
              </a:buClr>
              <a:buChar char="•"/>
              <a:defRPr sz="2744"/>
            </a:pPr>
            <a:r>
              <a:t>Usually </a:t>
            </a:r>
            <a:r>
              <a:rPr>
                <a:solidFill>
                  <a:schemeClr val="accent2"/>
                </a:solidFill>
              </a:rPr>
              <a:t>Space</a:t>
            </a:r>
            <a:r>
              <a:t> is the bigger problem (more than time)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3" name="Depth of   Nodes…"/>
          <p:cNvSpPr/>
          <p:nvPr/>
        </p:nvSpPr>
        <p:spPr>
          <a:xfrm>
            <a:off x="1128712" y="1882775"/>
            <a:ext cx="7480301" cy="3279589"/>
          </a:xfrm>
          <a:prstGeom prst="rect">
            <a:avLst/>
          </a:prstGeom>
          <a:ln w="12700">
            <a:miter lim="400000"/>
          </a:ln>
          <a:extLst>
            <a:ext uri="{C572A759-6A51-4108-AA02-DFA0A04FC94B}">
              <ma14:wrappingTextBoxFlag xmlns:ma14="http://schemas.microsoft.com/office/mac/drawingml/2011/main" val="1"/>
            </a:ext>
          </a:extLst>
        </p:spPr>
        <p:txBody>
          <a:bodyPr lIns="44450" tIns="44450" rIns="44450" bIns="44450">
            <a:spAutoFit/>
          </a:bodyPr>
          <a:lstStyle/>
          <a:p>
            <a:pPr defTabSz="457200">
              <a:defRPr sz="1800">
                <a:latin typeface="+mj-lt"/>
                <a:ea typeface="+mj-ea"/>
                <a:cs typeface="+mj-cs"/>
                <a:sym typeface="Times New Roman"/>
              </a:defRPr>
            </a:pPr>
            <a:r>
              <a:t>Depth of 		Nodes</a:t>
            </a:r>
          </a:p>
          <a:p>
            <a:pPr defTabSz="457200">
              <a:defRPr sz="1800">
                <a:latin typeface="+mj-lt"/>
                <a:ea typeface="+mj-ea"/>
                <a:cs typeface="+mj-cs"/>
                <a:sym typeface="Times New Roman"/>
              </a:defRPr>
            </a:pPr>
            <a:r>
              <a:t>Solution		Expanded		Time		Memory</a:t>
            </a:r>
          </a:p>
          <a:p>
            <a:pPr defTabSz="457200">
              <a:defRPr sz="1800">
                <a:latin typeface="+mj-lt"/>
                <a:ea typeface="+mj-ea"/>
                <a:cs typeface="+mj-cs"/>
                <a:sym typeface="Times New Roman"/>
              </a:defRPr>
            </a:pPr>
          </a:p>
          <a:p>
            <a:pPr defTabSz="457200">
              <a:defRPr sz="1800">
                <a:latin typeface="+mj-lt"/>
                <a:ea typeface="+mj-ea"/>
                <a:cs typeface="+mj-cs"/>
                <a:sym typeface="Times New Roman"/>
              </a:defRPr>
            </a:pPr>
            <a:r>
              <a:t>0		1		5 microseconds	100 bytes</a:t>
            </a:r>
          </a:p>
          <a:p>
            <a:pPr defTabSz="457200">
              <a:defRPr sz="1800">
                <a:latin typeface="+mj-lt"/>
                <a:ea typeface="+mj-ea"/>
                <a:cs typeface="+mj-cs"/>
                <a:sym typeface="Times New Roman"/>
              </a:defRPr>
            </a:pPr>
          </a:p>
          <a:p>
            <a:pPr defTabSz="457200">
              <a:defRPr sz="1800">
                <a:latin typeface="+mj-lt"/>
                <a:ea typeface="+mj-ea"/>
                <a:cs typeface="+mj-cs"/>
                <a:sym typeface="Times New Roman"/>
              </a:defRPr>
            </a:pPr>
            <a:r>
              <a:t>2		111		0.5 milliseconds	11 kbytes</a:t>
            </a:r>
          </a:p>
          <a:p>
            <a:pPr defTabSz="457200">
              <a:defRPr sz="1800">
                <a:latin typeface="+mj-lt"/>
                <a:ea typeface="+mj-ea"/>
                <a:cs typeface="+mj-cs"/>
                <a:sym typeface="Times New Roman"/>
              </a:defRPr>
            </a:pPr>
          </a:p>
          <a:p>
            <a:pPr defTabSz="457200">
              <a:defRPr sz="1800">
                <a:latin typeface="+mj-lt"/>
                <a:ea typeface="+mj-ea"/>
                <a:cs typeface="+mj-cs"/>
                <a:sym typeface="Times New Roman"/>
              </a:defRPr>
            </a:pPr>
            <a:r>
              <a:t>4		11,111		0.05 seconds	1 megabyte</a:t>
            </a:r>
          </a:p>
          <a:p>
            <a:pPr defTabSz="457200">
              <a:defRPr sz="1800">
                <a:latin typeface="+mj-lt"/>
                <a:ea typeface="+mj-ea"/>
                <a:cs typeface="+mj-cs"/>
                <a:sym typeface="Times New Roman"/>
              </a:defRPr>
            </a:pPr>
          </a:p>
          <a:p>
            <a:pPr defTabSz="457200">
              <a:defRPr sz="1800">
                <a:latin typeface="+mj-lt"/>
                <a:ea typeface="+mj-ea"/>
                <a:cs typeface="+mj-cs"/>
                <a:sym typeface="Times New Roman"/>
              </a:defRPr>
            </a:pPr>
            <a:r>
              <a:t>8		10</a:t>
            </a:r>
            <a:r>
              <a:rPr baseline="30000"/>
              <a:t>8</a:t>
            </a:r>
            <a:r>
              <a:t>		9.25 minutes	11 gigabytes</a:t>
            </a:r>
          </a:p>
          <a:p>
            <a:pPr defTabSz="457200">
              <a:defRPr sz="1800">
                <a:latin typeface="+mj-lt"/>
                <a:ea typeface="+mj-ea"/>
                <a:cs typeface="+mj-cs"/>
                <a:sym typeface="Times New Roman"/>
              </a:defRPr>
            </a:pPr>
          </a:p>
          <a:p>
            <a:pPr defTabSz="457200">
              <a:defRPr sz="1800">
                <a:latin typeface="+mj-lt"/>
                <a:ea typeface="+mj-ea"/>
                <a:cs typeface="+mj-cs"/>
                <a:sym typeface="Times New Roman"/>
              </a:defRPr>
            </a:pPr>
            <a:r>
              <a:t>12		10</a:t>
            </a:r>
            <a:r>
              <a:rPr baseline="30000"/>
              <a:t>12</a:t>
            </a:r>
            <a:r>
              <a:t>		64 days		111 terabytes	</a:t>
            </a:r>
          </a:p>
        </p:txBody>
      </p:sp>
      <p:sp>
        <p:nvSpPr>
          <p:cNvPr id="634" name="Rectangle"/>
          <p:cNvSpPr/>
          <p:nvPr/>
        </p:nvSpPr>
        <p:spPr>
          <a:xfrm>
            <a:off x="692150" y="1606550"/>
            <a:ext cx="7743825" cy="3708400"/>
          </a:xfrm>
          <a:prstGeom prst="rect">
            <a:avLst/>
          </a:prstGeom>
          <a:ln w="12700">
            <a:solidFill>
              <a:srgbClr val="000000"/>
            </a:solidFill>
          </a:ln>
        </p:spPr>
        <p:txBody>
          <a:bodyPr lIns="45719" rIns="45719" anchor="ctr"/>
          <a:lstStyle/>
          <a:p>
            <a:pPr defTabSz="457200">
              <a:defRPr sz="1800"/>
            </a:pPr>
          </a:p>
        </p:txBody>
      </p:sp>
      <p:sp>
        <p:nvSpPr>
          <p:cNvPr id="635" name="Line"/>
          <p:cNvSpPr/>
          <p:nvPr/>
        </p:nvSpPr>
        <p:spPr>
          <a:xfrm>
            <a:off x="685800" y="2514600"/>
            <a:ext cx="7756525" cy="0"/>
          </a:xfrm>
          <a:prstGeom prst="line">
            <a:avLst/>
          </a:prstGeom>
          <a:ln w="12700">
            <a:solidFill>
              <a:srgbClr val="000000"/>
            </a:solidFill>
          </a:ln>
        </p:spPr>
        <p:txBody>
          <a:bodyPr lIns="45719" rIns="45719"/>
          <a:lstStyle/>
          <a:p>
            <a:pPr/>
          </a:p>
        </p:txBody>
      </p:sp>
      <p:sp>
        <p:nvSpPr>
          <p:cNvPr id="636" name="Assuming b=10;  200k nodes/sec; 100 bytes/node"/>
          <p:cNvSpPr/>
          <p:nvPr/>
        </p:nvSpPr>
        <p:spPr>
          <a:xfrm>
            <a:off x="823912" y="5616575"/>
            <a:ext cx="4706976" cy="345889"/>
          </a:xfrm>
          <a:prstGeom prst="rect">
            <a:avLst/>
          </a:prstGeom>
          <a:ln w="12700">
            <a:miter lim="400000"/>
          </a:ln>
          <a:extLst>
            <a:ext uri="{C572A759-6A51-4108-AA02-DFA0A04FC94B}">
              <ma14:wrappingTextBoxFlag xmlns:ma14="http://schemas.microsoft.com/office/mac/drawingml/2011/main" val="1"/>
            </a:ext>
          </a:extLst>
        </p:spPr>
        <p:txBody>
          <a:bodyPr wrap="none" lIns="44450" tIns="44450" rIns="44450" bIns="44450">
            <a:spAutoFit/>
          </a:bodyPr>
          <a:lstStyle>
            <a:lvl1pPr defTabSz="457200">
              <a:defRPr sz="1800">
                <a:latin typeface="+mj-lt"/>
                <a:ea typeface="+mj-ea"/>
                <a:cs typeface="+mj-cs"/>
                <a:sym typeface="Times New Roman"/>
              </a:defRPr>
            </a:lvl1pPr>
          </a:lstStyle>
          <a:p>
            <a:pPr/>
            <a:r>
              <a:t>Assuming b=10;  200k nodes/sec; 100 bytes/node </a:t>
            </a:r>
          </a:p>
        </p:txBody>
      </p:sp>
      <p:sp>
        <p:nvSpPr>
          <p:cNvPr id="637" name="BFS: Time &amp; Memory Costs"/>
          <p:cNvSpPr/>
          <p:nvPr>
            <p:ph type="title" idx="4294967295"/>
          </p:nvPr>
        </p:nvSpPr>
        <p:spPr>
          <a:xfrm>
            <a:off x="374650" y="88900"/>
            <a:ext cx="8153400" cy="1020763"/>
          </a:xfrm>
          <a:prstGeom prst="rect">
            <a:avLst/>
          </a:prstGeom>
        </p:spPr>
        <p:txBody>
          <a:bodyPr/>
          <a:lstStyle>
            <a:lvl1pPr defTabSz="457200">
              <a:defRPr sz="4400"/>
            </a:lvl1pPr>
          </a:lstStyle>
          <a:p>
            <a:pPr/>
            <a:r>
              <a:t>BFS: Time &amp; Memory Costs</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639" name="UNIFORM…"/>
          <p:cNvSpPr/>
          <p:nvPr/>
        </p:nvSpPr>
        <p:spPr>
          <a:xfrm>
            <a:off x="457200" y="762000"/>
            <a:ext cx="5415519" cy="432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9600"/>
            </a:pPr>
            <a:r>
              <a:t>UNIFORM</a:t>
            </a:r>
          </a:p>
          <a:p>
            <a:pPr defTabSz="457200">
              <a:defRPr sz="9600"/>
            </a:pPr>
            <a:r>
              <a:t>COST</a:t>
            </a:r>
          </a:p>
          <a:p>
            <a:pPr defTabSz="457200">
              <a:defRPr sz="9600"/>
            </a:pPr>
            <a:r>
              <a:t>SEARCH</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1" name="Breadth-first is only optimal if path cost is a non-decreasing function of depth, i.e., f(d) ≥ f(d-1); e.g., constant step cost, as in the 8-puzzle.…"/>
          <p:cNvSpPr/>
          <p:nvPr>
            <p:ph type="body" idx="4294967295"/>
          </p:nvPr>
        </p:nvSpPr>
        <p:spPr>
          <a:xfrm>
            <a:off x="347662" y="1058862"/>
            <a:ext cx="8686801" cy="5330826"/>
          </a:xfrm>
          <a:prstGeom prst="rect">
            <a:avLst/>
          </a:prstGeom>
        </p:spPr>
        <p:txBody>
          <a:bodyPr/>
          <a:lstStyle/>
          <a:p>
            <a:pPr defTabSz="457200">
              <a:lnSpc>
                <a:spcPct val="90000"/>
              </a:lnSpc>
              <a:spcBef>
                <a:spcPts val="500"/>
              </a:spcBef>
              <a:buSzTx/>
              <a:buNone/>
              <a:defRPr sz="2400">
                <a:solidFill>
                  <a:srgbClr val="1F497D"/>
                </a:solidFill>
              </a:defRPr>
            </a:pPr>
            <a:r>
              <a:t>Breadth-first is only optimal if path cost is a non-decreasing function of depth, i.e., f(d) ≥ f(d-1); e.g., constant step cost, as in the 8-puzzle.</a:t>
            </a:r>
          </a:p>
          <a:p>
            <a:pPr defTabSz="457200">
              <a:lnSpc>
                <a:spcPct val="90000"/>
              </a:lnSpc>
              <a:spcBef>
                <a:spcPts val="500"/>
              </a:spcBef>
              <a:buSzTx/>
              <a:buNone/>
              <a:defRPr sz="2400">
                <a:solidFill>
                  <a:srgbClr val="1F497D"/>
                </a:solidFill>
              </a:defRPr>
            </a:pPr>
            <a:r>
              <a:t>Can we guarantee optimality for variable positive step costs </a:t>
            </a:r>
            <a:r>
              <a:rPr>
                <a:latin typeface="Symbol"/>
                <a:ea typeface="Symbol"/>
                <a:cs typeface="Symbol"/>
                <a:sym typeface="Symbol"/>
              </a:rPr>
              <a:t>³e</a:t>
            </a:r>
            <a:r>
              <a:t>?</a:t>
            </a:r>
          </a:p>
          <a:p>
            <a:pPr defTabSz="457200">
              <a:lnSpc>
                <a:spcPct val="90000"/>
              </a:lnSpc>
              <a:spcBef>
                <a:spcPts val="500"/>
              </a:spcBef>
              <a:buSzTx/>
              <a:buNone/>
              <a:defRPr sz="2400">
                <a:solidFill>
                  <a:srgbClr val="1F497D"/>
                </a:solidFill>
              </a:defRPr>
            </a:pPr>
            <a:r>
              <a:t>	(Why </a:t>
            </a:r>
            <a:r>
              <a:rPr>
                <a:latin typeface="Symbol"/>
                <a:ea typeface="Symbol"/>
                <a:cs typeface="Symbol"/>
                <a:sym typeface="Symbol"/>
              </a:rPr>
              <a:t>³e</a:t>
            </a:r>
            <a:r>
              <a:t>? To avoid infinite paths w/ step costs 1, ½, ¼, …)</a:t>
            </a:r>
          </a:p>
          <a:p>
            <a:pPr defTabSz="457200">
              <a:lnSpc>
                <a:spcPct val="90000"/>
              </a:lnSpc>
              <a:buSzTx/>
              <a:buNone/>
              <a:defRPr sz="2400">
                <a:solidFill>
                  <a:srgbClr val="1F497D"/>
                </a:solidFill>
              </a:defRPr>
            </a:pPr>
          </a:p>
          <a:p>
            <a:pPr defTabSz="457200">
              <a:lnSpc>
                <a:spcPct val="90000"/>
              </a:lnSpc>
              <a:spcBef>
                <a:spcPts val="600"/>
              </a:spcBef>
              <a:buSzTx/>
              <a:buNone/>
              <a:defRPr sz="2800">
                <a:solidFill>
                  <a:srgbClr val="FF0000"/>
                </a:solidFill>
              </a:defRPr>
            </a:pPr>
            <a:r>
              <a:t>Uniform-cost Search:</a:t>
            </a:r>
          </a:p>
          <a:p>
            <a:pPr defTabSz="457200">
              <a:lnSpc>
                <a:spcPct val="90000"/>
              </a:lnSpc>
              <a:spcBef>
                <a:spcPts val="600"/>
              </a:spcBef>
              <a:buSzTx/>
              <a:buNone/>
              <a:defRPr sz="2800">
                <a:solidFill>
                  <a:srgbClr val="FF0000"/>
                </a:solidFill>
              </a:defRPr>
            </a:pPr>
            <a:r>
              <a:t>	</a:t>
            </a:r>
            <a:r>
              <a:rPr sz="2400">
                <a:solidFill>
                  <a:srgbClr val="000000"/>
                </a:solidFill>
              </a:rPr>
              <a:t>Expand node with smallest path cost g(n).</a:t>
            </a:r>
            <a:endParaRPr sz="2400"/>
          </a:p>
          <a:p>
            <a:pPr defTabSz="457200">
              <a:spcBef>
                <a:spcPts val="500"/>
              </a:spcBef>
              <a:buClr>
                <a:schemeClr val="accent1"/>
              </a:buClr>
              <a:buChar char="•"/>
              <a:defRPr i="1" sz="2400"/>
            </a:pPr>
            <a:r>
              <a:t>Frontier</a:t>
            </a:r>
            <a:r>
              <a:rPr i="0"/>
              <a:t> is a priority queue, i.e., new successors are merged into the queue sorted by g(n).</a:t>
            </a:r>
          </a:p>
          <a:p>
            <a:pPr lvl="1" marL="742950" indent="-285750" defTabSz="457200">
              <a:spcBef>
                <a:spcPts val="0"/>
              </a:spcBef>
              <a:buClr>
                <a:schemeClr val="accent1"/>
              </a:buClr>
              <a:defRPr sz="2000"/>
            </a:pPr>
            <a:r>
              <a:t>Can remove successors already on queue w/higher g(n).</a:t>
            </a:r>
          </a:p>
          <a:p>
            <a:pPr lvl="2" marL="1143000" indent="-228600" defTabSz="457200">
              <a:spcBef>
                <a:spcPts val="0"/>
              </a:spcBef>
              <a:buClr>
                <a:schemeClr val="accent1"/>
              </a:buClr>
              <a:defRPr sz="2000"/>
            </a:pPr>
            <a:r>
              <a:t>Saves memory, costs time; another space-time trade-off.</a:t>
            </a:r>
          </a:p>
          <a:p>
            <a:pPr defTabSz="457200">
              <a:spcBef>
                <a:spcPts val="500"/>
              </a:spcBef>
              <a:buClr>
                <a:schemeClr val="accent1"/>
              </a:buClr>
              <a:buChar char="•"/>
              <a:defRPr i="1" sz="2400"/>
            </a:pPr>
            <a:r>
              <a:t>Goal-Test</a:t>
            </a:r>
            <a:r>
              <a:rPr i="0"/>
              <a:t> when node is </a:t>
            </a:r>
            <a:r>
              <a:rPr i="0">
                <a:solidFill>
                  <a:srgbClr val="FF0000"/>
                </a:solidFill>
              </a:rPr>
              <a:t>popped off</a:t>
            </a:r>
            <a:r>
              <a:rPr i="0"/>
              <a:t> queue.</a:t>
            </a:r>
          </a:p>
        </p:txBody>
      </p:sp>
      <p:sp>
        <p:nvSpPr>
          <p:cNvPr id="642" name="Uniform-cost search"/>
          <p:cNvSpPr/>
          <p:nvPr>
            <p:ph type="title" idx="4294967295"/>
          </p:nvPr>
        </p:nvSpPr>
        <p:spPr>
          <a:xfrm>
            <a:off x="374650" y="88900"/>
            <a:ext cx="8153400" cy="1020763"/>
          </a:xfrm>
          <a:prstGeom prst="rect">
            <a:avLst/>
          </a:prstGeom>
        </p:spPr>
        <p:txBody>
          <a:bodyPr/>
          <a:lstStyle>
            <a:lvl1pPr defTabSz="457200">
              <a:defRPr sz="4400"/>
            </a:lvl1pPr>
          </a:lstStyle>
          <a:p>
            <a:pPr/>
            <a:r>
              <a:t>Uniform-cost search</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4" name="Implementation: Frontier = queue ordered by path cost.…"/>
          <p:cNvSpPr/>
          <p:nvPr>
            <p:ph type="body" idx="4294967295"/>
          </p:nvPr>
        </p:nvSpPr>
        <p:spPr>
          <a:xfrm>
            <a:off x="347662" y="1058862"/>
            <a:ext cx="8686801" cy="5330826"/>
          </a:xfrm>
          <a:prstGeom prst="rect">
            <a:avLst/>
          </a:prstGeom>
        </p:spPr>
        <p:txBody>
          <a:bodyPr/>
          <a:lstStyle/>
          <a:p>
            <a:pPr marL="0" indent="0" defTabSz="457200">
              <a:spcBef>
                <a:spcPts val="500"/>
              </a:spcBef>
              <a:buSzTx/>
              <a:buNone/>
              <a:defRPr sz="2400">
                <a:solidFill>
                  <a:schemeClr val="accent2"/>
                </a:solidFill>
                <a:latin typeface="Tahoma"/>
                <a:ea typeface="Tahoma"/>
                <a:cs typeface="Tahoma"/>
                <a:sym typeface="Tahoma"/>
              </a:defRPr>
            </a:pPr>
            <a:r>
              <a:t>Implementation</a:t>
            </a:r>
            <a:r>
              <a:rPr>
                <a:solidFill>
                  <a:srgbClr val="000000"/>
                </a:solidFill>
              </a:rPr>
              <a:t>: Frontier = queue ordered by path cost.</a:t>
            </a:r>
          </a:p>
          <a:p>
            <a:pPr marL="0" indent="0" defTabSz="457200">
              <a:spcBef>
                <a:spcPts val="500"/>
              </a:spcBef>
              <a:buSzTx/>
              <a:buNone/>
              <a:defRPr sz="2400">
                <a:latin typeface="Tahoma"/>
                <a:ea typeface="Tahoma"/>
                <a:cs typeface="Tahoma"/>
                <a:sym typeface="Tahoma"/>
              </a:defRPr>
            </a:pPr>
            <a:r>
              <a:t>Equivalent to breadth-first if all step costs all equal.</a:t>
            </a:r>
          </a:p>
          <a:p>
            <a:pPr marL="0" indent="0" defTabSz="457200">
              <a:lnSpc>
                <a:spcPct val="90000"/>
              </a:lnSpc>
              <a:buSzTx/>
              <a:buNone/>
              <a:defRPr sz="2400">
                <a:solidFill>
                  <a:schemeClr val="accent2"/>
                </a:solidFill>
              </a:defRPr>
            </a:pPr>
          </a:p>
          <a:p>
            <a:pPr marL="0" indent="0" defTabSz="457200">
              <a:lnSpc>
                <a:spcPct val="90000"/>
              </a:lnSpc>
              <a:spcBef>
                <a:spcPts val="500"/>
              </a:spcBef>
              <a:buClr>
                <a:schemeClr val="accent1"/>
              </a:buClr>
              <a:buChar char="•"/>
              <a:defRPr sz="2400">
                <a:solidFill>
                  <a:schemeClr val="accent2"/>
                </a:solidFill>
              </a:defRPr>
            </a:pPr>
            <a:r>
              <a:t>Complete?</a:t>
            </a:r>
            <a:r>
              <a:rPr>
                <a:solidFill>
                  <a:srgbClr val="CC0099"/>
                </a:solidFill>
              </a:rPr>
              <a:t> </a:t>
            </a:r>
            <a:r>
              <a:rPr>
                <a:solidFill>
                  <a:srgbClr val="000000"/>
                </a:solidFill>
              </a:rPr>
              <a:t>Yes, if b is finite and step cost ≥ ε &gt; 0.</a:t>
            </a:r>
          </a:p>
          <a:p>
            <a:pPr marL="0" indent="0" defTabSz="457200">
              <a:lnSpc>
                <a:spcPct val="90000"/>
              </a:lnSpc>
              <a:spcBef>
                <a:spcPts val="500"/>
              </a:spcBef>
              <a:buSzTx/>
              <a:buNone/>
              <a:defRPr sz="2400"/>
            </a:pPr>
            <a:r>
              <a:t>                    		(otherwise it can get stuck in infinite loops)</a:t>
            </a:r>
          </a:p>
          <a:p>
            <a:pPr lvl="2" marL="1143000" indent="-228600" defTabSz="457200">
              <a:lnSpc>
                <a:spcPct val="90000"/>
              </a:lnSpc>
              <a:spcBef>
                <a:spcPts val="0"/>
              </a:spcBef>
              <a:buClr>
                <a:schemeClr val="accent1"/>
              </a:buClr>
              <a:defRPr sz="1600">
                <a:solidFill>
                  <a:schemeClr val="accent2"/>
                </a:solidFill>
              </a:defRPr>
            </a:pPr>
          </a:p>
          <a:p>
            <a:pPr marL="0" indent="0" defTabSz="457200">
              <a:lnSpc>
                <a:spcPct val="90000"/>
              </a:lnSpc>
              <a:spcBef>
                <a:spcPts val="500"/>
              </a:spcBef>
              <a:buClr>
                <a:schemeClr val="accent1"/>
              </a:buClr>
              <a:buChar char="•"/>
              <a:defRPr sz="2400">
                <a:solidFill>
                  <a:schemeClr val="accent2"/>
                </a:solidFill>
              </a:defRPr>
            </a:pPr>
            <a:r>
              <a:t>Time?</a:t>
            </a:r>
            <a:r>
              <a:rPr>
                <a:solidFill>
                  <a:srgbClr val="000000"/>
                </a:solidFill>
              </a:rPr>
              <a:t>  # of nodes with path cost ≤ cost of optimal solution. </a:t>
            </a:r>
          </a:p>
          <a:p>
            <a:pPr marL="0" indent="0" defTabSz="457200">
              <a:lnSpc>
                <a:spcPct val="90000"/>
              </a:lnSpc>
              <a:spcBef>
                <a:spcPts val="500"/>
              </a:spcBef>
              <a:buSzTx/>
              <a:buNone/>
              <a:defRPr sz="2400"/>
            </a:pPr>
            <a:r>
              <a:t>				O(b</a:t>
            </a:r>
            <a:r>
              <a:rPr baseline="30000"/>
              <a:t>ë1+C*/εû</a:t>
            </a:r>
            <a:r>
              <a:t>) ≈ O(b</a:t>
            </a:r>
            <a:r>
              <a:rPr baseline="30000"/>
              <a:t>d+1</a:t>
            </a:r>
            <a:r>
              <a:t>)</a:t>
            </a:r>
          </a:p>
          <a:p>
            <a:pPr lvl="2" marL="1143000" indent="-228600" defTabSz="457200">
              <a:lnSpc>
                <a:spcPct val="90000"/>
              </a:lnSpc>
              <a:spcBef>
                <a:spcPts val="0"/>
              </a:spcBef>
              <a:buClr>
                <a:schemeClr val="accent1"/>
              </a:buClr>
              <a:defRPr sz="1600">
                <a:solidFill>
                  <a:schemeClr val="accent2"/>
                </a:solidFill>
              </a:defRPr>
            </a:pPr>
          </a:p>
          <a:p>
            <a:pPr marL="0" indent="0" defTabSz="457200">
              <a:lnSpc>
                <a:spcPct val="90000"/>
              </a:lnSpc>
              <a:spcBef>
                <a:spcPts val="500"/>
              </a:spcBef>
              <a:buClr>
                <a:schemeClr val="accent1"/>
              </a:buClr>
              <a:buChar char="•"/>
              <a:defRPr sz="2400">
                <a:solidFill>
                  <a:schemeClr val="accent2"/>
                </a:solidFill>
              </a:defRPr>
            </a:pPr>
            <a:r>
              <a:t>Space?</a:t>
            </a:r>
            <a:r>
              <a:rPr>
                <a:solidFill>
                  <a:srgbClr val="000000"/>
                </a:solidFill>
              </a:rPr>
              <a:t> # of nodes with path cost ≤ cost of optimal solution.   </a:t>
            </a:r>
          </a:p>
          <a:p>
            <a:pPr marL="0" indent="0" defTabSz="457200">
              <a:lnSpc>
                <a:spcPct val="90000"/>
              </a:lnSpc>
              <a:spcBef>
                <a:spcPts val="500"/>
              </a:spcBef>
              <a:buSzTx/>
              <a:buNone/>
              <a:defRPr sz="2400"/>
            </a:pPr>
            <a:r>
              <a:t>				O(b</a:t>
            </a:r>
            <a:r>
              <a:rPr baseline="30000"/>
              <a:t>ë1+C*/εû</a:t>
            </a:r>
            <a:r>
              <a:t>) ≈ O(b</a:t>
            </a:r>
            <a:r>
              <a:rPr baseline="30000"/>
              <a:t>d+1</a:t>
            </a:r>
            <a:r>
              <a:t>)</a:t>
            </a:r>
            <a:r>
              <a:rPr sz="2000"/>
              <a:t>.</a:t>
            </a:r>
            <a:endParaRPr sz="2000"/>
          </a:p>
          <a:p>
            <a:pPr lvl="2" marL="1143000" indent="-228600" defTabSz="457200">
              <a:lnSpc>
                <a:spcPct val="90000"/>
              </a:lnSpc>
              <a:spcBef>
                <a:spcPts val="0"/>
              </a:spcBef>
              <a:buClr>
                <a:schemeClr val="accent1"/>
              </a:buClr>
              <a:defRPr sz="1600">
                <a:solidFill>
                  <a:schemeClr val="accent2"/>
                </a:solidFill>
              </a:defRPr>
            </a:pPr>
          </a:p>
          <a:p>
            <a:pPr marL="0" indent="0" defTabSz="457200">
              <a:lnSpc>
                <a:spcPct val="90000"/>
              </a:lnSpc>
              <a:spcBef>
                <a:spcPts val="500"/>
              </a:spcBef>
              <a:buClr>
                <a:schemeClr val="accent1"/>
              </a:buClr>
              <a:buChar char="•"/>
              <a:defRPr sz="2400">
                <a:solidFill>
                  <a:schemeClr val="accent2"/>
                </a:solidFill>
              </a:defRPr>
            </a:pPr>
            <a:r>
              <a:t>Optimal?</a:t>
            </a:r>
            <a:r>
              <a:rPr>
                <a:solidFill>
                  <a:srgbClr val="000000"/>
                </a:solidFill>
              </a:rPr>
              <a:t> 	Yes, for any step cost ≥ ε &gt; 0.</a:t>
            </a:r>
          </a:p>
        </p:txBody>
      </p:sp>
      <p:sp>
        <p:nvSpPr>
          <p:cNvPr id="645" name="Uniform-cost search"/>
          <p:cNvSpPr/>
          <p:nvPr>
            <p:ph type="title" idx="4294967295"/>
          </p:nvPr>
        </p:nvSpPr>
        <p:spPr>
          <a:xfrm>
            <a:off x="374650" y="88900"/>
            <a:ext cx="8153400" cy="1020763"/>
          </a:xfrm>
          <a:prstGeom prst="rect">
            <a:avLst/>
          </a:prstGeom>
        </p:spPr>
        <p:txBody>
          <a:bodyPr/>
          <a:lstStyle>
            <a:lvl1pPr defTabSz="457200">
              <a:defRPr sz="4400"/>
            </a:lvl1pPr>
          </a:lstStyle>
          <a:p>
            <a:pPr/>
            <a:r>
              <a:t>Uniform-cost search</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4" name="Search strategy evaluation"/>
          <p:cNvSpPr/>
          <p:nvPr>
            <p:ph type="title" idx="4294967295"/>
          </p:nvPr>
        </p:nvSpPr>
        <p:spPr>
          <a:xfrm>
            <a:off x="374650" y="88900"/>
            <a:ext cx="8153400" cy="1020763"/>
          </a:xfrm>
          <a:prstGeom prst="rect">
            <a:avLst/>
          </a:prstGeom>
        </p:spPr>
        <p:txBody>
          <a:bodyPr/>
          <a:lstStyle>
            <a:lvl1pPr defTabSz="457200">
              <a:defRPr sz="4400"/>
            </a:lvl1pPr>
          </a:lstStyle>
          <a:p>
            <a:pPr/>
            <a:r>
              <a:t>Search strategy evaluation</a:t>
            </a:r>
          </a:p>
        </p:txBody>
      </p:sp>
      <p:sp>
        <p:nvSpPr>
          <p:cNvPr id="305" name="A search strategy is defined by the order of node expansion…"/>
          <p:cNvSpPr/>
          <p:nvPr>
            <p:ph type="body" idx="4294967295"/>
          </p:nvPr>
        </p:nvSpPr>
        <p:spPr>
          <a:xfrm>
            <a:off x="347662" y="1058862"/>
            <a:ext cx="8686801" cy="5330826"/>
          </a:xfrm>
          <a:prstGeom prst="rect">
            <a:avLst/>
          </a:prstGeom>
        </p:spPr>
        <p:txBody>
          <a:bodyPr/>
          <a:lstStyle/>
          <a:p>
            <a:pPr defTabSz="457200">
              <a:lnSpc>
                <a:spcPct val="90000"/>
              </a:lnSpc>
              <a:spcBef>
                <a:spcPts val="500"/>
              </a:spcBef>
              <a:buClr>
                <a:schemeClr val="accent1"/>
              </a:buClr>
              <a:buChar char="•"/>
              <a:defRPr sz="2400"/>
            </a:pPr>
            <a:r>
              <a:t>A search </a:t>
            </a:r>
            <a:r>
              <a:rPr>
                <a:solidFill>
                  <a:schemeClr val="accent2"/>
                </a:solidFill>
              </a:rPr>
              <a:t>strategy </a:t>
            </a:r>
            <a:r>
              <a:t>is defined by </a:t>
            </a:r>
            <a:r>
              <a:rPr>
                <a:solidFill>
                  <a:schemeClr val="accent2"/>
                </a:solidFill>
              </a:rPr>
              <a:t>the order of node expansion</a:t>
            </a:r>
            <a:endParaRPr>
              <a:solidFill>
                <a:schemeClr val="accent2"/>
              </a:solidFill>
            </a:endParaRPr>
          </a:p>
          <a:p>
            <a:pPr lvl="2" marL="1143000" indent="-228600" defTabSz="457200">
              <a:lnSpc>
                <a:spcPct val="90000"/>
              </a:lnSpc>
              <a:spcBef>
                <a:spcPts val="0"/>
              </a:spcBef>
              <a:buClr>
                <a:schemeClr val="accent1"/>
              </a:buClr>
              <a:defRPr sz="1600">
                <a:solidFill>
                  <a:srgbClr val="1F497D"/>
                </a:solidFill>
              </a:defRPr>
            </a:pPr>
          </a:p>
          <a:p>
            <a:pPr defTabSz="457200">
              <a:lnSpc>
                <a:spcPct val="90000"/>
              </a:lnSpc>
              <a:spcBef>
                <a:spcPts val="500"/>
              </a:spcBef>
              <a:buClr>
                <a:schemeClr val="accent1"/>
              </a:buClr>
              <a:buChar char="•"/>
              <a:defRPr sz="2400"/>
            </a:pPr>
            <a:r>
              <a:t>Strategies are evaluated along the following dimensions:</a:t>
            </a:r>
          </a:p>
          <a:p>
            <a:pPr lvl="1" marL="742950" indent="-285750" defTabSz="457200">
              <a:lnSpc>
                <a:spcPct val="90000"/>
              </a:lnSpc>
              <a:spcBef>
                <a:spcPts val="0"/>
              </a:spcBef>
              <a:buClr>
                <a:schemeClr val="accent1"/>
              </a:buClr>
              <a:defRPr sz="2000">
                <a:solidFill>
                  <a:schemeClr val="accent2"/>
                </a:solidFill>
              </a:defRPr>
            </a:pPr>
            <a:r>
              <a:t>completeness</a:t>
            </a:r>
            <a:r>
              <a:rPr>
                <a:solidFill>
                  <a:srgbClr val="000000"/>
                </a:solidFill>
              </a:rPr>
              <a:t>: does it always find a solution if one exists?</a:t>
            </a:r>
          </a:p>
          <a:p>
            <a:pPr lvl="1" marL="742950" indent="-285750" defTabSz="457200">
              <a:lnSpc>
                <a:spcPct val="90000"/>
              </a:lnSpc>
              <a:spcBef>
                <a:spcPts val="0"/>
              </a:spcBef>
              <a:buClr>
                <a:schemeClr val="accent1"/>
              </a:buClr>
              <a:defRPr sz="2000">
                <a:solidFill>
                  <a:schemeClr val="accent2"/>
                </a:solidFill>
              </a:defRPr>
            </a:pPr>
            <a:r>
              <a:t>time complexity</a:t>
            </a:r>
            <a:r>
              <a:rPr>
                <a:solidFill>
                  <a:srgbClr val="000000"/>
                </a:solidFill>
              </a:rPr>
              <a:t>: number of nodes generated</a:t>
            </a:r>
          </a:p>
          <a:p>
            <a:pPr lvl="1" marL="742950" indent="-285750" defTabSz="457200">
              <a:lnSpc>
                <a:spcPct val="90000"/>
              </a:lnSpc>
              <a:spcBef>
                <a:spcPts val="0"/>
              </a:spcBef>
              <a:buClr>
                <a:schemeClr val="accent1"/>
              </a:buClr>
              <a:defRPr sz="2000">
                <a:solidFill>
                  <a:schemeClr val="accent2"/>
                </a:solidFill>
              </a:defRPr>
            </a:pPr>
            <a:r>
              <a:t>space complexity</a:t>
            </a:r>
            <a:r>
              <a:rPr>
                <a:solidFill>
                  <a:srgbClr val="000000"/>
                </a:solidFill>
              </a:rPr>
              <a:t>: maximum number of nodes in memory</a:t>
            </a:r>
          </a:p>
          <a:p>
            <a:pPr lvl="1" marL="742950" indent="-285750" defTabSz="457200">
              <a:lnSpc>
                <a:spcPct val="90000"/>
              </a:lnSpc>
              <a:spcBef>
                <a:spcPts val="0"/>
              </a:spcBef>
              <a:buClr>
                <a:schemeClr val="accent1"/>
              </a:buClr>
              <a:defRPr sz="2000">
                <a:solidFill>
                  <a:schemeClr val="accent2"/>
                </a:solidFill>
              </a:defRPr>
            </a:pPr>
            <a:r>
              <a:t>optimality</a:t>
            </a:r>
            <a:r>
              <a:rPr>
                <a:solidFill>
                  <a:srgbClr val="000000"/>
                </a:solidFill>
              </a:rPr>
              <a:t>: does it always find a least-cost solution?</a:t>
            </a:r>
          </a:p>
          <a:p>
            <a:pPr lvl="3" marL="1600200" indent="-228600" defTabSz="457200">
              <a:lnSpc>
                <a:spcPct val="90000"/>
              </a:lnSpc>
              <a:spcBef>
                <a:spcPts val="0"/>
              </a:spcBef>
              <a:buClr>
                <a:schemeClr val="accent1"/>
              </a:buClr>
              <a:defRPr sz="1200"/>
            </a:pPr>
          </a:p>
          <a:p>
            <a:pPr defTabSz="457200">
              <a:lnSpc>
                <a:spcPct val="90000"/>
              </a:lnSpc>
              <a:spcBef>
                <a:spcPts val="500"/>
              </a:spcBef>
              <a:buClr>
                <a:schemeClr val="accent1"/>
              </a:buClr>
              <a:buChar char="•"/>
              <a:defRPr sz="2400"/>
            </a:pPr>
            <a:r>
              <a:t>Time and space complexity are measured in terms of </a:t>
            </a:r>
          </a:p>
          <a:p>
            <a:pPr lvl="1" marL="742950" indent="-285750" defTabSz="457200">
              <a:lnSpc>
                <a:spcPct val="90000"/>
              </a:lnSpc>
              <a:spcBef>
                <a:spcPts val="0"/>
              </a:spcBef>
              <a:buClr>
                <a:schemeClr val="accent1"/>
              </a:buClr>
              <a:defRPr i="1" sz="2000"/>
            </a:pPr>
            <a:r>
              <a:t>b:</a:t>
            </a:r>
            <a:r>
              <a:rPr i="0"/>
              <a:t> maximum branching factor of the search tree</a:t>
            </a:r>
          </a:p>
          <a:p>
            <a:pPr lvl="1" marL="742950" indent="-285750" defTabSz="457200">
              <a:lnSpc>
                <a:spcPct val="90000"/>
              </a:lnSpc>
              <a:spcBef>
                <a:spcPts val="0"/>
              </a:spcBef>
              <a:buClr>
                <a:schemeClr val="accent1"/>
              </a:buClr>
              <a:defRPr i="1" sz="2000"/>
            </a:pPr>
            <a:r>
              <a:t>d: </a:t>
            </a:r>
            <a:r>
              <a:rPr i="0"/>
              <a:t>depth of the least-cost solution</a:t>
            </a:r>
          </a:p>
          <a:p>
            <a:pPr lvl="1" marL="742950" indent="-285750" defTabSz="457200">
              <a:lnSpc>
                <a:spcPct val="90000"/>
              </a:lnSpc>
              <a:spcBef>
                <a:spcPts val="0"/>
              </a:spcBef>
              <a:buClr>
                <a:schemeClr val="accent1"/>
              </a:buClr>
              <a:defRPr i="1" sz="2000"/>
            </a:pPr>
            <a:r>
              <a:t>m</a:t>
            </a:r>
            <a:r>
              <a:rPr i="0"/>
              <a:t>: maximum depth of the state space (may be ∞)</a:t>
            </a:r>
          </a:p>
          <a:p>
            <a:pPr lvl="1" marL="742950" indent="-285750" defTabSz="457200">
              <a:lnSpc>
                <a:spcPct val="90000"/>
              </a:lnSpc>
              <a:spcBef>
                <a:spcPts val="0"/>
              </a:spcBef>
              <a:buClr>
                <a:schemeClr val="accent1"/>
              </a:buClr>
              <a:defRPr sz="2000"/>
            </a:pPr>
            <a:r>
              <a:t>(for UCS: C*: true cost to optimal goal; </a:t>
            </a:r>
            <a:r>
              <a:rPr>
                <a:latin typeface="Symbol"/>
                <a:ea typeface="Symbol"/>
                <a:cs typeface="Symbol"/>
                <a:sym typeface="Symbol"/>
              </a:rPr>
              <a:t>e </a:t>
            </a:r>
            <a:r>
              <a:t>&gt; 0: minimum step cost)</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9" name="Proof of Completeness:…"/>
          <p:cNvSpPr/>
          <p:nvPr/>
        </p:nvSpPr>
        <p:spPr>
          <a:xfrm>
            <a:off x="533400" y="1371600"/>
            <a:ext cx="7924800" cy="14140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200" u="sng">
                <a:solidFill>
                  <a:schemeClr val="accent2"/>
                </a:solidFill>
              </a:defRPr>
            </a:pPr>
            <a:r>
              <a:t>Proof of Completeness:</a:t>
            </a:r>
          </a:p>
          <a:p>
            <a:pPr defTabSz="457200">
              <a:defRPr sz="1800"/>
            </a:pPr>
            <a:r>
              <a:t>Assume (1) finite max branching factor = </a:t>
            </a:r>
            <a:r>
              <a:rPr i="1"/>
              <a:t>b;</a:t>
            </a:r>
            <a:r>
              <a:t> (2) min step cost </a:t>
            </a:r>
            <a:r>
              <a:rPr>
                <a:latin typeface="Symbol"/>
                <a:ea typeface="Symbol"/>
                <a:cs typeface="Symbol"/>
                <a:sym typeface="Symbol"/>
              </a:rPr>
              <a:t>³ e &gt; </a:t>
            </a:r>
            <a:r>
              <a:t>0; (3) cost to optimal goal = </a:t>
            </a:r>
            <a:r>
              <a:rPr i="1"/>
              <a:t>C*</a:t>
            </a:r>
            <a:r>
              <a:t>. Then a node at depth </a:t>
            </a:r>
            <a:r>
              <a:rPr>
                <a:latin typeface="Symbol"/>
                <a:ea typeface="Symbol"/>
                <a:cs typeface="Symbol"/>
                <a:sym typeface="Symbol"/>
              </a:rPr>
              <a:t>ë </a:t>
            </a:r>
            <a:r>
              <a:t>1+C*/</a:t>
            </a:r>
            <a:r>
              <a:rPr>
                <a:latin typeface="Symbol"/>
                <a:ea typeface="Symbol"/>
                <a:cs typeface="Symbol"/>
                <a:sym typeface="Symbol"/>
              </a:rPr>
              <a:t>e û </a:t>
            </a:r>
            <a:r>
              <a:t>must have a path cost &gt; C*. There are O( b^( </a:t>
            </a:r>
            <a:r>
              <a:rPr>
                <a:latin typeface="Symbol"/>
                <a:ea typeface="Symbol"/>
                <a:cs typeface="Symbol"/>
                <a:sym typeface="Symbol"/>
              </a:rPr>
              <a:t>ë </a:t>
            </a:r>
            <a:r>
              <a:t>1+C*/</a:t>
            </a:r>
            <a:r>
              <a:rPr>
                <a:latin typeface="Symbol"/>
                <a:ea typeface="Symbol"/>
                <a:cs typeface="Symbol"/>
                <a:sym typeface="Symbol"/>
              </a:rPr>
              <a:t>e û </a:t>
            </a:r>
            <a:r>
              <a:t>) such nodes, so a goal will be found.</a:t>
            </a:r>
          </a:p>
        </p:txBody>
      </p:sp>
      <p:sp>
        <p:nvSpPr>
          <p:cNvPr id="650" name="Proof of Optimality (given completeness):…"/>
          <p:cNvSpPr/>
          <p:nvPr/>
        </p:nvSpPr>
        <p:spPr>
          <a:xfrm>
            <a:off x="533400" y="3744912"/>
            <a:ext cx="7848600" cy="189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200" u="sng">
                <a:solidFill>
                  <a:schemeClr val="accent2"/>
                </a:solidFill>
              </a:defRPr>
            </a:pPr>
            <a:r>
              <a:t>Proof of Optimality (given completeness):</a:t>
            </a:r>
          </a:p>
          <a:p>
            <a:pPr defTabSz="457200">
              <a:defRPr sz="1800"/>
            </a:pPr>
            <a:r>
              <a:t>Suppose that UCS is not optimal. </a:t>
            </a:r>
            <a:r>
              <a:t>Then there must be an (optimal) goal state with path cost smaller than the found (suboptimal) goal state (invoking completeness). However, this is impossible because UCS would have expanded that node first, by definition.</a:t>
            </a:r>
          </a:p>
          <a:p>
            <a:pPr defTabSz="457200">
              <a:defRPr sz="1800"/>
            </a:pPr>
            <a:r>
              <a:t>Contradiction.</a:t>
            </a:r>
          </a:p>
        </p:txBody>
      </p:sp>
      <p:sp>
        <p:nvSpPr>
          <p:cNvPr id="651" name="Uniform-cost search"/>
          <p:cNvSpPr/>
          <p:nvPr>
            <p:ph type="title" idx="4294967295"/>
          </p:nvPr>
        </p:nvSpPr>
        <p:spPr>
          <a:xfrm>
            <a:off x="374650" y="88900"/>
            <a:ext cx="8153400" cy="1020763"/>
          </a:xfrm>
          <a:prstGeom prst="rect">
            <a:avLst/>
          </a:prstGeom>
        </p:spPr>
        <p:txBody>
          <a:bodyPr/>
          <a:lstStyle>
            <a:lvl1pPr defTabSz="457200">
              <a:defRPr sz="4400"/>
            </a:lvl1pPr>
          </a:lstStyle>
          <a:p>
            <a:pPr/>
            <a:r>
              <a:t>Uniform-cost search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50" grpId="1"/>
    </p:bldLst>
  </p:timing>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3"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682" name="Group"/>
          <p:cNvGrpSpPr/>
          <p:nvPr/>
        </p:nvGrpSpPr>
        <p:grpSpPr>
          <a:xfrm>
            <a:off x="868362" y="1219199"/>
            <a:ext cx="1719264" cy="1099504"/>
            <a:chOff x="0" y="0"/>
            <a:chExt cx="1719262" cy="1099502"/>
          </a:xfrm>
        </p:grpSpPr>
        <p:grpSp>
          <p:nvGrpSpPr>
            <p:cNvPr id="676" name="Group"/>
            <p:cNvGrpSpPr/>
            <p:nvPr/>
          </p:nvGrpSpPr>
          <p:grpSpPr>
            <a:xfrm>
              <a:off x="0" y="0"/>
              <a:ext cx="1719263" cy="1069976"/>
              <a:chOff x="0" y="0"/>
              <a:chExt cx="1719262" cy="1069975"/>
            </a:xfrm>
          </p:grpSpPr>
          <p:grpSp>
            <p:nvGrpSpPr>
              <p:cNvPr id="656" name="Group"/>
              <p:cNvGrpSpPr/>
              <p:nvPr/>
            </p:nvGrpSpPr>
            <p:grpSpPr>
              <a:xfrm>
                <a:off x="46037" y="381000"/>
                <a:ext cx="304800" cy="304801"/>
                <a:chOff x="0" y="0"/>
                <a:chExt cx="304799" cy="304799"/>
              </a:xfrm>
            </p:grpSpPr>
            <p:sp>
              <p:nvSpPr>
                <p:cNvPr id="654"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55"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659" name="Group"/>
              <p:cNvGrpSpPr/>
              <p:nvPr/>
            </p:nvGrpSpPr>
            <p:grpSpPr>
              <a:xfrm>
                <a:off x="731837" y="0"/>
                <a:ext cx="304800" cy="304800"/>
                <a:chOff x="0" y="0"/>
                <a:chExt cx="304799" cy="304799"/>
              </a:xfrm>
            </p:grpSpPr>
            <p:sp>
              <p:nvSpPr>
                <p:cNvPr id="657"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58"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662" name="Group"/>
              <p:cNvGrpSpPr/>
              <p:nvPr/>
            </p:nvGrpSpPr>
            <p:grpSpPr>
              <a:xfrm>
                <a:off x="731837" y="381000"/>
                <a:ext cx="304800" cy="304801"/>
                <a:chOff x="0" y="0"/>
                <a:chExt cx="304799" cy="304799"/>
              </a:xfrm>
            </p:grpSpPr>
            <p:sp>
              <p:nvSpPr>
                <p:cNvPr id="660"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61"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665" name="Group"/>
              <p:cNvGrpSpPr/>
              <p:nvPr/>
            </p:nvGrpSpPr>
            <p:grpSpPr>
              <a:xfrm>
                <a:off x="731837" y="765175"/>
                <a:ext cx="304800" cy="304801"/>
                <a:chOff x="0" y="0"/>
                <a:chExt cx="304799" cy="304799"/>
              </a:xfrm>
            </p:grpSpPr>
            <p:sp>
              <p:nvSpPr>
                <p:cNvPr id="663"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64"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666"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669" name="Group"/>
              <p:cNvGrpSpPr/>
              <p:nvPr/>
            </p:nvGrpSpPr>
            <p:grpSpPr>
              <a:xfrm>
                <a:off x="1417637" y="381000"/>
                <a:ext cx="301626" cy="301627"/>
                <a:chOff x="0" y="0"/>
                <a:chExt cx="301625" cy="301625"/>
              </a:xfrm>
            </p:grpSpPr>
            <p:sp>
              <p:nvSpPr>
                <p:cNvPr id="667"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68"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670"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671"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672"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673"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674"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675"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677"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678"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679"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680"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681"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683"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684" name="Order of node expansion:…"/>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a:t>
            </a:r>
          </a:p>
          <a:p>
            <a:pPr defTabSz="457200">
              <a:defRPr sz="1800"/>
            </a:pPr>
            <a:r>
              <a:t>Path found: </a:t>
            </a:r>
            <a:r>
              <a:rPr u="sng"/>
              <a:t>		</a:t>
            </a:r>
            <a:r>
              <a:t> Cost of path found: </a:t>
            </a:r>
            <a:r>
              <a:rPr u="sng"/>
              <a:t>	</a:t>
            </a:r>
          </a:p>
        </p:txBody>
      </p:sp>
      <p:grpSp>
        <p:nvGrpSpPr>
          <p:cNvPr id="687" name="Group"/>
          <p:cNvGrpSpPr/>
          <p:nvPr/>
        </p:nvGrpSpPr>
        <p:grpSpPr>
          <a:xfrm>
            <a:off x="4119562" y="2289175"/>
            <a:ext cx="914401" cy="606425"/>
            <a:chOff x="0" y="0"/>
            <a:chExt cx="914400" cy="606424"/>
          </a:xfrm>
        </p:grpSpPr>
        <p:sp>
          <p:nvSpPr>
            <p:cNvPr id="685"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86" name="S…"/>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S</a:t>
              </a:r>
            </a:p>
            <a:p>
              <a:pPr algn="ctr" defTabSz="457200">
                <a:defRPr sz="1800"/>
              </a:pPr>
              <a:r>
                <a:t>g=0</a:t>
              </a:r>
            </a:p>
          </p:txBody>
        </p:sp>
      </p:grpSp>
      <p:sp>
        <p:nvSpPr>
          <p:cNvPr id="688"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689" name="(Search tree version)"/>
          <p:cNvSpPr/>
          <p:nvPr/>
        </p:nvSpPr>
        <p:spPr>
          <a:xfrm>
            <a:off x="6407150" y="514350"/>
            <a:ext cx="261239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(Search tree version)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1"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720" name="Group"/>
          <p:cNvGrpSpPr/>
          <p:nvPr/>
        </p:nvGrpSpPr>
        <p:grpSpPr>
          <a:xfrm>
            <a:off x="868362" y="1219199"/>
            <a:ext cx="1719264" cy="1099504"/>
            <a:chOff x="0" y="0"/>
            <a:chExt cx="1719262" cy="1099502"/>
          </a:xfrm>
        </p:grpSpPr>
        <p:grpSp>
          <p:nvGrpSpPr>
            <p:cNvPr id="714" name="Group"/>
            <p:cNvGrpSpPr/>
            <p:nvPr/>
          </p:nvGrpSpPr>
          <p:grpSpPr>
            <a:xfrm>
              <a:off x="0" y="0"/>
              <a:ext cx="1719263" cy="1069976"/>
              <a:chOff x="0" y="0"/>
              <a:chExt cx="1719262" cy="1069975"/>
            </a:xfrm>
          </p:grpSpPr>
          <p:grpSp>
            <p:nvGrpSpPr>
              <p:cNvPr id="694" name="Group"/>
              <p:cNvGrpSpPr/>
              <p:nvPr/>
            </p:nvGrpSpPr>
            <p:grpSpPr>
              <a:xfrm>
                <a:off x="46037" y="381000"/>
                <a:ext cx="304800" cy="304801"/>
                <a:chOff x="0" y="0"/>
                <a:chExt cx="304799" cy="304799"/>
              </a:xfrm>
            </p:grpSpPr>
            <p:sp>
              <p:nvSpPr>
                <p:cNvPr id="692"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93"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697" name="Group"/>
              <p:cNvGrpSpPr/>
              <p:nvPr/>
            </p:nvGrpSpPr>
            <p:grpSpPr>
              <a:xfrm>
                <a:off x="731837" y="0"/>
                <a:ext cx="304800" cy="304800"/>
                <a:chOff x="0" y="0"/>
                <a:chExt cx="304799" cy="304799"/>
              </a:xfrm>
            </p:grpSpPr>
            <p:sp>
              <p:nvSpPr>
                <p:cNvPr id="695"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96"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700" name="Group"/>
              <p:cNvGrpSpPr/>
              <p:nvPr/>
            </p:nvGrpSpPr>
            <p:grpSpPr>
              <a:xfrm>
                <a:off x="731837" y="381000"/>
                <a:ext cx="304800" cy="304801"/>
                <a:chOff x="0" y="0"/>
                <a:chExt cx="304799" cy="304799"/>
              </a:xfrm>
            </p:grpSpPr>
            <p:sp>
              <p:nvSpPr>
                <p:cNvPr id="698"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699"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703" name="Group"/>
              <p:cNvGrpSpPr/>
              <p:nvPr/>
            </p:nvGrpSpPr>
            <p:grpSpPr>
              <a:xfrm>
                <a:off x="731837" y="765175"/>
                <a:ext cx="304800" cy="304801"/>
                <a:chOff x="0" y="0"/>
                <a:chExt cx="304799" cy="304799"/>
              </a:xfrm>
            </p:grpSpPr>
            <p:sp>
              <p:nvSpPr>
                <p:cNvPr id="701"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02"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704"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707" name="Group"/>
              <p:cNvGrpSpPr/>
              <p:nvPr/>
            </p:nvGrpSpPr>
            <p:grpSpPr>
              <a:xfrm>
                <a:off x="1417637" y="381000"/>
                <a:ext cx="301626" cy="301627"/>
                <a:chOff x="0" y="0"/>
                <a:chExt cx="301625" cy="301625"/>
              </a:xfrm>
            </p:grpSpPr>
            <p:sp>
              <p:nvSpPr>
                <p:cNvPr id="705"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06"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708"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09"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10"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11"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12"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13"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715"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716"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717"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718"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719"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721"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722" name="Order of node expansion:  S…"/>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t>
            </a:r>
          </a:p>
          <a:p>
            <a:pPr defTabSz="457200">
              <a:defRPr sz="1800"/>
            </a:pPr>
            <a:r>
              <a:t>Path found: </a:t>
            </a:r>
            <a:r>
              <a:rPr u="sng"/>
              <a:t>		</a:t>
            </a:r>
            <a:r>
              <a:t> Cost of path found: </a:t>
            </a:r>
            <a:r>
              <a:rPr u="sng"/>
              <a:t>	</a:t>
            </a:r>
          </a:p>
        </p:txBody>
      </p:sp>
      <p:grpSp>
        <p:nvGrpSpPr>
          <p:cNvPr id="725" name="Group"/>
          <p:cNvGrpSpPr/>
          <p:nvPr/>
        </p:nvGrpSpPr>
        <p:grpSpPr>
          <a:xfrm>
            <a:off x="4119562" y="2289175"/>
            <a:ext cx="914401" cy="606425"/>
            <a:chOff x="0" y="0"/>
            <a:chExt cx="914400" cy="606424"/>
          </a:xfrm>
        </p:grpSpPr>
        <p:sp>
          <p:nvSpPr>
            <p:cNvPr id="723"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24" name="S…"/>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S</a:t>
              </a:r>
            </a:p>
            <a:p>
              <a:pPr algn="ctr" defTabSz="457200">
                <a:defRPr sz="1800"/>
              </a:pPr>
              <a:r>
                <a:t>g=0</a:t>
              </a:r>
            </a:p>
          </p:txBody>
        </p:sp>
      </p:grpSp>
      <p:grpSp>
        <p:nvGrpSpPr>
          <p:cNvPr id="728" name="Group"/>
          <p:cNvGrpSpPr/>
          <p:nvPr/>
        </p:nvGrpSpPr>
        <p:grpSpPr>
          <a:xfrm>
            <a:off x="4119562" y="3048000"/>
            <a:ext cx="914401" cy="606425"/>
            <a:chOff x="0" y="0"/>
            <a:chExt cx="914400" cy="606424"/>
          </a:xfrm>
        </p:grpSpPr>
        <p:sp>
          <p:nvSpPr>
            <p:cNvPr id="726"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27" name="B…"/>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B</a:t>
              </a:r>
            </a:p>
            <a:p>
              <a:pPr algn="ctr" defTabSz="457200">
                <a:defRPr sz="1800"/>
              </a:pPr>
              <a:r>
                <a:t>g=5</a:t>
              </a:r>
            </a:p>
          </p:txBody>
        </p:sp>
      </p:grpSp>
      <p:grpSp>
        <p:nvGrpSpPr>
          <p:cNvPr id="731" name="Group"/>
          <p:cNvGrpSpPr/>
          <p:nvPr/>
        </p:nvGrpSpPr>
        <p:grpSpPr>
          <a:xfrm>
            <a:off x="5797550" y="3048000"/>
            <a:ext cx="914400" cy="606425"/>
            <a:chOff x="0" y="0"/>
            <a:chExt cx="914400" cy="606424"/>
          </a:xfrm>
        </p:grpSpPr>
        <p:sp>
          <p:nvSpPr>
            <p:cNvPr id="729"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30" name="C…"/>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C</a:t>
              </a:r>
            </a:p>
            <a:p>
              <a:pPr algn="ctr" defTabSz="457200">
                <a:defRPr sz="1800"/>
              </a:pPr>
              <a:r>
                <a:t>g=15</a:t>
              </a:r>
            </a:p>
          </p:txBody>
        </p:sp>
      </p:grpSp>
      <p:grpSp>
        <p:nvGrpSpPr>
          <p:cNvPr id="734" name="Group"/>
          <p:cNvGrpSpPr/>
          <p:nvPr/>
        </p:nvGrpSpPr>
        <p:grpSpPr>
          <a:xfrm>
            <a:off x="2446337" y="3048000"/>
            <a:ext cx="914401" cy="606425"/>
            <a:chOff x="0" y="0"/>
            <a:chExt cx="914400" cy="606424"/>
          </a:xfrm>
        </p:grpSpPr>
        <p:sp>
          <p:nvSpPr>
            <p:cNvPr id="732"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33" name="A…"/>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A</a:t>
              </a:r>
            </a:p>
            <a:p>
              <a:pPr algn="ctr" defTabSz="457200">
                <a:defRPr sz="1800"/>
              </a:pPr>
              <a:r>
                <a:t>g=1</a:t>
              </a:r>
            </a:p>
          </p:txBody>
        </p:sp>
      </p:grpSp>
      <p:sp>
        <p:nvSpPr>
          <p:cNvPr id="741" name="Connection Line"/>
          <p:cNvSpPr/>
          <p:nvPr/>
        </p:nvSpPr>
        <p:spPr>
          <a:xfrm>
            <a:off x="3293362" y="2769177"/>
            <a:ext cx="893576" cy="405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000000"/>
            </a:solidFill>
          </a:ln>
        </p:spPr>
        <p:txBody>
          <a:bodyPr/>
          <a:lstStyle/>
          <a:p>
            <a:pPr/>
          </a:p>
        </p:txBody>
      </p:sp>
      <p:sp>
        <p:nvSpPr>
          <p:cNvPr id="742" name="Connection Line"/>
          <p:cNvSpPr/>
          <p:nvPr/>
        </p:nvSpPr>
        <p:spPr>
          <a:xfrm>
            <a:off x="4576762" y="2912232"/>
            <a:ext cx="1" cy="119136"/>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cubicBezTo>
                  <a:pt x="0" y="7200"/>
                  <a:pt x="0" y="14400"/>
                  <a:pt x="0" y="21600"/>
                </a:cubicBezTo>
              </a:path>
            </a:pathLst>
          </a:custGeom>
          <a:ln w="25400">
            <a:solidFill>
              <a:srgbClr val="000000"/>
            </a:solidFill>
          </a:ln>
        </p:spPr>
        <p:txBody>
          <a:bodyPr/>
          <a:lstStyle/>
          <a:p>
            <a:pPr/>
          </a:p>
        </p:txBody>
      </p:sp>
      <p:sp>
        <p:nvSpPr>
          <p:cNvPr id="743" name="Connection Line"/>
          <p:cNvSpPr/>
          <p:nvPr/>
        </p:nvSpPr>
        <p:spPr>
          <a:xfrm>
            <a:off x="4966933" y="2768831"/>
            <a:ext cx="897647" cy="40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25400">
            <a:solidFill>
              <a:srgbClr val="000000"/>
            </a:solidFill>
          </a:ln>
        </p:spPr>
        <p:txBody>
          <a:bodyPr/>
          <a:lstStyle/>
          <a:p>
            <a:pPr/>
          </a:p>
        </p:txBody>
      </p:sp>
      <p:sp>
        <p:nvSpPr>
          <p:cNvPr id="738" name="Oval"/>
          <p:cNvSpPr/>
          <p:nvPr/>
        </p:nvSpPr>
        <p:spPr>
          <a:xfrm>
            <a:off x="2354262" y="2957512"/>
            <a:ext cx="1096963" cy="787401"/>
          </a:xfrm>
          <a:prstGeom prst="ellipse">
            <a:avLst/>
          </a:prstGeom>
          <a:ln w="25400">
            <a:solidFill>
              <a:srgbClr val="FF0000"/>
            </a:solidFill>
          </a:ln>
        </p:spPr>
        <p:txBody>
          <a:bodyPr lIns="45719" rIns="45719" anchor="ctr"/>
          <a:lstStyle/>
          <a:p>
            <a:pPr algn="ctr" defTabSz="457200">
              <a:defRPr sz="1800"/>
            </a:pPr>
          </a:p>
        </p:txBody>
      </p:sp>
      <p:sp>
        <p:nvSpPr>
          <p:cNvPr id="739"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740" name="(Search tree version)"/>
          <p:cNvSpPr/>
          <p:nvPr/>
        </p:nvSpPr>
        <p:spPr>
          <a:xfrm>
            <a:off x="6407150" y="514350"/>
            <a:ext cx="261239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(Search tree version)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5"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774" name="Group"/>
          <p:cNvGrpSpPr/>
          <p:nvPr/>
        </p:nvGrpSpPr>
        <p:grpSpPr>
          <a:xfrm>
            <a:off x="868362" y="1219199"/>
            <a:ext cx="1719264" cy="1099504"/>
            <a:chOff x="0" y="0"/>
            <a:chExt cx="1719262" cy="1099502"/>
          </a:xfrm>
        </p:grpSpPr>
        <p:grpSp>
          <p:nvGrpSpPr>
            <p:cNvPr id="768" name="Group"/>
            <p:cNvGrpSpPr/>
            <p:nvPr/>
          </p:nvGrpSpPr>
          <p:grpSpPr>
            <a:xfrm>
              <a:off x="0" y="0"/>
              <a:ext cx="1719263" cy="1069976"/>
              <a:chOff x="0" y="0"/>
              <a:chExt cx="1719262" cy="1069975"/>
            </a:xfrm>
          </p:grpSpPr>
          <p:grpSp>
            <p:nvGrpSpPr>
              <p:cNvPr id="748" name="Group"/>
              <p:cNvGrpSpPr/>
              <p:nvPr/>
            </p:nvGrpSpPr>
            <p:grpSpPr>
              <a:xfrm>
                <a:off x="46037" y="381000"/>
                <a:ext cx="304800" cy="304801"/>
                <a:chOff x="0" y="0"/>
                <a:chExt cx="304799" cy="304799"/>
              </a:xfrm>
            </p:grpSpPr>
            <p:sp>
              <p:nvSpPr>
                <p:cNvPr id="746"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47"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751" name="Group"/>
              <p:cNvGrpSpPr/>
              <p:nvPr/>
            </p:nvGrpSpPr>
            <p:grpSpPr>
              <a:xfrm>
                <a:off x="731837" y="0"/>
                <a:ext cx="304800" cy="304800"/>
                <a:chOff x="0" y="0"/>
                <a:chExt cx="304799" cy="304799"/>
              </a:xfrm>
            </p:grpSpPr>
            <p:sp>
              <p:nvSpPr>
                <p:cNvPr id="749"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50"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754" name="Group"/>
              <p:cNvGrpSpPr/>
              <p:nvPr/>
            </p:nvGrpSpPr>
            <p:grpSpPr>
              <a:xfrm>
                <a:off x="731837" y="381000"/>
                <a:ext cx="304800" cy="304801"/>
                <a:chOff x="0" y="0"/>
                <a:chExt cx="304799" cy="304799"/>
              </a:xfrm>
            </p:grpSpPr>
            <p:sp>
              <p:nvSpPr>
                <p:cNvPr id="752"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53"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757" name="Group"/>
              <p:cNvGrpSpPr/>
              <p:nvPr/>
            </p:nvGrpSpPr>
            <p:grpSpPr>
              <a:xfrm>
                <a:off x="731837" y="765175"/>
                <a:ext cx="304800" cy="304801"/>
                <a:chOff x="0" y="0"/>
                <a:chExt cx="304799" cy="304799"/>
              </a:xfrm>
            </p:grpSpPr>
            <p:sp>
              <p:nvSpPr>
                <p:cNvPr id="755"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56"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758"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761" name="Group"/>
              <p:cNvGrpSpPr/>
              <p:nvPr/>
            </p:nvGrpSpPr>
            <p:grpSpPr>
              <a:xfrm>
                <a:off x="1417637" y="381000"/>
                <a:ext cx="301626" cy="301627"/>
                <a:chOff x="0" y="0"/>
                <a:chExt cx="301625" cy="301625"/>
              </a:xfrm>
            </p:grpSpPr>
            <p:sp>
              <p:nvSpPr>
                <p:cNvPr id="759"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60"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762"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63"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64"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65"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66"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767"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769"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770"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771"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772"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773"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775"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776" name="Order of node expansion:  S A…"/>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			</a:t>
            </a:r>
          </a:p>
          <a:p>
            <a:pPr defTabSz="457200">
              <a:defRPr sz="1800"/>
            </a:pPr>
            <a:r>
              <a:t>Path found: </a:t>
            </a:r>
            <a:r>
              <a:rPr u="sng"/>
              <a:t>		</a:t>
            </a:r>
            <a:r>
              <a:t> Cost of path found: </a:t>
            </a:r>
            <a:r>
              <a:rPr u="sng"/>
              <a:t>	</a:t>
            </a:r>
          </a:p>
        </p:txBody>
      </p:sp>
      <p:grpSp>
        <p:nvGrpSpPr>
          <p:cNvPr id="779" name="Group"/>
          <p:cNvGrpSpPr/>
          <p:nvPr/>
        </p:nvGrpSpPr>
        <p:grpSpPr>
          <a:xfrm>
            <a:off x="4119562" y="2289175"/>
            <a:ext cx="914401" cy="606425"/>
            <a:chOff x="0" y="0"/>
            <a:chExt cx="914400" cy="606424"/>
          </a:xfrm>
        </p:grpSpPr>
        <p:sp>
          <p:nvSpPr>
            <p:cNvPr id="777"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78" name="S…"/>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S</a:t>
              </a:r>
            </a:p>
            <a:p>
              <a:pPr algn="ctr" defTabSz="457200">
                <a:defRPr sz="1800"/>
              </a:pPr>
              <a:r>
                <a:t>g=0</a:t>
              </a:r>
            </a:p>
          </p:txBody>
        </p:sp>
      </p:grpSp>
      <p:grpSp>
        <p:nvGrpSpPr>
          <p:cNvPr id="782" name="Group"/>
          <p:cNvGrpSpPr/>
          <p:nvPr/>
        </p:nvGrpSpPr>
        <p:grpSpPr>
          <a:xfrm>
            <a:off x="4119562" y="3048000"/>
            <a:ext cx="914401" cy="606425"/>
            <a:chOff x="0" y="0"/>
            <a:chExt cx="914400" cy="606424"/>
          </a:xfrm>
        </p:grpSpPr>
        <p:sp>
          <p:nvSpPr>
            <p:cNvPr id="780"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81" name="B…"/>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B</a:t>
              </a:r>
            </a:p>
            <a:p>
              <a:pPr algn="ctr" defTabSz="457200">
                <a:defRPr sz="1800"/>
              </a:pPr>
              <a:r>
                <a:t>g=5</a:t>
              </a:r>
            </a:p>
          </p:txBody>
        </p:sp>
      </p:grpSp>
      <p:grpSp>
        <p:nvGrpSpPr>
          <p:cNvPr id="785" name="Group"/>
          <p:cNvGrpSpPr/>
          <p:nvPr/>
        </p:nvGrpSpPr>
        <p:grpSpPr>
          <a:xfrm>
            <a:off x="5797550" y="3048000"/>
            <a:ext cx="914400" cy="606425"/>
            <a:chOff x="0" y="0"/>
            <a:chExt cx="914400" cy="606424"/>
          </a:xfrm>
        </p:grpSpPr>
        <p:sp>
          <p:nvSpPr>
            <p:cNvPr id="783"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84" name="C…"/>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C</a:t>
              </a:r>
            </a:p>
            <a:p>
              <a:pPr algn="ctr" defTabSz="457200">
                <a:defRPr sz="1800"/>
              </a:pPr>
              <a:r>
                <a:t>g=15</a:t>
              </a:r>
            </a:p>
          </p:txBody>
        </p:sp>
      </p:grpSp>
      <p:grpSp>
        <p:nvGrpSpPr>
          <p:cNvPr id="788" name="Group"/>
          <p:cNvGrpSpPr/>
          <p:nvPr/>
        </p:nvGrpSpPr>
        <p:grpSpPr>
          <a:xfrm>
            <a:off x="2446337" y="3048000"/>
            <a:ext cx="914401" cy="606425"/>
            <a:chOff x="0" y="0"/>
            <a:chExt cx="914400" cy="606424"/>
          </a:xfrm>
        </p:grpSpPr>
        <p:sp>
          <p:nvSpPr>
            <p:cNvPr id="786"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87" name="A…"/>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A</a:t>
              </a:r>
            </a:p>
            <a:p>
              <a:pPr algn="ctr" defTabSz="457200">
                <a:defRPr sz="1800"/>
              </a:pPr>
              <a:r>
                <a:t>g=1</a:t>
              </a:r>
            </a:p>
          </p:txBody>
        </p:sp>
      </p:grpSp>
      <p:sp>
        <p:nvSpPr>
          <p:cNvPr id="801" name="Connection Line"/>
          <p:cNvSpPr/>
          <p:nvPr/>
        </p:nvSpPr>
        <p:spPr>
          <a:xfrm>
            <a:off x="3293362" y="2769177"/>
            <a:ext cx="893576" cy="405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000000"/>
            </a:solidFill>
          </a:ln>
        </p:spPr>
        <p:txBody>
          <a:bodyPr/>
          <a:lstStyle/>
          <a:p>
            <a:pPr/>
          </a:p>
        </p:txBody>
      </p:sp>
      <p:sp>
        <p:nvSpPr>
          <p:cNvPr id="802" name="Connection Line"/>
          <p:cNvSpPr/>
          <p:nvPr/>
        </p:nvSpPr>
        <p:spPr>
          <a:xfrm>
            <a:off x="4576762" y="2912232"/>
            <a:ext cx="1" cy="119136"/>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cubicBezTo>
                  <a:pt x="0" y="7200"/>
                  <a:pt x="0" y="14400"/>
                  <a:pt x="0" y="21600"/>
                </a:cubicBezTo>
              </a:path>
            </a:pathLst>
          </a:custGeom>
          <a:ln w="25400">
            <a:solidFill>
              <a:srgbClr val="000000"/>
            </a:solidFill>
          </a:ln>
        </p:spPr>
        <p:txBody>
          <a:bodyPr/>
          <a:lstStyle/>
          <a:p>
            <a:pPr/>
          </a:p>
        </p:txBody>
      </p:sp>
      <p:sp>
        <p:nvSpPr>
          <p:cNvPr id="803" name="Connection Line"/>
          <p:cNvSpPr/>
          <p:nvPr/>
        </p:nvSpPr>
        <p:spPr>
          <a:xfrm>
            <a:off x="4966933" y="2768831"/>
            <a:ext cx="897647" cy="40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25400">
            <a:solidFill>
              <a:srgbClr val="000000"/>
            </a:solidFill>
          </a:ln>
        </p:spPr>
        <p:txBody>
          <a:bodyPr/>
          <a:lstStyle/>
          <a:p>
            <a:pPr/>
          </a:p>
        </p:txBody>
      </p:sp>
      <p:sp>
        <p:nvSpPr>
          <p:cNvPr id="792" name="Oval"/>
          <p:cNvSpPr/>
          <p:nvPr/>
        </p:nvSpPr>
        <p:spPr>
          <a:xfrm>
            <a:off x="4027487" y="2957512"/>
            <a:ext cx="1096963" cy="787401"/>
          </a:xfrm>
          <a:prstGeom prst="ellipse">
            <a:avLst/>
          </a:prstGeom>
          <a:ln w="25400">
            <a:solidFill>
              <a:srgbClr val="FF0000"/>
            </a:solidFill>
          </a:ln>
        </p:spPr>
        <p:txBody>
          <a:bodyPr lIns="45719" rIns="45719" anchor="ctr"/>
          <a:lstStyle/>
          <a:p>
            <a:pPr algn="ctr" defTabSz="457200">
              <a:defRPr sz="1800"/>
            </a:pPr>
          </a:p>
        </p:txBody>
      </p:sp>
      <p:grpSp>
        <p:nvGrpSpPr>
          <p:cNvPr id="795" name="Group"/>
          <p:cNvGrpSpPr/>
          <p:nvPr/>
        </p:nvGrpSpPr>
        <p:grpSpPr>
          <a:xfrm>
            <a:off x="2451100" y="3803650"/>
            <a:ext cx="914400" cy="606425"/>
            <a:chOff x="0" y="0"/>
            <a:chExt cx="914400" cy="606424"/>
          </a:xfrm>
        </p:grpSpPr>
        <p:sp>
          <p:nvSpPr>
            <p:cNvPr id="793"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794" name="G…"/>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G</a:t>
              </a:r>
            </a:p>
            <a:p>
              <a:pPr algn="ctr" defTabSz="457200">
                <a:defRPr sz="1800"/>
              </a:pPr>
              <a:r>
                <a:t>g=11</a:t>
              </a:r>
            </a:p>
          </p:txBody>
        </p:sp>
      </p:grpSp>
      <p:sp>
        <p:nvSpPr>
          <p:cNvPr id="804" name="Connection Line"/>
          <p:cNvSpPr/>
          <p:nvPr/>
        </p:nvSpPr>
        <p:spPr>
          <a:xfrm>
            <a:off x="2905528" y="3667122"/>
            <a:ext cx="781" cy="123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25400">
            <a:solidFill>
              <a:srgbClr val="000000"/>
            </a:solidFill>
          </a:ln>
        </p:spPr>
        <p:txBody>
          <a:bodyPr/>
          <a:lstStyle/>
          <a:p>
            <a:pPr/>
          </a:p>
        </p:txBody>
      </p:sp>
      <p:sp>
        <p:nvSpPr>
          <p:cNvPr id="797" name="This early expensive goal node will go back onto the queue until after the later cheaper goal is found."/>
          <p:cNvSpPr/>
          <p:nvPr/>
        </p:nvSpPr>
        <p:spPr>
          <a:xfrm>
            <a:off x="457200" y="3048000"/>
            <a:ext cx="1674813" cy="20472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lvl1pPr defTabSz="457200">
              <a:defRPr sz="1600">
                <a:solidFill>
                  <a:srgbClr val="FF0000"/>
                </a:solidFill>
              </a:defRPr>
            </a:lvl1pPr>
          </a:lstStyle>
          <a:p>
            <a:pPr/>
            <a:r>
              <a:t>This early expensive goal node will go back onto the queue until after the later cheaper goal is found.</a:t>
            </a:r>
          </a:p>
        </p:txBody>
      </p:sp>
      <p:sp>
        <p:nvSpPr>
          <p:cNvPr id="798" name="Line"/>
          <p:cNvSpPr/>
          <p:nvPr/>
        </p:nvSpPr>
        <p:spPr>
          <a:xfrm>
            <a:off x="2132012" y="4106862"/>
            <a:ext cx="319088" cy="1"/>
          </a:xfrm>
          <a:prstGeom prst="line">
            <a:avLst/>
          </a:prstGeom>
          <a:ln w="25400">
            <a:solidFill>
              <a:srgbClr val="FF0000"/>
            </a:solidFill>
            <a:tailEnd type="triangle"/>
          </a:ln>
        </p:spPr>
        <p:txBody>
          <a:bodyPr lIns="45719" rIns="45719"/>
          <a:lstStyle/>
          <a:p>
            <a:pPr/>
          </a:p>
        </p:txBody>
      </p:sp>
      <p:sp>
        <p:nvSpPr>
          <p:cNvPr id="799"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800" name="(Search tree version)"/>
          <p:cNvSpPr/>
          <p:nvPr/>
        </p:nvSpPr>
        <p:spPr>
          <a:xfrm>
            <a:off x="6407150" y="514350"/>
            <a:ext cx="261239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(Search tree version)</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6"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835" name="Group"/>
          <p:cNvGrpSpPr/>
          <p:nvPr/>
        </p:nvGrpSpPr>
        <p:grpSpPr>
          <a:xfrm>
            <a:off x="868362" y="1219199"/>
            <a:ext cx="1719264" cy="1099504"/>
            <a:chOff x="0" y="0"/>
            <a:chExt cx="1719262" cy="1099502"/>
          </a:xfrm>
        </p:grpSpPr>
        <p:grpSp>
          <p:nvGrpSpPr>
            <p:cNvPr id="829" name="Group"/>
            <p:cNvGrpSpPr/>
            <p:nvPr/>
          </p:nvGrpSpPr>
          <p:grpSpPr>
            <a:xfrm>
              <a:off x="0" y="0"/>
              <a:ext cx="1719263" cy="1069976"/>
              <a:chOff x="0" y="0"/>
              <a:chExt cx="1719262" cy="1069975"/>
            </a:xfrm>
          </p:grpSpPr>
          <p:grpSp>
            <p:nvGrpSpPr>
              <p:cNvPr id="809" name="Group"/>
              <p:cNvGrpSpPr/>
              <p:nvPr/>
            </p:nvGrpSpPr>
            <p:grpSpPr>
              <a:xfrm>
                <a:off x="46037" y="381000"/>
                <a:ext cx="304800" cy="304801"/>
                <a:chOff x="0" y="0"/>
                <a:chExt cx="304799" cy="304799"/>
              </a:xfrm>
            </p:grpSpPr>
            <p:sp>
              <p:nvSpPr>
                <p:cNvPr id="807"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08"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812" name="Group"/>
              <p:cNvGrpSpPr/>
              <p:nvPr/>
            </p:nvGrpSpPr>
            <p:grpSpPr>
              <a:xfrm>
                <a:off x="731837" y="0"/>
                <a:ext cx="304800" cy="304800"/>
                <a:chOff x="0" y="0"/>
                <a:chExt cx="304799" cy="304799"/>
              </a:xfrm>
            </p:grpSpPr>
            <p:sp>
              <p:nvSpPr>
                <p:cNvPr id="810"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11"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815" name="Group"/>
              <p:cNvGrpSpPr/>
              <p:nvPr/>
            </p:nvGrpSpPr>
            <p:grpSpPr>
              <a:xfrm>
                <a:off x="731837" y="381000"/>
                <a:ext cx="304800" cy="304801"/>
                <a:chOff x="0" y="0"/>
                <a:chExt cx="304799" cy="304799"/>
              </a:xfrm>
            </p:grpSpPr>
            <p:sp>
              <p:nvSpPr>
                <p:cNvPr id="813"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14"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818" name="Group"/>
              <p:cNvGrpSpPr/>
              <p:nvPr/>
            </p:nvGrpSpPr>
            <p:grpSpPr>
              <a:xfrm>
                <a:off x="731837" y="765175"/>
                <a:ext cx="304800" cy="304801"/>
                <a:chOff x="0" y="0"/>
                <a:chExt cx="304799" cy="304799"/>
              </a:xfrm>
            </p:grpSpPr>
            <p:sp>
              <p:nvSpPr>
                <p:cNvPr id="816"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17"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819"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822" name="Group"/>
              <p:cNvGrpSpPr/>
              <p:nvPr/>
            </p:nvGrpSpPr>
            <p:grpSpPr>
              <a:xfrm>
                <a:off x="1417637" y="381000"/>
                <a:ext cx="301626" cy="301627"/>
                <a:chOff x="0" y="0"/>
                <a:chExt cx="301625" cy="301625"/>
              </a:xfrm>
            </p:grpSpPr>
            <p:sp>
              <p:nvSpPr>
                <p:cNvPr id="820"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21"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823"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24"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25"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26"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27"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28"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830"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831"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832"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833"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834"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836" name="Order of node expansion:  S A B…"/>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 B			</a:t>
            </a:r>
          </a:p>
          <a:p>
            <a:pPr defTabSz="457200">
              <a:defRPr sz="1800"/>
            </a:pPr>
            <a:r>
              <a:t>Path found: </a:t>
            </a:r>
            <a:r>
              <a:rPr u="sng"/>
              <a:t>		</a:t>
            </a:r>
            <a:r>
              <a:t> Cost of path found: </a:t>
            </a:r>
            <a:r>
              <a:rPr u="sng"/>
              <a:t>	</a:t>
            </a:r>
          </a:p>
        </p:txBody>
      </p:sp>
      <p:grpSp>
        <p:nvGrpSpPr>
          <p:cNvPr id="839" name="Group"/>
          <p:cNvGrpSpPr/>
          <p:nvPr/>
        </p:nvGrpSpPr>
        <p:grpSpPr>
          <a:xfrm>
            <a:off x="4119562" y="2289175"/>
            <a:ext cx="914401" cy="606425"/>
            <a:chOff x="0" y="0"/>
            <a:chExt cx="914400" cy="606424"/>
          </a:xfrm>
        </p:grpSpPr>
        <p:sp>
          <p:nvSpPr>
            <p:cNvPr id="837"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38" name="S…"/>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S</a:t>
              </a:r>
            </a:p>
            <a:p>
              <a:pPr algn="ctr" defTabSz="457200">
                <a:defRPr sz="1800"/>
              </a:pPr>
              <a:r>
                <a:t>g=0</a:t>
              </a:r>
            </a:p>
          </p:txBody>
        </p:sp>
      </p:grpSp>
      <p:grpSp>
        <p:nvGrpSpPr>
          <p:cNvPr id="842" name="Group"/>
          <p:cNvGrpSpPr/>
          <p:nvPr/>
        </p:nvGrpSpPr>
        <p:grpSpPr>
          <a:xfrm>
            <a:off x="4119562" y="3048000"/>
            <a:ext cx="914401" cy="606425"/>
            <a:chOff x="0" y="0"/>
            <a:chExt cx="914400" cy="606424"/>
          </a:xfrm>
        </p:grpSpPr>
        <p:sp>
          <p:nvSpPr>
            <p:cNvPr id="840"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41" name="B…"/>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B</a:t>
              </a:r>
            </a:p>
            <a:p>
              <a:pPr algn="ctr" defTabSz="457200">
                <a:defRPr sz="1800"/>
              </a:pPr>
              <a:r>
                <a:t>g=5</a:t>
              </a:r>
            </a:p>
          </p:txBody>
        </p:sp>
      </p:grpSp>
      <p:grpSp>
        <p:nvGrpSpPr>
          <p:cNvPr id="845" name="Group"/>
          <p:cNvGrpSpPr/>
          <p:nvPr/>
        </p:nvGrpSpPr>
        <p:grpSpPr>
          <a:xfrm>
            <a:off x="5797550" y="3048000"/>
            <a:ext cx="914400" cy="606425"/>
            <a:chOff x="0" y="0"/>
            <a:chExt cx="914400" cy="606424"/>
          </a:xfrm>
        </p:grpSpPr>
        <p:sp>
          <p:nvSpPr>
            <p:cNvPr id="843"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44" name="C…"/>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C</a:t>
              </a:r>
            </a:p>
            <a:p>
              <a:pPr algn="ctr" defTabSz="457200">
                <a:defRPr sz="1800"/>
              </a:pPr>
              <a:r>
                <a:t>g=15</a:t>
              </a:r>
            </a:p>
          </p:txBody>
        </p:sp>
      </p:grpSp>
      <p:grpSp>
        <p:nvGrpSpPr>
          <p:cNvPr id="848" name="Group"/>
          <p:cNvGrpSpPr/>
          <p:nvPr/>
        </p:nvGrpSpPr>
        <p:grpSpPr>
          <a:xfrm>
            <a:off x="2446337" y="3048000"/>
            <a:ext cx="914401" cy="606425"/>
            <a:chOff x="0" y="0"/>
            <a:chExt cx="914400" cy="606424"/>
          </a:xfrm>
        </p:grpSpPr>
        <p:sp>
          <p:nvSpPr>
            <p:cNvPr id="846"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47" name="A…"/>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A</a:t>
              </a:r>
            </a:p>
            <a:p>
              <a:pPr algn="ctr" defTabSz="457200">
                <a:defRPr sz="1800"/>
              </a:pPr>
              <a:r>
                <a:t>g=1</a:t>
              </a:r>
            </a:p>
          </p:txBody>
        </p:sp>
      </p:grpSp>
      <p:sp>
        <p:nvSpPr>
          <p:cNvPr id="867" name="Connection Line"/>
          <p:cNvSpPr/>
          <p:nvPr/>
        </p:nvSpPr>
        <p:spPr>
          <a:xfrm>
            <a:off x="3293362" y="2769177"/>
            <a:ext cx="893576" cy="405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000000"/>
            </a:solidFill>
          </a:ln>
        </p:spPr>
        <p:txBody>
          <a:bodyPr/>
          <a:lstStyle/>
          <a:p>
            <a:pPr/>
          </a:p>
        </p:txBody>
      </p:sp>
      <p:sp>
        <p:nvSpPr>
          <p:cNvPr id="868" name="Connection Line"/>
          <p:cNvSpPr/>
          <p:nvPr/>
        </p:nvSpPr>
        <p:spPr>
          <a:xfrm>
            <a:off x="4576762" y="2912232"/>
            <a:ext cx="1" cy="119136"/>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cubicBezTo>
                  <a:pt x="0" y="7200"/>
                  <a:pt x="0" y="14400"/>
                  <a:pt x="0" y="21600"/>
                </a:cubicBezTo>
              </a:path>
            </a:pathLst>
          </a:custGeom>
          <a:ln w="25400">
            <a:solidFill>
              <a:srgbClr val="000000"/>
            </a:solidFill>
          </a:ln>
        </p:spPr>
        <p:txBody>
          <a:bodyPr/>
          <a:lstStyle/>
          <a:p>
            <a:pPr/>
          </a:p>
        </p:txBody>
      </p:sp>
      <p:sp>
        <p:nvSpPr>
          <p:cNvPr id="869" name="Connection Line"/>
          <p:cNvSpPr/>
          <p:nvPr/>
        </p:nvSpPr>
        <p:spPr>
          <a:xfrm>
            <a:off x="4966933" y="2768831"/>
            <a:ext cx="897647" cy="40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25400">
            <a:solidFill>
              <a:srgbClr val="000000"/>
            </a:solidFill>
          </a:ln>
        </p:spPr>
        <p:txBody>
          <a:bodyPr/>
          <a:lstStyle/>
          <a:p>
            <a:pPr/>
          </a:p>
        </p:txBody>
      </p:sp>
      <p:sp>
        <p:nvSpPr>
          <p:cNvPr id="852" name="Oval"/>
          <p:cNvSpPr/>
          <p:nvPr/>
        </p:nvSpPr>
        <p:spPr>
          <a:xfrm>
            <a:off x="4027487" y="3714750"/>
            <a:ext cx="1096963" cy="785813"/>
          </a:xfrm>
          <a:prstGeom prst="ellipse">
            <a:avLst/>
          </a:prstGeom>
          <a:ln w="25400">
            <a:solidFill>
              <a:srgbClr val="FF0000"/>
            </a:solidFill>
          </a:ln>
        </p:spPr>
        <p:txBody>
          <a:bodyPr lIns="45719" rIns="45719" anchor="ctr"/>
          <a:lstStyle/>
          <a:p>
            <a:pPr algn="ctr" defTabSz="457200">
              <a:defRPr sz="1800"/>
            </a:pPr>
          </a:p>
        </p:txBody>
      </p:sp>
      <p:grpSp>
        <p:nvGrpSpPr>
          <p:cNvPr id="855" name="Group"/>
          <p:cNvGrpSpPr/>
          <p:nvPr/>
        </p:nvGrpSpPr>
        <p:grpSpPr>
          <a:xfrm>
            <a:off x="2451100" y="3803650"/>
            <a:ext cx="914400" cy="606425"/>
            <a:chOff x="0" y="0"/>
            <a:chExt cx="914400" cy="606424"/>
          </a:xfrm>
        </p:grpSpPr>
        <p:sp>
          <p:nvSpPr>
            <p:cNvPr id="853"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54" name="G…"/>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G</a:t>
              </a:r>
            </a:p>
            <a:p>
              <a:pPr algn="ctr" defTabSz="457200">
                <a:defRPr sz="1800"/>
              </a:pPr>
              <a:r>
                <a:t>g=11</a:t>
              </a:r>
            </a:p>
          </p:txBody>
        </p:sp>
      </p:grpSp>
      <p:sp>
        <p:nvSpPr>
          <p:cNvPr id="870" name="Connection Line"/>
          <p:cNvSpPr/>
          <p:nvPr/>
        </p:nvSpPr>
        <p:spPr>
          <a:xfrm>
            <a:off x="2905528" y="3667122"/>
            <a:ext cx="781" cy="123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25400">
            <a:solidFill>
              <a:srgbClr val="000000"/>
            </a:solidFill>
          </a:ln>
        </p:spPr>
        <p:txBody>
          <a:bodyPr/>
          <a:lstStyle/>
          <a:p>
            <a:pPr/>
          </a:p>
        </p:txBody>
      </p:sp>
      <p:grpSp>
        <p:nvGrpSpPr>
          <p:cNvPr id="859" name="Group"/>
          <p:cNvGrpSpPr/>
          <p:nvPr/>
        </p:nvGrpSpPr>
        <p:grpSpPr>
          <a:xfrm>
            <a:off x="4119562" y="3803650"/>
            <a:ext cx="914401" cy="606425"/>
            <a:chOff x="0" y="0"/>
            <a:chExt cx="914400" cy="606424"/>
          </a:xfrm>
        </p:grpSpPr>
        <p:sp>
          <p:nvSpPr>
            <p:cNvPr id="857"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58" name="G…"/>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G</a:t>
              </a:r>
            </a:p>
            <a:p>
              <a:pPr algn="ctr" defTabSz="457200">
                <a:defRPr sz="1800"/>
              </a:pPr>
              <a:r>
                <a:t>g=10</a:t>
              </a:r>
            </a:p>
          </p:txBody>
        </p:sp>
      </p:grpSp>
      <p:sp>
        <p:nvSpPr>
          <p:cNvPr id="871" name="Connection Line"/>
          <p:cNvSpPr/>
          <p:nvPr/>
        </p:nvSpPr>
        <p:spPr>
          <a:xfrm>
            <a:off x="4576762" y="3671057"/>
            <a:ext cx="1" cy="115961"/>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21600"/>
                </a:moveTo>
                <a:cubicBezTo>
                  <a:pt x="0" y="14400"/>
                  <a:pt x="0" y="7200"/>
                  <a:pt x="0" y="0"/>
                </a:cubicBezTo>
              </a:path>
            </a:pathLst>
          </a:custGeom>
          <a:ln w="25400">
            <a:solidFill>
              <a:srgbClr val="000000"/>
            </a:solidFill>
          </a:ln>
        </p:spPr>
        <p:txBody>
          <a:bodyPr/>
          <a:lstStyle/>
          <a:p>
            <a:pPr/>
          </a:p>
        </p:txBody>
      </p:sp>
      <p:sp>
        <p:nvSpPr>
          <p:cNvPr id="861" name="If we were doing graph search we would remove the higher-cost of identical nodes and save memory. However, UCS is optimal even with tree search, since lower-cost nodes sort to the front."/>
          <p:cNvSpPr/>
          <p:nvPr/>
        </p:nvSpPr>
        <p:spPr>
          <a:xfrm>
            <a:off x="396875" y="4775200"/>
            <a:ext cx="6684963" cy="11836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0000"/>
                </a:solidFill>
              </a:defRPr>
            </a:lvl1pPr>
          </a:lstStyle>
          <a:p>
            <a:pPr/>
            <a:r>
              <a:t>If we were doing graph search we would remove the higher-cost of identical nodes and save memory. However, UCS is optimal even with tree search, since lower-cost nodes sort to the front.</a:t>
            </a:r>
          </a:p>
        </p:txBody>
      </p:sp>
      <p:sp>
        <p:nvSpPr>
          <p:cNvPr id="862" name="Line"/>
          <p:cNvSpPr/>
          <p:nvPr/>
        </p:nvSpPr>
        <p:spPr>
          <a:xfrm flipV="1">
            <a:off x="3740150" y="4487862"/>
            <a:ext cx="436563" cy="287339"/>
          </a:xfrm>
          <a:prstGeom prst="line">
            <a:avLst/>
          </a:prstGeom>
          <a:ln w="25400">
            <a:solidFill>
              <a:srgbClr val="FF0000"/>
            </a:solidFill>
            <a:tailEnd type="triangle"/>
          </a:ln>
        </p:spPr>
        <p:txBody>
          <a:bodyPr lIns="45719" rIns="45719"/>
          <a:lstStyle/>
          <a:p>
            <a:pPr/>
          </a:p>
        </p:txBody>
      </p:sp>
      <p:sp>
        <p:nvSpPr>
          <p:cNvPr id="863" name="Line"/>
          <p:cNvSpPr/>
          <p:nvPr/>
        </p:nvSpPr>
        <p:spPr>
          <a:xfrm flipH="1" flipV="1">
            <a:off x="3360737" y="4410074"/>
            <a:ext cx="379413" cy="365127"/>
          </a:xfrm>
          <a:prstGeom prst="line">
            <a:avLst/>
          </a:prstGeom>
          <a:ln w="25400">
            <a:solidFill>
              <a:srgbClr val="FF0000"/>
            </a:solidFill>
            <a:tailEnd type="triangle"/>
          </a:ln>
        </p:spPr>
        <p:txBody>
          <a:bodyPr lIns="45719" rIns="45719"/>
          <a:lstStyle/>
          <a:p>
            <a:pPr/>
          </a:p>
        </p:txBody>
      </p:sp>
      <p:sp>
        <p:nvSpPr>
          <p:cNvPr id="864"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865"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866" name="(Search tree version)"/>
          <p:cNvSpPr/>
          <p:nvPr/>
        </p:nvSpPr>
        <p:spPr>
          <a:xfrm>
            <a:off x="6407150" y="514350"/>
            <a:ext cx="261239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(Search tree version)</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3"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902" name="Group"/>
          <p:cNvGrpSpPr/>
          <p:nvPr/>
        </p:nvGrpSpPr>
        <p:grpSpPr>
          <a:xfrm>
            <a:off x="868362" y="1219199"/>
            <a:ext cx="1719264" cy="1099504"/>
            <a:chOff x="0" y="0"/>
            <a:chExt cx="1719262" cy="1099502"/>
          </a:xfrm>
        </p:grpSpPr>
        <p:grpSp>
          <p:nvGrpSpPr>
            <p:cNvPr id="896" name="Group"/>
            <p:cNvGrpSpPr/>
            <p:nvPr/>
          </p:nvGrpSpPr>
          <p:grpSpPr>
            <a:xfrm>
              <a:off x="0" y="0"/>
              <a:ext cx="1719263" cy="1069976"/>
              <a:chOff x="0" y="0"/>
              <a:chExt cx="1719262" cy="1069975"/>
            </a:xfrm>
          </p:grpSpPr>
          <p:grpSp>
            <p:nvGrpSpPr>
              <p:cNvPr id="876" name="Group"/>
              <p:cNvGrpSpPr/>
              <p:nvPr/>
            </p:nvGrpSpPr>
            <p:grpSpPr>
              <a:xfrm>
                <a:off x="46037" y="381000"/>
                <a:ext cx="304800" cy="304801"/>
                <a:chOff x="0" y="0"/>
                <a:chExt cx="304799" cy="304799"/>
              </a:xfrm>
            </p:grpSpPr>
            <p:sp>
              <p:nvSpPr>
                <p:cNvPr id="874"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75"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879" name="Group"/>
              <p:cNvGrpSpPr/>
              <p:nvPr/>
            </p:nvGrpSpPr>
            <p:grpSpPr>
              <a:xfrm>
                <a:off x="731837" y="0"/>
                <a:ext cx="304800" cy="304800"/>
                <a:chOff x="0" y="0"/>
                <a:chExt cx="304799" cy="304799"/>
              </a:xfrm>
            </p:grpSpPr>
            <p:sp>
              <p:nvSpPr>
                <p:cNvPr id="877"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78"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882" name="Group"/>
              <p:cNvGrpSpPr/>
              <p:nvPr/>
            </p:nvGrpSpPr>
            <p:grpSpPr>
              <a:xfrm>
                <a:off x="731837" y="381000"/>
                <a:ext cx="304800" cy="304801"/>
                <a:chOff x="0" y="0"/>
                <a:chExt cx="304799" cy="304799"/>
              </a:xfrm>
            </p:grpSpPr>
            <p:sp>
              <p:nvSpPr>
                <p:cNvPr id="880"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81"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885" name="Group"/>
              <p:cNvGrpSpPr/>
              <p:nvPr/>
            </p:nvGrpSpPr>
            <p:grpSpPr>
              <a:xfrm>
                <a:off x="731837" y="765175"/>
                <a:ext cx="304800" cy="304801"/>
                <a:chOff x="0" y="0"/>
                <a:chExt cx="304799" cy="304799"/>
              </a:xfrm>
            </p:grpSpPr>
            <p:sp>
              <p:nvSpPr>
                <p:cNvPr id="883"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84"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886"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889" name="Group"/>
              <p:cNvGrpSpPr/>
              <p:nvPr/>
            </p:nvGrpSpPr>
            <p:grpSpPr>
              <a:xfrm>
                <a:off x="1417637" y="381000"/>
                <a:ext cx="301626" cy="301627"/>
                <a:chOff x="0" y="0"/>
                <a:chExt cx="301625" cy="301625"/>
              </a:xfrm>
            </p:grpSpPr>
            <p:sp>
              <p:nvSpPr>
                <p:cNvPr id="887"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888"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890"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91"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92"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93"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94"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895"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897"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898"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899"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900"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901"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903" name="Order of node expansion:  S A B G…"/>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 B G			</a:t>
            </a:r>
          </a:p>
          <a:p>
            <a:pPr defTabSz="457200">
              <a:defRPr sz="1800"/>
            </a:pPr>
            <a:r>
              <a:t>Path found: </a:t>
            </a:r>
            <a:r>
              <a:rPr u="sng"/>
              <a:t> S B G	</a:t>
            </a:r>
            <a:r>
              <a:t> Cost of path found: </a:t>
            </a:r>
            <a:r>
              <a:rPr u="sng"/>
              <a:t> 10	</a:t>
            </a:r>
          </a:p>
        </p:txBody>
      </p:sp>
      <p:grpSp>
        <p:nvGrpSpPr>
          <p:cNvPr id="906" name="Group"/>
          <p:cNvGrpSpPr/>
          <p:nvPr/>
        </p:nvGrpSpPr>
        <p:grpSpPr>
          <a:xfrm>
            <a:off x="4119562" y="2289175"/>
            <a:ext cx="914401" cy="606425"/>
            <a:chOff x="0" y="0"/>
            <a:chExt cx="914400" cy="606424"/>
          </a:xfrm>
        </p:grpSpPr>
        <p:sp>
          <p:nvSpPr>
            <p:cNvPr id="904"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05" name="S…"/>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S</a:t>
              </a:r>
            </a:p>
            <a:p>
              <a:pPr algn="ctr" defTabSz="457200">
                <a:defRPr sz="1800"/>
              </a:pPr>
              <a:r>
                <a:t>g=0</a:t>
              </a:r>
            </a:p>
          </p:txBody>
        </p:sp>
      </p:grpSp>
      <p:grpSp>
        <p:nvGrpSpPr>
          <p:cNvPr id="909" name="Group"/>
          <p:cNvGrpSpPr/>
          <p:nvPr/>
        </p:nvGrpSpPr>
        <p:grpSpPr>
          <a:xfrm>
            <a:off x="4119562" y="3048000"/>
            <a:ext cx="914401" cy="606425"/>
            <a:chOff x="0" y="0"/>
            <a:chExt cx="914400" cy="606424"/>
          </a:xfrm>
        </p:grpSpPr>
        <p:sp>
          <p:nvSpPr>
            <p:cNvPr id="907"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08" name="B…"/>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B</a:t>
              </a:r>
            </a:p>
            <a:p>
              <a:pPr algn="ctr" defTabSz="457200">
                <a:defRPr sz="1800"/>
              </a:pPr>
              <a:r>
                <a:t>g=5</a:t>
              </a:r>
            </a:p>
          </p:txBody>
        </p:sp>
      </p:grpSp>
      <p:grpSp>
        <p:nvGrpSpPr>
          <p:cNvPr id="912" name="Group"/>
          <p:cNvGrpSpPr/>
          <p:nvPr/>
        </p:nvGrpSpPr>
        <p:grpSpPr>
          <a:xfrm>
            <a:off x="5797550" y="3048000"/>
            <a:ext cx="914400" cy="606425"/>
            <a:chOff x="0" y="0"/>
            <a:chExt cx="914400" cy="606424"/>
          </a:xfrm>
        </p:grpSpPr>
        <p:sp>
          <p:nvSpPr>
            <p:cNvPr id="910"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11" name="C…"/>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C</a:t>
              </a:r>
            </a:p>
            <a:p>
              <a:pPr algn="ctr" defTabSz="457200">
                <a:defRPr sz="1800"/>
              </a:pPr>
              <a:r>
                <a:t>g=15</a:t>
              </a:r>
            </a:p>
          </p:txBody>
        </p:sp>
      </p:grpSp>
      <p:grpSp>
        <p:nvGrpSpPr>
          <p:cNvPr id="915" name="Group"/>
          <p:cNvGrpSpPr/>
          <p:nvPr/>
        </p:nvGrpSpPr>
        <p:grpSpPr>
          <a:xfrm>
            <a:off x="2446337" y="3048000"/>
            <a:ext cx="914401" cy="606425"/>
            <a:chOff x="0" y="0"/>
            <a:chExt cx="914400" cy="606424"/>
          </a:xfrm>
        </p:grpSpPr>
        <p:sp>
          <p:nvSpPr>
            <p:cNvPr id="913"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14" name="A…"/>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A</a:t>
              </a:r>
            </a:p>
            <a:p>
              <a:pPr algn="ctr" defTabSz="457200">
                <a:defRPr sz="1800"/>
              </a:pPr>
              <a:r>
                <a:t>g=1</a:t>
              </a:r>
            </a:p>
          </p:txBody>
        </p:sp>
      </p:grpSp>
      <p:sp>
        <p:nvSpPr>
          <p:cNvPr id="931" name="Connection Line"/>
          <p:cNvSpPr/>
          <p:nvPr/>
        </p:nvSpPr>
        <p:spPr>
          <a:xfrm>
            <a:off x="3293362" y="2769177"/>
            <a:ext cx="893576" cy="40524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cubicBezTo>
                  <a:pt x="14400" y="7200"/>
                  <a:pt x="7200" y="14400"/>
                  <a:pt x="0" y="21600"/>
                </a:cubicBezTo>
              </a:path>
            </a:pathLst>
          </a:custGeom>
          <a:ln w="25400">
            <a:solidFill>
              <a:srgbClr val="000000"/>
            </a:solidFill>
          </a:ln>
        </p:spPr>
        <p:txBody>
          <a:bodyPr/>
          <a:lstStyle/>
          <a:p>
            <a:pPr/>
          </a:p>
        </p:txBody>
      </p:sp>
      <p:sp>
        <p:nvSpPr>
          <p:cNvPr id="932" name="Connection Line"/>
          <p:cNvSpPr/>
          <p:nvPr/>
        </p:nvSpPr>
        <p:spPr>
          <a:xfrm>
            <a:off x="4576762" y="2912232"/>
            <a:ext cx="1" cy="119136"/>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0"/>
                </a:moveTo>
                <a:cubicBezTo>
                  <a:pt x="0" y="7200"/>
                  <a:pt x="0" y="14400"/>
                  <a:pt x="0" y="21600"/>
                </a:cubicBezTo>
              </a:path>
            </a:pathLst>
          </a:custGeom>
          <a:ln w="25400">
            <a:solidFill>
              <a:srgbClr val="000000"/>
            </a:solidFill>
          </a:ln>
        </p:spPr>
        <p:txBody>
          <a:bodyPr/>
          <a:lstStyle/>
          <a:p>
            <a:pPr/>
          </a:p>
        </p:txBody>
      </p:sp>
      <p:sp>
        <p:nvSpPr>
          <p:cNvPr id="933" name="Connection Line"/>
          <p:cNvSpPr/>
          <p:nvPr/>
        </p:nvSpPr>
        <p:spPr>
          <a:xfrm>
            <a:off x="4966933" y="2768831"/>
            <a:ext cx="897647" cy="4059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200" y="7200"/>
                  <a:pt x="14400" y="14400"/>
                  <a:pt x="21600" y="21600"/>
                </a:cubicBezTo>
              </a:path>
            </a:pathLst>
          </a:custGeom>
          <a:ln w="25400">
            <a:solidFill>
              <a:srgbClr val="000000"/>
            </a:solidFill>
          </a:ln>
        </p:spPr>
        <p:txBody>
          <a:bodyPr/>
          <a:lstStyle/>
          <a:p>
            <a:pPr/>
          </a:p>
        </p:txBody>
      </p:sp>
      <p:grpSp>
        <p:nvGrpSpPr>
          <p:cNvPr id="921" name="Group"/>
          <p:cNvGrpSpPr/>
          <p:nvPr/>
        </p:nvGrpSpPr>
        <p:grpSpPr>
          <a:xfrm>
            <a:off x="2451100" y="3803650"/>
            <a:ext cx="914400" cy="606425"/>
            <a:chOff x="0" y="0"/>
            <a:chExt cx="914400" cy="606424"/>
          </a:xfrm>
        </p:grpSpPr>
        <p:sp>
          <p:nvSpPr>
            <p:cNvPr id="919" name="Oval"/>
            <p:cNvSpPr/>
            <p:nvPr/>
          </p:nvSpPr>
          <p:spPr>
            <a:xfrm>
              <a:off x="0" y="0"/>
              <a:ext cx="914400" cy="606425"/>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20" name="G…"/>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G</a:t>
              </a:r>
            </a:p>
            <a:p>
              <a:pPr algn="ctr" defTabSz="457200">
                <a:defRPr sz="1800"/>
              </a:pPr>
              <a:r>
                <a:t>g=11</a:t>
              </a:r>
            </a:p>
          </p:txBody>
        </p:sp>
      </p:grpSp>
      <p:sp>
        <p:nvSpPr>
          <p:cNvPr id="934" name="Connection Line"/>
          <p:cNvSpPr/>
          <p:nvPr/>
        </p:nvSpPr>
        <p:spPr>
          <a:xfrm>
            <a:off x="2905528" y="3667122"/>
            <a:ext cx="781" cy="123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4400" y="14400"/>
                  <a:pt x="7200" y="7200"/>
                  <a:pt x="0" y="0"/>
                </a:cubicBezTo>
              </a:path>
            </a:pathLst>
          </a:custGeom>
          <a:ln w="25400">
            <a:solidFill>
              <a:srgbClr val="000000"/>
            </a:solidFill>
          </a:ln>
        </p:spPr>
        <p:txBody>
          <a:bodyPr/>
          <a:lstStyle/>
          <a:p>
            <a:pPr/>
          </a:p>
        </p:txBody>
      </p:sp>
      <p:grpSp>
        <p:nvGrpSpPr>
          <p:cNvPr id="925" name="Group"/>
          <p:cNvGrpSpPr/>
          <p:nvPr/>
        </p:nvGrpSpPr>
        <p:grpSpPr>
          <a:xfrm>
            <a:off x="4119562" y="3803650"/>
            <a:ext cx="914401" cy="606425"/>
            <a:chOff x="0" y="0"/>
            <a:chExt cx="914400" cy="606424"/>
          </a:xfrm>
        </p:grpSpPr>
        <p:sp>
          <p:nvSpPr>
            <p:cNvPr id="923" name="Oval"/>
            <p:cNvSpPr/>
            <p:nvPr/>
          </p:nvSpPr>
          <p:spPr>
            <a:xfrm>
              <a:off x="0" y="0"/>
              <a:ext cx="914400" cy="606425"/>
            </a:xfrm>
            <a:prstGeom prst="ellipse">
              <a:avLst/>
            </a:prstGeom>
            <a:solidFill>
              <a:srgbClr val="948A54"/>
            </a:solid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24" name="G…"/>
            <p:cNvSpPr/>
            <p:nvPr/>
          </p:nvSpPr>
          <p:spPr>
            <a:xfrm>
              <a:off x="133900" y="36512"/>
              <a:ext cx="6466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defTabSz="457200">
                <a:defRPr sz="1800"/>
              </a:pPr>
              <a:r>
                <a:t>G</a:t>
              </a:r>
            </a:p>
            <a:p>
              <a:pPr algn="ctr" defTabSz="457200">
                <a:defRPr sz="1800"/>
              </a:pPr>
              <a:r>
                <a:t>g=10</a:t>
              </a:r>
            </a:p>
          </p:txBody>
        </p:sp>
      </p:grpSp>
      <p:sp>
        <p:nvSpPr>
          <p:cNvPr id="935" name="Connection Line"/>
          <p:cNvSpPr/>
          <p:nvPr/>
        </p:nvSpPr>
        <p:spPr>
          <a:xfrm>
            <a:off x="4576762" y="3671057"/>
            <a:ext cx="1" cy="115961"/>
          </a:xfrm>
          <a:custGeom>
            <a:avLst/>
            <a:gdLst/>
            <a:ahLst/>
            <a:cxnLst>
              <a:cxn ang="0">
                <a:pos x="wd2" y="hd2"/>
              </a:cxn>
              <a:cxn ang="5400000">
                <a:pos x="wd2" y="hd2"/>
              </a:cxn>
              <a:cxn ang="10800000">
                <a:pos x="wd2" y="hd2"/>
              </a:cxn>
              <a:cxn ang="16200000">
                <a:pos x="wd2" y="hd2"/>
              </a:cxn>
            </a:cxnLst>
            <a:rect l="0" t="0" r="r" b="b"/>
            <a:pathLst>
              <a:path w="0" h="21600" fill="norm" stroke="1" extrusionOk="0">
                <a:moveTo>
                  <a:pt x="0" y="21600"/>
                </a:moveTo>
                <a:cubicBezTo>
                  <a:pt x="0" y="14400"/>
                  <a:pt x="0" y="7200"/>
                  <a:pt x="0" y="0"/>
                </a:cubicBezTo>
              </a:path>
            </a:pathLst>
          </a:custGeom>
          <a:ln w="25400">
            <a:solidFill>
              <a:srgbClr val="000000"/>
            </a:solidFill>
          </a:ln>
        </p:spPr>
        <p:txBody>
          <a:bodyPr/>
          <a:lstStyle/>
          <a:p>
            <a:pPr/>
          </a:p>
        </p:txBody>
      </p:sp>
      <p:sp>
        <p:nvSpPr>
          <p:cNvPr id="927" name="Technically, the goal node is not really expanded, because we do not generate the children of a goal node. It is listed in “Order of node expansion” only for your convenience, to see explicitly where it was found."/>
          <p:cNvSpPr/>
          <p:nvPr/>
        </p:nvSpPr>
        <p:spPr>
          <a:xfrm>
            <a:off x="1630362" y="5029200"/>
            <a:ext cx="5761039" cy="14503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0000"/>
                </a:solidFill>
              </a:defRPr>
            </a:pPr>
            <a:r>
              <a:t>Technically, the goal node is not really expanded, because we do not generate the children of a goal node. It is listed in </a:t>
            </a:r>
            <a:r>
              <a:t>“</a:t>
            </a:r>
            <a:r>
              <a:t>Order of node expansion</a:t>
            </a:r>
            <a:r>
              <a:t>”</a:t>
            </a:r>
            <a:r>
              <a:t> only for your convenience, to see explicitly where it was found.</a:t>
            </a:r>
          </a:p>
        </p:txBody>
      </p:sp>
      <p:sp>
        <p:nvSpPr>
          <p:cNvPr id="928"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929"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930" name="(Search tree version)"/>
          <p:cNvSpPr/>
          <p:nvPr/>
        </p:nvSpPr>
        <p:spPr>
          <a:xfrm>
            <a:off x="6407150" y="514350"/>
            <a:ext cx="2612390"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(Search tree version)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37"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966" name="Group"/>
          <p:cNvGrpSpPr/>
          <p:nvPr/>
        </p:nvGrpSpPr>
        <p:grpSpPr>
          <a:xfrm>
            <a:off x="868362" y="1219199"/>
            <a:ext cx="1719264" cy="1099504"/>
            <a:chOff x="0" y="0"/>
            <a:chExt cx="1719262" cy="1099502"/>
          </a:xfrm>
        </p:grpSpPr>
        <p:grpSp>
          <p:nvGrpSpPr>
            <p:cNvPr id="960" name="Group"/>
            <p:cNvGrpSpPr/>
            <p:nvPr/>
          </p:nvGrpSpPr>
          <p:grpSpPr>
            <a:xfrm>
              <a:off x="0" y="0"/>
              <a:ext cx="1719263" cy="1069976"/>
              <a:chOff x="0" y="0"/>
              <a:chExt cx="1719262" cy="1069975"/>
            </a:xfrm>
          </p:grpSpPr>
          <p:grpSp>
            <p:nvGrpSpPr>
              <p:cNvPr id="940" name="Group"/>
              <p:cNvGrpSpPr/>
              <p:nvPr/>
            </p:nvGrpSpPr>
            <p:grpSpPr>
              <a:xfrm>
                <a:off x="46037" y="381000"/>
                <a:ext cx="304800" cy="304801"/>
                <a:chOff x="0" y="0"/>
                <a:chExt cx="304799" cy="304799"/>
              </a:xfrm>
            </p:grpSpPr>
            <p:sp>
              <p:nvSpPr>
                <p:cNvPr id="938"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39"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943" name="Group"/>
              <p:cNvGrpSpPr/>
              <p:nvPr/>
            </p:nvGrpSpPr>
            <p:grpSpPr>
              <a:xfrm>
                <a:off x="731837" y="0"/>
                <a:ext cx="304800" cy="304800"/>
                <a:chOff x="0" y="0"/>
                <a:chExt cx="304799" cy="304799"/>
              </a:xfrm>
            </p:grpSpPr>
            <p:sp>
              <p:nvSpPr>
                <p:cNvPr id="941"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42"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946" name="Group"/>
              <p:cNvGrpSpPr/>
              <p:nvPr/>
            </p:nvGrpSpPr>
            <p:grpSpPr>
              <a:xfrm>
                <a:off x="731837" y="381000"/>
                <a:ext cx="304800" cy="304801"/>
                <a:chOff x="0" y="0"/>
                <a:chExt cx="304799" cy="304799"/>
              </a:xfrm>
            </p:grpSpPr>
            <p:sp>
              <p:nvSpPr>
                <p:cNvPr id="944"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45"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949" name="Group"/>
              <p:cNvGrpSpPr/>
              <p:nvPr/>
            </p:nvGrpSpPr>
            <p:grpSpPr>
              <a:xfrm>
                <a:off x="731837" y="765175"/>
                <a:ext cx="304800" cy="304801"/>
                <a:chOff x="0" y="0"/>
                <a:chExt cx="304799" cy="304799"/>
              </a:xfrm>
            </p:grpSpPr>
            <p:sp>
              <p:nvSpPr>
                <p:cNvPr id="947"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48"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950"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953" name="Group"/>
              <p:cNvGrpSpPr/>
              <p:nvPr/>
            </p:nvGrpSpPr>
            <p:grpSpPr>
              <a:xfrm>
                <a:off x="1417637" y="381000"/>
                <a:ext cx="301626" cy="301627"/>
                <a:chOff x="0" y="0"/>
                <a:chExt cx="301625" cy="301625"/>
              </a:xfrm>
            </p:grpSpPr>
            <p:sp>
              <p:nvSpPr>
                <p:cNvPr id="951"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52"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954"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55"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56"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57"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58"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59"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961"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962"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963"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964"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965"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967" name="Order of node expansion:…"/>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a:t>
            </a:r>
          </a:p>
          <a:p>
            <a:pPr defTabSz="457200">
              <a:defRPr sz="1800"/>
            </a:pPr>
            <a:r>
              <a:t>Path found: </a:t>
            </a:r>
            <a:r>
              <a:rPr u="sng"/>
              <a:t>		</a:t>
            </a:r>
            <a:r>
              <a:t> Cost of path found: </a:t>
            </a:r>
            <a:r>
              <a:rPr u="sng"/>
              <a:t>	</a:t>
            </a:r>
          </a:p>
        </p:txBody>
      </p:sp>
      <p:sp>
        <p:nvSpPr>
          <p:cNvPr id="968" name="Expanded:…"/>
          <p:cNvSpPr/>
          <p:nvPr/>
        </p:nvSpPr>
        <p:spPr>
          <a:xfrm>
            <a:off x="885825" y="3800475"/>
            <a:ext cx="76962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Expanded:</a:t>
            </a:r>
          </a:p>
          <a:p>
            <a:pPr defTabSz="457200">
              <a:defRPr sz="1800"/>
            </a:pPr>
            <a:r>
              <a:t>Next:</a:t>
            </a:r>
          </a:p>
          <a:p>
            <a:pPr defTabSz="457200">
              <a:defRPr sz="1800"/>
            </a:pPr>
            <a:r>
              <a:t>Children:</a:t>
            </a:r>
          </a:p>
          <a:p>
            <a:pPr defTabSz="457200">
              <a:defRPr sz="1800"/>
            </a:pPr>
            <a:r>
              <a:t>Queue: S/g=0</a:t>
            </a:r>
          </a:p>
        </p:txBody>
      </p:sp>
      <p:sp>
        <p:nvSpPr>
          <p:cNvPr id="969"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970"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971" name="(Virtual queue version)"/>
          <p:cNvSpPr/>
          <p:nvPr/>
        </p:nvSpPr>
        <p:spPr>
          <a:xfrm>
            <a:off x="6172200" y="514350"/>
            <a:ext cx="2850019"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(Virtual queue version)</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73"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1002" name="Group"/>
          <p:cNvGrpSpPr/>
          <p:nvPr/>
        </p:nvGrpSpPr>
        <p:grpSpPr>
          <a:xfrm>
            <a:off x="868362" y="1219199"/>
            <a:ext cx="1719264" cy="1099504"/>
            <a:chOff x="0" y="0"/>
            <a:chExt cx="1719262" cy="1099502"/>
          </a:xfrm>
        </p:grpSpPr>
        <p:grpSp>
          <p:nvGrpSpPr>
            <p:cNvPr id="996" name="Group"/>
            <p:cNvGrpSpPr/>
            <p:nvPr/>
          </p:nvGrpSpPr>
          <p:grpSpPr>
            <a:xfrm>
              <a:off x="0" y="0"/>
              <a:ext cx="1719263" cy="1069976"/>
              <a:chOff x="0" y="0"/>
              <a:chExt cx="1719262" cy="1069975"/>
            </a:xfrm>
          </p:grpSpPr>
          <p:grpSp>
            <p:nvGrpSpPr>
              <p:cNvPr id="976" name="Group"/>
              <p:cNvGrpSpPr/>
              <p:nvPr/>
            </p:nvGrpSpPr>
            <p:grpSpPr>
              <a:xfrm>
                <a:off x="46037" y="381000"/>
                <a:ext cx="304800" cy="304801"/>
                <a:chOff x="0" y="0"/>
                <a:chExt cx="304799" cy="304799"/>
              </a:xfrm>
            </p:grpSpPr>
            <p:sp>
              <p:nvSpPr>
                <p:cNvPr id="974"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75"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979" name="Group"/>
              <p:cNvGrpSpPr/>
              <p:nvPr/>
            </p:nvGrpSpPr>
            <p:grpSpPr>
              <a:xfrm>
                <a:off x="731837" y="0"/>
                <a:ext cx="304800" cy="304800"/>
                <a:chOff x="0" y="0"/>
                <a:chExt cx="304799" cy="304799"/>
              </a:xfrm>
            </p:grpSpPr>
            <p:sp>
              <p:nvSpPr>
                <p:cNvPr id="977"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78"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982" name="Group"/>
              <p:cNvGrpSpPr/>
              <p:nvPr/>
            </p:nvGrpSpPr>
            <p:grpSpPr>
              <a:xfrm>
                <a:off x="731837" y="381000"/>
                <a:ext cx="304800" cy="304801"/>
                <a:chOff x="0" y="0"/>
                <a:chExt cx="304799" cy="304799"/>
              </a:xfrm>
            </p:grpSpPr>
            <p:sp>
              <p:nvSpPr>
                <p:cNvPr id="980"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81"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985" name="Group"/>
              <p:cNvGrpSpPr/>
              <p:nvPr/>
            </p:nvGrpSpPr>
            <p:grpSpPr>
              <a:xfrm>
                <a:off x="731837" y="765175"/>
                <a:ext cx="304800" cy="304801"/>
                <a:chOff x="0" y="0"/>
                <a:chExt cx="304799" cy="304799"/>
              </a:xfrm>
            </p:grpSpPr>
            <p:sp>
              <p:nvSpPr>
                <p:cNvPr id="983"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84"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986"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989" name="Group"/>
              <p:cNvGrpSpPr/>
              <p:nvPr/>
            </p:nvGrpSpPr>
            <p:grpSpPr>
              <a:xfrm>
                <a:off x="1417637" y="381000"/>
                <a:ext cx="301626" cy="301627"/>
                <a:chOff x="0" y="0"/>
                <a:chExt cx="301625" cy="301625"/>
              </a:xfrm>
            </p:grpSpPr>
            <p:sp>
              <p:nvSpPr>
                <p:cNvPr id="987"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988"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990"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91"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92"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93"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94"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995"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997"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998"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999"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1000"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001"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1003" name="Order of node expansion:  S…"/>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t>
            </a:r>
          </a:p>
          <a:p>
            <a:pPr defTabSz="457200">
              <a:defRPr sz="1800"/>
            </a:pPr>
            <a:r>
              <a:t>Path found: </a:t>
            </a:r>
            <a:r>
              <a:rPr u="sng"/>
              <a:t>		</a:t>
            </a:r>
            <a:r>
              <a:t> Cost of path found: </a:t>
            </a:r>
            <a:r>
              <a:rPr u="sng"/>
              <a:t>	</a:t>
            </a:r>
          </a:p>
        </p:txBody>
      </p:sp>
      <p:sp>
        <p:nvSpPr>
          <p:cNvPr id="1004" name="Expanded: S/g=0…"/>
          <p:cNvSpPr/>
          <p:nvPr/>
        </p:nvSpPr>
        <p:spPr>
          <a:xfrm>
            <a:off x="868362" y="3800475"/>
            <a:ext cx="7696201"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Expanded: S/g=0</a:t>
            </a:r>
          </a:p>
          <a:p>
            <a:pPr defTabSz="457200">
              <a:defRPr sz="1800"/>
            </a:pPr>
            <a:r>
              <a:t>Next: S/g=0</a:t>
            </a:r>
          </a:p>
          <a:p>
            <a:pPr defTabSz="457200">
              <a:defRPr sz="1800"/>
            </a:pPr>
            <a:r>
              <a:t>Children: A/g=1, B/g=5, C/g=15</a:t>
            </a:r>
          </a:p>
          <a:p>
            <a:pPr defTabSz="457200">
              <a:defRPr sz="1800"/>
            </a:pPr>
            <a:r>
              <a:t>Queue: S/g=0, A/g=1, B/g=5, C/g=15</a:t>
            </a:r>
          </a:p>
        </p:txBody>
      </p:sp>
      <p:sp>
        <p:nvSpPr>
          <p:cNvPr id="1005" name="Rectangle"/>
          <p:cNvSpPr/>
          <p:nvPr/>
        </p:nvSpPr>
        <p:spPr>
          <a:xfrm>
            <a:off x="1676400" y="4684712"/>
            <a:ext cx="609600" cy="249238"/>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06" name="Rectangle"/>
          <p:cNvSpPr/>
          <p:nvPr/>
        </p:nvSpPr>
        <p:spPr>
          <a:xfrm>
            <a:off x="2273300" y="4687887"/>
            <a:ext cx="763588" cy="260351"/>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1007"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1008"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1009" name="(Virtual queue version)"/>
          <p:cNvSpPr/>
          <p:nvPr/>
        </p:nvSpPr>
        <p:spPr>
          <a:xfrm>
            <a:off x="6172200" y="514350"/>
            <a:ext cx="2850019"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(Virtual queue version)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1"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1040" name="Group"/>
          <p:cNvGrpSpPr/>
          <p:nvPr/>
        </p:nvGrpSpPr>
        <p:grpSpPr>
          <a:xfrm>
            <a:off x="868362" y="1219199"/>
            <a:ext cx="1719264" cy="1099504"/>
            <a:chOff x="0" y="0"/>
            <a:chExt cx="1719262" cy="1099502"/>
          </a:xfrm>
        </p:grpSpPr>
        <p:grpSp>
          <p:nvGrpSpPr>
            <p:cNvPr id="1034" name="Group"/>
            <p:cNvGrpSpPr/>
            <p:nvPr/>
          </p:nvGrpSpPr>
          <p:grpSpPr>
            <a:xfrm>
              <a:off x="0" y="0"/>
              <a:ext cx="1719263" cy="1069976"/>
              <a:chOff x="0" y="0"/>
              <a:chExt cx="1719262" cy="1069975"/>
            </a:xfrm>
          </p:grpSpPr>
          <p:grpSp>
            <p:nvGrpSpPr>
              <p:cNvPr id="1014" name="Group"/>
              <p:cNvGrpSpPr/>
              <p:nvPr/>
            </p:nvGrpSpPr>
            <p:grpSpPr>
              <a:xfrm>
                <a:off x="46037" y="381000"/>
                <a:ext cx="304800" cy="304801"/>
                <a:chOff x="0" y="0"/>
                <a:chExt cx="304799" cy="304799"/>
              </a:xfrm>
            </p:grpSpPr>
            <p:sp>
              <p:nvSpPr>
                <p:cNvPr id="1012"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13"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1017" name="Group"/>
              <p:cNvGrpSpPr/>
              <p:nvPr/>
            </p:nvGrpSpPr>
            <p:grpSpPr>
              <a:xfrm>
                <a:off x="731837" y="0"/>
                <a:ext cx="304800" cy="304800"/>
                <a:chOff x="0" y="0"/>
                <a:chExt cx="304799" cy="304799"/>
              </a:xfrm>
            </p:grpSpPr>
            <p:sp>
              <p:nvSpPr>
                <p:cNvPr id="1015"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16"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1020" name="Group"/>
              <p:cNvGrpSpPr/>
              <p:nvPr/>
            </p:nvGrpSpPr>
            <p:grpSpPr>
              <a:xfrm>
                <a:off x="731837" y="381000"/>
                <a:ext cx="304800" cy="304801"/>
                <a:chOff x="0" y="0"/>
                <a:chExt cx="304799" cy="304799"/>
              </a:xfrm>
            </p:grpSpPr>
            <p:sp>
              <p:nvSpPr>
                <p:cNvPr id="1018"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19"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1023" name="Group"/>
              <p:cNvGrpSpPr/>
              <p:nvPr/>
            </p:nvGrpSpPr>
            <p:grpSpPr>
              <a:xfrm>
                <a:off x="731837" y="765175"/>
                <a:ext cx="304800" cy="304801"/>
                <a:chOff x="0" y="0"/>
                <a:chExt cx="304799" cy="304799"/>
              </a:xfrm>
            </p:grpSpPr>
            <p:sp>
              <p:nvSpPr>
                <p:cNvPr id="1021"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22"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1024"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1027" name="Group"/>
              <p:cNvGrpSpPr/>
              <p:nvPr/>
            </p:nvGrpSpPr>
            <p:grpSpPr>
              <a:xfrm>
                <a:off x="1417637" y="381000"/>
                <a:ext cx="301626" cy="301627"/>
                <a:chOff x="0" y="0"/>
                <a:chExt cx="301625" cy="301625"/>
              </a:xfrm>
            </p:grpSpPr>
            <p:sp>
              <p:nvSpPr>
                <p:cNvPr id="1025"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26"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1028"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29"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30"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31"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32"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33"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1035"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1036"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037"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1038"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039"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1041" name="Order of node expansion:  S A…"/>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			</a:t>
            </a:r>
          </a:p>
          <a:p>
            <a:pPr defTabSz="457200">
              <a:defRPr sz="1800"/>
            </a:pPr>
            <a:r>
              <a:t>Path found: </a:t>
            </a:r>
            <a:r>
              <a:rPr u="sng"/>
              <a:t>		</a:t>
            </a:r>
            <a:r>
              <a:t> Cost of path found: </a:t>
            </a:r>
            <a:r>
              <a:rPr u="sng"/>
              <a:t>	</a:t>
            </a:r>
          </a:p>
        </p:txBody>
      </p:sp>
      <p:sp>
        <p:nvSpPr>
          <p:cNvPr id="1042" name="Expanded: S/g=0, A/g=1…"/>
          <p:cNvSpPr/>
          <p:nvPr/>
        </p:nvSpPr>
        <p:spPr>
          <a:xfrm>
            <a:off x="889000" y="3889375"/>
            <a:ext cx="76962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Expanded: S/g=0, A/g=1</a:t>
            </a:r>
          </a:p>
          <a:p>
            <a:pPr defTabSz="457200">
              <a:defRPr sz="1800"/>
            </a:pPr>
            <a:r>
              <a:t>Next: A/g=1</a:t>
            </a:r>
          </a:p>
          <a:p>
            <a:pPr defTabSz="457200">
              <a:defRPr sz="1800"/>
            </a:pPr>
            <a:r>
              <a:t>Children: G/g=11</a:t>
            </a:r>
          </a:p>
          <a:p>
            <a:pPr defTabSz="457200">
              <a:defRPr sz="1800"/>
            </a:pPr>
            <a:r>
              <a:t>Queue: S/g=0, A/g=1, B/g=5, C/g=15, G/g=11</a:t>
            </a:r>
          </a:p>
        </p:txBody>
      </p:sp>
      <p:sp>
        <p:nvSpPr>
          <p:cNvPr id="1043" name="Rectangle"/>
          <p:cNvSpPr/>
          <p:nvPr/>
        </p:nvSpPr>
        <p:spPr>
          <a:xfrm>
            <a:off x="1689100" y="4768850"/>
            <a:ext cx="622300" cy="260350"/>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44" name="Rectangle"/>
          <p:cNvSpPr/>
          <p:nvPr/>
        </p:nvSpPr>
        <p:spPr>
          <a:xfrm>
            <a:off x="3054350" y="4756150"/>
            <a:ext cx="693738" cy="285751"/>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1045" name="Rectangle"/>
          <p:cNvSpPr/>
          <p:nvPr/>
        </p:nvSpPr>
        <p:spPr>
          <a:xfrm>
            <a:off x="2347912" y="4768850"/>
            <a:ext cx="623888" cy="260350"/>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46" name="Note that in a proper priority queue in a computer system, this queue would be sorted by g(n). For hand-simulated search it is more convenient to write children as they occur, and then scan the current queue to pick the highest-priority node on the queue."/>
          <p:cNvSpPr/>
          <p:nvPr/>
        </p:nvSpPr>
        <p:spPr>
          <a:xfrm>
            <a:off x="1563687" y="5338762"/>
            <a:ext cx="6826251" cy="1450341"/>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0000"/>
                </a:solidFill>
              </a:defRPr>
            </a:lvl1pPr>
          </a:lstStyle>
          <a:p>
            <a:pPr/>
            <a:r>
              <a:t>Note that in a proper priority queue in a computer system, this queue would be sorted by g(n). For hand-simulated search it is more convenient to write children as they occur, and then scan the current queue to pick the highest-priority node on the queue.</a:t>
            </a:r>
          </a:p>
        </p:txBody>
      </p:sp>
      <p:sp>
        <p:nvSpPr>
          <p:cNvPr id="1047" name="Line"/>
          <p:cNvSpPr/>
          <p:nvPr/>
        </p:nvSpPr>
        <p:spPr>
          <a:xfrm flipH="1" flipV="1">
            <a:off x="4495799" y="5000624"/>
            <a:ext cx="481014" cy="338139"/>
          </a:xfrm>
          <a:prstGeom prst="line">
            <a:avLst/>
          </a:prstGeom>
          <a:ln w="25400">
            <a:solidFill>
              <a:srgbClr val="FF0000"/>
            </a:solidFill>
            <a:tailEnd type="triangle"/>
          </a:ln>
        </p:spPr>
        <p:txBody>
          <a:bodyPr lIns="45719" rIns="45719"/>
          <a:lstStyle/>
          <a:p>
            <a:pPr/>
          </a:p>
        </p:txBody>
      </p:sp>
      <p:sp>
        <p:nvSpPr>
          <p:cNvPr id="1048" name="Line"/>
          <p:cNvSpPr/>
          <p:nvPr/>
        </p:nvSpPr>
        <p:spPr>
          <a:xfrm flipV="1">
            <a:off x="4976812" y="5000625"/>
            <a:ext cx="509588" cy="338138"/>
          </a:xfrm>
          <a:prstGeom prst="line">
            <a:avLst/>
          </a:prstGeom>
          <a:ln w="25400">
            <a:solidFill>
              <a:srgbClr val="FF0000"/>
            </a:solidFill>
            <a:tailEnd type="triangle"/>
          </a:ln>
        </p:spPr>
        <p:txBody>
          <a:bodyPr lIns="45719" rIns="45719"/>
          <a:lstStyle/>
          <a:p>
            <a:pPr/>
          </a:p>
        </p:txBody>
      </p:sp>
      <p:sp>
        <p:nvSpPr>
          <p:cNvPr id="1049"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1050"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1051" name="(Virtual queue version)"/>
          <p:cNvSpPr/>
          <p:nvPr/>
        </p:nvSpPr>
        <p:spPr>
          <a:xfrm>
            <a:off x="6172200" y="514350"/>
            <a:ext cx="2850019"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(Virtual queue version)</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3"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1082" name="Group"/>
          <p:cNvGrpSpPr/>
          <p:nvPr/>
        </p:nvGrpSpPr>
        <p:grpSpPr>
          <a:xfrm>
            <a:off x="868362" y="1219199"/>
            <a:ext cx="1719264" cy="1099504"/>
            <a:chOff x="0" y="0"/>
            <a:chExt cx="1719262" cy="1099502"/>
          </a:xfrm>
        </p:grpSpPr>
        <p:grpSp>
          <p:nvGrpSpPr>
            <p:cNvPr id="1076" name="Group"/>
            <p:cNvGrpSpPr/>
            <p:nvPr/>
          </p:nvGrpSpPr>
          <p:grpSpPr>
            <a:xfrm>
              <a:off x="0" y="0"/>
              <a:ext cx="1719263" cy="1069976"/>
              <a:chOff x="0" y="0"/>
              <a:chExt cx="1719262" cy="1069975"/>
            </a:xfrm>
          </p:grpSpPr>
          <p:grpSp>
            <p:nvGrpSpPr>
              <p:cNvPr id="1056" name="Group"/>
              <p:cNvGrpSpPr/>
              <p:nvPr/>
            </p:nvGrpSpPr>
            <p:grpSpPr>
              <a:xfrm>
                <a:off x="46037" y="381000"/>
                <a:ext cx="304800" cy="304801"/>
                <a:chOff x="0" y="0"/>
                <a:chExt cx="304799" cy="304799"/>
              </a:xfrm>
            </p:grpSpPr>
            <p:sp>
              <p:nvSpPr>
                <p:cNvPr id="1054"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55"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1059" name="Group"/>
              <p:cNvGrpSpPr/>
              <p:nvPr/>
            </p:nvGrpSpPr>
            <p:grpSpPr>
              <a:xfrm>
                <a:off x="731837" y="0"/>
                <a:ext cx="304800" cy="304800"/>
                <a:chOff x="0" y="0"/>
                <a:chExt cx="304799" cy="304799"/>
              </a:xfrm>
            </p:grpSpPr>
            <p:sp>
              <p:nvSpPr>
                <p:cNvPr id="1057"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58"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1062" name="Group"/>
              <p:cNvGrpSpPr/>
              <p:nvPr/>
            </p:nvGrpSpPr>
            <p:grpSpPr>
              <a:xfrm>
                <a:off x="731837" y="381000"/>
                <a:ext cx="304800" cy="304801"/>
                <a:chOff x="0" y="0"/>
                <a:chExt cx="304799" cy="304799"/>
              </a:xfrm>
            </p:grpSpPr>
            <p:sp>
              <p:nvSpPr>
                <p:cNvPr id="1060"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61"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1065" name="Group"/>
              <p:cNvGrpSpPr/>
              <p:nvPr/>
            </p:nvGrpSpPr>
            <p:grpSpPr>
              <a:xfrm>
                <a:off x="731837" y="765175"/>
                <a:ext cx="304800" cy="304801"/>
                <a:chOff x="0" y="0"/>
                <a:chExt cx="304799" cy="304799"/>
              </a:xfrm>
            </p:grpSpPr>
            <p:sp>
              <p:nvSpPr>
                <p:cNvPr id="1063"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64"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1066"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1069" name="Group"/>
              <p:cNvGrpSpPr/>
              <p:nvPr/>
            </p:nvGrpSpPr>
            <p:grpSpPr>
              <a:xfrm>
                <a:off x="1417637" y="381000"/>
                <a:ext cx="301626" cy="301627"/>
                <a:chOff x="0" y="0"/>
                <a:chExt cx="301625" cy="301625"/>
              </a:xfrm>
            </p:grpSpPr>
            <p:sp>
              <p:nvSpPr>
                <p:cNvPr id="1067"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68"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1070"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71"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72"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73"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74"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075"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1077"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1078"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079"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1080"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081"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1083" name="Order of node expansion:  S A B…"/>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 B			</a:t>
            </a:r>
          </a:p>
          <a:p>
            <a:pPr defTabSz="457200">
              <a:defRPr sz="1800"/>
            </a:pPr>
            <a:r>
              <a:t>Path found: </a:t>
            </a:r>
            <a:r>
              <a:rPr u="sng"/>
              <a:t>		</a:t>
            </a:r>
            <a:r>
              <a:t> Cost of path found: </a:t>
            </a:r>
            <a:r>
              <a:rPr u="sng"/>
              <a:t>	</a:t>
            </a:r>
          </a:p>
        </p:txBody>
      </p:sp>
      <p:sp>
        <p:nvSpPr>
          <p:cNvPr id="1084" name="Expanded: S/g=0, A/g=1, B/g=5…"/>
          <p:cNvSpPr/>
          <p:nvPr/>
        </p:nvSpPr>
        <p:spPr>
          <a:xfrm>
            <a:off x="889000" y="3889375"/>
            <a:ext cx="76962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Expanded: S/g=0, A/g=1, B/g=5</a:t>
            </a:r>
          </a:p>
          <a:p>
            <a:pPr defTabSz="457200">
              <a:defRPr sz="1800"/>
            </a:pPr>
            <a:r>
              <a:t>Next: B/g=5</a:t>
            </a:r>
          </a:p>
          <a:p>
            <a:pPr defTabSz="457200">
              <a:defRPr sz="1800"/>
            </a:pPr>
            <a:r>
              <a:t>Children: G/g=10</a:t>
            </a:r>
          </a:p>
          <a:p>
            <a:pPr defTabSz="457200">
              <a:defRPr sz="1800"/>
            </a:pPr>
            <a:r>
              <a:t>Queue: S/g=0, A/g=1, B/g=5, C/g=15, G/g=11, G/g=10</a:t>
            </a:r>
          </a:p>
        </p:txBody>
      </p:sp>
      <p:sp>
        <p:nvSpPr>
          <p:cNvPr id="1085" name="Rectangle"/>
          <p:cNvSpPr/>
          <p:nvPr/>
        </p:nvSpPr>
        <p:spPr>
          <a:xfrm>
            <a:off x="1663700" y="4759325"/>
            <a:ext cx="620713" cy="260350"/>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86" name="Rectangle"/>
          <p:cNvSpPr/>
          <p:nvPr/>
        </p:nvSpPr>
        <p:spPr>
          <a:xfrm>
            <a:off x="5549900" y="4718050"/>
            <a:ext cx="762000" cy="341313"/>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1087" name="Rectangle"/>
          <p:cNvSpPr/>
          <p:nvPr/>
        </p:nvSpPr>
        <p:spPr>
          <a:xfrm>
            <a:off x="2347912" y="4759325"/>
            <a:ext cx="623888" cy="260350"/>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88" name="Rectangle"/>
          <p:cNvSpPr/>
          <p:nvPr/>
        </p:nvSpPr>
        <p:spPr>
          <a:xfrm>
            <a:off x="3078162" y="4768850"/>
            <a:ext cx="620713" cy="260350"/>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89"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1090"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1091" name="(Virtual queue version)"/>
          <p:cNvSpPr/>
          <p:nvPr/>
        </p:nvSpPr>
        <p:spPr>
          <a:xfrm>
            <a:off x="6172200" y="514350"/>
            <a:ext cx="2850019"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(Virtual queue version)</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Uninformed search design choices"/>
          <p:cNvSpPr/>
          <p:nvPr>
            <p:ph type="title" idx="4294967295"/>
          </p:nvPr>
        </p:nvSpPr>
        <p:spPr>
          <a:xfrm>
            <a:off x="374650" y="88900"/>
            <a:ext cx="8153400" cy="1020763"/>
          </a:xfrm>
          <a:prstGeom prst="rect">
            <a:avLst/>
          </a:prstGeom>
        </p:spPr>
        <p:txBody>
          <a:bodyPr/>
          <a:lstStyle>
            <a:lvl1pPr defTabSz="429768">
              <a:defRPr sz="4136"/>
            </a:lvl1pPr>
          </a:lstStyle>
          <a:p>
            <a:pPr/>
            <a:r>
              <a:t>Uninformed search design choices</a:t>
            </a:r>
          </a:p>
        </p:txBody>
      </p:sp>
      <p:sp>
        <p:nvSpPr>
          <p:cNvPr id="308" name="Queue for Frontier:…"/>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solidFill>
                  <a:schemeClr val="accent2"/>
                </a:solidFill>
              </a:defRPr>
            </a:pPr>
            <a:r>
              <a:t>Queue for Frontier:</a:t>
            </a:r>
          </a:p>
          <a:p>
            <a:pPr lvl="1" marL="742950" indent="-285750" defTabSz="457200">
              <a:spcBef>
                <a:spcPts val="0"/>
              </a:spcBef>
              <a:buClr>
                <a:schemeClr val="accent1"/>
              </a:buClr>
              <a:defRPr sz="2400"/>
            </a:pPr>
            <a:r>
              <a:t>FIFO? LIFO? Priority?</a:t>
            </a:r>
          </a:p>
          <a:p>
            <a:pPr lvl="3" marL="1600200" indent="-228600" defTabSz="457200">
              <a:spcBef>
                <a:spcPts val="0"/>
              </a:spcBef>
              <a:buClr>
                <a:schemeClr val="accent1"/>
              </a:buClr>
              <a:defRPr sz="1600"/>
            </a:pPr>
          </a:p>
          <a:p>
            <a:pPr defTabSz="457200">
              <a:spcBef>
                <a:spcPts val="600"/>
              </a:spcBef>
              <a:buClr>
                <a:schemeClr val="accent1"/>
              </a:buClr>
              <a:buChar char="•"/>
              <a:defRPr sz="2800">
                <a:solidFill>
                  <a:schemeClr val="accent2"/>
                </a:solidFill>
              </a:defRPr>
            </a:pPr>
            <a:r>
              <a:t>Goal-Test:</a:t>
            </a:r>
          </a:p>
          <a:p>
            <a:pPr lvl="1" marL="742950" indent="-285750" defTabSz="457200">
              <a:spcBef>
                <a:spcPts val="0"/>
              </a:spcBef>
              <a:buClr>
                <a:schemeClr val="accent1"/>
              </a:buClr>
              <a:defRPr sz="2400"/>
            </a:pPr>
            <a:r>
              <a:t>Do goal-test when node inserted into </a:t>
            </a:r>
            <a:r>
              <a:rPr i="1"/>
              <a:t>Frontier</a:t>
            </a:r>
            <a:r>
              <a:t>?</a:t>
            </a:r>
          </a:p>
          <a:p>
            <a:pPr lvl="1" marL="742950" indent="-285750" defTabSz="457200">
              <a:spcBef>
                <a:spcPts val="0"/>
              </a:spcBef>
              <a:buClr>
                <a:schemeClr val="accent1"/>
              </a:buClr>
              <a:defRPr sz="2400"/>
            </a:pPr>
            <a:r>
              <a:t>Do goal-test when node removed?</a:t>
            </a:r>
          </a:p>
          <a:p>
            <a:pPr lvl="3" marL="1600200" indent="-228600" defTabSz="457200">
              <a:spcBef>
                <a:spcPts val="0"/>
              </a:spcBef>
              <a:buClr>
                <a:schemeClr val="accent1"/>
              </a:buClr>
              <a:defRPr sz="1600"/>
            </a:pPr>
          </a:p>
          <a:p>
            <a:pPr defTabSz="457200">
              <a:spcBef>
                <a:spcPts val="600"/>
              </a:spcBef>
              <a:buClr>
                <a:schemeClr val="accent1"/>
              </a:buClr>
              <a:buChar char="•"/>
              <a:defRPr sz="2800">
                <a:solidFill>
                  <a:schemeClr val="accent2"/>
                </a:solidFill>
              </a:defRPr>
            </a:pPr>
            <a:r>
              <a:t>Tree Search, or Graph Search:</a:t>
            </a:r>
          </a:p>
          <a:p>
            <a:pPr lvl="1" marL="742950" indent="-285750" defTabSz="457200">
              <a:spcBef>
                <a:spcPts val="0"/>
              </a:spcBef>
              <a:buClr>
                <a:schemeClr val="accent1"/>
              </a:buClr>
              <a:defRPr sz="2400"/>
            </a:pPr>
            <a:r>
              <a:t>Forget </a:t>
            </a:r>
            <a:r>
              <a:rPr i="1"/>
              <a:t>Expanded</a:t>
            </a:r>
            <a:r>
              <a:t> (or </a:t>
            </a:r>
            <a:r>
              <a:rPr i="1"/>
              <a:t>Explored</a:t>
            </a:r>
            <a:r>
              <a:t>, Fig. 3.7) nodes?</a:t>
            </a:r>
          </a:p>
          <a:p>
            <a:pPr lvl="1" marL="742950" indent="-285750" defTabSz="457200">
              <a:spcBef>
                <a:spcPts val="0"/>
              </a:spcBef>
              <a:buClr>
                <a:schemeClr val="accent1"/>
              </a:buClr>
              <a:defRPr sz="2400"/>
            </a:pPr>
            <a:r>
              <a:t>Remember them?</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3" name="Expanded: S/g=0, A/g=1, B/g=5, G/g=10…"/>
          <p:cNvSpPr/>
          <p:nvPr/>
        </p:nvSpPr>
        <p:spPr>
          <a:xfrm>
            <a:off x="914400" y="3889375"/>
            <a:ext cx="7696200" cy="1158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Expanded: S/g=0, A/g=1, B/g=5, G/g=10</a:t>
            </a:r>
          </a:p>
          <a:p>
            <a:pPr defTabSz="457200">
              <a:defRPr sz="1800"/>
            </a:pPr>
            <a:r>
              <a:t>Next: G/g=10</a:t>
            </a:r>
          </a:p>
          <a:p>
            <a:pPr defTabSz="457200">
              <a:defRPr sz="1800"/>
            </a:pPr>
            <a:r>
              <a:t>Children: none</a:t>
            </a:r>
          </a:p>
          <a:p>
            <a:pPr defTabSz="457200">
              <a:defRPr sz="1800"/>
            </a:pPr>
            <a:r>
              <a:t>Queue: S/g=0, A/g=1, B/g=5, C/g=15, G/g=11, G/g=10</a:t>
            </a:r>
          </a:p>
        </p:txBody>
      </p:sp>
      <p:sp>
        <p:nvSpPr>
          <p:cNvPr id="1094" name="Rectangle"/>
          <p:cNvSpPr/>
          <p:nvPr/>
        </p:nvSpPr>
        <p:spPr>
          <a:xfrm>
            <a:off x="5540375" y="4783137"/>
            <a:ext cx="900113" cy="258763"/>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095" name="10"/>
          <p:cNvSpPr/>
          <p:nvPr/>
        </p:nvSpPr>
        <p:spPr>
          <a:xfrm>
            <a:off x="2111375" y="1193800"/>
            <a:ext cx="569913"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10</a:t>
            </a:r>
          </a:p>
        </p:txBody>
      </p:sp>
      <p:grpSp>
        <p:nvGrpSpPr>
          <p:cNvPr id="1124" name="Group"/>
          <p:cNvGrpSpPr/>
          <p:nvPr/>
        </p:nvGrpSpPr>
        <p:grpSpPr>
          <a:xfrm>
            <a:off x="868362" y="1219199"/>
            <a:ext cx="1719264" cy="1099504"/>
            <a:chOff x="0" y="0"/>
            <a:chExt cx="1719262" cy="1099502"/>
          </a:xfrm>
        </p:grpSpPr>
        <p:grpSp>
          <p:nvGrpSpPr>
            <p:cNvPr id="1118" name="Group"/>
            <p:cNvGrpSpPr/>
            <p:nvPr/>
          </p:nvGrpSpPr>
          <p:grpSpPr>
            <a:xfrm>
              <a:off x="0" y="0"/>
              <a:ext cx="1719263" cy="1069976"/>
              <a:chOff x="0" y="0"/>
              <a:chExt cx="1719262" cy="1069975"/>
            </a:xfrm>
          </p:grpSpPr>
          <p:grpSp>
            <p:nvGrpSpPr>
              <p:cNvPr id="1098" name="Group"/>
              <p:cNvGrpSpPr/>
              <p:nvPr/>
            </p:nvGrpSpPr>
            <p:grpSpPr>
              <a:xfrm>
                <a:off x="46037" y="381000"/>
                <a:ext cx="304800" cy="304801"/>
                <a:chOff x="0" y="0"/>
                <a:chExt cx="304799" cy="304799"/>
              </a:xfrm>
            </p:grpSpPr>
            <p:sp>
              <p:nvSpPr>
                <p:cNvPr id="1096"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097" name="S"/>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S</a:t>
                  </a:r>
                </a:p>
              </p:txBody>
            </p:sp>
          </p:grpSp>
          <p:grpSp>
            <p:nvGrpSpPr>
              <p:cNvPr id="1101" name="Group"/>
              <p:cNvGrpSpPr/>
              <p:nvPr/>
            </p:nvGrpSpPr>
            <p:grpSpPr>
              <a:xfrm>
                <a:off x="731837" y="0"/>
                <a:ext cx="304800" cy="304800"/>
                <a:chOff x="0" y="0"/>
                <a:chExt cx="304799" cy="304799"/>
              </a:xfrm>
            </p:grpSpPr>
            <p:sp>
              <p:nvSpPr>
                <p:cNvPr id="1099"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00" name="A"/>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A</a:t>
                  </a:r>
                </a:p>
              </p:txBody>
            </p:sp>
          </p:grpSp>
          <p:grpSp>
            <p:nvGrpSpPr>
              <p:cNvPr id="1104" name="Group"/>
              <p:cNvGrpSpPr/>
              <p:nvPr/>
            </p:nvGrpSpPr>
            <p:grpSpPr>
              <a:xfrm>
                <a:off x="731837" y="381000"/>
                <a:ext cx="304800" cy="304801"/>
                <a:chOff x="0" y="0"/>
                <a:chExt cx="304799" cy="304799"/>
              </a:xfrm>
            </p:grpSpPr>
            <p:sp>
              <p:nvSpPr>
                <p:cNvPr id="1102"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03" name="B"/>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B</a:t>
                  </a:r>
                </a:p>
              </p:txBody>
            </p:sp>
          </p:grpSp>
          <p:grpSp>
            <p:nvGrpSpPr>
              <p:cNvPr id="1107" name="Group"/>
              <p:cNvGrpSpPr/>
              <p:nvPr/>
            </p:nvGrpSpPr>
            <p:grpSpPr>
              <a:xfrm>
                <a:off x="731837" y="765175"/>
                <a:ext cx="304800" cy="304801"/>
                <a:chOff x="0" y="0"/>
                <a:chExt cx="304799" cy="304799"/>
              </a:xfrm>
            </p:grpSpPr>
            <p:sp>
              <p:nvSpPr>
                <p:cNvPr id="1105" name="Circle"/>
                <p:cNvSpPr/>
                <p:nvPr/>
              </p:nvSpPr>
              <p:spPr>
                <a:xfrm>
                  <a:off x="0" y="0"/>
                  <a:ext cx="304800" cy="3048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06" name="C"/>
                <p:cNvSpPr/>
                <p:nvPr/>
              </p:nvSpPr>
              <p:spPr>
                <a:xfrm>
                  <a:off x="44633" y="19049"/>
                  <a:ext cx="215534"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C</a:t>
                  </a:r>
                </a:p>
              </p:txBody>
            </p:sp>
          </p:grpSp>
          <p:sp>
            <p:nvSpPr>
              <p:cNvPr id="1108" name="Circle"/>
              <p:cNvSpPr/>
              <p:nvPr/>
            </p:nvSpPr>
            <p:spPr>
              <a:xfrm>
                <a:off x="0" y="344487"/>
                <a:ext cx="381001" cy="384176"/>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solidFill>
                      <a:srgbClr val="FFFFFF"/>
                    </a:solidFill>
                  </a:defRPr>
                </a:pPr>
              </a:p>
            </p:txBody>
          </p:sp>
          <p:grpSp>
            <p:nvGrpSpPr>
              <p:cNvPr id="1111" name="Group"/>
              <p:cNvGrpSpPr/>
              <p:nvPr/>
            </p:nvGrpSpPr>
            <p:grpSpPr>
              <a:xfrm>
                <a:off x="1417637" y="381000"/>
                <a:ext cx="301626" cy="301627"/>
                <a:chOff x="0" y="0"/>
                <a:chExt cx="301625" cy="301625"/>
              </a:xfrm>
            </p:grpSpPr>
            <p:sp>
              <p:nvSpPr>
                <p:cNvPr id="1109" name="Square"/>
                <p:cNvSpPr/>
                <p:nvPr/>
              </p:nvSpPr>
              <p:spPr>
                <a:xfrm>
                  <a:off x="0" y="0"/>
                  <a:ext cx="301626" cy="301626"/>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10" name="G"/>
                <p:cNvSpPr/>
                <p:nvPr/>
              </p:nvSpPr>
              <p:spPr>
                <a:xfrm>
                  <a:off x="0" y="17462"/>
                  <a:ext cx="301626" cy="266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ctr" defTabSz="457200">
                    <a:defRPr sz="1800"/>
                  </a:lvl1pPr>
                </a:lstStyle>
                <a:p>
                  <a:pPr/>
                  <a:r>
                    <a:t>G</a:t>
                  </a:r>
                </a:p>
              </p:txBody>
            </p:sp>
          </p:grpSp>
          <p:sp>
            <p:nvSpPr>
              <p:cNvPr id="1112" name="Line"/>
              <p:cNvSpPr/>
              <p:nvPr/>
            </p:nvSpPr>
            <p:spPr>
              <a:xfrm flipV="1">
                <a:off x="325437" y="152400"/>
                <a:ext cx="406401" cy="247651"/>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113" name="Line"/>
              <p:cNvSpPr/>
              <p:nvPr/>
            </p:nvSpPr>
            <p:spPr>
              <a:xfrm flipV="1">
                <a:off x="381000" y="533400"/>
                <a:ext cx="350838" cy="31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114" name="Line"/>
              <p:cNvSpPr/>
              <p:nvPr/>
            </p:nvSpPr>
            <p:spPr>
              <a:xfrm>
                <a:off x="325437" y="673100"/>
                <a:ext cx="406401" cy="244476"/>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115" name="Line"/>
              <p:cNvSpPr/>
              <p:nvPr/>
            </p:nvSpPr>
            <p:spPr>
              <a:xfrm flipH="1" flipV="1">
                <a:off x="1036636" y="152399"/>
                <a:ext cx="531814" cy="22860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116" name="Line"/>
              <p:cNvSpPr/>
              <p:nvPr/>
            </p:nvSpPr>
            <p:spPr>
              <a:xfrm flipH="1">
                <a:off x="1036636" y="531813"/>
                <a:ext cx="381002" cy="1588"/>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sp>
            <p:nvSpPr>
              <p:cNvPr id="1117" name="Line"/>
              <p:cNvSpPr/>
              <p:nvPr/>
            </p:nvSpPr>
            <p:spPr>
              <a:xfrm flipH="1">
                <a:off x="1036636" y="682624"/>
                <a:ext cx="531814" cy="234952"/>
              </a:xfrm>
              <a:prstGeom prst="line">
                <a:avLst/>
              </a:prstGeom>
              <a:noFill/>
              <a:ln w="25400" cap="flat">
                <a:solidFill>
                  <a:srgbClr val="000000"/>
                </a:solidFill>
                <a:prstDash val="solid"/>
                <a:round/>
              </a:ln>
              <a:effectLst/>
            </p:spPr>
            <p:txBody>
              <a:bodyPr wrap="square" lIns="45719" tIns="45719" rIns="45719" bIns="45719" numCol="1" anchor="t">
                <a:noAutofit/>
              </a:bodyPr>
              <a:lstStyle/>
              <a:p>
                <a:pPr/>
              </a:p>
            </p:txBody>
          </p:sp>
        </p:grpSp>
        <p:sp>
          <p:nvSpPr>
            <p:cNvPr id="1119" name="1"/>
            <p:cNvSpPr/>
            <p:nvPr/>
          </p:nvSpPr>
          <p:spPr>
            <a:xfrm>
              <a:off x="292100" y="0"/>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a:t>
              </a:r>
            </a:p>
          </p:txBody>
        </p:sp>
        <p:sp>
          <p:nvSpPr>
            <p:cNvPr id="1120" name="5"/>
            <p:cNvSpPr/>
            <p:nvPr/>
          </p:nvSpPr>
          <p:spPr>
            <a:xfrm>
              <a:off x="444500" y="215899"/>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121" name="15"/>
            <p:cNvSpPr/>
            <p:nvPr/>
          </p:nvSpPr>
          <p:spPr>
            <a:xfrm>
              <a:off x="198437" y="733425"/>
              <a:ext cx="533401" cy="3581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15</a:t>
              </a:r>
            </a:p>
          </p:txBody>
        </p:sp>
        <p:sp>
          <p:nvSpPr>
            <p:cNvPr id="1122" name="5"/>
            <p:cNvSpPr/>
            <p:nvPr/>
          </p:nvSpPr>
          <p:spPr>
            <a:xfrm>
              <a:off x="1038225" y="200024"/>
              <a:ext cx="3048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sp>
          <p:nvSpPr>
            <p:cNvPr id="1123" name="5"/>
            <p:cNvSpPr/>
            <p:nvPr/>
          </p:nvSpPr>
          <p:spPr>
            <a:xfrm>
              <a:off x="1217611" y="741362"/>
              <a:ext cx="3048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defTabSz="457200">
                <a:defRPr sz="1800"/>
              </a:lvl1pPr>
            </a:lstStyle>
            <a:p>
              <a:pPr/>
              <a:r>
                <a:t>5</a:t>
              </a:r>
            </a:p>
          </p:txBody>
        </p:sp>
      </p:grpSp>
      <p:sp>
        <p:nvSpPr>
          <p:cNvPr id="1125" name="Order of node expansion:  S A B G…"/>
          <p:cNvSpPr/>
          <p:nvPr/>
        </p:nvSpPr>
        <p:spPr>
          <a:xfrm>
            <a:off x="2895600" y="1219200"/>
            <a:ext cx="594360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Order of node expansion: </a:t>
            </a:r>
            <a:r>
              <a:rPr u="sng"/>
              <a:t>	S A B G			</a:t>
            </a:r>
          </a:p>
          <a:p>
            <a:pPr defTabSz="457200">
              <a:defRPr sz="1800"/>
            </a:pPr>
            <a:r>
              <a:t>Path found: </a:t>
            </a:r>
            <a:r>
              <a:rPr u="sng"/>
              <a:t> S B G		</a:t>
            </a:r>
            <a:r>
              <a:t> Cost of path found: </a:t>
            </a:r>
            <a:r>
              <a:rPr u="sng"/>
              <a:t> 10	</a:t>
            </a:r>
          </a:p>
        </p:txBody>
      </p:sp>
      <p:sp>
        <p:nvSpPr>
          <p:cNvPr id="1126" name="Rectangle"/>
          <p:cNvSpPr/>
          <p:nvPr/>
        </p:nvSpPr>
        <p:spPr>
          <a:xfrm>
            <a:off x="1712912" y="4762500"/>
            <a:ext cx="622301" cy="258763"/>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127" name="Rectangle"/>
          <p:cNvSpPr/>
          <p:nvPr/>
        </p:nvSpPr>
        <p:spPr>
          <a:xfrm>
            <a:off x="2374900" y="4762500"/>
            <a:ext cx="623888" cy="258763"/>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128" name="Rectangle"/>
          <p:cNvSpPr/>
          <p:nvPr/>
        </p:nvSpPr>
        <p:spPr>
          <a:xfrm>
            <a:off x="3111500" y="4772025"/>
            <a:ext cx="620713" cy="258763"/>
          </a:xfrm>
          <a:prstGeom prst="rect">
            <a:avLst/>
          </a:prstGeom>
          <a:solidFill>
            <a:srgbClr val="000000">
              <a:alpha val="50195"/>
            </a:srgbClr>
          </a:solidFill>
          <a:ln w="25400">
            <a:solidFill>
              <a:srgbClr val="385D8A"/>
            </a:solidFill>
          </a:ln>
        </p:spPr>
        <p:txBody>
          <a:bodyPr lIns="45719" rIns="45719" anchor="ctr"/>
          <a:lstStyle/>
          <a:p>
            <a:pPr algn="ctr" defTabSz="457200">
              <a:defRPr sz="1800">
                <a:solidFill>
                  <a:srgbClr val="FFFFFF"/>
                </a:solidFill>
              </a:defRPr>
            </a:pPr>
          </a:p>
        </p:txBody>
      </p:sp>
      <p:sp>
        <p:nvSpPr>
          <p:cNvPr id="1129" name="Technically, the goal node is not really expanded, because we do not generate the children of a goal node. It is listed in “Order of node expansion” only for your convenience, to see explicitly where it was found."/>
          <p:cNvSpPr/>
          <p:nvPr/>
        </p:nvSpPr>
        <p:spPr>
          <a:xfrm>
            <a:off x="1630362" y="5334000"/>
            <a:ext cx="5761039" cy="14503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0000"/>
                </a:solidFill>
              </a:defRPr>
            </a:pPr>
            <a:r>
              <a:t>Technically, the goal node is not really expanded, because we do not generate the children of a goal node. It is listed in </a:t>
            </a:r>
            <a:r>
              <a:t>“</a:t>
            </a:r>
            <a:r>
              <a:t>Order of node expansion</a:t>
            </a:r>
            <a:r>
              <a:t>”</a:t>
            </a:r>
            <a:r>
              <a:t> only for your convenience, to see explicitly where it was found.</a:t>
            </a:r>
          </a:p>
        </p:txBody>
      </p:sp>
      <p:sp>
        <p:nvSpPr>
          <p:cNvPr id="1130" name="The same “Order of node expansion”, “Path found”, and “Cost of path found” is obtained by both methods. They are formally equivalent to each other in all ways."/>
          <p:cNvSpPr/>
          <p:nvPr/>
        </p:nvSpPr>
        <p:spPr>
          <a:xfrm>
            <a:off x="2849562" y="2473325"/>
            <a:ext cx="5761039" cy="11836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0000"/>
                </a:solidFill>
              </a:defRPr>
            </a:pPr>
            <a:r>
              <a:t>The same </a:t>
            </a:r>
            <a:r>
              <a:t>“</a:t>
            </a:r>
            <a:r>
              <a:t>Order of node expansion</a:t>
            </a:r>
            <a:r>
              <a:t>”</a:t>
            </a:r>
            <a:r>
              <a:t>, </a:t>
            </a:r>
            <a:r>
              <a:t>“</a:t>
            </a:r>
            <a:r>
              <a:t>Path found</a:t>
            </a:r>
            <a:r>
              <a:t>”</a:t>
            </a:r>
            <a:r>
              <a:t>, and </a:t>
            </a:r>
            <a:r>
              <a:t>“</a:t>
            </a:r>
            <a:r>
              <a:t>Cost of path found</a:t>
            </a:r>
            <a:r>
              <a:t>”</a:t>
            </a:r>
            <a:r>
              <a:t> is obtained by both methods. They are formally equivalent to each other in all ways.</a:t>
            </a:r>
          </a:p>
        </p:txBody>
      </p:sp>
      <p:sp>
        <p:nvSpPr>
          <p:cNvPr id="1131" name="Route finding problem. Steps labeled w/cost."/>
          <p:cNvSpPr/>
          <p:nvPr/>
        </p:nvSpPr>
        <p:spPr>
          <a:xfrm>
            <a:off x="152400" y="2289175"/>
            <a:ext cx="2528888"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Route finding problem. Steps labeled w/cost.</a:t>
            </a:r>
          </a:p>
        </p:txBody>
      </p:sp>
      <p:sp>
        <p:nvSpPr>
          <p:cNvPr id="1132" name="Ex: Uniform-cost search"/>
          <p:cNvSpPr/>
          <p:nvPr>
            <p:ph type="title" idx="4294967295"/>
          </p:nvPr>
        </p:nvSpPr>
        <p:spPr>
          <a:xfrm>
            <a:off x="374650" y="88900"/>
            <a:ext cx="8153400" cy="1020763"/>
          </a:xfrm>
          <a:prstGeom prst="rect">
            <a:avLst/>
          </a:prstGeom>
        </p:spPr>
        <p:txBody>
          <a:bodyPr/>
          <a:lstStyle>
            <a:lvl1pPr defTabSz="457200">
              <a:defRPr sz="4400"/>
            </a:lvl1pPr>
          </a:lstStyle>
          <a:p>
            <a:pPr/>
            <a:r>
              <a:t>Ex: Uniform-cost search</a:t>
            </a:r>
          </a:p>
        </p:txBody>
      </p:sp>
      <p:sp>
        <p:nvSpPr>
          <p:cNvPr id="1133" name="(Virtual queue version)"/>
          <p:cNvSpPr/>
          <p:nvPr/>
        </p:nvSpPr>
        <p:spPr>
          <a:xfrm>
            <a:off x="6172200" y="514350"/>
            <a:ext cx="2850019" cy="383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000">
                <a:solidFill>
                  <a:schemeClr val="accent1"/>
                </a:solidFill>
              </a:defRPr>
            </a:lvl1pPr>
          </a:lstStyle>
          <a:p>
            <a:pPr/>
            <a:r>
              <a:t>(Virtual queue version)</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1137" name="Group"/>
          <p:cNvGrpSpPr/>
          <p:nvPr/>
        </p:nvGrpSpPr>
        <p:grpSpPr>
          <a:xfrm>
            <a:off x="914400" y="1905000"/>
            <a:ext cx="457200" cy="457200"/>
            <a:chOff x="0" y="0"/>
            <a:chExt cx="457200" cy="457200"/>
          </a:xfrm>
        </p:grpSpPr>
        <p:sp>
          <p:nvSpPr>
            <p:cNvPr id="1135" name="Circle"/>
            <p:cNvSpPr/>
            <p:nvPr/>
          </p:nvSpPr>
          <p:spPr>
            <a:xfrm>
              <a:off x="0" y="0"/>
              <a:ext cx="457200" cy="457200"/>
            </a:xfrm>
            <a:prstGeom prst="ellipse">
              <a:avLst/>
            </a:prstGeom>
            <a:solidFill>
              <a:srgbClr val="00FF00"/>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36" name="S"/>
            <p:cNvSpPr/>
            <p:nvPr/>
          </p:nvSpPr>
          <p:spPr>
            <a:xfrm>
              <a:off x="121556" y="49529"/>
              <a:ext cx="21408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S</a:t>
              </a:r>
            </a:p>
          </p:txBody>
        </p:sp>
      </p:grpSp>
      <p:grpSp>
        <p:nvGrpSpPr>
          <p:cNvPr id="1140" name="Group"/>
          <p:cNvGrpSpPr/>
          <p:nvPr/>
        </p:nvGrpSpPr>
        <p:grpSpPr>
          <a:xfrm>
            <a:off x="2209800" y="1981200"/>
            <a:ext cx="457200" cy="457200"/>
            <a:chOff x="0" y="0"/>
            <a:chExt cx="457200" cy="457200"/>
          </a:xfrm>
        </p:grpSpPr>
        <p:sp>
          <p:nvSpPr>
            <p:cNvPr id="1138" name="Circle"/>
            <p:cNvSpPr/>
            <p:nvPr/>
          </p:nvSpPr>
          <p:spPr>
            <a:xfrm>
              <a:off x="0" y="0"/>
              <a:ext cx="457200" cy="457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39" name="B"/>
            <p:cNvSpPr/>
            <p:nvPr/>
          </p:nvSpPr>
          <p:spPr>
            <a:xfrm>
              <a:off x="111845" y="49529"/>
              <a:ext cx="23351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B</a:t>
              </a:r>
            </a:p>
          </p:txBody>
        </p:sp>
      </p:grpSp>
      <p:grpSp>
        <p:nvGrpSpPr>
          <p:cNvPr id="1143" name="Group"/>
          <p:cNvGrpSpPr/>
          <p:nvPr/>
        </p:nvGrpSpPr>
        <p:grpSpPr>
          <a:xfrm>
            <a:off x="2209800" y="1219200"/>
            <a:ext cx="457200" cy="457200"/>
            <a:chOff x="0" y="0"/>
            <a:chExt cx="457200" cy="457200"/>
          </a:xfrm>
        </p:grpSpPr>
        <p:sp>
          <p:nvSpPr>
            <p:cNvPr id="1141" name="Circle"/>
            <p:cNvSpPr/>
            <p:nvPr/>
          </p:nvSpPr>
          <p:spPr>
            <a:xfrm>
              <a:off x="0" y="0"/>
              <a:ext cx="457200" cy="457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42" name="A"/>
            <p:cNvSpPr/>
            <p:nvPr/>
          </p:nvSpPr>
          <p:spPr>
            <a:xfrm>
              <a:off x="109110" y="49529"/>
              <a:ext cx="23898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A</a:t>
              </a:r>
            </a:p>
          </p:txBody>
        </p:sp>
      </p:grpSp>
      <p:grpSp>
        <p:nvGrpSpPr>
          <p:cNvPr id="1146" name="Group"/>
          <p:cNvGrpSpPr/>
          <p:nvPr/>
        </p:nvGrpSpPr>
        <p:grpSpPr>
          <a:xfrm>
            <a:off x="3352800" y="1219200"/>
            <a:ext cx="457200" cy="457200"/>
            <a:chOff x="0" y="0"/>
            <a:chExt cx="457200" cy="457200"/>
          </a:xfrm>
        </p:grpSpPr>
        <p:sp>
          <p:nvSpPr>
            <p:cNvPr id="1144" name="Circle"/>
            <p:cNvSpPr/>
            <p:nvPr/>
          </p:nvSpPr>
          <p:spPr>
            <a:xfrm>
              <a:off x="0" y="0"/>
              <a:ext cx="457200" cy="457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45" name="D"/>
            <p:cNvSpPr/>
            <p:nvPr/>
          </p:nvSpPr>
          <p:spPr>
            <a:xfrm>
              <a:off x="106431" y="49529"/>
              <a:ext cx="244338"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D</a:t>
              </a:r>
            </a:p>
          </p:txBody>
        </p:sp>
      </p:grpSp>
      <p:grpSp>
        <p:nvGrpSpPr>
          <p:cNvPr id="1149" name="Group"/>
          <p:cNvGrpSpPr/>
          <p:nvPr/>
        </p:nvGrpSpPr>
        <p:grpSpPr>
          <a:xfrm>
            <a:off x="3352800" y="1981200"/>
            <a:ext cx="457200" cy="457200"/>
            <a:chOff x="0" y="0"/>
            <a:chExt cx="457200" cy="457200"/>
          </a:xfrm>
        </p:grpSpPr>
        <p:sp>
          <p:nvSpPr>
            <p:cNvPr id="1147" name="Circle"/>
            <p:cNvSpPr/>
            <p:nvPr/>
          </p:nvSpPr>
          <p:spPr>
            <a:xfrm>
              <a:off x="0" y="0"/>
              <a:ext cx="457200" cy="457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48" name="E"/>
            <p:cNvSpPr/>
            <p:nvPr/>
          </p:nvSpPr>
          <p:spPr>
            <a:xfrm>
              <a:off x="115305" y="49529"/>
              <a:ext cx="22659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E</a:t>
              </a:r>
            </a:p>
          </p:txBody>
        </p:sp>
      </p:grpSp>
      <p:grpSp>
        <p:nvGrpSpPr>
          <p:cNvPr id="1152" name="Group"/>
          <p:cNvGrpSpPr/>
          <p:nvPr/>
        </p:nvGrpSpPr>
        <p:grpSpPr>
          <a:xfrm>
            <a:off x="2209800" y="2743200"/>
            <a:ext cx="457200" cy="457200"/>
            <a:chOff x="0" y="0"/>
            <a:chExt cx="457200" cy="457200"/>
          </a:xfrm>
        </p:grpSpPr>
        <p:sp>
          <p:nvSpPr>
            <p:cNvPr id="1150" name="Circle"/>
            <p:cNvSpPr/>
            <p:nvPr/>
          </p:nvSpPr>
          <p:spPr>
            <a:xfrm>
              <a:off x="0" y="0"/>
              <a:ext cx="457200" cy="457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51" name="C"/>
            <p:cNvSpPr/>
            <p:nvPr/>
          </p:nvSpPr>
          <p:spPr>
            <a:xfrm>
              <a:off x="108162" y="49529"/>
              <a:ext cx="24087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C</a:t>
              </a:r>
            </a:p>
          </p:txBody>
        </p:sp>
      </p:grpSp>
      <p:grpSp>
        <p:nvGrpSpPr>
          <p:cNvPr id="1155" name="Group"/>
          <p:cNvGrpSpPr/>
          <p:nvPr/>
        </p:nvGrpSpPr>
        <p:grpSpPr>
          <a:xfrm>
            <a:off x="4343400" y="1219200"/>
            <a:ext cx="457200" cy="457200"/>
            <a:chOff x="0" y="0"/>
            <a:chExt cx="457200" cy="457200"/>
          </a:xfrm>
        </p:grpSpPr>
        <p:sp>
          <p:nvSpPr>
            <p:cNvPr id="1153" name="Circle"/>
            <p:cNvSpPr/>
            <p:nvPr/>
          </p:nvSpPr>
          <p:spPr>
            <a:xfrm>
              <a:off x="0" y="0"/>
              <a:ext cx="457200" cy="457200"/>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54" name="F"/>
            <p:cNvSpPr/>
            <p:nvPr/>
          </p:nvSpPr>
          <p:spPr>
            <a:xfrm>
              <a:off x="116533" y="49529"/>
              <a:ext cx="224134"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F</a:t>
              </a:r>
            </a:p>
          </p:txBody>
        </p:sp>
      </p:grpSp>
      <p:grpSp>
        <p:nvGrpSpPr>
          <p:cNvPr id="1158" name="Group"/>
          <p:cNvGrpSpPr/>
          <p:nvPr/>
        </p:nvGrpSpPr>
        <p:grpSpPr>
          <a:xfrm>
            <a:off x="5334000" y="1905000"/>
            <a:ext cx="457200" cy="457200"/>
            <a:chOff x="0" y="0"/>
            <a:chExt cx="457200" cy="457200"/>
          </a:xfrm>
        </p:grpSpPr>
        <p:sp>
          <p:nvSpPr>
            <p:cNvPr id="1156" name="Circle"/>
            <p:cNvSpPr/>
            <p:nvPr/>
          </p:nvSpPr>
          <p:spPr>
            <a:xfrm>
              <a:off x="0" y="0"/>
              <a:ext cx="457200" cy="457200"/>
            </a:xfrm>
            <a:prstGeom prst="ellipse">
              <a:avLst/>
            </a:prstGeom>
            <a:solidFill>
              <a:srgbClr val="FF0000"/>
            </a:solidFill>
            <a:ln w="9525"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57" name="G"/>
            <p:cNvSpPr/>
            <p:nvPr/>
          </p:nvSpPr>
          <p:spPr>
            <a:xfrm>
              <a:off x="99232" y="49529"/>
              <a:ext cx="258736"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800"/>
              </a:lvl1pPr>
            </a:lstStyle>
            <a:p>
              <a:pPr/>
              <a:r>
                <a:t>G</a:t>
              </a:r>
            </a:p>
          </p:txBody>
        </p:sp>
      </p:grpSp>
      <p:sp>
        <p:nvSpPr>
          <p:cNvPr id="1159" name="Line"/>
          <p:cNvSpPr/>
          <p:nvPr/>
        </p:nvSpPr>
        <p:spPr>
          <a:xfrm flipV="1">
            <a:off x="1295400" y="1523999"/>
            <a:ext cx="914401" cy="457202"/>
          </a:xfrm>
          <a:prstGeom prst="line">
            <a:avLst/>
          </a:prstGeom>
          <a:ln>
            <a:solidFill>
              <a:srgbClr val="000000"/>
            </a:solidFill>
            <a:tailEnd type="triangle"/>
          </a:ln>
        </p:spPr>
        <p:txBody>
          <a:bodyPr lIns="45719" rIns="45719"/>
          <a:lstStyle/>
          <a:p>
            <a:pPr/>
          </a:p>
        </p:txBody>
      </p:sp>
      <p:sp>
        <p:nvSpPr>
          <p:cNvPr id="1160" name="Line"/>
          <p:cNvSpPr/>
          <p:nvPr/>
        </p:nvSpPr>
        <p:spPr>
          <a:xfrm>
            <a:off x="1371600" y="2133600"/>
            <a:ext cx="838200" cy="0"/>
          </a:xfrm>
          <a:prstGeom prst="line">
            <a:avLst/>
          </a:prstGeom>
          <a:ln>
            <a:solidFill>
              <a:srgbClr val="000000"/>
            </a:solidFill>
            <a:tailEnd type="triangle"/>
          </a:ln>
        </p:spPr>
        <p:txBody>
          <a:bodyPr lIns="45719" rIns="45719"/>
          <a:lstStyle/>
          <a:p>
            <a:pPr/>
          </a:p>
        </p:txBody>
      </p:sp>
      <p:sp>
        <p:nvSpPr>
          <p:cNvPr id="1161" name="Line"/>
          <p:cNvSpPr/>
          <p:nvPr/>
        </p:nvSpPr>
        <p:spPr>
          <a:xfrm>
            <a:off x="1295400" y="2285999"/>
            <a:ext cx="914401" cy="533402"/>
          </a:xfrm>
          <a:prstGeom prst="line">
            <a:avLst/>
          </a:prstGeom>
          <a:ln>
            <a:solidFill>
              <a:srgbClr val="000000"/>
            </a:solidFill>
            <a:tailEnd type="triangle"/>
          </a:ln>
        </p:spPr>
        <p:txBody>
          <a:bodyPr lIns="45719" rIns="45719"/>
          <a:lstStyle/>
          <a:p>
            <a:pPr/>
          </a:p>
        </p:txBody>
      </p:sp>
      <p:sp>
        <p:nvSpPr>
          <p:cNvPr id="1162" name="Line"/>
          <p:cNvSpPr/>
          <p:nvPr/>
        </p:nvSpPr>
        <p:spPr>
          <a:xfrm>
            <a:off x="2667000" y="1447800"/>
            <a:ext cx="685800" cy="0"/>
          </a:xfrm>
          <a:prstGeom prst="line">
            <a:avLst/>
          </a:prstGeom>
          <a:ln>
            <a:solidFill>
              <a:srgbClr val="000000"/>
            </a:solidFill>
            <a:tailEnd type="triangle"/>
          </a:ln>
        </p:spPr>
        <p:txBody>
          <a:bodyPr lIns="45719" rIns="45719"/>
          <a:lstStyle/>
          <a:p>
            <a:pPr/>
          </a:p>
        </p:txBody>
      </p:sp>
      <p:sp>
        <p:nvSpPr>
          <p:cNvPr id="1163" name="Line"/>
          <p:cNvSpPr/>
          <p:nvPr/>
        </p:nvSpPr>
        <p:spPr>
          <a:xfrm>
            <a:off x="2667000" y="2209800"/>
            <a:ext cx="685800" cy="0"/>
          </a:xfrm>
          <a:prstGeom prst="line">
            <a:avLst/>
          </a:prstGeom>
          <a:ln>
            <a:solidFill>
              <a:srgbClr val="000000"/>
            </a:solidFill>
            <a:tailEnd type="triangle"/>
          </a:ln>
        </p:spPr>
        <p:txBody>
          <a:bodyPr lIns="45719" rIns="45719"/>
          <a:lstStyle/>
          <a:p>
            <a:pPr/>
          </a:p>
        </p:txBody>
      </p:sp>
      <p:sp>
        <p:nvSpPr>
          <p:cNvPr id="1164" name="Line"/>
          <p:cNvSpPr/>
          <p:nvPr/>
        </p:nvSpPr>
        <p:spPr>
          <a:xfrm flipV="1">
            <a:off x="2667000" y="2209799"/>
            <a:ext cx="2667001" cy="762002"/>
          </a:xfrm>
          <a:prstGeom prst="line">
            <a:avLst/>
          </a:prstGeom>
          <a:ln>
            <a:solidFill>
              <a:srgbClr val="000000"/>
            </a:solidFill>
            <a:tailEnd type="triangle"/>
          </a:ln>
        </p:spPr>
        <p:txBody>
          <a:bodyPr lIns="45719" rIns="45719"/>
          <a:lstStyle/>
          <a:p>
            <a:pPr/>
          </a:p>
        </p:txBody>
      </p:sp>
      <p:sp>
        <p:nvSpPr>
          <p:cNvPr id="1165" name="Line"/>
          <p:cNvSpPr/>
          <p:nvPr/>
        </p:nvSpPr>
        <p:spPr>
          <a:xfrm flipV="1">
            <a:off x="3810000" y="2133599"/>
            <a:ext cx="1524001" cy="76202"/>
          </a:xfrm>
          <a:prstGeom prst="line">
            <a:avLst/>
          </a:prstGeom>
          <a:ln>
            <a:solidFill>
              <a:srgbClr val="000000"/>
            </a:solidFill>
            <a:tailEnd type="triangle"/>
          </a:ln>
        </p:spPr>
        <p:txBody>
          <a:bodyPr lIns="45719" rIns="45719"/>
          <a:lstStyle/>
          <a:p>
            <a:pPr/>
          </a:p>
        </p:txBody>
      </p:sp>
      <p:sp>
        <p:nvSpPr>
          <p:cNvPr id="1166" name="Line"/>
          <p:cNvSpPr/>
          <p:nvPr/>
        </p:nvSpPr>
        <p:spPr>
          <a:xfrm>
            <a:off x="3810000" y="1447800"/>
            <a:ext cx="533400" cy="0"/>
          </a:xfrm>
          <a:prstGeom prst="line">
            <a:avLst/>
          </a:prstGeom>
          <a:ln>
            <a:solidFill>
              <a:srgbClr val="000000"/>
            </a:solidFill>
            <a:tailEnd type="triangle"/>
          </a:ln>
        </p:spPr>
        <p:txBody>
          <a:bodyPr lIns="45719" rIns="45719"/>
          <a:lstStyle/>
          <a:p>
            <a:pPr/>
          </a:p>
        </p:txBody>
      </p:sp>
      <p:sp>
        <p:nvSpPr>
          <p:cNvPr id="1167" name="Line"/>
          <p:cNvSpPr/>
          <p:nvPr/>
        </p:nvSpPr>
        <p:spPr>
          <a:xfrm>
            <a:off x="4800599" y="1447800"/>
            <a:ext cx="609602" cy="533400"/>
          </a:xfrm>
          <a:prstGeom prst="line">
            <a:avLst/>
          </a:prstGeom>
          <a:ln>
            <a:solidFill>
              <a:srgbClr val="000000"/>
            </a:solidFill>
            <a:tailEnd type="triangle"/>
          </a:ln>
        </p:spPr>
        <p:txBody>
          <a:bodyPr lIns="45719" rIns="45719"/>
          <a:lstStyle/>
          <a:p>
            <a:pPr/>
          </a:p>
        </p:txBody>
      </p:sp>
      <p:sp>
        <p:nvSpPr>
          <p:cNvPr id="1168" name="1"/>
          <p:cNvSpPr/>
          <p:nvPr/>
        </p:nvSpPr>
        <p:spPr>
          <a:xfrm>
            <a:off x="1524000" y="2514600"/>
            <a:ext cx="22402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1</a:t>
            </a:r>
          </a:p>
        </p:txBody>
      </p:sp>
      <p:sp>
        <p:nvSpPr>
          <p:cNvPr id="1169" name="20"/>
          <p:cNvSpPr/>
          <p:nvPr/>
        </p:nvSpPr>
        <p:spPr>
          <a:xfrm>
            <a:off x="3717925" y="2627312"/>
            <a:ext cx="343903"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20</a:t>
            </a:r>
          </a:p>
        </p:txBody>
      </p:sp>
      <p:sp>
        <p:nvSpPr>
          <p:cNvPr id="1170" name="2"/>
          <p:cNvSpPr/>
          <p:nvPr/>
        </p:nvSpPr>
        <p:spPr>
          <a:xfrm>
            <a:off x="1600200" y="1828800"/>
            <a:ext cx="22402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2</a:t>
            </a:r>
          </a:p>
        </p:txBody>
      </p:sp>
      <p:sp>
        <p:nvSpPr>
          <p:cNvPr id="1171" name="3"/>
          <p:cNvSpPr/>
          <p:nvPr/>
        </p:nvSpPr>
        <p:spPr>
          <a:xfrm>
            <a:off x="1447800" y="1371600"/>
            <a:ext cx="224022"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3</a:t>
            </a:r>
          </a:p>
        </p:txBody>
      </p:sp>
      <p:sp>
        <p:nvSpPr>
          <p:cNvPr id="1172" name="4"/>
          <p:cNvSpPr/>
          <p:nvPr/>
        </p:nvSpPr>
        <p:spPr>
          <a:xfrm>
            <a:off x="2803525" y="1865312"/>
            <a:ext cx="22402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4</a:t>
            </a:r>
          </a:p>
        </p:txBody>
      </p:sp>
      <p:sp>
        <p:nvSpPr>
          <p:cNvPr id="1173" name="8"/>
          <p:cNvSpPr/>
          <p:nvPr/>
        </p:nvSpPr>
        <p:spPr>
          <a:xfrm>
            <a:off x="4175125" y="1865312"/>
            <a:ext cx="22402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8</a:t>
            </a:r>
          </a:p>
        </p:txBody>
      </p:sp>
      <p:sp>
        <p:nvSpPr>
          <p:cNvPr id="1174" name="6"/>
          <p:cNvSpPr/>
          <p:nvPr/>
        </p:nvSpPr>
        <p:spPr>
          <a:xfrm>
            <a:off x="2803525" y="1103312"/>
            <a:ext cx="22402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6</a:t>
            </a:r>
          </a:p>
        </p:txBody>
      </p:sp>
      <p:sp>
        <p:nvSpPr>
          <p:cNvPr id="1175" name="1"/>
          <p:cNvSpPr/>
          <p:nvPr/>
        </p:nvSpPr>
        <p:spPr>
          <a:xfrm>
            <a:off x="3870325" y="1103312"/>
            <a:ext cx="22402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1</a:t>
            </a:r>
          </a:p>
        </p:txBody>
      </p:sp>
      <p:sp>
        <p:nvSpPr>
          <p:cNvPr id="1176" name="1"/>
          <p:cNvSpPr/>
          <p:nvPr/>
        </p:nvSpPr>
        <p:spPr>
          <a:xfrm>
            <a:off x="5013325" y="1331912"/>
            <a:ext cx="224022" cy="358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1</a:t>
            </a:r>
          </a:p>
        </p:txBody>
      </p:sp>
      <p:sp>
        <p:nvSpPr>
          <p:cNvPr id="1177" name="The graph above shows the step-costs for different paths going from the start (S) to…"/>
          <p:cNvSpPr/>
          <p:nvPr/>
        </p:nvSpPr>
        <p:spPr>
          <a:xfrm>
            <a:off x="228600" y="3733800"/>
            <a:ext cx="8853783" cy="16916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42900" indent="-342900" defTabSz="457200">
              <a:defRPr sz="1800"/>
            </a:pPr>
            <a:r>
              <a:t>The graph above shows the step-costs for different paths going from the start (S) to </a:t>
            </a:r>
          </a:p>
          <a:p>
            <a:pPr marL="342900" indent="-342900" defTabSz="457200">
              <a:defRPr sz="1800"/>
            </a:pPr>
            <a:r>
              <a:t>the goal (G). </a:t>
            </a:r>
          </a:p>
          <a:p>
            <a:pPr marL="342900" indent="-342900" defTabSz="457200">
              <a:defRPr sz="1800"/>
            </a:pPr>
          </a:p>
          <a:p>
            <a:pPr marL="342900" indent="-342900" defTabSz="457200">
              <a:defRPr sz="1800"/>
            </a:pPr>
            <a:r>
              <a:t>Use uniform cost search to find the optimal path to the goal.</a:t>
            </a:r>
          </a:p>
          <a:p>
            <a:pPr marL="342900" indent="-342900" defTabSz="457200">
              <a:defRPr sz="1800"/>
            </a:pPr>
          </a:p>
        </p:txBody>
      </p:sp>
      <p:sp>
        <p:nvSpPr>
          <p:cNvPr id="1178" name="Exercise for home"/>
          <p:cNvSpPr/>
          <p:nvPr/>
        </p:nvSpPr>
        <p:spPr>
          <a:xfrm>
            <a:off x="3108325" y="5289550"/>
            <a:ext cx="1908272" cy="37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0000"/>
                </a:solidFill>
                <a:latin typeface="Tahoma"/>
                <a:ea typeface="Tahoma"/>
                <a:cs typeface="Tahoma"/>
                <a:sym typeface="Tahoma"/>
              </a:defRPr>
            </a:lvl1pPr>
          </a:lstStyle>
          <a:p>
            <a:pPr/>
            <a:r>
              <a:t>Exercise for home</a:t>
            </a:r>
          </a:p>
        </p:txBody>
      </p:sp>
      <p:sp>
        <p:nvSpPr>
          <p:cNvPr id="1179" name="Rectangle"/>
          <p:cNvSpPr/>
          <p:nvPr/>
        </p:nvSpPr>
        <p:spPr>
          <a:xfrm>
            <a:off x="2819400" y="5105400"/>
            <a:ext cx="2895600" cy="838200"/>
          </a:xfrm>
          <a:prstGeom prst="rect">
            <a:avLst/>
          </a:prstGeom>
          <a:ln>
            <a:solidFill>
              <a:srgbClr val="000000"/>
            </a:solidFill>
          </a:ln>
        </p:spPr>
        <p:txBody>
          <a:bodyPr lIns="45719" rIns="45719" anchor="ctr"/>
          <a:lstStyle/>
          <a:p>
            <a:pPr defTabSz="457200">
              <a:defRPr sz="1800">
                <a:latin typeface="Tahoma"/>
                <a:ea typeface="Tahoma"/>
                <a:cs typeface="Tahoma"/>
                <a:sym typeface="Tahoma"/>
              </a:defRPr>
            </a:pP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1" name="Why require step cost ¸ ² &gt; 0?…"/>
          <p:cNvSpPr/>
          <p:nvPr>
            <p:ph type="body" idx="4294967295"/>
          </p:nvPr>
        </p:nvSpPr>
        <p:spPr>
          <a:xfrm>
            <a:off x="347662" y="1058862"/>
            <a:ext cx="8686801" cy="5330826"/>
          </a:xfrm>
          <a:prstGeom prst="rect">
            <a:avLst/>
          </a:prstGeom>
        </p:spPr>
        <p:txBody>
          <a:bodyPr/>
          <a:lstStyle/>
          <a:p>
            <a:pPr defTabSz="457200">
              <a:buClr>
                <a:schemeClr val="accent1"/>
              </a:buClr>
              <a:buChar char="•"/>
            </a:pPr>
            <a:r>
              <a:t>Why require step cost </a:t>
            </a:r>
            <a:r>
              <a:rPr>
                <a:latin typeface="cmsy10"/>
                <a:ea typeface="cmsy10"/>
                <a:cs typeface="cmsy10"/>
                <a:sym typeface="cmsy10"/>
              </a:rPr>
              <a:t>¸</a:t>
            </a:r>
            <a:r>
              <a:t> </a:t>
            </a:r>
            <a:r>
              <a:rPr>
                <a:latin typeface="cmmi10"/>
                <a:ea typeface="cmmi10"/>
                <a:cs typeface="cmmi10"/>
                <a:sym typeface="cmmi10"/>
              </a:rPr>
              <a:t>²</a:t>
            </a:r>
            <a:r>
              <a:t> &gt; 0?</a:t>
            </a:r>
          </a:p>
          <a:p>
            <a:pPr lvl="1" marL="742950" indent="-285750" defTabSz="457200">
              <a:spcBef>
                <a:spcPts val="0"/>
              </a:spcBef>
              <a:buClr>
                <a:schemeClr val="accent1"/>
              </a:buClr>
              <a:defRPr sz="2800"/>
            </a:pPr>
            <a:r>
              <a:t>Otherwise, an infinite regress is possible.</a:t>
            </a:r>
          </a:p>
          <a:p>
            <a:pPr lvl="1" marL="742950" indent="-285750" defTabSz="457200">
              <a:spcBef>
                <a:spcPts val="0"/>
              </a:spcBef>
              <a:buClr>
                <a:schemeClr val="accent1"/>
              </a:buClr>
              <a:defRPr sz="2800"/>
            </a:pPr>
            <a:r>
              <a:t>Recall:</a:t>
            </a:r>
          </a:p>
        </p:txBody>
      </p:sp>
      <p:grpSp>
        <p:nvGrpSpPr>
          <p:cNvPr id="1184" name="Group"/>
          <p:cNvGrpSpPr/>
          <p:nvPr/>
        </p:nvGrpSpPr>
        <p:grpSpPr>
          <a:xfrm>
            <a:off x="3276600" y="3200400"/>
            <a:ext cx="457200" cy="457200"/>
            <a:chOff x="0" y="0"/>
            <a:chExt cx="457200" cy="457200"/>
          </a:xfrm>
        </p:grpSpPr>
        <p:sp>
          <p:nvSpPr>
            <p:cNvPr id="1182" name="Circle"/>
            <p:cNvSpPr/>
            <p:nvPr/>
          </p:nvSpPr>
          <p:spPr>
            <a:xfrm>
              <a:off x="0" y="0"/>
              <a:ext cx="457200" cy="457200"/>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83" name="S"/>
            <p:cNvSpPr/>
            <p:nvPr/>
          </p:nvSpPr>
          <p:spPr>
            <a:xfrm>
              <a:off x="66950" y="49529"/>
              <a:ext cx="3233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lvl1pPr>
            </a:lstStyle>
            <a:p>
              <a:pPr/>
              <a:r>
                <a:t>S</a:t>
              </a:r>
            </a:p>
          </p:txBody>
        </p:sp>
      </p:grpSp>
      <p:sp>
        <p:nvSpPr>
          <p:cNvPr id="1185" name="Circle"/>
          <p:cNvSpPr/>
          <p:nvPr/>
        </p:nvSpPr>
        <p:spPr>
          <a:xfrm>
            <a:off x="3184525" y="3108325"/>
            <a:ext cx="641350" cy="641350"/>
          </a:xfrm>
          <a:prstGeom prst="ellipse">
            <a:avLst/>
          </a:prstGeom>
          <a:ln w="25400">
            <a:solidFill>
              <a:srgbClr val="000000"/>
            </a:solidFill>
          </a:ln>
        </p:spPr>
        <p:txBody>
          <a:bodyPr lIns="45719" rIns="45719" anchor="ctr"/>
          <a:lstStyle/>
          <a:p>
            <a:pPr algn="ctr" defTabSz="457200">
              <a:defRPr sz="1800"/>
            </a:pPr>
          </a:p>
        </p:txBody>
      </p:sp>
      <p:grpSp>
        <p:nvGrpSpPr>
          <p:cNvPr id="1188" name="Group"/>
          <p:cNvGrpSpPr/>
          <p:nvPr/>
        </p:nvGrpSpPr>
        <p:grpSpPr>
          <a:xfrm>
            <a:off x="1447800" y="5029200"/>
            <a:ext cx="457200" cy="457200"/>
            <a:chOff x="0" y="0"/>
            <a:chExt cx="457200" cy="457200"/>
          </a:xfrm>
        </p:grpSpPr>
        <p:sp>
          <p:nvSpPr>
            <p:cNvPr id="1186" name="Square"/>
            <p:cNvSpPr/>
            <p:nvPr/>
          </p:nvSpPr>
          <p:spPr>
            <a:xfrm>
              <a:off x="0" y="0"/>
              <a:ext cx="457200" cy="457200"/>
            </a:xfrm>
            <a:prstGeom prst="rect">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87" name="G"/>
            <p:cNvSpPr/>
            <p:nvPr/>
          </p:nvSpPr>
          <p:spPr>
            <a:xfrm>
              <a:off x="0" y="49530"/>
              <a:ext cx="4572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lvl1pPr>
            </a:lstStyle>
            <a:p>
              <a:pPr/>
              <a:r>
                <a:t>G</a:t>
              </a:r>
            </a:p>
          </p:txBody>
        </p:sp>
      </p:grpSp>
      <p:sp>
        <p:nvSpPr>
          <p:cNvPr id="1189" name="Line"/>
          <p:cNvSpPr/>
          <p:nvPr/>
        </p:nvSpPr>
        <p:spPr>
          <a:xfrm flipH="1">
            <a:off x="1904999" y="3656012"/>
            <a:ext cx="1373189" cy="1373189"/>
          </a:xfrm>
          <a:prstGeom prst="line">
            <a:avLst/>
          </a:prstGeom>
          <a:ln w="25400">
            <a:solidFill>
              <a:srgbClr val="000000"/>
            </a:solidFill>
            <a:tailEnd type="triangle"/>
          </a:ln>
        </p:spPr>
        <p:txBody>
          <a:bodyPr lIns="45719" rIns="45719"/>
          <a:lstStyle/>
          <a:p>
            <a:pPr/>
          </a:p>
        </p:txBody>
      </p:sp>
      <p:sp>
        <p:nvSpPr>
          <p:cNvPr id="1190" name="G is the only goal node in the search space."/>
          <p:cNvSpPr/>
          <p:nvPr/>
        </p:nvSpPr>
        <p:spPr>
          <a:xfrm>
            <a:off x="762000" y="5638800"/>
            <a:ext cx="2516188" cy="6502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0000"/>
                </a:solidFill>
              </a:defRPr>
            </a:lvl1pPr>
          </a:lstStyle>
          <a:p>
            <a:pPr/>
            <a:r>
              <a:t>G is the only goal node in the search space.</a:t>
            </a:r>
          </a:p>
        </p:txBody>
      </p:sp>
      <p:sp>
        <p:nvSpPr>
          <p:cNvPr id="1191" name="S is the start node."/>
          <p:cNvSpPr/>
          <p:nvPr/>
        </p:nvSpPr>
        <p:spPr>
          <a:xfrm>
            <a:off x="609600" y="3244850"/>
            <a:ext cx="2133600" cy="383540"/>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lvl1pPr defTabSz="457200">
              <a:defRPr sz="1800">
                <a:solidFill>
                  <a:srgbClr val="FF0000"/>
                </a:solidFill>
              </a:defRPr>
            </a:lvl1pPr>
          </a:lstStyle>
          <a:p>
            <a:pPr/>
            <a:r>
              <a:t>S is the start node.</a:t>
            </a:r>
          </a:p>
        </p:txBody>
      </p:sp>
      <p:sp>
        <p:nvSpPr>
          <p:cNvPr id="1192" name="cost(S,G) = 1"/>
          <p:cNvSpPr/>
          <p:nvPr/>
        </p:nvSpPr>
        <p:spPr>
          <a:xfrm>
            <a:off x="990600" y="4038600"/>
            <a:ext cx="1601788"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cost(S,G) = 1</a:t>
            </a:r>
          </a:p>
        </p:txBody>
      </p:sp>
      <p:sp>
        <p:nvSpPr>
          <p:cNvPr id="1193" name="g(G) = 1"/>
          <p:cNvSpPr/>
          <p:nvPr/>
        </p:nvSpPr>
        <p:spPr>
          <a:xfrm>
            <a:off x="2035175" y="5073650"/>
            <a:ext cx="1149350" cy="3581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1800"/>
            </a:lvl1pPr>
          </a:lstStyle>
          <a:p>
            <a:pPr/>
            <a:r>
              <a:t>g(G) = 1</a:t>
            </a:r>
          </a:p>
        </p:txBody>
      </p:sp>
      <p:grpSp>
        <p:nvGrpSpPr>
          <p:cNvPr id="1198" name="Group"/>
          <p:cNvGrpSpPr/>
          <p:nvPr/>
        </p:nvGrpSpPr>
        <p:grpSpPr>
          <a:xfrm>
            <a:off x="3732212" y="3656012"/>
            <a:ext cx="974726" cy="638176"/>
            <a:chOff x="0" y="0"/>
            <a:chExt cx="974724" cy="638175"/>
          </a:xfrm>
        </p:grpSpPr>
        <p:sp>
          <p:nvSpPr>
            <p:cNvPr id="1194" name="Line"/>
            <p:cNvSpPr/>
            <p:nvPr/>
          </p:nvSpPr>
          <p:spPr>
            <a:xfrm>
              <a:off x="0" y="-1"/>
              <a:ext cx="584200" cy="249239"/>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1197" name="Group"/>
            <p:cNvGrpSpPr/>
            <p:nvPr/>
          </p:nvGrpSpPr>
          <p:grpSpPr>
            <a:xfrm>
              <a:off x="517524" y="182562"/>
              <a:ext cx="457201" cy="455614"/>
              <a:chOff x="0" y="0"/>
              <a:chExt cx="457200" cy="455612"/>
            </a:xfrm>
          </p:grpSpPr>
          <p:sp>
            <p:nvSpPr>
              <p:cNvPr id="1195" name="Circle"/>
              <p:cNvSpPr/>
              <p:nvPr/>
            </p:nvSpPr>
            <p:spPr>
              <a:xfrm>
                <a:off x="0" y="0"/>
                <a:ext cx="457201" cy="455613"/>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196" name="A"/>
              <p:cNvSpPr/>
              <p:nvPr/>
            </p:nvSpPr>
            <p:spPr>
              <a:xfrm>
                <a:off x="66950" y="48736"/>
                <a:ext cx="3233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lvl1pPr>
              </a:lstStyle>
              <a:p>
                <a:pPr/>
                <a:r>
                  <a:t>A</a:t>
                </a:r>
              </a:p>
            </p:txBody>
          </p:sp>
        </p:grpSp>
      </p:grpSp>
      <p:grpSp>
        <p:nvGrpSpPr>
          <p:cNvPr id="1203" name="Group"/>
          <p:cNvGrpSpPr/>
          <p:nvPr/>
        </p:nvGrpSpPr>
        <p:grpSpPr>
          <a:xfrm>
            <a:off x="4618037" y="4237037"/>
            <a:ext cx="974726" cy="639763"/>
            <a:chOff x="0" y="0"/>
            <a:chExt cx="974724" cy="639762"/>
          </a:xfrm>
        </p:grpSpPr>
        <p:sp>
          <p:nvSpPr>
            <p:cNvPr id="1199" name="Line"/>
            <p:cNvSpPr/>
            <p:nvPr/>
          </p:nvSpPr>
          <p:spPr>
            <a:xfrm>
              <a:off x="0" y="-1"/>
              <a:ext cx="584200" cy="249238"/>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1202" name="Group"/>
            <p:cNvGrpSpPr/>
            <p:nvPr/>
          </p:nvGrpSpPr>
          <p:grpSpPr>
            <a:xfrm>
              <a:off x="517524" y="182562"/>
              <a:ext cx="457201" cy="457201"/>
              <a:chOff x="0" y="0"/>
              <a:chExt cx="457200" cy="457200"/>
            </a:xfrm>
          </p:grpSpPr>
          <p:sp>
            <p:nvSpPr>
              <p:cNvPr id="1200" name="Circle"/>
              <p:cNvSpPr/>
              <p:nvPr/>
            </p:nvSpPr>
            <p:spPr>
              <a:xfrm>
                <a:off x="0" y="0"/>
                <a:ext cx="457201" cy="457201"/>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201" name="B"/>
              <p:cNvSpPr/>
              <p:nvPr/>
            </p:nvSpPr>
            <p:spPr>
              <a:xfrm>
                <a:off x="66950" y="49530"/>
                <a:ext cx="3233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lvl1pPr>
              </a:lstStyle>
              <a:p>
                <a:pPr/>
                <a:r>
                  <a:t>B</a:t>
                </a:r>
              </a:p>
            </p:txBody>
          </p:sp>
        </p:grpSp>
      </p:grpSp>
      <p:grpSp>
        <p:nvGrpSpPr>
          <p:cNvPr id="1208" name="Group"/>
          <p:cNvGrpSpPr/>
          <p:nvPr/>
        </p:nvGrpSpPr>
        <p:grpSpPr>
          <a:xfrm>
            <a:off x="6496050" y="5335587"/>
            <a:ext cx="976313" cy="639763"/>
            <a:chOff x="0" y="0"/>
            <a:chExt cx="976312" cy="639762"/>
          </a:xfrm>
        </p:grpSpPr>
        <p:sp>
          <p:nvSpPr>
            <p:cNvPr id="1204" name="Line"/>
            <p:cNvSpPr/>
            <p:nvPr/>
          </p:nvSpPr>
          <p:spPr>
            <a:xfrm>
              <a:off x="0" y="0"/>
              <a:ext cx="585788" cy="249237"/>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1207" name="Group"/>
            <p:cNvGrpSpPr/>
            <p:nvPr/>
          </p:nvGrpSpPr>
          <p:grpSpPr>
            <a:xfrm>
              <a:off x="519113" y="182562"/>
              <a:ext cx="457200" cy="457201"/>
              <a:chOff x="0" y="0"/>
              <a:chExt cx="457199" cy="457200"/>
            </a:xfrm>
          </p:grpSpPr>
          <p:sp>
            <p:nvSpPr>
              <p:cNvPr id="1205" name="Circle"/>
              <p:cNvSpPr/>
              <p:nvPr/>
            </p:nvSpPr>
            <p:spPr>
              <a:xfrm>
                <a:off x="0" y="0"/>
                <a:ext cx="457200" cy="457201"/>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206" name="D"/>
              <p:cNvSpPr/>
              <p:nvPr/>
            </p:nvSpPr>
            <p:spPr>
              <a:xfrm>
                <a:off x="66950" y="49530"/>
                <a:ext cx="323300"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lvl1pPr>
              </a:lstStyle>
              <a:p>
                <a:pPr/>
                <a:r>
                  <a:t>D</a:t>
                </a:r>
              </a:p>
            </p:txBody>
          </p:sp>
        </p:grpSp>
      </p:grpSp>
      <p:grpSp>
        <p:nvGrpSpPr>
          <p:cNvPr id="1213" name="Group"/>
          <p:cNvGrpSpPr/>
          <p:nvPr/>
        </p:nvGrpSpPr>
        <p:grpSpPr>
          <a:xfrm>
            <a:off x="5546725" y="4779962"/>
            <a:ext cx="974725" cy="638176"/>
            <a:chOff x="0" y="0"/>
            <a:chExt cx="974724" cy="638175"/>
          </a:xfrm>
        </p:grpSpPr>
        <p:sp>
          <p:nvSpPr>
            <p:cNvPr id="1209" name="Line"/>
            <p:cNvSpPr/>
            <p:nvPr/>
          </p:nvSpPr>
          <p:spPr>
            <a:xfrm>
              <a:off x="0" y="-1"/>
              <a:ext cx="584200" cy="249239"/>
            </a:xfrm>
            <a:prstGeom prst="line">
              <a:avLst/>
            </a:prstGeom>
            <a:noFill/>
            <a:ln w="25400" cap="flat">
              <a:solidFill>
                <a:srgbClr val="000000"/>
              </a:solidFill>
              <a:prstDash val="solid"/>
              <a:round/>
              <a:tailEnd type="triangle" w="med" len="med"/>
            </a:ln>
            <a:effectLst/>
          </p:spPr>
          <p:txBody>
            <a:bodyPr wrap="square" lIns="45719" tIns="45719" rIns="45719" bIns="45719" numCol="1" anchor="t">
              <a:noAutofit/>
            </a:bodyPr>
            <a:lstStyle/>
            <a:p>
              <a:pPr/>
            </a:p>
          </p:txBody>
        </p:sp>
        <p:grpSp>
          <p:nvGrpSpPr>
            <p:cNvPr id="1212" name="Group"/>
            <p:cNvGrpSpPr/>
            <p:nvPr/>
          </p:nvGrpSpPr>
          <p:grpSpPr>
            <a:xfrm>
              <a:off x="517524" y="182562"/>
              <a:ext cx="457201" cy="455614"/>
              <a:chOff x="0" y="0"/>
              <a:chExt cx="457200" cy="455612"/>
            </a:xfrm>
          </p:grpSpPr>
          <p:sp>
            <p:nvSpPr>
              <p:cNvPr id="1210" name="Circle"/>
              <p:cNvSpPr/>
              <p:nvPr/>
            </p:nvSpPr>
            <p:spPr>
              <a:xfrm>
                <a:off x="0" y="0"/>
                <a:ext cx="457201" cy="455613"/>
              </a:xfrm>
              <a:prstGeom prst="ellipse">
                <a:avLst/>
              </a:prstGeom>
              <a:noFill/>
              <a:ln w="25400" cap="flat">
                <a:solidFill>
                  <a:srgbClr val="000000"/>
                </a:solidFill>
                <a:prstDash val="solid"/>
                <a:round/>
              </a:ln>
              <a:effectLst/>
            </p:spPr>
            <p:txBody>
              <a:bodyPr wrap="square" lIns="45719" tIns="45719" rIns="45719" bIns="45719" numCol="1" anchor="ctr">
                <a:noAutofit/>
              </a:bodyPr>
              <a:lstStyle/>
              <a:p>
                <a:pPr algn="ctr" defTabSz="457200">
                  <a:defRPr sz="1800"/>
                </a:pPr>
              </a:p>
            </p:txBody>
          </p:sp>
          <p:sp>
            <p:nvSpPr>
              <p:cNvPr id="1211" name="C"/>
              <p:cNvSpPr/>
              <p:nvPr/>
            </p:nvSpPr>
            <p:spPr>
              <a:xfrm>
                <a:off x="66950" y="48736"/>
                <a:ext cx="323301" cy="358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defTabSz="457200">
                  <a:defRPr sz="1800"/>
                </a:lvl1pPr>
              </a:lstStyle>
              <a:p>
                <a:pPr/>
                <a:r>
                  <a:t>C</a:t>
                </a:r>
              </a:p>
            </p:txBody>
          </p:sp>
        </p:grpSp>
      </p:grpSp>
      <p:sp>
        <p:nvSpPr>
          <p:cNvPr id="1214" name="Line"/>
          <p:cNvSpPr/>
          <p:nvPr/>
        </p:nvSpPr>
        <p:spPr>
          <a:xfrm>
            <a:off x="7416800" y="5857874"/>
            <a:ext cx="584201" cy="249239"/>
          </a:xfrm>
          <a:prstGeom prst="line">
            <a:avLst/>
          </a:prstGeom>
          <a:ln w="25400">
            <a:solidFill>
              <a:srgbClr val="000000"/>
            </a:solidFill>
            <a:tailEnd type="triangle"/>
          </a:ln>
        </p:spPr>
        <p:txBody>
          <a:bodyPr lIns="45719" rIns="45719"/>
          <a:lstStyle/>
          <a:p>
            <a:pPr/>
          </a:p>
        </p:txBody>
      </p:sp>
      <p:sp>
        <p:nvSpPr>
          <p:cNvPr id="1215" name="cost(S,A) = 1/2…"/>
          <p:cNvSpPr/>
          <p:nvPr/>
        </p:nvSpPr>
        <p:spPr>
          <a:xfrm>
            <a:off x="4024312" y="3133725"/>
            <a:ext cx="183356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cost(S,A) = 1/2</a:t>
            </a:r>
          </a:p>
          <a:p>
            <a:pPr defTabSz="457200">
              <a:defRPr sz="1800"/>
            </a:pPr>
            <a:r>
              <a:t>g(A) = 1/2</a:t>
            </a:r>
          </a:p>
        </p:txBody>
      </p:sp>
      <p:sp>
        <p:nvSpPr>
          <p:cNvPr id="1216" name="cost(A,B) = 1/4…"/>
          <p:cNvSpPr/>
          <p:nvPr/>
        </p:nvSpPr>
        <p:spPr>
          <a:xfrm>
            <a:off x="4954587" y="3714750"/>
            <a:ext cx="1833563"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cost(A,B) = 1/4</a:t>
            </a:r>
          </a:p>
          <a:p>
            <a:pPr defTabSz="457200">
              <a:defRPr sz="1800"/>
            </a:pPr>
            <a:r>
              <a:t>g(B) = 3/4</a:t>
            </a:r>
          </a:p>
        </p:txBody>
      </p:sp>
      <p:sp>
        <p:nvSpPr>
          <p:cNvPr id="1217" name="cost(B,C) = 1/8…"/>
          <p:cNvSpPr/>
          <p:nvPr/>
        </p:nvSpPr>
        <p:spPr>
          <a:xfrm>
            <a:off x="5875337" y="4243387"/>
            <a:ext cx="1833563"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cost(B,C) = 1/8</a:t>
            </a:r>
          </a:p>
          <a:p>
            <a:pPr defTabSz="457200">
              <a:defRPr sz="1800"/>
            </a:pPr>
            <a:r>
              <a:t>g(C) = 7/8</a:t>
            </a:r>
          </a:p>
        </p:txBody>
      </p:sp>
      <p:sp>
        <p:nvSpPr>
          <p:cNvPr id="1218" name="cost(C,D) = 1/16…"/>
          <p:cNvSpPr/>
          <p:nvPr/>
        </p:nvSpPr>
        <p:spPr>
          <a:xfrm>
            <a:off x="6792912" y="4814887"/>
            <a:ext cx="1957388"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pPr>
            <a:r>
              <a:t>cost(C,D) = 1/16</a:t>
            </a:r>
          </a:p>
          <a:p>
            <a:pPr defTabSz="457200">
              <a:defRPr sz="1800"/>
            </a:pPr>
            <a:r>
              <a:t>g(C) = 15/16</a:t>
            </a:r>
          </a:p>
        </p:txBody>
      </p:sp>
      <p:sp>
        <p:nvSpPr>
          <p:cNvPr id="1219" name="No return from this branch.…"/>
          <p:cNvSpPr/>
          <p:nvPr/>
        </p:nvSpPr>
        <p:spPr>
          <a:xfrm>
            <a:off x="5932487" y="6011862"/>
            <a:ext cx="2968626" cy="650241"/>
          </a:xfrm>
          <a:prstGeom prst="rect">
            <a:avLst/>
          </a:prstGeom>
          <a:ln w="25400">
            <a:solidFill>
              <a:srgbClr val="FF0000"/>
            </a:solidFill>
          </a:ln>
          <a:extLst>
            <a:ext uri="{C572A759-6A51-4108-AA02-DFA0A04FC94B}">
              <ma14:wrappingTextBoxFlag xmlns:ma14="http://schemas.microsoft.com/office/mac/drawingml/2011/main" val="1"/>
            </a:ext>
          </a:extLst>
        </p:spPr>
        <p:txBody>
          <a:bodyPr lIns="45719" rIns="45719">
            <a:spAutoFit/>
          </a:bodyPr>
          <a:lstStyle/>
          <a:p>
            <a:pPr defTabSz="457200">
              <a:defRPr sz="1800">
                <a:solidFill>
                  <a:srgbClr val="FF0000"/>
                </a:solidFill>
              </a:defRPr>
            </a:pPr>
            <a:r>
              <a:t>No return from this branch.</a:t>
            </a:r>
          </a:p>
          <a:p>
            <a:pPr defTabSz="457200">
              <a:defRPr sz="1800">
                <a:solidFill>
                  <a:srgbClr val="FF0000"/>
                </a:solidFill>
              </a:defRPr>
            </a:pPr>
            <a:r>
              <a:t>G will never be popped.</a:t>
            </a:r>
          </a:p>
        </p:txBody>
      </p:sp>
      <p:sp>
        <p:nvSpPr>
          <p:cNvPr id="1220" name="..."/>
          <p:cNvSpPr/>
          <p:nvPr/>
        </p:nvSpPr>
        <p:spPr>
          <a:xfrm>
            <a:off x="7700962" y="5070475"/>
            <a:ext cx="1028701" cy="6883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defRPr sz="4000"/>
            </a:lvl1pPr>
          </a:lstStyle>
          <a:p>
            <a:pPr/>
            <a:r>
              <a:t>...</a:t>
            </a:r>
          </a:p>
        </p:txBody>
      </p:sp>
      <p:sp>
        <p:nvSpPr>
          <p:cNvPr id="1221" name="Uniform cost search"/>
          <p:cNvSpPr/>
          <p:nvPr>
            <p:ph type="title" idx="4294967295"/>
          </p:nvPr>
        </p:nvSpPr>
        <p:spPr>
          <a:xfrm>
            <a:off x="374650" y="88900"/>
            <a:ext cx="8153400" cy="1020763"/>
          </a:xfrm>
          <a:prstGeom prst="rect">
            <a:avLst/>
          </a:prstGeom>
        </p:spPr>
        <p:txBody>
          <a:bodyPr/>
          <a:lstStyle>
            <a:lvl1pPr defTabSz="457200">
              <a:defRPr sz="4400"/>
            </a:lvl1pPr>
          </a:lstStyle>
          <a:p>
            <a:pPr/>
            <a:r>
              <a:t>Uniform cost search</a:t>
            </a:r>
          </a:p>
        </p:txBody>
      </p:sp>
      <p:pic>
        <p:nvPicPr>
          <p:cNvPr id="1222" name="TP_tmp.png" descr="TP_tmp.png"/>
          <p:cNvPicPr>
            <a:picLocks noChangeAspect="1"/>
          </p:cNvPicPr>
          <p:nvPr/>
        </p:nvPicPr>
        <p:blipFill>
          <a:blip r:embed="rId2">
            <a:extLst/>
          </a:blip>
          <a:stretch>
            <a:fillRect/>
          </a:stretch>
        </p:blipFill>
        <p:spPr>
          <a:xfrm>
            <a:off x="2214562" y="2133600"/>
            <a:ext cx="1177926" cy="646113"/>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224" name="DEPTH-FIRST…"/>
          <p:cNvSpPr/>
          <p:nvPr/>
        </p:nvSpPr>
        <p:spPr>
          <a:xfrm>
            <a:off x="457200" y="762000"/>
            <a:ext cx="7466370" cy="291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9600"/>
            </a:pPr>
            <a:r>
              <a:t>DEPTH-FIRST</a:t>
            </a:r>
          </a:p>
          <a:p>
            <a:pPr defTabSz="457200">
              <a:defRPr sz="9600"/>
            </a:pPr>
            <a:r>
              <a:t>SEARCH</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6"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27"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a:t>
            </a:r>
            <a:r>
              <a:rPr i="1"/>
              <a:t>deepest</a:t>
            </a:r>
            <a:r>
              <a:t> unexpanded node</a:t>
            </a:r>
          </a:p>
          <a:p>
            <a:pPr defTabSz="457200">
              <a:spcBef>
                <a:spcPts val="500"/>
              </a:spcBef>
              <a:buClr>
                <a:schemeClr val="accent1"/>
              </a:buClr>
              <a:buChar char="•"/>
              <a:defRPr i="1" sz="2400"/>
            </a:pPr>
            <a:r>
              <a:t>Frontier </a:t>
            </a:r>
            <a:r>
              <a:rPr i="0"/>
              <a:t>= Last In First Out (LIFO) queue, i.e., new successors go at the front of the queue.</a:t>
            </a:r>
          </a:p>
          <a:p>
            <a:pPr defTabSz="457200">
              <a:spcBef>
                <a:spcPts val="500"/>
              </a:spcBef>
              <a:buClr>
                <a:schemeClr val="accent1"/>
              </a:buClr>
              <a:buChar char="•"/>
              <a:defRPr i="1" sz="2400"/>
            </a:pPr>
            <a:r>
              <a:t>Goal-Test</a:t>
            </a:r>
            <a:r>
              <a:rPr i="0"/>
              <a:t> when </a:t>
            </a:r>
            <a:r>
              <a:rPr i="0">
                <a:solidFill>
                  <a:srgbClr val="FF0000"/>
                </a:solidFill>
              </a:rPr>
              <a:t>inserted</a:t>
            </a:r>
            <a:r>
              <a:rPr i="0"/>
              <a:t>.</a:t>
            </a:r>
          </a:p>
        </p:txBody>
      </p:sp>
      <p:pic>
        <p:nvPicPr>
          <p:cNvPr id="1228" name="dfs-progress01c" descr="dfs-progress01c"/>
          <p:cNvPicPr>
            <a:picLocks noChangeAspect="1"/>
          </p:cNvPicPr>
          <p:nvPr/>
        </p:nvPicPr>
        <p:blipFill>
          <a:blip r:embed="rId2">
            <a:extLst/>
          </a:blip>
          <a:stretch>
            <a:fillRect/>
          </a:stretch>
        </p:blipFill>
        <p:spPr>
          <a:xfrm>
            <a:off x="1981200" y="3429000"/>
            <a:ext cx="5181600" cy="3011488"/>
          </a:xfrm>
          <a:prstGeom prst="rect">
            <a:avLst/>
          </a:prstGeom>
          <a:ln w="12700">
            <a:miter lim="400000"/>
          </a:ln>
        </p:spPr>
      </p:pic>
      <p:sp>
        <p:nvSpPr>
          <p:cNvPr id="1229" name="Initial state = A…"/>
          <p:cNvSpPr/>
          <p:nvPr/>
        </p:nvSpPr>
        <p:spPr>
          <a:xfrm>
            <a:off x="288925" y="3613150"/>
            <a:ext cx="2565274" cy="1488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Initial state = A</a:t>
            </a:r>
          </a:p>
          <a:p>
            <a:pPr defTabSz="457200">
              <a:defRPr sz="1800">
                <a:solidFill>
                  <a:srgbClr val="FF0000"/>
                </a:solidFill>
                <a:latin typeface="Tahoma"/>
                <a:ea typeface="Tahoma"/>
                <a:cs typeface="Tahoma"/>
                <a:sym typeface="Tahoma"/>
              </a:defRPr>
            </a:pPr>
            <a:r>
              <a:t>Is A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A at front of queue.</a:t>
            </a:r>
          </a:p>
          <a:p>
            <a:pPr defTabSz="457200">
              <a:defRPr sz="1800">
                <a:solidFill>
                  <a:srgbClr val="FF0000"/>
                </a:solidFill>
                <a:latin typeface="Tahoma"/>
                <a:ea typeface="Tahoma"/>
                <a:cs typeface="Tahoma"/>
                <a:sym typeface="Tahoma"/>
              </a:defRPr>
            </a:pPr>
            <a:r>
              <a:t>frontier = [A]</a:t>
            </a:r>
          </a:p>
        </p:txBody>
      </p:sp>
      <p:sp>
        <p:nvSpPr>
          <p:cNvPr id="1230"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2"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33"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34" name="dfs-progress02c" descr="dfs-progress02c"/>
          <p:cNvPicPr>
            <a:picLocks noChangeAspect="1"/>
          </p:cNvPicPr>
          <p:nvPr/>
        </p:nvPicPr>
        <p:blipFill>
          <a:blip r:embed="rId2">
            <a:extLst/>
          </a:blip>
          <a:stretch>
            <a:fillRect/>
          </a:stretch>
        </p:blipFill>
        <p:spPr>
          <a:xfrm>
            <a:off x="1981200" y="3048000"/>
            <a:ext cx="5181600" cy="3009900"/>
          </a:xfrm>
          <a:prstGeom prst="rect">
            <a:avLst/>
          </a:prstGeom>
          <a:ln w="12700">
            <a:miter lim="400000"/>
          </a:ln>
        </p:spPr>
      </p:pic>
      <p:sp>
        <p:nvSpPr>
          <p:cNvPr id="1235" name="Expand A to B, C.…"/>
          <p:cNvSpPr/>
          <p:nvPr/>
        </p:nvSpPr>
        <p:spPr>
          <a:xfrm>
            <a:off x="176212" y="2709862"/>
            <a:ext cx="2838858"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A to B, C. </a:t>
            </a:r>
          </a:p>
          <a:p>
            <a:pPr defTabSz="457200">
              <a:defRPr sz="1800">
                <a:solidFill>
                  <a:srgbClr val="FF0000"/>
                </a:solidFill>
                <a:latin typeface="Tahoma"/>
                <a:ea typeface="Tahoma"/>
                <a:cs typeface="Tahoma"/>
                <a:sym typeface="Tahoma"/>
              </a:defRPr>
            </a:pPr>
            <a:r>
              <a:t>Is B or C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B, C at front of queue.</a:t>
            </a:r>
          </a:p>
          <a:p>
            <a:pPr defTabSz="457200">
              <a:defRPr sz="1800">
                <a:solidFill>
                  <a:srgbClr val="FF0000"/>
                </a:solidFill>
                <a:latin typeface="Tahoma"/>
                <a:ea typeface="Tahoma"/>
                <a:cs typeface="Tahoma"/>
                <a:sym typeface="Tahoma"/>
              </a:defRPr>
            </a:pPr>
            <a:r>
              <a:t>frontier = [B,C]</a:t>
            </a:r>
          </a:p>
        </p:txBody>
      </p:sp>
      <p:sp>
        <p:nvSpPr>
          <p:cNvPr id="1236" name="Note: Can save a space factor of b by generating successors one at a time.…"/>
          <p:cNvSpPr/>
          <p:nvPr/>
        </p:nvSpPr>
        <p:spPr>
          <a:xfrm>
            <a:off x="457200" y="6211887"/>
            <a:ext cx="7772400" cy="650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latin typeface="Tahoma"/>
                <a:ea typeface="Tahoma"/>
                <a:cs typeface="Tahoma"/>
                <a:sym typeface="Tahoma"/>
              </a:defRPr>
            </a:pPr>
            <a:r>
              <a:t>Note: Can save a space factor of b by generating successors one at a time.</a:t>
            </a:r>
          </a:p>
          <a:p>
            <a:pPr defTabSz="457200">
              <a:defRPr sz="1800">
                <a:latin typeface="Tahoma"/>
                <a:ea typeface="Tahoma"/>
                <a:cs typeface="Tahoma"/>
                <a:sym typeface="Tahoma"/>
              </a:defRPr>
            </a:pPr>
            <a:r>
              <a:t>See </a:t>
            </a:r>
            <a:r>
              <a:rPr b="1"/>
              <a:t>backtracking search </a:t>
            </a:r>
            <a:r>
              <a:t>in your book, p. 87 and Chapter 6.</a:t>
            </a:r>
          </a:p>
        </p:txBody>
      </p:sp>
      <p:sp>
        <p:nvSpPr>
          <p:cNvPr id="1237"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9"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40"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41" name="dfs-progress03c" descr="dfs-progress03c"/>
          <p:cNvPicPr>
            <a:picLocks noChangeAspect="1"/>
          </p:cNvPicPr>
          <p:nvPr/>
        </p:nvPicPr>
        <p:blipFill>
          <a:blip r:embed="rId2">
            <a:extLst/>
          </a:blip>
          <a:stretch>
            <a:fillRect/>
          </a:stretch>
        </p:blipFill>
        <p:spPr>
          <a:xfrm>
            <a:off x="1981200" y="3048000"/>
            <a:ext cx="5181600" cy="2971800"/>
          </a:xfrm>
          <a:prstGeom prst="rect">
            <a:avLst/>
          </a:prstGeom>
          <a:ln w="12700">
            <a:miter lim="400000"/>
          </a:ln>
        </p:spPr>
      </p:pic>
      <p:sp>
        <p:nvSpPr>
          <p:cNvPr id="1242" name="Expand B to D, E.…"/>
          <p:cNvSpPr/>
          <p:nvPr/>
        </p:nvSpPr>
        <p:spPr>
          <a:xfrm>
            <a:off x="136525" y="2709862"/>
            <a:ext cx="2846894"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B to D, E. </a:t>
            </a:r>
          </a:p>
          <a:p>
            <a:pPr defTabSz="457200">
              <a:defRPr sz="1800">
                <a:solidFill>
                  <a:srgbClr val="FF0000"/>
                </a:solidFill>
                <a:latin typeface="Tahoma"/>
                <a:ea typeface="Tahoma"/>
                <a:cs typeface="Tahoma"/>
                <a:sym typeface="Tahoma"/>
              </a:defRPr>
            </a:pPr>
            <a:r>
              <a:t>Is D or E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D, E at front of queue.</a:t>
            </a:r>
          </a:p>
          <a:p>
            <a:pPr defTabSz="457200">
              <a:defRPr sz="1800">
                <a:solidFill>
                  <a:srgbClr val="FF0000"/>
                </a:solidFill>
                <a:latin typeface="Tahoma"/>
                <a:ea typeface="Tahoma"/>
                <a:cs typeface="Tahoma"/>
                <a:sym typeface="Tahoma"/>
              </a:defRPr>
            </a:pPr>
            <a:r>
              <a:t>frontier = [D,E,C]</a:t>
            </a:r>
          </a:p>
        </p:txBody>
      </p:sp>
      <p:sp>
        <p:nvSpPr>
          <p:cNvPr id="1243"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5"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46"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47" name="dfs-progress04c" descr="dfs-progress04c"/>
          <p:cNvPicPr>
            <a:picLocks noChangeAspect="1"/>
          </p:cNvPicPr>
          <p:nvPr/>
        </p:nvPicPr>
        <p:blipFill>
          <a:blip r:embed="rId2">
            <a:extLst/>
          </a:blip>
          <a:stretch>
            <a:fillRect/>
          </a:stretch>
        </p:blipFill>
        <p:spPr>
          <a:xfrm>
            <a:off x="1981200" y="3048000"/>
            <a:ext cx="5181600" cy="2913063"/>
          </a:xfrm>
          <a:prstGeom prst="rect">
            <a:avLst/>
          </a:prstGeom>
          <a:ln w="12700">
            <a:miter lim="400000"/>
          </a:ln>
        </p:spPr>
      </p:pic>
      <p:sp>
        <p:nvSpPr>
          <p:cNvPr id="1248" name="Expand D to H, I.…"/>
          <p:cNvSpPr/>
          <p:nvPr/>
        </p:nvSpPr>
        <p:spPr>
          <a:xfrm>
            <a:off x="125412" y="2709862"/>
            <a:ext cx="2808497"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D to H, I. </a:t>
            </a:r>
          </a:p>
          <a:p>
            <a:pPr defTabSz="457200">
              <a:defRPr sz="1800">
                <a:solidFill>
                  <a:srgbClr val="FF0000"/>
                </a:solidFill>
                <a:latin typeface="Tahoma"/>
                <a:ea typeface="Tahoma"/>
                <a:cs typeface="Tahoma"/>
                <a:sym typeface="Tahoma"/>
              </a:defRPr>
            </a:pPr>
            <a:r>
              <a:t>Is H or I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H, I at front of queue.</a:t>
            </a:r>
          </a:p>
          <a:p>
            <a:pPr defTabSz="457200">
              <a:defRPr sz="1800">
                <a:solidFill>
                  <a:srgbClr val="FF0000"/>
                </a:solidFill>
                <a:latin typeface="Tahoma"/>
                <a:ea typeface="Tahoma"/>
                <a:cs typeface="Tahoma"/>
                <a:sym typeface="Tahoma"/>
              </a:defRPr>
            </a:pPr>
            <a:r>
              <a:t>frontier = [H,I,E,C]</a:t>
            </a:r>
          </a:p>
        </p:txBody>
      </p:sp>
      <p:sp>
        <p:nvSpPr>
          <p:cNvPr id="1249"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1"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52"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53" name="dfs-progress05c" descr="dfs-progress05c"/>
          <p:cNvPicPr>
            <a:picLocks noChangeAspect="1"/>
          </p:cNvPicPr>
          <p:nvPr/>
        </p:nvPicPr>
        <p:blipFill>
          <a:blip r:embed="rId2">
            <a:extLst/>
          </a:blip>
          <a:stretch>
            <a:fillRect/>
          </a:stretch>
        </p:blipFill>
        <p:spPr>
          <a:xfrm>
            <a:off x="1981200" y="3048000"/>
            <a:ext cx="5181600" cy="3011488"/>
          </a:xfrm>
          <a:prstGeom prst="rect">
            <a:avLst/>
          </a:prstGeom>
          <a:ln w="12700">
            <a:miter lim="400000"/>
          </a:ln>
        </p:spPr>
      </p:pic>
      <p:sp>
        <p:nvSpPr>
          <p:cNvPr id="1254" name="Expand H to no children.…"/>
          <p:cNvSpPr/>
          <p:nvPr/>
        </p:nvSpPr>
        <p:spPr>
          <a:xfrm>
            <a:off x="152400" y="2700337"/>
            <a:ext cx="2671761"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H to no children.</a:t>
            </a:r>
          </a:p>
          <a:p>
            <a:pPr defTabSz="457200">
              <a:defRPr sz="1800">
                <a:solidFill>
                  <a:srgbClr val="FF0000"/>
                </a:solidFill>
                <a:latin typeface="Tahoma"/>
                <a:ea typeface="Tahoma"/>
                <a:cs typeface="Tahoma"/>
                <a:sym typeface="Tahoma"/>
              </a:defRPr>
            </a:pPr>
            <a:r>
              <a:t>Forget H.</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frontier = [I,E,C]</a:t>
            </a:r>
          </a:p>
        </p:txBody>
      </p:sp>
      <p:sp>
        <p:nvSpPr>
          <p:cNvPr id="1255" name="Future= green dotted circles…"/>
          <p:cNvSpPr/>
          <p:nvPr/>
        </p:nvSpPr>
        <p:spPr>
          <a:xfrm>
            <a:off x="5791200" y="26670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7"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58"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59" name="dfs-progress06c" descr="dfs-progress06c"/>
          <p:cNvPicPr>
            <a:picLocks noChangeAspect="1"/>
          </p:cNvPicPr>
          <p:nvPr/>
        </p:nvPicPr>
        <p:blipFill>
          <a:blip r:embed="rId2">
            <a:extLst/>
          </a:blip>
          <a:stretch>
            <a:fillRect/>
          </a:stretch>
        </p:blipFill>
        <p:spPr>
          <a:xfrm>
            <a:off x="1981200" y="3048000"/>
            <a:ext cx="5181600" cy="3027363"/>
          </a:xfrm>
          <a:prstGeom prst="rect">
            <a:avLst/>
          </a:prstGeom>
          <a:ln w="12700">
            <a:miter lim="400000"/>
          </a:ln>
        </p:spPr>
      </p:pic>
      <p:sp>
        <p:nvSpPr>
          <p:cNvPr id="1260" name="Expand I to no children.…"/>
          <p:cNvSpPr/>
          <p:nvPr/>
        </p:nvSpPr>
        <p:spPr>
          <a:xfrm>
            <a:off x="228600" y="2722562"/>
            <a:ext cx="2602667"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I to no children.</a:t>
            </a:r>
          </a:p>
          <a:p>
            <a:pPr defTabSz="457200">
              <a:defRPr sz="1800">
                <a:solidFill>
                  <a:srgbClr val="FF0000"/>
                </a:solidFill>
                <a:latin typeface="Tahoma"/>
                <a:ea typeface="Tahoma"/>
                <a:cs typeface="Tahoma"/>
                <a:sym typeface="Tahoma"/>
              </a:defRPr>
            </a:pPr>
            <a:r>
              <a:t>Forget D, I.</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frontier = [E,C]</a:t>
            </a:r>
          </a:p>
        </p:txBody>
      </p:sp>
      <p:sp>
        <p:nvSpPr>
          <p:cNvPr id="1261"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Queue for Frontier"/>
          <p:cNvSpPr/>
          <p:nvPr>
            <p:ph type="title" idx="4294967295"/>
          </p:nvPr>
        </p:nvSpPr>
        <p:spPr>
          <a:xfrm>
            <a:off x="374650" y="88900"/>
            <a:ext cx="8153400" cy="1020763"/>
          </a:xfrm>
          <a:prstGeom prst="rect">
            <a:avLst/>
          </a:prstGeom>
        </p:spPr>
        <p:txBody>
          <a:bodyPr/>
          <a:lstStyle>
            <a:lvl1pPr defTabSz="457200">
              <a:defRPr sz="4400"/>
            </a:lvl1pPr>
          </a:lstStyle>
          <a:p>
            <a:pPr/>
            <a:r>
              <a:t>Queue for Frontier</a:t>
            </a:r>
          </a:p>
        </p:txBody>
      </p:sp>
      <p:sp>
        <p:nvSpPr>
          <p:cNvPr id="311" name="FIFO (First In, First Out)…"/>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FIFO (First In, First Out)</a:t>
            </a:r>
          </a:p>
          <a:p>
            <a:pPr lvl="1" marL="742950" indent="-285750" defTabSz="457200">
              <a:spcBef>
                <a:spcPts val="0"/>
              </a:spcBef>
              <a:buClr>
                <a:schemeClr val="accent1"/>
              </a:buClr>
              <a:defRPr sz="2000"/>
            </a:pPr>
            <a:r>
              <a:t>Results in Breadth-First Search</a:t>
            </a:r>
          </a:p>
          <a:p>
            <a:pPr lvl="3" marL="1600200" indent="-228600" defTabSz="457200">
              <a:spcBef>
                <a:spcPts val="0"/>
              </a:spcBef>
              <a:buClr>
                <a:schemeClr val="accent1"/>
              </a:buClr>
              <a:defRPr sz="1400"/>
            </a:pPr>
          </a:p>
          <a:p>
            <a:pPr defTabSz="457200">
              <a:spcBef>
                <a:spcPts val="500"/>
              </a:spcBef>
              <a:buClr>
                <a:schemeClr val="accent1"/>
              </a:buClr>
              <a:buChar char="•"/>
              <a:defRPr sz="2400"/>
            </a:pPr>
            <a:r>
              <a:t>LIFO (Last In, First Out)</a:t>
            </a:r>
          </a:p>
          <a:p>
            <a:pPr lvl="1" marL="742950" indent="-285750" defTabSz="457200">
              <a:spcBef>
                <a:spcPts val="0"/>
              </a:spcBef>
              <a:buClr>
                <a:schemeClr val="accent1"/>
              </a:buClr>
              <a:defRPr sz="2000"/>
            </a:pPr>
            <a:r>
              <a:t>Results in Depth-First Search</a:t>
            </a:r>
          </a:p>
          <a:p>
            <a:pPr lvl="3" marL="1600200" indent="-228600" defTabSz="457200">
              <a:spcBef>
                <a:spcPts val="0"/>
              </a:spcBef>
              <a:buClr>
                <a:schemeClr val="accent1"/>
              </a:buClr>
              <a:defRPr sz="1400"/>
            </a:pPr>
          </a:p>
          <a:p>
            <a:pPr defTabSz="457200">
              <a:spcBef>
                <a:spcPts val="500"/>
              </a:spcBef>
              <a:buClr>
                <a:schemeClr val="accent1"/>
              </a:buClr>
              <a:buChar char="•"/>
              <a:defRPr sz="2400"/>
            </a:pPr>
            <a:r>
              <a:t>Priority Queue sorted by path cost so far</a:t>
            </a:r>
          </a:p>
          <a:p>
            <a:pPr lvl="1" marL="742950" indent="-285750" defTabSz="457200">
              <a:spcBef>
                <a:spcPts val="0"/>
              </a:spcBef>
              <a:buClr>
                <a:schemeClr val="accent1"/>
              </a:buClr>
              <a:defRPr sz="2000"/>
            </a:pPr>
            <a:r>
              <a:t>Results in Uniform Cost Search</a:t>
            </a:r>
          </a:p>
          <a:p>
            <a:pPr lvl="3" marL="1600200" indent="-228600" defTabSz="457200">
              <a:spcBef>
                <a:spcPts val="0"/>
              </a:spcBef>
              <a:buClr>
                <a:schemeClr val="accent1"/>
              </a:buClr>
              <a:defRPr sz="1400"/>
            </a:pPr>
          </a:p>
          <a:p>
            <a:pPr defTabSz="457200">
              <a:spcBef>
                <a:spcPts val="500"/>
              </a:spcBef>
              <a:buClr>
                <a:schemeClr val="accent1"/>
              </a:buClr>
              <a:buChar char="•"/>
              <a:defRPr sz="2400"/>
            </a:pPr>
            <a:r>
              <a:t>Iterative Deepening Search uses Depth-First</a:t>
            </a:r>
          </a:p>
          <a:p>
            <a:pPr lvl="3" marL="1600200" indent="-228600" defTabSz="457200">
              <a:spcBef>
                <a:spcPts val="0"/>
              </a:spcBef>
              <a:buClr>
                <a:schemeClr val="accent1"/>
              </a:buClr>
              <a:defRPr sz="1400"/>
            </a:pPr>
          </a:p>
          <a:p>
            <a:pPr defTabSz="457200">
              <a:spcBef>
                <a:spcPts val="500"/>
              </a:spcBef>
              <a:buClr>
                <a:schemeClr val="accent1"/>
              </a:buClr>
              <a:buChar char="•"/>
              <a:defRPr sz="2400"/>
            </a:pPr>
            <a:r>
              <a:t>Bidirectional Search can use either Breadth-First or Uniform Cost Search</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3"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64"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65" name="dfs-progress01c" descr="dfs-progress01c"/>
          <p:cNvPicPr>
            <a:picLocks noChangeAspect="1"/>
          </p:cNvPicPr>
          <p:nvPr/>
        </p:nvPicPr>
        <p:blipFill>
          <a:blip r:embed="rId2">
            <a:extLst/>
          </a:blip>
          <a:stretch>
            <a:fillRect/>
          </a:stretch>
        </p:blipFill>
        <p:spPr>
          <a:xfrm>
            <a:off x="2362200" y="3124200"/>
            <a:ext cx="4419600" cy="2568575"/>
          </a:xfrm>
          <a:prstGeom prst="rect">
            <a:avLst/>
          </a:prstGeom>
          <a:ln w="12700">
            <a:miter lim="400000"/>
          </a:ln>
        </p:spPr>
      </p:pic>
      <p:pic>
        <p:nvPicPr>
          <p:cNvPr id="1266" name="dfs-progress07c" descr="dfs-progress07c"/>
          <p:cNvPicPr>
            <a:picLocks noChangeAspect="1"/>
          </p:cNvPicPr>
          <p:nvPr/>
        </p:nvPicPr>
        <p:blipFill>
          <a:blip r:embed="rId3">
            <a:extLst/>
          </a:blip>
          <a:stretch>
            <a:fillRect/>
          </a:stretch>
        </p:blipFill>
        <p:spPr>
          <a:xfrm>
            <a:off x="1981200" y="3048000"/>
            <a:ext cx="5181600" cy="3009900"/>
          </a:xfrm>
          <a:prstGeom prst="rect">
            <a:avLst/>
          </a:prstGeom>
          <a:ln w="12700">
            <a:miter lim="400000"/>
          </a:ln>
        </p:spPr>
      </p:pic>
      <p:sp>
        <p:nvSpPr>
          <p:cNvPr id="1267" name="Expand E to J, K.…"/>
          <p:cNvSpPr/>
          <p:nvPr/>
        </p:nvSpPr>
        <p:spPr>
          <a:xfrm>
            <a:off x="136525" y="2709862"/>
            <a:ext cx="2796441" cy="1488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E to J, K. </a:t>
            </a:r>
          </a:p>
          <a:p>
            <a:pPr defTabSz="457200">
              <a:defRPr sz="1800">
                <a:solidFill>
                  <a:srgbClr val="FF0000"/>
                </a:solidFill>
                <a:latin typeface="Tahoma"/>
                <a:ea typeface="Tahoma"/>
                <a:cs typeface="Tahoma"/>
                <a:sym typeface="Tahoma"/>
              </a:defRPr>
            </a:pPr>
            <a:r>
              <a:t>Is J or K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J, K at front of queue.</a:t>
            </a:r>
          </a:p>
          <a:p>
            <a:pPr defTabSz="457200">
              <a:defRPr sz="1800">
                <a:solidFill>
                  <a:srgbClr val="FF0000"/>
                </a:solidFill>
                <a:latin typeface="Tahoma"/>
                <a:ea typeface="Tahoma"/>
                <a:cs typeface="Tahoma"/>
                <a:sym typeface="Tahoma"/>
              </a:defRPr>
            </a:pPr>
            <a:r>
              <a:t>frontier = [J,K,C]</a:t>
            </a:r>
          </a:p>
        </p:txBody>
      </p:sp>
      <p:sp>
        <p:nvSpPr>
          <p:cNvPr id="1268"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0"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71"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72" name="dfs-progress01c" descr="dfs-progress01c"/>
          <p:cNvPicPr>
            <a:picLocks noChangeAspect="1"/>
          </p:cNvPicPr>
          <p:nvPr/>
        </p:nvPicPr>
        <p:blipFill>
          <a:blip r:embed="rId2">
            <a:extLst/>
          </a:blip>
          <a:stretch>
            <a:fillRect/>
          </a:stretch>
        </p:blipFill>
        <p:spPr>
          <a:xfrm>
            <a:off x="2362200" y="3124200"/>
            <a:ext cx="4419600" cy="2568575"/>
          </a:xfrm>
          <a:prstGeom prst="rect">
            <a:avLst/>
          </a:prstGeom>
          <a:ln w="12700">
            <a:miter lim="400000"/>
          </a:ln>
        </p:spPr>
      </p:pic>
      <p:pic>
        <p:nvPicPr>
          <p:cNvPr id="1273" name="dfs-progress08c" descr="dfs-progress08c"/>
          <p:cNvPicPr>
            <a:picLocks noChangeAspect="1"/>
          </p:cNvPicPr>
          <p:nvPr/>
        </p:nvPicPr>
        <p:blipFill>
          <a:blip r:embed="rId3">
            <a:extLst/>
          </a:blip>
          <a:stretch>
            <a:fillRect/>
          </a:stretch>
        </p:blipFill>
        <p:spPr>
          <a:xfrm>
            <a:off x="1981200" y="3048000"/>
            <a:ext cx="5181600" cy="3009900"/>
          </a:xfrm>
          <a:prstGeom prst="rect">
            <a:avLst/>
          </a:prstGeom>
          <a:ln w="12700">
            <a:miter lim="400000"/>
          </a:ln>
        </p:spPr>
      </p:pic>
      <p:sp>
        <p:nvSpPr>
          <p:cNvPr id="1274" name="Expand J to no children.…"/>
          <p:cNvSpPr/>
          <p:nvPr/>
        </p:nvSpPr>
        <p:spPr>
          <a:xfrm>
            <a:off x="106362" y="2700337"/>
            <a:ext cx="2612602"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J to no children.</a:t>
            </a:r>
          </a:p>
          <a:p>
            <a:pPr defTabSz="457200">
              <a:defRPr sz="1800">
                <a:solidFill>
                  <a:srgbClr val="FF0000"/>
                </a:solidFill>
                <a:latin typeface="Tahoma"/>
                <a:ea typeface="Tahoma"/>
                <a:cs typeface="Tahoma"/>
                <a:sym typeface="Tahoma"/>
              </a:defRPr>
            </a:pPr>
            <a:r>
              <a:t>Forget J.</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frontier = [K,C]</a:t>
            </a:r>
          </a:p>
        </p:txBody>
      </p:sp>
      <p:sp>
        <p:nvSpPr>
          <p:cNvPr id="1275"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7"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78"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79" name="dfs-progress01c" descr="dfs-progress01c"/>
          <p:cNvPicPr>
            <a:picLocks noChangeAspect="1"/>
          </p:cNvPicPr>
          <p:nvPr/>
        </p:nvPicPr>
        <p:blipFill>
          <a:blip r:embed="rId2">
            <a:extLst/>
          </a:blip>
          <a:stretch>
            <a:fillRect/>
          </a:stretch>
        </p:blipFill>
        <p:spPr>
          <a:xfrm>
            <a:off x="2362200" y="3124200"/>
            <a:ext cx="4419600" cy="2568575"/>
          </a:xfrm>
          <a:prstGeom prst="rect">
            <a:avLst/>
          </a:prstGeom>
          <a:ln w="12700">
            <a:miter lim="400000"/>
          </a:ln>
        </p:spPr>
      </p:pic>
      <p:pic>
        <p:nvPicPr>
          <p:cNvPr id="1280" name="dfs-progress09c" descr="dfs-progress09c"/>
          <p:cNvPicPr>
            <a:picLocks noChangeAspect="1"/>
          </p:cNvPicPr>
          <p:nvPr/>
        </p:nvPicPr>
        <p:blipFill>
          <a:blip r:embed="rId3">
            <a:extLst/>
          </a:blip>
          <a:stretch>
            <a:fillRect/>
          </a:stretch>
        </p:blipFill>
        <p:spPr>
          <a:xfrm>
            <a:off x="1981200" y="3048000"/>
            <a:ext cx="5181600" cy="3027363"/>
          </a:xfrm>
          <a:prstGeom prst="rect">
            <a:avLst/>
          </a:prstGeom>
          <a:ln w="12700">
            <a:miter lim="400000"/>
          </a:ln>
        </p:spPr>
      </p:pic>
      <p:sp>
        <p:nvSpPr>
          <p:cNvPr id="1281" name="Expand K to no children.…"/>
          <p:cNvSpPr/>
          <p:nvPr/>
        </p:nvSpPr>
        <p:spPr>
          <a:xfrm>
            <a:off x="87312" y="2722562"/>
            <a:ext cx="2651781" cy="1209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K to no children.</a:t>
            </a:r>
          </a:p>
          <a:p>
            <a:pPr defTabSz="457200">
              <a:defRPr sz="1800">
                <a:solidFill>
                  <a:srgbClr val="FF0000"/>
                </a:solidFill>
                <a:latin typeface="Tahoma"/>
                <a:ea typeface="Tahoma"/>
                <a:cs typeface="Tahoma"/>
                <a:sym typeface="Tahoma"/>
              </a:defRPr>
            </a:pPr>
            <a:r>
              <a:t>Forget B, E, K.</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frontier = [C]</a:t>
            </a:r>
          </a:p>
        </p:txBody>
      </p:sp>
      <p:sp>
        <p:nvSpPr>
          <p:cNvPr id="1282"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4" name="Depth-first search"/>
          <p:cNvSpPr/>
          <p:nvPr>
            <p:ph type="title" idx="4294967295"/>
          </p:nvPr>
        </p:nvSpPr>
        <p:spPr>
          <a:xfrm>
            <a:off x="374650" y="88900"/>
            <a:ext cx="8153400" cy="1020763"/>
          </a:xfrm>
          <a:prstGeom prst="rect">
            <a:avLst/>
          </a:prstGeom>
        </p:spPr>
        <p:txBody>
          <a:bodyPr/>
          <a:lstStyle>
            <a:lvl1pPr defTabSz="457200">
              <a:defRPr sz="4400"/>
            </a:lvl1pPr>
          </a:lstStyle>
          <a:p>
            <a:pPr/>
            <a:r>
              <a:t>Depth-first search</a:t>
            </a:r>
          </a:p>
        </p:txBody>
      </p:sp>
      <p:sp>
        <p:nvSpPr>
          <p:cNvPr id="1285" name="Expand deepest unexpanded node…"/>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Expand deepest unexpanded node</a:t>
            </a:r>
          </a:p>
          <a:p>
            <a:pPr lvl="1" marL="742950" indent="-285750" defTabSz="457200">
              <a:spcBef>
                <a:spcPts val="0"/>
              </a:spcBef>
              <a:buClr>
                <a:schemeClr val="accent1"/>
              </a:buClr>
              <a:defRPr i="1" sz="2400"/>
            </a:pPr>
            <a:r>
              <a:t>Frontier </a:t>
            </a:r>
            <a:r>
              <a:rPr i="0"/>
              <a:t>= LIFO queue, i.e., put successors at front</a:t>
            </a:r>
          </a:p>
        </p:txBody>
      </p:sp>
      <p:pic>
        <p:nvPicPr>
          <p:cNvPr id="1286" name="dfs-progress01c" descr="dfs-progress01c"/>
          <p:cNvPicPr>
            <a:picLocks noChangeAspect="1"/>
          </p:cNvPicPr>
          <p:nvPr/>
        </p:nvPicPr>
        <p:blipFill>
          <a:blip r:embed="rId2">
            <a:extLst/>
          </a:blip>
          <a:stretch>
            <a:fillRect/>
          </a:stretch>
        </p:blipFill>
        <p:spPr>
          <a:xfrm>
            <a:off x="2362200" y="3124200"/>
            <a:ext cx="4419600" cy="2568575"/>
          </a:xfrm>
          <a:prstGeom prst="rect">
            <a:avLst/>
          </a:prstGeom>
          <a:ln w="12700">
            <a:miter lim="400000"/>
          </a:ln>
        </p:spPr>
      </p:pic>
      <p:pic>
        <p:nvPicPr>
          <p:cNvPr id="1287" name="dfs-progress10c" descr="dfs-progress10c"/>
          <p:cNvPicPr>
            <a:picLocks noChangeAspect="1"/>
          </p:cNvPicPr>
          <p:nvPr/>
        </p:nvPicPr>
        <p:blipFill>
          <a:blip r:embed="rId3">
            <a:extLst/>
          </a:blip>
          <a:stretch>
            <a:fillRect/>
          </a:stretch>
        </p:blipFill>
        <p:spPr>
          <a:xfrm>
            <a:off x="1981200" y="3048000"/>
            <a:ext cx="5181600" cy="3009900"/>
          </a:xfrm>
          <a:prstGeom prst="rect">
            <a:avLst/>
          </a:prstGeom>
          <a:ln w="12700">
            <a:miter lim="400000"/>
          </a:ln>
        </p:spPr>
      </p:pic>
      <p:sp>
        <p:nvSpPr>
          <p:cNvPr id="1288" name="Expand C to F, G.…"/>
          <p:cNvSpPr/>
          <p:nvPr/>
        </p:nvSpPr>
        <p:spPr>
          <a:xfrm>
            <a:off x="136524" y="3384550"/>
            <a:ext cx="2808832" cy="14884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solidFill>
                  <a:srgbClr val="FF0000"/>
                </a:solidFill>
                <a:latin typeface="Tahoma"/>
                <a:ea typeface="Tahoma"/>
                <a:cs typeface="Tahoma"/>
                <a:sym typeface="Tahoma"/>
              </a:defRPr>
            </a:pPr>
            <a:r>
              <a:t>Expand C to F, G. </a:t>
            </a:r>
          </a:p>
          <a:p>
            <a:pPr defTabSz="457200">
              <a:defRPr sz="1800">
                <a:solidFill>
                  <a:srgbClr val="FF0000"/>
                </a:solidFill>
                <a:latin typeface="Tahoma"/>
                <a:ea typeface="Tahoma"/>
                <a:cs typeface="Tahoma"/>
                <a:sym typeface="Tahoma"/>
              </a:defRPr>
            </a:pPr>
            <a:r>
              <a:t>Is F or G a goal state?</a:t>
            </a:r>
          </a:p>
          <a:p>
            <a:pPr defTabSz="457200">
              <a:defRPr sz="1800">
                <a:solidFill>
                  <a:srgbClr val="FF0000"/>
                </a:solidFill>
                <a:latin typeface="Tahoma"/>
                <a:ea typeface="Tahoma"/>
                <a:cs typeface="Tahoma"/>
                <a:sym typeface="Tahoma"/>
              </a:defRPr>
            </a:pPr>
          </a:p>
          <a:p>
            <a:pPr defTabSz="457200">
              <a:defRPr sz="1800">
                <a:solidFill>
                  <a:srgbClr val="FF0000"/>
                </a:solidFill>
                <a:latin typeface="Tahoma"/>
                <a:ea typeface="Tahoma"/>
                <a:cs typeface="Tahoma"/>
                <a:sym typeface="Tahoma"/>
              </a:defRPr>
            </a:pPr>
            <a:r>
              <a:t>Put F, G at front of queue.</a:t>
            </a:r>
          </a:p>
          <a:p>
            <a:pPr defTabSz="457200">
              <a:defRPr sz="1800">
                <a:solidFill>
                  <a:srgbClr val="FF0000"/>
                </a:solidFill>
                <a:latin typeface="Tahoma"/>
                <a:ea typeface="Tahoma"/>
                <a:cs typeface="Tahoma"/>
                <a:sym typeface="Tahoma"/>
              </a:defRPr>
            </a:pPr>
            <a:r>
              <a:t>frontier = [F,G]</a:t>
            </a:r>
          </a:p>
        </p:txBody>
      </p:sp>
      <p:sp>
        <p:nvSpPr>
          <p:cNvPr id="1289" name="Future= green dotted circles…"/>
          <p:cNvSpPr/>
          <p:nvPr/>
        </p:nvSpPr>
        <p:spPr>
          <a:xfrm>
            <a:off x="5791200" y="2971800"/>
            <a:ext cx="2895600" cy="955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400">
                <a:latin typeface="Tahoma"/>
                <a:ea typeface="Tahoma"/>
                <a:cs typeface="Tahoma"/>
                <a:sym typeface="Tahoma"/>
              </a:defRPr>
            </a:pPr>
            <a:r>
              <a:t>Future= green dotted circles</a:t>
            </a:r>
          </a:p>
          <a:p>
            <a:pPr defTabSz="457200">
              <a:defRPr sz="1400">
                <a:latin typeface="Tahoma"/>
                <a:ea typeface="Tahoma"/>
                <a:cs typeface="Tahoma"/>
                <a:sym typeface="Tahoma"/>
              </a:defRPr>
            </a:pPr>
            <a:r>
              <a:t>Frontier=white nodes</a:t>
            </a:r>
          </a:p>
          <a:p>
            <a:pPr defTabSz="457200">
              <a:defRPr sz="1400">
                <a:latin typeface="Tahoma"/>
                <a:ea typeface="Tahoma"/>
                <a:cs typeface="Tahoma"/>
                <a:sym typeface="Tahoma"/>
              </a:defRPr>
            </a:pPr>
            <a:r>
              <a:t>Expanded/active=gray nodes</a:t>
            </a:r>
          </a:p>
          <a:p>
            <a:pPr defTabSz="457200">
              <a:defRPr sz="1400">
                <a:latin typeface="Tahoma"/>
                <a:ea typeface="Tahoma"/>
                <a:cs typeface="Tahoma"/>
                <a:sym typeface="Tahoma"/>
              </a:defRPr>
            </a:pPr>
            <a:r>
              <a:t>Forgotten/reclaimed= black nodes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1" name="Properties of depth-first search"/>
          <p:cNvSpPr/>
          <p:nvPr>
            <p:ph type="title" idx="4294967295"/>
          </p:nvPr>
        </p:nvSpPr>
        <p:spPr>
          <a:xfrm>
            <a:off x="374650" y="88900"/>
            <a:ext cx="8153400" cy="1020763"/>
          </a:xfrm>
          <a:prstGeom prst="rect">
            <a:avLst/>
          </a:prstGeom>
        </p:spPr>
        <p:txBody>
          <a:bodyPr/>
          <a:lstStyle>
            <a:lvl1pPr defTabSz="457200"/>
          </a:lstStyle>
          <a:p>
            <a:pPr/>
            <a:r>
              <a:t>Properties of depth-first search</a:t>
            </a:r>
          </a:p>
        </p:txBody>
      </p:sp>
      <p:sp>
        <p:nvSpPr>
          <p:cNvPr id="1292" name="Complete? No: fails in loops/infinite-depth spaces…"/>
          <p:cNvSpPr/>
          <p:nvPr>
            <p:ph type="body" idx="4294967295"/>
          </p:nvPr>
        </p:nvSpPr>
        <p:spPr>
          <a:xfrm>
            <a:off x="347662" y="1058862"/>
            <a:ext cx="8686801" cy="5330826"/>
          </a:xfrm>
          <a:prstGeom prst="rect">
            <a:avLst/>
          </a:prstGeom>
        </p:spPr>
        <p:txBody>
          <a:bodyPr/>
          <a:lstStyle/>
          <a:p>
            <a:pPr defTabSz="457200">
              <a:lnSpc>
                <a:spcPct val="90000"/>
              </a:lnSpc>
              <a:spcBef>
                <a:spcPts val="500"/>
              </a:spcBef>
              <a:buClr>
                <a:schemeClr val="accent1"/>
              </a:buClr>
              <a:buChar char="•"/>
              <a:defRPr sz="2200">
                <a:solidFill>
                  <a:schemeClr val="accent2"/>
                </a:solidFill>
              </a:defRPr>
            </a:pPr>
            <a:r>
              <a:t>Complete?</a:t>
            </a:r>
            <a:r>
              <a:rPr>
                <a:solidFill>
                  <a:srgbClr val="CC0099"/>
                </a:solidFill>
              </a:rPr>
              <a:t> </a:t>
            </a:r>
            <a:r>
              <a:rPr>
                <a:solidFill>
                  <a:srgbClr val="000000"/>
                </a:solidFill>
              </a:rPr>
              <a:t>No: fails in loops/infinite-depth spaces</a:t>
            </a:r>
          </a:p>
          <a:p>
            <a:pPr lvl="1" marL="742950" indent="-285750" defTabSz="457200">
              <a:lnSpc>
                <a:spcPct val="90000"/>
              </a:lnSpc>
              <a:spcBef>
                <a:spcPts val="0"/>
              </a:spcBef>
              <a:buClr>
                <a:schemeClr val="accent1"/>
              </a:buClr>
              <a:defRPr sz="2200"/>
            </a:pPr>
            <a:r>
              <a:t>Can modify to avoid loops/repeated states along path</a:t>
            </a:r>
          </a:p>
          <a:p>
            <a:pPr lvl="2" marL="1143000" indent="-228600" defTabSz="457200">
              <a:lnSpc>
                <a:spcPct val="90000"/>
              </a:lnSpc>
              <a:spcBef>
                <a:spcPts val="0"/>
              </a:spcBef>
              <a:buClr>
                <a:schemeClr val="accent1"/>
              </a:buClr>
              <a:defRPr sz="1900"/>
            </a:pPr>
            <a:r>
              <a:t>check if current nodes occurred before on path to root </a:t>
            </a:r>
          </a:p>
          <a:p>
            <a:pPr lvl="1" marL="742950" indent="-285750" defTabSz="457200">
              <a:lnSpc>
                <a:spcPct val="90000"/>
              </a:lnSpc>
              <a:spcBef>
                <a:spcPts val="0"/>
              </a:spcBef>
              <a:buClr>
                <a:schemeClr val="accent1"/>
              </a:buClr>
              <a:defRPr sz="2200"/>
            </a:pPr>
            <a:r>
              <a:t>Can use graph search (remember all nodes ever seen)</a:t>
            </a:r>
          </a:p>
          <a:p>
            <a:pPr lvl="2" marL="1143000" indent="-228600" defTabSz="457200">
              <a:lnSpc>
                <a:spcPct val="90000"/>
              </a:lnSpc>
              <a:spcBef>
                <a:spcPts val="0"/>
              </a:spcBef>
              <a:buClr>
                <a:schemeClr val="accent1"/>
              </a:buClr>
              <a:defRPr sz="1900"/>
            </a:pPr>
            <a:r>
              <a:t>problem with graph search: space is exponential, not linear</a:t>
            </a:r>
          </a:p>
          <a:p>
            <a:pPr lvl="1" marL="742950" indent="-285750" defTabSz="457200">
              <a:lnSpc>
                <a:spcPct val="90000"/>
              </a:lnSpc>
              <a:spcBef>
                <a:spcPts val="0"/>
              </a:spcBef>
              <a:buClr>
                <a:schemeClr val="accent1"/>
              </a:buClr>
              <a:defRPr sz="2200"/>
            </a:pPr>
            <a:r>
              <a:t>Still fails in infinite-depth spaces (may miss goal entirely)</a:t>
            </a:r>
          </a:p>
          <a:p>
            <a:pPr lvl="3" marL="1600200" indent="-228600" defTabSz="457200">
              <a:lnSpc>
                <a:spcPct val="90000"/>
              </a:lnSpc>
              <a:spcBef>
                <a:spcPts val="0"/>
              </a:spcBef>
              <a:buClr>
                <a:schemeClr val="accent1"/>
              </a:buClr>
              <a:defRPr sz="1500"/>
            </a:pPr>
          </a:p>
          <a:p>
            <a:pPr defTabSz="457200">
              <a:lnSpc>
                <a:spcPct val="90000"/>
              </a:lnSpc>
              <a:spcBef>
                <a:spcPts val="500"/>
              </a:spcBef>
              <a:buClr>
                <a:schemeClr val="accent1"/>
              </a:buClr>
              <a:buChar char="•"/>
              <a:defRPr sz="2200">
                <a:solidFill>
                  <a:schemeClr val="accent2"/>
                </a:solidFill>
              </a:defRPr>
            </a:pPr>
            <a:r>
              <a:t>Time?</a:t>
            </a:r>
            <a:r>
              <a:rPr>
                <a:solidFill>
                  <a:srgbClr val="000000"/>
                </a:solidFill>
              </a:rPr>
              <a:t> </a:t>
            </a:r>
            <a:r>
              <a:rPr i="1">
                <a:solidFill>
                  <a:srgbClr val="000000"/>
                </a:solidFill>
              </a:rPr>
              <a:t>O(b</a:t>
            </a:r>
            <a:r>
              <a:rPr baseline="30000" i="1">
                <a:solidFill>
                  <a:srgbClr val="000000"/>
                </a:solidFill>
              </a:rPr>
              <a:t>m</a:t>
            </a:r>
            <a:r>
              <a:rPr i="1">
                <a:solidFill>
                  <a:srgbClr val="000000"/>
                </a:solidFill>
              </a:rPr>
              <a:t>)</a:t>
            </a:r>
            <a:r>
              <a:rPr>
                <a:solidFill>
                  <a:srgbClr val="000000"/>
                </a:solidFill>
              </a:rPr>
              <a:t> with </a:t>
            </a:r>
            <a:r>
              <a:rPr i="1">
                <a:solidFill>
                  <a:srgbClr val="000000"/>
                </a:solidFill>
              </a:rPr>
              <a:t>m </a:t>
            </a:r>
            <a:r>
              <a:rPr>
                <a:solidFill>
                  <a:srgbClr val="000000"/>
                </a:solidFill>
              </a:rPr>
              <a:t>=maximum depth of space</a:t>
            </a:r>
          </a:p>
          <a:p>
            <a:pPr lvl="1" marL="742950" indent="-285750" defTabSz="457200">
              <a:lnSpc>
                <a:spcPct val="90000"/>
              </a:lnSpc>
              <a:spcBef>
                <a:spcPts val="0"/>
              </a:spcBef>
              <a:buClr>
                <a:schemeClr val="accent1"/>
              </a:buClr>
              <a:defRPr sz="2200"/>
            </a:pPr>
            <a:r>
              <a:t>Terrible if </a:t>
            </a:r>
            <a:r>
              <a:rPr i="1"/>
              <a:t>m</a:t>
            </a:r>
            <a:r>
              <a:t> is much larger than </a:t>
            </a:r>
            <a:r>
              <a:rPr i="1"/>
              <a:t>d</a:t>
            </a:r>
            <a:endParaRPr i="1"/>
          </a:p>
          <a:p>
            <a:pPr lvl="1" marL="742950" indent="-285750" defTabSz="457200">
              <a:lnSpc>
                <a:spcPct val="90000"/>
              </a:lnSpc>
              <a:spcBef>
                <a:spcPts val="0"/>
              </a:spcBef>
              <a:buClr>
                <a:schemeClr val="accent1"/>
              </a:buClr>
              <a:defRPr sz="2200"/>
            </a:pPr>
            <a:r>
              <a:t> If solutions are dense, may be much faster than BFS</a:t>
            </a:r>
          </a:p>
          <a:p>
            <a:pPr lvl="3" marL="1600200" indent="-228600" defTabSz="457200">
              <a:lnSpc>
                <a:spcPct val="90000"/>
              </a:lnSpc>
              <a:spcBef>
                <a:spcPts val="0"/>
              </a:spcBef>
              <a:buClr>
                <a:schemeClr val="accent1"/>
              </a:buClr>
              <a:defRPr sz="1500"/>
            </a:pPr>
          </a:p>
          <a:p>
            <a:pPr defTabSz="457200">
              <a:lnSpc>
                <a:spcPct val="90000"/>
              </a:lnSpc>
              <a:spcBef>
                <a:spcPts val="500"/>
              </a:spcBef>
              <a:buClr>
                <a:schemeClr val="accent1"/>
              </a:buClr>
              <a:buChar char="•"/>
              <a:defRPr sz="2200">
                <a:solidFill>
                  <a:schemeClr val="accent2"/>
                </a:solidFill>
              </a:defRPr>
            </a:pPr>
            <a:r>
              <a:t>Space?</a:t>
            </a:r>
            <a:r>
              <a:rPr>
                <a:solidFill>
                  <a:srgbClr val="000000"/>
                </a:solidFill>
              </a:rPr>
              <a:t> </a:t>
            </a:r>
            <a:r>
              <a:rPr i="1">
                <a:solidFill>
                  <a:srgbClr val="000000"/>
                </a:solidFill>
              </a:rPr>
              <a:t>O(bm), </a:t>
            </a:r>
            <a:r>
              <a:rPr>
                <a:solidFill>
                  <a:srgbClr val="000000"/>
                </a:solidFill>
              </a:rPr>
              <a:t>i.e., linear space!</a:t>
            </a:r>
          </a:p>
          <a:p>
            <a:pPr lvl="1" marL="742950" indent="-285750" defTabSz="457200">
              <a:lnSpc>
                <a:spcPct val="90000"/>
              </a:lnSpc>
              <a:spcBef>
                <a:spcPts val="0"/>
              </a:spcBef>
              <a:buClr>
                <a:schemeClr val="accent1"/>
              </a:buClr>
              <a:defRPr sz="2200"/>
            </a:pPr>
            <a:r>
              <a:t>Remember a single path + expanded unexplored nodes</a:t>
            </a:r>
          </a:p>
          <a:p>
            <a:pPr lvl="3" marL="1600200" indent="-228600" defTabSz="457200">
              <a:lnSpc>
                <a:spcPct val="90000"/>
              </a:lnSpc>
              <a:spcBef>
                <a:spcPts val="0"/>
              </a:spcBef>
              <a:buClr>
                <a:schemeClr val="accent1"/>
              </a:buClr>
              <a:defRPr sz="1500"/>
            </a:pPr>
          </a:p>
          <a:p>
            <a:pPr defTabSz="457200">
              <a:lnSpc>
                <a:spcPct val="80000"/>
              </a:lnSpc>
              <a:spcBef>
                <a:spcPts val="500"/>
              </a:spcBef>
              <a:buClr>
                <a:schemeClr val="accent1"/>
              </a:buClr>
              <a:buChar char="•"/>
              <a:defRPr sz="2200">
                <a:solidFill>
                  <a:schemeClr val="accent2"/>
                </a:solidFill>
              </a:defRPr>
            </a:pPr>
            <a:r>
              <a:t>Optimal?</a:t>
            </a:r>
            <a:r>
              <a:rPr>
                <a:solidFill>
                  <a:srgbClr val="000000"/>
                </a:solidFill>
              </a:rPr>
              <a:t>  No: It may find a non-optimal goal first</a:t>
            </a:r>
          </a:p>
        </p:txBody>
      </p:sp>
      <p:grpSp>
        <p:nvGrpSpPr>
          <p:cNvPr id="1305" name="Group"/>
          <p:cNvGrpSpPr/>
          <p:nvPr/>
        </p:nvGrpSpPr>
        <p:grpSpPr>
          <a:xfrm>
            <a:off x="7924800" y="798829"/>
            <a:ext cx="990600" cy="916941"/>
            <a:chOff x="0" y="0"/>
            <a:chExt cx="990600" cy="916940"/>
          </a:xfrm>
        </p:grpSpPr>
        <p:grpSp>
          <p:nvGrpSpPr>
            <p:cNvPr id="1295" name="Group"/>
            <p:cNvGrpSpPr/>
            <p:nvPr/>
          </p:nvGrpSpPr>
          <p:grpSpPr>
            <a:xfrm>
              <a:off x="381000" y="-1"/>
              <a:ext cx="228600" cy="307342"/>
              <a:chOff x="0" y="0"/>
              <a:chExt cx="228600" cy="307340"/>
            </a:xfrm>
          </p:grpSpPr>
          <p:sp>
            <p:nvSpPr>
              <p:cNvPr id="1293" name="Circle"/>
              <p:cNvSpPr/>
              <p:nvPr/>
            </p:nvSpPr>
            <p:spPr>
              <a:xfrm>
                <a:off x="0" y="39370"/>
                <a:ext cx="228600" cy="2286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400">
                    <a:latin typeface="Tahoma"/>
                    <a:ea typeface="Tahoma"/>
                    <a:cs typeface="Tahoma"/>
                    <a:sym typeface="Tahoma"/>
                  </a:defRPr>
                </a:pPr>
              </a:p>
            </p:txBody>
          </p:sp>
          <p:sp>
            <p:nvSpPr>
              <p:cNvPr id="1294" name="A"/>
              <p:cNvSpPr/>
              <p:nvPr/>
            </p:nvSpPr>
            <p:spPr>
              <a:xfrm>
                <a:off x="8924" y="0"/>
                <a:ext cx="210752"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400">
                    <a:latin typeface="Tahoma"/>
                    <a:ea typeface="Tahoma"/>
                    <a:cs typeface="Tahoma"/>
                    <a:sym typeface="Tahoma"/>
                  </a:defRPr>
                </a:lvl1pPr>
              </a:lstStyle>
              <a:p>
                <a:pPr/>
                <a:r>
                  <a:t>A</a:t>
                </a:r>
              </a:p>
            </p:txBody>
          </p:sp>
        </p:grpSp>
        <p:grpSp>
          <p:nvGrpSpPr>
            <p:cNvPr id="1298" name="Group"/>
            <p:cNvGrpSpPr/>
            <p:nvPr/>
          </p:nvGrpSpPr>
          <p:grpSpPr>
            <a:xfrm>
              <a:off x="0" y="609599"/>
              <a:ext cx="228600" cy="307342"/>
              <a:chOff x="0" y="0"/>
              <a:chExt cx="228600" cy="307340"/>
            </a:xfrm>
          </p:grpSpPr>
          <p:sp>
            <p:nvSpPr>
              <p:cNvPr id="1296" name="Circle"/>
              <p:cNvSpPr/>
              <p:nvPr/>
            </p:nvSpPr>
            <p:spPr>
              <a:xfrm>
                <a:off x="0" y="39370"/>
                <a:ext cx="228600" cy="2286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400">
                    <a:latin typeface="Tahoma"/>
                    <a:ea typeface="Tahoma"/>
                    <a:cs typeface="Tahoma"/>
                    <a:sym typeface="Tahoma"/>
                  </a:defRPr>
                </a:pPr>
              </a:p>
            </p:txBody>
          </p:sp>
          <p:sp>
            <p:nvSpPr>
              <p:cNvPr id="1297" name="B"/>
              <p:cNvSpPr/>
              <p:nvPr/>
            </p:nvSpPr>
            <p:spPr>
              <a:xfrm>
                <a:off x="9836" y="0"/>
                <a:ext cx="208928"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400">
                    <a:latin typeface="Tahoma"/>
                    <a:ea typeface="Tahoma"/>
                    <a:cs typeface="Tahoma"/>
                    <a:sym typeface="Tahoma"/>
                  </a:defRPr>
                </a:lvl1pPr>
              </a:lstStyle>
              <a:p>
                <a:pPr/>
                <a:r>
                  <a:t>B</a:t>
                </a:r>
              </a:p>
            </p:txBody>
          </p:sp>
        </p:grpSp>
        <p:grpSp>
          <p:nvGrpSpPr>
            <p:cNvPr id="1301" name="Group"/>
            <p:cNvGrpSpPr/>
            <p:nvPr/>
          </p:nvGrpSpPr>
          <p:grpSpPr>
            <a:xfrm>
              <a:off x="762000" y="609599"/>
              <a:ext cx="228600" cy="307342"/>
              <a:chOff x="0" y="0"/>
              <a:chExt cx="228600" cy="307340"/>
            </a:xfrm>
          </p:grpSpPr>
          <p:sp>
            <p:nvSpPr>
              <p:cNvPr id="1299" name="Circle"/>
              <p:cNvSpPr/>
              <p:nvPr/>
            </p:nvSpPr>
            <p:spPr>
              <a:xfrm>
                <a:off x="0" y="39370"/>
                <a:ext cx="228600" cy="228601"/>
              </a:xfrm>
              <a:prstGeom prst="ellipse">
                <a:avLst/>
              </a:prstGeom>
              <a:solidFill>
                <a:schemeClr val="accent1"/>
              </a:solidFill>
              <a:ln w="9525" cap="flat">
                <a:solidFill>
                  <a:srgbClr val="000000"/>
                </a:solidFill>
                <a:prstDash val="solid"/>
                <a:round/>
              </a:ln>
              <a:effectLst/>
            </p:spPr>
            <p:txBody>
              <a:bodyPr wrap="square" lIns="45719" tIns="45719" rIns="45719" bIns="45719" numCol="1" anchor="ctr">
                <a:noAutofit/>
              </a:bodyPr>
              <a:lstStyle/>
              <a:p>
                <a:pPr algn="ctr" defTabSz="457200">
                  <a:defRPr sz="1400">
                    <a:latin typeface="Tahoma"/>
                    <a:ea typeface="Tahoma"/>
                    <a:cs typeface="Tahoma"/>
                    <a:sym typeface="Tahoma"/>
                  </a:defRPr>
                </a:pPr>
              </a:p>
            </p:txBody>
          </p:sp>
          <p:sp>
            <p:nvSpPr>
              <p:cNvPr id="1300" name="C"/>
              <p:cNvSpPr/>
              <p:nvPr/>
            </p:nvSpPr>
            <p:spPr>
              <a:xfrm>
                <a:off x="8837" y="0"/>
                <a:ext cx="210926" cy="307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defTabSz="457200">
                  <a:defRPr sz="1400">
                    <a:latin typeface="Tahoma"/>
                    <a:ea typeface="Tahoma"/>
                    <a:cs typeface="Tahoma"/>
                    <a:sym typeface="Tahoma"/>
                  </a:defRPr>
                </a:lvl1pPr>
              </a:lstStyle>
              <a:p>
                <a:pPr/>
                <a:r>
                  <a:t>C</a:t>
                </a:r>
              </a:p>
            </p:txBody>
          </p:sp>
        </p:grpSp>
        <p:sp>
          <p:nvSpPr>
            <p:cNvPr id="1302" name="Line"/>
            <p:cNvSpPr/>
            <p:nvPr/>
          </p:nvSpPr>
          <p:spPr>
            <a:xfrm flipH="1">
              <a:off x="152399" y="267970"/>
              <a:ext cx="228602" cy="38100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1303" name="Line"/>
            <p:cNvSpPr/>
            <p:nvPr/>
          </p:nvSpPr>
          <p:spPr>
            <a:xfrm>
              <a:off x="533399" y="267970"/>
              <a:ext cx="304802" cy="38100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sp>
          <p:nvSpPr>
            <p:cNvPr id="1304" name="Line"/>
            <p:cNvSpPr/>
            <p:nvPr/>
          </p:nvSpPr>
          <p:spPr>
            <a:xfrm flipH="1" flipV="1">
              <a:off x="228600" y="725170"/>
              <a:ext cx="533400" cy="1"/>
            </a:xfrm>
            <a:prstGeom prst="line">
              <a:avLst/>
            </a:prstGeom>
            <a:noFill/>
            <a:ln w="9525" cap="flat">
              <a:solidFill>
                <a:srgbClr val="000000"/>
              </a:solidFill>
              <a:prstDash val="solid"/>
              <a:round/>
            </a:ln>
            <a:effectLst/>
          </p:spPr>
          <p:txBody>
            <a:bodyPr wrap="square" lIns="45719" tIns="45719" rIns="45719" bIns="45719" numCol="1" anchor="t">
              <a:noAutofit/>
            </a:bodyPr>
            <a:lstStyle/>
            <a:p>
              <a:pPr/>
            </a:p>
          </p:txBody>
        </p:sp>
      </p:gr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307" name="ITERATIVE…"/>
          <p:cNvSpPr/>
          <p:nvPr/>
        </p:nvSpPr>
        <p:spPr>
          <a:xfrm>
            <a:off x="457200" y="762000"/>
            <a:ext cx="6578164" cy="43205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9600"/>
            </a:pPr>
            <a:r>
              <a:t>ITERATIVE</a:t>
            </a:r>
          </a:p>
          <a:p>
            <a:pPr defTabSz="457200">
              <a:defRPr sz="9600"/>
            </a:pPr>
            <a:r>
              <a:t>DEEPENING</a:t>
            </a:r>
          </a:p>
          <a:p>
            <a:pPr defTabSz="457200">
              <a:defRPr sz="9600"/>
            </a:pPr>
            <a:r>
              <a:t>SEARCH</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9" name="Iterative Deepening Search"/>
          <p:cNvSpPr/>
          <p:nvPr>
            <p:ph type="title" idx="4294967295"/>
          </p:nvPr>
        </p:nvSpPr>
        <p:spPr>
          <a:xfrm>
            <a:off x="374650" y="88900"/>
            <a:ext cx="8153400" cy="1020763"/>
          </a:xfrm>
          <a:prstGeom prst="rect">
            <a:avLst/>
          </a:prstGeom>
        </p:spPr>
        <p:txBody>
          <a:bodyPr/>
          <a:lstStyle>
            <a:lvl1pPr defTabSz="457200">
              <a:defRPr sz="4400"/>
            </a:lvl1pPr>
          </a:lstStyle>
          <a:p>
            <a:pPr/>
            <a:r>
              <a:t>Iterative Deepening Search</a:t>
            </a:r>
          </a:p>
        </p:txBody>
      </p:sp>
      <p:sp>
        <p:nvSpPr>
          <p:cNvPr id="1310" name="To avoid the infinite depth problem of DFS:…"/>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pPr>
            <a:r>
              <a:t>To avoid the infinite depth problem of DFS:</a:t>
            </a:r>
          </a:p>
          <a:p>
            <a:pPr lvl="1" marL="742950" indent="-285750" defTabSz="457200">
              <a:spcBef>
                <a:spcPts val="0"/>
              </a:spcBef>
              <a:buClr>
                <a:schemeClr val="accent1"/>
              </a:buClr>
              <a:defRPr sz="2400"/>
            </a:pPr>
            <a:r>
              <a:t>Only search until depth L</a:t>
            </a:r>
          </a:p>
          <a:p>
            <a:pPr lvl="1" marL="742950" indent="-285750" defTabSz="457200">
              <a:spcBef>
                <a:spcPts val="0"/>
              </a:spcBef>
              <a:buClr>
                <a:schemeClr val="accent1"/>
              </a:buClr>
              <a:defRPr sz="2400"/>
            </a:pPr>
            <a:r>
              <a:t>i.e, don</a:t>
            </a:r>
            <a:r>
              <a:t>’</a:t>
            </a:r>
            <a:r>
              <a:t>t expand nodes beyond depth L</a:t>
            </a:r>
          </a:p>
          <a:p>
            <a:pPr lvl="1" marL="742950" indent="-285750" defTabSz="457200">
              <a:spcBef>
                <a:spcPts val="0"/>
              </a:spcBef>
              <a:buClr>
                <a:schemeClr val="accent1"/>
              </a:buClr>
              <a:defRPr sz="2400">
                <a:solidFill>
                  <a:schemeClr val="accent2"/>
                </a:solidFill>
              </a:defRPr>
            </a:pPr>
            <a:r>
              <a:t>Depth-Limited Search</a:t>
            </a:r>
          </a:p>
          <a:p>
            <a:pPr lvl="3" marL="1600200" indent="-228600" defTabSz="457200">
              <a:spcBef>
                <a:spcPts val="0"/>
              </a:spcBef>
              <a:buClr>
                <a:schemeClr val="accent1"/>
              </a:buClr>
              <a:defRPr sz="1800"/>
            </a:pPr>
          </a:p>
          <a:p>
            <a:pPr defTabSz="457200">
              <a:spcBef>
                <a:spcPts val="600"/>
              </a:spcBef>
              <a:buClr>
                <a:schemeClr val="accent1"/>
              </a:buClr>
              <a:buChar char="•"/>
              <a:defRPr sz="2800"/>
            </a:pPr>
            <a:r>
              <a:t>What if solution is deeper than L?</a:t>
            </a:r>
          </a:p>
          <a:p>
            <a:pPr lvl="1" marL="742950" indent="-285750" defTabSz="457200">
              <a:spcBef>
                <a:spcPts val="0"/>
              </a:spcBef>
              <a:buClr>
                <a:schemeClr val="accent1"/>
              </a:buClr>
              <a:defRPr sz="2400"/>
            </a:pPr>
            <a:r>
              <a:t>Increase depth iteratively</a:t>
            </a:r>
          </a:p>
          <a:p>
            <a:pPr lvl="1" marL="742950" indent="-285750" defTabSz="457200">
              <a:spcBef>
                <a:spcPts val="0"/>
              </a:spcBef>
              <a:buClr>
                <a:schemeClr val="accent1"/>
              </a:buClr>
              <a:defRPr sz="2400">
                <a:solidFill>
                  <a:schemeClr val="accent2"/>
                </a:solidFill>
              </a:defRPr>
            </a:pPr>
            <a:r>
              <a:t>Iterative Deepening Search</a:t>
            </a:r>
          </a:p>
          <a:p>
            <a:pPr lvl="3" marL="1600200" indent="-228600" defTabSz="457200">
              <a:spcBef>
                <a:spcPts val="0"/>
              </a:spcBef>
              <a:buClr>
                <a:schemeClr val="accent1"/>
              </a:buClr>
              <a:defRPr sz="1800"/>
            </a:pPr>
          </a:p>
          <a:p>
            <a:pPr defTabSz="457200">
              <a:spcBef>
                <a:spcPts val="600"/>
              </a:spcBef>
              <a:buClr>
                <a:schemeClr val="accent1"/>
              </a:buClr>
              <a:buChar char="•"/>
              <a:defRPr sz="2800"/>
            </a:pPr>
            <a:r>
              <a:t>IDS</a:t>
            </a:r>
          </a:p>
          <a:p>
            <a:pPr lvl="1" marL="742950" indent="-285750" defTabSz="457200">
              <a:spcBef>
                <a:spcPts val="0"/>
              </a:spcBef>
              <a:buClr>
                <a:schemeClr val="accent1"/>
              </a:buClr>
              <a:defRPr sz="2400"/>
            </a:pPr>
            <a:r>
              <a:t>Inherits the memory advantage of depth-first search</a:t>
            </a:r>
          </a:p>
          <a:p>
            <a:pPr lvl="1" marL="742950" indent="-285750" defTabSz="457200">
              <a:spcBef>
                <a:spcPts val="0"/>
              </a:spcBef>
              <a:buClr>
                <a:schemeClr val="accent1"/>
              </a:buClr>
              <a:defRPr sz="2400"/>
            </a:pPr>
            <a:r>
              <a:t>Has the completeness property of breadth-first search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10">
                                            <p:txEl>
                                              <p:pRg st="5" end="5"/>
                                            </p:txEl>
                                          </p:spTgt>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1" fill="hold">
                                  <p:stCondLst>
                                    <p:cond delay="0"/>
                                  </p:stCondLst>
                                  <p:iterate type="el" backwards="0">
                                    <p:tmAbs val="0"/>
                                  </p:iterate>
                                  <p:childTnLst>
                                    <p:set>
                                      <p:cBhvr>
                                        <p:cTn id="9" fill="hold"/>
                                        <p:tgtEl>
                                          <p:spTgt spid="1310">
                                            <p:txEl>
                                              <p:pRg st="6" end="6"/>
                                            </p:txEl>
                                          </p:spTgt>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1" fill="hold">
                                  <p:stCondLst>
                                    <p:cond delay="0"/>
                                  </p:stCondLst>
                                  <p:iterate type="el" backwards="0">
                                    <p:tmAbs val="0"/>
                                  </p:iterate>
                                  <p:childTnLst>
                                    <p:set>
                                      <p:cBhvr>
                                        <p:cTn id="12" fill="hold"/>
                                        <p:tgtEl>
                                          <p:spTgt spid="1310">
                                            <p:txEl>
                                              <p:pRg st="7" end="7"/>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310">
                                            <p:txEl>
                                              <p:pRg st="8" end="8"/>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310">
                                            <p:txEl>
                                              <p:pRg st="9" end="9"/>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1" fill="hold">
                                  <p:stCondLst>
                                    <p:cond delay="0"/>
                                  </p:stCondLst>
                                  <p:iterate type="el" backwards="0">
                                    <p:tmAbs val="0"/>
                                  </p:iterate>
                                  <p:childTnLst>
                                    <p:set>
                                      <p:cBhvr>
                                        <p:cTn id="22" fill="hold"/>
                                        <p:tgtEl>
                                          <p:spTgt spid="1310">
                                            <p:txEl>
                                              <p:pRg st="10" end="10"/>
                                            </p:txEl>
                                          </p:spTgt>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0" presetID="1" grpId="1" fill="hold">
                                  <p:stCondLst>
                                    <p:cond delay="0"/>
                                  </p:stCondLst>
                                  <p:iterate type="el" backwards="0">
                                    <p:tmAbs val="0"/>
                                  </p:iterate>
                                  <p:childTnLst>
                                    <p:set>
                                      <p:cBhvr>
                                        <p:cTn id="25" fill="hold"/>
                                        <p:tgtEl>
                                          <p:spTgt spid="1310">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10" grpId="1"/>
    </p:bldLst>
  </p:timing>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2" name="ids-progress1c" descr="ids-progress1c"/>
          <p:cNvPicPr>
            <a:picLocks noChangeAspect="1"/>
          </p:cNvPicPr>
          <p:nvPr/>
        </p:nvPicPr>
        <p:blipFill>
          <a:blip r:embed="rId2">
            <a:extLst/>
          </a:blip>
          <a:stretch>
            <a:fillRect/>
          </a:stretch>
        </p:blipFill>
        <p:spPr>
          <a:xfrm>
            <a:off x="762000" y="1657350"/>
            <a:ext cx="7620000" cy="3543300"/>
          </a:xfrm>
          <a:prstGeom prst="rect">
            <a:avLst/>
          </a:prstGeom>
          <a:ln w="12700">
            <a:miter lim="400000"/>
          </a:ln>
        </p:spPr>
      </p:pic>
      <p:sp>
        <p:nvSpPr>
          <p:cNvPr id="1313" name="Iterative Deepening Search,   L=0"/>
          <p:cNvSpPr/>
          <p:nvPr>
            <p:ph type="title" idx="4294967295"/>
          </p:nvPr>
        </p:nvSpPr>
        <p:spPr>
          <a:xfrm>
            <a:off x="374650" y="88900"/>
            <a:ext cx="8153400" cy="1020763"/>
          </a:xfrm>
          <a:prstGeom prst="rect">
            <a:avLst/>
          </a:prstGeom>
        </p:spPr>
        <p:txBody>
          <a:bodyPr/>
          <a:lstStyle>
            <a:lvl1pPr defTabSz="438911">
              <a:defRPr sz="4224"/>
            </a:lvl1pPr>
          </a:lstStyle>
          <a:p>
            <a:pPr/>
            <a:r>
              <a:t>Iterative Deepening Search,   L=0</a:t>
            </a:r>
          </a:p>
        </p:txBody>
      </p:sp>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5" name="ids-progress2c" descr="ids-progress2c"/>
          <p:cNvPicPr>
            <a:picLocks noChangeAspect="1"/>
          </p:cNvPicPr>
          <p:nvPr/>
        </p:nvPicPr>
        <p:blipFill>
          <a:blip r:embed="rId2">
            <a:extLst/>
          </a:blip>
          <a:stretch>
            <a:fillRect/>
          </a:stretch>
        </p:blipFill>
        <p:spPr>
          <a:xfrm>
            <a:off x="762000" y="1657350"/>
            <a:ext cx="7620000" cy="3543300"/>
          </a:xfrm>
          <a:prstGeom prst="rect">
            <a:avLst/>
          </a:prstGeom>
          <a:ln w="12700">
            <a:miter lim="400000"/>
          </a:ln>
        </p:spPr>
      </p:pic>
      <p:sp>
        <p:nvSpPr>
          <p:cNvPr id="1316" name="Iterative Deepening Search,   L=1"/>
          <p:cNvSpPr/>
          <p:nvPr>
            <p:ph type="title" idx="4294967295"/>
          </p:nvPr>
        </p:nvSpPr>
        <p:spPr>
          <a:xfrm>
            <a:off x="374650" y="88900"/>
            <a:ext cx="8153400" cy="1020763"/>
          </a:xfrm>
          <a:prstGeom prst="rect">
            <a:avLst/>
          </a:prstGeom>
        </p:spPr>
        <p:txBody>
          <a:bodyPr/>
          <a:lstStyle>
            <a:lvl1pPr defTabSz="438911">
              <a:defRPr sz="4224"/>
            </a:lvl1pPr>
          </a:lstStyle>
          <a:p>
            <a:pPr/>
            <a:r>
              <a:t>Iterative Deepening Search,   L=1</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8" name="ids-progress3c" descr="ids-progress3c"/>
          <p:cNvPicPr>
            <a:picLocks noChangeAspect="1"/>
          </p:cNvPicPr>
          <p:nvPr/>
        </p:nvPicPr>
        <p:blipFill>
          <a:blip r:embed="rId2">
            <a:extLst/>
          </a:blip>
          <a:stretch>
            <a:fillRect/>
          </a:stretch>
        </p:blipFill>
        <p:spPr>
          <a:xfrm>
            <a:off x="762000" y="1652587"/>
            <a:ext cx="7620000" cy="3552826"/>
          </a:xfrm>
          <a:prstGeom prst="rect">
            <a:avLst/>
          </a:prstGeom>
          <a:ln w="12700">
            <a:miter lim="400000"/>
          </a:ln>
        </p:spPr>
      </p:pic>
      <p:sp>
        <p:nvSpPr>
          <p:cNvPr id="1319" name="Iterative Deepening Search,   L=2"/>
          <p:cNvSpPr/>
          <p:nvPr>
            <p:ph type="title" idx="4294967295"/>
          </p:nvPr>
        </p:nvSpPr>
        <p:spPr>
          <a:xfrm>
            <a:off x="374650" y="88900"/>
            <a:ext cx="8153400" cy="1020763"/>
          </a:xfrm>
          <a:prstGeom prst="rect">
            <a:avLst/>
          </a:prstGeom>
        </p:spPr>
        <p:txBody>
          <a:bodyPr/>
          <a:lstStyle>
            <a:lvl1pPr defTabSz="438911">
              <a:defRPr sz="4224"/>
            </a:lvl1pPr>
          </a:lstStyle>
          <a:p>
            <a:pPr/>
            <a:r>
              <a:t>Iterative Deepening Search,   L=2</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3" name="When to do goal test?"/>
          <p:cNvSpPr/>
          <p:nvPr>
            <p:ph type="title" idx="4294967295"/>
          </p:nvPr>
        </p:nvSpPr>
        <p:spPr>
          <a:xfrm>
            <a:off x="374650" y="88900"/>
            <a:ext cx="8153400" cy="1020763"/>
          </a:xfrm>
          <a:prstGeom prst="rect">
            <a:avLst/>
          </a:prstGeom>
        </p:spPr>
        <p:txBody>
          <a:bodyPr/>
          <a:lstStyle>
            <a:lvl1pPr defTabSz="457200">
              <a:defRPr sz="4400"/>
            </a:lvl1pPr>
          </a:lstStyle>
          <a:p>
            <a:pPr/>
            <a:r>
              <a:t>When to do goal test?</a:t>
            </a:r>
          </a:p>
        </p:txBody>
      </p:sp>
      <p:sp>
        <p:nvSpPr>
          <p:cNvPr id="314" name="Do Goal-Test when node is popped from queue…"/>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Do Goal-Test when node is popped from queue</a:t>
            </a:r>
          </a:p>
          <a:p>
            <a:pPr defTabSz="457200">
              <a:spcBef>
                <a:spcPts val="500"/>
              </a:spcBef>
              <a:buSzTx/>
              <a:buNone/>
              <a:defRPr sz="2400"/>
            </a:pPr>
            <a:r>
              <a:t>	IF you care about finding the optimal path</a:t>
            </a:r>
          </a:p>
          <a:p>
            <a:pPr defTabSz="457200">
              <a:spcBef>
                <a:spcPts val="500"/>
              </a:spcBef>
              <a:buSzTx/>
              <a:buNone/>
              <a:defRPr sz="2400"/>
            </a:pPr>
            <a:r>
              <a:t>	AND your search space may have both short expensive and long cheap paths to a goal.</a:t>
            </a:r>
          </a:p>
          <a:p>
            <a:pPr lvl="1" marL="742950" indent="-285750" defTabSz="457200">
              <a:spcBef>
                <a:spcPts val="0"/>
              </a:spcBef>
              <a:buClr>
                <a:schemeClr val="accent1"/>
              </a:buClr>
              <a:defRPr sz="2000"/>
            </a:pPr>
            <a:r>
              <a:t>Guard against a short expensive goal.</a:t>
            </a:r>
          </a:p>
          <a:p>
            <a:pPr lvl="1" marL="742950" indent="-285750" defTabSz="457200">
              <a:spcBef>
                <a:spcPts val="0"/>
              </a:spcBef>
              <a:buClr>
                <a:schemeClr val="accent1"/>
              </a:buClr>
              <a:defRPr sz="2000"/>
            </a:pPr>
            <a:r>
              <a:t>E.g., Uniform Cost search with variable step costs.</a:t>
            </a:r>
          </a:p>
          <a:p>
            <a:pPr defTabSz="457200">
              <a:spcBef>
                <a:spcPts val="600"/>
              </a:spcBef>
              <a:buClr>
                <a:schemeClr val="accent1"/>
              </a:buClr>
              <a:buChar char="•"/>
              <a:defRPr sz="2800"/>
            </a:pPr>
            <a:r>
              <a:t> </a:t>
            </a:r>
            <a:r>
              <a:rPr sz="2400"/>
              <a:t>Otherwise, do Goal-Test when is node inserted.</a:t>
            </a:r>
            <a:endParaRPr sz="2400"/>
          </a:p>
          <a:p>
            <a:pPr lvl="1" marL="742950" indent="-285750" defTabSz="457200">
              <a:spcBef>
                <a:spcPts val="0"/>
              </a:spcBef>
              <a:buClr>
                <a:schemeClr val="accent1"/>
              </a:buClr>
              <a:defRPr sz="2000"/>
            </a:pPr>
            <a:r>
              <a:t>E.g., Breadth-first Search, Depth-first Search, or Uniform Cost search when cost is a non-decreasing function of depth only (which is equivalent to Breadth-first Search).</a:t>
            </a:r>
          </a:p>
          <a:p>
            <a:pPr defTabSz="457200">
              <a:spcBef>
                <a:spcPts val="500"/>
              </a:spcBef>
              <a:buClr>
                <a:schemeClr val="accent1"/>
              </a:buClr>
              <a:buChar char="•"/>
              <a:defRPr sz="2400">
                <a:solidFill>
                  <a:schemeClr val="accent2"/>
                </a:solidFill>
              </a:defRPr>
            </a:pPr>
            <a:r>
              <a:t>REASON ABOUT your search space &amp; problem.</a:t>
            </a:r>
          </a:p>
          <a:p>
            <a:pPr lvl="1" marL="742950" indent="-285750" defTabSz="457200">
              <a:spcBef>
                <a:spcPts val="0"/>
              </a:spcBef>
              <a:buClr>
                <a:schemeClr val="accent1"/>
              </a:buClr>
              <a:defRPr sz="2000"/>
            </a:pPr>
            <a:r>
              <a:t>How could I possibly find a non-optimal goal?</a:t>
            </a: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21" name="ids-progress4c" descr="ids-progress4c"/>
          <p:cNvPicPr>
            <a:picLocks noChangeAspect="1"/>
          </p:cNvPicPr>
          <p:nvPr/>
        </p:nvPicPr>
        <p:blipFill>
          <a:blip r:embed="rId2">
            <a:extLst/>
          </a:blip>
          <a:stretch>
            <a:fillRect/>
          </a:stretch>
        </p:blipFill>
        <p:spPr>
          <a:xfrm>
            <a:off x="762000" y="1657350"/>
            <a:ext cx="7620000" cy="3543300"/>
          </a:xfrm>
          <a:prstGeom prst="rect">
            <a:avLst/>
          </a:prstGeom>
          <a:ln w="12700">
            <a:miter lim="400000"/>
          </a:ln>
        </p:spPr>
      </p:pic>
      <p:sp>
        <p:nvSpPr>
          <p:cNvPr id="1322" name="Iterative Deepening Search,   L=3"/>
          <p:cNvSpPr/>
          <p:nvPr>
            <p:ph type="title" idx="4294967295"/>
          </p:nvPr>
        </p:nvSpPr>
        <p:spPr>
          <a:xfrm>
            <a:off x="374650" y="88900"/>
            <a:ext cx="8153400" cy="1020763"/>
          </a:xfrm>
          <a:prstGeom prst="rect">
            <a:avLst/>
          </a:prstGeom>
        </p:spPr>
        <p:txBody>
          <a:bodyPr/>
          <a:lstStyle>
            <a:lvl1pPr defTabSz="438911">
              <a:defRPr sz="4224"/>
            </a:lvl1pPr>
          </a:lstStyle>
          <a:p>
            <a:pPr/>
            <a:r>
              <a:t>Iterative Deepening Search,   L=3</a:t>
            </a:r>
          </a:p>
        </p:txBody>
      </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4" name="Number of nodes generated in a depth-limited search to depth d with branching factor b:…"/>
          <p:cNvSpPr/>
          <p:nvPr>
            <p:ph type="body" idx="4294967295"/>
          </p:nvPr>
        </p:nvSpPr>
        <p:spPr>
          <a:xfrm>
            <a:off x="347662" y="1058862"/>
            <a:ext cx="8686801" cy="5330826"/>
          </a:xfrm>
          <a:prstGeom prst="rect">
            <a:avLst/>
          </a:prstGeom>
        </p:spPr>
        <p:txBody>
          <a:bodyPr/>
          <a:lstStyle/>
          <a:p>
            <a:pPr defTabSz="457200">
              <a:lnSpc>
                <a:spcPct val="80000"/>
              </a:lnSpc>
              <a:spcBef>
                <a:spcPts val="500"/>
              </a:spcBef>
              <a:buClr>
                <a:schemeClr val="accent1"/>
              </a:buClr>
              <a:buChar char="•"/>
              <a:defRPr sz="2400"/>
            </a:pPr>
            <a:r>
              <a:t>Number of nodes generated in a depth-limited search to depth </a:t>
            </a:r>
            <a:r>
              <a:rPr i="1"/>
              <a:t>d</a:t>
            </a:r>
            <a:r>
              <a:t> with branching factor </a:t>
            </a:r>
            <a:r>
              <a:rPr i="1"/>
              <a:t>b</a:t>
            </a:r>
            <a:r>
              <a:t>: </a:t>
            </a:r>
          </a:p>
          <a:p>
            <a:pPr algn="ctr" defTabSz="457200">
              <a:lnSpc>
                <a:spcPct val="80000"/>
              </a:lnSpc>
              <a:spcBef>
                <a:spcPts val="500"/>
              </a:spcBef>
              <a:buSzTx/>
              <a:buNone/>
              <a:defRPr i="1" sz="2400"/>
            </a:pPr>
            <a:r>
              <a:t>	N</a:t>
            </a:r>
            <a:r>
              <a:rPr baseline="-25000"/>
              <a:t>DLS</a:t>
            </a:r>
            <a:r>
              <a:t> = b</a:t>
            </a:r>
            <a:r>
              <a:rPr baseline="30000">
                <a:latin typeface="r"/>
                <a:ea typeface="r"/>
                <a:cs typeface="r"/>
                <a:sym typeface="r"/>
              </a:rPr>
              <a:t>0</a:t>
            </a:r>
            <a:r>
              <a:t> + b</a:t>
            </a:r>
            <a:r>
              <a:rPr baseline="30000">
                <a:latin typeface="r"/>
                <a:ea typeface="r"/>
                <a:cs typeface="r"/>
                <a:sym typeface="r"/>
              </a:rPr>
              <a:t>1</a:t>
            </a:r>
            <a:r>
              <a:t> + b</a:t>
            </a:r>
            <a:r>
              <a:rPr baseline="30000">
                <a:latin typeface="r"/>
                <a:ea typeface="r"/>
                <a:cs typeface="r"/>
                <a:sym typeface="r"/>
              </a:rPr>
              <a:t>2</a:t>
            </a:r>
            <a:r>
              <a:t> + … + b</a:t>
            </a:r>
            <a:r>
              <a:rPr baseline="30000">
                <a:latin typeface="r"/>
                <a:ea typeface="r"/>
                <a:cs typeface="r"/>
                <a:sym typeface="r"/>
              </a:rPr>
              <a:t>d-2</a:t>
            </a:r>
            <a:r>
              <a:t> + b</a:t>
            </a:r>
            <a:r>
              <a:rPr baseline="30000">
                <a:latin typeface="r"/>
                <a:ea typeface="r"/>
                <a:cs typeface="r"/>
                <a:sym typeface="r"/>
              </a:rPr>
              <a:t>d-1</a:t>
            </a:r>
            <a:r>
              <a:t> + b</a:t>
            </a:r>
            <a:r>
              <a:rPr baseline="30000">
                <a:latin typeface="r"/>
                <a:ea typeface="r"/>
                <a:cs typeface="r"/>
                <a:sym typeface="r"/>
              </a:rPr>
              <a:t>d</a:t>
            </a:r>
            <a:r>
              <a:rPr i="0"/>
              <a:t> </a:t>
            </a:r>
          </a:p>
          <a:p>
            <a:pPr defTabSz="457200">
              <a:lnSpc>
                <a:spcPct val="80000"/>
              </a:lnSpc>
              <a:buClr>
                <a:schemeClr val="accent1"/>
              </a:buClr>
              <a:buChar char="•"/>
              <a:defRPr sz="2400"/>
            </a:pPr>
          </a:p>
          <a:p>
            <a:pPr defTabSz="457200">
              <a:lnSpc>
                <a:spcPct val="80000"/>
              </a:lnSpc>
              <a:spcBef>
                <a:spcPts val="500"/>
              </a:spcBef>
              <a:buClr>
                <a:schemeClr val="accent1"/>
              </a:buClr>
              <a:buChar char="•"/>
              <a:defRPr sz="2400"/>
            </a:pPr>
            <a:r>
              <a:t>Number of nodes generated in an iterative deepening search to depth </a:t>
            </a:r>
            <a:r>
              <a:rPr i="1"/>
              <a:t>d</a:t>
            </a:r>
            <a:r>
              <a:t> with branching factor </a:t>
            </a:r>
            <a:r>
              <a:rPr i="1"/>
              <a:t>b</a:t>
            </a:r>
            <a:r>
              <a:t>: </a:t>
            </a:r>
          </a:p>
          <a:p>
            <a:pPr defTabSz="457200">
              <a:lnSpc>
                <a:spcPct val="80000"/>
              </a:lnSpc>
              <a:spcBef>
                <a:spcPts val="500"/>
              </a:spcBef>
              <a:buSzTx/>
              <a:buNone/>
              <a:defRPr sz="2400"/>
            </a:pPr>
            <a:r>
              <a:t>   N</a:t>
            </a:r>
            <a:r>
              <a:rPr baseline="-25000"/>
              <a:t>IDS</a:t>
            </a:r>
            <a:r>
              <a:t> = (d+1)b</a:t>
            </a:r>
            <a:r>
              <a:rPr baseline="30000"/>
              <a:t>0</a:t>
            </a:r>
            <a:r>
              <a:t> + d b</a:t>
            </a:r>
            <a:r>
              <a:rPr baseline="30000"/>
              <a:t>1</a:t>
            </a:r>
            <a:r>
              <a:t> + (d-1)b</a:t>
            </a:r>
            <a:r>
              <a:rPr baseline="30000"/>
              <a:t>2</a:t>
            </a:r>
            <a:r>
              <a:t> + … + 3b</a:t>
            </a:r>
            <a:r>
              <a:rPr baseline="30000"/>
              <a:t>d-2</a:t>
            </a:r>
            <a:r>
              <a:t> +2b</a:t>
            </a:r>
            <a:r>
              <a:rPr baseline="30000"/>
              <a:t>d-1</a:t>
            </a:r>
            <a:r>
              <a:t> + 1b</a:t>
            </a:r>
            <a:r>
              <a:rPr baseline="30000"/>
              <a:t>d</a:t>
            </a:r>
            <a:endParaRPr baseline="30000"/>
          </a:p>
          <a:p>
            <a:pPr defTabSz="457200">
              <a:lnSpc>
                <a:spcPct val="80000"/>
              </a:lnSpc>
              <a:spcBef>
                <a:spcPts val="500"/>
              </a:spcBef>
              <a:buSzTx/>
              <a:buNone/>
              <a:defRPr sz="2400"/>
            </a:pPr>
            <a:r>
              <a:t>          = </a:t>
            </a:r>
            <a:r>
              <a:rPr i="1"/>
              <a:t>O</a:t>
            </a:r>
            <a:r>
              <a:t>(b</a:t>
            </a:r>
            <a:r>
              <a:rPr baseline="30000"/>
              <a:t>d</a:t>
            </a:r>
            <a:r>
              <a:t>)</a:t>
            </a:r>
          </a:p>
          <a:p>
            <a:pPr algn="ctr" defTabSz="457200">
              <a:lnSpc>
                <a:spcPct val="80000"/>
              </a:lnSpc>
              <a:buSzTx/>
              <a:buNone/>
              <a:defRPr sz="2400"/>
            </a:pPr>
          </a:p>
          <a:p>
            <a:pPr defTabSz="457200">
              <a:lnSpc>
                <a:spcPct val="80000"/>
              </a:lnSpc>
              <a:buClr>
                <a:schemeClr val="accent1"/>
              </a:buClr>
              <a:buChar char="•"/>
              <a:defRPr sz="2400"/>
            </a:pPr>
          </a:p>
          <a:p>
            <a:pPr defTabSz="457200">
              <a:lnSpc>
                <a:spcPct val="80000"/>
              </a:lnSpc>
              <a:spcBef>
                <a:spcPts val="500"/>
              </a:spcBef>
              <a:buClr>
                <a:schemeClr val="accent1"/>
              </a:buClr>
              <a:buChar char="•"/>
              <a:defRPr sz="2400"/>
            </a:pPr>
            <a:r>
              <a:t>For </a:t>
            </a:r>
            <a:r>
              <a:rPr i="1"/>
              <a:t>b = 10</a:t>
            </a:r>
            <a:r>
              <a:t>, </a:t>
            </a:r>
            <a:r>
              <a:rPr i="1"/>
              <a:t>d = 5</a:t>
            </a:r>
            <a:r>
              <a:t>,</a:t>
            </a:r>
          </a:p>
          <a:p>
            <a:pPr lvl="1" marL="742950" indent="-285750" defTabSz="457200">
              <a:lnSpc>
                <a:spcPct val="80000"/>
              </a:lnSpc>
              <a:spcBef>
                <a:spcPts val="0"/>
              </a:spcBef>
              <a:buClr>
                <a:schemeClr val="accent1"/>
              </a:buClr>
              <a:defRPr sz="2000"/>
            </a:pPr>
            <a:r>
              <a:t>N</a:t>
            </a:r>
            <a:r>
              <a:rPr baseline="-25000"/>
              <a:t>DLS </a:t>
            </a:r>
            <a:r>
              <a:t>= 1 + 10 + 100 + 1,000 + 10,000 + 100,000 = 111,111</a:t>
            </a:r>
          </a:p>
          <a:p>
            <a:pPr lvl="1" marL="742950" indent="-285750" defTabSz="457200">
              <a:lnSpc>
                <a:spcPct val="80000"/>
              </a:lnSpc>
              <a:spcBef>
                <a:spcPts val="0"/>
              </a:spcBef>
              <a:buClr>
                <a:schemeClr val="accent1"/>
              </a:buClr>
              <a:defRPr sz="2000"/>
            </a:pPr>
            <a:r>
              <a:t>N</a:t>
            </a:r>
            <a:r>
              <a:rPr baseline="-25000"/>
              <a:t>IDS</a:t>
            </a:r>
            <a:r>
              <a:t> = 6 + 50 + 400 + 3,000 + 20,000 + 100,000 = 123,450</a:t>
            </a:r>
          </a:p>
        </p:txBody>
      </p:sp>
      <p:sp>
        <p:nvSpPr>
          <p:cNvPr id="1325" name="[ Ratio: b/(b-1) ]"/>
          <p:cNvSpPr/>
          <p:nvPr/>
        </p:nvSpPr>
        <p:spPr>
          <a:xfrm>
            <a:off x="6553200" y="5943600"/>
            <a:ext cx="1840518" cy="3581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sz="1800"/>
            </a:lvl1pPr>
          </a:lstStyle>
          <a:p>
            <a:pPr/>
            <a:r>
              <a:t>[ Ratio: b/(b-1) ]</a:t>
            </a:r>
          </a:p>
        </p:txBody>
      </p:sp>
      <p:sp>
        <p:nvSpPr>
          <p:cNvPr id="1326" name="Iterative Deepening Search"/>
          <p:cNvSpPr/>
          <p:nvPr>
            <p:ph type="title" idx="4294967295"/>
          </p:nvPr>
        </p:nvSpPr>
        <p:spPr>
          <a:xfrm>
            <a:off x="374650" y="88900"/>
            <a:ext cx="8153400" cy="1020763"/>
          </a:xfrm>
          <a:prstGeom prst="rect">
            <a:avLst/>
          </a:prstGeom>
        </p:spPr>
        <p:txBody>
          <a:bodyPr/>
          <a:lstStyle>
            <a:lvl1pPr defTabSz="457200">
              <a:defRPr sz="4400"/>
            </a:lvl1pPr>
          </a:lstStyle>
          <a:p>
            <a:pPr/>
            <a:r>
              <a:t>Iterative Deepening Search</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28" name="Properties of iterative deepening search"/>
          <p:cNvSpPr/>
          <p:nvPr>
            <p:ph type="title" idx="4294967295"/>
          </p:nvPr>
        </p:nvSpPr>
        <p:spPr>
          <a:xfrm>
            <a:off x="374650" y="88900"/>
            <a:ext cx="8616950" cy="1020763"/>
          </a:xfrm>
          <a:prstGeom prst="rect">
            <a:avLst/>
          </a:prstGeom>
        </p:spPr>
        <p:txBody>
          <a:bodyPr/>
          <a:lstStyle>
            <a:lvl1pPr defTabSz="420623">
              <a:defRPr sz="3680"/>
            </a:lvl1pPr>
          </a:lstStyle>
          <a:p>
            <a:pPr/>
            <a:r>
              <a:t>Properties of iterative deepening search</a:t>
            </a:r>
          </a:p>
        </p:txBody>
      </p:sp>
      <p:sp>
        <p:nvSpPr>
          <p:cNvPr id="1329" name="Complete?  Yes…"/>
          <p:cNvSpPr/>
          <p:nvPr>
            <p:ph type="body" idx="4294967295"/>
          </p:nvPr>
        </p:nvSpPr>
        <p:spPr>
          <a:xfrm>
            <a:off x="347662" y="1058862"/>
            <a:ext cx="8686801" cy="5330826"/>
          </a:xfrm>
          <a:prstGeom prst="rect">
            <a:avLst/>
          </a:prstGeom>
        </p:spPr>
        <p:txBody>
          <a:bodyPr/>
          <a:lstStyle/>
          <a:p>
            <a:pPr defTabSz="457200">
              <a:spcBef>
                <a:spcPts val="600"/>
              </a:spcBef>
              <a:buClr>
                <a:schemeClr val="accent1"/>
              </a:buClr>
              <a:buChar char="•"/>
              <a:defRPr sz="2800">
                <a:solidFill>
                  <a:schemeClr val="accent2"/>
                </a:solidFill>
              </a:defRPr>
            </a:pPr>
            <a:r>
              <a:t>Complete?</a:t>
            </a:r>
            <a:r>
              <a:rPr>
                <a:solidFill>
                  <a:srgbClr val="CC0099"/>
                </a:solidFill>
              </a:rPr>
              <a:t> 	</a:t>
            </a:r>
            <a:r>
              <a:rPr>
                <a:solidFill>
                  <a:srgbClr val="000000"/>
                </a:solidFill>
              </a:rPr>
              <a:t>Yes</a:t>
            </a:r>
          </a:p>
          <a:p>
            <a:pPr lvl="3" marL="1600200" indent="-228600" defTabSz="457200">
              <a:spcBef>
                <a:spcPts val="0"/>
              </a:spcBef>
              <a:buClr>
                <a:schemeClr val="accent1"/>
              </a:buClr>
              <a:buChar char="•"/>
              <a:defRPr sz="1600"/>
            </a:pPr>
          </a:p>
          <a:p>
            <a:pPr defTabSz="457200">
              <a:spcBef>
                <a:spcPts val="600"/>
              </a:spcBef>
              <a:buClr>
                <a:schemeClr val="accent1"/>
              </a:buClr>
              <a:buChar char="•"/>
              <a:defRPr sz="2800">
                <a:solidFill>
                  <a:schemeClr val="accent2"/>
                </a:solidFill>
              </a:defRPr>
            </a:pPr>
            <a:r>
              <a:t>Time?</a:t>
            </a:r>
            <a:r>
              <a:rPr>
                <a:solidFill>
                  <a:srgbClr val="000000"/>
                </a:solidFill>
              </a:rPr>
              <a:t> 	</a:t>
            </a:r>
            <a:r>
              <a:rPr>
                <a:solidFill>
                  <a:srgbClr val="000000"/>
                </a:solidFill>
              </a:rPr>
              <a:t>O(b</a:t>
            </a:r>
            <a:r>
              <a:rPr baseline="30000">
                <a:solidFill>
                  <a:srgbClr val="000000"/>
                </a:solidFill>
              </a:rPr>
              <a:t>d</a:t>
            </a:r>
            <a:r>
              <a:rPr>
                <a:solidFill>
                  <a:srgbClr val="000000"/>
                </a:solidFill>
              </a:rPr>
              <a:t>)</a:t>
            </a:r>
          </a:p>
          <a:p>
            <a:pPr lvl="3" marL="1600200" indent="-228600" defTabSz="457200">
              <a:spcBef>
                <a:spcPts val="0"/>
              </a:spcBef>
              <a:buClr>
                <a:schemeClr val="accent1"/>
              </a:buClr>
              <a:buChar char="•"/>
              <a:defRPr sz="1600"/>
            </a:pPr>
          </a:p>
          <a:p>
            <a:pPr defTabSz="457200">
              <a:spcBef>
                <a:spcPts val="600"/>
              </a:spcBef>
              <a:buClr>
                <a:schemeClr val="accent1"/>
              </a:buClr>
              <a:buChar char="•"/>
              <a:defRPr sz="2800">
                <a:solidFill>
                  <a:schemeClr val="accent2"/>
                </a:solidFill>
              </a:defRPr>
            </a:pPr>
            <a:r>
              <a:t>Space?</a:t>
            </a:r>
            <a:r>
              <a:rPr>
                <a:solidFill>
                  <a:srgbClr val="000000"/>
                </a:solidFill>
              </a:rPr>
              <a:t> </a:t>
            </a:r>
            <a:r>
              <a:rPr i="1">
                <a:solidFill>
                  <a:srgbClr val="000000"/>
                </a:solidFill>
              </a:rPr>
              <a:t>O(bd)</a:t>
            </a:r>
          </a:p>
          <a:p>
            <a:pPr lvl="3" marL="1600200" indent="-228600" defTabSz="457200">
              <a:spcBef>
                <a:spcPts val="0"/>
              </a:spcBef>
              <a:buClr>
                <a:schemeClr val="accent1"/>
              </a:buClr>
              <a:buChar char="•"/>
              <a:defRPr sz="1600"/>
            </a:pPr>
          </a:p>
          <a:p>
            <a:pPr defTabSz="457200">
              <a:lnSpc>
                <a:spcPct val="90000"/>
              </a:lnSpc>
              <a:spcBef>
                <a:spcPts val="600"/>
              </a:spcBef>
              <a:buClr>
                <a:schemeClr val="accent1"/>
              </a:buClr>
              <a:buChar char="•"/>
              <a:defRPr sz="2800">
                <a:solidFill>
                  <a:schemeClr val="accent2"/>
                </a:solidFill>
              </a:defRPr>
            </a:pPr>
            <a:r>
              <a:t>Optimal?</a:t>
            </a:r>
            <a:r>
              <a:rPr>
                <a:solidFill>
                  <a:srgbClr val="000000"/>
                </a:solidFill>
              </a:rPr>
              <a:t> 	No, for general cost functions.</a:t>
            </a:r>
          </a:p>
          <a:p>
            <a:pPr defTabSz="457200">
              <a:lnSpc>
                <a:spcPct val="90000"/>
              </a:lnSpc>
              <a:spcBef>
                <a:spcPts val="600"/>
              </a:spcBef>
              <a:buSzTx/>
              <a:buNone/>
              <a:defRPr sz="2800"/>
            </a:pPr>
            <a:r>
              <a:t>		Yes, if cost is a non-decreasing function only of depth.</a:t>
            </a:r>
          </a:p>
          <a:p>
            <a:pPr defTabSz="457200">
              <a:lnSpc>
                <a:spcPct val="90000"/>
              </a:lnSpc>
              <a:buSzTx/>
              <a:buNone/>
              <a:defRPr sz="2800"/>
            </a:pPr>
          </a:p>
          <a:p>
            <a:pPr defTabSz="457200">
              <a:lnSpc>
                <a:spcPct val="90000"/>
              </a:lnSpc>
              <a:spcBef>
                <a:spcPts val="600"/>
              </a:spcBef>
              <a:buSzTx/>
              <a:buNone/>
              <a:defRPr b="1" sz="2800">
                <a:solidFill>
                  <a:schemeClr val="accent2"/>
                </a:solidFill>
              </a:defRPr>
            </a:pPr>
            <a:r>
              <a:t>Generally the preferred uninformed search strategy.</a:t>
            </a:r>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show="0" showMasterSp="1" showMasterPhAnim="1">
  <p:cSld>
    <p:spTree>
      <p:nvGrpSpPr>
        <p:cNvPr id="1" name=""/>
        <p:cNvGrpSpPr/>
        <p:nvPr/>
      </p:nvGrpSpPr>
      <p:grpSpPr>
        <a:xfrm>
          <a:off x="0" y="0"/>
          <a:ext cx="0" cy="0"/>
          <a:chOff x="0" y="0"/>
          <a:chExt cx="0" cy="0"/>
        </a:xfrm>
      </p:grpSpPr>
      <p:sp>
        <p:nvSpPr>
          <p:cNvPr id="1331" name="BI-DIRECTIONAL…"/>
          <p:cNvSpPr/>
          <p:nvPr/>
        </p:nvSpPr>
        <p:spPr>
          <a:xfrm>
            <a:off x="457199" y="762000"/>
            <a:ext cx="9065380" cy="29108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9600"/>
            </a:pPr>
            <a:r>
              <a:t>BI-DIRECTIONAL</a:t>
            </a:r>
          </a:p>
          <a:p>
            <a:pPr defTabSz="457200">
              <a:defRPr sz="9600"/>
            </a:pPr>
            <a:r>
              <a:t>SEARCH</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3" name="Bidirectional Search"/>
          <p:cNvSpPr/>
          <p:nvPr>
            <p:ph type="title" idx="4294967295"/>
          </p:nvPr>
        </p:nvSpPr>
        <p:spPr>
          <a:xfrm>
            <a:off x="374650" y="88900"/>
            <a:ext cx="8153400" cy="1020763"/>
          </a:xfrm>
          <a:prstGeom prst="rect">
            <a:avLst/>
          </a:prstGeom>
        </p:spPr>
        <p:txBody>
          <a:bodyPr lIns="44450" tIns="44450" rIns="44450" bIns="44450"/>
          <a:lstStyle>
            <a:lvl1pPr defTabSz="457200">
              <a:defRPr sz="4400"/>
            </a:lvl1pPr>
          </a:lstStyle>
          <a:p>
            <a:pPr/>
            <a:r>
              <a:t>Bidirectional Search</a:t>
            </a:r>
          </a:p>
        </p:txBody>
      </p:sp>
      <p:sp>
        <p:nvSpPr>
          <p:cNvPr id="1334" name="Idea…"/>
          <p:cNvSpPr/>
          <p:nvPr>
            <p:ph type="body" idx="4294967295"/>
          </p:nvPr>
        </p:nvSpPr>
        <p:spPr>
          <a:xfrm>
            <a:off x="347662" y="1058862"/>
            <a:ext cx="8686801" cy="5330826"/>
          </a:xfrm>
          <a:prstGeom prst="rect">
            <a:avLst/>
          </a:prstGeom>
        </p:spPr>
        <p:txBody>
          <a:bodyPr lIns="44450" tIns="44450" rIns="44450" bIns="44450"/>
          <a:lstStyle/>
          <a:p>
            <a:pPr defTabSz="457200">
              <a:spcBef>
                <a:spcPts val="400"/>
              </a:spcBef>
              <a:buClr>
                <a:schemeClr val="accent1"/>
              </a:buClr>
              <a:buChar char="•"/>
              <a:defRPr sz="2000"/>
            </a:pPr>
            <a:r>
              <a:t>Idea</a:t>
            </a:r>
          </a:p>
          <a:p>
            <a:pPr lvl="1" marL="742950" indent="-285750" defTabSz="457200">
              <a:spcBef>
                <a:spcPts val="0"/>
              </a:spcBef>
              <a:buClr>
                <a:schemeClr val="accent1"/>
              </a:buClr>
              <a:defRPr sz="1800"/>
            </a:pPr>
            <a:r>
              <a:t>simultaneously search forward from S and backwards from G</a:t>
            </a:r>
          </a:p>
          <a:p>
            <a:pPr lvl="1" marL="742950" indent="-285750" defTabSz="457200">
              <a:spcBef>
                <a:spcPts val="0"/>
              </a:spcBef>
              <a:buClr>
                <a:schemeClr val="accent1"/>
              </a:buClr>
              <a:defRPr sz="1800"/>
            </a:pPr>
            <a:r>
              <a:t>stop when both </a:t>
            </a:r>
            <a:r>
              <a:t>“</a:t>
            </a:r>
            <a:r>
              <a:t>meet in the middle</a:t>
            </a:r>
            <a:r>
              <a:t>”</a:t>
            </a:r>
          </a:p>
          <a:p>
            <a:pPr lvl="1" marL="742950" indent="-285750" defTabSz="457200">
              <a:spcBef>
                <a:spcPts val="0"/>
              </a:spcBef>
              <a:buClr>
                <a:schemeClr val="accent1"/>
              </a:buClr>
              <a:defRPr sz="1800"/>
            </a:pPr>
            <a:r>
              <a:t>need to keep track of the intersection of 2 open sets of nodes</a:t>
            </a:r>
            <a:br/>
          </a:p>
          <a:p>
            <a:pPr defTabSz="457200">
              <a:spcBef>
                <a:spcPts val="400"/>
              </a:spcBef>
              <a:buClr>
                <a:schemeClr val="accent1"/>
              </a:buClr>
              <a:buChar char="•"/>
              <a:defRPr sz="2000"/>
            </a:pPr>
            <a:r>
              <a:t>What does searching backwards from G mean</a:t>
            </a:r>
          </a:p>
          <a:p>
            <a:pPr lvl="1" marL="742950" indent="-285750" defTabSz="457200">
              <a:spcBef>
                <a:spcPts val="0"/>
              </a:spcBef>
              <a:buClr>
                <a:schemeClr val="accent1"/>
              </a:buClr>
              <a:defRPr sz="1800"/>
            </a:pPr>
            <a:r>
              <a:t>need a way to specify the predecessors of G</a:t>
            </a:r>
          </a:p>
          <a:p>
            <a:pPr lvl="2" marL="1143000" indent="-228600" defTabSz="457200">
              <a:spcBef>
                <a:spcPts val="0"/>
              </a:spcBef>
              <a:buClr>
                <a:schemeClr val="accent1"/>
              </a:buClr>
              <a:defRPr sz="1600"/>
            </a:pPr>
            <a:r>
              <a:t>this can be difficult, </a:t>
            </a:r>
          </a:p>
          <a:p>
            <a:pPr lvl="2" marL="1143000" indent="-228600" defTabSz="457200">
              <a:spcBef>
                <a:spcPts val="0"/>
              </a:spcBef>
              <a:buClr>
                <a:schemeClr val="accent1"/>
              </a:buClr>
              <a:defRPr sz="1600"/>
            </a:pPr>
            <a:r>
              <a:t>e.g., predecessors of checkmate in chess?</a:t>
            </a:r>
          </a:p>
          <a:p>
            <a:pPr lvl="1" marL="742950" indent="-285750" defTabSz="457200">
              <a:spcBef>
                <a:spcPts val="0"/>
              </a:spcBef>
              <a:buClr>
                <a:schemeClr val="accent1"/>
              </a:buClr>
              <a:defRPr sz="1800"/>
            </a:pPr>
            <a:r>
              <a:t>what if there are multiple goal states?</a:t>
            </a:r>
          </a:p>
          <a:p>
            <a:pPr lvl="1" marL="742950" indent="-285750" defTabSz="457200">
              <a:spcBef>
                <a:spcPts val="0"/>
              </a:spcBef>
              <a:buClr>
                <a:schemeClr val="accent1"/>
              </a:buClr>
              <a:defRPr sz="1800"/>
            </a:pPr>
            <a:r>
              <a:t>what if there is only a goal test, no explicit list?</a:t>
            </a:r>
            <a:br/>
          </a:p>
          <a:p>
            <a:pPr defTabSz="457200">
              <a:spcBef>
                <a:spcPts val="400"/>
              </a:spcBef>
              <a:buClr>
                <a:schemeClr val="accent1"/>
              </a:buClr>
              <a:buChar char="•"/>
              <a:defRPr sz="2000"/>
            </a:pPr>
            <a:r>
              <a:t>Complexity</a:t>
            </a:r>
          </a:p>
          <a:p>
            <a:pPr lvl="1" marL="742950" indent="-285750" defTabSz="457200">
              <a:spcBef>
                <a:spcPts val="0"/>
              </a:spcBef>
              <a:buClr>
                <a:schemeClr val="accent1"/>
              </a:buClr>
              <a:defRPr sz="1800"/>
            </a:pPr>
            <a:r>
              <a:t>time complexity is best: O(2 b</a:t>
            </a:r>
            <a:r>
              <a:rPr baseline="30000"/>
              <a:t>(d/2)</a:t>
            </a:r>
            <a:r>
              <a:t>) = O(b </a:t>
            </a:r>
            <a:r>
              <a:rPr baseline="30000"/>
              <a:t>(d/2)</a:t>
            </a:r>
            <a:r>
              <a:t>)</a:t>
            </a:r>
          </a:p>
          <a:p>
            <a:pPr lvl="1" marL="742950" indent="-285750" defTabSz="457200">
              <a:spcBef>
                <a:spcPts val="0"/>
              </a:spcBef>
              <a:buClr>
                <a:schemeClr val="accent1"/>
              </a:buClr>
              <a:defRPr sz="1800"/>
            </a:pPr>
            <a:r>
              <a:t> memory complexity is the same</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334">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334">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334">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3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334">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334">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334">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1334">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1334">
                                            <p:txEl>
                                              <p:pRg st="8" end="8"/>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1334">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334">
                                            <p:txEl>
                                              <p:pRg st="10" end="10"/>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1334">
                                            <p:txEl>
                                              <p:pRg st="11" end="11"/>
                                            </p:txEl>
                                          </p:spTgt>
                                        </p:tgtEl>
                                        <p:attrNameLst>
                                          <p:attrName>style.visibility</p:attrName>
                                        </p:attrNameLst>
                                      </p:cBhvr>
                                      <p:to>
                                        <p:strVal val="visible"/>
                                      </p:to>
                                    </p:set>
                                  </p:childTnLst>
                                </p:cTn>
                              </p:par>
                              <p:par>
                                <p:cTn id="35" presetClass="entr" nodeType="withEffect" presetSubtype="0" presetID="1" grpId="1" fill="hold">
                                  <p:stCondLst>
                                    <p:cond delay="0"/>
                                  </p:stCondLst>
                                  <p:iterate type="el" backwards="0">
                                    <p:tmAbs val="0"/>
                                  </p:iterate>
                                  <p:childTnLst>
                                    <p:set>
                                      <p:cBhvr>
                                        <p:cTn id="36" fill="hold"/>
                                        <p:tgtEl>
                                          <p:spTgt spid="1334">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334" grpId="1"/>
    </p:bldLst>
  </p:timing>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6" name="Bi-Directional Search"/>
          <p:cNvSpPr/>
          <p:nvPr>
            <p:ph type="title" idx="4294967295"/>
          </p:nvPr>
        </p:nvSpPr>
        <p:spPr>
          <a:xfrm>
            <a:off x="374650" y="88900"/>
            <a:ext cx="8153400" cy="1020763"/>
          </a:xfrm>
          <a:prstGeom prst="rect">
            <a:avLst/>
          </a:prstGeom>
        </p:spPr>
        <p:txBody>
          <a:bodyPr/>
          <a:lstStyle>
            <a:lvl1pPr defTabSz="457200">
              <a:defRPr sz="4400"/>
            </a:lvl1pPr>
          </a:lstStyle>
          <a:p>
            <a:pPr/>
            <a:r>
              <a:t>Bi-Directional Search</a:t>
            </a:r>
          </a:p>
        </p:txBody>
      </p:sp>
      <p:pic>
        <p:nvPicPr>
          <p:cNvPr id="1337" name="image.png" descr="image.png"/>
          <p:cNvPicPr>
            <a:picLocks noChangeAspect="1"/>
          </p:cNvPicPr>
          <p:nvPr/>
        </p:nvPicPr>
        <p:blipFill>
          <a:blip r:embed="rId2">
            <a:extLst/>
          </a:blip>
          <a:stretch>
            <a:fillRect/>
          </a:stretch>
        </p:blipFill>
        <p:spPr>
          <a:xfrm>
            <a:off x="2024062" y="1514475"/>
            <a:ext cx="5084763" cy="5200650"/>
          </a:xfrm>
          <a:prstGeom prst="rect">
            <a:avLst/>
          </a:prstGeom>
          <a:ln w="12700">
            <a:miter lim="400000"/>
          </a:ln>
        </p:spPr>
      </p:pic>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9" name="Summary of algorithms"/>
          <p:cNvSpPr/>
          <p:nvPr>
            <p:ph type="title" idx="4294967295"/>
          </p:nvPr>
        </p:nvSpPr>
        <p:spPr>
          <a:xfrm>
            <a:off x="374650" y="88900"/>
            <a:ext cx="8153400" cy="1020763"/>
          </a:xfrm>
          <a:prstGeom prst="rect">
            <a:avLst/>
          </a:prstGeom>
        </p:spPr>
        <p:txBody>
          <a:bodyPr/>
          <a:lstStyle>
            <a:lvl1pPr defTabSz="457200">
              <a:defRPr sz="4400"/>
            </a:lvl1pPr>
          </a:lstStyle>
          <a:p>
            <a:pPr/>
            <a:r>
              <a:t>Summary of algorithms</a:t>
            </a:r>
          </a:p>
        </p:txBody>
      </p:sp>
      <p:sp>
        <p:nvSpPr>
          <p:cNvPr id="1340" name="Line"/>
          <p:cNvSpPr/>
          <p:nvPr/>
        </p:nvSpPr>
        <p:spPr>
          <a:xfrm flipV="1">
            <a:off x="6858000" y="4038600"/>
            <a:ext cx="0" cy="838200"/>
          </a:xfrm>
          <a:prstGeom prst="line">
            <a:avLst/>
          </a:prstGeom>
          <a:ln>
            <a:solidFill>
              <a:srgbClr val="000000"/>
            </a:solidFill>
            <a:tailEnd type="triangle"/>
          </a:ln>
        </p:spPr>
        <p:txBody>
          <a:bodyPr lIns="45719" rIns="45719"/>
          <a:lstStyle/>
          <a:p>
            <a:pPr/>
          </a:p>
        </p:txBody>
      </p:sp>
      <p:sp>
        <p:nvSpPr>
          <p:cNvPr id="1341" name="Generally the preferred…"/>
          <p:cNvSpPr/>
          <p:nvPr/>
        </p:nvSpPr>
        <p:spPr>
          <a:xfrm>
            <a:off x="5943600" y="4876800"/>
            <a:ext cx="2867879" cy="650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latin typeface="Tahoma"/>
                <a:ea typeface="Tahoma"/>
                <a:cs typeface="Tahoma"/>
                <a:sym typeface="Tahoma"/>
              </a:defRPr>
            </a:pPr>
            <a:r>
              <a:t>Generally the preferred </a:t>
            </a:r>
          </a:p>
          <a:p>
            <a:pPr defTabSz="457200">
              <a:defRPr sz="1800">
                <a:latin typeface="Tahoma"/>
                <a:ea typeface="Tahoma"/>
                <a:cs typeface="Tahoma"/>
                <a:sym typeface="Tahoma"/>
              </a:defRPr>
            </a:pPr>
            <a:r>
              <a:t>uninformed search strategy</a:t>
            </a:r>
          </a:p>
        </p:txBody>
      </p:sp>
      <p:graphicFrame>
        <p:nvGraphicFramePr>
          <p:cNvPr id="1342" name="Table"/>
          <p:cNvGraphicFramePr/>
          <p:nvPr/>
        </p:nvGraphicFramePr>
        <p:xfrm>
          <a:off x="30162" y="1524000"/>
          <a:ext cx="9144001" cy="239236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89062"/>
                <a:gridCol w="1223962"/>
                <a:gridCol w="1389062"/>
                <a:gridCol w="1116012"/>
                <a:gridCol w="1092200"/>
                <a:gridCol w="1466850"/>
                <a:gridCol w="1466850"/>
              </a:tblGrid>
              <a:tr h="914400">
                <a:tc>
                  <a:txBody>
                    <a:bodyPr/>
                    <a:lstStyle/>
                    <a:p>
                      <a:pPr algn="l" defTabSz="457200">
                        <a:defRPr sz="1800"/>
                      </a:pPr>
                      <a:r>
                        <a:t>Criterion</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Breadth-First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Uniform-Cost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Depth-First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Depth-Limited</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Iterative Deepening</a:t>
                      </a:r>
                    </a:p>
                    <a:p>
                      <a:pPr algn="l" defTabSz="457200">
                        <a:defRPr sz="1800"/>
                      </a:pPr>
                      <a:r>
                        <a:t>DLS</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Bidirectional</a:t>
                      </a:r>
                    </a:p>
                    <a:p>
                      <a:pPr algn="l" defTabSz="457200">
                        <a:defRPr sz="1800"/>
                      </a:pPr>
                      <a:r>
                        <a:t>(if applicable)</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r>
              <a:tr h="371475">
                <a:tc>
                  <a:txBody>
                    <a:bodyPr/>
                    <a:lstStyle/>
                    <a:p>
                      <a:pPr algn="l" defTabSz="457200">
                        <a:defRPr sz="1800"/>
                      </a:pPr>
                      <a:r>
                        <a:t>Complete?</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Yes[a]</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Yes[a,b]</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No</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No</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Yes[a]</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Yes[a,d]</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r>
              <a:tr h="369887">
                <a:tc>
                  <a:txBody>
                    <a:bodyPr/>
                    <a:lstStyle/>
                    <a:p>
                      <a:pPr algn="l" defTabSz="457200">
                        <a:defRPr sz="1800"/>
                      </a:pPr>
                      <a:r>
                        <a:t>Time</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d</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latin typeface="Symbol"/>
                          <a:ea typeface="Symbol"/>
                          <a:cs typeface="Symbol"/>
                          <a:sym typeface="Symbol"/>
                        </a:rPr>
                        <a:t>ë</a:t>
                      </a:r>
                      <a:r>
                        <a:rPr baseline="30000"/>
                        <a:t>1+C*/</a:t>
                      </a:r>
                      <a:r>
                        <a:rPr baseline="30000"/>
                        <a:t>ε</a:t>
                      </a:r>
                      <a:r>
                        <a:rPr baseline="30000">
                          <a:latin typeface="Symbol"/>
                          <a:ea typeface="Symbol"/>
                          <a:cs typeface="Symbol"/>
                          <a:sym typeface="Symbol"/>
                        </a:rPr>
                        <a:t>û</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m</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l</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d</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d/2</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r>
              <a:tr h="371475">
                <a:tc>
                  <a:txBody>
                    <a:bodyPr/>
                    <a:lstStyle/>
                    <a:p>
                      <a:pPr algn="l" defTabSz="457200">
                        <a:defRPr sz="1800"/>
                      </a:pPr>
                      <a:r>
                        <a:t>Space</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d</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latin typeface="Symbol"/>
                          <a:ea typeface="Symbol"/>
                          <a:cs typeface="Symbol"/>
                          <a:sym typeface="Symbol"/>
                        </a:rPr>
                        <a:t>ë</a:t>
                      </a:r>
                      <a:r>
                        <a:rPr baseline="30000"/>
                        <a:t>1+C*/</a:t>
                      </a:r>
                      <a:r>
                        <a:rPr baseline="30000"/>
                        <a:t>ε</a:t>
                      </a:r>
                      <a:r>
                        <a:rPr baseline="30000">
                          <a:latin typeface="Symbol"/>
                          <a:ea typeface="Symbol"/>
                          <a:cs typeface="Symbol"/>
                          <a:sym typeface="Symbol"/>
                        </a:rPr>
                        <a:t>û</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O(bm)</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O(bl)</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O(bd)</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O(b</a:t>
                      </a:r>
                      <a:r>
                        <a:rPr baseline="30000"/>
                        <a:t>d/2</a:t>
                      </a:r>
                      <a:r>
                        <a:t>)</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r>
              <a:tr h="365125">
                <a:tc>
                  <a:txBody>
                    <a:bodyPr/>
                    <a:lstStyle/>
                    <a:p>
                      <a:pPr algn="l" defTabSz="457200">
                        <a:defRPr sz="1800"/>
                      </a:pPr>
                      <a:r>
                        <a:t>Optimal?</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Yes[c]</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No</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No</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Yes[c]</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c>
                  <a:txBody>
                    <a:bodyPr/>
                    <a:lstStyle/>
                    <a:p>
                      <a:pPr algn="l" defTabSz="457200">
                        <a:defRPr sz="1800"/>
                      </a:pPr>
                      <a:r>
                        <a:t>Yes[c,d]</a:t>
                      </a:r>
                    </a:p>
                  </a:txBody>
                  <a:tcPr marL="45709" marR="45709" marT="45709" marB="45709" anchor="t" anchorCtr="0" horzOverflow="overflow">
                    <a:lnL w="12700">
                      <a:solidFill>
                        <a:srgbClr val="000000"/>
                      </a:solidFill>
                    </a:lnL>
                    <a:lnR w="12700">
                      <a:solidFill>
                        <a:srgbClr val="000000"/>
                      </a:solidFill>
                    </a:lnR>
                    <a:lnT w="12700">
                      <a:solidFill>
                        <a:srgbClr val="000000"/>
                      </a:solidFill>
                    </a:lnT>
                    <a:lnB w="12700">
                      <a:solidFill>
                        <a:srgbClr val="000000"/>
                      </a:solidFill>
                    </a:lnB>
                    <a:solidFill>
                      <a:srgbClr val="E7E7E7"/>
                    </a:solidFill>
                  </a:tcPr>
                </a:tc>
              </a:tr>
            </a:tbl>
          </a:graphicData>
        </a:graphic>
      </p:graphicFrame>
      <p:sp>
        <p:nvSpPr>
          <p:cNvPr id="1343" name="There are a number of footnotes, caveats, and assumptions.…"/>
          <p:cNvSpPr/>
          <p:nvPr/>
        </p:nvSpPr>
        <p:spPr>
          <a:xfrm>
            <a:off x="0" y="4038600"/>
            <a:ext cx="8610600" cy="29487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800">
                <a:latin typeface="Tahoma"/>
                <a:ea typeface="Tahoma"/>
                <a:cs typeface="Tahoma"/>
                <a:sym typeface="Tahoma"/>
              </a:defRPr>
            </a:pPr>
            <a:r>
              <a:t>There are a number of footnotes, caveats, and assumptions.</a:t>
            </a:r>
          </a:p>
          <a:p>
            <a:pPr defTabSz="457200">
              <a:defRPr sz="1800">
                <a:latin typeface="Tahoma"/>
                <a:ea typeface="Tahoma"/>
                <a:cs typeface="Tahoma"/>
                <a:sym typeface="Tahoma"/>
              </a:defRPr>
            </a:pPr>
            <a:r>
              <a:t>See Fig. 3.21, p. 91.</a:t>
            </a:r>
          </a:p>
          <a:p>
            <a:pPr defTabSz="457200">
              <a:defRPr sz="1800">
                <a:latin typeface="Tahoma"/>
                <a:ea typeface="Tahoma"/>
                <a:cs typeface="Tahoma"/>
                <a:sym typeface="Tahoma"/>
              </a:defRPr>
            </a:pPr>
            <a:r>
              <a:t>[a] complete if b is finite</a:t>
            </a:r>
          </a:p>
          <a:p>
            <a:pPr defTabSz="457200">
              <a:defRPr sz="1800">
                <a:latin typeface="Tahoma"/>
                <a:ea typeface="Tahoma"/>
                <a:cs typeface="Tahoma"/>
                <a:sym typeface="Tahoma"/>
              </a:defRPr>
            </a:pPr>
            <a:r>
              <a:t>[b] complete if step costs </a:t>
            </a:r>
            <a:r>
              <a:rPr>
                <a:latin typeface="Symbol"/>
                <a:ea typeface="Symbol"/>
                <a:cs typeface="Symbol"/>
                <a:sym typeface="Symbol"/>
              </a:rPr>
              <a:t>³ e </a:t>
            </a:r>
            <a:r>
              <a:t>&gt; 0</a:t>
            </a:r>
          </a:p>
          <a:p>
            <a:pPr defTabSz="457200">
              <a:defRPr sz="1800">
                <a:latin typeface="Tahoma"/>
                <a:ea typeface="Tahoma"/>
                <a:cs typeface="Tahoma"/>
                <a:sym typeface="Tahoma"/>
              </a:defRPr>
            </a:pPr>
            <a:r>
              <a:t>[c] optimal if step costs are all identical</a:t>
            </a:r>
          </a:p>
          <a:p>
            <a:pPr defTabSz="457200">
              <a:defRPr sz="1800">
                <a:latin typeface="Tahoma"/>
                <a:ea typeface="Tahoma"/>
                <a:cs typeface="Tahoma"/>
                <a:sym typeface="Tahoma"/>
              </a:defRPr>
            </a:pPr>
            <a:r>
              <a:t>     (also if path cost non-decreasing function of depth only)</a:t>
            </a:r>
          </a:p>
          <a:p>
            <a:pPr defTabSz="457200">
              <a:defRPr sz="1800">
                <a:latin typeface="Tahoma"/>
                <a:ea typeface="Tahoma"/>
                <a:cs typeface="Tahoma"/>
                <a:sym typeface="Tahoma"/>
              </a:defRPr>
            </a:pPr>
            <a:r>
              <a:t>[d] if both directions use breadth-first search</a:t>
            </a:r>
          </a:p>
          <a:p>
            <a:pPr defTabSz="457200">
              <a:defRPr sz="1800">
                <a:latin typeface="Tahoma"/>
                <a:ea typeface="Tahoma"/>
                <a:cs typeface="Tahoma"/>
                <a:sym typeface="Tahoma"/>
              </a:defRPr>
            </a:pPr>
            <a:r>
              <a:t>     (also if both directions use uniform-cost search with step costs </a:t>
            </a:r>
            <a:r>
              <a:rPr>
                <a:latin typeface="Symbol"/>
                <a:ea typeface="Symbol"/>
                <a:cs typeface="Symbol"/>
                <a:sym typeface="Symbol"/>
              </a:rPr>
              <a:t>³ e </a:t>
            </a:r>
            <a:r>
              <a:t>&gt; 0)</a:t>
            </a:r>
          </a:p>
          <a:p>
            <a:pPr defTabSz="457200">
              <a:defRPr sz="1800">
                <a:latin typeface="Tahoma"/>
                <a:ea typeface="Tahoma"/>
                <a:cs typeface="Tahoma"/>
                <a:sym typeface="Tahoma"/>
              </a:defRPr>
            </a:pPr>
          </a:p>
          <a:p>
            <a:pPr defTabSz="457200">
              <a:defRPr sz="1800">
                <a:latin typeface="Tahoma"/>
                <a:ea typeface="Tahoma"/>
                <a:cs typeface="Tahoma"/>
                <a:sym typeface="Tahoma"/>
              </a:defRPr>
            </a:pPr>
            <a:r>
              <a:t>Note that d ≤ </a:t>
            </a:r>
            <a:r>
              <a:rPr>
                <a:latin typeface="Symbol"/>
                <a:ea typeface="Symbol"/>
                <a:cs typeface="Symbol"/>
                <a:sym typeface="Symbol"/>
              </a:rPr>
              <a:t>ë</a:t>
            </a:r>
            <a:r>
              <a:t>1+C*/</a:t>
            </a:r>
            <a:r>
              <a:t>ε</a:t>
            </a:r>
            <a:r>
              <a:rPr>
                <a:latin typeface="Symbol"/>
                <a:ea typeface="Symbol"/>
                <a:cs typeface="Symbol"/>
                <a:sym typeface="Symbol"/>
              </a:rPr>
              <a:t>û</a:t>
            </a: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5" name="You should know…"/>
          <p:cNvSpPr/>
          <p:nvPr>
            <p:ph type="title" idx="4294967295"/>
          </p:nvPr>
        </p:nvSpPr>
        <p:spPr>
          <a:xfrm>
            <a:off x="374650" y="88900"/>
            <a:ext cx="8153400" cy="1020763"/>
          </a:xfrm>
          <a:prstGeom prst="rect">
            <a:avLst/>
          </a:prstGeom>
        </p:spPr>
        <p:txBody>
          <a:bodyPr/>
          <a:lstStyle/>
          <a:p>
            <a:pPr defTabSz="457200">
              <a:defRPr sz="4400"/>
            </a:pPr>
            <a:r>
              <a:t>You should know</a:t>
            </a:r>
            <a:r>
              <a:t>…</a:t>
            </a:r>
          </a:p>
        </p:txBody>
      </p:sp>
      <p:sp>
        <p:nvSpPr>
          <p:cNvPr id="1346" name="Overview of uninformed search methods…"/>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Overview of uninformed search methods</a:t>
            </a:r>
          </a:p>
          <a:p>
            <a:pPr defTabSz="457200">
              <a:spcBef>
                <a:spcPts val="1800"/>
              </a:spcBef>
              <a:buClr>
                <a:schemeClr val="accent1"/>
              </a:buClr>
              <a:buChar char="•"/>
              <a:defRPr sz="2400"/>
            </a:pPr>
            <a:r>
              <a:t>Search strategy evaluation</a:t>
            </a:r>
          </a:p>
          <a:p>
            <a:pPr lvl="1" marL="742950" indent="-285750" defTabSz="457200">
              <a:spcBef>
                <a:spcPts val="0"/>
              </a:spcBef>
              <a:buClr>
                <a:schemeClr val="accent1"/>
              </a:buClr>
              <a:defRPr sz="1800"/>
            </a:pPr>
            <a:r>
              <a:t>Complete?  Time?  Space?  Optimal? </a:t>
            </a:r>
          </a:p>
          <a:p>
            <a:pPr lvl="1" marL="742950" indent="-285750" defTabSz="457200">
              <a:spcBef>
                <a:spcPts val="0"/>
              </a:spcBef>
              <a:buClr>
                <a:schemeClr val="accent1"/>
              </a:buClr>
              <a:defRPr sz="1800"/>
            </a:pPr>
            <a:r>
              <a:t>Max branching (b), Solution depth (d), Max depth (m)</a:t>
            </a:r>
          </a:p>
          <a:p>
            <a:pPr lvl="1" marL="742950" indent="-285750" defTabSz="457200">
              <a:spcBef>
                <a:spcPts val="0"/>
              </a:spcBef>
              <a:buClr>
                <a:schemeClr val="accent1"/>
              </a:buClr>
              <a:defRPr sz="1800"/>
            </a:pPr>
            <a:r>
              <a:t>(for UCS: C*: true cost to optimal goal; </a:t>
            </a:r>
            <a:r>
              <a:rPr>
                <a:latin typeface="Symbol"/>
                <a:ea typeface="Symbol"/>
                <a:cs typeface="Symbol"/>
                <a:sym typeface="Symbol"/>
              </a:rPr>
              <a:t>e </a:t>
            </a:r>
            <a:r>
              <a:t>&gt; 0: minimum step cost)</a:t>
            </a:r>
          </a:p>
          <a:p>
            <a:pPr defTabSz="457200">
              <a:spcBef>
                <a:spcPts val="1800"/>
              </a:spcBef>
              <a:buClr>
                <a:schemeClr val="accent1"/>
              </a:buClr>
              <a:buChar char="•"/>
              <a:defRPr sz="2400"/>
            </a:pPr>
            <a:r>
              <a:t>Search Strategy Components and Considerations</a:t>
            </a:r>
          </a:p>
          <a:p>
            <a:pPr lvl="1" marL="742950" indent="-285750" defTabSz="457200">
              <a:spcBef>
                <a:spcPts val="0"/>
              </a:spcBef>
              <a:buClr>
                <a:schemeClr val="accent1"/>
              </a:buClr>
              <a:defRPr sz="1800"/>
            </a:pPr>
            <a:r>
              <a:t>Queue?  Goal Test when?  Tree search vs. Graph search?</a:t>
            </a:r>
          </a:p>
          <a:p>
            <a:pPr defTabSz="457200">
              <a:spcBef>
                <a:spcPts val="1800"/>
              </a:spcBef>
              <a:buClr>
                <a:schemeClr val="accent1"/>
              </a:buClr>
              <a:buChar char="•"/>
              <a:defRPr sz="2400"/>
            </a:pPr>
            <a:r>
              <a:t>Various blind strategies:</a:t>
            </a:r>
          </a:p>
          <a:p>
            <a:pPr lvl="1" marL="742950" indent="-285750" defTabSz="457200">
              <a:spcBef>
                <a:spcPts val="0"/>
              </a:spcBef>
              <a:buClr>
                <a:schemeClr val="accent1"/>
              </a:buClr>
              <a:defRPr sz="1800"/>
            </a:pPr>
            <a:r>
              <a:t>Breadth-first search</a:t>
            </a:r>
          </a:p>
          <a:p>
            <a:pPr lvl="1" marL="742950" indent="-285750" defTabSz="457200">
              <a:spcBef>
                <a:spcPts val="0"/>
              </a:spcBef>
              <a:buClr>
                <a:schemeClr val="accent1"/>
              </a:buClr>
              <a:defRPr sz="1800"/>
            </a:pPr>
            <a:r>
              <a:t>Uniform-cost search</a:t>
            </a:r>
          </a:p>
          <a:p>
            <a:pPr lvl="1" marL="742950" indent="-285750" defTabSz="457200">
              <a:spcBef>
                <a:spcPts val="0"/>
              </a:spcBef>
              <a:buClr>
                <a:schemeClr val="accent1"/>
              </a:buClr>
              <a:defRPr sz="1800"/>
            </a:pPr>
            <a:r>
              <a:t>Depth-first search</a:t>
            </a:r>
          </a:p>
          <a:p>
            <a:pPr lvl="1" marL="742950" indent="-285750" defTabSz="457200">
              <a:spcBef>
                <a:spcPts val="0"/>
              </a:spcBef>
              <a:buClr>
                <a:schemeClr val="accent1"/>
              </a:buClr>
              <a:defRPr sz="1800"/>
            </a:pPr>
            <a:r>
              <a:t>Iterative deepening search (generally preferred)</a:t>
            </a:r>
          </a:p>
          <a:p>
            <a:pPr lvl="1" marL="742950" indent="-285750" defTabSz="457200">
              <a:spcBef>
                <a:spcPts val="0"/>
              </a:spcBef>
              <a:buClr>
                <a:schemeClr val="accent1"/>
              </a:buClr>
              <a:defRPr sz="1800"/>
            </a:pPr>
            <a:r>
              <a:t>Bidirectional search (preferred if applicable)</a:t>
            </a: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8" name="Summary"/>
          <p:cNvSpPr/>
          <p:nvPr>
            <p:ph type="title" idx="4294967295"/>
          </p:nvPr>
        </p:nvSpPr>
        <p:spPr>
          <a:xfrm>
            <a:off x="374650" y="88900"/>
            <a:ext cx="8153400" cy="1020763"/>
          </a:xfrm>
          <a:prstGeom prst="rect">
            <a:avLst/>
          </a:prstGeom>
        </p:spPr>
        <p:txBody>
          <a:bodyPr/>
          <a:lstStyle>
            <a:lvl1pPr defTabSz="457200">
              <a:defRPr sz="4400"/>
            </a:lvl1pPr>
          </a:lstStyle>
          <a:p>
            <a:pPr/>
            <a:r>
              <a:t>Summary</a:t>
            </a:r>
          </a:p>
        </p:txBody>
      </p:sp>
      <p:sp>
        <p:nvSpPr>
          <p:cNvPr id="1349" name="Problem formulation usually requires abstracting away real-world details to define a state space that can feasibly be explored…"/>
          <p:cNvSpPr/>
          <p:nvPr>
            <p:ph type="body" idx="4294967295"/>
          </p:nvPr>
        </p:nvSpPr>
        <p:spPr>
          <a:xfrm>
            <a:off x="347662" y="1058862"/>
            <a:ext cx="8686801" cy="5330826"/>
          </a:xfrm>
          <a:prstGeom prst="rect">
            <a:avLst/>
          </a:prstGeom>
        </p:spPr>
        <p:txBody>
          <a:bodyPr/>
          <a:lstStyle/>
          <a:p>
            <a:pPr defTabSz="457200">
              <a:spcBef>
                <a:spcPts val="500"/>
              </a:spcBef>
              <a:buClr>
                <a:schemeClr val="accent1"/>
              </a:buClr>
              <a:buChar char="•"/>
              <a:defRPr sz="2400"/>
            </a:pPr>
            <a:r>
              <a:t>Problem formulation usually requires abstracting away real-world details to define a state space that can feasibly be explored</a:t>
            </a:r>
          </a:p>
          <a:p>
            <a:pPr lvl="4" marL="2057400" indent="-228600" defTabSz="457200">
              <a:spcBef>
                <a:spcPts val="0"/>
              </a:spcBef>
              <a:buClr>
                <a:schemeClr val="accent1"/>
              </a:buClr>
              <a:defRPr sz="1600"/>
            </a:pPr>
          </a:p>
          <a:p>
            <a:pPr defTabSz="457200">
              <a:spcBef>
                <a:spcPts val="500"/>
              </a:spcBef>
              <a:buClr>
                <a:schemeClr val="accent1"/>
              </a:buClr>
              <a:buChar char="•"/>
              <a:defRPr sz="2400"/>
            </a:pPr>
            <a:r>
              <a:t>Variety of uninformed search strategies</a:t>
            </a:r>
          </a:p>
          <a:p>
            <a:pPr lvl="4" marL="2057400" indent="-228600" defTabSz="457200">
              <a:spcBef>
                <a:spcPts val="0"/>
              </a:spcBef>
              <a:buClr>
                <a:schemeClr val="accent1"/>
              </a:buClr>
              <a:defRPr sz="1600"/>
            </a:pPr>
          </a:p>
          <a:p>
            <a:pPr defTabSz="457200">
              <a:spcBef>
                <a:spcPts val="500"/>
              </a:spcBef>
              <a:buClr>
                <a:schemeClr val="accent1"/>
              </a:buClr>
              <a:buChar char="•"/>
              <a:defRPr sz="2400"/>
            </a:pPr>
            <a:r>
              <a:t>Iterative deepening search uses only linear space and not much more time than other uninformed algorithms</a:t>
            </a:r>
          </a:p>
        </p:txBody>
      </p:sp>
      <p:sp>
        <p:nvSpPr>
          <p:cNvPr id="1350" name="http://www.cs.rmit.edu.au/AI-Search/Product/…"/>
          <p:cNvSpPr/>
          <p:nvPr/>
        </p:nvSpPr>
        <p:spPr>
          <a:xfrm>
            <a:off x="838200" y="5562600"/>
            <a:ext cx="6127103" cy="65024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800">
                <a:latin typeface="Tahoma"/>
                <a:ea typeface="Tahoma"/>
                <a:cs typeface="Tahoma"/>
                <a:sym typeface="Tahoma"/>
              </a:defRPr>
            </a:pPr>
            <a:r>
              <a:rPr u="sng">
                <a:solidFill>
                  <a:srgbClr val="0000FF"/>
                </a:solidFill>
                <a:uFill>
                  <a:solidFill>
                    <a:srgbClr val="0000FF"/>
                  </a:solidFill>
                </a:uFill>
                <a:hlinkClick r:id="rId2" invalidUrl="" action="" tgtFrame="" tooltip="" history="1" highlightClick="0" endSnd="0"/>
              </a:rPr>
              <a:t>http://www.cs.rmit.edu.au/AI-Search/Product/</a:t>
            </a:r>
          </a:p>
          <a:p>
            <a:pPr defTabSz="457200">
              <a:defRPr sz="1800">
                <a:latin typeface="Tahoma"/>
                <a:ea typeface="Tahoma"/>
                <a:cs typeface="Tahoma"/>
                <a:sym typeface="Tahoma"/>
              </a:defRPr>
            </a:pPr>
            <a:r>
              <a:rPr u="sng">
                <a:solidFill>
                  <a:srgbClr val="0000FF"/>
                </a:solidFill>
                <a:uFill>
                  <a:solidFill>
                    <a:srgbClr val="0000FF"/>
                  </a:solidFill>
                </a:uFill>
                <a:hlinkClick r:id="rId3" invalidUrl="" action="" tgtFrame="" tooltip="" history="1" highlightClick="0" endSnd="0"/>
              </a:rPr>
              <a:t>http://aima.cs.berkeley.edu/demos.html</a:t>
            </a:r>
            <a:r>
              <a:t>   (for more demos)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6" name="image.png" descr="image.png"/>
          <p:cNvPicPr>
            <a:picLocks noChangeAspect="1"/>
          </p:cNvPicPr>
          <p:nvPr/>
        </p:nvPicPr>
        <p:blipFill>
          <a:blip r:embed="rId2">
            <a:extLst/>
          </a:blip>
          <a:srcRect l="14843" t="18750" r="3125" b="9375"/>
          <a:stretch>
            <a:fillRect/>
          </a:stretch>
        </p:blipFill>
        <p:spPr>
          <a:xfrm>
            <a:off x="990599" y="1600200"/>
            <a:ext cx="7315201" cy="4806950"/>
          </a:xfrm>
          <a:prstGeom prst="rect">
            <a:avLst/>
          </a:prstGeom>
          <a:ln w="12700">
            <a:miter lim="400000"/>
          </a:ln>
        </p:spPr>
      </p:pic>
      <p:sp>
        <p:nvSpPr>
          <p:cNvPr id="317" name="Goal test after pop"/>
          <p:cNvSpPr/>
          <p:nvPr/>
        </p:nvSpPr>
        <p:spPr>
          <a:xfrm>
            <a:off x="5943600" y="2286000"/>
            <a:ext cx="2085589" cy="383540"/>
          </a:xfrm>
          <a:prstGeom prst="rect">
            <a:avLst/>
          </a:prstGeom>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defTabSz="457200">
              <a:defRPr sz="1800">
                <a:solidFill>
                  <a:srgbClr val="FF0000"/>
                </a:solidFill>
              </a:defRPr>
            </a:lvl1pPr>
          </a:lstStyle>
          <a:p>
            <a:pPr/>
            <a:r>
              <a:t>Goal test after pop</a:t>
            </a:r>
          </a:p>
        </p:txBody>
      </p:sp>
      <p:sp>
        <p:nvSpPr>
          <p:cNvPr id="318" name="Rectangle"/>
          <p:cNvSpPr/>
          <p:nvPr/>
        </p:nvSpPr>
        <p:spPr>
          <a:xfrm>
            <a:off x="1752599" y="2819400"/>
            <a:ext cx="6172202" cy="503238"/>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319" name="General tree search"/>
          <p:cNvSpPr/>
          <p:nvPr>
            <p:ph type="title" idx="4294967295"/>
          </p:nvPr>
        </p:nvSpPr>
        <p:spPr>
          <a:xfrm>
            <a:off x="361950" y="88900"/>
            <a:ext cx="8153400" cy="1020763"/>
          </a:xfrm>
          <a:prstGeom prst="rect">
            <a:avLst/>
          </a:prstGeom>
        </p:spPr>
        <p:txBody>
          <a:bodyPr/>
          <a:lstStyle>
            <a:lvl1pPr defTabSz="457200">
              <a:defRPr sz="4400"/>
            </a:lvl1pPr>
          </a:lstStyle>
          <a:p>
            <a:pPr/>
            <a:r>
              <a:t>General tree search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General graph search"/>
          <p:cNvSpPr/>
          <p:nvPr>
            <p:ph type="title" idx="4294967295"/>
          </p:nvPr>
        </p:nvSpPr>
        <p:spPr>
          <a:xfrm>
            <a:off x="361950" y="88900"/>
            <a:ext cx="8153400" cy="1020763"/>
          </a:xfrm>
          <a:prstGeom prst="rect">
            <a:avLst/>
          </a:prstGeom>
        </p:spPr>
        <p:txBody>
          <a:bodyPr/>
          <a:lstStyle>
            <a:lvl1pPr defTabSz="457200">
              <a:defRPr sz="4400"/>
            </a:lvl1pPr>
          </a:lstStyle>
          <a:p>
            <a:pPr/>
            <a:r>
              <a:t>General graph search</a:t>
            </a:r>
          </a:p>
        </p:txBody>
      </p:sp>
      <p:pic>
        <p:nvPicPr>
          <p:cNvPr id="322" name="image.png" descr="image.png"/>
          <p:cNvPicPr>
            <a:picLocks noChangeAspect="1"/>
          </p:cNvPicPr>
          <p:nvPr/>
        </p:nvPicPr>
        <p:blipFill>
          <a:blip r:embed="rId2">
            <a:extLst/>
          </a:blip>
          <a:srcRect l="14062" t="16667" r="3125" b="35417"/>
          <a:stretch>
            <a:fillRect/>
          </a:stretch>
        </p:blipFill>
        <p:spPr>
          <a:xfrm>
            <a:off x="609600" y="1712912"/>
            <a:ext cx="8077200" cy="3505201"/>
          </a:xfrm>
          <a:prstGeom prst="rect">
            <a:avLst/>
          </a:prstGeom>
          <a:ln w="12700">
            <a:miter lim="400000"/>
          </a:ln>
        </p:spPr>
      </p:pic>
      <p:sp>
        <p:nvSpPr>
          <p:cNvPr id="323" name="Rectangle"/>
          <p:cNvSpPr/>
          <p:nvPr/>
        </p:nvSpPr>
        <p:spPr>
          <a:xfrm>
            <a:off x="1562100" y="3505200"/>
            <a:ext cx="6743700" cy="609600"/>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324" name="Goal test after pop"/>
          <p:cNvSpPr/>
          <p:nvPr/>
        </p:nvSpPr>
        <p:spPr>
          <a:xfrm>
            <a:off x="6218237" y="2952750"/>
            <a:ext cx="2302928" cy="408940"/>
          </a:xfrm>
          <a:prstGeom prst="rect">
            <a:avLst/>
          </a:prstGeom>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rgbClr val="FF0000"/>
                </a:solidFill>
              </a:defRPr>
            </a:lvl1pPr>
          </a:lstStyle>
          <a:p>
            <a:pPr/>
            <a:r>
              <a:t>Goal test after pop</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6" name="Breadth-first graph search"/>
          <p:cNvSpPr/>
          <p:nvPr>
            <p:ph type="title" idx="4294967295"/>
          </p:nvPr>
        </p:nvSpPr>
        <p:spPr>
          <a:xfrm>
            <a:off x="361950" y="88900"/>
            <a:ext cx="8153400" cy="1020763"/>
          </a:xfrm>
          <a:prstGeom prst="rect">
            <a:avLst/>
          </a:prstGeom>
        </p:spPr>
        <p:txBody>
          <a:bodyPr/>
          <a:lstStyle>
            <a:lvl1pPr defTabSz="457200">
              <a:defRPr sz="4400"/>
            </a:lvl1pPr>
          </a:lstStyle>
          <a:p>
            <a:pPr/>
            <a:r>
              <a:t>Breadth-first graph search</a:t>
            </a:r>
          </a:p>
        </p:txBody>
      </p:sp>
      <p:pic>
        <p:nvPicPr>
          <p:cNvPr id="327" name="image.pdf" descr="image.pdf"/>
          <p:cNvPicPr>
            <a:picLocks noChangeAspect="1"/>
          </p:cNvPicPr>
          <p:nvPr/>
        </p:nvPicPr>
        <p:blipFill>
          <a:blip r:embed="rId2">
            <a:extLst/>
          </a:blip>
          <a:stretch>
            <a:fillRect/>
          </a:stretch>
        </p:blipFill>
        <p:spPr>
          <a:xfrm>
            <a:off x="412750" y="1371600"/>
            <a:ext cx="9240838" cy="4572000"/>
          </a:xfrm>
          <a:prstGeom prst="rect">
            <a:avLst/>
          </a:prstGeom>
          <a:ln w="12700">
            <a:miter lim="400000"/>
          </a:ln>
        </p:spPr>
      </p:pic>
      <p:sp>
        <p:nvSpPr>
          <p:cNvPr id="328" name="Rectangle"/>
          <p:cNvSpPr/>
          <p:nvPr/>
        </p:nvSpPr>
        <p:spPr>
          <a:xfrm>
            <a:off x="1600200" y="4267200"/>
            <a:ext cx="7086600" cy="914400"/>
          </a:xfrm>
          <a:prstGeom prst="rect">
            <a:avLst/>
          </a:prstGeom>
          <a:ln w="25400">
            <a:solidFill>
              <a:srgbClr val="FF0000"/>
            </a:solidFill>
          </a:ln>
        </p:spPr>
        <p:txBody>
          <a:bodyPr lIns="45719" rIns="45719" anchor="ctr"/>
          <a:lstStyle/>
          <a:p>
            <a:pPr algn="ctr" defTabSz="457200">
              <a:defRPr sz="1800">
                <a:solidFill>
                  <a:srgbClr val="FFFFFF"/>
                </a:solidFill>
              </a:defRPr>
            </a:pPr>
          </a:p>
        </p:txBody>
      </p:sp>
      <p:sp>
        <p:nvSpPr>
          <p:cNvPr id="329" name="Goal test before push"/>
          <p:cNvSpPr/>
          <p:nvPr/>
        </p:nvSpPr>
        <p:spPr>
          <a:xfrm>
            <a:off x="6629400" y="3790950"/>
            <a:ext cx="2587685" cy="408940"/>
          </a:xfrm>
          <a:prstGeom prst="rect">
            <a:avLst/>
          </a:prstGeom>
          <a:ln w="25400">
            <a:solidFill>
              <a:srgbClr val="FF0000"/>
            </a:solidFill>
          </a:ln>
          <a:extLst>
            <a:ext uri="{C572A759-6A51-4108-AA02-DFA0A04FC94B}">
              <ma14:wrappingTextBoxFlag xmlns:ma14="http://schemas.microsoft.com/office/mac/drawingml/2011/main" val="1"/>
            </a:ext>
          </a:extLst>
        </p:spPr>
        <p:txBody>
          <a:bodyPr wrap="none" lIns="45719" rIns="45719">
            <a:spAutoFit/>
          </a:bodyPr>
          <a:lstStyle>
            <a:lvl1pPr defTabSz="457200">
              <a:defRPr sz="2000">
                <a:solidFill>
                  <a:srgbClr val="FF0000"/>
                </a:solidFill>
              </a:defRPr>
            </a:lvl1pPr>
          </a:lstStyle>
          <a:p>
            <a:pPr/>
            <a:r>
              <a:t>Goal test before push</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tiClass">
  <a:themeElements>
    <a:clrScheme name="atiClas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iClass">
      <a:majorFont>
        <a:latin typeface="Times New Roman"/>
        <a:ea typeface="Times New Roman"/>
        <a:cs typeface="Times New Roman"/>
      </a:majorFont>
      <a:minorFont>
        <a:latin typeface="Helvetica"/>
        <a:ea typeface="Helvetica"/>
        <a:cs typeface="Helvetica"/>
      </a:minorFont>
    </a:fontScheme>
    <a:fmtScheme name="ati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tiClass">
  <a:themeElements>
    <a:clrScheme name="atiClass">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atiClass">
      <a:majorFont>
        <a:latin typeface="Times New Roman"/>
        <a:ea typeface="Times New Roman"/>
        <a:cs typeface="Times New Roman"/>
      </a:majorFont>
      <a:minorFont>
        <a:latin typeface="Helvetica"/>
        <a:ea typeface="Helvetica"/>
        <a:cs typeface="Helvetica"/>
      </a:minorFont>
    </a:fontScheme>
    <a:fmtScheme name="atiClas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