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292" r:id="rId23"/>
    <p:sldId id="293" r:id="rId24"/>
    <p:sldId id="296" r:id="rId25"/>
    <p:sldId id="294" r:id="rId26"/>
    <p:sldId id="295" r:id="rId27"/>
    <p:sldId id="297" r:id="rId28"/>
    <p:sldId id="298" r:id="rId29"/>
    <p:sldId id="299" r:id="rId30"/>
    <p:sldId id="300" r:id="rId31"/>
    <p:sldId id="302" r:id="rId32"/>
    <p:sldId id="265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268" r:id="rId47"/>
    <p:sldId id="316" r:id="rId48"/>
    <p:sldId id="317" r:id="rId49"/>
    <p:sldId id="318" r:id="rId50"/>
    <p:sldId id="319" r:id="rId5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CAA8-E57D-4455-98A4-DC92295A5F95}" type="datetimeFigureOut">
              <a:rPr lang="ko-KR" altLang="en-US" smtClean="0"/>
              <a:pPr/>
              <a:t>2016-02-09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05FE-8BF2-4E85-8A6A-FA686F57A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Week 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Jan 29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2016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strike="sngStrike" dirty="0" smtClean="0"/>
              <a:t>S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A, B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dirty="0" smtClean="0"/>
              <a:t>B(2) A(9)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A, B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8" idx="1"/>
          </p:cNvCxnSpPr>
          <p:nvPr/>
        </p:nvCxnSpPr>
        <p:spPr>
          <a:xfrm flipH="1" flipV="1">
            <a:off x="1752600" y="2057400"/>
            <a:ext cx="2819400" cy="918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strike="sngStrike" dirty="0" smtClean="0"/>
              <a:t>B</a:t>
            </a:r>
            <a:r>
              <a:rPr lang="en-US" altLang="ko-KR" strike="sngStrike" dirty="0" smtClean="0">
                <a:sym typeface="Wingdings" pitchFamily="2" charset="2"/>
              </a:rPr>
              <a:t>S </a:t>
            </a:r>
            <a:r>
              <a:rPr lang="en-US" altLang="ko-KR" strike="sngStrike" dirty="0" smtClean="0"/>
              <a:t>(2)</a:t>
            </a:r>
            <a:r>
              <a:rPr lang="en-US" altLang="ko-KR" dirty="0" smtClean="0"/>
              <a:t> 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B (2),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 (3),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3200400" y="22860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strike="sngStrike" dirty="0" smtClean="0"/>
              <a:t>B</a:t>
            </a:r>
            <a:r>
              <a:rPr lang="en-US" altLang="ko-KR" strike="sngStrike" dirty="0" smtClean="0">
                <a:sym typeface="Wingdings" pitchFamily="2" charset="2"/>
              </a:rPr>
              <a:t>B (2)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 (3),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 (3),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 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B(2), CB (3),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 (3),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</a:t>
            </a:r>
            <a:r>
              <a:rPr lang="en-US" altLang="ko-KR" dirty="0" smtClean="0"/>
              <a:t>(9)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</a:p>
          <a:p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2667000" y="2209800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3124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 B  S (Loop)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S 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Review Project Specifications</a:t>
            </a:r>
          </a:p>
          <a:p>
            <a:pPr lvl="1"/>
            <a:r>
              <a:rPr lang="en-US" altLang="ko-KR" dirty="0" smtClean="0"/>
              <a:t>Released on Jan 28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Testing program</a:t>
            </a:r>
          </a:p>
          <a:p>
            <a:pPr lvl="1"/>
            <a:r>
              <a:rPr lang="en-US" altLang="ko-KR" dirty="0" smtClean="0"/>
              <a:t>Questions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Heuristic Search Examples</a:t>
            </a:r>
          </a:p>
          <a:p>
            <a:endParaRPr lang="en-US" altLang="ko-KR" dirty="0"/>
          </a:p>
          <a:p>
            <a:r>
              <a:rPr lang="en-US" altLang="ko-KR" dirty="0" smtClean="0"/>
              <a:t>Local Search Examples</a:t>
            </a:r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A,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</a:t>
            </a:r>
          </a:p>
          <a:p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S(2),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A, B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</a:t>
            </a:r>
          </a:p>
          <a:p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2362200" y="2057400"/>
            <a:ext cx="2286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strike="sngStrike" dirty="0" smtClean="0"/>
              <a:t>B</a:t>
            </a:r>
            <a:r>
              <a:rPr lang="en-US" altLang="ko-KR" strike="sngStrike" dirty="0" smtClean="0">
                <a:sym typeface="Wingdings" pitchFamily="2" charset="2"/>
              </a:rPr>
              <a:t>S(2),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BS (3) </a:t>
            </a:r>
            <a:endParaRPr lang="en-US" altLang="ko-KR" dirty="0" smtClean="0"/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BS (2) already in explored set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B—S(3),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BS (3) </a:t>
            </a:r>
            <a:endParaRPr lang="en-US" altLang="ko-KR" dirty="0" smtClean="0"/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BS (2) already in explored set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  <p:cxnSp>
        <p:nvCxnSpPr>
          <p:cNvPr id="11" name="직선 화살표 연결선 10"/>
          <p:cNvCxnSpPr>
            <a:stCxn id="9" idx="3"/>
          </p:cNvCxnSpPr>
          <p:nvPr/>
        </p:nvCxnSpPr>
        <p:spPr>
          <a:xfrm flipH="1" flipV="1">
            <a:off x="2590800" y="2133600"/>
            <a:ext cx="1981200" cy="842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strike="sngStrike" dirty="0" smtClean="0"/>
              <a:t>C</a:t>
            </a:r>
            <a:r>
              <a:rPr lang="en-US" altLang="ko-KR" strike="sngStrike" dirty="0" smtClean="0">
                <a:sym typeface="Wingdings" pitchFamily="2" charset="2"/>
              </a:rPr>
              <a:t>BS(3)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BS(3)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strike="sngStrike" dirty="0" smtClean="0"/>
              <a:t>C</a:t>
            </a:r>
            <a:r>
              <a:rPr lang="en-US" altLang="ko-KR" strike="sngStrike" dirty="0" smtClean="0">
                <a:sym typeface="Wingdings" pitchFamily="2" charset="2"/>
              </a:rPr>
              <a:t>BS(3)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G</a:t>
            </a:r>
            <a:r>
              <a:rPr lang="en-US" altLang="ko-KR" dirty="0" smtClean="0">
                <a:sym typeface="Wingdings" pitchFamily="2" charset="2"/>
              </a:rPr>
              <a:t>CBS (0)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BS(3)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S(2), CBS(3)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G</a:t>
            </a:r>
            <a:r>
              <a:rPr lang="en-US" altLang="ko-KR" dirty="0" smtClean="0">
                <a:sym typeface="Wingdings" pitchFamily="2" charset="2"/>
              </a:rPr>
              <a:t>CBS (0),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r>
              <a:rPr lang="en-US" altLang="ko-KR" dirty="0" smtClean="0"/>
              <a:t>G</a:t>
            </a:r>
            <a:r>
              <a:rPr lang="en-US" altLang="ko-KR" dirty="0" smtClean="0">
                <a:sym typeface="Wingdings" pitchFamily="2" charset="2"/>
              </a:rPr>
              <a:t>CBS (0)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BS(3)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S(2), CBS(3)</a:t>
            </a:r>
            <a:endParaRPr lang="en-US" altLang="ko-KR" dirty="0" smtClean="0"/>
          </a:p>
          <a:p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2819400" y="22098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Graph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G</a:t>
            </a:r>
            <a:r>
              <a:rPr lang="en-US" altLang="ko-KR" dirty="0" smtClean="0">
                <a:sym typeface="Wingdings" pitchFamily="2" charset="2"/>
              </a:rPr>
              <a:t>CBS (0), </a:t>
            </a:r>
            <a:r>
              <a:rPr lang="en-US" altLang="ko-KR" dirty="0" smtClean="0"/>
              <a:t>A</a:t>
            </a:r>
            <a:r>
              <a:rPr lang="en-US" altLang="ko-KR" dirty="0" smtClean="0">
                <a:sym typeface="Wingdings" pitchFamily="2" charset="2"/>
              </a:rPr>
              <a:t>S(9)</a:t>
            </a:r>
            <a:endParaRPr lang="en-US" altLang="ko-KR" dirty="0" smtClean="0"/>
          </a:p>
          <a:p>
            <a:endParaRPr lang="en-US" altLang="ko-KR" strike="sngStrike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G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CBS (0) !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364" y="25146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Explored Set</a:t>
            </a:r>
          </a:p>
          <a:p>
            <a:r>
              <a:rPr lang="en-US" altLang="ko-KR" dirty="0" smtClean="0"/>
              <a:t>S, B</a:t>
            </a:r>
            <a:r>
              <a:rPr lang="en-US" altLang="ko-KR" dirty="0" smtClean="0">
                <a:sym typeface="Wingdings" pitchFamily="2" charset="2"/>
              </a:rPr>
              <a:t>S(2), CBS(3)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2766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</a:t>
            </a:r>
            <a:r>
              <a:rPr lang="en-US" altLang="ko-KR" dirty="0" smtClean="0">
                <a:sym typeface="Wingdings" pitchFamily="2" charset="2"/>
              </a:rPr>
              <a:t>CBS find a solution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Heuristic Search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Greedy Best First Search</a:t>
            </a:r>
            <a:endParaRPr lang="ko-KR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58" y="1600200"/>
            <a:ext cx="81580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349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76600"/>
            <a:ext cx="293755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3810000"/>
            <a:ext cx="457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h1</a:t>
            </a:r>
          </a:p>
          <a:p>
            <a:r>
              <a:rPr lang="en-US" altLang="ko-KR" sz="1600" dirty="0" smtClean="0"/>
              <a:t>Admissible but inconsistent</a:t>
            </a:r>
            <a:endParaRPr lang="en-US" altLang="ko-KR" sz="16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sym typeface="Wingdings" pitchFamily="2" charset="2"/>
              </a:rPr>
              <a:t>h(B) &lt; h(D) + W(B,D) ?</a:t>
            </a:r>
          </a:p>
          <a:p>
            <a:pPr>
              <a:buFontTx/>
              <a:buChar char="-"/>
            </a:pPr>
            <a:r>
              <a:rPr lang="en-US" altLang="ko-KR" sz="1600" dirty="0" smtClean="0">
                <a:sym typeface="Wingdings" pitchFamily="2" charset="2"/>
              </a:rPr>
              <a:t>4 &lt; 1 + 1? No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h2</a:t>
            </a:r>
          </a:p>
          <a:p>
            <a:r>
              <a:rPr lang="en-US" altLang="ko-KR" sz="1600" dirty="0" smtClean="0"/>
              <a:t>Consistent (implies admissible)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H3</a:t>
            </a:r>
          </a:p>
          <a:p>
            <a:r>
              <a:rPr lang="en-US" altLang="ko-KR" sz="1600" dirty="0" smtClean="0"/>
              <a:t>Inadmissible (implies inconsistent)</a:t>
            </a:r>
          </a:p>
          <a:p>
            <a:r>
              <a:rPr lang="en-US" altLang="ko-KR" sz="1600" dirty="0" smtClean="0"/>
              <a:t>-h(3) = 5 &gt; 4</a:t>
            </a:r>
          </a:p>
          <a:p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S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 (9+3)</a:t>
            </a:r>
          </a:p>
          <a:p>
            <a:r>
              <a:rPr lang="en-US" altLang="ko-KR" dirty="0" smtClean="0">
                <a:sym typeface="Wingdings" pitchFamily="2" charset="2"/>
              </a:rPr>
              <a:t>DS (1+3)</a:t>
            </a:r>
          </a:p>
          <a:p>
            <a:r>
              <a:rPr lang="en-US" altLang="ko-KR" dirty="0" smtClean="0">
                <a:sym typeface="Wingdings" pitchFamily="2" charset="2"/>
              </a:rPr>
              <a:t>BS (4+1)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D</a:t>
            </a:r>
            <a:r>
              <a:rPr lang="en-US" altLang="ko-KR" dirty="0" smtClean="0">
                <a:sym typeface="Wingdings" pitchFamily="2" charset="2"/>
              </a:rPr>
              <a:t>S (4), BS (5),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 (9+3)</a:t>
            </a:r>
          </a:p>
          <a:p>
            <a:r>
              <a:rPr lang="en-US" altLang="ko-KR" dirty="0" smtClean="0">
                <a:sym typeface="Wingdings" pitchFamily="2" charset="2"/>
              </a:rPr>
              <a:t>DS (1+3)</a:t>
            </a:r>
          </a:p>
          <a:p>
            <a:r>
              <a:rPr lang="en-US" altLang="ko-KR" dirty="0" smtClean="0">
                <a:sym typeface="Wingdings" pitchFamily="2" charset="2"/>
              </a:rPr>
              <a:t>BS (4+1)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>
            <a:stCxn id="9" idx="1"/>
          </p:cNvCxnSpPr>
          <p:nvPr/>
        </p:nvCxnSpPr>
        <p:spPr>
          <a:xfrm flipH="1" flipV="1">
            <a:off x="2743200" y="2362200"/>
            <a:ext cx="1828800" cy="891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BS (5),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D</a:t>
            </a:r>
            <a:r>
              <a:rPr lang="en-US" altLang="ko-KR" dirty="0" smtClean="0">
                <a:sym typeface="Wingdings" pitchFamily="2" charset="2"/>
              </a:rPr>
              <a:t>S (4)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BS (5), </a:t>
            </a:r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D</a:t>
            </a:r>
            <a:r>
              <a:rPr lang="en-US" altLang="ko-KR" dirty="0" smtClean="0">
                <a:sym typeface="Wingdings" pitchFamily="2" charset="2"/>
              </a:rPr>
              <a:t>S (4)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(6+5)</a:t>
            </a:r>
          </a:p>
          <a:p>
            <a:r>
              <a:rPr lang="en-US" altLang="ko-KR" dirty="0" smtClean="0">
                <a:sym typeface="Wingdings" pitchFamily="2" charset="2"/>
              </a:rPr>
              <a:t>CDS (5+3)</a:t>
            </a:r>
          </a:p>
          <a:p>
            <a:r>
              <a:rPr lang="en-US" altLang="ko-KR" dirty="0" smtClean="0">
                <a:sym typeface="Wingdings" pitchFamily="2" charset="2"/>
              </a:rPr>
              <a:t>BDS (4+4)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(10+0)</a:t>
            </a:r>
          </a:p>
          <a:p>
            <a:r>
              <a:rPr lang="en-US" altLang="ko-KR" dirty="0" smtClean="0">
                <a:sym typeface="Wingdings" pitchFamily="2" charset="2"/>
              </a:rPr>
              <a:t>EDS (6+3)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BS (5)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D</a:t>
            </a:r>
            <a:r>
              <a:rPr lang="en-US" altLang="ko-KR" dirty="0" smtClean="0">
                <a:sym typeface="Wingdings" pitchFamily="2" charset="2"/>
              </a:rPr>
              <a:t>S (4)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(6+5)</a:t>
            </a:r>
          </a:p>
          <a:p>
            <a:r>
              <a:rPr lang="en-US" altLang="ko-KR" dirty="0" smtClean="0">
                <a:sym typeface="Wingdings" pitchFamily="2" charset="2"/>
              </a:rPr>
              <a:t>CDS (5+3)</a:t>
            </a:r>
          </a:p>
          <a:p>
            <a:r>
              <a:rPr lang="en-US" altLang="ko-KR" dirty="0" smtClean="0">
                <a:sym typeface="Wingdings" pitchFamily="2" charset="2"/>
              </a:rPr>
              <a:t>BDS (4+4)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(10+0)</a:t>
            </a:r>
          </a:p>
          <a:p>
            <a:r>
              <a:rPr lang="en-US" altLang="ko-KR" dirty="0" smtClean="0">
                <a:sym typeface="Wingdings" pitchFamily="2" charset="2"/>
              </a:rPr>
              <a:t>EDS (6+3)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743200" y="251460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ym typeface="Wingdings" pitchFamily="2" charset="2"/>
              </a:rPr>
              <a:t>BS (5)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ym typeface="Wingdings" pitchFamily="2" charset="2"/>
              </a:rPr>
              <a:t>BS (5)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(2+5)</a:t>
            </a:r>
          </a:p>
          <a:p>
            <a:r>
              <a:rPr lang="en-US" altLang="ko-KR" dirty="0" smtClean="0">
                <a:sym typeface="Wingdings" pitchFamily="2" charset="2"/>
              </a:rPr>
              <a:t>DBS (2+5)</a:t>
            </a:r>
          </a:p>
          <a:p>
            <a:r>
              <a:rPr lang="en-US" altLang="ko-KR" dirty="0" smtClean="0">
                <a:sym typeface="Wingdings" pitchFamily="2" charset="2"/>
              </a:rPr>
              <a:t>EBS (2+5)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Heuristic Evaluation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Recursive Heuristic Evaluation Function</a:t>
            </a:r>
          </a:p>
          <a:p>
            <a:pPr lvl="1"/>
            <a:r>
              <a:rPr lang="en-US" altLang="ko-KR" dirty="0" smtClean="0"/>
              <a:t> h(n) = F [ h(m_1), h(m_2), … , h(</a:t>
            </a:r>
            <a:r>
              <a:rPr lang="en-US" altLang="ko-KR" dirty="0" err="1" smtClean="0"/>
              <a:t>m_N</a:t>
            </a:r>
            <a:r>
              <a:rPr lang="en-US" altLang="ko-KR" dirty="0" smtClean="0"/>
              <a:t>) ]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dirty="0" smtClean="0"/>
              <a:t>you can compute your heuristic evaluation function by reusing the values of heuristic evaluations function from its children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Non-recursive?</a:t>
            </a:r>
          </a:p>
          <a:p>
            <a:pPr lvl="1"/>
            <a:r>
              <a:rPr lang="en-US" altLang="ko-KR" dirty="0" smtClean="0"/>
              <a:t>Computationally inefficient…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ym typeface="Wingdings" pitchFamily="2" charset="2"/>
              </a:rPr>
              <a:t>BS (5)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(2+5)</a:t>
            </a:r>
          </a:p>
          <a:p>
            <a:r>
              <a:rPr lang="en-US" altLang="ko-KR" dirty="0" smtClean="0">
                <a:sym typeface="Wingdings" pitchFamily="2" charset="2"/>
              </a:rPr>
              <a:t>DBS (2+5)</a:t>
            </a:r>
          </a:p>
          <a:p>
            <a:r>
              <a:rPr lang="en-US" altLang="ko-KR" dirty="0" smtClean="0">
                <a:sym typeface="Wingdings" pitchFamily="2" charset="2"/>
              </a:rPr>
              <a:t>EBS (2+5)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3886200" y="3657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(11+3)</a:t>
            </a:r>
          </a:p>
          <a:p>
            <a:r>
              <a:rPr lang="en-US" altLang="ko-KR" dirty="0" smtClean="0">
                <a:sym typeface="Wingdings" pitchFamily="2" charset="2"/>
              </a:rPr>
              <a:t>D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(5 +1)</a:t>
            </a:r>
          </a:p>
          <a:p>
            <a:r>
              <a:rPr lang="en-US" altLang="ko-KR" dirty="0" smtClean="0">
                <a:sym typeface="Wingdings" pitchFamily="2" charset="2"/>
              </a:rPr>
              <a:t>B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(3 + 4)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D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(6)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B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(14)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(11+3)</a:t>
            </a:r>
          </a:p>
          <a:p>
            <a:r>
              <a:rPr lang="en-US" altLang="ko-KR" dirty="0" smtClean="0">
                <a:sym typeface="Wingdings" pitchFamily="2" charset="2"/>
              </a:rPr>
              <a:t>D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(5 +1)</a:t>
            </a:r>
          </a:p>
          <a:p>
            <a:r>
              <a:rPr lang="en-US" altLang="ko-KR" dirty="0" smtClean="0">
                <a:sym typeface="Wingdings" pitchFamily="2" charset="2"/>
              </a:rPr>
              <a:t>B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(3 + 4)</a:t>
            </a:r>
            <a:endParaRPr lang="en-US" altLang="ko-KR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3505200" y="34290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B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(14)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ym typeface="Wingdings" pitchFamily="2" charset="2"/>
              </a:rPr>
              <a:t>D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(6)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Tree Search Example h1</a:t>
            </a:r>
            <a:endParaRPr lang="ko-KR" altLang="en-US" dirty="0"/>
          </a:p>
        </p:txBody>
      </p:sp>
      <p:grpSp>
        <p:nvGrpSpPr>
          <p:cNvPr id="3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16002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>
                <a:sym typeface="Wingdings" pitchFamily="2" charset="2"/>
              </a:rPr>
              <a:t>DBS (7)</a:t>
            </a:r>
          </a:p>
          <a:p>
            <a:r>
              <a:rPr lang="en-US" altLang="ko-KR" dirty="0" smtClean="0">
                <a:sym typeface="Wingdings" pitchFamily="2" charset="2"/>
              </a:rPr>
              <a:t>EBS (7)</a:t>
            </a:r>
          </a:p>
          <a:p>
            <a:r>
              <a:rPr lang="en-US" altLang="ko-KR" dirty="0" smtClean="0">
                <a:sym typeface="Wingdings" pitchFamily="2" charset="2"/>
              </a:rPr>
              <a:t>B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(7)</a:t>
            </a:r>
          </a:p>
          <a:p>
            <a:r>
              <a:rPr lang="en-US" altLang="ko-KR" dirty="0" smtClean="0">
                <a:sym typeface="Wingdings" pitchFamily="2" charset="2"/>
              </a:rPr>
              <a:t>CDS (8)</a:t>
            </a:r>
          </a:p>
          <a:p>
            <a:r>
              <a:rPr lang="en-US" altLang="ko-KR" dirty="0" smtClean="0">
                <a:sym typeface="Wingdings" pitchFamily="2" charset="2"/>
              </a:rPr>
              <a:t>BDS (8)</a:t>
            </a:r>
          </a:p>
          <a:p>
            <a:r>
              <a:rPr lang="en-US" altLang="ko-KR" dirty="0" smtClean="0">
                <a:sym typeface="Wingdings" pitchFamily="2" charset="2"/>
              </a:rPr>
              <a:t>EDS (9)</a:t>
            </a:r>
          </a:p>
          <a:p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FDS (10)</a:t>
            </a:r>
          </a:p>
          <a:p>
            <a:r>
              <a:rPr lang="en-US" altLang="ko-KR" dirty="0" smtClean="0"/>
              <a:t>S</a:t>
            </a:r>
            <a:r>
              <a:rPr lang="en-US" altLang="ko-KR" dirty="0" smtClean="0">
                <a:sym typeface="Wingdings" pitchFamily="2" charset="2"/>
              </a:rPr>
              <a:t>DS (11)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S(12)</a:t>
            </a:r>
          </a:p>
          <a:p>
            <a:r>
              <a:rPr lang="en-US" altLang="ko-KR" dirty="0" smtClean="0"/>
              <a:t>C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(14)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600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r>
              <a:rPr lang="en-US" altLang="ko-KR" dirty="0" smtClean="0">
                <a:sym typeface="Wingdings" pitchFamily="2" charset="2"/>
              </a:rPr>
              <a:t>D</a:t>
            </a:r>
            <a:r>
              <a:rPr lang="en-US" altLang="ko-KR" dirty="0" smtClean="0"/>
              <a:t> S</a:t>
            </a:r>
            <a:r>
              <a:rPr lang="en-US" altLang="ko-KR" dirty="0" smtClean="0">
                <a:sym typeface="Wingdings" pitchFamily="2" charset="2"/>
              </a:rPr>
              <a:t>BS (6)</a:t>
            </a:r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40436" y="4343400"/>
            <a:ext cx="1219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A* Graph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5"/>
          <p:cNvGrpSpPr/>
          <p:nvPr/>
        </p:nvGrpSpPr>
        <p:grpSpPr>
          <a:xfrm>
            <a:off x="914400" y="4343400"/>
            <a:ext cx="7086600" cy="2209800"/>
            <a:chOff x="914400" y="4343400"/>
            <a:chExt cx="7086600" cy="2209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343400"/>
              <a:ext cx="486727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4343400"/>
              <a:ext cx="2133600" cy="220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787" y="1600200"/>
            <a:ext cx="78144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52600" y="6248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http://www.ics.uci.edu/~kkask/Fall-2015%20CS271/slides/03-InformedHeuristicSearch.pdf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Properties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Complete? Yes</a:t>
            </a:r>
          </a:p>
          <a:p>
            <a:r>
              <a:rPr lang="en-US" altLang="ko-KR" dirty="0" smtClean="0"/>
              <a:t>Optimality?</a:t>
            </a:r>
          </a:p>
          <a:p>
            <a:pPr lvl="1"/>
            <a:r>
              <a:rPr lang="en-US" altLang="ko-KR" dirty="0" smtClean="0"/>
              <a:t>If admissible, Yes</a:t>
            </a:r>
          </a:p>
          <a:p>
            <a:pPr lvl="1"/>
            <a:r>
              <a:rPr lang="en-US" altLang="ko-KR" dirty="0" smtClean="0"/>
              <a:t>Tree search: no explored set</a:t>
            </a:r>
          </a:p>
          <a:p>
            <a:pPr lvl="1"/>
            <a:r>
              <a:rPr lang="en-US" altLang="ko-KR" dirty="0" smtClean="0"/>
              <a:t>Graph search: need additional book-keeping</a:t>
            </a:r>
          </a:p>
          <a:p>
            <a:pPr lvl="1"/>
            <a:r>
              <a:rPr lang="en-US" altLang="ko-KR" dirty="0" smtClean="0"/>
              <a:t>If consistent, f=</a:t>
            </a:r>
            <a:r>
              <a:rPr lang="en-US" altLang="ko-KR" dirty="0" err="1" smtClean="0"/>
              <a:t>g+h</a:t>
            </a:r>
            <a:r>
              <a:rPr lang="en-US" altLang="ko-KR" dirty="0" smtClean="0"/>
              <a:t> never decreases while expanding nodes (nodes in explored set do not move to frontier)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Local Search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Completeness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Soundness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Heuristic Evaluation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Admissible</a:t>
            </a:r>
          </a:p>
          <a:p>
            <a:pPr lvl="1"/>
            <a:r>
              <a:rPr lang="en-US" altLang="ko-KR" dirty="0" smtClean="0"/>
              <a:t>If your h(n) is optimistic</a:t>
            </a:r>
          </a:p>
          <a:p>
            <a:pPr lvl="2"/>
            <a:r>
              <a:rPr lang="en-US" altLang="ko-KR" dirty="0" smtClean="0"/>
              <a:t>If you are looking for shortest path, (minimize)</a:t>
            </a:r>
          </a:p>
          <a:p>
            <a:pPr lvl="3"/>
            <a:r>
              <a:rPr lang="en-US" altLang="ko-KR" dirty="0" smtClean="0"/>
              <a:t>it is less than actual distance to goal</a:t>
            </a:r>
          </a:p>
          <a:p>
            <a:pPr lvl="2"/>
            <a:r>
              <a:rPr lang="en-US" altLang="ko-KR" dirty="0" smtClean="0"/>
              <a:t>If you are looking for longest path, (maximize)</a:t>
            </a:r>
          </a:p>
          <a:p>
            <a:pPr lvl="3"/>
            <a:r>
              <a:rPr lang="en-US" altLang="ko-KR" dirty="0" smtClean="0"/>
              <a:t>It is greater than actual distance to goal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Inadmissible?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Local Search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Hill-Climbing</a:t>
            </a:r>
          </a:p>
          <a:p>
            <a:r>
              <a:rPr lang="en-US" altLang="ko-KR" dirty="0" smtClean="0"/>
              <a:t>Simulated Annealing</a:t>
            </a:r>
          </a:p>
          <a:p>
            <a:r>
              <a:rPr lang="en-US" altLang="ko-KR" dirty="0" smtClean="0"/>
              <a:t>Local Beam </a:t>
            </a:r>
          </a:p>
          <a:p>
            <a:r>
              <a:rPr lang="en-US" altLang="ko-KR" dirty="0" smtClean="0"/>
              <a:t>Genetic Algorithms</a:t>
            </a:r>
          </a:p>
          <a:p>
            <a:r>
              <a:rPr lang="en-US" altLang="ko-KR" dirty="0" smtClean="0"/>
              <a:t>…</a:t>
            </a:r>
          </a:p>
          <a:p>
            <a:r>
              <a:rPr lang="en-US" altLang="ko-KR" dirty="0" smtClean="0"/>
              <a:t>Local Search for CSP (min conflict)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Random Restart</a:t>
            </a:r>
          </a:p>
          <a:p>
            <a:r>
              <a:rPr lang="en-US" altLang="ko-KR" dirty="0" err="1" smtClean="0"/>
              <a:t>Tabu</a:t>
            </a:r>
            <a:r>
              <a:rPr lang="en-US" altLang="ko-KR" dirty="0" smtClean="0"/>
              <a:t> Search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Heuristic Evaluation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Consistent</a:t>
            </a:r>
          </a:p>
          <a:p>
            <a:pPr lvl="1"/>
            <a:r>
              <a:rPr lang="en-US" altLang="ko-KR" dirty="0" smtClean="0"/>
              <a:t>If h(n) satisfies triangular inequality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Consistent </a:t>
            </a:r>
            <a:r>
              <a:rPr lang="en-US" altLang="ko-KR" dirty="0" smtClean="0">
                <a:sym typeface="Wingdings" pitchFamily="2" charset="2"/>
              </a:rPr>
              <a:t> Admissible [review proof]</a:t>
            </a:r>
          </a:p>
          <a:p>
            <a:r>
              <a:rPr lang="en-US" altLang="ko-KR" strike="sngStrike" dirty="0" smtClean="0">
                <a:sym typeface="Wingdings" pitchFamily="2" charset="2"/>
              </a:rPr>
              <a:t>Admissible  Consistent</a:t>
            </a:r>
            <a:endParaRPr lang="en-US" altLang="ko-KR" strike="sngStrike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828800" y="38100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971800" y="28956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324600" y="3352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화살표 연결선 7"/>
          <p:cNvCxnSpPr>
            <a:stCxn id="4" idx="6"/>
            <a:endCxn id="6" idx="2"/>
          </p:cNvCxnSpPr>
          <p:nvPr/>
        </p:nvCxnSpPr>
        <p:spPr>
          <a:xfrm flipV="1">
            <a:off x="2362200" y="3581400"/>
            <a:ext cx="39624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endCxn id="6" idx="2"/>
          </p:cNvCxnSpPr>
          <p:nvPr/>
        </p:nvCxnSpPr>
        <p:spPr>
          <a:xfrm>
            <a:off x="3505200" y="3124200"/>
            <a:ext cx="2819400" cy="457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4" idx="0"/>
          </p:cNvCxnSpPr>
          <p:nvPr/>
        </p:nvCxnSpPr>
        <p:spPr>
          <a:xfrm flipV="1">
            <a:off x="2095500" y="3124200"/>
            <a:ext cx="876300" cy="6858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52600" y="3048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W(</a:t>
            </a:r>
            <a:r>
              <a:rPr lang="en-US" altLang="ko-KR" dirty="0" err="1" smtClean="0"/>
              <a:t>a,b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H(a)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H(b)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goal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Heuristic Search Algorithms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Recall Uniform Cost Search,</a:t>
            </a:r>
          </a:p>
          <a:p>
            <a:pPr lvl="1"/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Sort frontier (open list) </a:t>
            </a:r>
            <a:r>
              <a:rPr lang="en-US" altLang="ko-KR" dirty="0" err="1" smtClean="0">
                <a:solidFill>
                  <a:schemeClr val="bg1">
                    <a:lumMod val="50000"/>
                  </a:schemeClr>
                </a:solidFill>
              </a:rPr>
              <a:t>w.r.t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. g(n); the cost from the initial node to current node</a:t>
            </a:r>
          </a:p>
          <a:p>
            <a:endParaRPr lang="en-US" altLang="ko-KR" dirty="0"/>
          </a:p>
          <a:p>
            <a:r>
              <a:rPr lang="en-US" altLang="ko-KR" dirty="0" smtClean="0"/>
              <a:t>Greedy Best First Search, </a:t>
            </a:r>
          </a:p>
          <a:p>
            <a:pPr lvl="1"/>
            <a:r>
              <a:rPr lang="en-US" altLang="ko-KR" dirty="0" smtClean="0"/>
              <a:t>Sort frontier (open list) </a:t>
            </a:r>
            <a:r>
              <a:rPr lang="en-US" altLang="ko-KR" dirty="0" err="1" smtClean="0"/>
              <a:t>w.r.t</a:t>
            </a:r>
            <a:r>
              <a:rPr lang="en-US" altLang="ko-KR" dirty="0" smtClean="0"/>
              <a:t>. </a:t>
            </a:r>
            <a:r>
              <a:rPr lang="en-US" altLang="ko-KR" b="1" dirty="0" smtClean="0"/>
              <a:t>h(n)</a:t>
            </a:r>
            <a:r>
              <a:rPr lang="en-US" altLang="ko-KR" dirty="0" smtClean="0"/>
              <a:t>; the estimated cost from current node to goal node</a:t>
            </a:r>
          </a:p>
          <a:p>
            <a:endParaRPr lang="en-US" altLang="ko-KR" dirty="0"/>
          </a:p>
          <a:p>
            <a:r>
              <a:rPr lang="en-US" altLang="ko-KR" dirty="0" smtClean="0"/>
              <a:t>A* Search</a:t>
            </a:r>
          </a:p>
          <a:p>
            <a:pPr lvl="1"/>
            <a:r>
              <a:rPr lang="en-US" altLang="ko-KR" dirty="0" smtClean="0"/>
              <a:t>Sort frontier (open list) </a:t>
            </a:r>
            <a:r>
              <a:rPr lang="en-US" altLang="ko-KR" dirty="0" err="1" smtClean="0"/>
              <a:t>w.r.t</a:t>
            </a:r>
            <a:r>
              <a:rPr lang="en-US" altLang="ko-KR" dirty="0" smtClean="0"/>
              <a:t>. </a:t>
            </a:r>
            <a:r>
              <a:rPr lang="en-US" altLang="ko-KR" b="1" dirty="0" smtClean="0"/>
              <a:t>f(n) = g(n) + h(n)</a:t>
            </a:r>
            <a:r>
              <a:rPr lang="en-US" altLang="ko-KR" dirty="0" smtClean="0"/>
              <a:t>;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9396"/>
            <a:ext cx="8363020" cy="34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Greedy</a:t>
            </a:r>
            <a:r>
              <a:rPr lang="en-US" altLang="ko-KR" dirty="0" smtClean="0"/>
              <a:t> Best First Tree Search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229600" cy="2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364" y="1600200"/>
            <a:ext cx="414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Frontier</a:t>
            </a:r>
          </a:p>
          <a:p>
            <a:r>
              <a:rPr lang="en-US" altLang="ko-KR" dirty="0" smtClean="0"/>
              <a:t>S 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14600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Expand (generate all children)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87415"/>
            <a:ext cx="414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2060</Words>
  <Application>Microsoft Office PowerPoint</Application>
  <PresentationFormat>On-screen Show (4:3)</PresentationFormat>
  <Paragraphs>423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테마</vt:lpstr>
      <vt:lpstr>Week 4</vt:lpstr>
      <vt:lpstr>Agenda</vt:lpstr>
      <vt:lpstr>Heuristic Search</vt:lpstr>
      <vt:lpstr>Heuristic Evaluation Function</vt:lpstr>
      <vt:lpstr>Heuristic Evaluation Function</vt:lpstr>
      <vt:lpstr>Heuristic Evaluation Function</vt:lpstr>
      <vt:lpstr>Heuristic Search Algorithms</vt:lpstr>
      <vt:lpstr>PowerPoint Presentation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Tree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Graph Search</vt:lpstr>
      <vt:lpstr>Greedy Best First Search</vt:lpstr>
      <vt:lpstr>PowerPoint Presentation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Tree Search Example h1</vt:lpstr>
      <vt:lpstr>A* Graph Example</vt:lpstr>
      <vt:lpstr>PowerPoint Presentation</vt:lpstr>
      <vt:lpstr>Properties</vt:lpstr>
      <vt:lpstr>Local Search</vt:lpstr>
      <vt:lpstr>Local Search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Junkyu</dc:creator>
  <cp:lastModifiedBy>Lathrop,Richard</cp:lastModifiedBy>
  <cp:revision>28</cp:revision>
  <dcterms:created xsi:type="dcterms:W3CDTF">2016-01-29T06:52:18Z</dcterms:created>
  <dcterms:modified xsi:type="dcterms:W3CDTF">2016-02-09T18:45:56Z</dcterms:modified>
</cp:coreProperties>
</file>