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5" r:id="rId10"/>
    <p:sldId id="267" r:id="rId11"/>
    <p:sldId id="270" r:id="rId12"/>
    <p:sldId id="272" r:id="rId13"/>
    <p:sldId id="271" r:id="rId14"/>
    <p:sldId id="273" r:id="rId15"/>
    <p:sldId id="269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66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1412" autoAdjust="0"/>
  </p:normalViewPr>
  <p:slideViewPr>
    <p:cSldViewPr>
      <p:cViewPr varScale="1">
        <p:scale>
          <a:sx n="117" d="100"/>
          <a:sy n="117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21179-2E9E-4822-9C88-F343E2D65154}" type="datetimeFigureOut">
              <a:rPr lang="ko-KR" altLang="en-US" smtClean="0"/>
              <a:pPr/>
              <a:t>2016-01-26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759F6-BC14-4466-8EE5-6F5DF65A738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900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759F6-BC14-4466-8EE5-6F5DF65A738B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02756" indent="-27029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081164" indent="-21623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513629" indent="-21623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946095" indent="-216233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378560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811026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43491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75957" indent="-216233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94DCED2-0F2F-4C1E-9387-FDB7613A7AFE}" type="slidenum">
              <a:rPr lang="en-US" altLang="en-US" sz="1200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z="1200" dirty="0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4"/>
            <a:ext cx="5030391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2016-01-26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2016-01-26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2016-01-26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pPr/>
              <a:t>2016-01-26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pPr/>
              <a:t>2016-01-26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.unipd.it/~frossi/alldiff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goo.gl/forms/YLixJ7ep5j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CS 171: Intro to AI</a:t>
            </a:r>
            <a:br>
              <a:rPr lang="en-US" altLang="ko-KR" dirty="0" smtClean="0"/>
            </a:br>
            <a:r>
              <a:rPr lang="en-US" altLang="ko-KR" dirty="0" smtClean="0"/>
              <a:t>Discussion Week 2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Jan 15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2016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331638" y="723488"/>
          <a:ext cx="6624738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123"/>
                <a:gridCol w="1104123"/>
                <a:gridCol w="1104123"/>
                <a:gridCol w="1104123"/>
                <a:gridCol w="1104123"/>
                <a:gridCol w="1104123"/>
              </a:tblGrid>
              <a:tr h="7440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algn="ctr" latinLnBrk="1"/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algn="ctr" latinLnBrk="1"/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smtClean="0"/>
              <a:t>Backtracking search (Figure 6.5)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1400" b="1" dirty="0" smtClean="0"/>
              <a:t>function</a:t>
            </a:r>
            <a:r>
              <a:rPr lang="en-US" altLang="en-US" sz="1400" dirty="0" smtClean="0"/>
              <a:t> BACKTRACKING-SEARCH(</a:t>
            </a:r>
            <a:r>
              <a:rPr lang="en-US" altLang="en-US" sz="1400" i="1" dirty="0" err="1" smtClean="0"/>
              <a:t>csp</a:t>
            </a:r>
            <a:r>
              <a:rPr lang="en-US" altLang="en-US" sz="1400" dirty="0" smtClean="0"/>
              <a:t>) </a:t>
            </a:r>
            <a:r>
              <a:rPr lang="en-US" altLang="en-US" sz="1400" b="1" dirty="0" smtClean="0"/>
              <a:t>return</a:t>
            </a:r>
            <a:r>
              <a:rPr lang="en-US" altLang="en-US" sz="1400" dirty="0" smtClean="0"/>
              <a:t> a solution or failure</a:t>
            </a:r>
          </a:p>
          <a:p>
            <a:pPr eaLnBrk="1" hangingPunct="1">
              <a:buFontTx/>
              <a:buNone/>
            </a:pPr>
            <a:r>
              <a:rPr lang="en-US" altLang="en-US" sz="1400" dirty="0" smtClean="0"/>
              <a:t>	</a:t>
            </a:r>
            <a:r>
              <a:rPr lang="en-US" altLang="en-US" sz="1400" b="1" dirty="0" smtClean="0"/>
              <a:t>return</a:t>
            </a:r>
            <a:r>
              <a:rPr lang="en-US" altLang="en-US" sz="1400" dirty="0" smtClean="0"/>
              <a:t> RECURSIVE-BACKTRACKING(</a:t>
            </a:r>
            <a:r>
              <a:rPr lang="en-US" altLang="en-US" sz="1400" i="1" dirty="0" smtClean="0"/>
              <a:t>{} , </a:t>
            </a:r>
            <a:r>
              <a:rPr lang="en-US" altLang="en-US" sz="1400" i="1" dirty="0" err="1" smtClean="0"/>
              <a:t>csp</a:t>
            </a:r>
            <a:r>
              <a:rPr lang="en-US" altLang="en-US" sz="1400" dirty="0" smtClean="0"/>
              <a:t>)</a:t>
            </a:r>
          </a:p>
          <a:p>
            <a:pPr eaLnBrk="1" hangingPunct="1">
              <a:buFontTx/>
              <a:buNone/>
            </a:pPr>
            <a:endParaRPr lang="en-US" altLang="en-US" sz="1400" dirty="0" smtClean="0"/>
          </a:p>
          <a:p>
            <a:pPr eaLnBrk="1" hangingPunct="1">
              <a:buFontTx/>
              <a:buNone/>
            </a:pPr>
            <a:r>
              <a:rPr lang="en-US" altLang="en-US" sz="1400" b="1" dirty="0" smtClean="0"/>
              <a:t>function</a:t>
            </a:r>
            <a:r>
              <a:rPr lang="en-US" altLang="en-US" sz="1400" dirty="0" smtClean="0"/>
              <a:t> RECURSIVE-BACKTRACKING(</a:t>
            </a:r>
            <a:r>
              <a:rPr lang="en-US" altLang="en-US" sz="1400" i="1" dirty="0" smtClean="0"/>
              <a:t>assignment, </a:t>
            </a:r>
            <a:r>
              <a:rPr lang="en-US" altLang="en-US" sz="1400" i="1" dirty="0" err="1" smtClean="0"/>
              <a:t>csp</a:t>
            </a:r>
            <a:r>
              <a:rPr lang="en-US" altLang="en-US" sz="1400" dirty="0" smtClean="0"/>
              <a:t>) </a:t>
            </a:r>
            <a:r>
              <a:rPr lang="en-US" altLang="en-US" sz="1400" b="1" dirty="0" smtClean="0"/>
              <a:t>return</a:t>
            </a:r>
            <a:r>
              <a:rPr lang="en-US" altLang="en-US" sz="1400" dirty="0" smtClean="0"/>
              <a:t> a solution or failure</a:t>
            </a:r>
          </a:p>
          <a:p>
            <a:pPr eaLnBrk="1" hangingPunct="1">
              <a:buFontTx/>
              <a:buNone/>
            </a:pPr>
            <a:r>
              <a:rPr lang="en-US" altLang="en-US" sz="1400" dirty="0" smtClean="0"/>
              <a:t>	</a:t>
            </a:r>
            <a:r>
              <a:rPr lang="en-US" altLang="en-US" sz="1400" b="1" dirty="0" smtClean="0"/>
              <a:t>if</a:t>
            </a:r>
            <a:r>
              <a:rPr lang="en-US" altLang="en-US" sz="1400" dirty="0" smtClean="0"/>
              <a:t> </a:t>
            </a:r>
            <a:r>
              <a:rPr lang="en-US" altLang="en-US" sz="1400" i="1" dirty="0" smtClean="0"/>
              <a:t>assignment</a:t>
            </a:r>
            <a:r>
              <a:rPr lang="en-US" altLang="en-US" sz="1400" dirty="0" smtClean="0"/>
              <a:t> is complete </a:t>
            </a:r>
            <a:r>
              <a:rPr lang="en-US" altLang="en-US" sz="1400" b="1" dirty="0" smtClean="0"/>
              <a:t>then return </a:t>
            </a:r>
            <a:r>
              <a:rPr lang="en-US" altLang="en-US" sz="1400" i="1" dirty="0" smtClean="0"/>
              <a:t>assignment</a:t>
            </a:r>
            <a:endParaRPr lang="en-US" altLang="en-US" sz="1400" dirty="0" smtClean="0"/>
          </a:p>
          <a:p>
            <a:pPr eaLnBrk="1" hangingPunct="1">
              <a:buFontTx/>
              <a:buNone/>
            </a:pPr>
            <a:r>
              <a:rPr lang="en-US" altLang="en-US" sz="1400" dirty="0" smtClean="0"/>
              <a:t>	</a:t>
            </a:r>
            <a:r>
              <a:rPr lang="en-US" altLang="en-US" sz="1400" i="1" dirty="0" err="1" smtClean="0"/>
              <a:t>var</a:t>
            </a:r>
            <a:r>
              <a:rPr lang="en-US" altLang="en-US" sz="1400" dirty="0" smtClean="0"/>
              <a:t> </a:t>
            </a:r>
            <a:r>
              <a:rPr lang="en-US" altLang="en-US" sz="1400" dirty="0" smtClean="0">
                <a:sym typeface="Symbol" pitchFamily="18" charset="2"/>
              </a:rPr>
              <a:t> </a:t>
            </a:r>
            <a:r>
              <a:rPr lang="en-US" altLang="en-US" sz="1400" b="1" dirty="0" smtClean="0">
                <a:solidFill>
                  <a:srgbClr val="FF0000"/>
                </a:solidFill>
              </a:rPr>
              <a:t>SELECT-UNASSIGNED-VARIABLE(VARIABLES</a:t>
            </a:r>
            <a:r>
              <a:rPr lang="en-US" altLang="en-US" sz="1400" dirty="0" smtClean="0"/>
              <a:t>[</a:t>
            </a:r>
            <a:r>
              <a:rPr lang="en-US" altLang="en-US" sz="1400" i="1" dirty="0" err="1" smtClean="0"/>
              <a:t>csp</a:t>
            </a:r>
            <a:r>
              <a:rPr lang="en-US" altLang="en-US" sz="1400" dirty="0" smtClean="0"/>
              <a:t>],</a:t>
            </a:r>
            <a:r>
              <a:rPr lang="en-US" altLang="en-US" sz="1400" i="1" dirty="0" err="1" smtClean="0"/>
              <a:t>assignment</a:t>
            </a:r>
            <a:r>
              <a:rPr lang="en-US" altLang="en-US" sz="1400" dirty="0" err="1" smtClean="0"/>
              <a:t>,</a:t>
            </a:r>
            <a:r>
              <a:rPr lang="en-US" altLang="en-US" sz="1400" i="1" dirty="0" err="1" smtClean="0"/>
              <a:t>csp</a:t>
            </a:r>
            <a:r>
              <a:rPr lang="en-US" altLang="en-US" sz="1400" dirty="0" smtClean="0"/>
              <a:t>)</a:t>
            </a:r>
          </a:p>
          <a:p>
            <a:pPr eaLnBrk="1" hangingPunct="1">
              <a:buFontTx/>
              <a:buNone/>
            </a:pPr>
            <a:r>
              <a:rPr lang="en-US" altLang="en-US" sz="1400" dirty="0" smtClean="0"/>
              <a:t>	</a:t>
            </a:r>
            <a:r>
              <a:rPr lang="en-US" altLang="en-US" sz="1400" b="1" dirty="0" smtClean="0"/>
              <a:t>for each </a:t>
            </a:r>
            <a:r>
              <a:rPr lang="en-US" altLang="en-US" sz="1400" i="1" dirty="0" smtClean="0"/>
              <a:t>value </a:t>
            </a:r>
            <a:r>
              <a:rPr lang="en-US" altLang="en-US" sz="1400" b="1" dirty="0" smtClean="0"/>
              <a:t>in </a:t>
            </a:r>
            <a:r>
              <a:rPr lang="en-US" altLang="en-US" sz="1400" b="1" dirty="0" smtClean="0">
                <a:solidFill>
                  <a:srgbClr val="FF0000"/>
                </a:solidFill>
              </a:rPr>
              <a:t>ORDER-DOMAIN-VALUES</a:t>
            </a:r>
            <a:r>
              <a:rPr lang="en-US" altLang="en-US" sz="1400" dirty="0" smtClean="0"/>
              <a:t>(</a:t>
            </a:r>
            <a:r>
              <a:rPr lang="en-US" altLang="en-US" sz="1400" i="1" dirty="0" err="1" smtClean="0"/>
              <a:t>var</a:t>
            </a:r>
            <a:r>
              <a:rPr lang="en-US" altLang="en-US" sz="1400" i="1" dirty="0" smtClean="0"/>
              <a:t>, assignment, </a:t>
            </a:r>
            <a:r>
              <a:rPr lang="en-US" altLang="en-US" sz="1400" i="1" dirty="0" err="1" smtClean="0"/>
              <a:t>csp</a:t>
            </a:r>
            <a:r>
              <a:rPr lang="en-US" altLang="en-US" sz="1400" dirty="0" smtClean="0"/>
              <a:t>)</a:t>
            </a:r>
            <a:r>
              <a:rPr lang="en-US" altLang="en-US" sz="1400" i="1" dirty="0" smtClean="0"/>
              <a:t> </a:t>
            </a:r>
            <a:r>
              <a:rPr lang="en-US" altLang="en-US" sz="1400" b="1" dirty="0" smtClean="0"/>
              <a:t>do</a:t>
            </a:r>
            <a:endParaRPr lang="en-US" altLang="en-US" sz="1400" dirty="0" smtClean="0"/>
          </a:p>
          <a:p>
            <a:pPr eaLnBrk="1" hangingPunct="1">
              <a:buFontTx/>
              <a:buNone/>
            </a:pPr>
            <a:r>
              <a:rPr lang="en-US" altLang="en-US" sz="1400" dirty="0" smtClean="0"/>
              <a:t>		</a:t>
            </a:r>
            <a:r>
              <a:rPr lang="en-US" altLang="en-US" sz="1400" b="1" dirty="0" smtClean="0"/>
              <a:t>if</a:t>
            </a:r>
            <a:r>
              <a:rPr lang="en-US" altLang="en-US" sz="1400" dirty="0" smtClean="0"/>
              <a:t> </a:t>
            </a:r>
            <a:r>
              <a:rPr lang="en-US" altLang="en-US" sz="1400" b="1" i="1" u="sng" dirty="0" smtClean="0">
                <a:solidFill>
                  <a:srgbClr val="0070C0"/>
                </a:solidFill>
              </a:rPr>
              <a:t>value</a:t>
            </a:r>
            <a:r>
              <a:rPr lang="en-US" altLang="en-US" sz="1400" b="1" u="sng" dirty="0" smtClean="0">
                <a:solidFill>
                  <a:srgbClr val="0070C0"/>
                </a:solidFill>
              </a:rPr>
              <a:t> is consistent with </a:t>
            </a:r>
            <a:r>
              <a:rPr lang="en-US" altLang="en-US" sz="1400" b="1" i="1" u="sng" dirty="0" smtClean="0">
                <a:solidFill>
                  <a:srgbClr val="0070C0"/>
                </a:solidFill>
              </a:rPr>
              <a:t>assignment</a:t>
            </a:r>
            <a:r>
              <a:rPr lang="en-US" altLang="en-US" sz="1400" b="1" u="sng" dirty="0" smtClean="0">
                <a:solidFill>
                  <a:srgbClr val="0070C0"/>
                </a:solidFill>
              </a:rPr>
              <a:t> according to CONSTRAINTS[</a:t>
            </a:r>
            <a:r>
              <a:rPr lang="en-US" altLang="en-US" sz="1400" b="1" i="1" u="sng" dirty="0" err="1" smtClean="0">
                <a:solidFill>
                  <a:srgbClr val="0070C0"/>
                </a:solidFill>
              </a:rPr>
              <a:t>csp</a:t>
            </a:r>
            <a:r>
              <a:rPr lang="en-US" altLang="en-US" sz="1400" dirty="0" smtClean="0"/>
              <a:t>] 		</a:t>
            </a:r>
            <a:r>
              <a:rPr lang="en-US" altLang="en-US" sz="1400" b="1" dirty="0" smtClean="0"/>
              <a:t>then</a:t>
            </a:r>
            <a:endParaRPr lang="en-US" altLang="en-US" sz="1400" dirty="0" smtClean="0"/>
          </a:p>
          <a:p>
            <a:pPr eaLnBrk="1" hangingPunct="1">
              <a:buFontTx/>
              <a:buNone/>
            </a:pPr>
            <a:r>
              <a:rPr lang="en-US" altLang="en-US" sz="1400" dirty="0" smtClean="0"/>
              <a:t>			add </a:t>
            </a:r>
            <a:r>
              <a:rPr lang="en-US" altLang="en-US" sz="1400" i="1" dirty="0" smtClean="0"/>
              <a:t>{</a:t>
            </a:r>
            <a:r>
              <a:rPr lang="en-US" altLang="en-US" sz="1400" i="1" dirty="0" err="1" smtClean="0"/>
              <a:t>var</a:t>
            </a:r>
            <a:r>
              <a:rPr lang="en-US" altLang="en-US" sz="1400" i="1" dirty="0" smtClean="0"/>
              <a:t>=value}</a:t>
            </a:r>
            <a:r>
              <a:rPr lang="en-US" altLang="en-US" sz="1400" dirty="0" smtClean="0"/>
              <a:t> to assignment </a:t>
            </a:r>
          </a:p>
          <a:p>
            <a:pPr eaLnBrk="1" hangingPunct="1">
              <a:buFontTx/>
              <a:buNone/>
            </a:pPr>
            <a:r>
              <a:rPr lang="en-US" altLang="en-US" sz="1400" dirty="0" smtClean="0"/>
              <a:t>			</a:t>
            </a:r>
            <a:r>
              <a:rPr lang="en-US" altLang="en-US" sz="1400" i="1" dirty="0" smtClean="0"/>
              <a:t>result</a:t>
            </a:r>
            <a:r>
              <a:rPr lang="en-US" altLang="en-US" sz="1400" dirty="0" smtClean="0"/>
              <a:t> </a:t>
            </a:r>
            <a:r>
              <a:rPr lang="en-US" altLang="en-US" sz="1400" dirty="0" smtClean="0">
                <a:sym typeface="Symbol" pitchFamily="18" charset="2"/>
              </a:rPr>
              <a:t> </a:t>
            </a:r>
            <a:r>
              <a:rPr lang="en-US" altLang="en-US" sz="1400" dirty="0" smtClean="0"/>
              <a:t>RECURSIVE-BACTRACKING(</a:t>
            </a:r>
            <a:r>
              <a:rPr lang="en-US" altLang="en-US" sz="1400" i="1" dirty="0" smtClean="0"/>
              <a:t>assignment, </a:t>
            </a:r>
            <a:r>
              <a:rPr lang="en-US" altLang="en-US" sz="1400" i="1" dirty="0" err="1" smtClean="0"/>
              <a:t>csp</a:t>
            </a:r>
            <a:r>
              <a:rPr lang="en-US" altLang="en-US" sz="1400" dirty="0" smtClean="0"/>
              <a:t>)</a:t>
            </a:r>
          </a:p>
          <a:p>
            <a:pPr eaLnBrk="1" hangingPunct="1">
              <a:buFontTx/>
              <a:buNone/>
            </a:pPr>
            <a:r>
              <a:rPr lang="en-US" altLang="en-US" sz="1400" dirty="0" smtClean="0"/>
              <a:t>			</a:t>
            </a:r>
            <a:r>
              <a:rPr lang="en-US" altLang="en-US" sz="1400" b="1" dirty="0" smtClean="0"/>
              <a:t>if</a:t>
            </a:r>
            <a:r>
              <a:rPr lang="en-US" altLang="en-US" sz="1400" i="1" dirty="0" smtClean="0"/>
              <a:t> result </a:t>
            </a:r>
            <a:r>
              <a:rPr lang="en-US" altLang="en-US" sz="1400" i="1" dirty="0" smtClean="0">
                <a:sym typeface="Symbol" pitchFamily="18" charset="2"/>
              </a:rPr>
              <a:t> f</a:t>
            </a:r>
            <a:r>
              <a:rPr lang="en-US" altLang="en-US" sz="1400" i="1" dirty="0" smtClean="0"/>
              <a:t>ailure  </a:t>
            </a:r>
            <a:r>
              <a:rPr lang="en-US" altLang="en-US" sz="1400" b="1" dirty="0" smtClean="0"/>
              <a:t>then return</a:t>
            </a:r>
            <a:r>
              <a:rPr lang="en-US" altLang="en-US" sz="1400" i="1" dirty="0" smtClean="0"/>
              <a:t> result</a:t>
            </a:r>
          </a:p>
          <a:p>
            <a:pPr eaLnBrk="1" hangingPunct="1">
              <a:buFontTx/>
              <a:buNone/>
            </a:pPr>
            <a:r>
              <a:rPr lang="en-US" altLang="en-US" sz="1400" dirty="0" smtClean="0"/>
              <a:t>			remove </a:t>
            </a:r>
            <a:r>
              <a:rPr lang="en-US" altLang="en-US" sz="1400" i="1" dirty="0" smtClean="0"/>
              <a:t>{</a:t>
            </a:r>
            <a:r>
              <a:rPr lang="en-US" altLang="en-US" sz="1400" i="1" dirty="0" err="1" smtClean="0"/>
              <a:t>var</a:t>
            </a:r>
            <a:r>
              <a:rPr lang="en-US" altLang="en-US" sz="1400" i="1" dirty="0" smtClean="0"/>
              <a:t>=value}</a:t>
            </a:r>
            <a:r>
              <a:rPr lang="en-US" altLang="en-US" sz="1400" dirty="0" smtClean="0"/>
              <a:t> from </a:t>
            </a:r>
            <a:r>
              <a:rPr lang="en-US" altLang="en-US" sz="1400" i="1" dirty="0" smtClean="0"/>
              <a:t>assignment</a:t>
            </a:r>
            <a:endParaRPr lang="en-US" altLang="en-US" sz="1400" dirty="0" smtClean="0"/>
          </a:p>
          <a:p>
            <a:pPr eaLnBrk="1" hangingPunct="1">
              <a:buFontTx/>
              <a:buNone/>
            </a:pPr>
            <a:r>
              <a:rPr lang="en-US" altLang="en-US" sz="1400" dirty="0" smtClean="0"/>
              <a:t>	return </a:t>
            </a:r>
            <a:r>
              <a:rPr lang="en-US" altLang="en-US" sz="1400" i="1" dirty="0" smtClean="0"/>
              <a:t>failure</a:t>
            </a:r>
          </a:p>
          <a:p>
            <a:pPr eaLnBrk="1" hangingPunct="1">
              <a:buFontTx/>
              <a:buNone/>
            </a:pPr>
            <a:endParaRPr lang="en-US" altLang="en-US" sz="1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Search Heuristic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Variable Selection</a:t>
            </a:r>
          </a:p>
          <a:p>
            <a:pPr lvl="1"/>
            <a:r>
              <a:rPr lang="en-US" altLang="ko-KR" dirty="0" smtClean="0"/>
              <a:t>Minimum Remaining Value</a:t>
            </a:r>
          </a:p>
          <a:p>
            <a:pPr lvl="2"/>
            <a:r>
              <a:rPr lang="en-US" altLang="ko-KR" dirty="0" smtClean="0"/>
              <a:t>Select Variable with smallest domain size</a:t>
            </a:r>
          </a:p>
          <a:p>
            <a:pPr lvl="1"/>
            <a:r>
              <a:rPr lang="en-US" altLang="ko-KR" dirty="0" smtClean="0"/>
              <a:t>Degree heuristic</a:t>
            </a:r>
          </a:p>
          <a:p>
            <a:pPr lvl="2"/>
            <a:r>
              <a:rPr lang="en-US" altLang="ko-KR" dirty="0" smtClean="0"/>
              <a:t>Select Variable that involves in the </a:t>
            </a:r>
            <a:r>
              <a:rPr lang="en-US" altLang="ko-KR" dirty="0" smtClean="0">
                <a:solidFill>
                  <a:srgbClr val="C00000"/>
                </a:solidFill>
              </a:rPr>
              <a:t>largest</a:t>
            </a:r>
            <a:r>
              <a:rPr lang="en-US" altLang="ko-KR" dirty="0" smtClean="0"/>
              <a:t> number of constraints on unassigned variables</a:t>
            </a:r>
          </a:p>
          <a:p>
            <a:r>
              <a:rPr lang="en-US" altLang="ko-KR" dirty="0" smtClean="0"/>
              <a:t>Value Selection</a:t>
            </a:r>
          </a:p>
          <a:p>
            <a:pPr lvl="1"/>
            <a:r>
              <a:rPr lang="en-US" altLang="ko-KR" dirty="0" smtClean="0"/>
              <a:t>For each value, count number of removed values in other variables that are removed by current assignment</a:t>
            </a:r>
          </a:p>
          <a:p>
            <a:pPr lvl="1"/>
            <a:r>
              <a:rPr lang="en-US" altLang="ko-KR" dirty="0" smtClean="0"/>
              <a:t>Select Value with the smallest count</a:t>
            </a: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Forward Checking</a:t>
            </a:r>
          </a:p>
          <a:p>
            <a:pPr lvl="1"/>
            <a:r>
              <a:rPr lang="en-US" altLang="ko-KR" dirty="0" smtClean="0"/>
              <a:t>While Search </a:t>
            </a:r>
            <a:r>
              <a:rPr lang="en-US" altLang="ko-KR" b="1" dirty="0" smtClean="0"/>
              <a:t>(after assigning value to Xi)</a:t>
            </a:r>
          </a:p>
          <a:p>
            <a:pPr lvl="2"/>
            <a:r>
              <a:rPr lang="en-US" altLang="ko-KR" dirty="0" smtClean="0"/>
              <a:t>Enforce Arc Consistency on { (</a:t>
            </a:r>
            <a:r>
              <a:rPr lang="en-US" altLang="ko-KR" dirty="0" err="1" smtClean="0"/>
              <a:t>Xj</a:t>
            </a:r>
            <a:r>
              <a:rPr lang="en-US" altLang="ko-KR" dirty="0" smtClean="0"/>
              <a:t>, Xi) } neighbors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Arc Consistency</a:t>
            </a:r>
          </a:p>
          <a:p>
            <a:pPr lvl="1"/>
            <a:r>
              <a:rPr lang="en-US" altLang="ko-KR" dirty="0" smtClean="0"/>
              <a:t>Before Search </a:t>
            </a:r>
          </a:p>
          <a:p>
            <a:pPr lvl="2"/>
            <a:r>
              <a:rPr lang="en-US" altLang="ko-KR" dirty="0" smtClean="0"/>
              <a:t>Global Arc Consistency </a:t>
            </a:r>
            <a:r>
              <a:rPr lang="en-US" altLang="ko-KR" dirty="0" smtClean="0">
                <a:sym typeface="Wingdings" pitchFamily="2" charset="2"/>
              </a:rPr>
              <a:t> </a:t>
            </a:r>
            <a:r>
              <a:rPr lang="en-US" altLang="ko-KR" dirty="0" smtClean="0"/>
              <a:t>No need to do FC</a:t>
            </a:r>
          </a:p>
          <a:p>
            <a:pPr lvl="1"/>
            <a:r>
              <a:rPr lang="en-US" altLang="ko-KR" dirty="0" smtClean="0"/>
              <a:t>While Search </a:t>
            </a:r>
            <a:r>
              <a:rPr lang="en-US" altLang="ko-KR" b="1" dirty="0" smtClean="0"/>
              <a:t>(after assigning value to Xi)</a:t>
            </a:r>
          </a:p>
          <a:p>
            <a:pPr lvl="2"/>
            <a:r>
              <a:rPr lang="en-US" altLang="ko-KR" dirty="0" smtClean="0"/>
              <a:t>Maintaining Arc Consistency { (</a:t>
            </a:r>
            <a:r>
              <a:rPr lang="en-US" altLang="ko-KR" dirty="0" err="1" smtClean="0"/>
              <a:t>Xj</a:t>
            </a:r>
            <a:r>
              <a:rPr lang="en-US" altLang="ko-KR" dirty="0" smtClean="0"/>
              <a:t>, Xi) } propagate!</a:t>
            </a:r>
          </a:p>
          <a:p>
            <a:pPr lvl="1">
              <a:buNone/>
            </a:pP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79512" y="260648"/>
          <a:ext cx="3600402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0067"/>
                <a:gridCol w="600067"/>
                <a:gridCol w="600067"/>
                <a:gridCol w="600067"/>
                <a:gridCol w="600067"/>
                <a:gridCol w="600067"/>
              </a:tblGrid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x1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X2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x3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X6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x7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x8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x9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Z1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Z2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Z3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Z4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Z5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z6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Z7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92080" y="332656"/>
            <a:ext cx="3672408" cy="4770537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Variables X1~X9, Z1 ~ Z7</a:t>
            </a:r>
          </a:p>
          <a:p>
            <a:r>
              <a:rPr lang="en-US" altLang="ko-KR" sz="1600" dirty="0" smtClean="0"/>
              <a:t>Domains {1,2,3,4,5,6}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Let assigned cells represent variables </a:t>
            </a:r>
            <a:br>
              <a:rPr lang="en-US" altLang="ko-KR" sz="1600" dirty="0" smtClean="0"/>
            </a:br>
            <a:r>
              <a:rPr lang="en-US" altLang="ko-KR" sz="1600" dirty="0" smtClean="0"/>
              <a:t>that are allowed to have only 1 value</a:t>
            </a:r>
          </a:p>
          <a:p>
            <a:r>
              <a:rPr lang="en-US" altLang="ko-KR" sz="1600" dirty="0" smtClean="0"/>
              <a:t>Let’s call them </a:t>
            </a:r>
          </a:p>
          <a:p>
            <a:r>
              <a:rPr lang="en-US" altLang="ko-KR" sz="1600" dirty="0" smtClean="0"/>
              <a:t>B1=1, B2=3, B3=4, B4=6</a:t>
            </a:r>
          </a:p>
          <a:p>
            <a:r>
              <a:rPr lang="en-US" altLang="ko-KR" sz="1600" dirty="0" smtClean="0"/>
              <a:t>Y1=5, Y2=6</a:t>
            </a:r>
          </a:p>
          <a:p>
            <a:r>
              <a:rPr lang="en-US" altLang="ko-KR" sz="1600" dirty="0" smtClean="0"/>
              <a:t>R1=1, R2=6, R3=2</a:t>
            </a:r>
          </a:p>
          <a:p>
            <a:r>
              <a:rPr lang="en-US" altLang="ko-KR" sz="1600" dirty="0" smtClean="0"/>
              <a:t>P1=3,P2=2, P3=5, P4-4</a:t>
            </a:r>
          </a:p>
          <a:p>
            <a:r>
              <a:rPr lang="en-US" altLang="ko-KR" sz="1600" dirty="0" smtClean="0"/>
              <a:t>G1=5,G2=3, G3=4</a:t>
            </a:r>
          </a:p>
          <a:p>
            <a:r>
              <a:rPr lang="en-US" altLang="ko-KR" sz="1600" dirty="0" smtClean="0"/>
              <a:t>O1=3, O2=4, O3=2 O4=5</a:t>
            </a:r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Constraints</a:t>
            </a:r>
          </a:p>
          <a:p>
            <a:endParaRPr lang="en-US" altLang="ko-KR" sz="1600" dirty="0" smtClean="0"/>
          </a:p>
          <a:p>
            <a:r>
              <a:rPr lang="en-US" altLang="ko-KR" sz="1600" dirty="0" err="1" smtClean="0"/>
              <a:t>AllDiff</a:t>
            </a:r>
            <a:r>
              <a:rPr lang="en-US" altLang="ko-KR" sz="1600" dirty="0" smtClean="0"/>
              <a:t> per Block 6 Blocks</a:t>
            </a:r>
          </a:p>
          <a:p>
            <a:r>
              <a:rPr lang="en-US" altLang="ko-KR" sz="1600" dirty="0" err="1" smtClean="0"/>
              <a:t>AllDiff</a:t>
            </a:r>
            <a:r>
              <a:rPr lang="en-US" altLang="ko-KR" sz="1600" dirty="0" smtClean="0"/>
              <a:t> per Row 6 Rows</a:t>
            </a:r>
          </a:p>
          <a:p>
            <a:r>
              <a:rPr lang="en-US" altLang="ko-KR" sz="1600" dirty="0" err="1" smtClean="0"/>
              <a:t>AllDiff</a:t>
            </a:r>
            <a:r>
              <a:rPr lang="en-US" altLang="ko-KR" sz="1600" dirty="0" smtClean="0"/>
              <a:t> per Column 6 Columns</a:t>
            </a:r>
            <a:endParaRPr lang="ko-KR" alt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3573016"/>
            <a:ext cx="4968552" cy="304698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For example, Row1</a:t>
            </a:r>
          </a:p>
          <a:p>
            <a:r>
              <a:rPr lang="en-US" altLang="ko-KR" sz="1600" dirty="0" err="1" smtClean="0"/>
              <a:t>AllDiff</a:t>
            </a:r>
            <a:r>
              <a:rPr lang="en-US" altLang="ko-KR" sz="1600" dirty="0" smtClean="0"/>
              <a:t> (B1, X1, B2, X2, Y1, Y2) is a set of constraints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B1 != X1 B1 != B2 B1 != X2 B1 != Y1 B1 != Y2</a:t>
            </a:r>
          </a:p>
          <a:p>
            <a:r>
              <a:rPr lang="en-US" altLang="ko-KR" sz="1600" dirty="0" smtClean="0"/>
              <a:t>X1 != B2 X1 != X2 X1 != Y1 X1 != Y2</a:t>
            </a:r>
          </a:p>
          <a:p>
            <a:r>
              <a:rPr lang="en-US" altLang="ko-KR" sz="1600" dirty="0" smtClean="0"/>
              <a:t>B2 != X2 B2 != Y1 B2 != Y2</a:t>
            </a:r>
          </a:p>
          <a:p>
            <a:r>
              <a:rPr lang="en-US" altLang="ko-KR" sz="1600" dirty="0" smtClean="0"/>
              <a:t>X2 != Y1 X2 != Y2</a:t>
            </a:r>
          </a:p>
          <a:p>
            <a:r>
              <a:rPr lang="en-US" altLang="ko-KR" sz="1600" dirty="0" smtClean="0"/>
              <a:t>Y1 != Y2</a:t>
            </a:r>
          </a:p>
          <a:p>
            <a:endParaRPr lang="en-US" altLang="ko-KR" sz="1600" dirty="0" smtClean="0"/>
          </a:p>
          <a:p>
            <a:r>
              <a:rPr lang="en-US" altLang="ko-KR" sz="1600" dirty="0" smtClean="0"/>
              <a:t>We converted 1 </a:t>
            </a:r>
            <a:r>
              <a:rPr lang="en-US" altLang="ko-KR" sz="1600" dirty="0" err="1" smtClean="0"/>
              <a:t>AllDiff</a:t>
            </a:r>
            <a:r>
              <a:rPr lang="en-US" altLang="ko-KR" sz="1600" dirty="0" smtClean="0"/>
              <a:t> constraint into 15 binary </a:t>
            </a:r>
            <a:r>
              <a:rPr lang="en-US" altLang="ko-KR" sz="1600" dirty="0" err="1" smtClean="0"/>
              <a:t>constarints</a:t>
            </a:r>
            <a:r>
              <a:rPr lang="en-US" altLang="ko-KR" sz="1600" dirty="0" smtClean="0"/>
              <a:t> !</a:t>
            </a:r>
          </a:p>
          <a:p>
            <a:endParaRPr lang="ko-KR" alt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5364088" y="5877272"/>
            <a:ext cx="3635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hlinkClick r:id="rId2"/>
              </a:rPr>
              <a:t>The </a:t>
            </a:r>
            <a:r>
              <a:rPr lang="en-US" altLang="ko-KR" sz="1400" dirty="0" err="1" smtClean="0">
                <a:hlinkClick r:id="rId2"/>
              </a:rPr>
              <a:t>Alldifferent</a:t>
            </a:r>
            <a:r>
              <a:rPr lang="en-US" altLang="ko-KR" sz="1400" dirty="0" smtClean="0">
                <a:hlinkClick r:id="rId2"/>
              </a:rPr>
              <a:t> Constraint: A Survey∗</a:t>
            </a:r>
            <a:endParaRPr lang="en-US" altLang="ko-KR" sz="1400" dirty="0" smtClean="0"/>
          </a:p>
          <a:p>
            <a:r>
              <a:rPr lang="en-US" altLang="ko-KR" sz="1400" dirty="0" smtClean="0"/>
              <a:t>http://www.math.unipd.it/~frossi/alldiff.pdf</a:t>
            </a:r>
            <a:endParaRPr lang="en-US" altLang="ko-KR" sz="1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79512" y="260648"/>
          <a:ext cx="3600402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0067"/>
                <a:gridCol w="600067"/>
                <a:gridCol w="600067"/>
                <a:gridCol w="600067"/>
                <a:gridCol w="600067"/>
                <a:gridCol w="600067"/>
              </a:tblGrid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x1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X2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x3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X6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x7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x8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x9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Y1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Y2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y3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y6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y7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23928" y="188640"/>
            <a:ext cx="482453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Start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Select Variable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MRV?</a:t>
            </a:r>
          </a:p>
          <a:p>
            <a:r>
              <a:rPr lang="en-US" altLang="ko-KR" dirty="0" smtClean="0"/>
              <a:t>Assigned cells can take ONLY ONE value</a:t>
            </a:r>
          </a:p>
          <a:p>
            <a:r>
              <a:rPr lang="en-US" altLang="ko-KR" dirty="0" smtClean="0"/>
              <a:t>There are 20 such variables.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DH?</a:t>
            </a:r>
          </a:p>
          <a:p>
            <a:r>
              <a:rPr lang="en-US" altLang="ko-KR" dirty="0" smtClean="0"/>
              <a:t>	Same for all 20 variables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Pick up B1 = 1 (upper left)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Select Value, Only 1 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Forward Checking Reduce domains</a:t>
            </a:r>
          </a:p>
          <a:p>
            <a:r>
              <a:rPr lang="en-US" altLang="ko-KR" dirty="0" smtClean="0"/>
              <a:t>X1 = {2,3,4,5,6}</a:t>
            </a:r>
          </a:p>
          <a:p>
            <a:r>
              <a:rPr lang="en-US" altLang="ko-KR" dirty="0" smtClean="0"/>
              <a:t>X2 = {2,3,4,5,6}</a:t>
            </a:r>
          </a:p>
          <a:p>
            <a:r>
              <a:rPr lang="en-US" altLang="ko-KR" dirty="0" smtClean="0"/>
              <a:t>X3 = {2,3,4,5,6}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Check all constraints </a:t>
            </a:r>
            <a:r>
              <a:rPr lang="en-US" altLang="ko-KR" dirty="0" smtClean="0">
                <a:sym typeface="Wingdings" pitchFamily="2" charset="2"/>
              </a:rPr>
              <a:t> Okay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504" y="3573016"/>
            <a:ext cx="3672408" cy="156966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If we convert all </a:t>
            </a:r>
            <a:r>
              <a:rPr lang="en-US" altLang="ko-KR" sz="1600" dirty="0" err="1" smtClean="0"/>
              <a:t>AllDiff</a:t>
            </a:r>
            <a:r>
              <a:rPr lang="en-US" altLang="ko-KR" sz="1600" dirty="0" smtClean="0"/>
              <a:t> constraints as </a:t>
            </a:r>
          </a:p>
          <a:p>
            <a:r>
              <a:rPr lang="en-US" altLang="ko-KR" sz="1600" dirty="0" smtClean="0"/>
              <a:t>Binary constraints,</a:t>
            </a:r>
          </a:p>
          <a:p>
            <a:r>
              <a:rPr lang="en-US" altLang="ko-KR" sz="1600" dirty="0" smtClean="0"/>
              <a:t>We have (3*6) * 15 = 270 constraints</a:t>
            </a:r>
          </a:p>
          <a:p>
            <a:endParaRPr lang="en-US" altLang="ko-KR" sz="1600" dirty="0" smtClean="0"/>
          </a:p>
          <a:p>
            <a:endParaRPr lang="en-US" altLang="ko-KR" sz="1600" dirty="0" smtClean="0"/>
          </a:p>
          <a:p>
            <a:endParaRPr lang="ko-KR" altLang="en-US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79512" y="260648"/>
          <a:ext cx="3600402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0067"/>
                <a:gridCol w="600067"/>
                <a:gridCol w="600067"/>
                <a:gridCol w="600067"/>
                <a:gridCol w="600067"/>
                <a:gridCol w="600067"/>
              </a:tblGrid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u="non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28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x1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X2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x3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X6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x7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x8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x9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Y1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Y2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y3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y6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y7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23928" y="188640"/>
            <a:ext cx="482453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B1 = 1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Select Variable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There are 19 pre-assigned cells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DH?</a:t>
            </a:r>
          </a:p>
          <a:p>
            <a:r>
              <a:rPr lang="en-US" altLang="ko-KR" dirty="0" smtClean="0"/>
              <a:t>	Any pre-assigned variable that are not related to B1 like R1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Select Value? Only 1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Forward Checking</a:t>
            </a:r>
          </a:p>
          <a:p>
            <a:r>
              <a:rPr lang="en-US" altLang="ko-KR" dirty="0" smtClean="0"/>
              <a:t>X7 = {2,3,4,5,6}</a:t>
            </a:r>
          </a:p>
          <a:p>
            <a:r>
              <a:rPr lang="en-US" altLang="ko-KR" dirty="0" smtClean="0"/>
              <a:t>X8 = {2,3,4,5,6}</a:t>
            </a:r>
          </a:p>
          <a:p>
            <a:r>
              <a:rPr lang="en-US" altLang="ko-KR" dirty="0" smtClean="0"/>
              <a:t>X9 = {2,3,4,5,6}</a:t>
            </a:r>
          </a:p>
          <a:p>
            <a:r>
              <a:rPr lang="en-US" altLang="ko-KR" dirty="0" smtClean="0"/>
              <a:t>Y4 = {2,3,4,5,6}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	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7" name="직사각형 6"/>
          <p:cNvSpPr/>
          <p:nvPr/>
        </p:nvSpPr>
        <p:spPr>
          <a:xfrm>
            <a:off x="179512" y="357301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 smtClean="0"/>
              <a:t>X1 = {2,3,4,5,6}</a:t>
            </a:r>
          </a:p>
          <a:p>
            <a:r>
              <a:rPr lang="en-US" altLang="ko-KR" dirty="0" smtClean="0"/>
              <a:t>X2 = {2,3,4,5,6}</a:t>
            </a:r>
          </a:p>
          <a:p>
            <a:r>
              <a:rPr lang="en-US" altLang="ko-KR" dirty="0" smtClean="0"/>
              <a:t>X3 = {2,3,4,5,6}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79512" y="260648"/>
          <a:ext cx="3600402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0067"/>
                <a:gridCol w="600067"/>
                <a:gridCol w="600067"/>
                <a:gridCol w="600067"/>
                <a:gridCol w="600067"/>
                <a:gridCol w="600067"/>
              </a:tblGrid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u="non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28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x1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X2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x3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X6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x7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x8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x9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Y1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Y2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y3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y6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y7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23928" y="188640"/>
            <a:ext cx="4824536" cy="812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B1 = 1</a:t>
            </a:r>
          </a:p>
          <a:p>
            <a:r>
              <a:rPr lang="en-US" altLang="ko-KR" dirty="0" smtClean="0"/>
              <a:t>R1 =1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Select Variable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There are 18 pre-assigned cells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DH?</a:t>
            </a:r>
          </a:p>
          <a:p>
            <a:r>
              <a:rPr lang="en-US" altLang="ko-KR" dirty="0" smtClean="0"/>
              <a:t>	Any pre-assigned variable that are not in blue/ red block and away from previously selected rows/columns like O1</a:t>
            </a:r>
          </a:p>
          <a:p>
            <a:r>
              <a:rPr lang="en-US" altLang="ko-KR" dirty="0" smtClean="0"/>
              <a:t>	</a:t>
            </a:r>
          </a:p>
          <a:p>
            <a:r>
              <a:rPr lang="en-US" altLang="ko-KR" dirty="0" smtClean="0"/>
              <a:t>Select Value? Only 3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Forward Checking</a:t>
            </a:r>
          </a:p>
          <a:p>
            <a:r>
              <a:rPr lang="en-US" altLang="ko-KR" dirty="0" smtClean="0"/>
              <a:t>Y3 = {1,2,4,5,6}</a:t>
            </a:r>
          </a:p>
          <a:p>
            <a:r>
              <a:rPr lang="en-US" altLang="ko-KR" dirty="0" smtClean="0"/>
              <a:t>Y4 = {2,4,5,6}</a:t>
            </a:r>
          </a:p>
          <a:p>
            <a:r>
              <a:rPr lang="en-US" altLang="ko-KR" dirty="0" smtClean="0"/>
              <a:t>Y5 = {1,2,4,5,6}</a:t>
            </a:r>
          </a:p>
          <a:p>
            <a:r>
              <a:rPr lang="en-US" altLang="ko-KR" dirty="0" smtClean="0"/>
              <a:t>Y7 = {1,2,4,5,6}</a:t>
            </a:r>
          </a:p>
          <a:p>
            <a:r>
              <a:rPr lang="en-US" altLang="ko-KR" dirty="0" smtClean="0"/>
              <a:t>X9 = {2,4,5,6}</a:t>
            </a:r>
          </a:p>
          <a:p>
            <a:r>
              <a:rPr lang="en-US" altLang="ko-KR" dirty="0" smtClean="0"/>
              <a:t>X4 = {1,2,4,5,6}</a:t>
            </a:r>
          </a:p>
          <a:p>
            <a:r>
              <a:rPr lang="en-US" altLang="ko-KR" dirty="0" smtClean="0"/>
              <a:t>X2 = {2,4,5,6}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	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7" name="직사각형 6"/>
          <p:cNvSpPr/>
          <p:nvPr/>
        </p:nvSpPr>
        <p:spPr>
          <a:xfrm>
            <a:off x="179512" y="357301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 smtClean="0"/>
              <a:t>X1 = {2,3,4,5,6}</a:t>
            </a:r>
          </a:p>
          <a:p>
            <a:r>
              <a:rPr lang="en-US" altLang="ko-KR" dirty="0" smtClean="0"/>
              <a:t>X2 = {2,3,4,5,6}</a:t>
            </a:r>
          </a:p>
          <a:p>
            <a:r>
              <a:rPr lang="en-US" altLang="ko-KR" dirty="0" smtClean="0"/>
              <a:t>X3 = {2,3,4,5,6}</a:t>
            </a:r>
          </a:p>
          <a:p>
            <a:r>
              <a:rPr lang="en-US" altLang="ko-KR" dirty="0" smtClean="0"/>
              <a:t>X7 = {2,3,4,5,6}</a:t>
            </a:r>
          </a:p>
          <a:p>
            <a:r>
              <a:rPr lang="en-US" altLang="ko-KR" dirty="0" smtClean="0"/>
              <a:t>X8 = {2,3,4,5,6}</a:t>
            </a:r>
          </a:p>
          <a:p>
            <a:r>
              <a:rPr lang="en-US" altLang="ko-KR" dirty="0" smtClean="0"/>
              <a:t>X9 = {2,3,4,5,6}</a:t>
            </a:r>
          </a:p>
          <a:p>
            <a:r>
              <a:rPr lang="en-US" altLang="ko-KR" dirty="0" smtClean="0"/>
              <a:t>Y4 = {2,3,4,5,6}</a:t>
            </a:r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79512" y="260648"/>
          <a:ext cx="3600402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0067"/>
                <a:gridCol w="600067"/>
                <a:gridCol w="600067"/>
                <a:gridCol w="600067"/>
                <a:gridCol w="600067"/>
                <a:gridCol w="600067"/>
              </a:tblGrid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u="non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28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x1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X2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x3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X6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x7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x8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x9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Y1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Y2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y3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y6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y7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23928" y="188640"/>
            <a:ext cx="482453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B1 = 1, R1 =1, O1 = 3</a:t>
            </a:r>
          </a:p>
          <a:p>
            <a:r>
              <a:rPr lang="en-US" altLang="ko-KR" dirty="0" smtClean="0"/>
              <a:t>Select Variable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By MRV we will select all pre-assigned cells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At each iteration, we apply</a:t>
            </a:r>
            <a:br>
              <a:rPr lang="en-US" altLang="ko-KR" dirty="0" smtClean="0"/>
            </a:br>
            <a:r>
              <a:rPr lang="en-US" altLang="ko-KR" dirty="0" smtClean="0"/>
              <a:t>Forward Checking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Then, domains for not-assigned variables become</a:t>
            </a:r>
          </a:p>
          <a:p>
            <a:endParaRPr lang="en-US" altLang="ko-KR" dirty="0" smtClean="0"/>
          </a:p>
        </p:txBody>
      </p:sp>
      <p:sp>
        <p:nvSpPr>
          <p:cNvPr id="7" name="직사각형 6"/>
          <p:cNvSpPr/>
          <p:nvPr/>
        </p:nvSpPr>
        <p:spPr>
          <a:xfrm>
            <a:off x="4572000" y="3284984"/>
            <a:ext cx="14401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X1 = {2}</a:t>
            </a:r>
          </a:p>
          <a:p>
            <a:r>
              <a:rPr lang="en-US" altLang="ko-KR" dirty="0" smtClean="0"/>
              <a:t>X2 = {4}</a:t>
            </a:r>
          </a:p>
          <a:p>
            <a:r>
              <a:rPr lang="en-US" altLang="ko-KR" dirty="0" smtClean="0"/>
              <a:t>X3 = {2,5}</a:t>
            </a:r>
          </a:p>
          <a:p>
            <a:r>
              <a:rPr lang="en-US" altLang="ko-KR" dirty="0" smtClean="0"/>
              <a:t>X4 = {1}</a:t>
            </a:r>
          </a:p>
          <a:p>
            <a:r>
              <a:rPr lang="en-US" altLang="ko-KR" dirty="0" smtClean="0"/>
              <a:t>X5= {1,2}</a:t>
            </a:r>
          </a:p>
          <a:p>
            <a:r>
              <a:rPr lang="en-US" altLang="ko-KR" dirty="0" smtClean="0"/>
              <a:t>X6= {1,3}</a:t>
            </a:r>
          </a:p>
          <a:p>
            <a:r>
              <a:rPr lang="en-US" altLang="ko-KR" dirty="0" smtClean="0"/>
              <a:t>X7 = {5}</a:t>
            </a:r>
          </a:p>
          <a:p>
            <a:r>
              <a:rPr lang="en-US" altLang="ko-KR" dirty="0" smtClean="0"/>
              <a:t>X8 = {4}</a:t>
            </a:r>
          </a:p>
          <a:p>
            <a:r>
              <a:rPr lang="en-US" altLang="ko-KR" dirty="0" smtClean="0"/>
              <a:t>X9 = {6}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5940152" y="3356992"/>
            <a:ext cx="11521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Y1 = {3}</a:t>
            </a:r>
          </a:p>
          <a:p>
            <a:r>
              <a:rPr lang="en-US" altLang="ko-KR" dirty="0" smtClean="0"/>
              <a:t>Y2 = {1}</a:t>
            </a:r>
          </a:p>
          <a:p>
            <a:r>
              <a:rPr lang="en-US" altLang="ko-KR" dirty="0" smtClean="0"/>
              <a:t>Y3 = {2}</a:t>
            </a:r>
          </a:p>
          <a:p>
            <a:r>
              <a:rPr lang="en-US" altLang="ko-KR" dirty="0" smtClean="0"/>
              <a:t>Y4 = {2,6}</a:t>
            </a:r>
          </a:p>
          <a:p>
            <a:r>
              <a:rPr lang="en-US" altLang="ko-KR" dirty="0" smtClean="0"/>
              <a:t>Y5 = {1}</a:t>
            </a:r>
          </a:p>
          <a:p>
            <a:r>
              <a:rPr lang="en-US" altLang="ko-KR" dirty="0" smtClean="0"/>
              <a:t>Y6 = {1}</a:t>
            </a:r>
          </a:p>
          <a:p>
            <a:r>
              <a:rPr lang="en-US" altLang="ko-KR" dirty="0" smtClean="0"/>
              <a:t>Y7 = {1,6}</a:t>
            </a:r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79512" y="260648"/>
          <a:ext cx="3600402" cy="3108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0067"/>
                <a:gridCol w="600067"/>
                <a:gridCol w="600067"/>
                <a:gridCol w="600067"/>
                <a:gridCol w="600067"/>
                <a:gridCol w="600067"/>
              </a:tblGrid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u="non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28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x1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X2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x3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X6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x7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x8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x9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Y1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Y2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y3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y6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y7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23928" y="188640"/>
            <a:ext cx="482453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Select Variable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MRV?</a:t>
            </a:r>
          </a:p>
          <a:p>
            <a:r>
              <a:rPr lang="en-US" altLang="ko-KR" dirty="0" smtClean="0"/>
              <a:t>X1, X2, X4, X7, X8, X9, Y1, Y2, Y3, Y5, Y6</a:t>
            </a:r>
          </a:p>
          <a:p>
            <a:r>
              <a:rPr lang="en-US" altLang="ko-KR" dirty="0" smtClean="0"/>
              <a:t>Take only 1 value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DH? (</a:t>
            </a:r>
            <a:r>
              <a:rPr lang="en-US" altLang="ko-KR" dirty="0" err="1" smtClean="0"/>
              <a:t>w.r.t</a:t>
            </a:r>
            <a:r>
              <a:rPr lang="en-US" altLang="ko-KR" dirty="0" smtClean="0"/>
              <a:t>. unassigned variable?)</a:t>
            </a:r>
          </a:p>
          <a:p>
            <a:r>
              <a:rPr lang="en-US" altLang="ko-KR" dirty="0" smtClean="0"/>
              <a:t>X1 = x3, x2, y1, y4</a:t>
            </a:r>
          </a:p>
          <a:p>
            <a:r>
              <a:rPr lang="en-US" altLang="ko-KR" dirty="0" smtClean="0"/>
              <a:t>X2 = x1, x4, x5, x6, x9</a:t>
            </a:r>
          </a:p>
          <a:p>
            <a:r>
              <a:rPr lang="en-US" altLang="ko-KR" dirty="0" smtClean="0"/>
              <a:t>X4 = x2, x5, x6, x3, x9</a:t>
            </a:r>
          </a:p>
          <a:p>
            <a:r>
              <a:rPr lang="en-US" altLang="ko-KR" dirty="0" smtClean="0"/>
              <a:t>X7 = y1, x8, y3, x9</a:t>
            </a:r>
          </a:p>
          <a:p>
            <a:r>
              <a:rPr lang="en-US" altLang="ko-KR" dirty="0" smtClean="0"/>
              <a:t>X8 = x7, x9, y6</a:t>
            </a:r>
          </a:p>
          <a:p>
            <a:r>
              <a:rPr lang="en-US" altLang="ko-KR" dirty="0" smtClean="0"/>
              <a:t>X9 = x7, x8, y2, x2, x4</a:t>
            </a:r>
          </a:p>
          <a:p>
            <a:r>
              <a:rPr lang="en-US" altLang="ko-KR" dirty="0" smtClean="0"/>
              <a:t>Y1 = x7, x8, x1, x3, y4</a:t>
            </a:r>
          </a:p>
          <a:p>
            <a:r>
              <a:rPr lang="en-US" altLang="ko-KR" dirty="0" smtClean="0"/>
              <a:t>Y2 = x9, x5, y7, y1</a:t>
            </a:r>
          </a:p>
          <a:p>
            <a:r>
              <a:rPr lang="en-US" altLang="ko-KR" dirty="0" smtClean="0"/>
              <a:t>Y3 = y4, y6, x7, y5</a:t>
            </a:r>
          </a:p>
          <a:p>
            <a:r>
              <a:rPr lang="en-US" altLang="ko-KR" dirty="0" smtClean="0"/>
              <a:t>Y5 = x6, y3, y4, y7</a:t>
            </a:r>
          </a:p>
          <a:p>
            <a:r>
              <a:rPr lang="en-US" altLang="ko-KR" dirty="0" smtClean="0"/>
              <a:t>Y6 = y3, y4, y7, x8</a:t>
            </a:r>
          </a:p>
          <a:p>
            <a:r>
              <a:rPr lang="en-US" altLang="ko-KR" dirty="0" smtClean="0"/>
              <a:t>Y7 = y5, y6, y2, x5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X2, X4, X9, Y1 tie!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Select one of them like Y1 = 3</a:t>
            </a:r>
          </a:p>
          <a:p>
            <a:endParaRPr lang="en-US" altLang="ko-KR" dirty="0" smtClean="0"/>
          </a:p>
        </p:txBody>
      </p:sp>
      <p:sp>
        <p:nvSpPr>
          <p:cNvPr id="7" name="직사각형 6"/>
          <p:cNvSpPr/>
          <p:nvPr/>
        </p:nvSpPr>
        <p:spPr>
          <a:xfrm>
            <a:off x="323528" y="3573016"/>
            <a:ext cx="14401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X1 = {2}</a:t>
            </a:r>
          </a:p>
          <a:p>
            <a:r>
              <a:rPr lang="en-US" altLang="ko-KR" dirty="0" smtClean="0"/>
              <a:t>X2 = {4}</a:t>
            </a:r>
          </a:p>
          <a:p>
            <a:r>
              <a:rPr lang="en-US" altLang="ko-KR" dirty="0" smtClean="0"/>
              <a:t>X3 = {2,5}</a:t>
            </a:r>
          </a:p>
          <a:p>
            <a:r>
              <a:rPr lang="en-US" altLang="ko-KR" dirty="0" smtClean="0"/>
              <a:t>X4 = {1}</a:t>
            </a:r>
          </a:p>
          <a:p>
            <a:r>
              <a:rPr lang="en-US" altLang="ko-KR" dirty="0" smtClean="0"/>
              <a:t>X5= {1,2}</a:t>
            </a:r>
          </a:p>
          <a:p>
            <a:r>
              <a:rPr lang="en-US" altLang="ko-KR" dirty="0" smtClean="0"/>
              <a:t>X6= {1,3}</a:t>
            </a:r>
          </a:p>
          <a:p>
            <a:r>
              <a:rPr lang="en-US" altLang="ko-KR" dirty="0" smtClean="0"/>
              <a:t>X7 = {5}</a:t>
            </a:r>
          </a:p>
          <a:p>
            <a:r>
              <a:rPr lang="en-US" altLang="ko-KR" dirty="0" smtClean="0"/>
              <a:t>X8 = {4}</a:t>
            </a:r>
          </a:p>
          <a:p>
            <a:r>
              <a:rPr lang="en-US" altLang="ko-KR" dirty="0" smtClean="0"/>
              <a:t>X9 = {6}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691680" y="3645024"/>
            <a:ext cx="11521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Y1 = {3}</a:t>
            </a:r>
          </a:p>
          <a:p>
            <a:r>
              <a:rPr lang="en-US" altLang="ko-KR" dirty="0" smtClean="0"/>
              <a:t>Y2 = {1}</a:t>
            </a:r>
          </a:p>
          <a:p>
            <a:r>
              <a:rPr lang="en-US" altLang="ko-KR" dirty="0" smtClean="0"/>
              <a:t>Y3 = {2}</a:t>
            </a:r>
          </a:p>
          <a:p>
            <a:r>
              <a:rPr lang="en-US" altLang="ko-KR" dirty="0" smtClean="0"/>
              <a:t>Y4 = {2,6}</a:t>
            </a:r>
          </a:p>
          <a:p>
            <a:r>
              <a:rPr lang="en-US" altLang="ko-KR" dirty="0" smtClean="0"/>
              <a:t>Y5 = {1}</a:t>
            </a:r>
          </a:p>
          <a:p>
            <a:r>
              <a:rPr lang="en-US" altLang="ko-KR" dirty="0" smtClean="0"/>
              <a:t>Y6 = {1}</a:t>
            </a:r>
          </a:p>
          <a:p>
            <a:r>
              <a:rPr lang="en-US" altLang="ko-KR" dirty="0" smtClean="0"/>
              <a:t>Y7 = {1,6}</a:t>
            </a:r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Agenda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41176" y="1600200"/>
            <a:ext cx="8507288" cy="4853136"/>
          </a:xfrm>
        </p:spPr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Project Information (15 min)</a:t>
            </a:r>
          </a:p>
          <a:p>
            <a:pPr lvl="1"/>
            <a:r>
              <a:rPr lang="en-US" altLang="ko-KR" dirty="0" smtClean="0"/>
              <a:t>Team Formation by Today 23:59pm</a:t>
            </a:r>
          </a:p>
          <a:p>
            <a:pPr lvl="1"/>
            <a:r>
              <a:rPr lang="en-US" altLang="ko-KR" dirty="0" smtClean="0"/>
              <a:t>Project Problem Generator by Sun., 24 Jan., 11:59pm</a:t>
            </a:r>
          </a:p>
          <a:p>
            <a:pPr lvl="2"/>
            <a:r>
              <a:rPr lang="en-US" altLang="ko-KR" dirty="0" smtClean="0"/>
              <a:t>Monster Sudoku Example</a:t>
            </a:r>
          </a:p>
          <a:p>
            <a:pPr lvl="2"/>
            <a:r>
              <a:rPr lang="en-US" altLang="ko-KR" dirty="0" smtClean="0"/>
              <a:t>Generator Specification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CSP Mini Sudoku Example (30 min)</a:t>
            </a:r>
          </a:p>
          <a:p>
            <a:pPr lvl="1"/>
            <a:r>
              <a:rPr lang="en-US" altLang="ko-KR" dirty="0" smtClean="0"/>
              <a:t>Search : Backtracking</a:t>
            </a:r>
          </a:p>
          <a:p>
            <a:pPr lvl="1"/>
            <a:r>
              <a:rPr lang="en-US" altLang="ko-KR" dirty="0" smtClean="0"/>
              <a:t>Heuristic : Variable (MRV/DH) Value (LCV)</a:t>
            </a:r>
          </a:p>
          <a:p>
            <a:pPr lvl="1"/>
            <a:r>
              <a:rPr lang="en-US" altLang="ko-KR" dirty="0" smtClean="0"/>
              <a:t>Forward Checking</a:t>
            </a:r>
          </a:p>
          <a:p>
            <a:pPr lvl="1"/>
            <a:r>
              <a:rPr lang="en-US" altLang="ko-KR" dirty="0" smtClean="0"/>
              <a:t>Arc Consistency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Quiz 1 (5 min)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79512" y="260648"/>
          <a:ext cx="3600402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0067"/>
                <a:gridCol w="600067"/>
                <a:gridCol w="600067"/>
                <a:gridCol w="600067"/>
                <a:gridCol w="600067"/>
                <a:gridCol w="600067"/>
              </a:tblGrid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u="non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28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x1</a:t>
                      </a:r>
                      <a:endParaRPr lang="ko-KR" altLang="en-US" sz="2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tx1"/>
                          </a:solidFill>
                        </a:rPr>
                        <a:t>X2</a:t>
                      </a:r>
                      <a:endParaRPr lang="ko-KR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x3</a:t>
                      </a:r>
                      <a:endParaRPr lang="ko-KR" altLang="en-US" sz="2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X6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x7</a:t>
                      </a:r>
                      <a:endParaRPr lang="ko-KR" altLang="en-US" sz="2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x8</a:t>
                      </a:r>
                      <a:endParaRPr lang="ko-KR" altLang="en-US" sz="2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x9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Y1=3</a:t>
                      </a:r>
                      <a:endParaRPr lang="ko-KR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Y2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y3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y4</a:t>
                      </a:r>
                      <a:endParaRPr lang="ko-KR" altLang="en-US" sz="2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y6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y7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23928" y="188640"/>
            <a:ext cx="48245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Y1 =3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After assignment, let’s apply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Maintaining Arc Consistency Algorithm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Put binary constraints </a:t>
            </a:r>
          </a:p>
          <a:p>
            <a:r>
              <a:rPr lang="en-US" altLang="ko-KR" dirty="0" smtClean="0"/>
              <a:t>(X1, Y1) (X3, Y1) (X7, Y1) (X8, Y1) (Y4, Y1)</a:t>
            </a:r>
          </a:p>
          <a:p>
            <a:r>
              <a:rPr lang="en-US" altLang="ko-KR" dirty="0" smtClean="0"/>
              <a:t>Into Queue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All 5 binary constraints are consistent</a:t>
            </a:r>
          </a:p>
          <a:p>
            <a:r>
              <a:rPr lang="en-US" altLang="ko-KR" dirty="0" smtClean="0"/>
              <a:t>No Change</a:t>
            </a:r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7" name="직사각형 6"/>
          <p:cNvSpPr/>
          <p:nvPr/>
        </p:nvSpPr>
        <p:spPr>
          <a:xfrm>
            <a:off x="323528" y="3573016"/>
            <a:ext cx="14401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X1 = {2}</a:t>
            </a:r>
          </a:p>
          <a:p>
            <a:r>
              <a:rPr lang="en-US" altLang="ko-KR" dirty="0" smtClean="0"/>
              <a:t>X2 = {4}</a:t>
            </a:r>
          </a:p>
          <a:p>
            <a:r>
              <a:rPr lang="en-US" altLang="ko-KR" dirty="0" smtClean="0"/>
              <a:t>X3 = {2,5}</a:t>
            </a:r>
          </a:p>
          <a:p>
            <a:r>
              <a:rPr lang="en-US" altLang="ko-KR" dirty="0" smtClean="0"/>
              <a:t>X4 = {1}</a:t>
            </a:r>
          </a:p>
          <a:p>
            <a:r>
              <a:rPr lang="en-US" altLang="ko-KR" dirty="0" smtClean="0"/>
              <a:t>X5= {1,2}</a:t>
            </a:r>
          </a:p>
          <a:p>
            <a:r>
              <a:rPr lang="en-US" altLang="ko-KR" dirty="0" smtClean="0"/>
              <a:t>X6= {1,3}</a:t>
            </a:r>
          </a:p>
          <a:p>
            <a:r>
              <a:rPr lang="en-US" altLang="ko-KR" dirty="0" smtClean="0"/>
              <a:t>X7 = {5}</a:t>
            </a:r>
          </a:p>
          <a:p>
            <a:r>
              <a:rPr lang="en-US" altLang="ko-KR" dirty="0" smtClean="0"/>
              <a:t>X8 = {4}</a:t>
            </a:r>
          </a:p>
          <a:p>
            <a:r>
              <a:rPr lang="en-US" altLang="ko-KR" dirty="0" smtClean="0"/>
              <a:t>X9 = {6}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691680" y="3645024"/>
            <a:ext cx="11521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Y1 = {3}</a:t>
            </a:r>
          </a:p>
          <a:p>
            <a:r>
              <a:rPr lang="en-US" altLang="ko-KR" dirty="0" smtClean="0"/>
              <a:t>Y2 = {1}</a:t>
            </a:r>
          </a:p>
          <a:p>
            <a:r>
              <a:rPr lang="en-US" altLang="ko-KR" dirty="0" smtClean="0"/>
              <a:t>Y3 = {2}</a:t>
            </a:r>
          </a:p>
          <a:p>
            <a:r>
              <a:rPr lang="en-US" altLang="ko-KR" dirty="0" smtClean="0"/>
              <a:t>Y4 = {2,6}</a:t>
            </a:r>
          </a:p>
          <a:p>
            <a:r>
              <a:rPr lang="en-US" altLang="ko-KR" dirty="0" smtClean="0"/>
              <a:t>Y5 = {1}</a:t>
            </a:r>
          </a:p>
          <a:p>
            <a:r>
              <a:rPr lang="en-US" altLang="ko-KR" dirty="0" smtClean="0"/>
              <a:t>Y6 = {1}</a:t>
            </a:r>
          </a:p>
          <a:p>
            <a:r>
              <a:rPr lang="en-US" altLang="ko-KR" dirty="0" smtClean="0"/>
              <a:t>Y7 = {1,6}</a:t>
            </a:r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79512" y="260648"/>
          <a:ext cx="3600402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0067"/>
                <a:gridCol w="600067"/>
                <a:gridCol w="600067"/>
                <a:gridCol w="600067"/>
                <a:gridCol w="600067"/>
                <a:gridCol w="600067"/>
              </a:tblGrid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u="non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28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x1</a:t>
                      </a:r>
                      <a:endParaRPr lang="ko-KR" altLang="en-US" sz="2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tx1"/>
                          </a:solidFill>
                        </a:rPr>
                        <a:t>X2</a:t>
                      </a:r>
                      <a:endParaRPr lang="ko-KR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x3</a:t>
                      </a:r>
                      <a:endParaRPr lang="ko-KR" altLang="en-US" sz="2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X6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x7</a:t>
                      </a:r>
                      <a:endParaRPr lang="ko-KR" altLang="en-US" sz="2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x8</a:t>
                      </a:r>
                      <a:endParaRPr lang="ko-KR" altLang="en-US" sz="2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x9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Y1=3</a:t>
                      </a:r>
                      <a:endParaRPr lang="ko-KR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Y2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y3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y4</a:t>
                      </a:r>
                      <a:endParaRPr lang="ko-KR" altLang="en-US" sz="2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y6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y7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23928" y="188640"/>
            <a:ext cx="482453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Y1 =3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After assignment, let’s apply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If we applied AC algorithm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Put all binary constraints </a:t>
            </a:r>
          </a:p>
          <a:p>
            <a:r>
              <a:rPr lang="en-US" altLang="ko-KR" dirty="0" smtClean="0"/>
              <a:t>X1-X2 X2-X1</a:t>
            </a:r>
          </a:p>
          <a:p>
            <a:r>
              <a:rPr lang="en-US" altLang="ko-KR" dirty="0" smtClean="0"/>
              <a:t>X1-X3, X3-X1</a:t>
            </a:r>
          </a:p>
          <a:p>
            <a:r>
              <a:rPr lang="en-US" altLang="ko-KR" dirty="0" smtClean="0"/>
              <a:t>X1-Y4, Y4-X1</a:t>
            </a:r>
          </a:p>
          <a:p>
            <a:r>
              <a:rPr lang="en-US" altLang="ko-KR" dirty="0" smtClean="0"/>
              <a:t>X7-X8, X8-X7</a:t>
            </a:r>
          </a:p>
          <a:p>
            <a:r>
              <a:rPr lang="en-US" altLang="ko-KR" dirty="0" smtClean="0"/>
              <a:t>X7-X9, X9-X7</a:t>
            </a:r>
          </a:p>
          <a:p>
            <a:r>
              <a:rPr lang="en-US" altLang="ko-KR" dirty="0" smtClean="0"/>
              <a:t>X7-Y3, Y3-X7</a:t>
            </a:r>
          </a:p>
          <a:p>
            <a:r>
              <a:rPr lang="en-US" altLang="ko-KR" dirty="0" smtClean="0"/>
              <a:t>X8-X9, X9-X8</a:t>
            </a:r>
          </a:p>
          <a:p>
            <a:r>
              <a:rPr lang="en-US" altLang="ko-KR" dirty="0" smtClean="0"/>
              <a:t>X8-Y6, Y6-X8</a:t>
            </a:r>
          </a:p>
          <a:p>
            <a:r>
              <a:rPr lang="en-US" altLang="ko-KR" dirty="0" smtClean="0"/>
              <a:t>…</a:t>
            </a:r>
          </a:p>
          <a:p>
            <a:r>
              <a:rPr lang="en-US" altLang="ko-KR" dirty="0" smtClean="0"/>
              <a:t>Into Queue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As a result, </a:t>
            </a:r>
          </a:p>
          <a:p>
            <a:r>
              <a:rPr lang="en-US" altLang="ko-KR" dirty="0" smtClean="0"/>
              <a:t>We solve the problem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7" name="직사각형 6"/>
          <p:cNvSpPr/>
          <p:nvPr/>
        </p:nvSpPr>
        <p:spPr>
          <a:xfrm>
            <a:off x="323528" y="3573016"/>
            <a:ext cx="14401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X1 = {2}</a:t>
            </a:r>
          </a:p>
          <a:p>
            <a:r>
              <a:rPr lang="en-US" altLang="ko-KR" dirty="0" smtClean="0"/>
              <a:t>X2 = {4}</a:t>
            </a:r>
          </a:p>
          <a:p>
            <a:r>
              <a:rPr lang="en-US" altLang="ko-KR" dirty="0" smtClean="0"/>
              <a:t>X3 = {</a:t>
            </a:r>
            <a:r>
              <a:rPr lang="en-US" altLang="ko-KR" strike="sngStrike" dirty="0" smtClean="0"/>
              <a:t>2</a:t>
            </a:r>
            <a:r>
              <a:rPr lang="en-US" altLang="ko-KR" dirty="0" smtClean="0"/>
              <a:t>,5}</a:t>
            </a:r>
          </a:p>
          <a:p>
            <a:r>
              <a:rPr lang="en-US" altLang="ko-KR" dirty="0" smtClean="0"/>
              <a:t>X4 = {1}</a:t>
            </a:r>
          </a:p>
          <a:p>
            <a:r>
              <a:rPr lang="en-US" altLang="ko-KR" dirty="0" smtClean="0"/>
              <a:t>X5= {</a:t>
            </a:r>
            <a:r>
              <a:rPr lang="en-US" altLang="ko-KR" strike="sngStrike" dirty="0" smtClean="0"/>
              <a:t>1</a:t>
            </a:r>
            <a:r>
              <a:rPr lang="en-US" altLang="ko-KR" dirty="0" smtClean="0"/>
              <a:t>,2}</a:t>
            </a:r>
          </a:p>
          <a:p>
            <a:r>
              <a:rPr lang="en-US" altLang="ko-KR" dirty="0" smtClean="0"/>
              <a:t>X6= {</a:t>
            </a:r>
            <a:r>
              <a:rPr lang="en-US" altLang="ko-KR" strike="sngStrike" dirty="0" smtClean="0"/>
              <a:t>1</a:t>
            </a:r>
            <a:r>
              <a:rPr lang="en-US" altLang="ko-KR" dirty="0" smtClean="0"/>
              <a:t>,3}</a:t>
            </a:r>
          </a:p>
          <a:p>
            <a:r>
              <a:rPr lang="en-US" altLang="ko-KR" dirty="0" smtClean="0"/>
              <a:t>X7 = {5}</a:t>
            </a:r>
          </a:p>
          <a:p>
            <a:r>
              <a:rPr lang="en-US" altLang="ko-KR" dirty="0" smtClean="0"/>
              <a:t>X8 = {4}</a:t>
            </a:r>
          </a:p>
          <a:p>
            <a:r>
              <a:rPr lang="en-US" altLang="ko-KR" dirty="0" smtClean="0"/>
              <a:t>X9 = {6}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691680" y="3645024"/>
            <a:ext cx="11521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Y1 = {3}</a:t>
            </a:r>
          </a:p>
          <a:p>
            <a:r>
              <a:rPr lang="en-US" altLang="ko-KR" dirty="0" smtClean="0"/>
              <a:t>Y2 = {1}</a:t>
            </a:r>
          </a:p>
          <a:p>
            <a:r>
              <a:rPr lang="en-US" altLang="ko-KR" dirty="0" smtClean="0"/>
              <a:t>Y3 = {2}</a:t>
            </a:r>
          </a:p>
          <a:p>
            <a:r>
              <a:rPr lang="en-US" altLang="ko-KR" dirty="0" smtClean="0"/>
              <a:t>Y4 = {</a:t>
            </a:r>
            <a:r>
              <a:rPr lang="en-US" altLang="ko-KR" strike="sngStrike" dirty="0" smtClean="0"/>
              <a:t>2</a:t>
            </a:r>
            <a:r>
              <a:rPr lang="en-US" altLang="ko-KR" dirty="0" smtClean="0"/>
              <a:t>,6}</a:t>
            </a:r>
          </a:p>
          <a:p>
            <a:r>
              <a:rPr lang="en-US" altLang="ko-KR" dirty="0" smtClean="0"/>
              <a:t>Y5 = {1}</a:t>
            </a:r>
          </a:p>
          <a:p>
            <a:r>
              <a:rPr lang="en-US" altLang="ko-KR" dirty="0" smtClean="0"/>
              <a:t>Y6 = {1}</a:t>
            </a:r>
          </a:p>
          <a:p>
            <a:r>
              <a:rPr lang="en-US" altLang="ko-KR" dirty="0" smtClean="0"/>
              <a:t>Y7 = {</a:t>
            </a:r>
            <a:r>
              <a:rPr lang="en-US" altLang="ko-KR" strike="sngStrike" dirty="0" smtClean="0"/>
              <a:t>1</a:t>
            </a:r>
            <a:r>
              <a:rPr lang="en-US" altLang="ko-KR" dirty="0" smtClean="0"/>
              <a:t>,6}</a:t>
            </a:r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79512" y="260648"/>
          <a:ext cx="3600402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0067"/>
                <a:gridCol w="600067"/>
                <a:gridCol w="600067"/>
                <a:gridCol w="600067"/>
                <a:gridCol w="600067"/>
                <a:gridCol w="600067"/>
              </a:tblGrid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u="non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28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x1</a:t>
                      </a:r>
                      <a:endParaRPr lang="ko-KR" altLang="en-US" sz="2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tx1"/>
                          </a:solidFill>
                        </a:rPr>
                        <a:t>X2</a:t>
                      </a:r>
                      <a:endParaRPr lang="ko-KR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x3</a:t>
                      </a:r>
                      <a:endParaRPr lang="ko-KR" altLang="en-US" sz="2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X6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x7</a:t>
                      </a:r>
                      <a:endParaRPr lang="ko-KR" altLang="en-US" sz="2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x8</a:t>
                      </a:r>
                      <a:endParaRPr lang="ko-KR" altLang="en-US" sz="2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x9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Y1=3</a:t>
                      </a:r>
                      <a:endParaRPr lang="ko-KR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Y2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y3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y4</a:t>
                      </a:r>
                      <a:endParaRPr lang="ko-KR" altLang="en-US" sz="28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y6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y7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23928" y="188640"/>
            <a:ext cx="482453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Y1 =3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Select Variable?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MRV?</a:t>
            </a:r>
          </a:p>
          <a:p>
            <a:r>
              <a:rPr lang="en-US" altLang="ko-KR" dirty="0" smtClean="0"/>
              <a:t>	All except X3, X5, X6, Y4, Y7</a:t>
            </a:r>
          </a:p>
          <a:p>
            <a:r>
              <a:rPr lang="en-US" altLang="ko-KR" dirty="0" smtClean="0"/>
              <a:t>DH?</a:t>
            </a:r>
          </a:p>
          <a:p>
            <a:r>
              <a:rPr lang="en-US" altLang="ko-KR" dirty="0" smtClean="0"/>
              <a:t>X1=3</a:t>
            </a:r>
          </a:p>
          <a:p>
            <a:r>
              <a:rPr lang="en-US" altLang="ko-KR" dirty="0" smtClean="0"/>
              <a:t>X2=5</a:t>
            </a:r>
          </a:p>
          <a:p>
            <a:r>
              <a:rPr lang="en-US" altLang="ko-KR" dirty="0" smtClean="0"/>
              <a:t>X4=5</a:t>
            </a:r>
          </a:p>
          <a:p>
            <a:r>
              <a:rPr lang="en-US" altLang="ko-KR" dirty="0" smtClean="0"/>
              <a:t>X7=3</a:t>
            </a:r>
          </a:p>
          <a:p>
            <a:r>
              <a:rPr lang="en-US" altLang="ko-KR" dirty="0" smtClean="0"/>
              <a:t>X8=3</a:t>
            </a:r>
          </a:p>
          <a:p>
            <a:r>
              <a:rPr lang="en-US" altLang="ko-KR" dirty="0" smtClean="0"/>
              <a:t>X9=5</a:t>
            </a:r>
          </a:p>
          <a:p>
            <a:r>
              <a:rPr lang="en-US" altLang="ko-KR" dirty="0" smtClean="0"/>
              <a:t>Y2=3</a:t>
            </a:r>
          </a:p>
          <a:p>
            <a:r>
              <a:rPr lang="en-US" altLang="ko-KR" dirty="0" smtClean="0"/>
              <a:t>Y3=4</a:t>
            </a:r>
          </a:p>
          <a:p>
            <a:r>
              <a:rPr lang="en-US" altLang="ko-KR" dirty="0" smtClean="0"/>
              <a:t>Y5=3</a:t>
            </a:r>
          </a:p>
          <a:p>
            <a:r>
              <a:rPr lang="en-US" altLang="ko-KR" dirty="0" smtClean="0"/>
              <a:t>Y6=4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Select X4 or X9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Select X9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What Value? X9 = 6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323528" y="3573016"/>
            <a:ext cx="14401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X1 = {2}</a:t>
            </a:r>
          </a:p>
          <a:p>
            <a:r>
              <a:rPr lang="en-US" altLang="ko-KR" dirty="0" smtClean="0"/>
              <a:t>X2 = {4}</a:t>
            </a:r>
          </a:p>
          <a:p>
            <a:r>
              <a:rPr lang="en-US" altLang="ko-KR" dirty="0" smtClean="0"/>
              <a:t>X3 = {2,5}</a:t>
            </a:r>
          </a:p>
          <a:p>
            <a:r>
              <a:rPr lang="en-US" altLang="ko-KR" dirty="0" smtClean="0"/>
              <a:t>X4 = {1}</a:t>
            </a:r>
          </a:p>
          <a:p>
            <a:r>
              <a:rPr lang="en-US" altLang="ko-KR" dirty="0" smtClean="0"/>
              <a:t>X5= {1,2}</a:t>
            </a:r>
          </a:p>
          <a:p>
            <a:r>
              <a:rPr lang="en-US" altLang="ko-KR" dirty="0" smtClean="0"/>
              <a:t>X6= {1,3}</a:t>
            </a:r>
          </a:p>
          <a:p>
            <a:r>
              <a:rPr lang="en-US" altLang="ko-KR" dirty="0" smtClean="0"/>
              <a:t>X7 = {5}</a:t>
            </a:r>
          </a:p>
          <a:p>
            <a:r>
              <a:rPr lang="en-US" altLang="ko-KR" dirty="0" smtClean="0"/>
              <a:t>X8 = {4}</a:t>
            </a:r>
          </a:p>
          <a:p>
            <a:r>
              <a:rPr lang="en-US" altLang="ko-KR" dirty="0" smtClean="0"/>
              <a:t>X9 = {6}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691680" y="3645024"/>
            <a:ext cx="11521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trike="sngStrike" dirty="0" smtClean="0"/>
              <a:t>Y1 = {3}</a:t>
            </a:r>
          </a:p>
          <a:p>
            <a:r>
              <a:rPr lang="en-US" altLang="ko-KR" dirty="0" smtClean="0"/>
              <a:t>Y2 = {1}</a:t>
            </a:r>
          </a:p>
          <a:p>
            <a:r>
              <a:rPr lang="en-US" altLang="ko-KR" dirty="0" smtClean="0"/>
              <a:t>Y3 = {2}</a:t>
            </a:r>
          </a:p>
          <a:p>
            <a:r>
              <a:rPr lang="en-US" altLang="ko-KR" dirty="0" smtClean="0"/>
              <a:t>Y4 = {2,6}</a:t>
            </a:r>
          </a:p>
          <a:p>
            <a:r>
              <a:rPr lang="en-US" altLang="ko-KR" dirty="0" smtClean="0"/>
              <a:t>Y5 = {1}</a:t>
            </a:r>
          </a:p>
          <a:p>
            <a:r>
              <a:rPr lang="en-US" altLang="ko-KR" dirty="0" smtClean="0"/>
              <a:t>Y6 = {1}</a:t>
            </a:r>
          </a:p>
          <a:p>
            <a:r>
              <a:rPr lang="en-US" altLang="ko-KR" dirty="0" smtClean="0"/>
              <a:t>Y7 = {1,6}</a:t>
            </a:r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79512" y="260648"/>
          <a:ext cx="3600402" cy="3352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0067"/>
                <a:gridCol w="600067"/>
                <a:gridCol w="600067"/>
                <a:gridCol w="600067"/>
                <a:gridCol w="600067"/>
                <a:gridCol w="600067"/>
              </a:tblGrid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u="non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28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x1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0" dirty="0" smtClean="0">
                          <a:solidFill>
                            <a:schemeClr val="tx1"/>
                          </a:solidFill>
                        </a:rPr>
                        <a:t>X2</a:t>
                      </a:r>
                      <a:endParaRPr lang="ko-KR" alt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x3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X6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x7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x8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</a:rPr>
                        <a:t>X9=6</a:t>
                      </a:r>
                      <a:endParaRPr lang="ko-KR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Y1=3</a:t>
                      </a:r>
                      <a:endParaRPr lang="ko-KR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Y2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y3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y6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y7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23928" y="188640"/>
            <a:ext cx="48245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Y1 =3, X9=6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MRV/ DH will Select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X1, X2, X4, X7, X8, Y2, Y3, Y5, Y6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Let’s not apply FC </a:t>
            </a:r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7" name="직사각형 6"/>
          <p:cNvSpPr/>
          <p:nvPr/>
        </p:nvSpPr>
        <p:spPr>
          <a:xfrm>
            <a:off x="323528" y="3573016"/>
            <a:ext cx="14401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X1 = {2}</a:t>
            </a:r>
          </a:p>
          <a:p>
            <a:r>
              <a:rPr lang="en-US" altLang="ko-KR" dirty="0" smtClean="0"/>
              <a:t>X2 = {4}</a:t>
            </a:r>
          </a:p>
          <a:p>
            <a:r>
              <a:rPr lang="en-US" altLang="ko-KR" dirty="0" smtClean="0"/>
              <a:t>X3 = {2,5}</a:t>
            </a:r>
          </a:p>
          <a:p>
            <a:r>
              <a:rPr lang="en-US" altLang="ko-KR" dirty="0" smtClean="0"/>
              <a:t>X4 = {1}</a:t>
            </a:r>
          </a:p>
          <a:p>
            <a:r>
              <a:rPr lang="en-US" altLang="ko-KR" dirty="0" smtClean="0"/>
              <a:t>X5= {1,2}</a:t>
            </a:r>
          </a:p>
          <a:p>
            <a:r>
              <a:rPr lang="en-US" altLang="ko-KR" dirty="0" smtClean="0"/>
              <a:t>X6= {1,3}</a:t>
            </a:r>
          </a:p>
          <a:p>
            <a:r>
              <a:rPr lang="en-US" altLang="ko-KR" dirty="0" smtClean="0"/>
              <a:t>X7 = {5}</a:t>
            </a:r>
          </a:p>
          <a:p>
            <a:r>
              <a:rPr lang="en-US" altLang="ko-KR" dirty="0" smtClean="0"/>
              <a:t>X8 = {4}</a:t>
            </a:r>
          </a:p>
          <a:p>
            <a:r>
              <a:rPr lang="en-US" altLang="ko-KR" strike="sngStrike" dirty="0" smtClean="0"/>
              <a:t>X9 = {6}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691680" y="3645024"/>
            <a:ext cx="11521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trike="sngStrike" dirty="0" smtClean="0"/>
              <a:t>Y1 = {3}</a:t>
            </a:r>
          </a:p>
          <a:p>
            <a:r>
              <a:rPr lang="en-US" altLang="ko-KR" dirty="0" smtClean="0"/>
              <a:t>Y2 = {1}</a:t>
            </a:r>
          </a:p>
          <a:p>
            <a:r>
              <a:rPr lang="en-US" altLang="ko-KR" dirty="0" smtClean="0"/>
              <a:t>Y3 = {2}</a:t>
            </a:r>
          </a:p>
          <a:p>
            <a:r>
              <a:rPr lang="en-US" altLang="ko-KR" dirty="0" smtClean="0"/>
              <a:t>Y4 = {2,6}</a:t>
            </a:r>
          </a:p>
          <a:p>
            <a:r>
              <a:rPr lang="en-US" altLang="ko-KR" dirty="0" smtClean="0"/>
              <a:t>Y5 = {1}</a:t>
            </a:r>
          </a:p>
          <a:p>
            <a:r>
              <a:rPr lang="en-US" altLang="ko-KR" dirty="0" smtClean="0"/>
              <a:t>Y6 = {1}</a:t>
            </a:r>
          </a:p>
          <a:p>
            <a:r>
              <a:rPr lang="en-US" altLang="ko-KR" dirty="0" smtClean="0"/>
              <a:t>Y7 = {1,6}</a:t>
            </a:r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79512" y="260648"/>
          <a:ext cx="3600402" cy="4084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0067"/>
                <a:gridCol w="600067"/>
                <a:gridCol w="600067"/>
                <a:gridCol w="600067"/>
                <a:gridCol w="600067"/>
                <a:gridCol w="600067"/>
              </a:tblGrid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u="none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2800" b="1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X1=2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X2=4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</a:rPr>
                        <a:t>X3=5</a:t>
                      </a:r>
                      <a:endParaRPr lang="ko-KR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>
                          <a:solidFill>
                            <a:schemeClr val="tx1"/>
                          </a:solidFill>
                        </a:rPr>
                        <a:t>X4=1</a:t>
                      </a:r>
                      <a:endParaRPr lang="ko-KR" alt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x5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</a:rPr>
                        <a:t>X6=3</a:t>
                      </a:r>
                      <a:endParaRPr lang="ko-KR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</a:rPr>
                        <a:t>X7=5</a:t>
                      </a:r>
                      <a:endParaRPr lang="ko-KR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</a:rPr>
                        <a:t>X8=4</a:t>
                      </a:r>
                      <a:endParaRPr lang="ko-KR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</a:rPr>
                        <a:t>X9=6</a:t>
                      </a:r>
                      <a:endParaRPr lang="ko-KR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 smtClean="0">
                          <a:solidFill>
                            <a:schemeClr val="tx1"/>
                          </a:solidFill>
                        </a:rPr>
                        <a:t>Y1=3</a:t>
                      </a:r>
                      <a:endParaRPr lang="ko-KR" alt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</a:rPr>
                        <a:t>Y2=1</a:t>
                      </a:r>
                      <a:endParaRPr lang="ko-KR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</a:rPr>
                        <a:t>Y3=2</a:t>
                      </a:r>
                      <a:endParaRPr lang="ko-KR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y4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</a:rPr>
                        <a:t>Y5=1</a:t>
                      </a:r>
                      <a:endParaRPr lang="ko-KR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43891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</a:rPr>
                        <a:t>Y6=1</a:t>
                      </a:r>
                      <a:endParaRPr lang="ko-KR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dirty="0" smtClean="0">
                          <a:solidFill>
                            <a:schemeClr val="tx1"/>
                          </a:solidFill>
                        </a:rPr>
                        <a:t>Y7</a:t>
                      </a:r>
                      <a:endParaRPr lang="ko-KR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23928" y="188640"/>
            <a:ext cx="482453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What Variable?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MRV X3, X5, X6, Y4, Y7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DH?</a:t>
            </a:r>
          </a:p>
          <a:p>
            <a:r>
              <a:rPr lang="en-US" altLang="ko-KR" dirty="0" smtClean="0"/>
              <a:t>X3 = 3</a:t>
            </a:r>
          </a:p>
          <a:p>
            <a:r>
              <a:rPr lang="en-US" altLang="ko-KR" dirty="0" smtClean="0"/>
              <a:t>X5 = 3</a:t>
            </a:r>
          </a:p>
          <a:p>
            <a:r>
              <a:rPr lang="en-US" altLang="ko-KR" dirty="0" smtClean="0"/>
              <a:t>X6 = 2</a:t>
            </a:r>
          </a:p>
          <a:p>
            <a:r>
              <a:rPr lang="en-US" altLang="ko-KR" dirty="0" smtClean="0"/>
              <a:t>Y4 = 1</a:t>
            </a:r>
          </a:p>
          <a:p>
            <a:r>
              <a:rPr lang="en-US" altLang="ko-KR" dirty="0" smtClean="0"/>
              <a:t>Y7  = 1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Choose X3 or X5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If we choose X3,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What Value to choose?</a:t>
            </a:r>
          </a:p>
          <a:p>
            <a:r>
              <a:rPr lang="en-US" altLang="ko-KR" dirty="0" smtClean="0"/>
              <a:t>LCV?</a:t>
            </a:r>
          </a:p>
          <a:p>
            <a:r>
              <a:rPr lang="en-US" altLang="ko-KR" dirty="0" smtClean="0"/>
              <a:t>2: inconsistent</a:t>
            </a:r>
          </a:p>
          <a:p>
            <a:r>
              <a:rPr lang="en-US" altLang="ko-KR" dirty="0" smtClean="0"/>
              <a:t>5: Only possible value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X3= 5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</a:t>
            </a:r>
          </a:p>
          <a:p>
            <a:endParaRPr lang="en-US" altLang="ko-KR" dirty="0" smtClean="0"/>
          </a:p>
        </p:txBody>
      </p:sp>
      <p:sp>
        <p:nvSpPr>
          <p:cNvPr id="7" name="직사각형 6"/>
          <p:cNvSpPr/>
          <p:nvPr/>
        </p:nvSpPr>
        <p:spPr>
          <a:xfrm>
            <a:off x="395536" y="4581128"/>
            <a:ext cx="14401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trike="sngStrike" dirty="0" smtClean="0"/>
              <a:t>X3 = {2,5</a:t>
            </a:r>
            <a:r>
              <a:rPr lang="en-US" altLang="ko-KR" dirty="0" smtClean="0"/>
              <a:t>}</a:t>
            </a:r>
          </a:p>
          <a:p>
            <a:r>
              <a:rPr lang="en-US" altLang="ko-KR" dirty="0" smtClean="0"/>
              <a:t>X5= {1,2}</a:t>
            </a:r>
          </a:p>
          <a:p>
            <a:r>
              <a:rPr lang="en-US" altLang="ko-KR" dirty="0" smtClean="0"/>
              <a:t>X6= {1,3}</a:t>
            </a:r>
          </a:p>
        </p:txBody>
      </p:sp>
      <p:sp>
        <p:nvSpPr>
          <p:cNvPr id="6" name="직사각형 5"/>
          <p:cNvSpPr/>
          <p:nvPr/>
        </p:nvSpPr>
        <p:spPr>
          <a:xfrm>
            <a:off x="1763688" y="4581128"/>
            <a:ext cx="11521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Y4 = {2,6}</a:t>
            </a:r>
          </a:p>
          <a:p>
            <a:r>
              <a:rPr lang="en-US" altLang="ko-KR" dirty="0" smtClean="0"/>
              <a:t>Y7 = {1,6}</a:t>
            </a:r>
          </a:p>
          <a:p>
            <a:endParaRPr lang="en-US" altLang="ko-KR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331638" y="723488"/>
          <a:ext cx="6624738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4123"/>
                <a:gridCol w="1104123"/>
                <a:gridCol w="1104123"/>
                <a:gridCol w="1104123"/>
                <a:gridCol w="1104123"/>
                <a:gridCol w="1104123"/>
              </a:tblGrid>
              <a:tr h="7440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74408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48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ko-KR" altLang="en-US" sz="4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Quiz 1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2088" y="519113"/>
            <a:ext cx="6219825" cy="581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32656"/>
            <a:ext cx="6419850" cy="616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60648"/>
            <a:ext cx="5472608" cy="643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Project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Team Formation</a:t>
            </a:r>
          </a:p>
          <a:p>
            <a:pPr lvl="1"/>
            <a:r>
              <a:rPr lang="en-US" altLang="ko-KR" dirty="0" smtClean="0">
                <a:hlinkClick r:id="rId2"/>
              </a:rPr>
              <a:t>http://goo.gl/forms/YLixJ7ep5j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Monster Sudoku Example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Generator Specification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164866" name="Picture 2" descr="http://t0.gstatic.com/images?q=tbn:ANd9GcQc-2ZNqI4OWY1b2f3U-2g4XVU7HOB7tFanzey1JSROComZ8zH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3386486" cy="343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868" name="Picture 4" descr="http://www.dailysudoku.com/sudoku/examples/16x1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82269"/>
            <a:ext cx="3734431" cy="37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1000" y="5562600"/>
            <a:ext cx="3767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 = 3, q = 4, N = 3x4 = 12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5562600"/>
            <a:ext cx="3767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 = 4, q = 4, N = 4x4 = 16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835696" y="13407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P=3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285293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q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755576" y="1700808"/>
            <a:ext cx="1152128" cy="9361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1" name="직선 화살표 연결선 10"/>
          <p:cNvCxnSpPr/>
          <p:nvPr/>
        </p:nvCxnSpPr>
        <p:spPr>
          <a:xfrm>
            <a:off x="1043608" y="980728"/>
            <a:ext cx="14401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9552" y="69269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block</a:t>
            </a:r>
            <a:endParaRPr lang="ko-KR" altLang="en-US" dirty="0"/>
          </a:p>
        </p:txBody>
      </p:sp>
      <p:sp>
        <p:nvSpPr>
          <p:cNvPr id="13" name="직사각형 12"/>
          <p:cNvSpPr/>
          <p:nvPr/>
        </p:nvSpPr>
        <p:spPr>
          <a:xfrm>
            <a:off x="3177721" y="1700808"/>
            <a:ext cx="360040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화살표 연결선 14"/>
          <p:cNvCxnSpPr>
            <a:endCxn id="13" idx="0"/>
          </p:cNvCxnSpPr>
          <p:nvPr/>
        </p:nvCxnSpPr>
        <p:spPr>
          <a:xfrm>
            <a:off x="2843808" y="908720"/>
            <a:ext cx="513933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339752" y="6206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cell</a:t>
            </a:r>
            <a:endParaRPr lang="ko-KR" altLang="en-US" dirty="0"/>
          </a:p>
        </p:txBody>
      </p:sp>
      <p:cxnSp>
        <p:nvCxnSpPr>
          <p:cNvPr id="18" name="직선 화살표 연결선 17"/>
          <p:cNvCxnSpPr/>
          <p:nvPr/>
        </p:nvCxnSpPr>
        <p:spPr>
          <a:xfrm flipH="1">
            <a:off x="6732240" y="836712"/>
            <a:ext cx="136815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/>
          <p:nvPr/>
        </p:nvCxnSpPr>
        <p:spPr>
          <a:xfrm flipH="1">
            <a:off x="7452320" y="836712"/>
            <a:ext cx="64807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/>
          <p:nvPr/>
        </p:nvCxnSpPr>
        <p:spPr>
          <a:xfrm flipH="1">
            <a:off x="7452320" y="836712"/>
            <a:ext cx="648072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740352" y="54868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token</a:t>
            </a:r>
            <a:endParaRPr lang="ko-KR" altLang="en-US" dirty="0"/>
          </a:p>
        </p:txBody>
      </p:sp>
      <p:sp>
        <p:nvSpPr>
          <p:cNvPr id="24" name="직사각형 23"/>
          <p:cNvSpPr/>
          <p:nvPr/>
        </p:nvSpPr>
        <p:spPr>
          <a:xfrm>
            <a:off x="4499992" y="1484784"/>
            <a:ext cx="3816424" cy="38164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8" name="직선 화살표 연결선 27"/>
          <p:cNvCxnSpPr>
            <a:endCxn id="24" idx="0"/>
          </p:cNvCxnSpPr>
          <p:nvPr/>
        </p:nvCxnSpPr>
        <p:spPr>
          <a:xfrm flipH="1">
            <a:off x="6408204" y="764704"/>
            <a:ext cx="32403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12160" y="3326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N x N grid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71647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Parameters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ko-KR" dirty="0" smtClean="0"/>
              <a:t>N</a:t>
            </a:r>
          </a:p>
          <a:p>
            <a:pPr lvl="1"/>
            <a:r>
              <a:rPr lang="en-US" altLang="ko-KR" dirty="0" smtClean="0"/>
              <a:t>Number of tokens</a:t>
            </a:r>
          </a:p>
          <a:p>
            <a:pPr lvl="1"/>
            <a:r>
              <a:rPr lang="en-US" altLang="ko-KR" dirty="0" smtClean="0"/>
              <a:t>Length of the N x N grid</a:t>
            </a:r>
          </a:p>
          <a:p>
            <a:pPr lvl="1"/>
            <a:r>
              <a:rPr lang="en-US" altLang="ko-KR" dirty="0" smtClean="0"/>
              <a:t>Number of cells in each block</a:t>
            </a:r>
          </a:p>
          <a:p>
            <a:pPr lvl="1"/>
            <a:r>
              <a:rPr lang="en-US" altLang="ko-KR" dirty="0" smtClean="0"/>
              <a:t>N = P * Q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P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Number of blocks fit horizontally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Number of rows in each block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Q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Number of blocks fit vertically</a:t>
            </a:r>
          </a:p>
          <a:p>
            <a:pPr lvl="1"/>
            <a:r>
              <a:rPr lang="en-US" altLang="ko-KR" dirty="0" smtClean="0">
                <a:solidFill>
                  <a:srgbClr val="FF0000"/>
                </a:solidFill>
              </a:rPr>
              <a:t>Number of columns in each block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M</a:t>
            </a:r>
          </a:p>
          <a:p>
            <a:pPr lvl="1"/>
            <a:r>
              <a:rPr lang="en-US" altLang="ko-KR" dirty="0" smtClean="0"/>
              <a:t>Number of cells initially filled 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Tokens</a:t>
            </a:r>
          </a:p>
          <a:p>
            <a:pPr lvl="1"/>
            <a:r>
              <a:rPr lang="en-US" altLang="ko-KR" dirty="0" smtClean="0"/>
              <a:t>1,2,…,8,9,A,B,C,…,Z  up to 35 tokens (35 X 35 grid)</a:t>
            </a:r>
          </a:p>
          <a:p>
            <a:pPr lvl="1"/>
            <a:r>
              <a:rPr lang="en-US" altLang="ko-KR" dirty="0" smtClean="0"/>
              <a:t>0 is reserved for representing BLANK cell</a:t>
            </a:r>
          </a:p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Generator Specification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2915816" y="1574210"/>
            <a:ext cx="331236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/>
              <a:t>Generator</a:t>
            </a:r>
            <a:endParaRPr lang="ko-KR" altLang="en-US" sz="3600" dirty="0"/>
          </a:p>
        </p:txBody>
      </p:sp>
      <p:sp>
        <p:nvSpPr>
          <p:cNvPr id="5" name="오른쪽 화살표 4"/>
          <p:cNvSpPr/>
          <p:nvPr/>
        </p:nvSpPr>
        <p:spPr>
          <a:xfrm>
            <a:off x="971600" y="1934250"/>
            <a:ext cx="172819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오른쪽 화살표 5"/>
          <p:cNvSpPr/>
          <p:nvPr/>
        </p:nvSpPr>
        <p:spPr>
          <a:xfrm>
            <a:off x="6588224" y="2006258"/>
            <a:ext cx="172819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971600" y="1425550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N, P, Q, M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3140968"/>
            <a:ext cx="79208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(Initially </a:t>
            </a:r>
            <a:r>
              <a:rPr lang="en-US" altLang="ko-KR" sz="1200" b="1" u="sng" dirty="0" smtClean="0"/>
              <a:t>N</a:t>
            </a:r>
            <a:r>
              <a:rPr lang="en-US" altLang="ko-KR" sz="1200" dirty="0" smtClean="0"/>
              <a:t> x N grid filled with 0)</a:t>
            </a:r>
          </a:p>
          <a:p>
            <a:endParaRPr lang="en-US" altLang="ko-KR" sz="1200" dirty="0" smtClean="0"/>
          </a:p>
          <a:p>
            <a:r>
              <a:rPr lang="en-US" altLang="ko-KR" sz="1200" b="1" dirty="0" smtClean="0">
                <a:solidFill>
                  <a:srgbClr val="FF0000"/>
                </a:solidFill>
              </a:rPr>
              <a:t>Check if N = P*Q, M &lt;= N*N </a:t>
            </a:r>
            <a:r>
              <a:rPr lang="en-US" altLang="ko-KR" sz="1200" b="1" dirty="0" smtClean="0">
                <a:solidFill>
                  <a:srgbClr val="0070C0"/>
                </a:solidFill>
              </a:rPr>
              <a:t>(Don’t miss checking input </a:t>
            </a:r>
            <a:r>
              <a:rPr lang="en-US" altLang="ko-KR" sz="1200" b="1" dirty="0" err="1" smtClean="0">
                <a:solidFill>
                  <a:srgbClr val="0070C0"/>
                </a:solidFill>
              </a:rPr>
              <a:t>params</a:t>
            </a:r>
            <a:r>
              <a:rPr lang="en-US" altLang="ko-KR" sz="1200" b="1" dirty="0" smtClean="0">
                <a:solidFill>
                  <a:srgbClr val="0070C0"/>
                </a:solidFill>
              </a:rPr>
              <a:t>)</a:t>
            </a:r>
          </a:p>
          <a:p>
            <a:endParaRPr lang="en-US" altLang="ko-KR" sz="1200" dirty="0" smtClean="0"/>
          </a:p>
          <a:p>
            <a:r>
              <a:rPr lang="en-US" altLang="ko-KR" sz="1200" b="1" dirty="0" smtClean="0">
                <a:solidFill>
                  <a:srgbClr val="FF0000"/>
                </a:solidFill>
              </a:rPr>
              <a:t>Randomly</a:t>
            </a:r>
            <a:r>
              <a:rPr lang="en-US" altLang="ko-KR" sz="1200" dirty="0" smtClean="0"/>
              <a:t> choose </a:t>
            </a:r>
            <a:r>
              <a:rPr lang="en-US" altLang="ko-KR" sz="1200" b="1" u="sng" dirty="0" smtClean="0">
                <a:solidFill>
                  <a:srgbClr val="FF0000"/>
                </a:solidFill>
              </a:rPr>
              <a:t>M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 cells</a:t>
            </a:r>
          </a:p>
          <a:p>
            <a:endParaRPr lang="en-US" altLang="ko-KR" sz="1200" dirty="0" smtClean="0"/>
          </a:p>
          <a:p>
            <a:r>
              <a:rPr lang="en-US" altLang="ko-KR" sz="1200" dirty="0" smtClean="0"/>
              <a:t>Replace 0 with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Randomly</a:t>
            </a:r>
            <a:r>
              <a:rPr lang="en-US" altLang="ko-KR" sz="1200" dirty="0" smtClean="0"/>
              <a:t> chosen </a:t>
            </a:r>
            <a:r>
              <a:rPr lang="en-US" altLang="ko-KR" sz="1200" dirty="0" smtClean="0">
                <a:solidFill>
                  <a:srgbClr val="FF0000"/>
                </a:solidFill>
              </a:rPr>
              <a:t>tokens</a:t>
            </a:r>
            <a:r>
              <a:rPr lang="en-US" altLang="ko-KR" sz="1200" dirty="0" smtClean="0"/>
              <a:t> in [1..N]</a:t>
            </a:r>
          </a:p>
          <a:p>
            <a:r>
              <a:rPr lang="en-US" altLang="ko-KR" sz="1200" dirty="0" smtClean="0"/>
              <a:t>such that the 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generated problem is consistent</a:t>
            </a:r>
            <a:r>
              <a:rPr lang="en-US" altLang="ko-KR" sz="1200" dirty="0" smtClean="0"/>
              <a:t>, i.e., initial assignments should not be in conflict positions</a:t>
            </a:r>
          </a:p>
          <a:p>
            <a:endParaRPr lang="en-US" altLang="ko-KR" sz="1200" dirty="0" smtClean="0"/>
          </a:p>
          <a:p>
            <a:r>
              <a:rPr lang="en-US" altLang="ko-KR" sz="1200" b="1" dirty="0" smtClean="0">
                <a:solidFill>
                  <a:srgbClr val="0070C0"/>
                </a:solidFill>
              </a:rPr>
              <a:t>It is okay to generate a problem with unique, multiple, no solution.</a:t>
            </a:r>
          </a:p>
          <a:p>
            <a:endParaRPr lang="en-US" altLang="ko-KR" sz="1200" b="1" u="sng" dirty="0" smtClean="0"/>
          </a:p>
          <a:p>
            <a:r>
              <a:rPr lang="en-US" altLang="ko-KR" sz="1200" b="1" dirty="0" smtClean="0">
                <a:solidFill>
                  <a:srgbClr val="00B050"/>
                </a:solidFill>
              </a:rPr>
              <a:t>How to generate consistent problems?</a:t>
            </a:r>
          </a:p>
          <a:p>
            <a:endParaRPr lang="en-US" altLang="ko-KR" sz="1200" b="1" dirty="0" smtClean="0">
              <a:solidFill>
                <a:srgbClr val="00B050"/>
              </a:solidFill>
            </a:endParaRPr>
          </a:p>
          <a:p>
            <a:r>
              <a:rPr lang="en-US" altLang="ko-KR" sz="1200" b="1" dirty="0" smtClean="0">
                <a:solidFill>
                  <a:srgbClr val="00B050"/>
                </a:solidFill>
              </a:rPr>
              <a:t>Pickup a cell randomly</a:t>
            </a:r>
          </a:p>
          <a:p>
            <a:r>
              <a:rPr lang="en-US" altLang="ko-KR" sz="1200" b="1" dirty="0" smtClean="0">
                <a:solidFill>
                  <a:srgbClr val="00B050"/>
                </a:solidFill>
              </a:rPr>
              <a:t>Assign a random token to it</a:t>
            </a:r>
          </a:p>
          <a:p>
            <a:r>
              <a:rPr lang="en-US" altLang="ko-KR" sz="1200" b="1" dirty="0" smtClean="0">
                <a:solidFill>
                  <a:srgbClr val="00B050"/>
                </a:solidFill>
              </a:rPr>
              <a:t>Check constraints and if it doesn’t violate them pickup next cell</a:t>
            </a:r>
          </a:p>
          <a:p>
            <a:r>
              <a:rPr lang="en-US" altLang="ko-KR" sz="1200" b="1" dirty="0" smtClean="0">
                <a:solidFill>
                  <a:srgbClr val="00B050"/>
                </a:solidFill>
              </a:rPr>
              <a:t>If the random token was in conflict to other cells, try other tokens until success</a:t>
            </a:r>
          </a:p>
          <a:p>
            <a:r>
              <a:rPr lang="en-US" altLang="ko-KR" sz="1200" b="1" dirty="0" smtClean="0">
                <a:solidFill>
                  <a:srgbClr val="00B050"/>
                </a:solidFill>
              </a:rPr>
              <a:t>If there is no possible choice, then discard everything and start from the beginning!</a:t>
            </a:r>
          </a:p>
          <a:p>
            <a:endParaRPr lang="en-US" altLang="ko-KR" sz="1200" dirty="0" smtClean="0"/>
          </a:p>
          <a:p>
            <a:endParaRPr lang="en-US" altLang="ko-KR" sz="1200" dirty="0" smtClean="0"/>
          </a:p>
          <a:p>
            <a:endParaRPr lang="ko-KR" alt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308901" y="1556792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Monster Sudoku Problem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Generator Specification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2915816" y="1574210"/>
            <a:ext cx="3312368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/>
              <a:t>Generator</a:t>
            </a:r>
          </a:p>
        </p:txBody>
      </p:sp>
      <p:sp>
        <p:nvSpPr>
          <p:cNvPr id="5" name="오른쪽 화살표 4"/>
          <p:cNvSpPr/>
          <p:nvPr/>
        </p:nvSpPr>
        <p:spPr>
          <a:xfrm>
            <a:off x="971600" y="1934250"/>
            <a:ext cx="172819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오른쪽 화살표 5"/>
          <p:cNvSpPr/>
          <p:nvPr/>
        </p:nvSpPr>
        <p:spPr>
          <a:xfrm>
            <a:off x="6588224" y="2006258"/>
            <a:ext cx="1728192" cy="5760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755576" y="3153742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$ &lt;</a:t>
            </a:r>
            <a:r>
              <a:rPr lang="en-US" altLang="ko-KR" dirty="0" err="1" smtClean="0"/>
              <a:t>executable_team_name</a:t>
            </a:r>
            <a:r>
              <a:rPr lang="en-US" altLang="ko-KR" dirty="0" smtClean="0"/>
              <a:t>&gt; &lt;input file name&gt; &lt;output file name&gt;</a:t>
            </a:r>
          </a:p>
          <a:p>
            <a:pPr>
              <a:buFont typeface="Arial" charset="0"/>
              <a:buChar char="•"/>
            </a:pPr>
            <a:r>
              <a:rPr lang="en-US" altLang="ko-KR" dirty="0" smtClean="0"/>
              <a:t> you will submit single executable (and other stuffs..)</a:t>
            </a:r>
          </a:p>
          <a:p>
            <a:pPr>
              <a:buFont typeface="Arial" charset="0"/>
              <a:buChar char="•"/>
            </a:pPr>
            <a:r>
              <a:rPr lang="en-US" altLang="ko-KR" dirty="0" smtClean="0"/>
              <a:t> test it at openlab.ics.uci.edu with the test script before submission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43608" y="1628800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Input file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660232" y="1700808"/>
            <a:ext cx="131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Output file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3528" y="4941168"/>
            <a:ext cx="2232248" cy="36933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M N P Q</a:t>
            </a:r>
            <a:endParaRPr lang="ko-KR" altLang="en-US" dirty="0"/>
          </a:p>
        </p:txBody>
      </p:sp>
      <p:cxnSp>
        <p:nvCxnSpPr>
          <p:cNvPr id="17" name="직선 화살표 연결선 16"/>
          <p:cNvCxnSpPr>
            <a:stCxn id="13" idx="2"/>
          </p:cNvCxnSpPr>
          <p:nvPr/>
        </p:nvCxnSpPr>
        <p:spPr>
          <a:xfrm>
            <a:off x="1439652" y="5310500"/>
            <a:ext cx="180020" cy="2067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51520" y="5517232"/>
            <a:ext cx="42839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 line, 4 numbers are separated by space</a:t>
            </a:r>
          </a:p>
          <a:p>
            <a:r>
              <a:rPr lang="en-US" altLang="ko-KR" sz="1400" dirty="0" smtClean="0"/>
              <a:t>e.g. 14 6 2 3</a:t>
            </a:r>
          </a:p>
          <a:p>
            <a:r>
              <a:rPr lang="en-US" altLang="ko-KR" sz="1400" dirty="0" smtClean="0"/>
              <a:t>14 &lt;= 6*6 and 6 = 2*3 </a:t>
            </a:r>
            <a:endParaRPr lang="ko-KR" alt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4644008" y="450912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Output file</a:t>
            </a:r>
            <a:endParaRPr lang="ko-KR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23528" y="4509120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Input file</a:t>
            </a:r>
            <a:endParaRPr lang="ko-KR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644008" y="4869160"/>
            <a:ext cx="1656184" cy="175432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6 2 3\n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5 0 0 3 0 0\n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0 0 2 0 0 4\n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…</a:t>
            </a:r>
          </a:p>
          <a:p>
            <a:r>
              <a:rPr lang="en-US" altLang="ko-KR" dirty="0" smtClean="0">
                <a:solidFill>
                  <a:srgbClr val="FF0000"/>
                </a:solidFill>
              </a:rPr>
              <a:t>0 2 0 0 1 5\n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24" name="직선 화살표 연결선 23"/>
          <p:cNvCxnSpPr>
            <a:stCxn id="22" idx="3"/>
            <a:endCxn id="26" idx="1"/>
          </p:cNvCxnSpPr>
          <p:nvPr/>
        </p:nvCxnSpPr>
        <p:spPr>
          <a:xfrm>
            <a:off x="6300192" y="5746323"/>
            <a:ext cx="216024" cy="1655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516216" y="5373216"/>
            <a:ext cx="28438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/>
              <a:t>N+1 lines,</a:t>
            </a:r>
          </a:p>
          <a:p>
            <a:r>
              <a:rPr lang="en-US" altLang="ko-KR" sz="1600" dirty="0" smtClean="0"/>
              <a:t>First line: N </a:t>
            </a:r>
            <a:r>
              <a:rPr lang="en-US" altLang="ko-KR" sz="1600" dirty="0" smtClean="0">
                <a:solidFill>
                  <a:srgbClr val="FF0000"/>
                </a:solidFill>
              </a:rPr>
              <a:t>P Q</a:t>
            </a:r>
          </a:p>
          <a:p>
            <a:r>
              <a:rPr lang="en-US" altLang="ko-KR" sz="1600" dirty="0" smtClean="0">
                <a:solidFill>
                  <a:srgbClr val="FF0000"/>
                </a:solidFill>
              </a:rPr>
              <a:t>Next N lines</a:t>
            </a:r>
          </a:p>
          <a:p>
            <a:r>
              <a:rPr lang="en-US" altLang="ko-KR" sz="1600" dirty="0" smtClean="0">
                <a:solidFill>
                  <a:srgbClr val="FF0000"/>
                </a:solidFill>
              </a:rPr>
              <a:t>Show each line in the grid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Submission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altLang="ko-KR" sz="2400" dirty="0" smtClean="0"/>
              <a:t>EEE Drop box</a:t>
            </a:r>
          </a:p>
          <a:p>
            <a:pPr lvl="1"/>
            <a:r>
              <a:rPr lang="en-US" altLang="ko-KR" sz="2000" dirty="0" smtClean="0"/>
              <a:t>One of your team member should Submit “zipped” file</a:t>
            </a:r>
          </a:p>
          <a:p>
            <a:pPr lvl="2"/>
            <a:r>
              <a:rPr lang="en-US" altLang="ko-KR" sz="1600" dirty="0" err="1" smtClean="0"/>
              <a:t>LastName_yourUCI_ID#_</a:t>
            </a:r>
            <a:r>
              <a:rPr lang="en-US" altLang="ko-KR" sz="1600" b="1" dirty="0" err="1" smtClean="0">
                <a:solidFill>
                  <a:srgbClr val="FF0000"/>
                </a:solidFill>
              </a:rPr>
              <a:t>yourTeamName.zip</a:t>
            </a:r>
            <a:endParaRPr lang="en-US" altLang="ko-KR" sz="1600" b="1" dirty="0" smtClean="0">
              <a:solidFill>
                <a:srgbClr val="FF0000"/>
              </a:solidFill>
            </a:endParaRPr>
          </a:p>
          <a:p>
            <a:pPr lvl="2"/>
            <a:r>
              <a:rPr lang="en-US" altLang="ko-KR" sz="1600" b="1" dirty="0" smtClean="0">
                <a:solidFill>
                  <a:srgbClr val="0070C0"/>
                </a:solidFill>
              </a:rPr>
              <a:t>LEE_12345678_MyTeamName.zip</a:t>
            </a:r>
          </a:p>
          <a:p>
            <a:pPr lvl="1"/>
            <a:r>
              <a:rPr lang="en-US" altLang="ko-KR" sz="2000" dirty="0" smtClean="0"/>
              <a:t>If your partner has deposited your submission, please deposit a text file </a:t>
            </a:r>
          </a:p>
          <a:p>
            <a:pPr lvl="2"/>
            <a:r>
              <a:rPr lang="en-US" altLang="ko-KR" sz="1600" dirty="0" err="1" smtClean="0"/>
              <a:t>LastName_yourUCI_ID#_</a:t>
            </a:r>
            <a:r>
              <a:rPr lang="en-US" altLang="ko-KR" sz="1600" b="1" dirty="0" err="1" smtClean="0">
                <a:solidFill>
                  <a:srgbClr val="FF0000"/>
                </a:solidFill>
              </a:rPr>
              <a:t>yourTeamName.txt</a:t>
            </a:r>
            <a:endParaRPr lang="en-US" altLang="ko-KR" sz="1600" b="1" dirty="0" smtClean="0">
              <a:solidFill>
                <a:srgbClr val="FF0000"/>
              </a:solidFill>
            </a:endParaRPr>
          </a:p>
          <a:p>
            <a:pPr lvl="2"/>
            <a:r>
              <a:rPr lang="en-US" altLang="ko-KR" sz="1600" b="1" dirty="0" smtClean="0">
                <a:solidFill>
                  <a:srgbClr val="0070C0"/>
                </a:solidFill>
              </a:rPr>
              <a:t>LEE_87654321_MyTeamName.txt</a:t>
            </a:r>
          </a:p>
          <a:p>
            <a:pPr lvl="2"/>
            <a:endParaRPr lang="en-US" altLang="ko-KR" sz="1600" b="1" dirty="0" smtClean="0">
              <a:solidFill>
                <a:srgbClr val="0070C0"/>
              </a:solidFill>
            </a:endParaRPr>
          </a:p>
          <a:p>
            <a:r>
              <a:rPr lang="en-US" altLang="ko-KR" sz="2400" b="1" dirty="0" err="1" smtClean="0">
                <a:solidFill>
                  <a:srgbClr val="FF0000"/>
                </a:solidFill>
              </a:rPr>
              <a:t>Lastname_UCI#ID_teamName</a:t>
            </a:r>
            <a:endParaRPr lang="en-US" altLang="ko-KR" sz="2400" b="1" dirty="0" smtClean="0">
              <a:solidFill>
                <a:srgbClr val="FF0000"/>
              </a:solidFill>
            </a:endParaRPr>
          </a:p>
          <a:p>
            <a:pPr lvl="1"/>
            <a:r>
              <a:rPr lang="en-US" altLang="ko-KR" sz="2000" b="1" dirty="0" err="1" smtClean="0">
                <a:solidFill>
                  <a:srgbClr val="FF0000"/>
                </a:solidFill>
              </a:rPr>
              <a:t>src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: source files &amp; other necessary files for producing the executable</a:t>
            </a:r>
          </a:p>
          <a:p>
            <a:pPr lvl="1"/>
            <a:r>
              <a:rPr lang="en-US" altLang="ko-KR" sz="2000" b="1" dirty="0" smtClean="0">
                <a:solidFill>
                  <a:srgbClr val="FF0000"/>
                </a:solidFill>
              </a:rPr>
              <a:t>bin: executable (recommend static link)</a:t>
            </a:r>
          </a:p>
          <a:p>
            <a:pPr lvl="1"/>
            <a:r>
              <a:rPr lang="en-US" altLang="ko-KR" sz="2000" b="1" dirty="0" smtClean="0">
                <a:solidFill>
                  <a:srgbClr val="FF0000"/>
                </a:solidFill>
              </a:rPr>
              <a:t>doc: report</a:t>
            </a:r>
          </a:p>
          <a:p>
            <a:pPr lvl="2"/>
            <a:r>
              <a:rPr lang="en-US" altLang="ko-KR" sz="1600" dirty="0" smtClean="0"/>
              <a:t>Finally, you will analyze its performance and write up a report according to a report template</a:t>
            </a:r>
            <a:endParaRPr lang="ko-KR" alt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Mini Sudoku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 = 20</a:t>
            </a:r>
          </a:p>
          <a:p>
            <a:r>
              <a:rPr lang="en-US" altLang="ko-KR" dirty="0" smtClean="0"/>
              <a:t>N = 6</a:t>
            </a:r>
          </a:p>
          <a:p>
            <a:r>
              <a:rPr lang="en-US" altLang="ko-KR" dirty="0" smtClean="0"/>
              <a:t>P = 2</a:t>
            </a:r>
          </a:p>
          <a:p>
            <a:r>
              <a:rPr lang="en-US" altLang="ko-KR" dirty="0" smtClean="0"/>
              <a:t>Q = 3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801815" y="2132854"/>
          <a:ext cx="6096000" cy="35172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586213">
                <a:tc>
                  <a:txBody>
                    <a:bodyPr/>
                    <a:lstStyle/>
                    <a:p>
                      <a:pPr algn="ctr" latinLnBrk="1"/>
                      <a:endParaRPr lang="ko-KR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86213">
                <a:tc>
                  <a:txBody>
                    <a:bodyPr/>
                    <a:lstStyle/>
                    <a:p>
                      <a:pPr algn="ctr" latinLnBrk="1"/>
                      <a:endParaRPr lang="ko-KR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32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86213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586213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586213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586213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55976" y="170080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P=2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2246</Words>
  <Application>Microsoft Office PowerPoint</Application>
  <PresentationFormat>On-screen Show (4:3)</PresentationFormat>
  <Paragraphs>937</Paragraphs>
  <Slides>28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테마</vt:lpstr>
      <vt:lpstr>CS 171: Intro to AI Discussion Week 2</vt:lpstr>
      <vt:lpstr>Agenda</vt:lpstr>
      <vt:lpstr>Project Information</vt:lpstr>
      <vt:lpstr>Examples</vt:lpstr>
      <vt:lpstr>Parameters</vt:lpstr>
      <vt:lpstr>Generator Specification</vt:lpstr>
      <vt:lpstr>Generator Specification</vt:lpstr>
      <vt:lpstr>Submission</vt:lpstr>
      <vt:lpstr>Mini Sudoku Example</vt:lpstr>
      <vt:lpstr>PowerPoint Presentation</vt:lpstr>
      <vt:lpstr>Backtracking search (Figure 6.5)</vt:lpstr>
      <vt:lpstr>Search Heuristic</vt:lpstr>
      <vt:lpstr>Inference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 1</vt:lpstr>
      <vt:lpstr>PowerPoint Presentation</vt:lpstr>
      <vt:lpstr>PowerPoint Presentation</vt:lpstr>
    </vt:vector>
  </TitlesOfParts>
  <Company>R&amp;D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171: Intro to AI Discussion Week 2</dc:title>
  <dc:creator>Microsoft Corporation</dc:creator>
  <cp:lastModifiedBy>Lathrop,Richard</cp:lastModifiedBy>
  <cp:revision>36</cp:revision>
  <dcterms:created xsi:type="dcterms:W3CDTF">2006-10-05T04:04:58Z</dcterms:created>
  <dcterms:modified xsi:type="dcterms:W3CDTF">2016-01-26T16:01:30Z</dcterms:modified>
</cp:coreProperties>
</file>