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2" r:id="rId2"/>
    <p:sldMasterId id="2147483704" r:id="rId3"/>
    <p:sldMasterId id="2147483717" r:id="rId4"/>
    <p:sldMasterId id="2147483730" r:id="rId5"/>
    <p:sldMasterId id="2147483743" r:id="rId6"/>
    <p:sldMasterId id="2147483756" r:id="rId7"/>
    <p:sldMasterId id="2147483769" r:id="rId8"/>
    <p:sldMasterId id="2147483782" r:id="rId9"/>
    <p:sldMasterId id="2147483795" r:id="rId10"/>
    <p:sldMasterId id="2147483808" r:id="rId11"/>
    <p:sldMasterId id="2147483821" r:id="rId12"/>
    <p:sldMasterId id="2147483849" r:id="rId13"/>
    <p:sldMasterId id="2147483862" r:id="rId14"/>
    <p:sldMasterId id="2147483875" r:id="rId15"/>
    <p:sldMasterId id="2147484038" r:id="rId16"/>
    <p:sldMasterId id="2147484050" r:id="rId17"/>
  </p:sldMasterIdLst>
  <p:notesMasterIdLst>
    <p:notesMasterId r:id="rId52"/>
  </p:notesMasterIdLst>
  <p:handoutMasterIdLst>
    <p:handoutMasterId r:id="rId53"/>
  </p:handoutMasterIdLst>
  <p:sldIdLst>
    <p:sldId id="1066" r:id="rId18"/>
    <p:sldId id="1067" r:id="rId19"/>
    <p:sldId id="1068" r:id="rId20"/>
    <p:sldId id="692" r:id="rId21"/>
    <p:sldId id="693" r:id="rId22"/>
    <p:sldId id="1056" r:id="rId23"/>
    <p:sldId id="1057" r:id="rId24"/>
    <p:sldId id="694" r:id="rId25"/>
    <p:sldId id="857" r:id="rId26"/>
    <p:sldId id="695" r:id="rId27"/>
    <p:sldId id="696" r:id="rId28"/>
    <p:sldId id="697" r:id="rId29"/>
    <p:sldId id="698" r:id="rId30"/>
    <p:sldId id="1070" r:id="rId31"/>
    <p:sldId id="1071" r:id="rId32"/>
    <p:sldId id="1072" r:id="rId33"/>
    <p:sldId id="699" r:id="rId34"/>
    <p:sldId id="858" r:id="rId35"/>
    <p:sldId id="701" r:id="rId36"/>
    <p:sldId id="703" r:id="rId37"/>
    <p:sldId id="860" r:id="rId38"/>
    <p:sldId id="1058" r:id="rId39"/>
    <p:sldId id="1073" r:id="rId40"/>
    <p:sldId id="859" r:id="rId41"/>
    <p:sldId id="887" r:id="rId42"/>
    <p:sldId id="888" r:id="rId43"/>
    <p:sldId id="1059" r:id="rId44"/>
    <p:sldId id="1060" r:id="rId45"/>
    <p:sldId id="863" r:id="rId46"/>
    <p:sldId id="1061" r:id="rId47"/>
    <p:sldId id="1062" r:id="rId48"/>
    <p:sldId id="1063" r:id="rId49"/>
    <p:sldId id="1064" r:id="rId50"/>
    <p:sldId id="1065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421C63-A4E9-4B3A-917E-4EE82A93A757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FD6494-77BB-4746-99D2-C6C42439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214B55-B900-4135-9C03-72262156F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212786-E9D8-4455-BCB2-545D33644B5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E0B72-723B-4456-8F24-D6BCD1D1C35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D49697-632C-41CE-B5C9-DEEA4BBC314F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63FE26-2CFF-449B-8611-D63A31313127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5A4FEC-2448-46DD-A177-3210BBCD76A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A4AD92-20D4-4BA4-A9CF-DF7879D4B1BA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15BDFF-C9EC-43D1-928E-0064A3C03E47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17A5B-73A3-4D2B-A785-3950C68E48CC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7F614-734C-4215-BDC1-9AB359B74E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9164D-DCC0-45A0-8B16-5945B29C4C5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5DE7D1-8A6A-4032-AB1D-FAE6DDB95FC0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F70B6-FA88-403A-8499-8DCF316E812A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8D7B94-BF12-4C5E-BA37-B4035675132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C2824D-65BF-4D94-B5E4-B8754D0C0ADB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26864-448D-446D-84EE-F06F5DFE5C0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4450F6-3BB5-4375-82A1-28502A5AC591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E0B72-723B-4456-8F24-D6BCD1D1C35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E0B72-723B-4456-8F24-D6BCD1D1C35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E0B72-723B-4456-8F24-D6BCD1D1C35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3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9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2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33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0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420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007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69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7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73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11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4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79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56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86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8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65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307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08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8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5111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8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720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64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224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9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511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759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24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4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1172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740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36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64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7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34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52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797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16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276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61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54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054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81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231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94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15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213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10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0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3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14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655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9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618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0938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9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74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504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339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93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2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046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43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0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287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16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64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618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6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77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76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1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27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73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237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8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854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6477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22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048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55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1932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78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3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7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7563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4329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9838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0912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59E0-1C6E-4770-BB2D-52D9CFD43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88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DFFD2-0F8A-4C15-9F96-48CDA2B25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362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5D3F6-BB2E-44D3-8873-555E9C97F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712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E0666-EC51-4DD6-8A7A-46FB8FEB7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505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A4F15-E3B8-4989-B13D-EDD2885D3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622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EC39C-532A-4FE9-9685-E4C9C0EEF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251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DAA3C-E0FF-4478-8CD9-8BA76B2B6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764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B1C11-F6C2-4B81-B108-AA31B7FDF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000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101FA-675B-4F6B-B330-963FB1801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814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C7081-B924-4EE7-A016-18E5544E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2969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6CA62-3D45-43FD-A74C-57B27DCBE6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65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2" y="1143000"/>
            <a:ext cx="3848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20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3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417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14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8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11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5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3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9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18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7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4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51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8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4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376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5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580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8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6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62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5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9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5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47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603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4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8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6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40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8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1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99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7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31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425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948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911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72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5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1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8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4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73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34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956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25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61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64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49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46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89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378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90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39C-532A-4FE9-9685-E4C9C0EEF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97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A3C-E0FF-4478-8CD9-8BA76B2B6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71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1C11-F6C2-4B81-B108-AA31B7FDF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853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01FA-675B-4F6B-B330-963FB1801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845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7081-B924-4EE7-A016-18E5544E5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512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A62-3D45-43FD-A74C-57B27DCBE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9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22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9E0-1C6E-4770-BB2D-52D9CFD43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443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FD2-0F8A-4C15-9F96-48CDA2B25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63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D3F6-BB2E-44D3-8873-555E9C97F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706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666-EC51-4DD6-8A7A-46FB8FEB7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67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F15-E3B8-4989-B13D-EDD2885D3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761413" y="6645275"/>
            <a:ext cx="382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6A1798CB-0F3C-458D-A5E1-DAEB6F1EAF9A}" type="slidenum">
              <a:rPr lang="en-US" altLang="en-US" sz="800" b="1" smtClean="0">
                <a:latin typeface="Verdana" pitchFamily="34" charset="0"/>
              </a:rPr>
              <a:pPr>
                <a:defRPr/>
              </a:pPr>
              <a:t>‹#›</a:t>
            </a:fld>
            <a:endParaRPr lang="en-US" altLang="en-US" sz="800" b="1" smtClean="0">
              <a:latin typeface="Verdana" pitchFamily="34" charset="0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19503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9F7F-E662-49BA-AECE-DF70F29782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575-0A0A-40B0-BF8A-8ED4F1B82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2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0F1407-5928-4DE1-9657-A3FC4341C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Review Machine Learning Classifiers</a:t>
            </a:r>
            <a:br>
              <a:rPr lang="en-US" altLang="en-US" dirty="0" smtClean="0"/>
            </a:br>
            <a:r>
              <a:rPr lang="en-US" altLang="en-US" dirty="0" smtClean="0"/>
              <a:t>Chapters </a:t>
            </a:r>
            <a:r>
              <a:rPr lang="en-US" altLang="en-US" dirty="0"/>
              <a:t>18.5-18.12; 20.2.2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Decision Regions and Decision Boundaries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Classifiers: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Decision trees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K-nearest neighbors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Perceptrons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Support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vector Machines (SVMs), Neural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Networks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Naïve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Bayes</a:t>
            </a:r>
          </a:p>
        </p:txBody>
      </p:sp>
    </p:spTree>
    <p:extLst>
      <p:ext uri="{BB962C8B-B14F-4D97-AF65-F5344CB8AC3E}">
        <p14:creationId xmlns:p14="http://schemas.microsoft.com/office/powerpoint/2010/main" val="36051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-4763" y="0"/>
          <a:ext cx="91535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7" name="Acrobat Document" r:id="rId3" imgW="6838798" imgH="5124298" progId="AcroExch.Document.7">
                  <p:embed/>
                </p:oleObj>
              </mc:Choice>
              <mc:Fallback>
                <p:oleObj name="Acrobat Document" r:id="rId3" imgW="6838798" imgH="512429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0"/>
                        <a:ext cx="915352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-4763" y="0"/>
          <a:ext cx="91535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1" name="Acrobat Document" r:id="rId3" imgW="6838798" imgH="5124298" progId="AcroExch.Document.7">
                  <p:embed/>
                </p:oleObj>
              </mc:Choice>
              <mc:Fallback>
                <p:oleObj name="Acrobat Document" r:id="rId3" imgW="6838798" imgH="512429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0"/>
                        <a:ext cx="915352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12874"/>
              </p:ext>
            </p:extLst>
          </p:nvPr>
        </p:nvGraphicFramePr>
        <p:xfrm>
          <a:off x="-4763" y="0"/>
          <a:ext cx="9148763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5" name="Acrobat Document" r:id="rId3" imgW="6838798" imgH="5124298" progId="AcroExch.Document.7">
                  <p:embed/>
                </p:oleObj>
              </mc:Choice>
              <mc:Fallback>
                <p:oleObj name="Acrobat Document" r:id="rId3" imgW="6838798" imgH="512429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0"/>
                        <a:ext cx="9148763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267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K ⟹ Smoother boundary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Classifiers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848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/>
              <a:t>Linear classifiers classification decision based on the value of </a:t>
            </a:r>
            <a:r>
              <a:rPr lang="en-US" altLang="en-US" sz="1400" dirty="0" smtClean="0"/>
              <a:t>a linear </a:t>
            </a:r>
            <a:r>
              <a:rPr lang="en-US" altLang="en-US" sz="1400" dirty="0"/>
              <a:t>combination of the </a:t>
            </a:r>
            <a:r>
              <a:rPr lang="en-US" altLang="en-US" sz="1400" dirty="0" smtClean="0"/>
              <a:t>attributes.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800" dirty="0" smtClean="0">
                <a:sym typeface="Wingdings" pitchFamily="2" charset="2"/>
              </a:rPr>
              <a:t>Linear decision boundary </a:t>
            </a:r>
            <a:r>
              <a:rPr lang="en-US" altLang="en-US" sz="800" dirty="0" smtClean="0"/>
              <a:t>(single </a:t>
            </a:r>
            <a:r>
              <a:rPr lang="en-US" altLang="en-US" sz="800" u="sng" dirty="0" err="1" smtClean="0"/>
              <a:t>bofor</a:t>
            </a:r>
            <a:r>
              <a:rPr lang="en-US" altLang="en-US" sz="800" dirty="0" smtClean="0"/>
              <a:t> 2-class case)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We can represent a linear decision boundary by a linear equation: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          w</a:t>
            </a:r>
            <a:r>
              <a:rPr lang="en-US" altLang="en-US" sz="1400" baseline="-25000" dirty="0" smtClean="0"/>
              <a:t>1</a:t>
            </a:r>
            <a:r>
              <a:rPr lang="en-US" altLang="en-US" sz="1400" dirty="0" smtClean="0"/>
              <a:t> x</a:t>
            </a:r>
            <a:r>
              <a:rPr lang="en-US" altLang="en-US" sz="1400" baseline="-25000" dirty="0" smtClean="0"/>
              <a:t>1</a:t>
            </a:r>
            <a:r>
              <a:rPr lang="en-US" altLang="en-US" sz="1400" dirty="0" smtClean="0"/>
              <a:t> + w</a:t>
            </a:r>
            <a:r>
              <a:rPr lang="en-US" altLang="en-US" sz="1400" baseline="-25000" dirty="0" smtClean="0"/>
              <a:t>2</a:t>
            </a:r>
            <a:r>
              <a:rPr lang="en-US" altLang="en-US" sz="1400" dirty="0" smtClean="0"/>
              <a:t> x</a:t>
            </a:r>
            <a:r>
              <a:rPr lang="en-US" altLang="en-US" sz="1400" baseline="-25000" dirty="0" smtClean="0"/>
              <a:t>2</a:t>
            </a:r>
            <a:r>
              <a:rPr lang="en-US" altLang="en-US" sz="1400" dirty="0" smtClean="0"/>
              <a:t> + … + </a:t>
            </a:r>
            <a:r>
              <a:rPr lang="en-US" altLang="en-US" sz="1400" dirty="0" err="1" smtClean="0"/>
              <a:t>w</a:t>
            </a:r>
            <a:r>
              <a:rPr lang="en-US" altLang="en-US" sz="1400" baseline="-25000" dirty="0" err="1" smtClean="0"/>
              <a:t>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x</a:t>
            </a:r>
            <a:r>
              <a:rPr lang="en-US" altLang="en-US" sz="1400" baseline="-25000" dirty="0" err="1" smtClean="0"/>
              <a:t>d</a:t>
            </a:r>
            <a:r>
              <a:rPr lang="en-US" altLang="en-US" sz="1400" dirty="0" smtClean="0"/>
              <a:t>    =  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</a:t>
            </a:r>
            <a:r>
              <a:rPr lang="en-US" altLang="en-US" sz="1400" baseline="-25000" dirty="0" err="1" smtClean="0"/>
              <a:t>j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x</a:t>
            </a:r>
            <a:r>
              <a:rPr lang="en-US" altLang="en-US" sz="1400" baseline="-25000" dirty="0" err="1" smtClean="0"/>
              <a:t>j</a:t>
            </a:r>
            <a:r>
              <a:rPr lang="en-US" altLang="en-US" sz="1400" dirty="0" smtClean="0"/>
              <a:t>  =  </a:t>
            </a:r>
            <a:r>
              <a:rPr lang="en-US" altLang="en-US" sz="1400" u="sng" dirty="0" smtClean="0"/>
              <a:t>w</a:t>
            </a:r>
            <a:r>
              <a:rPr lang="en-US" altLang="en-US" sz="1400" baseline="30000" dirty="0" smtClean="0"/>
              <a:t>t</a:t>
            </a:r>
            <a:r>
              <a:rPr lang="en-US" altLang="en-US" sz="1400" dirty="0" smtClean="0"/>
              <a:t> </a:t>
            </a:r>
            <a:r>
              <a:rPr lang="en-US" altLang="en-US" sz="1400" u="sng" dirty="0" smtClean="0"/>
              <a:t>x</a:t>
            </a:r>
            <a:r>
              <a:rPr lang="en-US" altLang="en-US" sz="1400" dirty="0" smtClean="0"/>
              <a:t> 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In d dimensions, this defines a (d-1) dimensional hyperplane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200" dirty="0" smtClean="0"/>
              <a:t>d=3, we get a plane;  d=2, we get a line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For prediction we simply see if 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</a:t>
            </a:r>
            <a:r>
              <a:rPr lang="en-US" altLang="en-US" sz="1400" baseline="-25000" dirty="0" err="1" smtClean="0"/>
              <a:t>j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x</a:t>
            </a:r>
            <a:r>
              <a:rPr lang="en-US" altLang="en-US" sz="1400" baseline="-25000" dirty="0" err="1" smtClean="0"/>
              <a:t>j</a:t>
            </a:r>
            <a:r>
              <a:rPr lang="en-US" altLang="en-US" sz="1400" dirty="0" smtClean="0"/>
              <a:t> &gt; 0 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The </a:t>
            </a:r>
            <a:r>
              <a:rPr lang="en-US" altLang="en-US" sz="1400" dirty="0" err="1" smtClean="0"/>
              <a:t>w</a:t>
            </a:r>
            <a:r>
              <a:rPr lang="en-US" altLang="en-US" sz="1400" baseline="-25000" dirty="0" err="1" smtClean="0"/>
              <a:t>i</a:t>
            </a:r>
            <a:r>
              <a:rPr lang="en-US" altLang="en-US" sz="1400" dirty="0" smtClean="0"/>
              <a:t> are the weights (parameters)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200" dirty="0" smtClean="0"/>
              <a:t>Learning consists of searching in the d-dimensional weight space for the set of weights (the linear boundary) that minimizes an error measure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200" dirty="0" smtClean="0"/>
              <a:t>A threshold can be introduced by a “dummy” feature that is always one; it weight corresponds to (the negative of) the threshold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Note that a minimum distance classifier is a special (restricted) case of a linear classifier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Linear Classifiers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9050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Linear classifiers classification decision based on the value of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linear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of the characteristics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Linear decision boundary 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 boundary for 2-class case)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always represent a linear decision boundary by a linear equation: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altLang="en-US" sz="2800" i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weights; the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feature values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6" y="3700522"/>
            <a:ext cx="687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19798" t="51058" r="14043" b="4453"/>
          <a:stretch/>
        </p:blipFill>
        <p:spPr bwMode="auto">
          <a:xfrm>
            <a:off x="990600" y="4114800"/>
            <a:ext cx="7010400" cy="265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Classifiers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equation defines a </a:t>
            </a:r>
            <a:r>
              <a:rPr lang="en-US" alt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hyperplane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hyperplane is a subspace whose dimension is one less than that of 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ambient 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space.</a:t>
            </a: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 space is 3-dimensional, its hyperplanes are the 2-dimensional planes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 space is 2-dimensional, its hyperplanes are the 1-dimensional lines.</a:t>
            </a: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7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Classifiers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prediction we simply see if </a:t>
            </a: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data x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so, predict x to be positive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not, predict x to be negative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marL="361950" indent="-304800" eaLnBrk="1" hangingPunct="1">
              <a:lnSpc>
                <a:spcPct val="9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consists of searching in the d-dimensional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 space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set of weights (the linear boundary)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minimizes an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</a:p>
          <a:p>
            <a:pPr marL="361950" indent="-304800" eaLnBrk="1" hangingPunct="1">
              <a:lnSpc>
                <a:spcPct val="90000"/>
              </a:lnSpc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04800" eaLnBrk="1" hangingPunct="1">
              <a:lnSpc>
                <a:spcPct val="9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threshold can be introduced by a “dummy”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feature value is always 1.0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 corresponds to (the negative of) 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threshold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a minimum distance classifier is a special case of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linear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classifier</a:t>
            </a: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095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93799"/>
            <a:ext cx="5105401" cy="41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Perceptron Classifier</a:t>
            </a:r>
            <a:br>
              <a:rPr lang="en-US" altLang="en-US" sz="2800" dirty="0" smtClean="0"/>
            </a:br>
            <a:r>
              <a:rPr lang="en-US" altLang="en-US" dirty="0" smtClean="0"/>
              <a:t>(pages 729-731 in text)</a:t>
            </a: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381000" y="3886201"/>
            <a:ext cx="1676400" cy="2673405"/>
            <a:chOff x="1485900" y="3127628"/>
            <a:chExt cx="1676400" cy="267250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133600" y="3127628"/>
              <a:ext cx="1028700" cy="17488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8" name="TextBox 6"/>
            <p:cNvSpPr txBox="1">
              <a:spLocks noChangeArrowheads="1"/>
            </p:cNvSpPr>
            <p:nvPr/>
          </p:nvSpPr>
          <p:spPr bwMode="auto">
            <a:xfrm>
              <a:off x="1485900" y="4876800"/>
              <a:ext cx="1295400" cy="9233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Input</a:t>
              </a:r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(Features)</a:t>
              </a:r>
            </a:p>
          </p:txBody>
        </p:sp>
      </p:grpSp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2838450" y="4038599"/>
            <a:ext cx="1295400" cy="2593975"/>
            <a:chOff x="3048000" y="3206850"/>
            <a:chExt cx="1295400" cy="2593280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3409950" y="3206850"/>
              <a:ext cx="285750" cy="16696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6" name="TextBox 13"/>
            <p:cNvSpPr txBox="1">
              <a:spLocks noChangeArrowheads="1"/>
            </p:cNvSpPr>
            <p:nvPr/>
          </p:nvSpPr>
          <p:spPr bwMode="auto">
            <a:xfrm>
              <a:off x="3048000" y="4876800"/>
              <a:ext cx="1295400" cy="9233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Weights For Input</a:t>
              </a:r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</p:txBody>
        </p:sp>
      </p:grpSp>
      <p:grpSp>
        <p:nvGrpSpPr>
          <p:cNvPr id="35846" name="Group 14"/>
          <p:cNvGrpSpPr>
            <a:grpSpLocks/>
          </p:cNvGrpSpPr>
          <p:nvPr/>
        </p:nvGrpSpPr>
        <p:grpSpPr bwMode="auto">
          <a:xfrm>
            <a:off x="4257675" y="4363364"/>
            <a:ext cx="1295400" cy="1255713"/>
            <a:chOff x="4572000" y="4267200"/>
            <a:chExt cx="1295400" cy="125593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648200" y="4267200"/>
              <a:ext cx="571500" cy="6097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295400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Bias or Threshold</a:t>
              </a:r>
            </a:p>
          </p:txBody>
        </p:sp>
      </p:grpSp>
      <p:grpSp>
        <p:nvGrpSpPr>
          <p:cNvPr id="35847" name="Group 21"/>
          <p:cNvGrpSpPr>
            <a:grpSpLocks/>
          </p:cNvGrpSpPr>
          <p:nvPr/>
        </p:nvGrpSpPr>
        <p:grpSpPr bwMode="auto">
          <a:xfrm>
            <a:off x="5181600" y="3429000"/>
            <a:ext cx="1352550" cy="1373188"/>
            <a:chOff x="4514850" y="4150182"/>
            <a:chExt cx="1352550" cy="1372949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514850" y="4150182"/>
              <a:ext cx="704850" cy="7269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2" name="TextBox 23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295400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Transfer Function</a:t>
              </a:r>
            </a:p>
          </p:txBody>
        </p:sp>
      </p:grpSp>
      <p:sp>
        <p:nvSpPr>
          <p:cNvPr id="35850" name="TextBox 27"/>
          <p:cNvSpPr txBox="1">
            <a:spLocks noChangeArrowheads="1"/>
          </p:cNvSpPr>
          <p:nvPr/>
        </p:nvSpPr>
        <p:spPr bwMode="auto">
          <a:xfrm>
            <a:off x="6934200" y="2819400"/>
            <a:ext cx="914400" cy="36945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Output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33850" y="3429000"/>
            <a:ext cx="0" cy="60959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5816" y="3928381"/>
            <a:ext cx="53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Θ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57675" y="6400800"/>
            <a:ext cx="4733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smtClean="0"/>
              <a:t>towardsdatascience.com/applied-deep-learning-part-1-artificial-neural-networks-d7834f67a4f6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3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Two different types of perceptron output</a:t>
            </a:r>
          </a:p>
        </p:txBody>
      </p:sp>
      <p:sp>
        <p:nvSpPr>
          <p:cNvPr id="652291" name="Line 3"/>
          <p:cNvSpPr>
            <a:spLocks noChangeShapeType="1"/>
          </p:cNvSpPr>
          <p:nvPr/>
        </p:nvSpPr>
        <p:spPr bwMode="auto">
          <a:xfrm>
            <a:off x="1371600" y="4611688"/>
            <a:ext cx="162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549400" y="3035300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V="1">
            <a:off x="2157413" y="2268538"/>
            <a:ext cx="0" cy="766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157413" y="2268538"/>
            <a:ext cx="81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925763" y="198120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Times New Roman" pitchFamily="18" charset="0"/>
              </a:rPr>
              <a:t>o(f)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2587625" y="455453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Times New Roman" pitchFamily="18" charset="0"/>
              </a:rPr>
              <a:t>f</a:t>
            </a:r>
          </a:p>
        </p:txBody>
      </p:sp>
      <p:sp>
        <p:nvSpPr>
          <p:cNvPr id="652297" name="Freeform 9"/>
          <p:cNvSpPr>
            <a:spLocks/>
          </p:cNvSpPr>
          <p:nvPr/>
        </p:nvSpPr>
        <p:spPr bwMode="auto">
          <a:xfrm>
            <a:off x="1219200" y="4267200"/>
            <a:ext cx="2130425" cy="671513"/>
          </a:xfrm>
          <a:custGeom>
            <a:avLst/>
            <a:gdLst>
              <a:gd name="T0" fmla="*/ 0 w 1008"/>
              <a:gd name="T1" fmla="*/ 2147483647 h 336"/>
              <a:gd name="T2" fmla="*/ 2147483647 w 1008"/>
              <a:gd name="T3" fmla="*/ 2147483647 h 336"/>
              <a:gd name="T4" fmla="*/ 2147483647 w 1008"/>
              <a:gd name="T5" fmla="*/ 2147483647 h 336"/>
              <a:gd name="T6" fmla="*/ 2147483647 w 100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336"/>
              <a:gd name="T14" fmla="*/ 1008 w 100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336">
                <a:moveTo>
                  <a:pt x="0" y="336"/>
                </a:moveTo>
                <a:cubicBezTo>
                  <a:pt x="140" y="336"/>
                  <a:pt x="280" y="336"/>
                  <a:pt x="384" y="288"/>
                </a:cubicBezTo>
                <a:cubicBezTo>
                  <a:pt x="488" y="240"/>
                  <a:pt x="520" y="96"/>
                  <a:pt x="624" y="48"/>
                </a:cubicBezTo>
                <a:cubicBezTo>
                  <a:pt x="728" y="0"/>
                  <a:pt x="868" y="0"/>
                  <a:pt x="100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1447800" y="2652713"/>
            <a:ext cx="162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57200" y="990600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x-axis below is f(</a:t>
            </a:r>
            <a:r>
              <a:rPr lang="en-US" altLang="en-US" u="sng" dirty="0">
                <a:latin typeface="Times New Roman" pitchFamily="18" charset="0"/>
              </a:rPr>
              <a:t>x</a:t>
            </a:r>
            <a:r>
              <a:rPr lang="en-US" altLang="en-US" dirty="0">
                <a:latin typeface="Times New Roman" pitchFamily="18" charset="0"/>
              </a:rPr>
              <a:t>) = f  = weighted sum of inputs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y-axis is the perceptron output</a:t>
            </a:r>
          </a:p>
        </p:txBody>
      </p:sp>
      <p:sp>
        <p:nvSpPr>
          <p:cNvPr id="652300" name="Text Box 12"/>
          <p:cNvSpPr txBox="1">
            <a:spLocks noChangeArrowheads="1"/>
          </p:cNvSpPr>
          <p:nvPr/>
        </p:nvSpPr>
        <p:spPr bwMode="auto">
          <a:xfrm>
            <a:off x="3248025" y="3990975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Symbol" pitchFamily="18" charset="2"/>
              </a:rPr>
              <a:t>s(</a:t>
            </a:r>
            <a:r>
              <a:rPr lang="en-US" altLang="en-US" b="1">
                <a:latin typeface="Times New Roman" pitchFamily="18" charset="0"/>
              </a:rPr>
              <a:t>f)</a:t>
            </a: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3505200" y="1981200"/>
            <a:ext cx="1143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572000" y="1752600"/>
            <a:ext cx="21478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Thresholded output,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 takes values +1 or -1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sp>
        <p:nvSpPr>
          <p:cNvPr id="652303" name="Text Box 15"/>
          <p:cNvSpPr txBox="1">
            <a:spLocks noChangeArrowheads="1"/>
          </p:cNvSpPr>
          <p:nvPr/>
        </p:nvSpPr>
        <p:spPr bwMode="auto">
          <a:xfrm>
            <a:off x="4495800" y="3962400"/>
            <a:ext cx="41021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Sigmoid output, takes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real values between -1 and +1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The sigmoid is in effect an approximation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to the threshold function above,  but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has a gradient that we can use for learning 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819400" y="26670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Times New Roman" pitchFamily="18" charset="0"/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7023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Sigmoid function is defined as</a:t>
            </a:r>
          </a:p>
          <a:p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l-GR" dirty="0"/>
              <a:t>[ f ] = [ 2 / ( 1 + exp[- f ] ) ] - 1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animBg="1"/>
      <p:bldP spid="652296" grpId="0"/>
      <p:bldP spid="652297" grpId="0" animBg="1"/>
      <p:bldP spid="652300" grpId="0"/>
      <p:bldP spid="6523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53553" t="9343" r="10486" b="19099"/>
          <a:stretch/>
        </p:blipFill>
        <p:spPr bwMode="auto">
          <a:xfrm>
            <a:off x="4791465" y="2422264"/>
            <a:ext cx="4228465" cy="435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Different View on 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800" dirty="0"/>
              <a:t>Data pairs can be plotted in “feature space</a:t>
            </a:r>
            <a:r>
              <a:rPr lang="en-US" sz="2800" dirty="0" smtClean="0"/>
              <a:t>”</a:t>
            </a:r>
          </a:p>
          <a:p>
            <a:r>
              <a:rPr lang="en-US" sz="2800" dirty="0"/>
              <a:t>Each  axis represents </a:t>
            </a:r>
            <a:r>
              <a:rPr lang="en-US" sz="2800" dirty="0" smtClean="0"/>
              <a:t>one feature.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a d dimensional space, where  d is the number of features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r>
              <a:rPr lang="en-US" sz="2800" dirty="0"/>
              <a:t>Each  data  case corresponds to </a:t>
            </a:r>
            <a:r>
              <a:rPr lang="en-US" sz="2800" dirty="0" smtClean="0"/>
              <a:t>one </a:t>
            </a:r>
            <a:r>
              <a:rPr lang="en-US" sz="2800" dirty="0"/>
              <a:t>point in the space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this figure we use  color to represent their class label.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6096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Pseudo-code for Perceptron Training 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768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Inputs:  N features, N targets (class labels), learning rate  </a:t>
            </a:r>
            <a:r>
              <a:rPr lang="en-US" altLang="en-US" smtClean="0">
                <a:latin typeface="Symbol" pitchFamily="18" charset="2"/>
              </a:rPr>
              <a:t>h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Outputs: a set of learned weights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066800" y="1622425"/>
            <a:ext cx="5626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itchFamily="34" charset="0"/>
              </a:rPr>
              <a:t>Initialize each w</a:t>
            </a:r>
            <a:r>
              <a:rPr lang="en-US" altLang="en-US" baseline="-25000">
                <a:latin typeface="Arial" pitchFamily="34" charset="0"/>
              </a:rPr>
              <a:t>j   </a:t>
            </a:r>
            <a:r>
              <a:rPr lang="en-US" altLang="en-US">
                <a:latin typeface="Arial" pitchFamily="34" charset="0"/>
              </a:rPr>
              <a:t>(e.g.,randomly)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itchFamily="34" charset="0"/>
              </a:rPr>
              <a:t>While (termination condition not satisfied)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for i = 1: N   % loop over data points (an iteration)</a:t>
            </a:r>
          </a:p>
          <a:p>
            <a:pPr lvl="2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for j= 1 : d    % loop over weights</a:t>
            </a:r>
          </a:p>
          <a:p>
            <a:pPr lvl="3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deltawj = </a:t>
            </a:r>
            <a:r>
              <a:rPr lang="en-US" altLang="en-US" sz="1800">
                <a:latin typeface="Symbol" pitchFamily="18" charset="2"/>
              </a:rPr>
              <a:t>h</a:t>
            </a:r>
            <a:r>
              <a:rPr lang="en-US" altLang="en-US" sz="1800">
                <a:latin typeface="Arial" pitchFamily="34" charset="0"/>
              </a:rPr>
              <a:t> ( y(i) – </a:t>
            </a:r>
            <a:r>
              <a:rPr lang="en-US" altLang="en-US" sz="1800">
                <a:latin typeface="Symbol" pitchFamily="18" charset="2"/>
              </a:rPr>
              <a:t>s</a:t>
            </a:r>
            <a:r>
              <a:rPr lang="en-US" altLang="en-US" sz="1800">
                <a:latin typeface="Arial" pitchFamily="34" charset="0"/>
              </a:rPr>
              <a:t>[f(i)] ) </a:t>
            </a:r>
            <a:r>
              <a:rPr lang="en-US" altLang="en-US" sz="1800">
                <a:latin typeface="Symbol" pitchFamily="18" charset="2"/>
              </a:rPr>
              <a:t>¶s</a:t>
            </a:r>
            <a:r>
              <a:rPr lang="en-US" altLang="en-US" sz="1800">
                <a:latin typeface="Arial" pitchFamily="34" charset="0"/>
              </a:rPr>
              <a:t>[f(i)] x</a:t>
            </a:r>
            <a:r>
              <a:rPr lang="en-US" altLang="en-US" sz="1800" baseline="-25000">
                <a:latin typeface="Arial" pitchFamily="34" charset="0"/>
              </a:rPr>
              <a:t>j</a:t>
            </a:r>
            <a:r>
              <a:rPr lang="en-US" altLang="en-US" sz="1800">
                <a:latin typeface="Arial" pitchFamily="34" charset="0"/>
              </a:rPr>
              <a:t>(i)</a:t>
            </a:r>
          </a:p>
          <a:p>
            <a:pPr lvl="3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w</a:t>
            </a:r>
            <a:r>
              <a:rPr lang="en-US" altLang="en-US" sz="1800" baseline="-25000">
                <a:latin typeface="Arial" pitchFamily="34" charset="0"/>
              </a:rPr>
              <a:t>j   </a:t>
            </a:r>
            <a:r>
              <a:rPr lang="en-US" altLang="en-US" sz="1800">
                <a:latin typeface="Arial" pitchFamily="34" charset="0"/>
              </a:rPr>
              <a:t>= w</a:t>
            </a:r>
            <a:r>
              <a:rPr lang="en-US" altLang="en-US" sz="1800" baseline="-25000">
                <a:latin typeface="Arial" pitchFamily="34" charset="0"/>
              </a:rPr>
              <a:t>j   </a:t>
            </a:r>
            <a:r>
              <a:rPr lang="en-US" altLang="en-US" sz="1800">
                <a:latin typeface="Arial" pitchFamily="34" charset="0"/>
              </a:rPr>
              <a:t>+  deltawj</a:t>
            </a:r>
          </a:p>
          <a:p>
            <a:pPr lvl="2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end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calculate termination condition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end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14400" y="1447800"/>
            <a:ext cx="61722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Multi-Layer Perceptrons (Artificial Neural Networks)  </a:t>
            </a:r>
            <a:r>
              <a:rPr lang="en-US" altLang="en-US" sz="1200" smtClean="0"/>
              <a:t>(sections 18.7.3-18.7.4 in textbook)</a:t>
            </a:r>
          </a:p>
        </p:txBody>
      </p:sp>
      <p:pic>
        <p:nvPicPr>
          <p:cNvPr id="45059" name="Picture 2" descr="http://upload.wikimedia.org/wikipedia/commons/7/7b/XOR_perceptron_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814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s://encrypted-tbn2.gstatic.com/images?q=tbn:ANd9GcRC-klonAr3Npd4zYsaagSXYA_aU2aWnUflmY7dc9N7TdD-o7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3999"/>
          <a:stretch>
            <a:fillRect/>
          </a:stretch>
        </p:blipFill>
        <p:spPr bwMode="auto">
          <a:xfrm>
            <a:off x="5181600" y="1143000"/>
            <a:ext cx="251460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6" descr="https://encrypted-tbn3.gstatic.com/images?q=tbn:ANd9GcQZDtKIdkpJFPhg_I4Z_X4x4lZhCn-P7E5WSKd11fsfCEXroQDe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48063"/>
            <a:ext cx="32480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Multi-Layer Perceptrons (Artificial Neural Networks)  </a:t>
            </a:r>
            <a:r>
              <a:rPr lang="en-US" altLang="en-US" sz="1200" smtClean="0"/>
              <a:t>(sections 18.7.3-18.7.4 in textbook)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if we took K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 and trained them in parallel and then took a weighted sum of their sigmoidal outputs?</a:t>
            </a:r>
          </a:p>
          <a:p>
            <a:pPr lvl="1" eaLnBrk="1" hangingPunct="1"/>
            <a:r>
              <a:rPr lang="en-US" altLang="en-US" dirty="0" smtClean="0"/>
              <a:t>This is a multi-layer neural network with a single “hidden” layer (the outputs of the first set of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If we train them jointly in parallel, then intuitively different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 could learn different parts of the solution</a:t>
            </a:r>
          </a:p>
          <a:p>
            <a:pPr lvl="2" eaLnBrk="1" hangingPunct="1"/>
            <a:r>
              <a:rPr lang="en-US" altLang="en-US" dirty="0" smtClean="0"/>
              <a:t>They define different local decision boundaries in the input space</a:t>
            </a:r>
          </a:p>
          <a:p>
            <a:pPr eaLnBrk="1" hangingPunct="1"/>
            <a:r>
              <a:rPr lang="en-US" altLang="en-US" dirty="0" smtClean="0"/>
              <a:t>What if we hooked them up into a general Directed Acyclic Graph?</a:t>
            </a:r>
          </a:p>
          <a:p>
            <a:pPr lvl="1" eaLnBrk="1" hangingPunct="1"/>
            <a:r>
              <a:rPr lang="en-US" altLang="en-US" dirty="0" smtClean="0"/>
              <a:t>Can create simple “neural circuits” (but no feedback; not fully general)</a:t>
            </a:r>
          </a:p>
          <a:p>
            <a:pPr lvl="1" eaLnBrk="1" hangingPunct="1"/>
            <a:r>
              <a:rPr lang="en-US" altLang="en-US" dirty="0" smtClean="0"/>
              <a:t>Often called neural networks with hidden units</a:t>
            </a:r>
          </a:p>
          <a:p>
            <a:pPr lvl="2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would we train such a model?</a:t>
            </a:r>
          </a:p>
          <a:p>
            <a:pPr lvl="1" eaLnBrk="1" hangingPunct="1"/>
            <a:r>
              <a:rPr lang="en-US" altLang="en-US" dirty="0" smtClean="0"/>
              <a:t>Backpropagation algorithm = clever way to do gradient descent</a:t>
            </a:r>
          </a:p>
          <a:p>
            <a:pPr lvl="1" eaLnBrk="1" hangingPunct="1"/>
            <a:r>
              <a:rPr lang="en-US" altLang="en-US" dirty="0" smtClean="0"/>
              <a:t>Bad news: many local minima and many parameters</a:t>
            </a:r>
          </a:p>
          <a:p>
            <a:pPr lvl="2" eaLnBrk="1" hangingPunct="1"/>
            <a:r>
              <a:rPr lang="en-US" altLang="en-US" dirty="0" smtClean="0"/>
              <a:t> training is hard and slow</a:t>
            </a:r>
          </a:p>
          <a:p>
            <a:pPr lvl="1" eaLnBrk="1" hangingPunct="1"/>
            <a:r>
              <a:rPr lang="en-US" altLang="en-US" dirty="0" smtClean="0"/>
              <a:t>Good news: can learn general non-linear decision boundaries</a:t>
            </a:r>
          </a:p>
          <a:p>
            <a:pPr lvl="1" eaLnBrk="1" hangingPunct="1"/>
            <a:r>
              <a:rPr lang="en-US" altLang="en-US" dirty="0" smtClean="0"/>
              <a:t>Generated much excitement in AI in the late 1980’s and 1990’s</a:t>
            </a:r>
          </a:p>
          <a:p>
            <a:pPr lvl="1" eaLnBrk="1" hangingPunct="1"/>
            <a:r>
              <a:rPr lang="en-US" altLang="en-US" dirty="0" smtClean="0"/>
              <a:t>New current excitement </a:t>
            </a:r>
            <a:r>
              <a:rPr lang="en-US" altLang="en-US" dirty="0"/>
              <a:t>with very large </a:t>
            </a:r>
            <a:r>
              <a:rPr lang="en-US" altLang="en-US" dirty="0" smtClean="0"/>
              <a:t>“deep learning” networks</a:t>
            </a:r>
          </a:p>
        </p:txBody>
      </p:sp>
    </p:spTree>
    <p:extLst>
      <p:ext uri="{BB962C8B-B14F-4D97-AF65-F5344CB8AC3E}">
        <p14:creationId xmlns:p14="http://schemas.microsoft.com/office/powerpoint/2010/main" val="3767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decision boundary is “better”?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838200"/>
          </a:xfrm>
        </p:spPr>
        <p:txBody>
          <a:bodyPr/>
          <a:lstStyle/>
          <a:p>
            <a:r>
              <a:rPr lang="en-US" dirty="0"/>
              <a:t>Both have zero training error (perfect training accuracy).</a:t>
            </a:r>
          </a:p>
          <a:p>
            <a:r>
              <a:rPr lang="en-US" dirty="0" smtClean="0"/>
              <a:t>But </a:t>
            </a:r>
            <a:r>
              <a:rPr lang="en-US" dirty="0"/>
              <a:t>one seems intuitively </a:t>
            </a:r>
            <a:r>
              <a:rPr lang="en-US" dirty="0" smtClean="0"/>
              <a:t>better, more robust to error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4964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71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9600"/>
          </a:xfrm>
        </p:spPr>
        <p:txBody>
          <a:bodyPr/>
          <a:lstStyle/>
          <a:p>
            <a:r>
              <a:rPr lang="en-US" altLang="en-US" smtClean="0"/>
              <a:t>Support Vector Machines (SVM): “Modern perceptrons”</a:t>
            </a:r>
            <a:br>
              <a:rPr lang="en-US" altLang="en-US" smtClean="0"/>
            </a:br>
            <a:r>
              <a:rPr lang="en-US" altLang="en-US" smtClean="0"/>
              <a:t>(section 18.9, R&amp;N)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r>
              <a:rPr lang="en-US" altLang="en-US" dirty="0" smtClean="0"/>
              <a:t>A modern linear separator classifier</a:t>
            </a:r>
          </a:p>
          <a:p>
            <a:pPr lvl="1"/>
            <a:r>
              <a:rPr lang="en-US" altLang="en-US" dirty="0" smtClean="0"/>
              <a:t>Essentially, a perceptron with a few extra wrinkles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Constructs a </a:t>
            </a:r>
            <a:r>
              <a:rPr lang="en-US" altLang="en-US" b="1" dirty="0" smtClean="0"/>
              <a:t>“maximum margin separator”</a:t>
            </a:r>
          </a:p>
          <a:p>
            <a:pPr lvl="1"/>
            <a:r>
              <a:rPr lang="en-US" altLang="en-US" dirty="0" smtClean="0"/>
              <a:t>A linear decision boundary with the largest possible distance from the decision boundary to the example points it separates</a:t>
            </a:r>
          </a:p>
          <a:p>
            <a:pPr lvl="1"/>
            <a:r>
              <a:rPr lang="en-US" altLang="en-US" dirty="0" smtClean="0"/>
              <a:t>“Margin” = Distance from decision boundary to closest example</a:t>
            </a:r>
          </a:p>
          <a:p>
            <a:pPr lvl="1"/>
            <a:r>
              <a:rPr lang="en-US" altLang="en-US" dirty="0" smtClean="0"/>
              <a:t>The “maximum margin” helps SVMs to generalize well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Can embed the data in a non-linear higher dimension space</a:t>
            </a:r>
          </a:p>
          <a:p>
            <a:pPr lvl="1"/>
            <a:r>
              <a:rPr lang="en-US" altLang="en-US" dirty="0" smtClean="0"/>
              <a:t>Constructs a linear separating </a:t>
            </a:r>
            <a:r>
              <a:rPr lang="en-US" altLang="en-US" dirty="0" err="1" smtClean="0"/>
              <a:t>hyperplane</a:t>
            </a:r>
            <a:r>
              <a:rPr lang="en-US" altLang="en-US" dirty="0" smtClean="0"/>
              <a:t> in that space</a:t>
            </a:r>
          </a:p>
          <a:p>
            <a:pPr lvl="2"/>
            <a:r>
              <a:rPr lang="en-US" altLang="en-US" b="1" dirty="0" smtClean="0"/>
              <a:t>This can be a non-linear boundary in the original space</a:t>
            </a:r>
          </a:p>
          <a:p>
            <a:pPr lvl="1"/>
            <a:r>
              <a:rPr lang="en-US" altLang="en-US" dirty="0" smtClean="0"/>
              <a:t>Algorithmic advantages and simplicity of linear classifiers</a:t>
            </a:r>
          </a:p>
          <a:p>
            <a:pPr lvl="1"/>
            <a:r>
              <a:rPr lang="en-US" altLang="en-US" dirty="0" smtClean="0"/>
              <a:t>Representational advantages of non-linear decision boundaries</a:t>
            </a:r>
          </a:p>
          <a:p>
            <a:pPr lvl="1"/>
            <a:endParaRPr lang="en-US" altLang="en-US" dirty="0" smtClean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Currently most popular “off-the shelf” supervised classifier.</a:t>
            </a:r>
          </a:p>
        </p:txBody>
      </p:sp>
    </p:spTree>
    <p:extLst>
      <p:ext uri="{BB962C8B-B14F-4D97-AF65-F5344CB8AC3E}">
        <p14:creationId xmlns:p14="http://schemas.microsoft.com/office/powerpoint/2010/main" val="13131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Constructs a “maximum margin separator</a:t>
            </a:r>
            <a:r>
              <a:rPr lang="en-US" altLang="en-US" dirty="0" smtClean="0"/>
              <a:t>”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14450"/>
            <a:ext cx="5981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embed the data in a non-linear higher dimension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43013"/>
            <a:ext cx="5981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524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Naïve Bayes Model                  </a:t>
            </a:r>
            <a:r>
              <a:rPr lang="en-US" altLang="en-US" sz="1400" dirty="0" smtClean="0"/>
              <a:t>(section 20.2.2 R&amp;N 3</a:t>
            </a:r>
            <a:r>
              <a:rPr lang="en-US" altLang="en-US" sz="1400" baseline="30000" dirty="0" smtClean="0"/>
              <a:t>rd</a:t>
            </a:r>
            <a:r>
              <a:rPr lang="en-US" altLang="en-US" sz="1400" dirty="0" smtClean="0"/>
              <a:t> ed.)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7775" y="1030589"/>
            <a:ext cx="6257925" cy="1954213"/>
            <a:chOff x="1247775" y="1219200"/>
            <a:chExt cx="6257925" cy="1954213"/>
          </a:xfrm>
        </p:grpSpPr>
        <p:sp>
          <p:nvSpPr>
            <p:cNvPr id="46083" name="Oval 3"/>
            <p:cNvSpPr>
              <a:spLocks noChangeArrowheads="1"/>
            </p:cNvSpPr>
            <p:nvPr/>
          </p:nvSpPr>
          <p:spPr bwMode="auto">
            <a:xfrm>
              <a:off x="3886200" y="2633663"/>
              <a:ext cx="615950" cy="53975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6889750" y="1228725"/>
              <a:ext cx="615950" cy="5397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1247775" y="1244600"/>
              <a:ext cx="615950" cy="5397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2541588" y="1257300"/>
              <a:ext cx="615950" cy="5397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auto">
            <a:xfrm>
              <a:off x="3886200" y="1219200"/>
              <a:ext cx="615950" cy="5397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350963" y="1328738"/>
              <a:ext cx="4222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 flipV="1">
              <a:off x="1555750" y="1782763"/>
              <a:ext cx="2333625" cy="993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2655888" y="1339850"/>
              <a:ext cx="422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3995738" y="1328738"/>
              <a:ext cx="4222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H="1" flipV="1">
              <a:off x="2851150" y="1782763"/>
              <a:ext cx="1114425" cy="917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4041775" y="2700338"/>
              <a:ext cx="346075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altLang="en-US" b="1" baseline="-25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4184650" y="1744663"/>
              <a:ext cx="0" cy="908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V="1">
              <a:off x="4498975" y="1709738"/>
              <a:ext cx="24384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6972300" y="1300163"/>
              <a:ext cx="431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4956175" y="1557338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85800" y="3124200"/>
            <a:ext cx="78120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Basic Idea: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We want to estimate P(C | 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), but it’s hard to think about computing the probability of a class from input attributes of an example.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Solution: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 Bayes’ Rule to turn P(C | 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 into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a proportionally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equivalent expression that involves only P(C) and P(X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| C).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Then assume that feature values are conditionally independent given class, which allows us to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turn P(X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C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) into 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P(X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| C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     P(C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| 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) = P(C) P(X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| C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) / P(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,…</a:t>
            </a:r>
            <a:r>
              <a:rPr lang="en-US" altLang="en-US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/>
              </a:rPr>
              <a:t>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sym typeface="Symbol"/>
              </a:rPr>
              <a:t> P(C)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 P(X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C)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estimate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P(C) easily from the frequency with which each class appears within our training data, and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we estimate P(X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| C)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easily from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frequency with which each X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appears in each class C within our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1777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Naïve Bayes Model                  </a:t>
            </a:r>
            <a:r>
              <a:rPr lang="en-US" altLang="en-US" sz="1400" smtClean="0"/>
              <a:t>(section 20.2.2 R&amp;N 3</a:t>
            </a:r>
            <a:r>
              <a:rPr lang="en-US" altLang="en-US" sz="1400" baseline="30000" smtClean="0"/>
              <a:t>rd</a:t>
            </a:r>
            <a:r>
              <a:rPr lang="en-US" altLang="en-US" sz="1400" smtClean="0"/>
              <a:t> ed.)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3886200" y="2633663"/>
            <a:ext cx="615950" cy="53975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889750" y="1228725"/>
            <a:ext cx="615950" cy="5397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1247775" y="1244600"/>
            <a:ext cx="615950" cy="5397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541588" y="1257300"/>
            <a:ext cx="615950" cy="5397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886200" y="1219200"/>
            <a:ext cx="615950" cy="5397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50963" y="1328738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Arial" charset="0"/>
              </a:rPr>
              <a:t>X</a:t>
            </a:r>
            <a:r>
              <a:rPr lang="en-US" altLang="en-US" b="1" baseline="-25000">
                <a:latin typeface="Arial" charset="0"/>
              </a:rPr>
              <a:t>1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1555750" y="1782763"/>
            <a:ext cx="2333625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655888" y="1339850"/>
            <a:ext cx="42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Arial" charset="0"/>
              </a:rPr>
              <a:t>X</a:t>
            </a:r>
            <a:r>
              <a:rPr lang="en-US" altLang="en-US" b="1" baseline="-25000">
                <a:latin typeface="Arial" charset="0"/>
              </a:rPr>
              <a:t>2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995738" y="1328738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Arial" charset="0"/>
              </a:rPr>
              <a:t>X</a:t>
            </a:r>
            <a:r>
              <a:rPr lang="en-US" altLang="en-US" b="1" baseline="-25000">
                <a:latin typeface="Arial" charset="0"/>
              </a:rPr>
              <a:t>3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 flipV="1">
            <a:off x="2851150" y="1782763"/>
            <a:ext cx="1114425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041775" y="2700338"/>
            <a:ext cx="346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Arial" charset="0"/>
              </a:rPr>
              <a:t>C</a:t>
            </a:r>
            <a:endParaRPr lang="en-US" altLang="en-US" b="1" baseline="-25000">
              <a:latin typeface="Arial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4184650" y="1744663"/>
            <a:ext cx="0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4498975" y="1709738"/>
            <a:ext cx="2438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6972300" y="13001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Arial" charset="0"/>
              </a:rPr>
              <a:t>X</a:t>
            </a:r>
            <a:r>
              <a:rPr lang="en-US" altLang="en-US" b="1" baseline="-25000">
                <a:latin typeface="Arial" charset="0"/>
              </a:rPr>
              <a:t>n</a:t>
            </a: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4956175" y="15573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5800" y="3352800"/>
            <a:ext cx="78120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 smtClean="0">
                <a:latin typeface="Arial" charset="0"/>
              </a:rPr>
              <a:t>By Bayes </a:t>
            </a:r>
            <a:r>
              <a:rPr lang="en-US" altLang="en-US" b="1" dirty="0">
                <a:latin typeface="Arial" charset="0"/>
              </a:rPr>
              <a:t>Rule:    </a:t>
            </a:r>
            <a:r>
              <a:rPr lang="en-US" altLang="en-US" dirty="0">
                <a:latin typeface="Arial" charset="0"/>
              </a:rPr>
              <a:t>P(C | X</a:t>
            </a:r>
            <a:r>
              <a:rPr lang="en-US" altLang="en-US" baseline="-25000" dirty="0">
                <a:latin typeface="Arial" charset="0"/>
              </a:rPr>
              <a:t>1</a:t>
            </a:r>
            <a:r>
              <a:rPr lang="en-US" altLang="en-US" dirty="0">
                <a:latin typeface="Arial" charset="0"/>
              </a:rPr>
              <a:t>,…</a:t>
            </a:r>
            <a:r>
              <a:rPr lang="en-US" altLang="en-US" dirty="0" err="1">
                <a:latin typeface="Arial" charset="0"/>
              </a:rPr>
              <a:t>X</a:t>
            </a:r>
            <a:r>
              <a:rPr lang="en-US" altLang="en-US" baseline="-25000" dirty="0" err="1">
                <a:latin typeface="Arial" charset="0"/>
              </a:rPr>
              <a:t>n</a:t>
            </a:r>
            <a:r>
              <a:rPr lang="en-US" altLang="en-US" dirty="0">
                <a:latin typeface="Arial" charset="0"/>
              </a:rPr>
              <a:t>)  is proportional to P (C)</a:t>
            </a:r>
            <a:r>
              <a:rPr lang="en-US" altLang="en-US" sz="2000" dirty="0">
                <a:latin typeface="Symbol" pitchFamily="18" charset="2"/>
              </a:rPr>
              <a:t>  P</a:t>
            </a:r>
            <a:r>
              <a:rPr lang="en-US" altLang="en-US" baseline="-25000" dirty="0">
                <a:latin typeface="Arial" charset="0"/>
              </a:rPr>
              <a:t>i</a:t>
            </a:r>
            <a:r>
              <a:rPr lang="en-US" altLang="en-US" dirty="0">
                <a:latin typeface="Arial" charset="0"/>
              </a:rPr>
              <a:t>  P(X</a:t>
            </a:r>
            <a:r>
              <a:rPr lang="en-US" altLang="en-US" baseline="-25000" dirty="0">
                <a:latin typeface="Arial" charset="0"/>
              </a:rPr>
              <a:t>i</a:t>
            </a:r>
            <a:r>
              <a:rPr lang="en-US" altLang="en-US" dirty="0">
                <a:latin typeface="Arial" charset="0"/>
              </a:rPr>
              <a:t> | C)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Arial" charset="0"/>
              </a:rPr>
              <a:t>[note: denominator P(X</a:t>
            </a:r>
            <a:r>
              <a:rPr lang="en-US" altLang="en-US" baseline="-25000" dirty="0">
                <a:latin typeface="Arial" charset="0"/>
              </a:rPr>
              <a:t>1</a:t>
            </a:r>
            <a:r>
              <a:rPr lang="en-US" altLang="en-US" dirty="0">
                <a:latin typeface="Arial" charset="0"/>
              </a:rPr>
              <a:t>,…</a:t>
            </a:r>
            <a:r>
              <a:rPr lang="en-US" altLang="en-US" dirty="0" err="1">
                <a:latin typeface="Arial" charset="0"/>
              </a:rPr>
              <a:t>X</a:t>
            </a:r>
            <a:r>
              <a:rPr lang="en-US" altLang="en-US" baseline="-25000" dirty="0" err="1">
                <a:latin typeface="Arial" charset="0"/>
              </a:rPr>
              <a:t>n</a:t>
            </a:r>
            <a:r>
              <a:rPr lang="en-US" altLang="en-US" dirty="0">
                <a:latin typeface="Arial" charset="0"/>
              </a:rPr>
              <a:t>)  is constant for all classes, may be ignored.]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Arial" charset="0"/>
              </a:rPr>
              <a:t>Features Xi are conditionally independent given the class variable C</a:t>
            </a:r>
          </a:p>
          <a:p>
            <a:pPr lvl="1" eaLnBrk="1" hangingPunct="1">
              <a:spcBef>
                <a:spcPct val="0"/>
              </a:spcBef>
              <a:buSzTx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 choose the class value c</a:t>
            </a:r>
            <a:r>
              <a:rPr lang="en-US" altLang="en-US" sz="1800" baseline="-25000" dirty="0">
                <a:latin typeface="Arial" charset="0"/>
              </a:rPr>
              <a:t>i</a:t>
            </a:r>
            <a:r>
              <a:rPr lang="en-US" altLang="en-US" sz="1800" dirty="0">
                <a:latin typeface="Arial" charset="0"/>
              </a:rPr>
              <a:t> with the highest P(c</a:t>
            </a:r>
            <a:r>
              <a:rPr lang="en-US" altLang="en-US" sz="1800" baseline="-25000" dirty="0">
                <a:latin typeface="Arial" charset="0"/>
              </a:rPr>
              <a:t>i</a:t>
            </a:r>
            <a:r>
              <a:rPr lang="en-US" altLang="en-US" sz="1800" dirty="0">
                <a:latin typeface="Arial" charset="0"/>
              </a:rPr>
              <a:t> | x</a:t>
            </a:r>
            <a:r>
              <a:rPr lang="en-US" altLang="en-US" sz="1800" baseline="-25000" dirty="0">
                <a:latin typeface="Arial" charset="0"/>
              </a:rPr>
              <a:t>1</a:t>
            </a:r>
            <a:r>
              <a:rPr lang="en-US" altLang="en-US" sz="1800" dirty="0">
                <a:latin typeface="Arial" charset="0"/>
              </a:rPr>
              <a:t>,…, </a:t>
            </a:r>
            <a:r>
              <a:rPr lang="en-US" altLang="en-US" sz="1800" dirty="0" err="1">
                <a:latin typeface="Arial" charset="0"/>
              </a:rPr>
              <a:t>x</a:t>
            </a:r>
            <a:r>
              <a:rPr lang="en-US" altLang="en-US" sz="1800" baseline="-25000" dirty="0" err="1">
                <a:latin typeface="Arial" charset="0"/>
              </a:rPr>
              <a:t>n</a:t>
            </a:r>
            <a:r>
              <a:rPr lang="en-US" altLang="en-US" sz="1800" dirty="0">
                <a:latin typeface="Arial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SzTx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 simple to implement, often works very well</a:t>
            </a:r>
          </a:p>
          <a:p>
            <a:pPr lvl="1" eaLnBrk="1" hangingPunct="1">
              <a:spcBef>
                <a:spcPct val="0"/>
              </a:spcBef>
              <a:buSzTx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 e.g., spam email classification: X’s = counts of words in emails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Arial" charset="0"/>
              </a:rPr>
              <a:t>Conditional probabilities P(X</a:t>
            </a:r>
            <a:r>
              <a:rPr lang="en-US" altLang="en-US" baseline="-25000" dirty="0">
                <a:latin typeface="Arial" charset="0"/>
              </a:rPr>
              <a:t>i</a:t>
            </a:r>
            <a:r>
              <a:rPr lang="en-US" altLang="en-US" dirty="0">
                <a:latin typeface="Arial" charset="0"/>
              </a:rPr>
              <a:t> | C) can easily be estimated from labeled date</a:t>
            </a:r>
          </a:p>
          <a:p>
            <a:pPr lvl="1" eaLnBrk="1" hangingPunct="1">
              <a:spcBef>
                <a:spcPct val="0"/>
              </a:spcBef>
              <a:buSzTx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 Problem:  Need to avoid zeroes, e.g., from limited training data</a:t>
            </a:r>
          </a:p>
          <a:p>
            <a:pPr lvl="1" eaLnBrk="1" hangingPunct="1">
              <a:spcBef>
                <a:spcPct val="0"/>
              </a:spcBef>
              <a:buSzTx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 Solutions: Pseudo-counts, beta[</a:t>
            </a:r>
            <a:r>
              <a:rPr lang="en-US" altLang="en-US" sz="1800" dirty="0" err="1">
                <a:latin typeface="Arial" charset="0"/>
              </a:rPr>
              <a:t>a,b</a:t>
            </a:r>
            <a:r>
              <a:rPr lang="en-US" altLang="en-US" sz="1800" dirty="0">
                <a:latin typeface="Arial" charset="0"/>
              </a:rPr>
              <a:t>] distribution, etc.</a:t>
            </a:r>
          </a:p>
        </p:txBody>
      </p:sp>
    </p:spTree>
    <p:extLst>
      <p:ext uri="{BB962C8B-B14F-4D97-AF65-F5344CB8AC3E}">
        <p14:creationId xmlns:p14="http://schemas.microsoft.com/office/powerpoint/2010/main" val="10743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Model (2)</a:t>
            </a:r>
          </a:p>
        </p:txBody>
      </p:sp>
      <p:sp>
        <p:nvSpPr>
          <p:cNvPr id="48131" name="Text Box 31"/>
          <p:cNvSpPr txBox="1">
            <a:spLocks noChangeArrowheads="1"/>
          </p:cNvSpPr>
          <p:nvPr/>
        </p:nvSpPr>
        <p:spPr bwMode="auto">
          <a:xfrm>
            <a:off x="609600" y="1143000"/>
            <a:ext cx="76184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                 P(C | X</a:t>
            </a:r>
            <a:r>
              <a:rPr lang="en-US" altLang="en-US" baseline="-25000">
                <a:latin typeface="Arial" charset="0"/>
              </a:rPr>
              <a:t>1</a:t>
            </a:r>
            <a:r>
              <a:rPr lang="en-US" altLang="en-US">
                <a:latin typeface="Arial" charset="0"/>
              </a:rPr>
              <a:t>,…X</a:t>
            </a:r>
            <a:r>
              <a:rPr lang="en-US" altLang="en-US" baseline="-25000">
                <a:latin typeface="Arial" charset="0"/>
              </a:rPr>
              <a:t>n</a:t>
            </a:r>
            <a:r>
              <a:rPr lang="en-US" altLang="en-US">
                <a:latin typeface="Arial" charset="0"/>
              </a:rPr>
              <a:t>)  =  </a:t>
            </a:r>
            <a:r>
              <a:rPr lang="en-US" altLang="en-US" sz="2000">
                <a:latin typeface="Symbol" pitchFamily="18" charset="2"/>
              </a:rPr>
              <a:t>a  P</a:t>
            </a:r>
            <a:r>
              <a:rPr lang="en-US" altLang="en-US">
                <a:latin typeface="Arial" charset="0"/>
              </a:rPr>
              <a:t>  P(X</a:t>
            </a:r>
            <a:r>
              <a:rPr lang="en-US" altLang="en-US" baseline="-25000">
                <a:latin typeface="Arial" charset="0"/>
              </a:rPr>
              <a:t>i</a:t>
            </a:r>
            <a:r>
              <a:rPr lang="en-US" altLang="en-US">
                <a:latin typeface="Arial" charset="0"/>
              </a:rPr>
              <a:t> | C)  P (C)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Probabilities P(C) and P(Xi | C) can easily be estimated from labeled data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P(C = cj)  ≈ #(Examples with class label cj)  /  #(Examples)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P(Xi = xik | C = cj)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      ≈ #(Examples with Xi value xik and class label cj)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	 /  #(Examples with class label cj)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Usually easiest to work with logs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	log [ P(C | X</a:t>
            </a:r>
            <a:r>
              <a:rPr lang="en-US" altLang="en-US" baseline="-25000">
                <a:latin typeface="Arial" charset="0"/>
              </a:rPr>
              <a:t>1</a:t>
            </a:r>
            <a:r>
              <a:rPr lang="en-US" altLang="en-US">
                <a:latin typeface="Arial" charset="0"/>
              </a:rPr>
              <a:t>,…X</a:t>
            </a:r>
            <a:r>
              <a:rPr lang="en-US" altLang="en-US" baseline="-25000">
                <a:latin typeface="Arial" charset="0"/>
              </a:rPr>
              <a:t>n</a:t>
            </a:r>
            <a:r>
              <a:rPr lang="en-US" altLang="en-US">
                <a:latin typeface="Arial" charset="0"/>
              </a:rPr>
              <a:t>) 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	 	=  log </a:t>
            </a:r>
            <a:r>
              <a:rPr lang="en-US" altLang="en-US" sz="2000">
                <a:latin typeface="Symbol" pitchFamily="18" charset="2"/>
              </a:rPr>
              <a:t>a +   </a:t>
            </a:r>
            <a:r>
              <a:rPr lang="en-US" altLang="en-US" sz="2000">
                <a:latin typeface="Symbol" pitchFamily="18" charset="2"/>
                <a:sym typeface="Symbol" pitchFamily="18" charset="2"/>
              </a:rPr>
              <a:t>  [</a:t>
            </a:r>
            <a:r>
              <a:rPr lang="en-US" altLang="en-US">
                <a:latin typeface="Arial" charset="0"/>
              </a:rPr>
              <a:t> log P(X</a:t>
            </a:r>
            <a:r>
              <a:rPr lang="en-US" altLang="en-US" baseline="-25000">
                <a:latin typeface="Arial" charset="0"/>
              </a:rPr>
              <a:t>i</a:t>
            </a:r>
            <a:r>
              <a:rPr lang="en-US" altLang="en-US">
                <a:latin typeface="Arial" charset="0"/>
              </a:rPr>
              <a:t> | C)  + log P (C) 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DANGER: Suppose ZERO examples with Xi value xik and class label cj 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An unseen example with Xi value xik will NEVER predict class label cj 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Practical solutions: Pseudocounts, e.g., add 1 to every #() , etc.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charset="0"/>
              </a:rPr>
              <a:t>Theoretical solutions: Bayesian inference, beta distribution,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105400"/>
            <a:ext cx="7694613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" y="0"/>
            <a:ext cx="8839200" cy="1676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Decision Boundaries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we find a boundary that separates the two classes?</a:t>
            </a:r>
            <a:endParaRPr lang="en-US" sz="2800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83472"/>
            <a:ext cx="7162800" cy="5372100"/>
          </a:xfrm>
          <a:noFill/>
        </p:spPr>
      </p:pic>
      <p:sp>
        <p:nvSpPr>
          <p:cNvPr id="10" name="Freeform 8"/>
          <p:cNvSpPr>
            <a:spLocks/>
          </p:cNvSpPr>
          <p:nvPr/>
        </p:nvSpPr>
        <p:spPr bwMode="auto">
          <a:xfrm>
            <a:off x="2057400" y="2245472"/>
            <a:ext cx="5029200" cy="2895600"/>
          </a:xfrm>
          <a:custGeom>
            <a:avLst/>
            <a:gdLst>
              <a:gd name="T0" fmla="*/ 0 w 2688"/>
              <a:gd name="T1" fmla="*/ 0 h 1584"/>
              <a:gd name="T2" fmla="*/ 2147483647 w 2688"/>
              <a:gd name="T3" fmla="*/ 2147483647 h 1584"/>
              <a:gd name="T4" fmla="*/ 2147483647 w 2688"/>
              <a:gd name="T5" fmla="*/ 2147483647 h 1584"/>
              <a:gd name="T6" fmla="*/ 2147483647 w 2688"/>
              <a:gd name="T7" fmla="*/ 2147483647 h 1584"/>
              <a:gd name="T8" fmla="*/ 2147483647 w 2688"/>
              <a:gd name="T9" fmla="*/ 2147483647 h 1584"/>
              <a:gd name="T10" fmla="*/ 2147483647 w 2688"/>
              <a:gd name="T11" fmla="*/ 2147483647 h 1584"/>
              <a:gd name="T12" fmla="*/ 2147483647 w 2688"/>
              <a:gd name="T13" fmla="*/ 2147483647 h 1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1584"/>
              <a:gd name="T23" fmla="*/ 2688 w 2688"/>
              <a:gd name="T24" fmla="*/ 1584 h 1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1584">
                <a:moveTo>
                  <a:pt x="0" y="0"/>
                </a:moveTo>
                <a:cubicBezTo>
                  <a:pt x="268" y="80"/>
                  <a:pt x="536" y="160"/>
                  <a:pt x="672" y="288"/>
                </a:cubicBezTo>
                <a:cubicBezTo>
                  <a:pt x="808" y="416"/>
                  <a:pt x="744" y="664"/>
                  <a:pt x="816" y="768"/>
                </a:cubicBezTo>
                <a:cubicBezTo>
                  <a:pt x="888" y="872"/>
                  <a:pt x="984" y="896"/>
                  <a:pt x="1104" y="912"/>
                </a:cubicBezTo>
                <a:cubicBezTo>
                  <a:pt x="1224" y="928"/>
                  <a:pt x="1440" y="792"/>
                  <a:pt x="1536" y="864"/>
                </a:cubicBezTo>
                <a:cubicBezTo>
                  <a:pt x="1632" y="936"/>
                  <a:pt x="1488" y="1224"/>
                  <a:pt x="1680" y="1344"/>
                </a:cubicBezTo>
                <a:cubicBezTo>
                  <a:pt x="1872" y="1464"/>
                  <a:pt x="2520" y="1544"/>
                  <a:pt x="2688" y="158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38400" y="1940672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Decision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Boundary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15000" y="2093072"/>
            <a:ext cx="1089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Decision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Region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05000" y="5369672"/>
            <a:ext cx="1089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Decision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/>
              <a:t>Region 2</a:t>
            </a:r>
          </a:p>
        </p:txBody>
      </p:sp>
    </p:spTree>
    <p:extLst>
      <p:ext uri="{BB962C8B-B14F-4D97-AF65-F5344CB8AC3E}">
        <p14:creationId xmlns:p14="http://schemas.microsoft.com/office/powerpoint/2010/main" val="79790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Classifier Bias — Decision Tree or Linear Perceptron?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28800"/>
            <a:ext cx="5962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 Bias — Decision Tree or Linear Perceptron?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1371600" y="1828800"/>
            <a:ext cx="4114800" cy="3962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1562100" y="1714500"/>
            <a:ext cx="3962400" cy="4038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133600" y="24384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33600" y="48768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352800" y="36576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90600" y="36576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400300" y="1943100"/>
            <a:ext cx="1143000" cy="762000"/>
          </a:xfrm>
          <a:prstGeom prst="bentConnector3">
            <a:avLst>
              <a:gd name="adj1" fmla="val 101646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495800" y="3657600"/>
            <a:ext cx="1371600" cy="1143000"/>
          </a:xfrm>
          <a:prstGeom prst="bentConnector3">
            <a:avLst>
              <a:gd name="adj1" fmla="val 1899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71600" y="24384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352800" y="4800600"/>
            <a:ext cx="243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352800" y="4191000"/>
            <a:ext cx="1143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19500" y="3924300"/>
            <a:ext cx="533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05200" y="3810000"/>
            <a:ext cx="304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657600" y="3962400"/>
            <a:ext cx="228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 Bias — Decision Tree or Linear Perceptron?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1371600" y="1828800"/>
            <a:ext cx="4114800" cy="3962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 flipV="1">
            <a:off x="1562100" y="1714500"/>
            <a:ext cx="3962400" cy="4038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143000"/>
            <a:ext cx="5410200" cy="5334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 Bias — Decision Tree or Linear Perceptron?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6576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733800"/>
            <a:ext cx="19050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676400"/>
            <a:ext cx="19050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143000"/>
            <a:ext cx="5410200" cy="5334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 Bias — Decision Tree or Linear Perceptron?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6576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733800"/>
            <a:ext cx="19050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676400"/>
            <a:ext cx="19050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38200" y="3886200"/>
            <a:ext cx="54864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3429000"/>
            <a:ext cx="2971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3657600"/>
            <a:ext cx="2971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Classification in Euclidean Space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classifier is a partition of </a:t>
            </a:r>
            <a:r>
              <a:rPr lang="en-US" altLang="en-US" smtClean="0"/>
              <a:t>the feature space </a:t>
            </a:r>
            <a:r>
              <a:rPr lang="en-US" altLang="en-US" dirty="0" smtClean="0"/>
              <a:t>into disjoint decision regions</a:t>
            </a:r>
          </a:p>
          <a:p>
            <a:pPr lvl="1" eaLnBrk="1" hangingPunct="1"/>
            <a:r>
              <a:rPr lang="en-US" altLang="en-US" dirty="0" smtClean="0"/>
              <a:t>Each region has a label attached </a:t>
            </a:r>
          </a:p>
          <a:p>
            <a:pPr lvl="1" eaLnBrk="1" hangingPunct="1"/>
            <a:r>
              <a:rPr lang="en-US" altLang="en-US" dirty="0" smtClean="0"/>
              <a:t>Regions with the same label need not be contiguous</a:t>
            </a:r>
          </a:p>
          <a:p>
            <a:pPr lvl="1" eaLnBrk="1" hangingPunct="1"/>
            <a:r>
              <a:rPr lang="en-US" altLang="en-US" dirty="0" smtClean="0"/>
              <a:t>For a new test point, find what decision region it is in, and predict the corresponding label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Decision boundaries = boundaries between decision regions</a:t>
            </a:r>
          </a:p>
          <a:p>
            <a:pPr lvl="1" eaLnBrk="1" hangingPunct="1"/>
            <a:r>
              <a:rPr lang="en-US" altLang="en-US" dirty="0" smtClean="0"/>
              <a:t>The “dual representation” of decision regions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We can characterize a classifier by the equations for its decision boundaries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Learning a classifier </a:t>
            </a:r>
            <a:r>
              <a:rPr lang="en-US" altLang="en-US" dirty="0" smtClean="0">
                <a:sym typeface="Wingdings" pitchFamily="2" charset="2"/>
              </a:rPr>
              <a:t> searching for the decision boundaries that optimize our objective function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4953000"/>
            <a:ext cx="3352800" cy="91440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Decision Tree Example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752600" y="42068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1752600" y="192087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057400" y="3368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2209800" y="3521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25146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2895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2514600" y="3140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3048000" y="2987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2286000" y="3749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3352800" y="3673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590800" y="34448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743200" y="3597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2004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3657600" y="29876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352800" y="2530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2514600" y="3978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3810000" y="39020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38862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>
            <a:off x="3200400" y="1752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1752600" y="32924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2438400" y="3292475"/>
            <a:ext cx="9525" cy="969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3048000" y="42068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itchFamily="34" charset="0"/>
              </a:rPr>
              <a:t>t1</a:t>
            </a: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2286000" y="42068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itchFamily="34" charset="0"/>
              </a:rPr>
              <a:t>t3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1295400" y="31400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Arial" pitchFamily="34" charset="0"/>
              </a:rPr>
              <a:t>t2</a:t>
            </a:r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3886200" y="41910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itchFamily="34" charset="0"/>
              </a:rPr>
              <a:t>Income</a:t>
            </a: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914400" y="17526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itchFamily="34" charset="0"/>
              </a:rPr>
              <a:t>Debt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6553200" y="19050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itchFamily="34" charset="0"/>
              </a:rPr>
              <a:t>Income &gt; t1</a:t>
            </a:r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7467600" y="2286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32"/>
          <p:cNvSpPr>
            <a:spLocks noChangeArrowheads="1"/>
          </p:cNvSpPr>
          <p:nvPr/>
        </p:nvSpPr>
        <p:spPr bwMode="auto">
          <a:xfrm>
            <a:off x="80772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 flipH="1">
            <a:off x="6705600" y="2286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Oval 34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5867400" y="33528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itchFamily="34" charset="0"/>
              </a:rPr>
              <a:t>Debt &gt; t2</a:t>
            </a: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6629400" y="3733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5029200" y="48006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itchFamily="34" charset="0"/>
              </a:rPr>
              <a:t>Income &gt; t3</a:t>
            </a:r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H="1">
            <a:off x="5867400" y="3733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5943600" y="51816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>
            <a:off x="5029200" y="5181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Oval 41"/>
          <p:cNvSpPr>
            <a:spLocks noChangeArrowheads="1"/>
          </p:cNvSpPr>
          <p:nvPr/>
        </p:nvSpPr>
        <p:spPr bwMode="auto">
          <a:xfrm>
            <a:off x="4876800" y="624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6477000" y="6172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228600" y="5105400"/>
            <a:ext cx="290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Arial" pitchFamily="34" charset="0"/>
              </a:rPr>
              <a:t>Note: tree boundaries are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Arial" pitchFamily="34" charset="0"/>
              </a:rPr>
              <a:t>linear and axis-parallel</a:t>
            </a:r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685800" y="38100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Simple Classifier: Minimum Distance Classifier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Training</a:t>
            </a:r>
          </a:p>
          <a:p>
            <a:pPr lvl="1" eaLnBrk="1" hangingPunct="1"/>
            <a:r>
              <a:rPr lang="en-US" altLang="en-US" smtClean="0"/>
              <a:t>Separate training vectors by class</a:t>
            </a:r>
          </a:p>
          <a:p>
            <a:pPr lvl="1" eaLnBrk="1" hangingPunct="1"/>
            <a:r>
              <a:rPr lang="en-US" altLang="en-US" smtClean="0"/>
              <a:t>Compute the mean for each class, </a:t>
            </a:r>
            <a:r>
              <a:rPr lang="en-US" altLang="en-US" sz="1800" u="sng" smtClean="0">
                <a:latin typeface="Symbol" pitchFamily="18" charset="2"/>
              </a:rPr>
              <a:t>m</a:t>
            </a:r>
            <a:r>
              <a:rPr lang="en-US" altLang="en-US" baseline="-25000" smtClean="0"/>
              <a:t>k</a:t>
            </a:r>
            <a:r>
              <a:rPr lang="en-US" altLang="en-US" smtClean="0"/>
              <a:t>,   k = 1,… m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Prediction</a:t>
            </a:r>
          </a:p>
          <a:p>
            <a:pPr lvl="1" eaLnBrk="1" hangingPunct="1"/>
            <a:r>
              <a:rPr lang="en-US" altLang="en-US" smtClean="0"/>
              <a:t>Compute the closest mean to a test vector </a:t>
            </a:r>
            <a:r>
              <a:rPr lang="en-US" altLang="en-US" u="sng" smtClean="0"/>
              <a:t>x</a:t>
            </a:r>
            <a:r>
              <a:rPr lang="en-US" altLang="en-US" smtClean="0"/>
              <a:t>’ (using Euclidean distance)</a:t>
            </a:r>
          </a:p>
          <a:p>
            <a:pPr lvl="1" eaLnBrk="1" hangingPunct="1"/>
            <a:r>
              <a:rPr lang="en-US" altLang="en-US" smtClean="0"/>
              <a:t>Predict the corresponding class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the 2-class case, the decision boundary is defined by the locus of the hyperplane that is halfway between the 2 means and is orthogonal to the line connecting them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is a very simple-minded classifier – easy to think of cases where it will not work very well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Minimum Distance Classifier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1557338"/>
            <a:ext cx="5600700" cy="4200525"/>
          </a:xfrm>
          <a:noFill/>
        </p:spPr>
      </p:pic>
      <p:sp>
        <p:nvSpPr>
          <p:cNvPr id="18436" name="Oval 8"/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 flipV="1">
            <a:off x="4038600" y="31242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3124200" y="1905000"/>
            <a:ext cx="30480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Another Example: Nearest Neighbor Classifier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nearest-neighbor classifier</a:t>
            </a:r>
          </a:p>
          <a:p>
            <a:pPr lvl="1" eaLnBrk="1" hangingPunct="1"/>
            <a:r>
              <a:rPr lang="en-US" altLang="en-US" dirty="0" smtClean="0"/>
              <a:t>Given a test point </a:t>
            </a:r>
            <a:r>
              <a:rPr lang="en-US" altLang="en-US" u="sng" dirty="0" smtClean="0"/>
              <a:t>x</a:t>
            </a:r>
            <a:r>
              <a:rPr lang="en-US" altLang="en-US" dirty="0" smtClean="0"/>
              <a:t>’, compute the distance between </a:t>
            </a:r>
            <a:r>
              <a:rPr lang="en-US" altLang="en-US" u="sng" dirty="0" smtClean="0"/>
              <a:t>x</a:t>
            </a:r>
            <a:r>
              <a:rPr lang="en-US" altLang="en-US" dirty="0" smtClean="0"/>
              <a:t>’ and each input data point </a:t>
            </a:r>
          </a:p>
          <a:p>
            <a:pPr lvl="1" eaLnBrk="1" hangingPunct="1"/>
            <a:r>
              <a:rPr lang="en-US" altLang="en-US" dirty="0" smtClean="0"/>
              <a:t>Find the closest neighbor in the training data</a:t>
            </a:r>
          </a:p>
          <a:p>
            <a:pPr lvl="1" eaLnBrk="1" hangingPunct="1"/>
            <a:r>
              <a:rPr lang="en-US" altLang="en-US" dirty="0" smtClean="0"/>
              <a:t>Assign </a:t>
            </a:r>
            <a:r>
              <a:rPr lang="en-US" altLang="en-US" u="sng" dirty="0" smtClean="0"/>
              <a:t>x</a:t>
            </a:r>
            <a:r>
              <a:rPr lang="en-US" altLang="en-US" dirty="0" smtClean="0"/>
              <a:t>’ the class label of this neighbor</a:t>
            </a:r>
          </a:p>
          <a:p>
            <a:pPr lvl="1" eaLnBrk="1" hangingPunct="1"/>
            <a:r>
              <a:rPr lang="en-US" altLang="en-US" dirty="0" smtClean="0"/>
              <a:t>(sort of generalizes minimum distance classifier to exemplars)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/>
              <a:t>The nearest neighbor classifier results in piecewise </a:t>
            </a:r>
            <a:r>
              <a:rPr lang="en-US" altLang="en-US" dirty="0" smtClean="0"/>
              <a:t>linear decision </a:t>
            </a:r>
            <a:r>
              <a:rPr lang="en-US" altLang="en-US" dirty="0"/>
              <a:t>boundaries</a:t>
            </a:r>
            <a:endParaRPr lang="en-US" altLang="en-US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2"/>
          <a:stretch/>
        </p:blipFill>
        <p:spPr bwMode="auto">
          <a:xfrm>
            <a:off x="1662953" y="3810000"/>
            <a:ext cx="608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894" y="6519446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Image </a:t>
            </a:r>
            <a:r>
              <a:rPr lang="en-US" sz="1600" b="1" dirty="0"/>
              <a:t>Courtesy: http://scott.fortmann-roe.com/docs/BiasVariance.html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Overall Boundary = Piecewise Linear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1828800" y="15240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828800" y="579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48200" y="3276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248400" y="2438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46525" y="5829300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Feature 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Feature 2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257675" y="4310063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?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5486400" y="12192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953000" y="1981200"/>
            <a:ext cx="14478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2743200" y="3276600"/>
            <a:ext cx="35052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038600" y="3657600"/>
            <a:ext cx="3048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4179888" y="4343400"/>
            <a:ext cx="250825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4191000" y="3505200"/>
            <a:ext cx="1676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4202113" y="3471863"/>
            <a:ext cx="1676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5562600" y="2971800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5562600" y="914400"/>
            <a:ext cx="4572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574925" y="1409700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Decision Region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for Class 1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629400" y="1524000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Decision Region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for Class 2</a:t>
            </a:r>
          </a:p>
        </p:txBody>
      </p:sp>
    </p:spTree>
    <p:extLst>
      <p:ext uri="{BB962C8B-B14F-4D97-AF65-F5344CB8AC3E}">
        <p14:creationId xmlns:p14="http://schemas.microsoft.com/office/powerpoint/2010/main" val="22971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23530</TotalTime>
  <Words>1722</Words>
  <Application>Microsoft Office PowerPoint</Application>
  <PresentationFormat>On-screen Show (4:3)</PresentationFormat>
  <Paragraphs>303</Paragraphs>
  <Slides>34</Slides>
  <Notes>19</Notes>
  <HiddenSlides>9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1_Default Design</vt:lpstr>
      <vt:lpstr>2_Default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3_Default Design</vt:lpstr>
      <vt:lpstr>Office Theme</vt:lpstr>
      <vt:lpstr>Acrobat Document</vt:lpstr>
      <vt:lpstr>Review Machine Learning Classifiers Chapters 18.5-18.12; 20.2.2</vt:lpstr>
      <vt:lpstr>A Different View on Data Representation</vt:lpstr>
      <vt:lpstr>Decision Boundaries Can we find a boundary that separates the two classes?</vt:lpstr>
      <vt:lpstr>Classification in Euclidean Space</vt:lpstr>
      <vt:lpstr>Decision Tree Example</vt:lpstr>
      <vt:lpstr>A Simple Classifier: Minimum Distance Classifier</vt:lpstr>
      <vt:lpstr>Minimum Distance Classifier</vt:lpstr>
      <vt:lpstr>Another Example: Nearest Neighbor Classifier</vt:lpstr>
      <vt:lpstr>Overall Boundary = Piecewise Linear</vt:lpstr>
      <vt:lpstr>PowerPoint Presentation</vt:lpstr>
      <vt:lpstr>PowerPoint Presentation</vt:lpstr>
      <vt:lpstr>PowerPoint Presentation</vt:lpstr>
      <vt:lpstr>Linear Classifiers</vt:lpstr>
      <vt:lpstr>Linear Classifiers</vt:lpstr>
      <vt:lpstr>Linear Classifiers</vt:lpstr>
      <vt:lpstr>Linear Classifiers</vt:lpstr>
      <vt:lpstr>PowerPoint Presentation</vt:lpstr>
      <vt:lpstr>The Perceptron Classifier (pages 729-731 in text)</vt:lpstr>
      <vt:lpstr>Two different types of perceptron output</vt:lpstr>
      <vt:lpstr>Pseudo-code for Perceptron Training  </vt:lpstr>
      <vt:lpstr>Multi-Layer Perceptrons (Artificial Neural Networks)  (sections 18.7.3-18.7.4 in textbook)</vt:lpstr>
      <vt:lpstr>Multi-Layer Perceptrons (Artificial Neural Networks)  (sections 18.7.3-18.7.4 in textbook)</vt:lpstr>
      <vt:lpstr>Which decision boundary is “better”?</vt:lpstr>
      <vt:lpstr>Support Vector Machines (SVM): “Modern perceptrons” (section 18.9, R&amp;N)</vt:lpstr>
      <vt:lpstr>Constructs a “maximum margin separator”</vt:lpstr>
      <vt:lpstr>Can embed the data in a non-linear higher dimension space</vt:lpstr>
      <vt:lpstr>Naïve Bayes Model                  (section 20.2.2 R&amp;N 3rd ed.)</vt:lpstr>
      <vt:lpstr>Naïve Bayes Model                  (section 20.2.2 R&amp;N 3rd ed.)</vt:lpstr>
      <vt:lpstr>Naïve Bayes Model (2)</vt:lpstr>
      <vt:lpstr>Classifier Bias — Decision Tree or Linear Perceptron?</vt:lpstr>
      <vt:lpstr>Classifier Bias — Decision Tree or Linear Perceptron?</vt:lpstr>
      <vt:lpstr>Classifier Bias — Decision Tree or Linear Perceptron?</vt:lpstr>
      <vt:lpstr>Classifier Bias — Decision Tree or Linear Perceptron?</vt:lpstr>
      <vt:lpstr>Classifier Bias — Decision Tree or Linear Perceptron?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CS-171 Final Review</dc:title>
  <dc:creator>Information &amp; Computer Sciences</dc:creator>
  <cp:lastModifiedBy>Lathrop,Richard</cp:lastModifiedBy>
  <cp:revision>379</cp:revision>
  <dcterms:created xsi:type="dcterms:W3CDTF">2009-11-16T17:45:22Z</dcterms:created>
  <dcterms:modified xsi:type="dcterms:W3CDTF">2019-03-14T20:01:44Z</dcterms:modified>
</cp:coreProperties>
</file>