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2"/>
  </p:notesMasterIdLst>
  <p:sldIdLst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5" r:id="rId13"/>
    <p:sldId id="320" r:id="rId14"/>
    <p:sldId id="319" r:id="rId15"/>
    <p:sldId id="324" r:id="rId16"/>
    <p:sldId id="327" r:id="rId17"/>
    <p:sldId id="321" r:id="rId18"/>
    <p:sldId id="367" r:id="rId19"/>
    <p:sldId id="368" r:id="rId20"/>
    <p:sldId id="369" r:id="rId21"/>
    <p:sldId id="329" r:id="rId22"/>
    <p:sldId id="330" r:id="rId23"/>
    <p:sldId id="331" r:id="rId24"/>
    <p:sldId id="332" r:id="rId25"/>
    <p:sldId id="365" r:id="rId26"/>
    <p:sldId id="333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71" r:id="rId35"/>
    <p:sldId id="372" r:id="rId36"/>
    <p:sldId id="373" r:id="rId37"/>
    <p:sldId id="374" r:id="rId38"/>
    <p:sldId id="376" r:id="rId39"/>
    <p:sldId id="375" r:id="rId40"/>
    <p:sldId id="342" r:id="rId41"/>
    <p:sldId id="360" r:id="rId42"/>
    <p:sldId id="361" r:id="rId43"/>
    <p:sldId id="362" r:id="rId44"/>
    <p:sldId id="363" r:id="rId45"/>
    <p:sldId id="364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77" r:id="rId57"/>
    <p:sldId id="382" r:id="rId58"/>
    <p:sldId id="378" r:id="rId59"/>
    <p:sldId id="380" r:id="rId60"/>
    <p:sldId id="381" r:id="rId61"/>
  </p:sldIdLst>
  <p:sldSz cx="9144000" cy="6858000" type="screen4x3"/>
  <p:notesSz cx="6983413" cy="9283700"/>
  <p:custDataLst>
    <p:tags r:id="rId63"/>
  </p:custDataLst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6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gs" Target="tags/tag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13" Type="http://schemas.openxmlformats.org/officeDocument/2006/relationships/slide" Target="slides/slide32.xml"/><Relationship Id="rId18" Type="http://schemas.openxmlformats.org/officeDocument/2006/relationships/slide" Target="slides/slide44.xml"/><Relationship Id="rId3" Type="http://schemas.openxmlformats.org/officeDocument/2006/relationships/slide" Target="slides/slide6.xml"/><Relationship Id="rId21" Type="http://schemas.openxmlformats.org/officeDocument/2006/relationships/slide" Target="slides/slide48.xml"/><Relationship Id="rId7" Type="http://schemas.openxmlformats.org/officeDocument/2006/relationships/slide" Target="slides/slide23.xml"/><Relationship Id="rId12" Type="http://schemas.openxmlformats.org/officeDocument/2006/relationships/slide" Target="slides/slide31.xml"/><Relationship Id="rId17" Type="http://schemas.openxmlformats.org/officeDocument/2006/relationships/slide" Target="slides/slide43.xml"/><Relationship Id="rId2" Type="http://schemas.openxmlformats.org/officeDocument/2006/relationships/slide" Target="slides/slide5.xml"/><Relationship Id="rId16" Type="http://schemas.openxmlformats.org/officeDocument/2006/relationships/slide" Target="slides/slide42.xml"/><Relationship Id="rId20" Type="http://schemas.openxmlformats.org/officeDocument/2006/relationships/slide" Target="slides/slide46.xml"/><Relationship Id="rId1" Type="http://schemas.openxmlformats.org/officeDocument/2006/relationships/slide" Target="slides/slide4.xml"/><Relationship Id="rId6" Type="http://schemas.openxmlformats.org/officeDocument/2006/relationships/slide" Target="slides/slide11.xml"/><Relationship Id="rId11" Type="http://schemas.openxmlformats.org/officeDocument/2006/relationships/slide" Target="slides/slide30.xml"/><Relationship Id="rId24" Type="http://schemas.openxmlformats.org/officeDocument/2006/relationships/slide" Target="slides/slide56.xml"/><Relationship Id="rId5" Type="http://schemas.openxmlformats.org/officeDocument/2006/relationships/slide" Target="slides/slide8.xml"/><Relationship Id="rId15" Type="http://schemas.openxmlformats.org/officeDocument/2006/relationships/slide" Target="slides/slide41.xml"/><Relationship Id="rId23" Type="http://schemas.openxmlformats.org/officeDocument/2006/relationships/slide" Target="slides/slide54.xml"/><Relationship Id="rId10" Type="http://schemas.openxmlformats.org/officeDocument/2006/relationships/slide" Target="slides/slide29.xml"/><Relationship Id="rId19" Type="http://schemas.openxmlformats.org/officeDocument/2006/relationships/slide" Target="slides/slide45.xml"/><Relationship Id="rId4" Type="http://schemas.openxmlformats.org/officeDocument/2006/relationships/slide" Target="slides/slide7.xml"/><Relationship Id="rId9" Type="http://schemas.openxmlformats.org/officeDocument/2006/relationships/slide" Target="slides/slide28.xml"/><Relationship Id="rId14" Type="http://schemas.openxmlformats.org/officeDocument/2006/relationships/slide" Target="slides/slide39.xml"/><Relationship Id="rId2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983413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25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56050" y="0"/>
            <a:ext cx="3025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0263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98500" y="4410075"/>
            <a:ext cx="5586413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18563"/>
            <a:ext cx="3025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56050" y="8818563"/>
            <a:ext cx="3025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EE890D4-2B15-4D22-B900-367163D5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33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9pPr>
          </a:lstStyle>
          <a:p>
            <a:fld id="{BE806D50-9EA3-4806-BE2F-5058AFE5E46D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446405-FC04-4DFD-B6DA-E56EC577BF7E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983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83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A2C225-925E-483B-BE3F-3CC1B5AE941A}" type="slidenum">
              <a:rPr lang="en-US"/>
              <a:pPr eaLnBrk="1" hangingPunct="1"/>
              <a:t>39</a:t>
            </a:fld>
            <a:endParaRPr lang="en-US"/>
          </a:p>
        </p:txBody>
      </p:sp>
      <p:sp>
        <p:nvSpPr>
          <p:cNvPr id="993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93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6B977-24F5-49DF-8BA6-7D5E389B3ED5}" type="slidenum">
              <a:rPr lang="en-US"/>
              <a:pPr eaLnBrk="1" hangingPunct="1"/>
              <a:t>40</a:t>
            </a:fld>
            <a:endParaRPr lang="en-US"/>
          </a:p>
        </p:txBody>
      </p:sp>
      <p:sp>
        <p:nvSpPr>
          <p:cNvPr id="1003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03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7711F5-89D7-4A07-9A51-6949B30521B9}" type="slidenum">
              <a:rPr lang="en-US"/>
              <a:pPr eaLnBrk="1" hangingPunct="1"/>
              <a:t>41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3F6D91-3AA0-4100-A9D1-3E8147113DFB}" type="slidenum">
              <a:rPr lang="en-US"/>
              <a:pPr eaLnBrk="1" hangingPunct="1"/>
              <a:t>42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7D1665-B082-404A-B22A-699C0E7688CA}" type="slidenum">
              <a:rPr lang="en-US"/>
              <a:pPr eaLnBrk="1" hangingPunct="1"/>
              <a:t>43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DA865A-BAAD-4A7B-ADD7-40E85DED386A}" type="slidenum">
              <a:rPr lang="en-US"/>
              <a:pPr eaLnBrk="1" hangingPunct="1"/>
              <a:t>44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F25C39-1F77-4613-A519-4A6E1A68C01C}" type="slidenum">
              <a:rPr lang="en-US"/>
              <a:pPr eaLnBrk="1" hangingPunct="1"/>
              <a:t>45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6A752-3F86-469D-98ED-E35485EC0C3F}" type="slidenum">
              <a:rPr lang="en-US"/>
              <a:pPr eaLnBrk="1" hangingPunct="1"/>
              <a:t>46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6CE3CE-BAA5-4552-9CED-1AB2BA6B8C8F}" type="slidenum">
              <a:rPr lang="en-US"/>
              <a:pPr eaLnBrk="1" hangingPunct="1"/>
              <a:t>47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7C4A9-BF39-4B43-8C36-66D70E433911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B348C0-7599-4177-ACED-B1B77FCF0187}" type="slidenum">
              <a:rPr lang="en-US"/>
              <a:pPr eaLnBrk="1" hangingPunct="1"/>
              <a:t>48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97EF98-673F-413A-BD8A-411109F99F2D}" type="slidenum">
              <a:rPr lang="en-US"/>
              <a:pPr eaLnBrk="1" hangingPunct="1"/>
              <a:t>49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E9A5C-79DE-49EA-8DDB-DFCCDA3A087D}" type="slidenum">
              <a:rPr lang="en-US"/>
              <a:pPr eaLnBrk="1" hangingPunct="1"/>
              <a:t>50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AA9601-0A1B-495C-B3AC-F29CEB567365}" type="slidenum">
              <a:rPr lang="en-US"/>
              <a:pPr eaLnBrk="1" hangingPunct="1"/>
              <a:t>51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EF992B-0A13-4568-8FAB-FAFBF7D3E02A}" type="slidenum">
              <a:rPr lang="en-US"/>
              <a:pPr eaLnBrk="1" hangingPunct="1"/>
              <a:t>52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020A31-BAE2-423B-A5E3-1AB76381B203}" type="slidenum">
              <a:rPr lang="en-US"/>
              <a:pPr eaLnBrk="1" hangingPunct="1"/>
              <a:t>53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43437" cy="3481387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342" y="4409758"/>
            <a:ext cx="5586730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0D4466-58CF-47AD-AAAB-020E21848E8D}" type="slidenum">
              <a:rPr lang="en-US"/>
              <a:pPr eaLnBrk="1" hangingPunct="1"/>
              <a:t>54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43437" cy="3481387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342" y="4409758"/>
            <a:ext cx="5586730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4421" indent="-274777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9109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8752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8396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8039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7683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7326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36970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6AD75B-6BFC-4495-AE1D-0F90E3216FF0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AFB342-366E-4834-B36E-A983FAE7B4E1}" type="slidenum">
              <a:rPr lang="en-US"/>
              <a:pPr eaLnBrk="1" hangingPunct="1"/>
              <a:t>56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6913"/>
            <a:ext cx="4643437" cy="3481387"/>
          </a:xfrm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4421" indent="-274777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9109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8752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8396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8039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7683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7326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36970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1B285A-0586-40ED-B9D8-06CAF1D419A7}" type="slidenum">
              <a:rPr lang="en-US" smtClean="0"/>
              <a:pPr eaLnBrk="1" hangingPunct="1"/>
              <a:t>57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4421" indent="-274777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9109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8752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8396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8039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7683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7326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36970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9831F4-556E-4B1C-A7DE-31955F3E555E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4421" indent="-274777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9109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8752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8396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8039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7683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7326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36970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920609-0960-495D-92B2-EE592BB2DD96}" type="slidenum">
              <a:rPr lang="en-US" smtClean="0"/>
              <a:pPr eaLnBrk="1" hangingPunct="1"/>
              <a:t>58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032" y="4410065"/>
            <a:ext cx="5119351" cy="41767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4421" indent="-274777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9109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8752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8396" indent="-219822" defTabSz="9281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8039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7683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7326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36970" indent="-219822" defTabSz="928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38C988-42BE-4741-B0DE-645EDCE1DA4B}" type="slidenum">
              <a:rPr lang="en-US" smtClean="0"/>
              <a:pPr eaLnBrk="1" hangingPunct="1"/>
              <a:t>59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2ACBEA-6799-48AB-92FD-CA9C914F3909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FA43D-A05F-4B48-AC1D-14FCC6D3A4EC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FFA74-696E-4175-A982-869987851DDF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7FF07-67E1-4033-B0B2-9B8CCA955B49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CD7361-3784-45E1-93DF-4283DDAA80E7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5651" y="8817904"/>
            <a:ext cx="3026146" cy="4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5" rIns="91350" bIns="45675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5209" indent="-290465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1860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6603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1347" indent="-23237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6091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0835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5579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50322" indent="-2323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F7322-8BF7-463A-BD6D-AEB7FED2D732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3263"/>
            <a:ext cx="4624387" cy="3468687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966B-3E6D-4FD2-917D-0ED8CF54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9BC2-0317-431F-A47C-72E88441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2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5813" cy="5561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61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5B24-B3B1-4037-95E3-900E76E25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1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848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848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8491-5C5E-4765-B4D5-30C1BC0A7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9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704C6-BB94-4177-8002-74516E34F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7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319D8-47CE-4CC1-8A22-D3D2E6F55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1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F0FA-1AAF-4F1D-BAF2-65F1D2A3D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D17A-88B3-40E7-884B-9D91198CE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45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64A2-F1B5-4DC5-93F2-03F66C5F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C31D4-6C71-43C2-985E-A5196BF8D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9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6"/>
              </a:buClr>
              <a:buFont typeface="Wingdings" pitchFamily="2" charset="2"/>
              <a:buChar char="q"/>
              <a:defRPr/>
            </a:lvl1pPr>
            <a:lvl2pPr marL="914400" indent="-457200">
              <a:buClr>
                <a:schemeClr val="bg2"/>
              </a:buClr>
              <a:buFont typeface="Courier New" pitchFamily="49" charset="0"/>
              <a:buChar char="o"/>
              <a:defRPr/>
            </a:lvl2pPr>
            <a:lvl3pPr marL="1257300" indent="-342900">
              <a:buClr>
                <a:schemeClr val="accent2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8F769-05BD-4438-B319-6FC87D026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6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5E5B-7EC6-486B-98D8-802EA6DB5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0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B9AE-9A02-41CF-BCA8-DB971ACA1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06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3181-3CF3-43D5-9475-339E20B35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99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5813" cy="5519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9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D8D8A-3783-4FC4-BA45-FF98172B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18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018213" cy="2208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48D0D-B326-4D6A-BE7A-23250ADF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314A-2307-4F05-A873-760F783B5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08DCD-75B2-4B14-B9E1-56E844503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6E11E-A8ED-4937-AC76-8E1F2E5B8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704C-7AD4-4E54-8226-7B6E9B88D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9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79251-4A61-4A8D-9406-C60E357B4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9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E2558-D712-4EC7-A731-8B057FDA3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0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9EE8-53A2-43DF-B972-C1B1695CF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0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062663"/>
            <a:ext cx="2894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4B328A-B38B-4FAF-9710-0EF965AEA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8013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8013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1524000" y="6245225"/>
            <a:ext cx="1370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" t="63176" r="1666"/>
          <a:stretch>
            <a:fillRect/>
          </a:stretch>
        </p:blipFill>
        <p:spPr bwMode="auto">
          <a:xfrm>
            <a:off x="31750" y="15875"/>
            <a:ext cx="90678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35" t="63176" r="166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137160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7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872413" y="6248400"/>
            <a:ext cx="1065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000000"/>
                </a:solidFill>
                <a:latin typeface="Arial Black" pitchFamily="32" charset="0"/>
              </a:defRPr>
            </a:lvl1pPr>
          </a:lstStyle>
          <a:p>
            <a:pPr>
              <a:defRPr/>
            </a:pPr>
            <a:fld id="{354824B3-D53F-41F6-9D27-CE57AF608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09600"/>
            <a:ext cx="6018213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" r="845"/>
          <a:stretch>
            <a:fillRect/>
          </a:stretch>
        </p:blipFill>
        <p:spPr bwMode="auto">
          <a:xfrm>
            <a:off x="152400" y="4419600"/>
            <a:ext cx="8839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45" r="84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6.xml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12.xml"/><Relationship Id="rId7" Type="http://schemas.openxmlformats.org/officeDocument/2006/relationships/image" Target="../media/image14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5" Type="http://schemas.openxmlformats.org/officeDocument/2006/relationships/tags" Target="../tags/tag14.xml"/><Relationship Id="rId10" Type="http://schemas.openxmlformats.org/officeDocument/2006/relationships/image" Target="../media/image17.png"/><Relationship Id="rId4" Type="http://schemas.openxmlformats.org/officeDocument/2006/relationships/tags" Target="../tags/tag13.xml"/><Relationship Id="rId9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33400"/>
            <a:ext cx="7315200" cy="22098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Intro to Artificial Intelligence</a:t>
            </a:r>
            <a:br>
              <a:rPr lang="en-US" dirty="0" smtClean="0"/>
            </a:br>
            <a:r>
              <a:rPr lang="en-US" dirty="0" smtClean="0"/>
              <a:t>CS 171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14400" y="2349500"/>
            <a:ext cx="73152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 pitchFamily="32" charset="0"/>
              </a:rPr>
              <a:t>Reasoning Under Uncertainty</a:t>
            </a:r>
          </a:p>
          <a:p>
            <a:pPr algn="ctr" eaLnBrk="1" hangingPunct="1">
              <a:buClrTx/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pitchFamily="32" charset="0"/>
              </a:rPr>
              <a:t>Chapter 13 and 14.1-14.2</a:t>
            </a:r>
          </a:p>
          <a:p>
            <a:pPr algn="ctr" eaLnBrk="1" hangingPunct="1">
              <a:buClrTx/>
              <a:buFontTx/>
              <a:buNone/>
            </a:pPr>
            <a:endParaRPr lang="en-US" sz="32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Calibri" pitchFamily="32" charset="0"/>
              </a:rPr>
              <a:t>Andrew </a:t>
            </a:r>
            <a:r>
              <a:rPr lang="en-US" sz="3200" dirty="0" err="1">
                <a:solidFill>
                  <a:srgbClr val="000000"/>
                </a:solidFill>
                <a:latin typeface="Calibri" pitchFamily="32" charset="0"/>
              </a:rPr>
              <a:t>Gelfand</a:t>
            </a:r>
            <a:r>
              <a:rPr lang="en-US" sz="32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 pitchFamily="32" charset="0"/>
              </a:rPr>
              <a:t>3/1/2011</a:t>
            </a:r>
            <a:endParaRPr lang="en-US" sz="32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Axioms of probability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a set of possible worlds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P(</a:t>
            </a:r>
            <a:r>
              <a:rPr lang="en-US" i="1" dirty="0" smtClean="0"/>
              <a:t>A</a:t>
            </a:r>
            <a:r>
              <a:rPr lang="en-US" dirty="0" smtClean="0"/>
              <a:t>) ≥ 0  </a:t>
            </a:r>
            <a:r>
              <a:rPr lang="en-US" dirty="0" smtClean="0">
                <a:cs typeface="Arial" charset="0"/>
              </a:rPr>
              <a:t>for all atomic events </a:t>
            </a:r>
            <a:r>
              <a:rPr lang="en-US" i="1" dirty="0" smtClean="0">
                <a:cs typeface="Arial" charset="0"/>
              </a:rPr>
              <a:t>A</a:t>
            </a:r>
            <a:r>
              <a:rPr lang="en-US" dirty="0" smtClean="0">
                <a:cs typeface="Arial" charset="0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P(</a:t>
            </a:r>
            <a:r>
              <a:rPr lang="en-US" i="1" dirty="0" smtClean="0"/>
              <a:t>S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mutually exclusive (ME), then</a:t>
            </a:r>
          </a:p>
          <a:p>
            <a:pPr marL="914400" lvl="2" indent="0">
              <a:buNone/>
            </a:pPr>
            <a:r>
              <a:rPr lang="en-US" dirty="0" smtClean="0"/>
              <a:t>	P(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 = P(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) + P(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914400" lvl="2" indent="0">
              <a:buNone/>
            </a:pPr>
            <a:endParaRPr lang="en-US" sz="8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Refer to P(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) as probability of event A</a:t>
            </a:r>
          </a:p>
          <a:p>
            <a:r>
              <a:rPr lang="en-US" dirty="0" smtClean="0">
                <a:sym typeface="Symbol" pitchFamily="18" charset="2"/>
              </a:rPr>
              <a:t>e.g. if coins are fair P({H,H}) = ¼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3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and Logic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Probability can be viewed as a generalization of propositional logic</a:t>
            </a:r>
          </a:p>
          <a:p>
            <a:endParaRPr lang="en-US" sz="2800" dirty="0" smtClean="0"/>
          </a:p>
          <a:p>
            <a:r>
              <a:rPr lang="en-US" sz="2800" dirty="0" smtClean="0"/>
              <a:t>P(</a:t>
            </a:r>
            <a:r>
              <a:rPr lang="en-US" sz="2800" i="1" dirty="0" smtClean="0"/>
              <a:t>a</a:t>
            </a:r>
            <a:r>
              <a:rPr lang="en-US" sz="2800" dirty="0" smtClean="0"/>
              <a:t>):</a:t>
            </a:r>
          </a:p>
          <a:p>
            <a:pPr lvl="1"/>
            <a:r>
              <a:rPr lang="en-US" sz="2400" i="1" dirty="0" smtClean="0"/>
              <a:t>a</a:t>
            </a:r>
            <a:r>
              <a:rPr lang="en-US" sz="2400" dirty="0" smtClean="0"/>
              <a:t> is any sentence in propositional logic </a:t>
            </a:r>
          </a:p>
          <a:p>
            <a:pPr lvl="1"/>
            <a:r>
              <a:rPr lang="en-US" sz="2400" dirty="0" smtClean="0"/>
              <a:t>Belief of agent in </a:t>
            </a:r>
            <a:r>
              <a:rPr lang="en-US" sz="2400" i="1" dirty="0" smtClean="0"/>
              <a:t>a</a:t>
            </a:r>
            <a:r>
              <a:rPr lang="en-US" sz="2400" dirty="0" smtClean="0"/>
              <a:t> is no longer restricted to </a:t>
            </a:r>
            <a:r>
              <a:rPr lang="en-US" sz="2400" i="1" dirty="0" smtClean="0"/>
              <a:t>true, false, unknown</a:t>
            </a:r>
          </a:p>
          <a:p>
            <a:pPr lvl="1"/>
            <a:r>
              <a:rPr lang="en-US" sz="2400" dirty="0" smtClean="0"/>
              <a:t>P(</a:t>
            </a:r>
            <a:r>
              <a:rPr lang="en-US" sz="2400" i="1" dirty="0" smtClean="0"/>
              <a:t>a</a:t>
            </a:r>
            <a:r>
              <a:rPr lang="en-US" sz="2400" dirty="0" smtClean="0"/>
              <a:t>) can range from 0 to 1</a:t>
            </a:r>
          </a:p>
          <a:p>
            <a:pPr lvl="2"/>
            <a:r>
              <a:rPr lang="en-US" sz="2000" dirty="0" smtClean="0"/>
              <a:t>P(</a:t>
            </a:r>
            <a:r>
              <a:rPr lang="en-US" sz="2000" i="1" dirty="0" smtClean="0"/>
              <a:t>a</a:t>
            </a:r>
            <a:r>
              <a:rPr lang="en-US" sz="2000" dirty="0" smtClean="0"/>
              <a:t>) = 0, and P(</a:t>
            </a:r>
            <a:r>
              <a:rPr lang="en-US" sz="2000" i="1" dirty="0" smtClean="0"/>
              <a:t>a</a:t>
            </a:r>
            <a:r>
              <a:rPr lang="en-US" sz="2000" dirty="0" smtClean="0"/>
              <a:t>) = 1 are special cases</a:t>
            </a:r>
          </a:p>
          <a:p>
            <a:pPr lvl="2"/>
            <a:r>
              <a:rPr lang="en-US" sz="2000" dirty="0" smtClean="0"/>
              <a:t>So logic can be viewed as a special case of probability</a:t>
            </a:r>
          </a:p>
        </p:txBody>
      </p:sp>
    </p:spTree>
    <p:extLst>
      <p:ext uri="{BB962C8B-B14F-4D97-AF65-F5344CB8AC3E}">
        <p14:creationId xmlns:p14="http://schemas.microsoft.com/office/powerpoint/2010/main" val="7629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 Theory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not ME</a:t>
            </a:r>
          </a:p>
          <a:p>
            <a:pPr marL="341313" lvl="1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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 = P(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) + P(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 – P(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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 </a:t>
            </a:r>
          </a:p>
          <a:p>
            <a:endParaRPr lang="en-US" sz="400" dirty="0" smtClean="0">
              <a:sym typeface="Symbol" pitchFamily="18" charset="2"/>
            </a:endParaRPr>
          </a:p>
          <a:p>
            <a:endParaRPr lang="en-US" sz="1600" dirty="0" smtClean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e.g. imagine I flip two coins</a:t>
            </a:r>
          </a:p>
          <a:p>
            <a:pPr marL="684213" lvl="1" indent="-342900"/>
            <a:r>
              <a:rPr lang="en-US" sz="2400" dirty="0" smtClean="0"/>
              <a:t>4 possible worlds </a:t>
            </a:r>
            <a:r>
              <a:rPr lang="en-US" sz="2400" i="1" dirty="0" smtClean="0"/>
              <a:t>S</a:t>
            </a:r>
            <a:r>
              <a:rPr lang="en-US" sz="2400" dirty="0"/>
              <a:t>={(H,H),(H,T),(T,H),(T,T</a:t>
            </a:r>
            <a:r>
              <a:rPr lang="en-US" sz="2400" dirty="0" smtClean="0"/>
              <a:t>)}  </a:t>
            </a:r>
          </a:p>
          <a:p>
            <a:pPr marL="341313" lvl="1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and all are equally likely</a:t>
            </a:r>
          </a:p>
          <a:p>
            <a:pPr marL="684213" lvl="1" indent="-342900"/>
            <a:r>
              <a:rPr lang="en-US" sz="2400" dirty="0" smtClean="0"/>
              <a:t>Consider event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that the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coin </a:t>
            </a:r>
            <a:r>
              <a:rPr lang="en-US" sz="2400" dirty="0"/>
              <a:t>is heads:  </a:t>
            </a:r>
            <a:r>
              <a:rPr lang="en-US" sz="2400" i="1" dirty="0" smtClean="0"/>
              <a:t>E</a:t>
            </a:r>
            <a:r>
              <a:rPr lang="en-US" sz="2400" dirty="0" smtClean="0"/>
              <a:t>={(</a:t>
            </a:r>
            <a:r>
              <a:rPr lang="en-US" sz="2400" dirty="0"/>
              <a:t>H,H),(H,T</a:t>
            </a:r>
            <a:r>
              <a:rPr lang="en-US" sz="2400" dirty="0" smtClean="0"/>
              <a:t>)}</a:t>
            </a:r>
          </a:p>
          <a:p>
            <a:pPr marL="684213" lvl="1" indent="-342900"/>
            <a:r>
              <a:rPr lang="en-US" sz="2400" dirty="0" smtClean="0"/>
              <a:t>And </a:t>
            </a:r>
            <a:r>
              <a:rPr lang="en-US" sz="2400" dirty="0"/>
              <a:t>event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that the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coin </a:t>
            </a:r>
            <a:r>
              <a:rPr lang="en-US" sz="2400" dirty="0"/>
              <a:t>is heads:  </a:t>
            </a:r>
            <a:r>
              <a:rPr lang="en-US" sz="2400" i="1" dirty="0" smtClean="0"/>
              <a:t>F</a:t>
            </a:r>
            <a:r>
              <a:rPr lang="en-US" sz="2400" dirty="0" smtClean="0"/>
              <a:t>={(</a:t>
            </a:r>
            <a:r>
              <a:rPr lang="en-US" sz="2400" dirty="0"/>
              <a:t>H,H</a:t>
            </a:r>
            <a:r>
              <a:rPr lang="en-US" sz="2400" dirty="0" smtClean="0"/>
              <a:t>),(T,H)}</a:t>
            </a:r>
            <a:endParaRPr lang="en-US" sz="2400" dirty="0"/>
          </a:p>
          <a:p>
            <a:pPr marL="684213" lvl="1" indent="-342900"/>
            <a:r>
              <a:rPr lang="en-US" sz="2400" dirty="0" smtClean="0"/>
              <a:t>P(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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) = P(</a:t>
            </a:r>
            <a:r>
              <a:rPr lang="en-US" sz="2400" i="1" dirty="0" smtClean="0">
                <a:sym typeface="Symbol" pitchFamily="18" charset="2"/>
              </a:rPr>
              <a:t>E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>
                <a:sym typeface="Symbol" pitchFamily="18" charset="2"/>
              </a:rPr>
              <a:t>+ </a:t>
            </a:r>
            <a:r>
              <a:rPr lang="en-US" sz="2400" dirty="0" smtClean="0">
                <a:sym typeface="Symbol" pitchFamily="18" charset="2"/>
              </a:rPr>
              <a:t>P(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>
                <a:sym typeface="Symbol" pitchFamily="18" charset="2"/>
              </a:rPr>
              <a:t>– </a:t>
            </a:r>
            <a:r>
              <a:rPr lang="en-US" sz="2400" dirty="0" smtClean="0">
                <a:sym typeface="Symbol" pitchFamily="18" charset="2"/>
              </a:rPr>
              <a:t>P(</a:t>
            </a:r>
            <a:r>
              <a:rPr lang="en-US" sz="2400" i="1" dirty="0" smtClean="0">
                <a:sym typeface="Symbol" pitchFamily="18" charset="2"/>
              </a:rPr>
              <a:t>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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) = ½ + ½ - ¼  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20484" name="Picture 4" descr="axiom3-ve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43962"/>
            <a:ext cx="2971800" cy="196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1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2 dice problem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Suppose I roll two fair dice and 1</a:t>
            </a:r>
            <a:r>
              <a:rPr lang="en-US" baseline="30000" dirty="0" smtClean="0"/>
              <a:t>st</a:t>
            </a:r>
            <a:r>
              <a:rPr lang="en-US" dirty="0" smtClean="0"/>
              <a:t> dice is a 4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is probability that sum of the two dice is 6?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6 possible events, given 1</a:t>
            </a:r>
            <a:r>
              <a:rPr lang="en-US" baseline="30000" dirty="0" smtClean="0"/>
              <a:t>st</a:t>
            </a:r>
            <a:r>
              <a:rPr lang="en-US" dirty="0" smtClean="0"/>
              <a:t> dice is 4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(4,1),(4,2),(4,3),(4,4),(4,5),(4,6)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Since all events (originally) had same probability, these 6 events should have equal probability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Probability that sum is 6, given 1</a:t>
            </a:r>
            <a:r>
              <a:rPr lang="en-US" baseline="30000" dirty="0" smtClean="0"/>
              <a:t>st</a:t>
            </a:r>
            <a:r>
              <a:rPr lang="en-US" dirty="0" smtClean="0"/>
              <a:t> dice is 4 is 1/6 </a:t>
            </a:r>
          </a:p>
        </p:txBody>
      </p:sp>
    </p:spTree>
    <p:extLst>
      <p:ext uri="{BB962C8B-B14F-4D97-AF65-F5344CB8AC3E}">
        <p14:creationId xmlns:p14="http://schemas.microsoft.com/office/powerpoint/2010/main" val="6276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Let A denote event that sum of dice is 6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Let B denote event that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dice is 4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Conditional Probability denoted as:  P(</a:t>
            </a:r>
            <a:r>
              <a:rPr lang="en-US" sz="2800" i="1" dirty="0" smtClean="0"/>
              <a:t>A</a:t>
            </a:r>
            <a:r>
              <a:rPr lang="en-US" sz="2800" dirty="0" smtClean="0"/>
              <a:t>|</a:t>
            </a:r>
            <a:r>
              <a:rPr lang="en-US" sz="2800" i="1" dirty="0" smtClean="0"/>
              <a:t>B</a:t>
            </a:r>
            <a:r>
              <a:rPr lang="en-US" sz="2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Probability of event </a:t>
            </a:r>
            <a:r>
              <a:rPr lang="en-US" sz="2400" i="1" dirty="0" smtClean="0"/>
              <a:t>A</a:t>
            </a:r>
            <a:r>
              <a:rPr lang="en-US" sz="2400" dirty="0" smtClean="0"/>
              <a:t> given event </a:t>
            </a:r>
            <a:r>
              <a:rPr lang="en-US" sz="2400" i="1" dirty="0" smtClean="0"/>
              <a:t>B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General formula given by: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Probability of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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relative to probability of </a:t>
            </a:r>
            <a:r>
              <a:rPr lang="en-US" sz="2400" i="1" dirty="0" smtClean="0"/>
              <a:t>B</a:t>
            </a:r>
          </a:p>
          <a:p>
            <a:pPr lvl="1">
              <a:lnSpc>
                <a:spcPct val="80000"/>
              </a:lnSpc>
            </a:pPr>
            <a:endParaRPr lang="en-US" sz="2400" i="1" dirty="0"/>
          </a:p>
          <a:p>
            <a:pPr>
              <a:lnSpc>
                <a:spcPct val="80000"/>
              </a:lnSpc>
            </a:pPr>
            <a:r>
              <a:rPr lang="en-US" dirty="0" smtClean="0"/>
              <a:t>Conditional probabilities follow same rules as unconditional or prior probabilities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</a:t>
            </a:r>
            <a:r>
              <a:rPr lang="en-US" dirty="0" smtClean="0"/>
              <a:t>.g.   P(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dirty="0" smtClean="0"/>
              <a:t>) + P(⌐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dirty="0" smtClean="0"/>
              <a:t>) = 1</a:t>
            </a:r>
          </a:p>
          <a:p>
            <a:pPr>
              <a:lnSpc>
                <a:spcPct val="80000"/>
              </a:lnSpc>
            </a:pPr>
            <a:endParaRPr lang="en-US" i="1" dirty="0" smtClean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844" y="3491033"/>
            <a:ext cx="2271034" cy="5078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141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interested in some function of event, rather than event itself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we care that sum of two dice is 4, not whether the event was (1,3), (2,2) or (3,1)</a:t>
            </a:r>
          </a:p>
          <a:p>
            <a:r>
              <a:rPr lang="en-US" dirty="0" smtClean="0"/>
              <a:t>Random variable is a real-valued function on space of all possible worlds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Let Y = Number of heads in 2 coin flips</a:t>
            </a:r>
          </a:p>
          <a:p>
            <a:pPr lvl="2"/>
            <a:r>
              <a:rPr lang="en-US" dirty="0" smtClean="0"/>
              <a:t>P(Y=0) = P({T,T}) = ¼ </a:t>
            </a:r>
          </a:p>
          <a:p>
            <a:pPr lvl="2"/>
            <a:r>
              <a:rPr lang="en-US" dirty="0" smtClean="0"/>
              <a:t>P(Y=1) = P({H,T} </a:t>
            </a:r>
            <a:r>
              <a:rPr lang="en-US" dirty="0" smtClean="0">
                <a:sym typeface="Symbol" pitchFamily="18" charset="2"/>
              </a:rPr>
              <a:t> {T,H}) = ½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(Unconditional) Probability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Probability distribution</a:t>
            </a:r>
            <a:r>
              <a:rPr lang="en-US" sz="2200" dirty="0" smtClean="0"/>
              <a:t> gives values for all possible assignments: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4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lvl="4">
              <a:lnSpc>
                <a:spcPct val="80000"/>
              </a:lnSpc>
              <a:buFontTx/>
              <a:buNone/>
            </a:pPr>
            <a:endParaRPr lang="en-US" sz="400" dirty="0"/>
          </a:p>
          <a:p>
            <a:pPr>
              <a:lnSpc>
                <a:spcPct val="80000"/>
              </a:lnSpc>
            </a:pPr>
            <a:endParaRPr lang="en-US" sz="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Joint probability distribution</a:t>
            </a:r>
            <a:r>
              <a:rPr lang="en-US" sz="2200" dirty="0" smtClean="0"/>
              <a:t> for a set of random variables gives the probability of every atomic event on those random variables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1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P(</a:t>
            </a:r>
            <a:r>
              <a:rPr lang="en-US" sz="2200" i="1" dirty="0" smtClean="0"/>
              <a:t>A</a:t>
            </a:r>
            <a:r>
              <a:rPr lang="en-US" sz="2200" dirty="0" smtClean="0"/>
              <a:t>,</a:t>
            </a:r>
            <a:r>
              <a:rPr lang="en-US" sz="2200" i="1" dirty="0" smtClean="0"/>
              <a:t>B</a:t>
            </a:r>
            <a:r>
              <a:rPr lang="en-US" sz="2200" dirty="0" smtClean="0"/>
              <a:t>) is shorthand for </a:t>
            </a:r>
            <a:r>
              <a:rPr lang="en-US" sz="2200" dirty="0">
                <a:sym typeface="Symbol" pitchFamily="18" charset="2"/>
              </a:rPr>
              <a:t>P(</a:t>
            </a:r>
            <a:r>
              <a:rPr lang="en-US" sz="2200" i="1" dirty="0">
                <a:sym typeface="Symbol" pitchFamily="18" charset="2"/>
              </a:rPr>
              <a:t>A</a:t>
            </a:r>
            <a:r>
              <a:rPr lang="en-US" sz="2200" dirty="0">
                <a:sym typeface="Symbol" pitchFamily="18" charset="2"/>
              </a:rPr>
              <a:t>  </a:t>
            </a:r>
            <a:r>
              <a:rPr lang="en-US" sz="2200" i="1" dirty="0">
                <a:sym typeface="Symbol" pitchFamily="18" charset="2"/>
              </a:rPr>
              <a:t>B</a:t>
            </a:r>
            <a:r>
              <a:rPr lang="en-US" sz="2200" dirty="0" smtClean="0">
                <a:sym typeface="Symbol" pitchFamily="18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ym typeface="Symbol" pitchFamily="18" charset="2"/>
              </a:rPr>
              <a:t>Joint distributions are normalized:  </a:t>
            </a:r>
            <a:r>
              <a:rPr lang="en-US" sz="2200" dirty="0">
                <a:latin typeface="Symbol" pitchFamily="18" charset="2"/>
              </a:rPr>
              <a:t>S</a:t>
            </a:r>
            <a:r>
              <a:rPr lang="en-US" sz="2200" baseline="-25000" dirty="0"/>
              <a:t>a</a:t>
            </a:r>
            <a:r>
              <a:rPr lang="en-US" sz="2200" dirty="0">
                <a:latin typeface="Symbol" pitchFamily="18" charset="2"/>
              </a:rPr>
              <a:t> </a:t>
            </a:r>
            <a:r>
              <a:rPr lang="en-US" sz="2200" dirty="0" err="1">
                <a:latin typeface="Symbol" pitchFamily="18" charset="2"/>
              </a:rPr>
              <a:t>S</a:t>
            </a:r>
            <a:r>
              <a:rPr lang="en-US" sz="2200" baseline="-25000" dirty="0" err="1"/>
              <a:t>b</a:t>
            </a:r>
            <a:r>
              <a:rPr lang="en-US" sz="2200" dirty="0"/>
              <a:t> </a:t>
            </a:r>
            <a:r>
              <a:rPr lang="en-US" sz="2200" dirty="0" smtClean="0"/>
              <a:t>P(</a:t>
            </a:r>
            <a:r>
              <a:rPr lang="en-US" sz="2200" i="1" dirty="0" smtClean="0"/>
              <a:t>A</a:t>
            </a:r>
            <a:r>
              <a:rPr lang="en-US" sz="2200" dirty="0" smtClean="0"/>
              <a:t>=a</a:t>
            </a:r>
            <a:r>
              <a:rPr lang="en-US" sz="2200" dirty="0"/>
              <a:t>, </a:t>
            </a:r>
            <a:r>
              <a:rPr lang="en-US" sz="2200" i="1" dirty="0" smtClean="0"/>
              <a:t>B</a:t>
            </a:r>
            <a:r>
              <a:rPr lang="en-US" sz="2200" dirty="0" smtClean="0"/>
              <a:t>=b</a:t>
            </a:r>
            <a:r>
              <a:rPr lang="en-US" sz="2200" dirty="0"/>
              <a:t>) = </a:t>
            </a:r>
            <a:r>
              <a:rPr lang="en-US" sz="2200" dirty="0" smtClean="0"/>
              <a:t>1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For a set of </a:t>
            </a:r>
            <a:r>
              <a:rPr lang="en-US" sz="2200" i="1" dirty="0"/>
              <a:t>k</a:t>
            </a:r>
            <a:r>
              <a:rPr lang="en-US" sz="2200" dirty="0" smtClean="0"/>
              <a:t> binary variables, joint distribution represented as table with 2</a:t>
            </a:r>
            <a:r>
              <a:rPr lang="en-US" sz="2200" i="1" baseline="30000" dirty="0"/>
              <a:t>k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 entries!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Desire a more compact representation…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55113"/>
              </p:ext>
            </p:extLst>
          </p:nvPr>
        </p:nvGraphicFramePr>
        <p:xfrm>
          <a:off x="1295400" y="1691640"/>
          <a:ext cx="6096000" cy="67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946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Sunny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Rainy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Snowy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P(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Weather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06811"/>
              </p:ext>
            </p:extLst>
          </p:nvPr>
        </p:nvGraphicFramePr>
        <p:xfrm>
          <a:off x="1600200" y="3124200"/>
          <a:ext cx="54864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1200"/>
                <a:gridCol w="914400"/>
                <a:gridCol w="7620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P(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Weather,Cavity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Sunny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Rainy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Snowy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0.144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⌐Cavity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we are given following joint distribution</a:t>
            </a:r>
            <a:endParaRPr lang="en-US" sz="1050" dirty="0" smtClean="0"/>
          </a:p>
          <a:p>
            <a:r>
              <a:rPr lang="en-US" dirty="0" smtClean="0"/>
              <a:t>What is P(cavity)?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Law of Total Probability (</a:t>
            </a:r>
            <a:r>
              <a:rPr lang="en-US" dirty="0" smtClean="0"/>
              <a:t>aka marginalization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          </a:t>
            </a:r>
            <a:r>
              <a:rPr lang="en-US" dirty="0"/>
              <a:t>P(a) </a:t>
            </a:r>
            <a:r>
              <a:rPr lang="en-US" dirty="0" smtClean="0"/>
              <a:t>=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/>
              <a:t>b</a:t>
            </a:r>
            <a:r>
              <a:rPr lang="en-US" dirty="0"/>
              <a:t>  P(a, b)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                </a:t>
            </a:r>
            <a:r>
              <a:rPr lang="en-US" dirty="0" smtClean="0"/>
              <a:t>=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dirty="0" smtClean="0"/>
              <a:t>P(a </a:t>
            </a:r>
            <a:r>
              <a:rPr lang="en-US" dirty="0"/>
              <a:t>| b) P(b</a:t>
            </a:r>
            <a:r>
              <a:rPr lang="en-US" dirty="0" smtClean="0"/>
              <a:t>)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4" descr="dentist-joi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5097449" y="2919385"/>
            <a:ext cx="3657600" cy="34131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305" y="2945890"/>
            <a:ext cx="4166895" cy="25452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3326890"/>
            <a:ext cx="3032348" cy="25451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3681980"/>
            <a:ext cx="3032245" cy="2545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012690"/>
            <a:ext cx="3009329" cy="2545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549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P(</a:t>
            </a:r>
            <a:r>
              <a:rPr lang="en-US" dirty="0" err="1" smtClean="0"/>
              <a:t>cavity|toothache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Can compute </a:t>
            </a:r>
            <a:r>
              <a:rPr lang="en-US" u="sng" dirty="0"/>
              <a:t>any conditional probability</a:t>
            </a:r>
            <a:r>
              <a:rPr lang="en-US" dirty="0"/>
              <a:t> given joint distribution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            P(c | b) </a:t>
            </a:r>
            <a:r>
              <a:rPr lang="en-US" dirty="0" smtClean="0"/>
              <a:t> =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-25000" dirty="0"/>
              <a:t>a</a:t>
            </a:r>
            <a:r>
              <a:rPr lang="en-US" dirty="0"/>
              <a:t>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/>
              <a:t>d</a:t>
            </a:r>
            <a:r>
              <a:rPr lang="en-US" dirty="0"/>
              <a:t> P(a, c, d | b)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                        </a:t>
            </a:r>
            <a:r>
              <a:rPr lang="en-US" dirty="0" smtClean="0"/>
              <a:t>     = 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-25000" dirty="0"/>
              <a:t>a</a:t>
            </a:r>
            <a:r>
              <a:rPr lang="en-US" dirty="0"/>
              <a:t> 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/>
              <a:t>d</a:t>
            </a:r>
            <a:r>
              <a:rPr lang="en-US" dirty="0"/>
              <a:t> P(a, c, d, b) / P(b) 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4" descr="dentist-j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6625"/>
            <a:ext cx="36576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5326049" y="2916210"/>
            <a:ext cx="3657600" cy="34131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662757"/>
            <a:ext cx="4724400" cy="46144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140396" y="2835302"/>
            <a:ext cx="1447800" cy="8382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83661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Computing Probabilities: </a:t>
            </a:r>
            <a:r>
              <a:rPr lang="en-US" sz="3600" dirty="0" smtClean="0"/>
              <a:t>The Chain Rule </a:t>
            </a:r>
            <a:endParaRPr lang="en-US" sz="4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We can always write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P(a, b, c, … z) = P(a | b, c, …. z) P(b, c, … z)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                                 (by definition of joint probability)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Repeatedly applying this idea, we can write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 P(a, b, c, … z)   = P(a | b, c, …. z) P(b | c,.. z) P(c| .. z)..P(z)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factorization holds for any ordering of the variables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is the chain rule for probabilities</a:t>
            </a:r>
          </a:p>
        </p:txBody>
      </p:sp>
    </p:spTree>
    <p:extLst>
      <p:ext uri="{BB962C8B-B14F-4D97-AF65-F5344CB8AC3E}">
        <p14:creationId xmlns:p14="http://schemas.microsoft.com/office/powerpoint/2010/main" val="16712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/>
            <a:r>
              <a:rPr lang="en-US" sz="2000" dirty="0"/>
              <a:t>Representing uncertainty is useful in knowledge bases</a:t>
            </a:r>
          </a:p>
          <a:p>
            <a:pPr marL="684213" lvl="1" indent="-227013"/>
            <a:r>
              <a:rPr lang="en-US" sz="1800" dirty="0"/>
              <a:t>Probability provides a coherent framework for uncertainty</a:t>
            </a:r>
          </a:p>
          <a:p>
            <a:pPr lvl="1"/>
            <a:endParaRPr lang="en-US" sz="1800" dirty="0"/>
          </a:p>
          <a:p>
            <a:pPr marL="341313" indent="-341313"/>
            <a:r>
              <a:rPr lang="en-US" sz="2000" dirty="0"/>
              <a:t>Review </a:t>
            </a:r>
            <a:r>
              <a:rPr lang="en-US" sz="2000" dirty="0" smtClean="0"/>
              <a:t>basic </a:t>
            </a:r>
            <a:r>
              <a:rPr lang="en-US" sz="2000" dirty="0"/>
              <a:t>concepts in probability</a:t>
            </a:r>
          </a:p>
          <a:p>
            <a:pPr marL="684213" lvl="1" indent="-227013"/>
            <a:r>
              <a:rPr lang="en-US" sz="1800" dirty="0"/>
              <a:t>Emphasis on conditional probability and conditional </a:t>
            </a:r>
            <a:r>
              <a:rPr lang="en-US" sz="1800" dirty="0" smtClean="0"/>
              <a:t>independence</a:t>
            </a:r>
          </a:p>
          <a:p>
            <a:pPr lvl="1"/>
            <a:endParaRPr lang="en-US" sz="1800" dirty="0"/>
          </a:p>
          <a:p>
            <a:pPr marL="341313" indent="-341313"/>
            <a:r>
              <a:rPr lang="en-US" sz="2000" dirty="0" smtClean="0"/>
              <a:t>Full </a:t>
            </a:r>
            <a:r>
              <a:rPr lang="en-US" sz="2000" dirty="0"/>
              <a:t>joint distributions are </a:t>
            </a:r>
            <a:r>
              <a:rPr lang="en-US" sz="2000" dirty="0" smtClean="0"/>
              <a:t>difficult </a:t>
            </a:r>
            <a:r>
              <a:rPr lang="en-US" sz="2000" dirty="0"/>
              <a:t>to work with</a:t>
            </a:r>
          </a:p>
          <a:p>
            <a:pPr marL="684213" lvl="1" indent="-227013"/>
            <a:r>
              <a:rPr lang="en-US" sz="1800" dirty="0"/>
              <a:t>Conditional independence assumptions allow us to model real-world phenomena with much simpler </a:t>
            </a:r>
            <a:r>
              <a:rPr lang="en-US" sz="1800" dirty="0" smtClean="0"/>
              <a:t>models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341313" indent="-341313"/>
            <a:r>
              <a:rPr lang="en-US" sz="2000" dirty="0" smtClean="0"/>
              <a:t>Bayesian </a:t>
            </a:r>
            <a:r>
              <a:rPr lang="en-US" sz="2000" dirty="0"/>
              <a:t>networks are a systematic way to </a:t>
            </a:r>
            <a:r>
              <a:rPr lang="en-US" sz="2000" dirty="0" smtClean="0"/>
              <a:t>build structured distributions</a:t>
            </a:r>
            <a:endParaRPr lang="en-US" sz="2000" dirty="0"/>
          </a:p>
          <a:p>
            <a:pPr marL="341313" indent="-341313"/>
            <a:r>
              <a:rPr lang="en-US" sz="2000" dirty="0" smtClean="0"/>
              <a:t>Reading:  </a:t>
            </a:r>
            <a:r>
              <a:rPr lang="en-US" sz="1800" dirty="0" smtClean="0"/>
              <a:t>Chapter </a:t>
            </a:r>
            <a:r>
              <a:rPr lang="en-US" sz="1800" dirty="0"/>
              <a:t>13; beginning of Chapter 14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Independence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are independent </a:t>
            </a:r>
            <a:r>
              <a:rPr lang="en-US" sz="2400" dirty="0" err="1" smtClean="0"/>
              <a:t>iff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|</a:t>
            </a:r>
            <a:r>
              <a:rPr lang="en-US" sz="2400" i="1" dirty="0" smtClean="0"/>
              <a:t>B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) or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|</a:t>
            </a:r>
            <a:r>
              <a:rPr lang="en-US" sz="2400" i="1" dirty="0" smtClean="0"/>
              <a:t>A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) or </a:t>
            </a:r>
            <a:r>
              <a:rPr lang="en-US" sz="2400" b="1" dirty="0" smtClean="0"/>
              <a:t>P</a:t>
            </a:r>
            <a:r>
              <a:rPr lang="en-US" sz="2400" dirty="0" smtClean="0"/>
              <a:t>(A, B)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e.g. for </a:t>
            </a:r>
            <a:r>
              <a:rPr lang="en-US" sz="2400" i="1" dirty="0" smtClean="0"/>
              <a:t>n</a:t>
            </a:r>
            <a:r>
              <a:rPr lang="en-US" sz="2400" dirty="0" smtClean="0"/>
              <a:t> independent biased coins, </a:t>
            </a:r>
            <a:r>
              <a:rPr lang="en-US" sz="2400" i="1" dirty="0" smtClean="0"/>
              <a:t>O(2</a:t>
            </a:r>
            <a:r>
              <a:rPr lang="en-US" sz="2400" i="1" baseline="30000" dirty="0" smtClean="0"/>
              <a:t>n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</a:rPr>
              <a:t>→</a:t>
            </a:r>
            <a:r>
              <a:rPr lang="en-US" sz="2400" i="1" dirty="0" smtClean="0"/>
              <a:t>O(n)</a:t>
            </a:r>
            <a:endParaRPr lang="en-US" sz="2400" dirty="0" smtClean="0"/>
          </a:p>
          <a:p>
            <a:pPr lvl="4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Absolute independence is powerful but rare</a:t>
            </a:r>
          </a:p>
          <a:p>
            <a:pPr lvl="4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e.g. Consider field of dentistry. Many variables, none of which are independent. 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14944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independence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/>
              <a:t>Toothache, Cavity, Catch</a:t>
            </a:r>
            <a:r>
              <a:rPr lang="en-US" sz="2000" dirty="0" smtClean="0"/>
              <a:t>) has 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– 1 = 7 independent entries</a:t>
            </a:r>
          </a:p>
          <a:p>
            <a:pPr lvl="4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If I have a cavity, the probability that the probe catches doesn't depend on whether I have a toothache: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(1)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toothache, cavity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</a:t>
            </a:r>
          </a:p>
          <a:p>
            <a:pPr lvl="4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The same independence holds if I haven't got a cavity: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(2)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</a:t>
            </a:r>
            <a:r>
              <a:rPr lang="en-US" sz="1800" i="1" dirty="0" err="1" smtClean="0"/>
              <a:t>toothache,</a:t>
            </a:r>
            <a:r>
              <a:rPr lang="en-US" sz="1800" dirty="0" err="1" smtClean="0">
                <a:sym typeface="Symbol" pitchFamily="18" charset="2"/>
              </a:rPr>
              <a:t></a:t>
            </a:r>
            <a:r>
              <a:rPr lang="en-US" sz="1800" i="1" dirty="0" err="1" smtClean="0"/>
              <a:t>cavity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</a:t>
            </a:r>
            <a:r>
              <a:rPr lang="en-US" sz="1800" dirty="0" smtClean="0"/>
              <a:t>|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smtClean="0"/>
              <a:t>cavity</a:t>
            </a:r>
            <a:r>
              <a:rPr lang="en-US" sz="1800" dirty="0" smtClean="0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i="1" dirty="0" smtClean="0"/>
              <a:t>Catch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FF0000"/>
                </a:solidFill>
              </a:rPr>
              <a:t>conditionally independent</a:t>
            </a:r>
            <a:r>
              <a:rPr lang="en-US" sz="2000" dirty="0" smtClean="0"/>
              <a:t> of </a:t>
            </a:r>
            <a:r>
              <a:rPr lang="en-US" sz="2000" i="1" dirty="0" smtClean="0"/>
              <a:t>Toothache </a:t>
            </a:r>
            <a:r>
              <a:rPr lang="en-US" sz="2000" dirty="0" smtClean="0"/>
              <a:t>given </a:t>
            </a:r>
            <a:r>
              <a:rPr lang="en-US" sz="2000" i="1" dirty="0" smtClean="0"/>
              <a:t>Cavity</a:t>
            </a:r>
            <a:r>
              <a:rPr lang="en-US" sz="2000" dirty="0" smtClean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</a:t>
            </a:r>
            <a:r>
              <a:rPr lang="en-US" sz="1800" i="1" dirty="0" err="1" smtClean="0"/>
              <a:t>Toothache,Cavity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Equivalent statements: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Catch, Cavity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Cavity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Toothache, Catch | Cavity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
</a:t>
            </a:r>
          </a:p>
        </p:txBody>
      </p:sp>
    </p:spTree>
    <p:extLst>
      <p:ext uri="{BB962C8B-B14F-4D97-AF65-F5344CB8AC3E}">
        <p14:creationId xmlns:p14="http://schemas.microsoft.com/office/powerpoint/2010/main" val="20941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independence...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Write out full joint distribution using chain rule: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	P</a:t>
            </a:r>
            <a:r>
              <a:rPr lang="en-US" sz="2000" dirty="0" smtClean="0"/>
              <a:t>(</a:t>
            </a:r>
            <a:r>
              <a:rPr lang="en-US" sz="2000" i="1" dirty="0" smtClean="0"/>
              <a:t>Toothache, Catch, Cavity</a:t>
            </a:r>
            <a:r>
              <a:rPr lang="en-US" sz="2000" dirty="0" smtClean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	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Catch,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Catch, Cavity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	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Catch,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Cavity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	=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(Cavity)
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Requires only 2 + 2 + 1 = 5 independent numbers</a:t>
            </a:r>
          </a:p>
          <a:p>
            <a:pPr lvl="4">
              <a:lnSpc>
                <a:spcPct val="80000"/>
              </a:lnSpc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In most cases, the use of conditional independence reduces the size of the representation of the joint distribution from exponential in </a:t>
            </a:r>
            <a:r>
              <a:rPr lang="en-US" sz="2000" i="1" dirty="0" smtClean="0">
                <a:solidFill>
                  <a:srgbClr val="FF0000"/>
                </a:solidFill>
              </a:rPr>
              <a:t>n </a:t>
            </a:r>
            <a:r>
              <a:rPr lang="en-US" sz="2000" dirty="0" smtClean="0">
                <a:solidFill>
                  <a:srgbClr val="FF0000"/>
                </a:solidFill>
              </a:rPr>
              <a:t>to linear in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Conditional independence is our most basic and robust form of knowledge about uncertain environments.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360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44562"/>
          </a:xfrm>
        </p:spPr>
        <p:txBody>
          <a:bodyPr/>
          <a:lstStyle/>
          <a:p>
            <a:r>
              <a:rPr lang="en-US" sz="3600" dirty="0" smtClean="0"/>
              <a:t>Conditional Independence </a:t>
            </a:r>
            <a:r>
              <a:rPr lang="en-US" sz="3600" dirty="0" err="1" smtClean="0"/>
              <a:t>vs</a:t>
            </a:r>
            <a:r>
              <a:rPr lang="en-US" sz="3600" dirty="0" smtClean="0"/>
              <a:t> Independence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9387"/>
            <a:ext cx="8228013" cy="4570413"/>
          </a:xfrm>
        </p:spPr>
        <p:txBody>
          <a:bodyPr/>
          <a:lstStyle/>
          <a:p>
            <a:r>
              <a:rPr lang="en-US" sz="2400" dirty="0" smtClean="0"/>
              <a:t>Conditional independence does not imply independence</a:t>
            </a:r>
          </a:p>
          <a:p>
            <a:r>
              <a:rPr lang="en-US" sz="2400" dirty="0" smtClean="0"/>
              <a:t>Example:</a:t>
            </a:r>
          </a:p>
          <a:p>
            <a:pPr lvl="1"/>
            <a:r>
              <a:rPr lang="en-US" sz="2000" dirty="0" smtClean="0"/>
              <a:t>A = height</a:t>
            </a:r>
          </a:p>
          <a:p>
            <a:pPr lvl="1"/>
            <a:r>
              <a:rPr lang="en-US" sz="2000" dirty="0" smtClean="0"/>
              <a:t>B = reading ability</a:t>
            </a:r>
          </a:p>
          <a:p>
            <a:pPr lvl="1"/>
            <a:r>
              <a:rPr lang="en-US" sz="2000" dirty="0" smtClean="0"/>
              <a:t>C = age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000" dirty="0" smtClean="0"/>
              <a:t>P(reading ability | age, height) = P(reading ability | age)</a:t>
            </a:r>
          </a:p>
          <a:p>
            <a:pPr lvl="1"/>
            <a:r>
              <a:rPr lang="en-US" sz="2000" dirty="0" smtClean="0"/>
              <a:t>P(height | reading ability, age) = P(height | age)</a:t>
            </a:r>
          </a:p>
          <a:p>
            <a:r>
              <a:rPr lang="en-US" sz="2400" dirty="0" smtClean="0"/>
              <a:t>Note:</a:t>
            </a:r>
          </a:p>
          <a:p>
            <a:pPr lvl="1"/>
            <a:r>
              <a:rPr lang="en-US" sz="2000" dirty="0" smtClean="0"/>
              <a:t>Height and reading ability are dependent (not independent)</a:t>
            </a:r>
            <a:br>
              <a:rPr lang="en-US" sz="2000" dirty="0" smtClean="0"/>
            </a:br>
            <a:r>
              <a:rPr lang="en-US" sz="2000" dirty="0" smtClean="0"/>
              <a:t>but are conditionally independent given age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362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 urns problem</a:t>
            </a:r>
          </a:p>
          <a:p>
            <a:pPr lvl="1"/>
            <a:r>
              <a:rPr lang="en-US" sz="2000" dirty="0" smtClean="0"/>
              <a:t>Urn 1 contains: 2 white balls &amp; 7 black balls</a:t>
            </a:r>
          </a:p>
          <a:p>
            <a:pPr lvl="1"/>
            <a:r>
              <a:rPr lang="en-US" sz="2000" dirty="0" smtClean="0"/>
              <a:t>Urn 2 contains: 5 white balls &amp; 6 black balls</a:t>
            </a:r>
          </a:p>
          <a:p>
            <a:pPr lvl="1"/>
            <a:r>
              <a:rPr lang="en-US" sz="2000" dirty="0" smtClean="0"/>
              <a:t>Flip a fair coin and draw a ball from Urn 1 if heads; Urn 2 if tails</a:t>
            </a:r>
          </a:p>
          <a:p>
            <a:r>
              <a:rPr lang="en-US" sz="2400" dirty="0" smtClean="0"/>
              <a:t>What is probability that coin was heads, given a white ball was selected?</a:t>
            </a:r>
          </a:p>
          <a:p>
            <a:pPr lvl="1"/>
            <a:r>
              <a:rPr lang="en-US" sz="2000" dirty="0" smtClean="0"/>
              <a:t>Want to compute P(H|W)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ave P(H) = ½ , P(W|H) = 2/9  and  P(W|⌐H) = 5/11</a:t>
            </a:r>
          </a:p>
          <a:p>
            <a:pPr lvl="1"/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3830" y="4953000"/>
            <a:ext cx="4144970" cy="44304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6816" y="5486400"/>
            <a:ext cx="4718629" cy="49544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05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Bayes' Rule…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Derived from product rule:  </a:t>
            </a:r>
            <a:r>
              <a:rPr lang="en-US" sz="2000" dirty="0" smtClean="0"/>
              <a:t>P(a </a:t>
            </a:r>
            <a:r>
              <a:rPr lang="en-US" sz="2000" dirty="0" smtClean="0">
                <a:sym typeface="Symbol" pitchFamily="18" charset="2"/>
              </a:rPr>
              <a:t> </a:t>
            </a:r>
            <a:r>
              <a:rPr lang="en-US" sz="2000" dirty="0" smtClean="0"/>
              <a:t>b) = P(</a:t>
            </a:r>
            <a:r>
              <a:rPr lang="en-US" sz="2000" dirty="0" err="1" smtClean="0"/>
              <a:t>a|b</a:t>
            </a:r>
            <a:r>
              <a:rPr lang="en-US" sz="2000" dirty="0" smtClean="0"/>
              <a:t>) P(b) = P(</a:t>
            </a:r>
            <a:r>
              <a:rPr lang="en-US" sz="2000" dirty="0" err="1" smtClean="0"/>
              <a:t>b|a</a:t>
            </a:r>
            <a:r>
              <a:rPr lang="en-US" sz="2000" dirty="0" smtClean="0"/>
              <a:t>) P(a)</a:t>
            </a:r>
          </a:p>
          <a:p>
            <a:pPr>
              <a:lnSpc>
                <a:spcPct val="80000"/>
              </a:lnSpc>
            </a:pPr>
            <a:endParaRPr lang="en-US" sz="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	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400" dirty="0" smtClean="0"/>
              <a:t>P(a | b) = P(b | a) P(a) / P(b)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or in distribution form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/>
              <a:t>		P</a:t>
            </a:r>
            <a:r>
              <a:rPr lang="en-US" sz="2400" dirty="0" smtClean="0"/>
              <a:t>(Y|X) = </a:t>
            </a:r>
            <a:r>
              <a:rPr lang="en-US" sz="2400" b="1" dirty="0" smtClean="0"/>
              <a:t>P</a:t>
            </a:r>
            <a:r>
              <a:rPr lang="en-US" sz="2400" dirty="0" smtClean="0"/>
              <a:t>(X|Y) </a:t>
            </a:r>
            <a:r>
              <a:rPr lang="en-US" sz="2400" b="1" dirty="0" smtClean="0"/>
              <a:t>P</a:t>
            </a:r>
            <a:r>
              <a:rPr lang="en-US" sz="2400" dirty="0" smtClean="0"/>
              <a:t>(Y) / </a:t>
            </a:r>
            <a:r>
              <a:rPr lang="en-US" sz="2400" b="1" dirty="0" smtClean="0"/>
              <a:t>P</a:t>
            </a:r>
            <a:r>
              <a:rPr lang="en-US" sz="2400" dirty="0" smtClean="0"/>
              <a:t>(X) = α</a:t>
            </a:r>
            <a:r>
              <a:rPr lang="en-US" sz="2400" b="1" dirty="0" smtClean="0"/>
              <a:t>P</a:t>
            </a:r>
            <a:r>
              <a:rPr lang="en-US" sz="2400" dirty="0" smtClean="0"/>
              <a:t>(X|Y) </a:t>
            </a:r>
            <a:r>
              <a:rPr lang="en-US" sz="2400" b="1" dirty="0" smtClean="0"/>
              <a:t>P</a:t>
            </a:r>
            <a:r>
              <a:rPr lang="en-US" sz="2400" dirty="0" smtClean="0"/>
              <a:t>(Y)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r>
              <a:rPr lang="en-US" sz="2400" dirty="0"/>
              <a:t>P(a | b, c) = ?? </a:t>
            </a:r>
          </a:p>
          <a:p>
            <a:pPr>
              <a:buFontTx/>
              <a:buNone/>
            </a:pPr>
            <a:r>
              <a:rPr lang="en-US" sz="2400" dirty="0"/>
              <a:t>                    = P(b, c | a) P(a)  / P(</a:t>
            </a:r>
            <a:r>
              <a:rPr lang="en-US" sz="2400" dirty="0" err="1"/>
              <a:t>b,c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P(a, b | c, d)  = ??</a:t>
            </a:r>
          </a:p>
          <a:p>
            <a:pPr>
              <a:buFontTx/>
              <a:buNone/>
            </a:pPr>
            <a:r>
              <a:rPr lang="en-US" sz="2400" dirty="0"/>
              <a:t>                    </a:t>
            </a:r>
            <a:r>
              <a:rPr lang="en-US" sz="2400" dirty="0" smtClean="0"/>
              <a:t>= </a:t>
            </a:r>
            <a:r>
              <a:rPr lang="en-US" sz="2400" dirty="0"/>
              <a:t>P(c, d | a, b) P(a, b)  / P(c, d</a:t>
            </a:r>
            <a:r>
              <a:rPr lang="en-US" sz="2400" dirty="0" smtClean="0"/>
              <a:t>)</a:t>
            </a:r>
            <a:endParaRPr lang="en-US" sz="400" dirty="0"/>
          </a:p>
          <a:p>
            <a:pPr lvl="1">
              <a:buFontTx/>
              <a:buNone/>
            </a:pPr>
            <a:r>
              <a:rPr lang="en-US" sz="2000" dirty="0"/>
              <a:t>Both are examples of basic pattern p(</a:t>
            </a:r>
            <a:r>
              <a:rPr lang="en-US" sz="2000" dirty="0" err="1"/>
              <a:t>x|y</a:t>
            </a:r>
            <a:r>
              <a:rPr lang="en-US" sz="2000" dirty="0"/>
              <a:t>) = p(</a:t>
            </a:r>
            <a:r>
              <a:rPr lang="en-US" sz="2000" dirty="0" err="1"/>
              <a:t>y|x</a:t>
            </a:r>
            <a:r>
              <a:rPr lang="en-US" sz="2000" dirty="0"/>
              <a:t>)p(x)/p(y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(it helps to group variables together, e.g., y = (</a:t>
            </a:r>
            <a:r>
              <a:rPr lang="en-US" sz="2000" dirty="0" err="1"/>
              <a:t>a,b</a:t>
            </a:r>
            <a:r>
              <a:rPr lang="en-US" sz="2000" dirty="0"/>
              <a:t>), x = (c, d))</a:t>
            </a:r>
          </a:p>
        </p:txBody>
      </p:sp>
    </p:spTree>
    <p:extLst>
      <p:ext uri="{BB962C8B-B14F-4D97-AF65-F5344CB8AC3E}">
        <p14:creationId xmlns:p14="http://schemas.microsoft.com/office/powerpoint/2010/main" val="53330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9438"/>
            <a:ext cx="8686800" cy="944562"/>
          </a:xfrm>
        </p:spPr>
        <p:txBody>
          <a:bodyPr/>
          <a:lstStyle/>
          <a:p>
            <a:r>
              <a:rPr lang="en-US" sz="3600" dirty="0" smtClean="0"/>
              <a:t>Bayes' Rule and conditional independence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/>
              <a:t>Cavity | toothache </a:t>
            </a:r>
            <a:r>
              <a:rPr lang="en-US" sz="2000" i="1" dirty="0" smtClean="0">
                <a:sym typeface="Symbol" pitchFamily="18" charset="2"/>
              </a:rPr>
              <a:t> </a:t>
            </a:r>
            <a:r>
              <a:rPr lang="en-US" sz="2000" i="1" dirty="0" smtClean="0"/>
              <a:t>catch</a:t>
            </a:r>
            <a:r>
              <a:rPr lang="en-US" sz="2000" dirty="0" smtClean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= α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</a:t>
            </a:r>
            <a:r>
              <a:rPr lang="en-US" sz="1800" dirty="0" smtClean="0">
                <a:sym typeface="Symbol" pitchFamily="18" charset="2"/>
              </a:rPr>
              <a:t></a:t>
            </a:r>
            <a:r>
              <a:rPr lang="en-US" sz="1800" i="1" dirty="0" smtClean="0"/>
              <a:t> catch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Cavity</a:t>
            </a:r>
            <a:r>
              <a:rPr lang="en-US" sz="1800" dirty="0" smtClean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        = α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toothache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catch | Cavity</a:t>
            </a:r>
            <a:r>
              <a:rPr lang="en-US" sz="1800" dirty="0" smtClean="0"/>
              <a:t>) </a:t>
            </a:r>
            <a:r>
              <a:rPr lang="en-US" sz="1800" b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Cavity</a:t>
            </a:r>
            <a:r>
              <a:rPr lang="en-US" sz="1800" dirty="0" smtClean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This is an example of a </a:t>
            </a:r>
            <a:r>
              <a:rPr lang="en-US" sz="2000" dirty="0" smtClean="0">
                <a:solidFill>
                  <a:srgbClr val="FF0000"/>
                </a:solidFill>
              </a:rPr>
              <a:t>naïve Bayes</a:t>
            </a:r>
            <a:r>
              <a:rPr lang="en-US" sz="2000" dirty="0" smtClean="0"/>
              <a:t> model:</a:t>
            </a:r>
          </a:p>
          <a:p>
            <a:pPr>
              <a:lnSpc>
                <a:spcPct val="90000"/>
              </a:lnSpc>
            </a:pPr>
            <a:endParaRPr lang="en-US" sz="4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P</a:t>
            </a:r>
            <a:r>
              <a:rPr lang="en-US" sz="1800" dirty="0" smtClean="0"/>
              <a:t>(Cause,Effect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… ,</a:t>
            </a:r>
            <a:r>
              <a:rPr lang="en-US" sz="1800" dirty="0" err="1" smtClean="0"/>
              <a:t>Effect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= </a:t>
            </a:r>
            <a:r>
              <a:rPr lang="en-US" sz="1800" b="1" dirty="0" smtClean="0"/>
              <a:t>P</a:t>
            </a:r>
            <a:r>
              <a:rPr lang="en-US" sz="1800" dirty="0" smtClean="0"/>
              <a:t>(Cause) </a:t>
            </a:r>
            <a:r>
              <a:rPr lang="el-GR" sz="1800" dirty="0" smtClean="0">
                <a:cs typeface="Arial" charset="0"/>
              </a:rPr>
              <a:t>π</a:t>
            </a:r>
            <a:r>
              <a:rPr lang="en-US" sz="1800" baseline="-25000" dirty="0" err="1" smtClean="0"/>
              <a:t>i</a:t>
            </a:r>
            <a:r>
              <a:rPr lang="en-US" sz="1800" b="1" dirty="0" err="1" smtClean="0"/>
              <a:t>P</a:t>
            </a:r>
            <a:r>
              <a:rPr lang="en-US" sz="1800" dirty="0" smtClean="0"/>
              <a:t>(</a:t>
            </a:r>
            <a:r>
              <a:rPr lang="en-US" sz="1800" dirty="0" err="1" smtClean="0"/>
              <a:t>Effect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|Cause</a:t>
            </a:r>
            <a:r>
              <a:rPr lang="en-US" sz="1800" dirty="0" smtClean="0"/>
              <a:t>)
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4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Total number of parameters is </a:t>
            </a:r>
            <a:r>
              <a:rPr lang="en-US" sz="2000" dirty="0" smtClean="0">
                <a:solidFill>
                  <a:srgbClr val="FF0000"/>
                </a:solidFill>
              </a:rPr>
              <a:t>linear</a:t>
            </a:r>
            <a:r>
              <a:rPr lang="en-US" sz="2000" dirty="0" smtClean="0"/>
              <a:t> in </a:t>
            </a:r>
            <a:r>
              <a:rPr lang="en-US" sz="2000" i="1" dirty="0" smtClean="0"/>
              <a:t>n</a:t>
            </a:r>
            <a:endParaRPr lang="en-US" sz="2000" dirty="0" smtClean="0"/>
          </a:p>
        </p:txBody>
      </p:sp>
      <p:pic>
        <p:nvPicPr>
          <p:cNvPr id="38916" name="Picture 4" descr="naive-bay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4848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2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7" y="533400"/>
            <a:ext cx="8228013" cy="836613"/>
          </a:xfrm>
        </p:spPr>
        <p:txBody>
          <a:bodyPr/>
          <a:lstStyle/>
          <a:p>
            <a:r>
              <a:rPr lang="en-US" sz="4000" dirty="0" smtClean="0"/>
              <a:t>What does all this have to do with AI?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8013" cy="4570413"/>
          </a:xfrm>
        </p:spPr>
        <p:txBody>
          <a:bodyPr/>
          <a:lstStyle/>
          <a:p>
            <a:r>
              <a:rPr lang="en-US" sz="1600" dirty="0" smtClean="0"/>
              <a:t>Logic-based knowledge representation</a:t>
            </a:r>
          </a:p>
          <a:p>
            <a:pPr lvl="1"/>
            <a:r>
              <a:rPr lang="en-US" sz="1400" dirty="0" smtClean="0"/>
              <a:t>Set of sentences in KB </a:t>
            </a:r>
          </a:p>
          <a:p>
            <a:pPr lvl="1"/>
            <a:r>
              <a:rPr lang="en-US" sz="1400" dirty="0" smtClean="0"/>
              <a:t>Agent’s belief in any sentence is: true, false, or unknown</a:t>
            </a:r>
            <a:endParaRPr lang="en-US" sz="400" dirty="0" smtClean="0"/>
          </a:p>
          <a:p>
            <a:r>
              <a:rPr lang="en-US" sz="1600" dirty="0" smtClean="0"/>
              <a:t>In real-world problems there is uncertainty</a:t>
            </a:r>
          </a:p>
          <a:p>
            <a:pPr lvl="1"/>
            <a:r>
              <a:rPr lang="en-US" sz="1400" dirty="0" smtClean="0"/>
              <a:t>P(snow in New York on January 1) is not 0 or 1 or unknown</a:t>
            </a:r>
          </a:p>
          <a:p>
            <a:pPr lvl="1"/>
            <a:r>
              <a:rPr lang="en-US" sz="1400" dirty="0" smtClean="0"/>
              <a:t>P(vehicle speed &gt; 50 | sensor reading) </a:t>
            </a:r>
          </a:p>
          <a:p>
            <a:pPr lvl="1"/>
            <a:r>
              <a:rPr lang="en-US" sz="1400" dirty="0" smtClean="0"/>
              <a:t>P(Dow Jones will go down tomorrow | data so far)</a:t>
            </a:r>
          </a:p>
          <a:p>
            <a:pPr lvl="1"/>
            <a:r>
              <a:rPr lang="en-US" sz="1400" dirty="0" smtClean="0"/>
              <a:t>P(pit in square 2,2 | evidence so far)</a:t>
            </a:r>
          </a:p>
          <a:p>
            <a:pPr lvl="1"/>
            <a:r>
              <a:rPr lang="en-US" sz="1400" dirty="0" smtClean="0"/>
              <a:t>Not acknowledging this uncertainty can lead to brittle systems and inefficient use of information</a:t>
            </a:r>
          </a:p>
          <a:p>
            <a:r>
              <a:rPr lang="en-US" sz="1600" dirty="0" smtClean="0"/>
              <a:t>Uncertainty is due to:</a:t>
            </a:r>
          </a:p>
          <a:p>
            <a:pPr lvl="1"/>
            <a:r>
              <a:rPr lang="en-US" sz="1400" dirty="0" smtClean="0"/>
              <a:t>Things we did not measure (which is always the case)</a:t>
            </a:r>
          </a:p>
          <a:p>
            <a:pPr lvl="2"/>
            <a:r>
              <a:rPr lang="en-US" sz="1400" dirty="0" smtClean="0"/>
              <a:t>E.g., in economic forecasting</a:t>
            </a:r>
          </a:p>
          <a:p>
            <a:pPr lvl="1"/>
            <a:r>
              <a:rPr lang="en-US" sz="1400" dirty="0" smtClean="0"/>
              <a:t>Imperfect knowledge</a:t>
            </a:r>
          </a:p>
          <a:p>
            <a:pPr lvl="2"/>
            <a:r>
              <a:rPr lang="en-US" sz="1400" dirty="0" smtClean="0"/>
              <a:t>P(symptom | disease) -&gt; we are not 100% sure </a:t>
            </a:r>
          </a:p>
          <a:p>
            <a:pPr lvl="1"/>
            <a:r>
              <a:rPr lang="en-US" sz="1400" dirty="0" smtClean="0"/>
              <a:t>Noisy measurements</a:t>
            </a:r>
          </a:p>
          <a:p>
            <a:pPr lvl="2"/>
            <a:r>
              <a:rPr lang="en-US" sz="1400" dirty="0" smtClean="0"/>
              <a:t>P(speed &gt; 50 | sensor reading &gt; 50)  is not 1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1782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27038"/>
            <a:ext cx="8686800" cy="944562"/>
          </a:xfrm>
        </p:spPr>
        <p:txBody>
          <a:bodyPr/>
          <a:lstStyle/>
          <a:p>
            <a:r>
              <a:rPr lang="en-US" sz="4000" dirty="0" smtClean="0"/>
              <a:t>Agents, Probabilities &amp; Degrees of Belief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3187"/>
            <a:ext cx="8228013" cy="4570413"/>
          </a:xfrm>
        </p:spPr>
        <p:txBody>
          <a:bodyPr/>
          <a:lstStyle/>
          <a:p>
            <a:pPr marL="341313" indent="-341313">
              <a:lnSpc>
                <a:spcPct val="90000"/>
              </a:lnSpc>
            </a:pPr>
            <a:r>
              <a:rPr lang="en-US" sz="1800" dirty="0" smtClean="0"/>
              <a:t>What we were taught in school  (“</a:t>
            </a:r>
            <a:r>
              <a:rPr lang="en-US" sz="1800" dirty="0" err="1" smtClean="0"/>
              <a:t>frequentist</a:t>
            </a:r>
            <a:r>
              <a:rPr lang="en-US" sz="1800" dirty="0" smtClean="0"/>
              <a:t>” view)</a:t>
            </a:r>
          </a:p>
          <a:p>
            <a:pPr marL="573088" lvl="1" indent="-231775">
              <a:lnSpc>
                <a:spcPct val="90000"/>
              </a:lnSpc>
            </a:pPr>
            <a:r>
              <a:rPr lang="en-US" sz="1600" dirty="0" smtClean="0"/>
              <a:t>P(</a:t>
            </a:r>
            <a:r>
              <a:rPr lang="en-US" sz="1600" i="1" dirty="0" smtClean="0"/>
              <a:t>a</a:t>
            </a:r>
            <a:r>
              <a:rPr lang="en-US" sz="1600" dirty="0" smtClean="0"/>
              <a:t>) represents the frequency that event </a:t>
            </a:r>
            <a:r>
              <a:rPr lang="en-US" sz="1600" i="1" dirty="0" smtClean="0"/>
              <a:t>a</a:t>
            </a:r>
            <a:r>
              <a:rPr lang="en-US" sz="1600" dirty="0" smtClean="0"/>
              <a:t> will happen in repeated trials -&gt; “relative frequency” interpretation</a:t>
            </a:r>
          </a:p>
          <a:p>
            <a:pPr marL="341313" indent="-341313">
              <a:lnSpc>
                <a:spcPct val="90000"/>
              </a:lnSpc>
            </a:pPr>
            <a:r>
              <a:rPr lang="en-US" sz="1800" dirty="0" smtClean="0"/>
              <a:t>Degree of belief</a:t>
            </a:r>
          </a:p>
          <a:p>
            <a:pPr marL="573088" lvl="1" indent="-231775">
              <a:lnSpc>
                <a:spcPct val="90000"/>
              </a:lnSpc>
            </a:pPr>
            <a:r>
              <a:rPr lang="en-US" sz="1600" dirty="0" smtClean="0"/>
              <a:t>P(</a:t>
            </a:r>
            <a:r>
              <a:rPr lang="en-US" sz="1600" i="1" dirty="0" smtClean="0"/>
              <a:t>a</a:t>
            </a:r>
            <a:r>
              <a:rPr lang="en-US" sz="1600" dirty="0" smtClean="0"/>
              <a:t>) represents an agent’s degree of belief that event </a:t>
            </a:r>
            <a:r>
              <a:rPr lang="en-US" sz="1600" i="1" dirty="0" smtClean="0"/>
              <a:t>a</a:t>
            </a:r>
            <a:r>
              <a:rPr lang="en-US" sz="1600" dirty="0" smtClean="0"/>
              <a:t> is true</a:t>
            </a:r>
          </a:p>
          <a:p>
            <a:pPr marL="573088" lvl="1" indent="-231775">
              <a:lnSpc>
                <a:spcPct val="90000"/>
              </a:lnSpc>
            </a:pPr>
            <a:r>
              <a:rPr lang="en-US" sz="1600" dirty="0" smtClean="0"/>
              <a:t>This is a more general view of probability</a:t>
            </a:r>
          </a:p>
          <a:p>
            <a:pPr marL="803275" lvl="2" indent="-230188">
              <a:lnSpc>
                <a:spcPct val="90000"/>
              </a:lnSpc>
            </a:pPr>
            <a:r>
              <a:rPr lang="en-US" sz="1600" dirty="0" smtClean="0"/>
              <a:t>Agent’s probability is based on what information they have</a:t>
            </a:r>
          </a:p>
          <a:p>
            <a:pPr marL="803275" lvl="2" indent="-230188">
              <a:lnSpc>
                <a:spcPct val="90000"/>
              </a:lnSpc>
            </a:pPr>
            <a:r>
              <a:rPr lang="en-US" sz="1600" dirty="0" smtClean="0"/>
              <a:t>E.g., based on data or based on a theory</a:t>
            </a:r>
          </a:p>
          <a:p>
            <a:pPr marL="341313" indent="-341313">
              <a:lnSpc>
                <a:spcPct val="90000"/>
              </a:lnSpc>
            </a:pPr>
            <a:r>
              <a:rPr lang="en-US" sz="1800" dirty="0" smtClean="0"/>
              <a:t>Examples:</a:t>
            </a:r>
          </a:p>
          <a:p>
            <a:pPr marL="573088" lvl="1" indent="-231775">
              <a:lnSpc>
                <a:spcPct val="90000"/>
              </a:lnSpc>
            </a:pPr>
            <a:r>
              <a:rPr lang="en-US" sz="1600" dirty="0" smtClean="0"/>
              <a:t>a = “life exists on another planet”</a:t>
            </a:r>
          </a:p>
          <a:p>
            <a:pPr marL="803275" lvl="2" indent="-230188">
              <a:lnSpc>
                <a:spcPct val="90000"/>
              </a:lnSpc>
            </a:pPr>
            <a:r>
              <a:rPr lang="en-US" sz="1600" dirty="0" smtClean="0"/>
              <a:t>What is P(a)?  We will all assign different probabilities</a:t>
            </a:r>
          </a:p>
          <a:p>
            <a:pPr marL="573088" lvl="1" indent="-231775">
              <a:lnSpc>
                <a:spcPct val="90000"/>
              </a:lnSpc>
            </a:pPr>
            <a:r>
              <a:rPr lang="en-US" sz="1600" dirty="0" smtClean="0"/>
              <a:t>a = “Mitt Romney will be the next US president”</a:t>
            </a:r>
          </a:p>
          <a:p>
            <a:pPr marL="803275" lvl="2" indent="-230188">
              <a:lnSpc>
                <a:spcPct val="90000"/>
              </a:lnSpc>
            </a:pPr>
            <a:r>
              <a:rPr lang="en-US" sz="1600" dirty="0" smtClean="0"/>
              <a:t>What is P(a)?</a:t>
            </a:r>
          </a:p>
          <a:p>
            <a:pPr lvl="2">
              <a:lnSpc>
                <a:spcPct val="90000"/>
              </a:lnSpc>
            </a:pPr>
            <a:endParaRPr lang="en-US" sz="4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In each case the probabilities can vary from agent to agent depending on their models of the world and how much data they have</a:t>
            </a:r>
          </a:p>
        </p:txBody>
      </p:sp>
    </p:spTree>
    <p:extLst>
      <p:ext uri="{BB962C8B-B14F-4D97-AF65-F5344CB8AC3E}">
        <p14:creationId xmlns:p14="http://schemas.microsoft.com/office/powerpoint/2010/main" val="23860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Degrees of Belief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Our interpretation of P(a | e) is that it is an agent’s degree of belief in the proposition a, given evidence e</a:t>
            </a:r>
          </a:p>
          <a:p>
            <a:pPr lvl="1"/>
            <a:r>
              <a:rPr lang="en-US" sz="1800" dirty="0" smtClean="0"/>
              <a:t>Note that proposition a is true or false in the real-world</a:t>
            </a:r>
          </a:p>
          <a:p>
            <a:pPr lvl="1"/>
            <a:r>
              <a:rPr lang="en-US" sz="1800" dirty="0" smtClean="0"/>
              <a:t>P(</a:t>
            </a:r>
            <a:r>
              <a:rPr lang="en-US" sz="1800" dirty="0" err="1" smtClean="0"/>
              <a:t>a|e</a:t>
            </a:r>
            <a:r>
              <a:rPr lang="en-US" sz="1800" dirty="0" smtClean="0"/>
              <a:t>) reflects the agent’s uncertainty or ignorance</a:t>
            </a:r>
          </a:p>
          <a:p>
            <a:endParaRPr lang="en-US" sz="400" dirty="0" smtClean="0"/>
          </a:p>
          <a:p>
            <a:r>
              <a:rPr lang="en-US" sz="2000" dirty="0" smtClean="0"/>
              <a:t>The degree of belief interpretation does not mean that we need new or different rules for working with probabilities</a:t>
            </a:r>
          </a:p>
          <a:p>
            <a:pPr lvl="1"/>
            <a:r>
              <a:rPr lang="en-US" sz="1800" dirty="0" smtClean="0"/>
              <a:t>The same rules (Bayes rule, law of total probability, probabilities sum to 1) still apply – our interpretation is different</a:t>
            </a:r>
          </a:p>
          <a:p>
            <a:r>
              <a:rPr lang="en-US" sz="2000" dirty="0" smtClean="0"/>
              <a:t>If Agent 1 has inconsistent sets of probabilities (violate axioms of probability theory) then there exists a betting strategy that allows Agent 2 to always win in bets against Agent 1</a:t>
            </a:r>
          </a:p>
          <a:p>
            <a:pPr lvl="1"/>
            <a:r>
              <a:rPr lang="en-US" sz="1800" dirty="0" smtClean="0"/>
              <a:t>See de </a:t>
            </a:r>
            <a:r>
              <a:rPr lang="en-US" sz="1800" dirty="0" err="1" smtClean="0"/>
              <a:t>Finetti’s</a:t>
            </a:r>
            <a:r>
              <a:rPr lang="en-US" sz="1800" dirty="0" smtClean="0"/>
              <a:t> argument in the text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575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Probability in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570413"/>
          </a:xfrm>
        </p:spPr>
        <p:txBody>
          <a:bodyPr/>
          <a:lstStyle/>
          <a:p>
            <a:pPr marL="341313" indent="-341313"/>
            <a:r>
              <a:rPr lang="en-US" sz="2000" dirty="0"/>
              <a:t>Early AI (1950’s and 1960’s)</a:t>
            </a:r>
          </a:p>
          <a:p>
            <a:pPr marL="684213" lvl="1" indent="-342900"/>
            <a:r>
              <a:rPr lang="en-US" sz="1800" dirty="0"/>
              <a:t>Attempts to solve AI problems using probability met with mixed success</a:t>
            </a:r>
          </a:p>
          <a:p>
            <a:pPr lvl="1"/>
            <a:endParaRPr lang="en-US" sz="400" dirty="0"/>
          </a:p>
          <a:p>
            <a:pPr marL="341313" indent="-341313"/>
            <a:r>
              <a:rPr lang="en-US" sz="2000" dirty="0"/>
              <a:t>Logical AI (1970’s, 80’s)</a:t>
            </a:r>
          </a:p>
          <a:p>
            <a:pPr marL="684213" lvl="1" indent="-342900"/>
            <a:r>
              <a:rPr lang="en-US" sz="1800" dirty="0"/>
              <a:t>Recognized that working with full probability models is intractable</a:t>
            </a:r>
          </a:p>
          <a:p>
            <a:pPr marL="684213" lvl="1" indent="-342900"/>
            <a:r>
              <a:rPr lang="en-US" sz="1800" dirty="0"/>
              <a:t>Abandoned probabilistic approaches</a:t>
            </a:r>
          </a:p>
          <a:p>
            <a:pPr marL="684213" lvl="1" indent="-342900"/>
            <a:r>
              <a:rPr lang="en-US" sz="1800" dirty="0"/>
              <a:t>Focused on logic-based representations</a:t>
            </a:r>
          </a:p>
          <a:p>
            <a:pPr lvl="1"/>
            <a:endParaRPr lang="en-US" sz="400" dirty="0"/>
          </a:p>
          <a:p>
            <a:pPr marL="341313" indent="-341313"/>
            <a:r>
              <a:rPr lang="en-US" sz="2000" dirty="0"/>
              <a:t>Probabilistic AI (1990’s-present)</a:t>
            </a:r>
          </a:p>
          <a:p>
            <a:pPr marL="684213" lvl="1" indent="-342900"/>
            <a:r>
              <a:rPr lang="en-US" sz="1800" dirty="0"/>
              <a:t>Judea Pearl invents Bayesian networks in 1988</a:t>
            </a:r>
          </a:p>
          <a:p>
            <a:pPr marL="684213" lvl="1" indent="-342900"/>
            <a:r>
              <a:rPr lang="en-US" sz="1800" dirty="0"/>
              <a:t>Realization that working </a:t>
            </a:r>
            <a:r>
              <a:rPr lang="en-US" sz="1800" dirty="0" smtClean="0"/>
              <a:t>w/ </a:t>
            </a:r>
            <a:r>
              <a:rPr lang="en-US" sz="1800" dirty="0"/>
              <a:t>approximate probability models is tractable and useful</a:t>
            </a:r>
          </a:p>
          <a:p>
            <a:pPr marL="684213" lvl="1" indent="-342900"/>
            <a:r>
              <a:rPr lang="en-US" sz="1800" dirty="0"/>
              <a:t>Development of machine learning techniques to learn such models from data</a:t>
            </a:r>
          </a:p>
          <a:p>
            <a:pPr marL="684213" lvl="1" indent="-342900"/>
            <a:r>
              <a:rPr lang="en-US" sz="1800" dirty="0"/>
              <a:t>Probabilistic techniques now widely used in vision, speech recognition, robotics, language modeling, game-playing, </a:t>
            </a:r>
            <a:r>
              <a:rPr lang="en-US" sz="1800" dirty="0" err="1"/>
              <a:t>etc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9438"/>
            <a:ext cx="8610600" cy="944562"/>
          </a:xfrm>
        </p:spPr>
        <p:txBody>
          <a:bodyPr/>
          <a:lstStyle/>
          <a:p>
            <a:r>
              <a:rPr lang="en-US" sz="3200" dirty="0" smtClean="0"/>
              <a:t>Decision Theory – why probabilities are useful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 2 possible actions that can be recommended by a medical decision-making system:</a:t>
            </a:r>
          </a:p>
          <a:p>
            <a:pPr lvl="1"/>
            <a:r>
              <a:rPr lang="en-US" sz="1800" dirty="0" smtClean="0"/>
              <a:t>a =  operate</a:t>
            </a:r>
          </a:p>
          <a:p>
            <a:pPr lvl="1"/>
            <a:r>
              <a:rPr lang="en-US" sz="1800" dirty="0" smtClean="0"/>
              <a:t>b = don’t operate</a:t>
            </a:r>
          </a:p>
          <a:p>
            <a:r>
              <a:rPr lang="en-US" sz="2000" dirty="0" smtClean="0"/>
              <a:t>2 possible states of the world</a:t>
            </a:r>
          </a:p>
          <a:p>
            <a:pPr lvl="1"/>
            <a:r>
              <a:rPr lang="en-US" sz="1800" dirty="0" smtClean="0"/>
              <a:t>c = patient has cancer, and also not(c) </a:t>
            </a:r>
          </a:p>
          <a:p>
            <a:r>
              <a:rPr lang="en-US" sz="2000" dirty="0" smtClean="0"/>
              <a:t>Given evidence so far, agent’s degree of belief in c is p(</a:t>
            </a:r>
            <a:r>
              <a:rPr lang="en-US" sz="2000" dirty="0" err="1" smtClean="0"/>
              <a:t>c|e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Costs (to agent) associated with various outcomes:</a:t>
            </a:r>
          </a:p>
          <a:p>
            <a:pPr lvl="1"/>
            <a:r>
              <a:rPr lang="en-US" sz="1800" dirty="0" smtClean="0"/>
              <a:t>Take action a and patient has cancer:  cost =  $30k</a:t>
            </a:r>
          </a:p>
          <a:p>
            <a:pPr lvl="1"/>
            <a:r>
              <a:rPr lang="en-US" sz="1800" dirty="0" smtClean="0"/>
              <a:t>Take action a and patient has no cancer: cost = -$50k</a:t>
            </a:r>
          </a:p>
          <a:p>
            <a:pPr lvl="1"/>
            <a:r>
              <a:rPr lang="en-US" sz="1800" dirty="0" smtClean="0"/>
              <a:t>Take action b and patient has cancer:  cost = -$100k</a:t>
            </a:r>
          </a:p>
          <a:p>
            <a:pPr lvl="1"/>
            <a:r>
              <a:rPr lang="en-US" sz="1800" dirty="0" smtClean="0"/>
              <a:t>Take action b and patient has no cancer:  cost = 0.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>
              <a:buFontTx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28301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Maximizing expected utility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What action should the agent take?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 rational agent should maximize expected utility, or equivalently minimize expected cost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Expected cost of actions: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E[ cost(a) ] =  30 p(c) – 50 [1 – p(c)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E[ cost(b) ] =  -100 p(c)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Break even point?   30p – 50 + 50p = -100p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         100p + 30p + 50p = 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       =&gt; p(c) = 50/180 ~ 0.28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If p(c) &gt; 0.28, the optimal decision is to operate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Original theory from economics, cognitive science (1950’s)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- But widely used in modern AI, e.g., in robotics, vision, game-playing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Can only make optimal decisions if know the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395295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836613"/>
          </a:xfrm>
        </p:spPr>
        <p:txBody>
          <a:bodyPr/>
          <a:lstStyle/>
          <a:p>
            <a:r>
              <a:rPr lang="en-US" sz="2800" dirty="0" smtClean="0"/>
              <a:t>Constructing a Propositional Probabilistic Knowledge Base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8013" cy="4570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Define all variables of interest: A, B, C, … Z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Define a joint probability table for P(A, B, C, … Z)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We have seen earlier how this will allow us to compute the answer to any query, p(query | evidence),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where query and evidence = any propositional sentence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2 major problems: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Computation time: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P(</a:t>
            </a:r>
            <a:r>
              <a:rPr lang="en-US" sz="1800" dirty="0" err="1" smtClean="0"/>
              <a:t>a|b</a:t>
            </a:r>
            <a:r>
              <a:rPr lang="en-US" sz="1800" dirty="0" smtClean="0"/>
              <a:t>) requires summing out over all other variables in the model, e.g., O(m</a:t>
            </a:r>
            <a:r>
              <a:rPr lang="en-US" sz="1600" baseline="30000" dirty="0" smtClean="0"/>
              <a:t>K-1</a:t>
            </a:r>
            <a:r>
              <a:rPr lang="en-US" sz="1800" dirty="0" smtClean="0"/>
              <a:t>) with K variables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Model specification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Joint table has O(</a:t>
            </a:r>
            <a:r>
              <a:rPr lang="en-US" sz="1800" dirty="0" err="1" smtClean="0"/>
              <a:t>m</a:t>
            </a:r>
            <a:r>
              <a:rPr lang="en-US" sz="1600" baseline="30000" dirty="0" err="1" smtClean="0"/>
              <a:t>K</a:t>
            </a:r>
            <a:r>
              <a:rPr lang="en-US" sz="1800" dirty="0" smtClean="0"/>
              <a:t>) entries – where will all the numbers come from?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These 2 problems effectively halted the use of probability in AI research from the 1960’s up until about 1990</a:t>
            </a:r>
          </a:p>
        </p:txBody>
      </p:sp>
    </p:spTree>
    <p:extLst>
      <p:ext uri="{BB962C8B-B14F-4D97-AF65-F5344CB8AC3E}">
        <p14:creationId xmlns:p14="http://schemas.microsoft.com/office/powerpoint/2010/main" val="19962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Whodunit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return home from a long day to find that your house guest has been murdered.</a:t>
            </a:r>
          </a:p>
          <a:p>
            <a:pPr lvl="1"/>
            <a:r>
              <a:rPr lang="en-US" dirty="0" smtClean="0"/>
              <a:t>There are two culprits:</a:t>
            </a:r>
          </a:p>
          <a:p>
            <a:pPr marL="914400" lvl="2" indent="0">
              <a:buNone/>
            </a:pPr>
            <a:r>
              <a:rPr lang="en-US" dirty="0" smtClean="0"/>
              <a:t>1) The Butler; and 2) The Cook</a:t>
            </a:r>
          </a:p>
          <a:p>
            <a:pPr lvl="1"/>
            <a:r>
              <a:rPr lang="en-US" dirty="0" smtClean="0"/>
              <a:t>There are three possible weapons:</a:t>
            </a:r>
          </a:p>
          <a:p>
            <a:pPr marL="914400" lvl="2" indent="0">
              <a:buNone/>
            </a:pPr>
            <a:r>
              <a:rPr lang="en-US" dirty="0" smtClean="0"/>
              <a:t>1) A knife; 2) A gun; and 3) A candlestick</a:t>
            </a:r>
          </a:p>
          <a:p>
            <a:pPr lvl="1"/>
            <a:endParaRPr lang="en-US" sz="1000" dirty="0"/>
          </a:p>
          <a:p>
            <a:r>
              <a:rPr lang="en-US" dirty="0" smtClean="0"/>
              <a:t>Lets use probabilistic reasoning to find out whodunit?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 uncertain quantities</a:t>
            </a:r>
          </a:p>
          <a:p>
            <a:pPr lvl="1"/>
            <a:r>
              <a:rPr lang="en-US" sz="2400" dirty="0" smtClean="0"/>
              <a:t>Culprit = {Butler, Cook}</a:t>
            </a:r>
          </a:p>
          <a:p>
            <a:pPr lvl="1"/>
            <a:r>
              <a:rPr lang="en-US" sz="2400" dirty="0" smtClean="0"/>
              <a:t>Weapon = {Knife, Pistol, Candlestick}</a:t>
            </a:r>
          </a:p>
          <a:p>
            <a:r>
              <a:rPr lang="en-US" dirty="0" smtClean="0"/>
              <a:t>What distributions should we use?</a:t>
            </a:r>
          </a:p>
          <a:p>
            <a:pPr lvl="1"/>
            <a:r>
              <a:rPr lang="en-US" sz="2400" dirty="0" smtClean="0"/>
              <a:t>Butler is an upstanding guy</a:t>
            </a:r>
          </a:p>
          <a:p>
            <a:pPr lvl="1"/>
            <a:r>
              <a:rPr lang="en-US" sz="2400" dirty="0" smtClean="0"/>
              <a:t>Cook has a checkered past</a:t>
            </a:r>
          </a:p>
          <a:p>
            <a:pPr lvl="1"/>
            <a:r>
              <a:rPr lang="en-US" sz="2400" dirty="0" smtClean="0"/>
              <a:t>Butler keeps a pistol from his army days</a:t>
            </a:r>
          </a:p>
          <a:p>
            <a:pPr lvl="1"/>
            <a:r>
              <a:rPr lang="en-US" sz="2400" dirty="0" smtClean="0"/>
              <a:t>Cook has access to many kitchen knives</a:t>
            </a:r>
          </a:p>
          <a:p>
            <a:pPr lvl="1"/>
            <a:r>
              <a:rPr lang="en-US" sz="2400" dirty="0" smtClean="0"/>
              <a:t>The Butler is much older than the cook</a:t>
            </a:r>
          </a:p>
        </p:txBody>
      </p:sp>
    </p:spTree>
    <p:extLst>
      <p:ext uri="{BB962C8B-B14F-4D97-AF65-F5344CB8AC3E}">
        <p14:creationId xmlns:p14="http://schemas.microsoft.com/office/powerpoint/2010/main" val="4608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distributions should we use?</a:t>
            </a:r>
          </a:p>
          <a:p>
            <a:pPr lvl="1"/>
            <a:r>
              <a:rPr lang="en-US" sz="2400" dirty="0" smtClean="0"/>
              <a:t>Butler is an upstanding guy</a:t>
            </a:r>
          </a:p>
          <a:p>
            <a:pPr lvl="1"/>
            <a:r>
              <a:rPr lang="en-US" sz="2400" dirty="0" smtClean="0"/>
              <a:t>Cook has a checkered past</a:t>
            </a:r>
          </a:p>
          <a:p>
            <a:pPr lvl="1"/>
            <a:endParaRPr lang="en-US" sz="400" dirty="0" smtClean="0"/>
          </a:p>
          <a:p>
            <a:pPr lvl="1"/>
            <a:r>
              <a:rPr lang="en-US" sz="2400" dirty="0" smtClean="0"/>
              <a:t>Butler keeps a pistol from his army days</a:t>
            </a:r>
          </a:p>
          <a:p>
            <a:pPr lvl="1"/>
            <a:r>
              <a:rPr lang="en-US" sz="2400" dirty="0" smtClean="0"/>
              <a:t>Cook has access to many kitchen knives</a:t>
            </a:r>
          </a:p>
          <a:p>
            <a:pPr lvl="1"/>
            <a:r>
              <a:rPr lang="en-US" sz="2400" dirty="0" smtClean="0"/>
              <a:t>The Butler is much older than the cook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88978"/>
              </p:ext>
            </p:extLst>
          </p:nvPr>
        </p:nvGraphicFramePr>
        <p:xfrm>
          <a:off x="5257800" y="2286000"/>
          <a:ext cx="2743200" cy="67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762000"/>
                <a:gridCol w="762000"/>
              </a:tblGrid>
              <a:tr h="2946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Butler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Cook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P(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Culprit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53697"/>
              </p:ext>
            </p:extLst>
          </p:nvPr>
        </p:nvGraphicFramePr>
        <p:xfrm>
          <a:off x="1524000" y="4648200"/>
          <a:ext cx="5105400" cy="67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8400"/>
                <a:gridCol w="762000"/>
                <a:gridCol w="685800"/>
                <a:gridCol w="1219200"/>
              </a:tblGrid>
              <a:tr h="2946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Pistol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Knife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Candlestick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P(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</a:rPr>
                        <a:t>weapon|culprit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=Butler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09655"/>
              </p:ext>
            </p:extLst>
          </p:nvPr>
        </p:nvGraphicFramePr>
        <p:xfrm>
          <a:off x="1524000" y="5486400"/>
          <a:ext cx="5105400" cy="67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8400"/>
                <a:gridCol w="762000"/>
                <a:gridCol w="685800"/>
                <a:gridCol w="1219200"/>
              </a:tblGrid>
              <a:tr h="2946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Pistol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Knife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Candlestick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P(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</a:rPr>
                        <a:t>weapon|culprit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=Cook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observe that murder weapon was a pistol, who is the most likely culprit?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12" y="2819400"/>
            <a:ext cx="7746888" cy="4316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702" y="3618271"/>
            <a:ext cx="6433098" cy="26792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396" y="4227871"/>
            <a:ext cx="7578404" cy="2679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555" y="4608871"/>
            <a:ext cx="3265223" cy="2679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5359531"/>
            <a:ext cx="6146597" cy="3554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10400" y="5257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Butler!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Each node represents a random variable</a:t>
            </a:r>
          </a:p>
          <a:p>
            <a:r>
              <a:rPr lang="en-US" sz="2800" dirty="0" smtClean="0"/>
              <a:t>Arrows indicate cause-effect relationship</a:t>
            </a:r>
          </a:p>
          <a:p>
            <a:r>
              <a:rPr lang="en-US" sz="2800" dirty="0" smtClean="0"/>
              <a:t>Shaded nodes represent observed variables</a:t>
            </a:r>
          </a:p>
          <a:p>
            <a:endParaRPr lang="en-US" sz="400" dirty="0" smtClean="0"/>
          </a:p>
          <a:p>
            <a:r>
              <a:rPr lang="en-US" dirty="0" smtClean="0"/>
              <a:t>Whodunit model in “words”:</a:t>
            </a:r>
          </a:p>
          <a:p>
            <a:pPr lvl="1"/>
            <a:r>
              <a:rPr lang="en-US" dirty="0" smtClean="0"/>
              <a:t>Culprit chooses a weapon;</a:t>
            </a:r>
          </a:p>
          <a:p>
            <a:pPr lvl="1"/>
            <a:r>
              <a:rPr lang="en-US" dirty="0" smtClean="0"/>
              <a:t>You observe the weapon and infer the culprit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209800" y="1676400"/>
            <a:ext cx="15240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Lucida Sans Unicode" charset="0"/>
              </a:rPr>
              <a:t>Culprit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876800" y="1676400"/>
            <a:ext cx="1524000" cy="609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Weapon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Lucida Sans Unicode" charset="0"/>
            </a:endParaRP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 bwMode="auto">
          <a:xfrm>
            <a:off x="3733800" y="1981200"/>
            <a:ext cx="1143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64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Bayesian Networks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8013" cy="4570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Represent dependence/independence via a directed graph 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Nodes = random variables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Edges = direct dependence</a:t>
            </a:r>
            <a:endParaRPr lang="en-US" sz="4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Structure of the graph </a:t>
            </a:r>
            <a:r>
              <a:rPr lang="en-US" sz="2000" dirty="0" smtClean="0">
                <a:sym typeface="Wingdings" pitchFamily="2" charset="2"/>
              </a:rPr>
              <a:t> Conditional independence relations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Recall the chain rule of repeated conditioning: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	P(a, b, c, … z)   = P(a | b, c, …. z) P(b | c,.. z) P(c| .. z)..P(z)</a:t>
            </a: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Requires that graph is acyclic (no directed cycles)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ym typeface="Wingdings" pitchFamily="2" charset="2"/>
              </a:rPr>
              <a:t>2 components to a Bayesian network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The graph structure (conditional independence assumptions)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The numerical probabilities (for each variable given its parents)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grpSp>
        <p:nvGrpSpPr>
          <p:cNvPr id="47108" name="Group 9"/>
          <p:cNvGrpSpPr>
            <a:grpSpLocks/>
          </p:cNvGrpSpPr>
          <p:nvPr/>
        </p:nvGrpSpPr>
        <p:grpSpPr bwMode="auto">
          <a:xfrm>
            <a:off x="914400" y="3562349"/>
            <a:ext cx="8007350" cy="1085850"/>
            <a:chOff x="994" y="1970"/>
            <a:chExt cx="5044" cy="684"/>
          </a:xfrm>
        </p:grpSpPr>
        <p:sp>
          <p:nvSpPr>
            <p:cNvPr id="47110" name="Line 5"/>
            <p:cNvSpPr>
              <a:spLocks noChangeShapeType="1"/>
            </p:cNvSpPr>
            <p:nvPr/>
          </p:nvSpPr>
          <p:spPr bwMode="auto">
            <a:xfrm flipV="1">
              <a:off x="1628" y="2208"/>
              <a:ext cx="24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Text Box 6"/>
            <p:cNvSpPr txBox="1">
              <a:spLocks noChangeArrowheads="1"/>
            </p:cNvSpPr>
            <p:nvPr/>
          </p:nvSpPr>
          <p:spPr bwMode="auto">
            <a:xfrm>
              <a:off x="994" y="2402"/>
              <a:ext cx="18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/>
                <a:t>The full joint distribution</a:t>
              </a:r>
            </a:p>
          </p:txBody>
        </p:sp>
        <p:sp>
          <p:nvSpPr>
            <p:cNvPr id="47112" name="Text Box 7"/>
            <p:cNvSpPr txBox="1">
              <a:spLocks noChangeArrowheads="1"/>
            </p:cNvSpPr>
            <p:nvPr/>
          </p:nvSpPr>
          <p:spPr bwMode="auto">
            <a:xfrm>
              <a:off x="3356" y="2402"/>
              <a:ext cx="2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/>
                <a:t>The graph-structured approximation</a:t>
              </a:r>
            </a:p>
          </p:txBody>
        </p:sp>
        <p:sp>
          <p:nvSpPr>
            <p:cNvPr id="47113" name="Line 8"/>
            <p:cNvSpPr>
              <a:spLocks noChangeShapeType="1"/>
            </p:cNvSpPr>
            <p:nvPr/>
          </p:nvSpPr>
          <p:spPr bwMode="auto">
            <a:xfrm flipH="1" flipV="1">
              <a:off x="3788" y="2208"/>
              <a:ext cx="61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Rectangle 4"/>
            <p:cNvSpPr>
              <a:spLocks noChangeArrowheads="1"/>
            </p:cNvSpPr>
            <p:nvPr/>
          </p:nvSpPr>
          <p:spPr bwMode="auto">
            <a:xfrm>
              <a:off x="1100" y="1970"/>
              <a:ext cx="3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solidFill>
                    <a:srgbClr val="FF0000"/>
                  </a:solidFill>
                  <a:latin typeface="Verdana" pitchFamily="34" charset="0"/>
                </a:rPr>
                <a:t>p(X</a:t>
              </a:r>
              <a:r>
                <a:rPr lang="en-US" sz="2000" baseline="-25000" dirty="0" smtClean="0">
                  <a:solidFill>
                    <a:srgbClr val="FF0000"/>
                  </a:solidFill>
                  <a:latin typeface="Verdana" pitchFamily="34" charset="0"/>
                </a:rPr>
                <a:t>1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, X</a:t>
              </a:r>
              <a:r>
                <a:rPr lang="en-US" sz="2000" baseline="-25000" dirty="0">
                  <a:solidFill>
                    <a:srgbClr val="FF0000"/>
                  </a:solidFill>
                  <a:latin typeface="Verdana" pitchFamily="34" charset="0"/>
                </a:rPr>
                <a:t>2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,....X</a:t>
              </a:r>
              <a:r>
                <a:rPr lang="en-US" sz="2000" baseline="-25000" dirty="0">
                  <a:solidFill>
                    <a:srgbClr val="FF0000"/>
                  </a:solidFill>
                  <a:latin typeface="Verdana" pitchFamily="34" charset="0"/>
                </a:rPr>
                <a:t>N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) = </a:t>
              </a:r>
              <a:r>
                <a:rPr lang="en-US" sz="2000" dirty="0">
                  <a:solidFill>
                    <a:srgbClr val="FF0000"/>
                  </a:solidFill>
                  <a:latin typeface="Symbol" pitchFamily="18" charset="2"/>
                </a:rPr>
                <a:t> 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p(X</a:t>
              </a:r>
              <a:r>
                <a:rPr lang="en-US" sz="2000" baseline="-25000" dirty="0">
                  <a:solidFill>
                    <a:srgbClr val="FF0000"/>
                  </a:solidFill>
                  <a:latin typeface="Verdana" pitchFamily="34" charset="0"/>
                </a:rPr>
                <a:t>i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 | parents(X</a:t>
              </a:r>
              <a:r>
                <a:rPr lang="en-US" sz="2000" baseline="-25000" dirty="0">
                  <a:solidFill>
                    <a:srgbClr val="FF0000"/>
                  </a:solidFill>
                  <a:latin typeface="Verdana" pitchFamily="34" charset="0"/>
                </a:rPr>
                <a:t>i </a:t>
              </a:r>
              <a:r>
                <a:rPr lang="en-US" sz="2000" dirty="0">
                  <a:solidFill>
                    <a:srgbClr val="FF0000"/>
                  </a:solidFill>
                  <a:latin typeface="Verdana" pitchFamily="34" charset="0"/>
                </a:rPr>
                <a:t>) 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0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Uncertainty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Let action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t</a:t>
            </a:r>
            <a:r>
              <a:rPr lang="en-US" sz="1800" dirty="0" smtClean="0"/>
              <a:t> = leave for airport t minutes before flight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Will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t</a:t>
            </a:r>
            <a:r>
              <a:rPr lang="en-US" sz="1800" dirty="0" smtClean="0"/>
              <a:t> get me there on time?</a:t>
            </a:r>
          </a:p>
          <a:p>
            <a:pPr marL="609600" indent="-609600">
              <a:lnSpc>
                <a:spcPct val="80000"/>
              </a:lnSpc>
            </a:pPr>
            <a:endParaRPr lang="en-US" sz="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Problems: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partial </a:t>
            </a:r>
            <a:r>
              <a:rPr lang="en-US" sz="1600" dirty="0" err="1" smtClean="0"/>
              <a:t>observability</a:t>
            </a:r>
            <a:r>
              <a:rPr lang="en-US" sz="1600" dirty="0" smtClean="0"/>
              <a:t> (road state, other drivers' plans, etc.)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noisy sensors (traffic reports)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uncertainty in action outcomes (flat tire, etc.)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immense complexity of modeling and predicting traffic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Hence a purely logical approach either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risks falsehood: “</a:t>
            </a:r>
            <a:r>
              <a:rPr lang="en-US" sz="1600" i="1" dirty="0" smtClean="0"/>
              <a:t>A</a:t>
            </a:r>
            <a:r>
              <a:rPr lang="en-US" sz="1600" i="1" baseline="-25000" dirty="0" smtClean="0"/>
              <a:t>25</a:t>
            </a:r>
            <a:r>
              <a:rPr lang="en-US" sz="1600" dirty="0" smtClean="0"/>
              <a:t> will get me there on time”, or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leads to conclusions that are too weak for decision making: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“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25</a:t>
            </a:r>
            <a:r>
              <a:rPr lang="en-US" sz="1800" dirty="0" smtClean="0"/>
              <a:t> will get me there on time if there's no accident on the bridge and it doesn't rain and my tires remain intact </a:t>
            </a:r>
            <a:r>
              <a:rPr lang="en-US" sz="1800" dirty="0" err="1" smtClean="0"/>
              <a:t>etc</a:t>
            </a:r>
            <a:r>
              <a:rPr lang="en-US" sz="1800" dirty="0" smtClean="0"/>
              <a:t> etc.”</a:t>
            </a:r>
            <a:endParaRPr lang="en-US" sz="1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1440</a:t>
            </a:r>
            <a:r>
              <a:rPr lang="en-US" sz="1800" dirty="0" smtClean="0"/>
              <a:t> might reasonably be said to get me there on time but I'd have to stay overnight in the airport …)
</a:t>
            </a:r>
          </a:p>
        </p:txBody>
      </p:sp>
    </p:spTree>
    <p:extLst>
      <p:ext uri="{BB962C8B-B14F-4D97-AF65-F5344CB8AC3E}">
        <p14:creationId xmlns:p14="http://schemas.microsoft.com/office/powerpoint/2010/main" val="12915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sz="4000" dirty="0" smtClean="0"/>
              <a:t>Example of a simple Bayesian network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533400" y="4535488"/>
            <a:ext cx="7505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8132" name="Group 6"/>
          <p:cNvGrpSpPr>
            <a:grpSpLocks/>
          </p:cNvGrpSpPr>
          <p:nvPr/>
        </p:nvGrpSpPr>
        <p:grpSpPr bwMode="auto">
          <a:xfrm>
            <a:off x="5867400" y="1441450"/>
            <a:ext cx="1987550" cy="1606550"/>
            <a:chOff x="2128" y="796"/>
            <a:chExt cx="1252" cy="1012"/>
          </a:xfrm>
        </p:grpSpPr>
        <p:grpSp>
          <p:nvGrpSpPr>
            <p:cNvPr id="48137" name="Group 7"/>
            <p:cNvGrpSpPr>
              <a:grpSpLocks/>
            </p:cNvGrpSpPr>
            <p:nvPr/>
          </p:nvGrpSpPr>
          <p:grpSpPr bwMode="auto">
            <a:xfrm>
              <a:off x="2128" y="820"/>
              <a:ext cx="352" cy="304"/>
              <a:chOff x="2128" y="820"/>
              <a:chExt cx="352" cy="304"/>
            </a:xfrm>
          </p:grpSpPr>
          <p:sp>
            <p:nvSpPr>
              <p:cNvPr id="48145" name="Rectangle 8"/>
              <p:cNvSpPr>
                <a:spLocks noChangeArrowheads="1"/>
              </p:cNvSpPr>
              <p:nvPr/>
            </p:nvSpPr>
            <p:spPr bwMode="auto">
              <a:xfrm>
                <a:off x="2211" y="85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48146" name="Oval 9"/>
              <p:cNvSpPr>
                <a:spLocks noChangeArrowheads="1"/>
              </p:cNvSpPr>
              <p:nvPr/>
            </p:nvSpPr>
            <p:spPr bwMode="auto">
              <a:xfrm>
                <a:off x="2128" y="820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3099" y="838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3028" y="796"/>
              <a:ext cx="352" cy="3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140" name="Group 12"/>
            <p:cNvGrpSpPr>
              <a:grpSpLocks/>
            </p:cNvGrpSpPr>
            <p:nvPr/>
          </p:nvGrpSpPr>
          <p:grpSpPr bwMode="auto">
            <a:xfrm>
              <a:off x="2584" y="1504"/>
              <a:ext cx="352" cy="304"/>
              <a:chOff x="2584" y="1504"/>
              <a:chExt cx="352" cy="304"/>
            </a:xfrm>
          </p:grpSpPr>
          <p:sp>
            <p:nvSpPr>
              <p:cNvPr id="48143" name="Rectangle 13"/>
              <p:cNvSpPr>
                <a:spLocks noChangeArrowheads="1"/>
              </p:cNvSpPr>
              <p:nvPr/>
            </p:nvSpPr>
            <p:spPr bwMode="auto">
              <a:xfrm>
                <a:off x="2655" y="154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48144" name="Oval 14"/>
              <p:cNvSpPr>
                <a:spLocks noChangeArrowheads="1"/>
              </p:cNvSpPr>
              <p:nvPr/>
            </p:nvSpPr>
            <p:spPr bwMode="auto">
              <a:xfrm>
                <a:off x="2584" y="1504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141" name="Line 15"/>
            <p:cNvSpPr>
              <a:spLocks noChangeShapeType="1"/>
            </p:cNvSpPr>
            <p:nvPr/>
          </p:nvSpPr>
          <p:spPr bwMode="auto">
            <a:xfrm>
              <a:off x="2404" y="1132"/>
              <a:ext cx="244" cy="4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142" name="Line 16"/>
            <p:cNvSpPr>
              <a:spLocks noChangeShapeType="1"/>
            </p:cNvSpPr>
            <p:nvPr/>
          </p:nvSpPr>
          <p:spPr bwMode="auto">
            <a:xfrm flipH="1">
              <a:off x="2852" y="1108"/>
              <a:ext cx="308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8133" name="Rectangle 17"/>
          <p:cNvSpPr>
            <a:spLocks noChangeArrowheads="1"/>
          </p:cNvSpPr>
          <p:nvPr/>
        </p:nvSpPr>
        <p:spPr bwMode="auto">
          <a:xfrm>
            <a:off x="633413" y="4779963"/>
            <a:ext cx="24686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134" name="Rectangle 18"/>
          <p:cNvSpPr>
            <a:spLocks noChangeArrowheads="1"/>
          </p:cNvSpPr>
          <p:nvPr/>
        </p:nvSpPr>
        <p:spPr bwMode="auto">
          <a:xfrm>
            <a:off x="381000" y="3276600"/>
            <a:ext cx="806291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40000"/>
              </a:spcBef>
              <a:spcAft>
                <a:spcPct val="60000"/>
              </a:spcAft>
            </a:pP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</a:rPr>
              <a:t>Probability </a:t>
            </a:r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model has simple factored form</a:t>
            </a:r>
          </a:p>
          <a:p>
            <a:pPr eaLnBrk="0" hangingPunct="0">
              <a:lnSpc>
                <a:spcPct val="80000"/>
              </a:lnSpc>
              <a:spcBef>
                <a:spcPct val="40000"/>
              </a:spcBef>
              <a:spcAft>
                <a:spcPct val="60000"/>
              </a:spcAft>
            </a:pP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</a:rPr>
              <a:t>Directed </a:t>
            </a:r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edges =&gt;  direct  dependence </a:t>
            </a:r>
          </a:p>
          <a:p>
            <a:pPr eaLnBrk="0" hangingPunct="0">
              <a:lnSpc>
                <a:spcPct val="80000"/>
              </a:lnSpc>
              <a:spcBef>
                <a:spcPct val="40000"/>
              </a:spcBef>
              <a:spcAft>
                <a:spcPct val="60000"/>
              </a:spcAft>
            </a:pP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</a:rPr>
              <a:t>Absence </a:t>
            </a:r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of an edge  =&gt; conditional independence</a:t>
            </a:r>
          </a:p>
          <a:p>
            <a:pPr eaLnBrk="0" hangingPunct="0">
              <a:lnSpc>
                <a:spcPct val="80000"/>
              </a:lnSpc>
              <a:spcBef>
                <a:spcPct val="40000"/>
              </a:spcBef>
              <a:spcAft>
                <a:spcPct val="60000"/>
              </a:spcAft>
            </a:pP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</a:rPr>
              <a:t>Also </a:t>
            </a:r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known as belief networks, graphical models, causal networks</a:t>
            </a:r>
          </a:p>
          <a:p>
            <a:pPr eaLnBrk="0" hangingPunct="0">
              <a:lnSpc>
                <a:spcPct val="80000"/>
              </a:lnSpc>
              <a:spcBef>
                <a:spcPct val="40000"/>
              </a:spcBef>
              <a:spcAft>
                <a:spcPct val="60000"/>
              </a:spcAft>
            </a:pPr>
            <a:r>
              <a:rPr lang="en-US" sz="1800" dirty="0" smtClean="0">
                <a:solidFill>
                  <a:schemeClr val="tx1"/>
                </a:solidFill>
                <a:latin typeface="Verdana" pitchFamily="34" charset="0"/>
              </a:rPr>
              <a:t>Other </a:t>
            </a:r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formulations, e.g., undirected graphical models</a:t>
            </a:r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838200" y="1992312"/>
            <a:ext cx="357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tx1"/>
                </a:solidFill>
                <a:latin typeface="Verdana" pitchFamily="34" charset="0"/>
              </a:rPr>
              <a:t>p(A,B,C) = p(C|A,B)p(A)p(B)</a:t>
            </a:r>
          </a:p>
        </p:txBody>
      </p:sp>
      <p:sp>
        <p:nvSpPr>
          <p:cNvPr id="48136" name="Line 21"/>
          <p:cNvSpPr>
            <a:spLocks noChangeShapeType="1"/>
          </p:cNvSpPr>
          <p:nvPr/>
        </p:nvSpPr>
        <p:spPr bwMode="auto">
          <a:xfrm>
            <a:off x="4572000" y="220345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  <a:noFill/>
        </p:spPr>
        <p:txBody>
          <a:bodyPr/>
          <a:lstStyle/>
          <a:p>
            <a:r>
              <a:rPr lang="en-US" sz="4000" dirty="0" smtClean="0"/>
              <a:t>Examples of 3-way Bayesian Networks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1333500" y="2981325"/>
            <a:ext cx="2901950" cy="501650"/>
            <a:chOff x="772" y="988"/>
            <a:chExt cx="1828" cy="316"/>
          </a:xfrm>
        </p:grpSpPr>
        <p:grpSp>
          <p:nvGrpSpPr>
            <p:cNvPr id="49157" name="Group 4"/>
            <p:cNvGrpSpPr>
              <a:grpSpLocks/>
            </p:cNvGrpSpPr>
            <p:nvPr/>
          </p:nvGrpSpPr>
          <p:grpSpPr bwMode="auto">
            <a:xfrm>
              <a:off x="772" y="1000"/>
              <a:ext cx="352" cy="304"/>
              <a:chOff x="772" y="1000"/>
              <a:chExt cx="352" cy="304"/>
            </a:xfrm>
          </p:grpSpPr>
          <p:sp>
            <p:nvSpPr>
              <p:cNvPr id="49164" name="Rectangle 5"/>
              <p:cNvSpPr>
                <a:spLocks noChangeArrowheads="1"/>
              </p:cNvSpPr>
              <p:nvPr/>
            </p:nvSpPr>
            <p:spPr bwMode="auto">
              <a:xfrm>
                <a:off x="855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49165" name="Oval 6"/>
              <p:cNvSpPr>
                <a:spLocks noChangeArrowheads="1"/>
              </p:cNvSpPr>
              <p:nvPr/>
            </p:nvSpPr>
            <p:spPr bwMode="auto">
              <a:xfrm>
                <a:off x="772" y="1000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158" name="Group 7"/>
            <p:cNvGrpSpPr>
              <a:grpSpLocks/>
            </p:cNvGrpSpPr>
            <p:nvPr/>
          </p:nvGrpSpPr>
          <p:grpSpPr bwMode="auto">
            <a:xfrm>
              <a:off x="2248" y="988"/>
              <a:ext cx="352" cy="304"/>
              <a:chOff x="2248" y="988"/>
              <a:chExt cx="352" cy="304"/>
            </a:xfrm>
          </p:grpSpPr>
          <p:sp>
            <p:nvSpPr>
              <p:cNvPr id="49162" name="Rectangle 8"/>
              <p:cNvSpPr>
                <a:spLocks noChangeArrowheads="1"/>
              </p:cNvSpPr>
              <p:nvPr/>
            </p:nvSpPr>
            <p:spPr bwMode="auto">
              <a:xfrm>
                <a:off x="2319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49163" name="Oval 9"/>
              <p:cNvSpPr>
                <a:spLocks noChangeArrowheads="1"/>
              </p:cNvSpPr>
              <p:nvPr/>
            </p:nvSpPr>
            <p:spPr bwMode="auto">
              <a:xfrm>
                <a:off x="2248" y="98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159" name="Group 10"/>
            <p:cNvGrpSpPr>
              <a:grpSpLocks/>
            </p:cNvGrpSpPr>
            <p:nvPr/>
          </p:nvGrpSpPr>
          <p:grpSpPr bwMode="auto">
            <a:xfrm>
              <a:off x="1516" y="988"/>
              <a:ext cx="352" cy="304"/>
              <a:chOff x="1516" y="988"/>
              <a:chExt cx="352" cy="304"/>
            </a:xfrm>
          </p:grpSpPr>
          <p:sp>
            <p:nvSpPr>
              <p:cNvPr id="49160" name="Rectangle 11"/>
              <p:cNvSpPr>
                <a:spLocks noChangeArrowheads="1"/>
              </p:cNvSpPr>
              <p:nvPr/>
            </p:nvSpPr>
            <p:spPr bwMode="auto">
              <a:xfrm>
                <a:off x="1587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49161" name="Oval 12"/>
              <p:cNvSpPr>
                <a:spLocks noChangeArrowheads="1"/>
              </p:cNvSpPr>
              <p:nvPr/>
            </p:nvSpPr>
            <p:spPr bwMode="auto">
              <a:xfrm>
                <a:off x="1516" y="98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9156" name="Rectangle 13"/>
          <p:cNvSpPr>
            <a:spLocks noChangeArrowheads="1"/>
          </p:cNvSpPr>
          <p:nvPr/>
        </p:nvSpPr>
        <p:spPr bwMode="auto">
          <a:xfrm>
            <a:off x="4970463" y="3009900"/>
            <a:ext cx="2882200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Marginal Independence:</a:t>
            </a:r>
          </a:p>
          <a:p>
            <a:pPr eaLnBrk="0" hangingPunct="0"/>
            <a:r>
              <a:rPr lang="en-US" b="1">
                <a:solidFill>
                  <a:schemeClr val="tx1"/>
                </a:solidFill>
              </a:rPr>
              <a:t>p(A,B,C) = p(A) p(B) p(C)</a:t>
            </a:r>
          </a:p>
        </p:txBody>
      </p:sp>
    </p:spTree>
    <p:extLst>
      <p:ext uri="{BB962C8B-B14F-4D97-AF65-F5344CB8AC3E}">
        <p14:creationId xmlns:p14="http://schemas.microsoft.com/office/powerpoint/2010/main" val="189441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  <a:noFill/>
        </p:spPr>
        <p:txBody>
          <a:bodyPr/>
          <a:lstStyle/>
          <a:p>
            <a:r>
              <a:rPr lang="en-US" sz="4000" dirty="0" smtClean="0"/>
              <a:t>Examples of 3-way Bayesian Networks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1025525" y="2693987"/>
            <a:ext cx="2616200" cy="1473200"/>
            <a:chOff x="720" y="2784"/>
            <a:chExt cx="1648" cy="928"/>
          </a:xfrm>
        </p:grpSpPr>
        <p:sp>
          <p:nvSpPr>
            <p:cNvPr id="50181" name="Line 4"/>
            <p:cNvSpPr>
              <a:spLocks noChangeShapeType="1"/>
            </p:cNvSpPr>
            <p:nvPr/>
          </p:nvSpPr>
          <p:spPr bwMode="auto">
            <a:xfrm flipH="1">
              <a:off x="1008" y="3024"/>
              <a:ext cx="38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182" name="Group 5"/>
            <p:cNvGrpSpPr>
              <a:grpSpLocks/>
            </p:cNvGrpSpPr>
            <p:nvPr/>
          </p:nvGrpSpPr>
          <p:grpSpPr bwMode="auto">
            <a:xfrm>
              <a:off x="1344" y="2784"/>
              <a:ext cx="352" cy="304"/>
              <a:chOff x="892" y="2800"/>
              <a:chExt cx="352" cy="304"/>
            </a:xfrm>
          </p:grpSpPr>
          <p:sp>
            <p:nvSpPr>
              <p:cNvPr id="50190" name="Rectangle 6"/>
              <p:cNvSpPr>
                <a:spLocks noChangeArrowheads="1"/>
              </p:cNvSpPr>
              <p:nvPr/>
            </p:nvSpPr>
            <p:spPr bwMode="auto">
              <a:xfrm>
                <a:off x="975" y="28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0191" name="Oval 7"/>
              <p:cNvSpPr>
                <a:spLocks noChangeArrowheads="1"/>
              </p:cNvSpPr>
              <p:nvPr/>
            </p:nvSpPr>
            <p:spPr bwMode="auto">
              <a:xfrm>
                <a:off x="892" y="2800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183" name="Group 8"/>
            <p:cNvGrpSpPr>
              <a:grpSpLocks/>
            </p:cNvGrpSpPr>
            <p:nvPr/>
          </p:nvGrpSpPr>
          <p:grpSpPr bwMode="auto">
            <a:xfrm>
              <a:off x="2016" y="3408"/>
              <a:ext cx="352" cy="304"/>
              <a:chOff x="2104" y="2800"/>
              <a:chExt cx="352" cy="304"/>
            </a:xfrm>
          </p:grpSpPr>
          <p:sp>
            <p:nvSpPr>
              <p:cNvPr id="50188" name="Rectangle 9"/>
              <p:cNvSpPr>
                <a:spLocks noChangeArrowheads="1"/>
              </p:cNvSpPr>
              <p:nvPr/>
            </p:nvSpPr>
            <p:spPr bwMode="auto">
              <a:xfrm>
                <a:off x="2175" y="2842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50189" name="Oval 10"/>
              <p:cNvSpPr>
                <a:spLocks noChangeArrowheads="1"/>
              </p:cNvSpPr>
              <p:nvPr/>
            </p:nvSpPr>
            <p:spPr bwMode="auto">
              <a:xfrm>
                <a:off x="2104" y="2800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184" name="Group 11"/>
            <p:cNvGrpSpPr>
              <a:grpSpLocks/>
            </p:cNvGrpSpPr>
            <p:nvPr/>
          </p:nvGrpSpPr>
          <p:grpSpPr bwMode="auto">
            <a:xfrm>
              <a:off x="720" y="3408"/>
              <a:ext cx="352" cy="304"/>
              <a:chOff x="1480" y="3268"/>
              <a:chExt cx="352" cy="304"/>
            </a:xfrm>
          </p:grpSpPr>
          <p:sp>
            <p:nvSpPr>
              <p:cNvPr id="50186" name="Rectangle 12"/>
              <p:cNvSpPr>
                <a:spLocks noChangeArrowheads="1"/>
              </p:cNvSpPr>
              <p:nvPr/>
            </p:nvSpPr>
            <p:spPr bwMode="auto">
              <a:xfrm>
                <a:off x="1551" y="331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0187" name="Oval 13"/>
              <p:cNvSpPr>
                <a:spLocks noChangeArrowheads="1"/>
              </p:cNvSpPr>
              <p:nvPr/>
            </p:nvSpPr>
            <p:spPr bwMode="auto">
              <a:xfrm>
                <a:off x="1480" y="326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185" name="Line 14"/>
            <p:cNvSpPr>
              <a:spLocks noChangeShapeType="1"/>
            </p:cNvSpPr>
            <p:nvPr/>
          </p:nvSpPr>
          <p:spPr bwMode="auto">
            <a:xfrm>
              <a:off x="1680" y="3024"/>
              <a:ext cx="38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0180" name="Rectangle 15"/>
          <p:cNvSpPr>
            <a:spLocks noChangeArrowheads="1"/>
          </p:cNvSpPr>
          <p:nvPr/>
        </p:nvSpPr>
        <p:spPr bwMode="auto">
          <a:xfrm>
            <a:off x="4191000" y="1865312"/>
            <a:ext cx="4389023" cy="369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Conditionally independent effects:</a:t>
            </a: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p(A,B,C) = p(B|A)p(C|A)p(A)</a:t>
            </a:r>
          </a:p>
          <a:p>
            <a:pPr eaLnBrk="0" hangingPunct="0"/>
            <a:endParaRPr lang="en-US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B and C are conditionally independent</a:t>
            </a: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Given A</a:t>
            </a:r>
          </a:p>
          <a:p>
            <a:pPr eaLnBrk="0" hangingPunct="0"/>
            <a:endParaRPr lang="en-US" sz="1800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e.g., A is a disease, and we model </a:t>
            </a: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B and C as conditionally independent</a:t>
            </a:r>
          </a:p>
          <a:p>
            <a:pPr eaLnBrk="0" hangingPunct="0"/>
            <a:r>
              <a:rPr lang="en-US" sz="1800" b="1" dirty="0">
                <a:solidFill>
                  <a:schemeClr val="tx1"/>
                </a:solidFill>
              </a:rPr>
              <a:t>symptoms given </a:t>
            </a:r>
            <a:r>
              <a:rPr lang="en-US" sz="1800" b="1" dirty="0" smtClean="0">
                <a:solidFill>
                  <a:schemeClr val="tx1"/>
                </a:solidFill>
              </a:rPr>
              <a:t>A</a:t>
            </a:r>
          </a:p>
          <a:p>
            <a:pPr eaLnBrk="0" hangingPunct="0"/>
            <a:endParaRPr lang="en-US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b="1" dirty="0" smtClean="0">
                <a:solidFill>
                  <a:schemeClr val="tx1"/>
                </a:solidFill>
              </a:rPr>
              <a:t>e</a:t>
            </a:r>
            <a:r>
              <a:rPr lang="en-US" sz="1800" b="1" dirty="0" smtClean="0">
                <a:solidFill>
                  <a:schemeClr val="tx1"/>
                </a:solidFill>
              </a:rPr>
              <a:t>.g. A is culprit, B is murder weapon</a:t>
            </a:r>
          </a:p>
          <a:p>
            <a:pPr eaLnBrk="0" hangingPunct="0"/>
            <a:r>
              <a:rPr lang="en-US" b="1" dirty="0" smtClean="0">
                <a:solidFill>
                  <a:schemeClr val="tx1"/>
                </a:solidFill>
              </a:rPr>
              <a:t>and C is fingerprints on door to the </a:t>
            </a:r>
          </a:p>
          <a:p>
            <a:pPr eaLnBrk="0" hangingPunct="0"/>
            <a:r>
              <a:rPr lang="en-US" sz="1800" b="1" dirty="0" smtClean="0">
                <a:solidFill>
                  <a:schemeClr val="tx1"/>
                </a:solidFill>
              </a:rPr>
              <a:t>guest’s room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6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  <a:noFill/>
        </p:spPr>
        <p:txBody>
          <a:bodyPr/>
          <a:lstStyle/>
          <a:p>
            <a:r>
              <a:rPr lang="en-US" sz="4000" dirty="0" smtClean="0"/>
              <a:t>Examples of 3-way Bayesian Networks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1143000" y="1905000"/>
            <a:ext cx="2482850" cy="1225550"/>
            <a:chOff x="912" y="1728"/>
            <a:chExt cx="1564" cy="772"/>
          </a:xfrm>
        </p:grpSpPr>
        <p:sp>
          <p:nvSpPr>
            <p:cNvPr id="51205" name="Line 4"/>
            <p:cNvSpPr>
              <a:spLocks noChangeShapeType="1"/>
            </p:cNvSpPr>
            <p:nvPr/>
          </p:nvSpPr>
          <p:spPr bwMode="auto">
            <a:xfrm>
              <a:off x="1188" y="2016"/>
              <a:ext cx="328" cy="2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206" name="Line 5"/>
            <p:cNvSpPr>
              <a:spLocks noChangeShapeType="1"/>
            </p:cNvSpPr>
            <p:nvPr/>
          </p:nvSpPr>
          <p:spPr bwMode="auto">
            <a:xfrm flipH="1">
              <a:off x="1824" y="1968"/>
              <a:ext cx="336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1207" name="Group 6"/>
            <p:cNvGrpSpPr>
              <a:grpSpLocks/>
            </p:cNvGrpSpPr>
            <p:nvPr/>
          </p:nvGrpSpPr>
          <p:grpSpPr bwMode="auto">
            <a:xfrm>
              <a:off x="912" y="1728"/>
              <a:ext cx="352" cy="304"/>
              <a:chOff x="904" y="1708"/>
              <a:chExt cx="352" cy="304"/>
            </a:xfrm>
          </p:grpSpPr>
          <p:sp>
            <p:nvSpPr>
              <p:cNvPr id="51214" name="Rectangle 7"/>
              <p:cNvSpPr>
                <a:spLocks noChangeArrowheads="1"/>
              </p:cNvSpPr>
              <p:nvPr/>
            </p:nvSpPr>
            <p:spPr bwMode="auto">
              <a:xfrm>
                <a:off x="987" y="173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1215" name="Oval 8"/>
              <p:cNvSpPr>
                <a:spLocks noChangeArrowheads="1"/>
              </p:cNvSpPr>
              <p:nvPr/>
            </p:nvSpPr>
            <p:spPr bwMode="auto">
              <a:xfrm>
                <a:off x="904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208" name="Group 9"/>
            <p:cNvGrpSpPr>
              <a:grpSpLocks/>
            </p:cNvGrpSpPr>
            <p:nvPr/>
          </p:nvGrpSpPr>
          <p:grpSpPr bwMode="auto">
            <a:xfrm>
              <a:off x="2124" y="1728"/>
              <a:ext cx="352" cy="304"/>
              <a:chOff x="2116" y="1708"/>
              <a:chExt cx="352" cy="304"/>
            </a:xfrm>
          </p:grpSpPr>
          <p:sp>
            <p:nvSpPr>
              <p:cNvPr id="51212" name="Rectangle 10"/>
              <p:cNvSpPr>
                <a:spLocks noChangeArrowheads="1"/>
              </p:cNvSpPr>
              <p:nvPr/>
            </p:nvSpPr>
            <p:spPr bwMode="auto">
              <a:xfrm>
                <a:off x="2187" y="175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1213" name="Oval 11"/>
              <p:cNvSpPr>
                <a:spLocks noChangeArrowheads="1"/>
              </p:cNvSpPr>
              <p:nvPr/>
            </p:nvSpPr>
            <p:spPr bwMode="auto">
              <a:xfrm>
                <a:off x="2116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209" name="Group 12"/>
            <p:cNvGrpSpPr>
              <a:grpSpLocks/>
            </p:cNvGrpSpPr>
            <p:nvPr/>
          </p:nvGrpSpPr>
          <p:grpSpPr bwMode="auto">
            <a:xfrm>
              <a:off x="1500" y="2196"/>
              <a:ext cx="352" cy="304"/>
              <a:chOff x="1492" y="2176"/>
              <a:chExt cx="352" cy="304"/>
            </a:xfrm>
          </p:grpSpPr>
          <p:sp>
            <p:nvSpPr>
              <p:cNvPr id="51210" name="Rectangle 13"/>
              <p:cNvSpPr>
                <a:spLocks noChangeArrowheads="1"/>
              </p:cNvSpPr>
              <p:nvPr/>
            </p:nvSpPr>
            <p:spPr bwMode="auto">
              <a:xfrm>
                <a:off x="1563" y="221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51211" name="Oval 14"/>
              <p:cNvSpPr>
                <a:spLocks noChangeArrowheads="1"/>
              </p:cNvSpPr>
              <p:nvPr/>
            </p:nvSpPr>
            <p:spPr bwMode="auto">
              <a:xfrm>
                <a:off x="1492" y="2176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1204" name="Rectangle 15"/>
          <p:cNvSpPr>
            <a:spLocks noChangeArrowheads="1"/>
          </p:cNvSpPr>
          <p:nvPr/>
        </p:nvSpPr>
        <p:spPr bwMode="auto">
          <a:xfrm>
            <a:off x="4191000" y="1981200"/>
            <a:ext cx="466725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Independent Causes:</a:t>
            </a: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p(A,B,C) = p(C|A,B)p(A)p(B)</a:t>
            </a:r>
          </a:p>
          <a:p>
            <a:pPr eaLnBrk="0" hangingPunct="0"/>
            <a:endParaRPr lang="en-US" sz="1800" b="1">
              <a:solidFill>
                <a:schemeClr val="tx1"/>
              </a:solidFill>
            </a:endParaRPr>
          </a:p>
          <a:p>
            <a:pPr eaLnBrk="0" hangingPunct="0"/>
            <a:endParaRPr lang="en-US" sz="1800" b="1">
              <a:solidFill>
                <a:schemeClr val="tx1"/>
              </a:solidFill>
            </a:endParaRP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“Explaining away” effect:</a:t>
            </a: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Given C, observing A makes B less likely</a:t>
            </a: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e.g., earthquake/burglary/alarm example</a:t>
            </a:r>
          </a:p>
          <a:p>
            <a:pPr eaLnBrk="0" hangingPunct="0"/>
            <a:endParaRPr lang="en-US" sz="1800" b="1">
              <a:solidFill>
                <a:schemeClr val="tx1"/>
              </a:solidFill>
            </a:endParaRP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A and B are (marginally) independent </a:t>
            </a: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but become dependent once C is known</a:t>
            </a:r>
          </a:p>
          <a:p>
            <a:pPr eaLnBrk="0" hangingPunct="0"/>
            <a:r>
              <a:rPr lang="en-US" sz="1800" b="1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781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  <a:noFill/>
        </p:spPr>
        <p:txBody>
          <a:bodyPr/>
          <a:lstStyle/>
          <a:p>
            <a:r>
              <a:rPr lang="en-US" sz="4000" dirty="0" smtClean="0"/>
              <a:t>Examples of 3-way Bayesian Networks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1217613" y="2690813"/>
            <a:ext cx="2901950" cy="501650"/>
            <a:chOff x="772" y="988"/>
            <a:chExt cx="1828" cy="316"/>
          </a:xfrm>
        </p:grpSpPr>
        <p:grpSp>
          <p:nvGrpSpPr>
            <p:cNvPr id="52231" name="Group 4"/>
            <p:cNvGrpSpPr>
              <a:grpSpLocks/>
            </p:cNvGrpSpPr>
            <p:nvPr/>
          </p:nvGrpSpPr>
          <p:grpSpPr bwMode="auto">
            <a:xfrm>
              <a:off x="772" y="1000"/>
              <a:ext cx="352" cy="304"/>
              <a:chOff x="772" y="1000"/>
              <a:chExt cx="352" cy="304"/>
            </a:xfrm>
          </p:grpSpPr>
          <p:sp>
            <p:nvSpPr>
              <p:cNvPr id="52238" name="Rectangle 5"/>
              <p:cNvSpPr>
                <a:spLocks noChangeArrowheads="1"/>
              </p:cNvSpPr>
              <p:nvPr/>
            </p:nvSpPr>
            <p:spPr bwMode="auto">
              <a:xfrm>
                <a:off x="855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2239" name="Oval 6"/>
              <p:cNvSpPr>
                <a:spLocks noChangeArrowheads="1"/>
              </p:cNvSpPr>
              <p:nvPr/>
            </p:nvSpPr>
            <p:spPr bwMode="auto">
              <a:xfrm>
                <a:off x="772" y="1000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232" name="Group 7"/>
            <p:cNvGrpSpPr>
              <a:grpSpLocks/>
            </p:cNvGrpSpPr>
            <p:nvPr/>
          </p:nvGrpSpPr>
          <p:grpSpPr bwMode="auto">
            <a:xfrm>
              <a:off x="2248" y="988"/>
              <a:ext cx="352" cy="304"/>
              <a:chOff x="2248" y="988"/>
              <a:chExt cx="352" cy="304"/>
            </a:xfrm>
          </p:grpSpPr>
          <p:sp>
            <p:nvSpPr>
              <p:cNvPr id="52236" name="Rectangle 8"/>
              <p:cNvSpPr>
                <a:spLocks noChangeArrowheads="1"/>
              </p:cNvSpPr>
              <p:nvPr/>
            </p:nvSpPr>
            <p:spPr bwMode="auto">
              <a:xfrm>
                <a:off x="2319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52237" name="Oval 9"/>
              <p:cNvSpPr>
                <a:spLocks noChangeArrowheads="1"/>
              </p:cNvSpPr>
              <p:nvPr/>
            </p:nvSpPr>
            <p:spPr bwMode="auto">
              <a:xfrm>
                <a:off x="2248" y="98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233" name="Group 10"/>
            <p:cNvGrpSpPr>
              <a:grpSpLocks/>
            </p:cNvGrpSpPr>
            <p:nvPr/>
          </p:nvGrpSpPr>
          <p:grpSpPr bwMode="auto">
            <a:xfrm>
              <a:off x="1516" y="988"/>
              <a:ext cx="352" cy="304"/>
              <a:chOff x="1516" y="988"/>
              <a:chExt cx="352" cy="304"/>
            </a:xfrm>
          </p:grpSpPr>
          <p:sp>
            <p:nvSpPr>
              <p:cNvPr id="52234" name="Rectangle 11"/>
              <p:cNvSpPr>
                <a:spLocks noChangeArrowheads="1"/>
              </p:cNvSpPr>
              <p:nvPr/>
            </p:nvSpPr>
            <p:spPr bwMode="auto">
              <a:xfrm>
                <a:off x="1587" y="103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2235" name="Oval 12"/>
              <p:cNvSpPr>
                <a:spLocks noChangeArrowheads="1"/>
              </p:cNvSpPr>
              <p:nvPr/>
            </p:nvSpPr>
            <p:spPr bwMode="auto">
              <a:xfrm>
                <a:off x="1516" y="98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228" name="Line 13"/>
          <p:cNvSpPr>
            <a:spLocks noChangeShapeType="1"/>
          </p:cNvSpPr>
          <p:nvPr/>
        </p:nvSpPr>
        <p:spPr bwMode="auto">
          <a:xfrm>
            <a:off x="1760538" y="2947988"/>
            <a:ext cx="6286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229" name="Rectangle 14"/>
          <p:cNvSpPr>
            <a:spLocks noChangeArrowheads="1"/>
          </p:cNvSpPr>
          <p:nvPr/>
        </p:nvSpPr>
        <p:spPr bwMode="auto">
          <a:xfrm>
            <a:off x="4854575" y="2719388"/>
            <a:ext cx="3717814" cy="14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>
                <a:solidFill>
                  <a:schemeClr val="tx1"/>
                </a:solidFill>
              </a:rPr>
              <a:t>Markov chain dependence:</a:t>
            </a:r>
          </a:p>
          <a:p>
            <a:pPr eaLnBrk="0" hangingPunct="0"/>
            <a:r>
              <a:rPr lang="en-US" b="1" dirty="0">
                <a:solidFill>
                  <a:schemeClr val="tx1"/>
                </a:solidFill>
              </a:rPr>
              <a:t>p(A,B,C) = p(C|B) p(B|A)p(A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eaLnBrk="0" hangingPunct="0"/>
            <a:endParaRPr lang="en-US" b="1" dirty="0">
              <a:solidFill>
                <a:schemeClr val="tx1"/>
              </a:solidFill>
            </a:endParaRPr>
          </a:p>
          <a:p>
            <a:pPr eaLnBrk="0" hangingPunct="0"/>
            <a:r>
              <a:rPr lang="en-US" b="1" dirty="0" smtClean="0">
                <a:solidFill>
                  <a:schemeClr val="tx1"/>
                </a:solidFill>
              </a:rPr>
              <a:t>e.g. A is culprit, B is fingerprints</a:t>
            </a:r>
          </a:p>
          <a:p>
            <a:pPr eaLnBrk="0" hangingPunct="0"/>
            <a:r>
              <a:rPr lang="en-US" b="1" dirty="0" smtClean="0">
                <a:solidFill>
                  <a:schemeClr val="tx1"/>
                </a:solidFill>
              </a:rPr>
              <a:t>and C is murder weapon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230" name="Line 15"/>
          <p:cNvSpPr>
            <a:spLocks noChangeShapeType="1"/>
          </p:cNvSpPr>
          <p:nvPr/>
        </p:nvSpPr>
        <p:spPr bwMode="auto">
          <a:xfrm>
            <a:off x="2927350" y="2925763"/>
            <a:ext cx="62865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56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8013" cy="4570413"/>
          </a:xfrm>
        </p:spPr>
        <p:txBody>
          <a:bodyPr/>
          <a:lstStyle/>
          <a:p>
            <a:r>
              <a:rPr lang="en-US" sz="2800" dirty="0" smtClean="0"/>
              <a:t>Consider the following 5 binary variables:</a:t>
            </a:r>
          </a:p>
          <a:p>
            <a:pPr marL="684213" lvl="1" indent="-342900"/>
            <a:r>
              <a:rPr lang="en-US" sz="2000" dirty="0" smtClean="0"/>
              <a:t>B = a burglary occurs at your house</a:t>
            </a:r>
          </a:p>
          <a:p>
            <a:pPr marL="684213" lvl="1" indent="-342900"/>
            <a:r>
              <a:rPr lang="en-US" sz="2000" dirty="0" smtClean="0"/>
              <a:t>E = an earthquake occurs at your house</a:t>
            </a:r>
          </a:p>
          <a:p>
            <a:pPr marL="684213" lvl="1" indent="-342900"/>
            <a:r>
              <a:rPr lang="en-US" sz="2000" dirty="0" smtClean="0"/>
              <a:t>A = the alarm goes off</a:t>
            </a:r>
          </a:p>
          <a:p>
            <a:pPr marL="684213" lvl="1" indent="-342900"/>
            <a:r>
              <a:rPr lang="en-US" sz="2000" dirty="0" smtClean="0"/>
              <a:t>J  = John calls to report the alarm</a:t>
            </a:r>
          </a:p>
          <a:p>
            <a:pPr marL="684213" lvl="1" indent="-342900"/>
            <a:r>
              <a:rPr lang="en-US" sz="2000" dirty="0" smtClean="0"/>
              <a:t>M = Mary calls to report the alarm</a:t>
            </a:r>
          </a:p>
          <a:p>
            <a:pPr marL="684213" lvl="1" indent="-342900"/>
            <a:endParaRPr lang="en-US" sz="300" dirty="0" smtClean="0"/>
          </a:p>
          <a:p>
            <a:pPr marL="227013" indent="-342900"/>
            <a:r>
              <a:rPr lang="en-US" sz="2400" dirty="0" smtClean="0"/>
              <a:t>What is P(B | M, J) ?  (for example)</a:t>
            </a:r>
            <a:endParaRPr lang="en-US" sz="700" dirty="0" smtClean="0"/>
          </a:p>
          <a:p>
            <a:pPr marL="227013" indent="-342900"/>
            <a:r>
              <a:rPr lang="en-US" sz="2400" dirty="0" smtClean="0"/>
              <a:t>Using full joint distribution to answer this question requires </a:t>
            </a:r>
          </a:p>
          <a:p>
            <a:pPr marL="684213" lvl="1" indent="-342900"/>
            <a:r>
              <a:rPr lang="en-US" sz="2000" dirty="0" smtClean="0"/>
              <a:t>2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= 32 probabilities</a:t>
            </a:r>
            <a:endParaRPr lang="en-US" sz="1600" dirty="0" smtClean="0"/>
          </a:p>
          <a:p>
            <a:pPr marL="114300" indent="-230188"/>
            <a:r>
              <a:rPr lang="en-US" sz="2400" dirty="0" smtClean="0"/>
              <a:t> Can we use prior domain knowledge to come up with a Bayesian network that requires fewer probabilities?</a:t>
            </a:r>
          </a:p>
        </p:txBody>
      </p:sp>
    </p:spTree>
    <p:extLst>
      <p:ext uri="{BB962C8B-B14F-4D97-AF65-F5344CB8AC3E}">
        <p14:creationId xmlns:p14="http://schemas.microsoft.com/office/powerpoint/2010/main" val="6958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Constructing a Bayesian Network (1)</a:t>
            </a:r>
          </a:p>
        </p:txBody>
      </p:sp>
      <p:sp>
        <p:nvSpPr>
          <p:cNvPr id="542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029200"/>
          </a:xfrm>
        </p:spPr>
        <p:txBody>
          <a:bodyPr/>
          <a:lstStyle/>
          <a:p>
            <a:r>
              <a:rPr lang="en-US" sz="2000" dirty="0" smtClean="0"/>
              <a:t>Order the variables in terms of causality (may be a partial order)</a:t>
            </a:r>
          </a:p>
          <a:p>
            <a:pPr>
              <a:buFontTx/>
              <a:buNone/>
            </a:pPr>
            <a:r>
              <a:rPr lang="en-US" sz="2000" dirty="0" smtClean="0"/>
              <a:t>            e.g., {E, B} -&gt; {A} -&gt; {J, M}</a:t>
            </a:r>
          </a:p>
          <a:p>
            <a:endParaRPr lang="en-US" sz="2000" dirty="0" smtClean="0"/>
          </a:p>
          <a:p>
            <a:r>
              <a:rPr lang="en-US" sz="2000" dirty="0" smtClean="0"/>
              <a:t>P(J, M, A, E, B) =  P(J, M | A, E, B) P(A| E, B) P(E, B)</a:t>
            </a:r>
          </a:p>
          <a:p>
            <a:pPr>
              <a:buFontTx/>
              <a:buNone/>
            </a:pPr>
            <a:r>
              <a:rPr lang="en-US" sz="2000" dirty="0" smtClean="0"/>
              <a:t>                                   ≈  P(J, M | A)         P(A| E, B) P(E) P(B)</a:t>
            </a:r>
          </a:p>
          <a:p>
            <a:pPr>
              <a:buFontTx/>
              <a:buNone/>
            </a:pPr>
            <a:r>
              <a:rPr lang="en-US" sz="2000" dirty="0" smtClean="0"/>
              <a:t>			           ≈  P(J | A) P(M | A) P(A| E, B) P(E) P(B)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These CI assumptions are reflected in the graph structure of the Bayesian network</a:t>
            </a:r>
          </a:p>
          <a:p>
            <a:pPr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17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Resulting Bayesian Network</a:t>
            </a:r>
          </a:p>
        </p:txBody>
      </p:sp>
      <p:pic>
        <p:nvPicPr>
          <p:cNvPr id="55299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447800"/>
            <a:ext cx="6832600" cy="4495800"/>
          </a:xfrm>
          <a:noFill/>
        </p:spPr>
      </p:pic>
    </p:spTree>
    <p:extLst>
      <p:ext uri="{BB962C8B-B14F-4D97-AF65-F5344CB8AC3E}">
        <p14:creationId xmlns:p14="http://schemas.microsoft.com/office/powerpoint/2010/main" val="1988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Constructing this Bayesian Network 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P(J, M, A, E, B) =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P(J | A)  P(M | A)  P(A | E, B)  P(E)  P(B)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There are 3 conditional probability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 	tables (CPDs) to be determined:</a:t>
            </a:r>
            <a:endParaRPr lang="en-US" sz="2000" dirty="0"/>
          </a:p>
          <a:p>
            <a:pPr marL="684213" lvl="1" indent="-342900">
              <a:lnSpc>
                <a:spcPct val="90000"/>
              </a:lnSpc>
            </a:pPr>
            <a:r>
              <a:rPr lang="en-US" sz="1800" dirty="0" smtClean="0"/>
              <a:t>P(J | A),  P(M | A),  P(A | E, B) </a:t>
            </a:r>
          </a:p>
          <a:p>
            <a:pPr marL="684213" lvl="1" indent="-342900">
              <a:lnSpc>
                <a:spcPct val="90000"/>
              </a:lnSpc>
            </a:pPr>
            <a:r>
              <a:rPr lang="en-US" sz="1800" dirty="0" smtClean="0"/>
              <a:t>Requires 2 + 2 + 4 = 8 probabilities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And 2 marginal probabilities P(E),  P(B) -&gt; 2 more probabilities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Where do  these probabilities come from?</a:t>
            </a:r>
          </a:p>
          <a:p>
            <a:pPr marL="684213" lvl="1" indent="-342900">
              <a:lnSpc>
                <a:spcPct val="90000"/>
              </a:lnSpc>
            </a:pPr>
            <a:r>
              <a:rPr lang="en-US" sz="1800" dirty="0" smtClean="0"/>
              <a:t>Expert knowledge</a:t>
            </a:r>
          </a:p>
          <a:p>
            <a:pPr marL="684213" lvl="1" indent="-342900">
              <a:lnSpc>
                <a:spcPct val="90000"/>
              </a:lnSpc>
            </a:pPr>
            <a:r>
              <a:rPr lang="en-US" sz="1800" dirty="0" smtClean="0"/>
              <a:t>From data (relative frequency estimates)</a:t>
            </a:r>
          </a:p>
          <a:p>
            <a:pPr marL="684213" lvl="1" indent="-342900">
              <a:lnSpc>
                <a:spcPct val="90000"/>
              </a:lnSpc>
            </a:pPr>
            <a:r>
              <a:rPr lang="en-US" sz="1800" dirty="0" smtClean="0"/>
              <a:t>Or a combination of both - see discussion in Section 20.1 and 20.2 (optional)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5800" y="1524000"/>
            <a:ext cx="3243400" cy="2133600"/>
          </a:xfrm>
          <a:noFill/>
        </p:spPr>
      </p:pic>
    </p:spTree>
    <p:extLst>
      <p:ext uri="{BB962C8B-B14F-4D97-AF65-F5344CB8AC3E}">
        <p14:creationId xmlns:p14="http://schemas.microsoft.com/office/powerpoint/2010/main" val="36114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Bayesian network</a:t>
            </a:r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524000"/>
            <a:ext cx="6832600" cy="4495800"/>
          </a:xfrm>
          <a:noFill/>
        </p:spPr>
      </p:pic>
    </p:spTree>
    <p:extLst>
      <p:ext uri="{BB962C8B-B14F-4D97-AF65-F5344CB8AC3E}">
        <p14:creationId xmlns:p14="http://schemas.microsoft.com/office/powerpoint/2010/main" val="31447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Default</a:t>
            </a:r>
            <a:r>
              <a:rPr lang="en-US" sz="2000" dirty="0" smtClean="0"/>
              <a:t> or </a:t>
            </a:r>
            <a:r>
              <a:rPr lang="en-US" sz="2000" dirty="0" err="1" smtClean="0">
                <a:solidFill>
                  <a:schemeClr val="accent2"/>
                </a:solidFill>
              </a:rPr>
              <a:t>nonmonotonic</a:t>
            </a:r>
            <a:r>
              <a:rPr lang="en-US" sz="2000" dirty="0" smtClean="0"/>
              <a:t> logic: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Assume my car does not have a flat tire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Assume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25</a:t>
            </a:r>
            <a:r>
              <a:rPr lang="en-US" sz="1800" dirty="0" smtClean="0"/>
              <a:t> works unless contradicted by evidence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Issues: What assumptions are reasonable? How to handle contradiction?</a:t>
            </a:r>
          </a:p>
          <a:p>
            <a:pPr lvl="4">
              <a:lnSpc>
                <a:spcPct val="80000"/>
              </a:lnSpc>
            </a:pPr>
            <a:endParaRPr lang="en-US" sz="1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Rules with fudge factors</a:t>
            </a:r>
            <a:r>
              <a:rPr lang="en-US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i="1" dirty="0" smtClean="0"/>
              <a:t>A</a:t>
            </a:r>
            <a:r>
              <a:rPr lang="en-US" sz="1800" i="1" baseline="-25000" dirty="0" smtClean="0"/>
              <a:t>25</a:t>
            </a:r>
            <a:r>
              <a:rPr lang="en-US" sz="1800" i="1" dirty="0" smtClean="0"/>
              <a:t> |</a:t>
            </a:r>
            <a:r>
              <a:rPr lang="en-US" sz="1800" dirty="0" smtClean="0"/>
              <a:t>→</a:t>
            </a:r>
            <a:r>
              <a:rPr lang="en-US" sz="1800" baseline="-25000" dirty="0" smtClean="0"/>
              <a:t>0.3</a:t>
            </a:r>
            <a:r>
              <a:rPr lang="en-US" sz="1800" dirty="0" smtClean="0"/>
              <a:t> get there on time</a:t>
            </a:r>
          </a:p>
          <a:p>
            <a:pPr lvl="1">
              <a:lnSpc>
                <a:spcPct val="80000"/>
              </a:lnSpc>
            </a:pPr>
            <a:r>
              <a:rPr lang="en-US" sz="1800" i="1" dirty="0" smtClean="0"/>
              <a:t>Sprinkler |</a:t>
            </a:r>
            <a:r>
              <a:rPr lang="en-US" sz="1800" dirty="0" smtClean="0"/>
              <a:t>→</a:t>
            </a:r>
            <a:r>
              <a:rPr lang="en-US" sz="1800" i="1" dirty="0" smtClean="0"/>
              <a:t> </a:t>
            </a:r>
            <a:r>
              <a:rPr lang="en-US" sz="1800" baseline="-25000" dirty="0" smtClean="0"/>
              <a:t>0.99</a:t>
            </a:r>
            <a:r>
              <a:rPr lang="en-US" sz="1800" dirty="0" smtClean="0"/>
              <a:t> </a:t>
            </a:r>
            <a:r>
              <a:rPr lang="en-US" sz="1800" i="1" dirty="0" err="1" smtClean="0"/>
              <a:t>WetGrass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i="1" dirty="0" err="1" smtClean="0"/>
              <a:t>WetGrass</a:t>
            </a:r>
            <a:r>
              <a:rPr lang="en-US" sz="1800" i="1" dirty="0" smtClean="0"/>
              <a:t> |</a:t>
            </a:r>
            <a:r>
              <a:rPr lang="en-US" sz="1800" dirty="0" smtClean="0"/>
              <a:t>→</a:t>
            </a:r>
            <a:r>
              <a:rPr lang="en-US" sz="1800" i="1" dirty="0" smtClean="0"/>
              <a:t> </a:t>
            </a:r>
            <a:r>
              <a:rPr lang="en-US" sz="1800" baseline="-25000" dirty="0" smtClean="0"/>
              <a:t>0.7</a:t>
            </a:r>
            <a:r>
              <a:rPr lang="en-US" sz="1800" dirty="0" smtClean="0"/>
              <a:t> </a:t>
            </a:r>
            <a:r>
              <a:rPr lang="en-US" sz="1800" i="1" dirty="0" smtClean="0"/>
              <a:t>Rain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Issues: Problems with combination, e.g., </a:t>
            </a:r>
            <a:r>
              <a:rPr lang="en-US" sz="2000" i="1" dirty="0" smtClean="0"/>
              <a:t>Sprinkler</a:t>
            </a:r>
            <a:r>
              <a:rPr lang="en-US" sz="2000" dirty="0" smtClean="0"/>
              <a:t> causes </a:t>
            </a:r>
            <a:r>
              <a:rPr lang="en-US" sz="2000" i="1" dirty="0" smtClean="0"/>
              <a:t>Rain</a:t>
            </a:r>
            <a:r>
              <a:rPr lang="en-US" sz="2000" dirty="0" smtClean="0"/>
              <a:t>??</a:t>
            </a:r>
          </a:p>
          <a:p>
            <a:pPr>
              <a:lnSpc>
                <a:spcPct val="80000"/>
              </a:lnSpc>
            </a:pPr>
            <a:endParaRPr lang="en-US" sz="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Probability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Model agent's degree of belief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Given the available evidence,</a:t>
            </a:r>
          </a:p>
          <a:p>
            <a:pPr lvl="1">
              <a:lnSpc>
                <a:spcPct val="80000"/>
              </a:lnSpc>
            </a:pPr>
            <a:r>
              <a:rPr lang="en-US" sz="1800" i="1" dirty="0" smtClean="0"/>
              <a:t>A</a:t>
            </a:r>
            <a:r>
              <a:rPr lang="en-US" sz="1800" i="1" baseline="-25000" dirty="0" smtClean="0"/>
              <a:t>25</a:t>
            </a:r>
            <a:r>
              <a:rPr lang="en-US" sz="1800" dirty="0" smtClean="0"/>
              <a:t> will get me there on time with probability 0.04</a:t>
            </a:r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uncertainty</a:t>
            </a:r>
          </a:p>
        </p:txBody>
      </p:sp>
    </p:spTree>
    <p:extLst>
      <p:ext uri="{BB962C8B-B14F-4D97-AF65-F5344CB8AC3E}">
        <p14:creationId xmlns:p14="http://schemas.microsoft.com/office/powerpoint/2010/main" val="5045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944562"/>
          </a:xfrm>
        </p:spPr>
        <p:txBody>
          <a:bodyPr/>
          <a:lstStyle/>
          <a:p>
            <a:r>
              <a:rPr lang="en-US" sz="4000" dirty="0" smtClean="0"/>
              <a:t>Number of Probabilities in Bayes Nets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3187"/>
            <a:ext cx="8228013" cy="4570413"/>
          </a:xfrm>
        </p:spPr>
        <p:txBody>
          <a:bodyPr/>
          <a:lstStyle/>
          <a:p>
            <a:r>
              <a:rPr lang="en-US" sz="2400" dirty="0" smtClean="0"/>
              <a:t>Consider </a:t>
            </a:r>
            <a:r>
              <a:rPr lang="en-US" sz="2400" i="1" dirty="0" smtClean="0"/>
              <a:t>n</a:t>
            </a:r>
            <a:r>
              <a:rPr lang="en-US" sz="2400" dirty="0" smtClean="0"/>
              <a:t> binary variables</a:t>
            </a:r>
          </a:p>
          <a:p>
            <a:endParaRPr lang="en-US" sz="1050" dirty="0" smtClean="0"/>
          </a:p>
          <a:p>
            <a:r>
              <a:rPr lang="en-US" sz="2400" dirty="0" smtClean="0"/>
              <a:t>Unconstrained joint distribution requires O(2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) probabilities</a:t>
            </a:r>
          </a:p>
          <a:p>
            <a:endParaRPr lang="en-US" sz="1200" dirty="0" smtClean="0"/>
          </a:p>
          <a:p>
            <a:r>
              <a:rPr lang="en-US" sz="2400" dirty="0" smtClean="0"/>
              <a:t>If we have a Bayesian network, with a maximum of k parents for any node, then we need O(n 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) probabilities</a:t>
            </a:r>
          </a:p>
          <a:p>
            <a:endParaRPr lang="en-US" sz="1200" dirty="0" smtClean="0"/>
          </a:p>
          <a:p>
            <a:r>
              <a:rPr lang="en-US" sz="2400" dirty="0" smtClean="0"/>
              <a:t>Example</a:t>
            </a:r>
          </a:p>
          <a:p>
            <a:pPr lvl="1"/>
            <a:r>
              <a:rPr lang="en-US" sz="2000" dirty="0" smtClean="0"/>
              <a:t>Full unconstrained joint distribution</a:t>
            </a:r>
          </a:p>
          <a:p>
            <a:pPr lvl="2"/>
            <a:r>
              <a:rPr lang="en-US" sz="1800" dirty="0" smtClean="0"/>
              <a:t>n = 30:  need 10</a:t>
            </a:r>
            <a:r>
              <a:rPr lang="en-US" sz="1800" baseline="30000" dirty="0" smtClean="0"/>
              <a:t>9</a:t>
            </a:r>
            <a:r>
              <a:rPr lang="en-US" sz="1800" dirty="0" smtClean="0"/>
              <a:t> probabilities for full joint distribution</a:t>
            </a:r>
          </a:p>
          <a:p>
            <a:pPr lvl="1"/>
            <a:r>
              <a:rPr lang="en-US" sz="2000" dirty="0" smtClean="0"/>
              <a:t>Bayesian network</a:t>
            </a:r>
          </a:p>
          <a:p>
            <a:pPr lvl="2"/>
            <a:r>
              <a:rPr lang="en-US" sz="1800" dirty="0" smtClean="0"/>
              <a:t>n = 30, k = 4:  need 480 probabilities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92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44562"/>
          </a:xfrm>
        </p:spPr>
        <p:txBody>
          <a:bodyPr/>
          <a:lstStyle/>
          <a:p>
            <a:r>
              <a:rPr lang="en-US" sz="2800" dirty="0" smtClean="0"/>
              <a:t>The Bayesian Network from a different Variable Ordering</a:t>
            </a:r>
          </a:p>
        </p:txBody>
      </p:sp>
      <p:pic>
        <p:nvPicPr>
          <p:cNvPr id="5939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3450" y="1371600"/>
            <a:ext cx="4660900" cy="5029200"/>
          </a:xfrm>
          <a:noFill/>
        </p:spPr>
      </p:pic>
    </p:spTree>
    <p:extLst>
      <p:ext uri="{BB962C8B-B14F-4D97-AF65-F5344CB8AC3E}">
        <p14:creationId xmlns:p14="http://schemas.microsoft.com/office/powerpoint/2010/main" val="5801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944562"/>
          </a:xfrm>
        </p:spPr>
        <p:txBody>
          <a:bodyPr/>
          <a:lstStyle/>
          <a:p>
            <a:r>
              <a:rPr lang="en-US" sz="2800" dirty="0" smtClean="0"/>
              <a:t>The Bayesian Network from a different Variable Ordering</a:t>
            </a:r>
          </a:p>
        </p:txBody>
      </p:sp>
      <p:pic>
        <p:nvPicPr>
          <p:cNvPr id="6041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1725" y="1371600"/>
            <a:ext cx="4322763" cy="5029200"/>
          </a:xfrm>
          <a:noFill/>
        </p:spPr>
      </p:pic>
    </p:spTree>
    <p:extLst>
      <p:ext uri="{BB962C8B-B14F-4D97-AF65-F5344CB8AC3E}">
        <p14:creationId xmlns:p14="http://schemas.microsoft.com/office/powerpoint/2010/main" val="40361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915400" cy="609600"/>
          </a:xfrm>
        </p:spPr>
        <p:txBody>
          <a:bodyPr/>
          <a:lstStyle/>
          <a:p>
            <a:pPr algn="ctr"/>
            <a:r>
              <a:rPr lang="en-US" sz="2400" dirty="0" smtClean="0"/>
              <a:t>Given a graph, can we “read off” conditional independencies?</a:t>
            </a: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600200"/>
            <a:ext cx="3838575" cy="3633788"/>
          </a:xfrm>
          <a:noFill/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39360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 node is conditionally independent</a:t>
            </a:r>
          </a:p>
          <a:p>
            <a:pPr eaLnBrk="1" hangingPunct="1"/>
            <a:r>
              <a:rPr lang="en-US" sz="2000" dirty="0">
                <a:latin typeface="+mn-lt"/>
              </a:rPr>
              <a:t>of all other nodes in the network</a:t>
            </a:r>
          </a:p>
          <a:p>
            <a:pPr eaLnBrk="1" hangingPunct="1"/>
            <a:r>
              <a:rPr lang="en-US" sz="2000" dirty="0">
                <a:latin typeface="+mn-lt"/>
              </a:rPr>
              <a:t>given its Markov blanket (in gray)</a:t>
            </a:r>
          </a:p>
        </p:txBody>
      </p:sp>
    </p:spTree>
    <p:extLst>
      <p:ext uri="{BB962C8B-B14F-4D97-AF65-F5344CB8AC3E}">
        <p14:creationId xmlns:p14="http://schemas.microsoft.com/office/powerpoint/2010/main" val="41739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609600"/>
          </a:xfrm>
        </p:spPr>
        <p:txBody>
          <a:bodyPr/>
          <a:lstStyle/>
          <a:p>
            <a:r>
              <a:rPr lang="en-US" dirty="0" smtClean="0"/>
              <a:t>Inference (Reasoning) in Bayes Nets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001000" cy="5029200"/>
          </a:xfrm>
        </p:spPr>
        <p:txBody>
          <a:bodyPr/>
          <a:lstStyle/>
          <a:p>
            <a:r>
              <a:rPr lang="en-US" sz="1800" dirty="0" smtClean="0"/>
              <a:t>Consider answering a query in a Bayesian Network</a:t>
            </a:r>
          </a:p>
          <a:p>
            <a:pPr lvl="1"/>
            <a:r>
              <a:rPr lang="en-US" sz="1600" dirty="0" smtClean="0"/>
              <a:t>Q = set of query variables</a:t>
            </a:r>
          </a:p>
          <a:p>
            <a:pPr lvl="1"/>
            <a:r>
              <a:rPr lang="en-US" sz="1600" dirty="0" smtClean="0"/>
              <a:t>e = evidence (set of instantiated variable-value pairs)</a:t>
            </a:r>
          </a:p>
          <a:p>
            <a:pPr lvl="1"/>
            <a:r>
              <a:rPr lang="en-US" sz="1600" dirty="0" smtClean="0"/>
              <a:t>Inference = computation of conditional distribution P(Q | e)</a:t>
            </a:r>
          </a:p>
          <a:p>
            <a:pPr lvl="1"/>
            <a:endParaRPr lang="en-US" sz="1600" dirty="0" smtClean="0"/>
          </a:p>
          <a:p>
            <a:r>
              <a:rPr lang="en-US" sz="1800" b="1" u="sng" dirty="0" smtClean="0"/>
              <a:t>Examples</a:t>
            </a:r>
          </a:p>
          <a:p>
            <a:pPr lvl="1"/>
            <a:r>
              <a:rPr lang="en-US" sz="1600" dirty="0" smtClean="0"/>
              <a:t>P(burglary | alarm)</a:t>
            </a:r>
          </a:p>
          <a:p>
            <a:pPr lvl="1"/>
            <a:r>
              <a:rPr lang="en-US" sz="1600" dirty="0" smtClean="0"/>
              <a:t>P(earthquake | </a:t>
            </a:r>
            <a:r>
              <a:rPr lang="en-US" sz="1600" dirty="0" err="1" smtClean="0"/>
              <a:t>JCalls</a:t>
            </a:r>
            <a:r>
              <a:rPr lang="en-US" sz="1600" dirty="0" smtClean="0"/>
              <a:t>, </a:t>
            </a:r>
            <a:r>
              <a:rPr lang="en-US" sz="1600" dirty="0" err="1" smtClean="0"/>
              <a:t>MCalls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P(</a:t>
            </a:r>
            <a:r>
              <a:rPr lang="en-US" sz="1600" dirty="0" err="1" smtClean="0"/>
              <a:t>JCalls</a:t>
            </a:r>
            <a:r>
              <a:rPr lang="en-US" sz="1600" dirty="0" smtClean="0"/>
              <a:t>, </a:t>
            </a:r>
            <a:r>
              <a:rPr lang="en-US" sz="1600" dirty="0" err="1" smtClean="0"/>
              <a:t>MCalls</a:t>
            </a:r>
            <a:r>
              <a:rPr lang="en-US" sz="1600" dirty="0" smtClean="0"/>
              <a:t> | burglary, earthquake)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Can we use the structure of the Bayesian Network to answer queries efficiently?  Answer = yes</a:t>
            </a:r>
          </a:p>
          <a:p>
            <a:pPr lvl="1"/>
            <a:r>
              <a:rPr lang="en-US" sz="1600" dirty="0" smtClean="0"/>
              <a:t>Generally speaking, complexity is inversely proportional to </a:t>
            </a:r>
            <a:r>
              <a:rPr lang="en-US" sz="1600" dirty="0" err="1" smtClean="0"/>
              <a:t>sparsity</a:t>
            </a:r>
            <a:r>
              <a:rPr lang="en-US" sz="1600" dirty="0" smtClean="0"/>
              <a:t> of graph</a:t>
            </a:r>
          </a:p>
        </p:txBody>
      </p:sp>
      <p:pic>
        <p:nvPicPr>
          <p:cNvPr id="624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795587"/>
            <a:ext cx="3162300" cy="2081213"/>
          </a:xfrm>
          <a:noFill/>
        </p:spPr>
      </p:pic>
    </p:spTree>
    <p:extLst>
      <p:ext uri="{BB962C8B-B14F-4D97-AF65-F5344CB8AC3E}">
        <p14:creationId xmlns:p14="http://schemas.microsoft.com/office/powerpoint/2010/main" val="10924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Strategy for inference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Want to compute P(q | e)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Step 1</a:t>
            </a:r>
            <a:r>
              <a:rPr lang="en-US" sz="2400" dirty="0" smtClean="0"/>
              <a:t>: </a:t>
            </a:r>
          </a:p>
          <a:p>
            <a:pPr eaLnBrk="1" hangingPunct="1"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000" dirty="0" smtClean="0"/>
              <a:t>P(q | e) = P(</a:t>
            </a:r>
            <a:r>
              <a:rPr lang="en-US" sz="2000" dirty="0" err="1" smtClean="0"/>
              <a:t>q,e</a:t>
            </a:r>
            <a:r>
              <a:rPr lang="en-US" sz="2000" dirty="0" smtClean="0"/>
              <a:t>)/P(e) =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 P(</a:t>
            </a:r>
            <a:r>
              <a:rPr lang="en-US" sz="2000" dirty="0" err="1" smtClean="0"/>
              <a:t>q,e</a:t>
            </a:r>
            <a:r>
              <a:rPr lang="en-US" sz="2000" dirty="0" smtClean="0"/>
              <a:t>) since P(e) is constant </a:t>
            </a:r>
            <a:r>
              <a:rPr lang="en-US" sz="2000" dirty="0" err="1" smtClean="0"/>
              <a:t>wrt</a:t>
            </a:r>
            <a:r>
              <a:rPr lang="en-US" sz="2000" dirty="0" smtClean="0"/>
              <a:t> Q</a:t>
            </a:r>
            <a:endParaRPr lang="en-US" sz="5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Step 2</a:t>
            </a:r>
            <a:r>
              <a:rPr lang="en-US" sz="2400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	P(</a:t>
            </a:r>
            <a:r>
              <a:rPr lang="en-US" sz="2000" dirty="0" err="1" smtClean="0"/>
              <a:t>q,e</a:t>
            </a:r>
            <a:r>
              <a:rPr lang="en-US" sz="2000" dirty="0" smtClean="0"/>
              <a:t>)  =  </a:t>
            </a:r>
            <a:r>
              <a:rPr lang="en-US" sz="1600" dirty="0" err="1" smtClean="0">
                <a:latin typeface="Symbol" pitchFamily="18" charset="2"/>
              </a:rPr>
              <a:t>S</a:t>
            </a:r>
            <a:r>
              <a:rPr lang="en-US" sz="1600" baseline="-25000" dirty="0" err="1" smtClean="0"/>
              <a:t>a..z</a:t>
            </a:r>
            <a:r>
              <a:rPr lang="en-US" sz="2000" dirty="0" smtClean="0"/>
              <a:t>  P(q, e, a, b, …. z),   by the law of total probability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Step 3</a:t>
            </a:r>
            <a:r>
              <a:rPr lang="en-US" sz="24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Symbol" pitchFamily="18" charset="2"/>
              </a:rPr>
              <a:t>	</a:t>
            </a:r>
            <a:r>
              <a:rPr lang="en-US" sz="2400" dirty="0" smtClean="0">
                <a:latin typeface="Symbol" pitchFamily="18" charset="2"/>
              </a:rPr>
              <a:t>	</a:t>
            </a:r>
            <a:r>
              <a:rPr lang="en-US" sz="1600" dirty="0" err="1" smtClean="0">
                <a:latin typeface="Symbol" pitchFamily="18" charset="2"/>
              </a:rPr>
              <a:t>S</a:t>
            </a:r>
            <a:r>
              <a:rPr lang="en-US" sz="1600" baseline="-25000" dirty="0" err="1" smtClean="0"/>
              <a:t>a..z</a:t>
            </a:r>
            <a:r>
              <a:rPr lang="en-US" sz="2000" dirty="0" smtClean="0"/>
              <a:t> P(q, e, a, b, …. z) = </a:t>
            </a:r>
            <a:r>
              <a:rPr lang="en-US" sz="1600" dirty="0" err="1" smtClean="0">
                <a:latin typeface="Symbol" pitchFamily="18" charset="2"/>
              </a:rPr>
              <a:t>S</a:t>
            </a:r>
            <a:r>
              <a:rPr lang="en-US" sz="1600" baseline="-25000" dirty="0" err="1" smtClean="0"/>
              <a:t>a..z</a:t>
            </a:r>
            <a:r>
              <a:rPr lang="en-US" sz="2000" dirty="0" smtClean="0"/>
              <a:t>  </a:t>
            </a:r>
            <a:r>
              <a:rPr lang="en-US" sz="1600" dirty="0" smtClean="0">
                <a:latin typeface="Symbol" pitchFamily="18" charset="2"/>
              </a:rPr>
              <a:t>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P(variable </a:t>
            </a:r>
            <a:r>
              <a:rPr lang="en-US" sz="2000" dirty="0" err="1" smtClean="0"/>
              <a:t>i</a:t>
            </a:r>
            <a:r>
              <a:rPr lang="en-US" sz="2000" dirty="0" smtClean="0"/>
              <a:t> | parents </a:t>
            </a:r>
            <a:r>
              <a:rPr lang="en-US" sz="2000" dirty="0" err="1" smtClean="0"/>
              <a:t>i</a:t>
            </a:r>
            <a:r>
              <a:rPr lang="en-US" sz="2000" dirty="0" smtClean="0"/>
              <a:t>)  </a:t>
            </a:r>
          </a:p>
          <a:p>
            <a:pPr lvl="1" eaLnBrk="1" hangingPunct="1">
              <a:buFont typeface="Symbol" pitchFamily="18" charset="2"/>
              <a:buChar char=" "/>
            </a:pPr>
            <a:r>
              <a:rPr lang="en-US" sz="2000" dirty="0" smtClean="0"/>
              <a:t>                                   (i.e. use Bayesian network factoring)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Step 4</a:t>
            </a:r>
            <a:r>
              <a:rPr lang="en-US" sz="2400" dirty="0" smtClean="0"/>
              <a:t>:</a:t>
            </a:r>
            <a:endParaRPr lang="en-US" sz="2800" dirty="0"/>
          </a:p>
          <a:p>
            <a:pPr eaLnBrk="1" hangingPunct="1">
              <a:buFont typeface="Symbol" pitchFamily="18" charset="2"/>
              <a:buNone/>
            </a:pPr>
            <a:r>
              <a:rPr lang="en-US" sz="1800" dirty="0" smtClean="0"/>
              <a:t>		Distribute summations across product terms for efficient computation</a:t>
            </a:r>
          </a:p>
        </p:txBody>
      </p:sp>
    </p:spTree>
    <p:extLst>
      <p:ext uri="{BB962C8B-B14F-4D97-AF65-F5344CB8AC3E}">
        <p14:creationId xmlns:p14="http://schemas.microsoft.com/office/powerpoint/2010/main" val="24706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sz="4000" dirty="0" smtClean="0"/>
              <a:t>Complexity of Bayes Net inference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285750" indent="-285750"/>
            <a:r>
              <a:rPr lang="en-US" sz="2400" dirty="0" smtClean="0"/>
              <a:t>Assume the network is a </a:t>
            </a:r>
            <a:r>
              <a:rPr lang="en-US" sz="2400" dirty="0" err="1" smtClean="0"/>
              <a:t>polytree</a:t>
            </a:r>
            <a:endParaRPr lang="en-US" sz="2400" dirty="0" smtClean="0"/>
          </a:p>
          <a:p>
            <a:pPr marL="685800" lvl="1" indent="-228600"/>
            <a:r>
              <a:rPr lang="en-US" sz="2000" dirty="0" smtClean="0"/>
              <a:t>Only a single directed path between any 2 nodes</a:t>
            </a:r>
          </a:p>
          <a:p>
            <a:pPr marL="685800" lvl="1" indent="-228600"/>
            <a:endParaRPr lang="en-US" sz="400" dirty="0" smtClean="0"/>
          </a:p>
          <a:p>
            <a:pPr marL="285750" indent="-285750"/>
            <a:r>
              <a:rPr lang="en-US" sz="2400" dirty="0" smtClean="0"/>
              <a:t>Complexity scales as O(n m</a:t>
            </a:r>
            <a:r>
              <a:rPr lang="en-US" sz="2800" baseline="30000" dirty="0" smtClean="0"/>
              <a:t>K+1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n = number of variables</a:t>
            </a:r>
          </a:p>
          <a:p>
            <a:pPr lvl="2"/>
            <a:r>
              <a:rPr lang="en-US" sz="2000" dirty="0" smtClean="0"/>
              <a:t>m =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variables</a:t>
            </a:r>
          </a:p>
          <a:p>
            <a:pPr lvl="2"/>
            <a:r>
              <a:rPr lang="en-US" sz="2000" dirty="0" smtClean="0"/>
              <a:t>K = maximum number of parents for any node</a:t>
            </a:r>
          </a:p>
          <a:p>
            <a:pPr lvl="2"/>
            <a:endParaRPr lang="en-US" sz="400" dirty="0" smtClean="0"/>
          </a:p>
          <a:p>
            <a:pPr marL="685800" lvl="1" indent="-228600"/>
            <a:r>
              <a:rPr lang="en-US" sz="2000" dirty="0" smtClean="0"/>
              <a:t>Compare to O(m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) for brute-force method</a:t>
            </a:r>
          </a:p>
          <a:p>
            <a:pPr marL="285750" indent="-285750"/>
            <a:r>
              <a:rPr lang="en-US" sz="2400" dirty="0" smtClean="0"/>
              <a:t>Network is not a </a:t>
            </a:r>
            <a:r>
              <a:rPr lang="en-US" sz="2400" dirty="0" err="1" smtClean="0"/>
              <a:t>polytree</a:t>
            </a:r>
            <a:r>
              <a:rPr lang="en-US" sz="2400" dirty="0" smtClean="0"/>
              <a:t>? </a:t>
            </a:r>
          </a:p>
          <a:p>
            <a:pPr marL="685800" lvl="1" indent="-228600"/>
            <a:r>
              <a:rPr lang="en-US" sz="2000" dirty="0" smtClean="0"/>
              <a:t>Can cluster variables so that ‘new’ graph is a tree</a:t>
            </a:r>
          </a:p>
          <a:p>
            <a:pPr marL="685800" lvl="1" indent="-228600"/>
            <a:r>
              <a:rPr lang="en-US" sz="2000" dirty="0" smtClean="0"/>
              <a:t>Complexity is then O(n m</a:t>
            </a:r>
            <a:r>
              <a:rPr lang="en-US" sz="2000" baseline="30000" dirty="0" smtClean="0"/>
              <a:t>W+1</a:t>
            </a:r>
            <a:r>
              <a:rPr lang="en-US" sz="2000" dirty="0" smtClean="0"/>
              <a:t>), where W = # variables in largest cluster</a:t>
            </a:r>
          </a:p>
          <a:p>
            <a:pPr marL="685800" lvl="1" indent="-228600"/>
            <a:endParaRPr lang="en-US" sz="2000" dirty="0" smtClean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39037" y="1587500"/>
            <a:ext cx="368300" cy="3635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66624" y="2298968"/>
            <a:ext cx="303213" cy="2936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976223" y="2501817"/>
            <a:ext cx="301625" cy="2936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417449" y="3015199"/>
            <a:ext cx="303212" cy="2936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7365902" y="1920875"/>
            <a:ext cx="254097" cy="3780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773988" y="1920875"/>
            <a:ext cx="353047" cy="580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6869761" y="2575729"/>
            <a:ext cx="347663" cy="4394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365904" y="2575729"/>
            <a:ext cx="144268" cy="4394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556500" y="1524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D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156160" y="223546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Times New Roman" pitchFamily="18" charset="0"/>
              </a:rPr>
              <a:t>B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396811" y="2945349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Times New Roman" pitchFamily="18" charset="0"/>
              </a:rPr>
              <a:t>C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971460" y="2447842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E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692228" y="3022540"/>
            <a:ext cx="303212" cy="2936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671590" y="2952690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Times New Roman" pitchFamily="18" charset="0"/>
              </a:rPr>
              <a:t>A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Model</a:t>
            </a:r>
          </a:p>
        </p:txBody>
      </p:sp>
      <p:sp>
        <p:nvSpPr>
          <p:cNvPr id="26627" name="Oval 6"/>
          <p:cNvSpPr>
            <a:spLocks noChangeArrowheads="1"/>
          </p:cNvSpPr>
          <p:nvPr/>
        </p:nvSpPr>
        <p:spPr bwMode="auto">
          <a:xfrm>
            <a:off x="3837629" y="1403296"/>
            <a:ext cx="615950" cy="539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28" name="Oval 9"/>
          <p:cNvSpPr>
            <a:spLocks noChangeArrowheads="1"/>
          </p:cNvSpPr>
          <p:nvPr/>
        </p:nvSpPr>
        <p:spPr bwMode="auto">
          <a:xfrm>
            <a:off x="6854825" y="2965450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29" name="Oval 10"/>
          <p:cNvSpPr>
            <a:spLocks noChangeArrowheads="1"/>
          </p:cNvSpPr>
          <p:nvPr/>
        </p:nvSpPr>
        <p:spPr bwMode="auto">
          <a:xfrm>
            <a:off x="1371600" y="293523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30" name="Oval 11"/>
          <p:cNvSpPr>
            <a:spLocks noChangeArrowheads="1"/>
          </p:cNvSpPr>
          <p:nvPr/>
        </p:nvSpPr>
        <p:spPr bwMode="auto">
          <a:xfrm>
            <a:off x="2655888" y="294158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31" name="Oval 12"/>
          <p:cNvSpPr>
            <a:spLocks noChangeArrowheads="1"/>
          </p:cNvSpPr>
          <p:nvPr/>
        </p:nvSpPr>
        <p:spPr bwMode="auto">
          <a:xfrm>
            <a:off x="3879850" y="294158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1474788" y="3019371"/>
            <a:ext cx="42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X</a:t>
            </a:r>
            <a:r>
              <a:rPr lang="en-US" b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3" name="Line 15"/>
          <p:cNvSpPr>
            <a:spLocks noChangeShapeType="1"/>
          </p:cNvSpPr>
          <p:nvPr/>
        </p:nvSpPr>
        <p:spPr bwMode="auto">
          <a:xfrm flipH="1">
            <a:off x="2057399" y="1943044"/>
            <a:ext cx="1780227" cy="9985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2770188" y="3024133"/>
            <a:ext cx="42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X</a:t>
            </a:r>
            <a:r>
              <a:rPr lang="en-US" b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635" name="Rectangle 18"/>
          <p:cNvSpPr>
            <a:spLocks noChangeArrowheads="1"/>
          </p:cNvSpPr>
          <p:nvPr/>
        </p:nvSpPr>
        <p:spPr bwMode="auto">
          <a:xfrm>
            <a:off x="3989388" y="3051121"/>
            <a:ext cx="42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X</a:t>
            </a:r>
            <a:r>
              <a:rPr lang="en-US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636" name="Line 19"/>
          <p:cNvSpPr>
            <a:spLocks noChangeShapeType="1"/>
          </p:cNvSpPr>
          <p:nvPr/>
        </p:nvSpPr>
        <p:spPr bwMode="auto">
          <a:xfrm flipH="1">
            <a:off x="3192462" y="2020832"/>
            <a:ext cx="800739" cy="8382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22"/>
          <p:cNvSpPr>
            <a:spLocks noChangeArrowheads="1"/>
          </p:cNvSpPr>
          <p:nvPr/>
        </p:nvSpPr>
        <p:spPr bwMode="auto">
          <a:xfrm>
            <a:off x="3993204" y="1469971"/>
            <a:ext cx="34945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C</a:t>
            </a:r>
            <a:endParaRPr lang="en-US" b="1" baseline="-25000">
              <a:solidFill>
                <a:schemeClr val="tx1"/>
              </a:solidFill>
            </a:endParaRPr>
          </a:p>
        </p:txBody>
      </p:sp>
      <p:sp>
        <p:nvSpPr>
          <p:cNvPr id="26638" name="Line 23"/>
          <p:cNvSpPr>
            <a:spLocks noChangeShapeType="1"/>
          </p:cNvSpPr>
          <p:nvPr/>
        </p:nvSpPr>
        <p:spPr bwMode="auto">
          <a:xfrm>
            <a:off x="4190999" y="2020834"/>
            <a:ext cx="9525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4"/>
          <p:cNvSpPr>
            <a:spLocks noChangeShapeType="1"/>
          </p:cNvSpPr>
          <p:nvPr/>
        </p:nvSpPr>
        <p:spPr bwMode="auto">
          <a:xfrm>
            <a:off x="4453579" y="1943043"/>
            <a:ext cx="2328221" cy="10683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5"/>
          <p:cNvSpPr>
            <a:spLocks noChangeArrowheads="1"/>
          </p:cNvSpPr>
          <p:nvPr/>
        </p:nvSpPr>
        <p:spPr bwMode="auto">
          <a:xfrm>
            <a:off x="6937375" y="30368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X</a:t>
            </a:r>
            <a:r>
              <a:rPr lang="en-US" b="1" baseline="-250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641" name="Line 30"/>
          <p:cNvSpPr>
            <a:spLocks noChangeShapeType="1"/>
          </p:cNvSpPr>
          <p:nvPr/>
        </p:nvSpPr>
        <p:spPr bwMode="auto">
          <a:xfrm>
            <a:off x="4876800" y="3235325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642" name="Text Box 31"/>
          <p:cNvSpPr txBox="1">
            <a:spLocks noChangeArrowheads="1"/>
          </p:cNvSpPr>
          <p:nvPr/>
        </p:nvSpPr>
        <p:spPr bwMode="auto">
          <a:xfrm>
            <a:off x="685800" y="3681412"/>
            <a:ext cx="7745413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                 P(C | X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 =  </a:t>
            </a:r>
            <a:r>
              <a:rPr lang="en-US" sz="2000" dirty="0">
                <a:latin typeface="Symbol" pitchFamily="18" charset="2"/>
              </a:rPr>
              <a:t>a  P</a:t>
            </a:r>
            <a:r>
              <a:rPr lang="en-US" dirty="0"/>
              <a:t>  P(X</a:t>
            </a:r>
            <a:r>
              <a:rPr lang="en-US" baseline="-25000" dirty="0"/>
              <a:t>i</a:t>
            </a:r>
            <a:r>
              <a:rPr lang="en-US" dirty="0"/>
              <a:t> | C)  P (C)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Features X are conditionally independent given the class variable C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Widely used in machine learning</a:t>
            </a:r>
          </a:p>
          <a:p>
            <a:pPr eaLnBrk="1" hangingPunct="1"/>
            <a:r>
              <a:rPr lang="en-US" dirty="0"/>
              <a:t>	e.g., spam email classification: X’s = counts of words in emails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Probabilities P(C) and  P(Xi | C) can easily be estimated from labeled data</a:t>
            </a:r>
          </a:p>
        </p:txBody>
      </p:sp>
    </p:spTree>
    <p:extLst>
      <p:ext uri="{BB962C8B-B14F-4D97-AF65-F5344CB8AC3E}">
        <p14:creationId xmlns:p14="http://schemas.microsoft.com/office/powerpoint/2010/main" val="33190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Hidden Markov Model (HMM)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570663" y="3067050"/>
            <a:ext cx="615950" cy="539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578225" y="3057525"/>
            <a:ext cx="615950" cy="539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244725" y="3095625"/>
            <a:ext cx="615950" cy="539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949325" y="3095625"/>
            <a:ext cx="615950" cy="5397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81775" y="1652588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939800" y="166846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2233613" y="168116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3578225" y="1643063"/>
            <a:ext cx="615950" cy="539750"/>
          </a:xfrm>
          <a:prstGeom prst="ellipse">
            <a:avLst/>
          </a:prstGeom>
          <a:solidFill>
            <a:schemeClr val="bg1">
              <a:lumMod val="85000"/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042988" y="1752600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Y</a:t>
            </a:r>
            <a:r>
              <a:rPr lang="en-US" b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042988" y="3200400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S</a:t>
            </a:r>
            <a:r>
              <a:rPr lang="en-US" b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1247775" y="2206625"/>
            <a:ext cx="0" cy="908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597025" y="3355975"/>
            <a:ext cx="69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2347913" y="1763713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Y</a:t>
            </a:r>
            <a:r>
              <a:rPr lang="en-US" b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338388" y="3200400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S</a:t>
            </a:r>
            <a:r>
              <a:rPr lang="en-US" b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2543175" y="2206625"/>
            <a:ext cx="0" cy="908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892425" y="3355975"/>
            <a:ext cx="69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3671888" y="1714500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Y</a:t>
            </a:r>
            <a:r>
              <a:rPr lang="en-US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690938" y="3143250"/>
            <a:ext cx="42159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S</a:t>
            </a:r>
            <a:r>
              <a:rPr lang="en-US" b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3876675" y="2168525"/>
            <a:ext cx="0" cy="908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225925" y="3317875"/>
            <a:ext cx="69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664325" y="1724025"/>
            <a:ext cx="43120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Y</a:t>
            </a:r>
            <a:r>
              <a:rPr lang="en-US" b="1" baseline="-250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6626225" y="3152775"/>
            <a:ext cx="43120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</a:rPr>
              <a:t>S</a:t>
            </a:r>
            <a:r>
              <a:rPr lang="en-US" b="1" baseline="-250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V="1">
            <a:off x="6869113" y="2178050"/>
            <a:ext cx="0" cy="908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884863" y="3346450"/>
            <a:ext cx="69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644525" y="2486025"/>
            <a:ext cx="73914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/>
              <a:t>- - - - - - - - - - - - - - - - - - - - - - - - - - - - - - - - - - - - - - - - - - - - - - - - - - - -  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7410450" y="1531938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/>
              <a:t>Observed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7486650" y="3055938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/>
              <a:t>Hidden</a:t>
            </a:r>
          </a:p>
        </p:txBody>
      </p:sp>
      <p:sp>
        <p:nvSpPr>
          <p:cNvPr id="354334" name="Text Box 30"/>
          <p:cNvSpPr txBox="1">
            <a:spLocks noChangeArrowheads="1"/>
          </p:cNvSpPr>
          <p:nvPr/>
        </p:nvSpPr>
        <p:spPr bwMode="auto">
          <a:xfrm>
            <a:off x="757238" y="4038600"/>
            <a:ext cx="771493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latin typeface="Verdana" pitchFamily="34" charset="0"/>
              </a:rPr>
              <a:t>Two key assumptions</a:t>
            </a:r>
            <a:r>
              <a:rPr lang="en-US" dirty="0" smtClean="0">
                <a:latin typeface="Verdana" pitchFamily="34" charset="0"/>
              </a:rPr>
              <a:t>:</a:t>
            </a:r>
          </a:p>
          <a:p>
            <a:r>
              <a:rPr lang="en-US" dirty="0">
                <a:latin typeface="Verdana" pitchFamily="34" charset="0"/>
              </a:rPr>
              <a:t>	</a:t>
            </a:r>
            <a:r>
              <a:rPr lang="en-US" dirty="0" smtClean="0">
                <a:latin typeface="Verdana" pitchFamily="34" charset="0"/>
              </a:rPr>
              <a:t>1</a:t>
            </a:r>
            <a:r>
              <a:rPr lang="en-US" dirty="0">
                <a:latin typeface="Verdana" pitchFamily="34" charset="0"/>
              </a:rPr>
              <a:t>. hidden state sequence is </a:t>
            </a:r>
            <a:r>
              <a:rPr lang="en-US" dirty="0" smtClean="0">
                <a:latin typeface="Verdana" pitchFamily="34" charset="0"/>
              </a:rPr>
              <a:t>Markov</a:t>
            </a:r>
          </a:p>
          <a:p>
            <a:r>
              <a:rPr lang="en-US" dirty="0">
                <a:latin typeface="Verdana" pitchFamily="34" charset="0"/>
              </a:rPr>
              <a:t>	</a:t>
            </a:r>
            <a:r>
              <a:rPr lang="en-US" dirty="0" smtClean="0">
                <a:latin typeface="Verdana" pitchFamily="34" charset="0"/>
              </a:rPr>
              <a:t>2</a:t>
            </a:r>
            <a:r>
              <a:rPr lang="en-US" dirty="0">
                <a:latin typeface="Verdana" pitchFamily="34" charset="0"/>
              </a:rPr>
              <a:t>. observation </a:t>
            </a:r>
            <a:r>
              <a:rPr lang="en-US" dirty="0" err="1">
                <a:latin typeface="Verdana" pitchFamily="34" charset="0"/>
              </a:rPr>
              <a:t>Y</a:t>
            </a:r>
            <a:r>
              <a:rPr lang="en-US" baseline="-25000" dirty="0" err="1">
                <a:latin typeface="Verdana" pitchFamily="34" charset="0"/>
              </a:rPr>
              <a:t>t</a:t>
            </a:r>
            <a:r>
              <a:rPr lang="en-US" dirty="0">
                <a:latin typeface="Verdana" pitchFamily="34" charset="0"/>
              </a:rPr>
              <a:t> is CI of all other variables given S</a:t>
            </a:r>
            <a:r>
              <a:rPr lang="en-US" baseline="-25000" dirty="0">
                <a:latin typeface="Verdana" pitchFamily="34" charset="0"/>
              </a:rPr>
              <a:t>t</a:t>
            </a:r>
          </a:p>
          <a:p>
            <a:endParaRPr lang="en-US" baseline="-25000" dirty="0">
              <a:latin typeface="Verdana" pitchFamily="34" charset="0"/>
            </a:endParaRPr>
          </a:p>
          <a:p>
            <a:r>
              <a:rPr lang="en-US" dirty="0">
                <a:latin typeface="Verdana" pitchFamily="34" charset="0"/>
              </a:rPr>
              <a:t>Widely used in speech recognition, protein sequence models</a:t>
            </a:r>
          </a:p>
          <a:p>
            <a:endParaRPr lang="en-US" dirty="0">
              <a:latin typeface="Verdana" pitchFamily="34" charset="0"/>
            </a:endParaRPr>
          </a:p>
          <a:p>
            <a:r>
              <a:rPr lang="en-US" dirty="0">
                <a:latin typeface="Verdana" pitchFamily="34" charset="0"/>
              </a:rPr>
              <a:t>Since this is a Bayesian network </a:t>
            </a:r>
            <a:r>
              <a:rPr lang="en-US" dirty="0" err="1">
                <a:latin typeface="Verdana" pitchFamily="34" charset="0"/>
              </a:rPr>
              <a:t>polytree</a:t>
            </a:r>
            <a:r>
              <a:rPr lang="en-US" dirty="0">
                <a:latin typeface="Verdana" pitchFamily="34" charset="0"/>
              </a:rPr>
              <a:t>, inference is linear in </a:t>
            </a:r>
            <a:r>
              <a:rPr lang="en-US" dirty="0" smtClean="0">
                <a:latin typeface="Verdana" pitchFamily="34" charset="0"/>
              </a:rPr>
              <a:t>n</a:t>
            </a:r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7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34" grpId="0"/>
      <p:bldP spid="354334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Bayesian networks represent joint distributions using a graph</a:t>
            </a:r>
          </a:p>
          <a:p>
            <a:pPr eaLnBrk="1" hangingPunct="1"/>
            <a:r>
              <a:rPr lang="en-US" sz="2400" dirty="0" smtClean="0"/>
              <a:t>The graph encodes a set of conditional independence assumptions</a:t>
            </a:r>
          </a:p>
          <a:p>
            <a:pPr eaLnBrk="1" hangingPunct="1"/>
            <a:r>
              <a:rPr lang="en-US" sz="2400" dirty="0" smtClean="0"/>
              <a:t>Answering queries (i.e. inference) in a Bayesian network amounts to efficient computation of appropriate conditional probabilities</a:t>
            </a:r>
          </a:p>
          <a:p>
            <a:pPr eaLnBrk="1" hangingPunct="1"/>
            <a:r>
              <a:rPr lang="en-US" sz="2400" dirty="0" smtClean="0"/>
              <a:t>Probabilistic inference is intractable in the general case</a:t>
            </a:r>
          </a:p>
          <a:p>
            <a:pPr lvl="1" eaLnBrk="1" hangingPunct="1"/>
            <a:r>
              <a:rPr lang="en-US" sz="2000" dirty="0" smtClean="0"/>
              <a:t>Can be done in linear time for certain classes of Bayesian networks</a:t>
            </a:r>
          </a:p>
          <a:p>
            <a:pPr lvl="1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983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Probabilistic assertions </a:t>
            </a:r>
            <a:r>
              <a:rPr lang="en-US" sz="2000" dirty="0" smtClean="0">
                <a:solidFill>
                  <a:srgbClr val="FF0000"/>
                </a:solidFill>
              </a:rPr>
              <a:t>summarize</a:t>
            </a:r>
            <a:r>
              <a:rPr lang="en-US" sz="2000" dirty="0" smtClean="0"/>
              <a:t> effects of</a:t>
            </a:r>
          </a:p>
          <a:p>
            <a:pPr marL="684213" lvl="1" indent="-342900">
              <a:lnSpc>
                <a:spcPct val="80000"/>
              </a:lnSpc>
            </a:pPr>
            <a:r>
              <a:rPr lang="en-US" sz="1800" dirty="0" smtClean="0">
                <a:solidFill>
                  <a:schemeClr val="accent2"/>
                </a:solidFill>
              </a:rPr>
              <a:t>laziness</a:t>
            </a:r>
            <a:r>
              <a:rPr lang="en-US" sz="1800" dirty="0" smtClean="0"/>
              <a:t>: failure to enumerate exceptions, qualifications, etc.</a:t>
            </a:r>
          </a:p>
          <a:p>
            <a:pPr marL="684213" lvl="1" indent="-342900">
              <a:lnSpc>
                <a:spcPct val="80000"/>
              </a:lnSpc>
            </a:pPr>
            <a:r>
              <a:rPr lang="en-US" sz="1800" dirty="0" smtClean="0">
                <a:solidFill>
                  <a:schemeClr val="accent2"/>
                </a:solidFill>
              </a:rPr>
              <a:t>ignorance</a:t>
            </a:r>
            <a:r>
              <a:rPr lang="en-US" sz="1800" dirty="0" smtClean="0"/>
              <a:t>: lack of relevant facts, initial conditions, etc.</a:t>
            </a:r>
          </a:p>
          <a:p>
            <a:pPr lvl="4">
              <a:lnSpc>
                <a:spcPct val="80000"/>
              </a:lnSpc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Subjective</a:t>
            </a:r>
            <a:r>
              <a:rPr lang="en-US" sz="2000" dirty="0" smtClean="0"/>
              <a:t> probability:</a:t>
            </a:r>
          </a:p>
          <a:p>
            <a:pPr marL="341313" indent="-341313">
              <a:lnSpc>
                <a:spcPct val="80000"/>
              </a:lnSpc>
            </a:pPr>
            <a:r>
              <a:rPr lang="en-US" sz="2000" dirty="0" smtClean="0"/>
              <a:t>Probabilities relate propositions to agent's own state of knowledge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e.g., P(A</a:t>
            </a:r>
            <a:r>
              <a:rPr lang="en-US" sz="2000" baseline="-25000" dirty="0" smtClean="0"/>
              <a:t>25</a:t>
            </a:r>
            <a:r>
              <a:rPr lang="en-US" sz="2000" dirty="0" smtClean="0"/>
              <a:t> | no reported accidents) = 0.06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These are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/>
              <a:t> assertions about the world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Probabilities of propositions change with new evidence: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e.g., P(A</a:t>
            </a:r>
            <a:r>
              <a:rPr lang="en-US" sz="2000" baseline="-25000" dirty="0" smtClean="0"/>
              <a:t>25</a:t>
            </a:r>
            <a:r>
              <a:rPr lang="en-US" sz="2000" dirty="0" smtClean="0"/>
              <a:t> | no reported accidents, 5 a.m.) = 0.15</a:t>
            </a:r>
          </a:p>
        </p:txBody>
      </p:sp>
    </p:spTree>
    <p:extLst>
      <p:ext uri="{BB962C8B-B14F-4D97-AF65-F5344CB8AC3E}">
        <p14:creationId xmlns:p14="http://schemas.microsoft.com/office/powerpoint/2010/main" val="37429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82000" cy="836613"/>
          </a:xfrm>
        </p:spPr>
        <p:txBody>
          <a:bodyPr/>
          <a:lstStyle/>
          <a:p>
            <a:r>
              <a:rPr lang="en-US" dirty="0" smtClean="0"/>
              <a:t>Making decisions under uncertainty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Suppose I believe the following: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P(A</a:t>
            </a:r>
            <a:r>
              <a:rPr lang="en-US" sz="1800" baseline="-25000" dirty="0" smtClean="0"/>
              <a:t>25</a:t>
            </a:r>
            <a:r>
              <a:rPr lang="en-US" sz="1800" dirty="0" smtClean="0"/>
              <a:t> gets me there on time | …) = 0.04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P(A</a:t>
            </a:r>
            <a:r>
              <a:rPr lang="en-US" sz="1800" baseline="-25000" dirty="0" smtClean="0"/>
              <a:t>90</a:t>
            </a:r>
            <a:r>
              <a:rPr lang="en-US" sz="1800" dirty="0" smtClean="0"/>
              <a:t> gets me there on time | …) = 0.70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P(A</a:t>
            </a:r>
            <a:r>
              <a:rPr lang="en-US" sz="1800" baseline="-25000" dirty="0" smtClean="0"/>
              <a:t>120 </a:t>
            </a:r>
            <a:r>
              <a:rPr lang="en-US" sz="1800" dirty="0" smtClean="0"/>
              <a:t>gets me there on time | …)</a:t>
            </a:r>
            <a:r>
              <a:rPr lang="en-US" sz="1800" dirty="0"/>
              <a:t> </a:t>
            </a:r>
            <a:r>
              <a:rPr lang="en-US" sz="1800" dirty="0" smtClean="0"/>
              <a:t>= 0.95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P(A</a:t>
            </a:r>
            <a:r>
              <a:rPr lang="en-US" sz="1800" baseline="-25000" dirty="0" smtClean="0"/>
              <a:t>1440</a:t>
            </a:r>
            <a:r>
              <a:rPr lang="en-US" sz="1800" dirty="0" smtClean="0"/>
              <a:t> gets me there on time | …) = 0.9999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Which action to choose?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	Depends on my </a:t>
            </a:r>
            <a:r>
              <a:rPr lang="en-US" sz="2000" dirty="0" smtClean="0">
                <a:solidFill>
                  <a:schemeClr val="accent2"/>
                </a:solidFill>
              </a:rPr>
              <a:t>preferences</a:t>
            </a:r>
            <a:r>
              <a:rPr lang="en-US" sz="2000" dirty="0" smtClean="0"/>
              <a:t> for missing flight vs. time spent waiting, etc.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</a:rPr>
              <a:t>Utility theory</a:t>
            </a:r>
            <a:r>
              <a:rPr lang="en-US" sz="1800" dirty="0" smtClean="0"/>
              <a:t> is used to represent and infer preferences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</a:rPr>
              <a:t>Decision theory</a:t>
            </a:r>
            <a:r>
              <a:rPr lang="en-US" sz="1800" dirty="0" smtClean="0"/>
              <a:t> = probability theory + utility theory</a:t>
            </a:r>
          </a:p>
        </p:txBody>
      </p:sp>
    </p:spTree>
    <p:extLst>
      <p:ext uri="{BB962C8B-B14F-4D97-AF65-F5344CB8AC3E}">
        <p14:creationId xmlns:p14="http://schemas.microsoft.com/office/powerpoint/2010/main" val="17793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Basic element: </a:t>
            </a:r>
            <a:r>
              <a:rPr lang="en-US" sz="2000" dirty="0" smtClean="0">
                <a:solidFill>
                  <a:srgbClr val="FF0000"/>
                </a:solidFill>
              </a:rPr>
              <a:t>random variable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Similar to propositional logic: possible worlds (aka sample space) defined by assignment of values to random variables.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Boolean</a:t>
            </a:r>
            <a:r>
              <a:rPr lang="en-US" sz="2000" dirty="0" smtClean="0"/>
              <a:t> random variables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e.g., </a:t>
            </a:r>
            <a:r>
              <a:rPr lang="en-US" sz="1800" i="1" dirty="0" smtClean="0"/>
              <a:t>Cavity</a:t>
            </a:r>
            <a:r>
              <a:rPr lang="en-US" sz="1800" dirty="0" smtClean="0"/>
              <a:t> (do I have a cavity?)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Discrete</a:t>
            </a:r>
            <a:r>
              <a:rPr lang="en-US" sz="2000" dirty="0" smtClean="0"/>
              <a:t> random variables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e.g., </a:t>
            </a:r>
            <a:r>
              <a:rPr lang="en-US" sz="1800" i="1" dirty="0" smtClean="0"/>
              <a:t>Weather</a:t>
            </a:r>
            <a:r>
              <a:rPr lang="en-US" sz="1800" dirty="0" smtClean="0"/>
              <a:t> is one of &lt;</a:t>
            </a:r>
            <a:r>
              <a:rPr lang="en-US" sz="1800" i="1" dirty="0" err="1" smtClean="0"/>
              <a:t>sunny,rainy,cloudy,snow</a:t>
            </a:r>
            <a:r>
              <a:rPr lang="en-US" sz="1800" dirty="0" smtClean="0"/>
              <a:t>&gt;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Domain values must be exhaustive and mutually exclusive</a:t>
            </a:r>
          </a:p>
          <a:p>
            <a:pPr>
              <a:lnSpc>
                <a:spcPct val="80000"/>
              </a:lnSpc>
            </a:pPr>
            <a:endParaRPr lang="en-US" sz="8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Elementary proposition constructed by assignment of a value to a random variable: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e.g., </a:t>
            </a:r>
            <a:r>
              <a:rPr lang="en-US" sz="2000" i="1" dirty="0" smtClean="0"/>
              <a:t>Weather =</a:t>
            </a:r>
            <a:r>
              <a:rPr lang="en-US" sz="2000" dirty="0" smtClean="0"/>
              <a:t> </a:t>
            </a:r>
            <a:r>
              <a:rPr lang="en-US" sz="2000" i="1" dirty="0" smtClean="0"/>
              <a:t>sunny</a:t>
            </a:r>
            <a:r>
              <a:rPr lang="en-US" sz="2000" dirty="0" smtClean="0"/>
              <a:t>, </a:t>
            </a:r>
            <a:r>
              <a:rPr lang="en-US" sz="2000" i="1" dirty="0" smtClean="0"/>
              <a:t>Cavity </a:t>
            </a:r>
            <a:r>
              <a:rPr lang="en-US" sz="2000" dirty="0" smtClean="0"/>
              <a:t>= </a:t>
            </a:r>
            <a:r>
              <a:rPr lang="en-US" sz="2000" i="1" dirty="0" smtClean="0"/>
              <a:t>false</a:t>
            </a:r>
            <a:r>
              <a:rPr lang="en-US" sz="2000" dirty="0" smtClean="0"/>
              <a:t> (abbreviated as </a:t>
            </a:r>
            <a:r>
              <a:rPr lang="en-US" sz="2000" dirty="0" smtClean="0">
                <a:sym typeface="Symbol" pitchFamily="18" charset="2"/>
              </a:rPr>
              <a:t></a:t>
            </a:r>
            <a:r>
              <a:rPr lang="en-US" sz="2000" i="1" dirty="0" smtClean="0"/>
              <a:t>cavity</a:t>
            </a:r>
            <a:r>
              <a:rPr lang="en-US" sz="20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US" sz="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Complex propositions formed from elementary propositions and standard logical connectives e.g., </a:t>
            </a:r>
            <a:r>
              <a:rPr lang="en-US" sz="2000" i="1" dirty="0" smtClean="0"/>
              <a:t>Weather = sunny </a:t>
            </a:r>
            <a:r>
              <a:rPr lang="en-US" sz="2000" dirty="0" smtClean="0">
                <a:sym typeface="Symbol" pitchFamily="18" charset="2"/>
              </a:rPr>
              <a:t> </a:t>
            </a:r>
            <a:r>
              <a:rPr lang="en-US" sz="2000" i="1" dirty="0" smtClean="0"/>
              <a:t>Cavity </a:t>
            </a:r>
            <a:r>
              <a:rPr lang="en-US" sz="2000" dirty="0" smtClean="0"/>
              <a:t>= </a:t>
            </a:r>
            <a:r>
              <a:rPr lang="en-US" sz="2000" i="1" dirty="0" smtClean="0"/>
              <a:t>false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184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Atomic event</a:t>
            </a:r>
            <a:r>
              <a:rPr lang="en-US" sz="2400" dirty="0" smtClean="0"/>
              <a:t>: A </a:t>
            </a:r>
            <a:r>
              <a:rPr lang="en-US" sz="2400" dirty="0" smtClean="0">
                <a:solidFill>
                  <a:schemeClr val="accent2"/>
                </a:solidFill>
              </a:rPr>
              <a:t>complete</a:t>
            </a:r>
            <a:r>
              <a:rPr lang="en-US" sz="2400" dirty="0" smtClean="0"/>
              <a:t> specification of the state of the world about which the agent is uncertain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e.g. Imagine flipping two coins </a:t>
            </a:r>
          </a:p>
          <a:p>
            <a:pPr marL="739775" lvl="1" indent="-282575">
              <a:lnSpc>
                <a:spcPct val="80000"/>
              </a:lnSpc>
            </a:pPr>
            <a:r>
              <a:rPr lang="en-US" sz="2000" dirty="0" smtClean="0"/>
              <a:t>The set of all possible worlds is:</a:t>
            </a:r>
          </a:p>
          <a:p>
            <a:pPr marL="739775" lvl="1" indent="-282575">
              <a:lnSpc>
                <a:spcPct val="80000"/>
              </a:lnSpc>
              <a:buNone/>
            </a:pPr>
            <a:r>
              <a:rPr lang="en-US" sz="2000" i="1" dirty="0" smtClean="0"/>
              <a:t>			S</a:t>
            </a:r>
            <a:r>
              <a:rPr lang="en-US" sz="2000" dirty="0" smtClean="0"/>
              <a:t>={(H,H),(H,T),(T,H),(T,T)}</a:t>
            </a:r>
          </a:p>
          <a:p>
            <a:pPr marL="739775" lvl="1" indent="-282575">
              <a:lnSpc>
                <a:spcPct val="80000"/>
              </a:lnSpc>
              <a:buNone/>
            </a:pPr>
            <a:endParaRPr lang="en-US" sz="400" dirty="0" smtClean="0"/>
          </a:p>
          <a:p>
            <a:pPr marL="739775" lvl="1" indent="-282575">
              <a:lnSpc>
                <a:spcPct val="80000"/>
              </a:lnSpc>
              <a:buNone/>
            </a:pPr>
            <a:r>
              <a:rPr lang="en-US" sz="2000" dirty="0" smtClean="0"/>
              <a:t>	Meaning there are 4 distinct atomic events in this world</a:t>
            </a:r>
            <a:endParaRPr lang="en-US" sz="1400" dirty="0" smtClean="0"/>
          </a:p>
          <a:p>
            <a:pPr lvl="2">
              <a:lnSpc>
                <a:spcPct val="80000"/>
              </a:lnSpc>
              <a:buFontTx/>
              <a:buNone/>
            </a:pPr>
            <a:endParaRPr lang="en-US" sz="1800" i="1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Atomic events are mutually exclusive and exhaustive</a:t>
            </a:r>
          </a:p>
          <a:p>
            <a:pPr marL="739775" lvl="1" indent="-282575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2 atomic events 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i="1" dirty="0" smtClean="0">
                <a:sym typeface="Symbol" pitchFamily="18" charset="2"/>
              </a:rPr>
              <a:t>B </a:t>
            </a:r>
            <a:r>
              <a:rPr lang="en-US" sz="2000" dirty="0" smtClean="0">
                <a:sym typeface="Symbol" pitchFamily="18" charset="2"/>
              </a:rPr>
              <a:t>are mutually exclusive if 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 </a:t>
            </a:r>
            <a:r>
              <a:rPr lang="en-US" sz="2000" i="1" dirty="0" smtClean="0">
                <a:sym typeface="Symbol" pitchFamily="18" charset="2"/>
              </a:rPr>
              <a:t>B </a:t>
            </a:r>
            <a:r>
              <a:rPr lang="en-US" sz="2000" dirty="0" smtClean="0">
                <a:sym typeface="Symbol" pitchFamily="18" charset="2"/>
              </a:rPr>
              <a:t>= Ø when A ≠ B </a:t>
            </a:r>
          </a:p>
        </p:txBody>
      </p:sp>
    </p:spTree>
    <p:extLst>
      <p:ext uri="{BB962C8B-B14F-4D97-AF65-F5344CB8AC3E}">
        <p14:creationId xmlns:p14="http://schemas.microsoft.com/office/powerpoint/2010/main" val="16502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GELFAND@EQKBAYNFUVWXY5L9" val="43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ulprit=Butler | weapon=Pistol) = \frac{P(culprit=Butler, weapon=Pistol)}{P(weapon=Pistol)}  template TPT1  env TPENV1  fore 0  back 16777215  eqnno 3"/>
  <p:tag name="FILENAME" val="TP_tmp"/>
  <p:tag name="ORIGWIDTH" val="305"/>
  <p:tag name="PICTUREFILESIZE" val="17154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Butler,Pistol)=P(Pistol | Butler) \cdot P(Butler) = 0.7 \cdot 0.3  template TPT1  env TPENV1  fore 0  back 16777215  eqnno 3"/>
  <p:tag name="FILENAME" val="TP_tmp"/>
  <p:tag name="ORIGWIDTH" val="264"/>
  <p:tag name="PICTUREFILESIZE" val="10510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Pistol)=P(Pistol | Butler) \cdot P(Butler) + P(Pistol | Cook) \cdot P(Cook)  template TPT1  env TPENV1  fore 0  back 16777215  eqnno 3"/>
  <p:tag name="FILENAME" val="TP_tmp"/>
  <p:tag name="ORIGWIDTH" val="311"/>
  <p:tag name="PICTUREFILESIZE" val="1254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Pistol) = 0.7 \cdot 0.3 + 0.2 \cdot 0.7  template TPT1  env TPENV1  fore 0  back 16777215  eqnno 3"/>
  <p:tag name="FILENAME" val="TP_tmp"/>
  <p:tag name="ORIGWIDTH" val="134"/>
  <p:tag name="PICTUREFILESIZE" val="4948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ulprit=Butler | weapon=Pistol) = \frac{0.21}{0.21 + 0.14} = 0.6  template TPT1  env TPENV1  fore 0  back 16777215  eqnno 3"/>
  <p:tag name="FILENAME" val="TP_tmp"/>
  <p:tag name="ORIGWIDTH" val="242"/>
  <p:tag name="PICTUREFILESIZE" val="1092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A|B) = \frac{P(A,B)}{P(B)}  template TPT1  env TPENV1  fore 0  back 16777215  eqnno 1"/>
  <p:tag name="FILENAME" val="TP_tmp"/>
  <p:tag name="ORIGWIDTH" val="76"/>
  <p:tag name="PICTUREFILESIZE" val="410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avity) = P(cavity,catch,toothache)+  template TPT1  env TPENV1  fore 0  back 16777215  eqnno 2"/>
  <p:tag name="FILENAME" val="TP_tmp"/>
  <p:tag name="ORIGWIDTH" val="180"/>
  <p:tag name="PICTUREFILESIZE" val="766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avity,\neg catch,toothache)+  template TPT1  env TPENV1  fore 0  back 16777215  eqnno 2"/>
  <p:tag name="FILENAME" val="TP_tmp"/>
  <p:tag name="ORIGWIDTH" val="131"/>
  <p:tag name="PICTUREFILESIZE" val="567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avity,catch,\neg toothache)+  template TPT1  env TPENV1  fore 0  back 16777215  eqnno 2"/>
  <p:tag name="FILENAME" val="TP_tmp"/>
  <p:tag name="ORIGWIDTH" val="131"/>
  <p:tag name="PICTUREFILESIZE" val="567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avity,\neg catch,\neg toothache)  template TPT1  env TPENV1  fore 0  back 16777215  eqnno 2"/>
  <p:tag name="FILENAME" val="TP_tmp"/>
  <p:tag name="ORIGWIDTH" val="130"/>
  <p:tag name="PICTUREFILESIZE" val="563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cavity|toothache) = \frac{P(cavity,toothache)}{P(toothache)}  template TPT1  env TPENV1  fore 0  back 16777215  eqnno 2"/>
  <p:tag name="FILENAME" val="TP_tmp"/>
  <p:tag name="ORIGWIDTH" val="174"/>
  <p:tag name="PICTUREFILESIZE" val="1068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(H|W) = \frac{P(H,W)}{P(W)} = \frac{P(W|H)P(H)}{P(W)} =  template TPT1  env TPENV1  fore 0  back 16777215  eqnno 1"/>
  <p:tag name="FILENAME" val="TP_tmp"/>
  <p:tag name="ORIGWIDTH" val="159"/>
  <p:tag name="PICTUREFILESIZE" val="765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= \frac{P(W|H)P(H)}{P(W|H)P(H) + P(W| \neg H)P( \neg H)} = \frac{ \frac{2}{9} \cdot \frac{1}{2} } { \frac{2}{9} \cdot \frac{1}{2} + \frac{5}{11} \cdot \frac{1}{2}  }  template TPT1  env TPENV1  fore 0  back 16777215  eqnno 1"/>
  <p:tag name="FILENAME" val="TP_tmp"/>
  <p:tag name="ORIGWIDTH" val="181"/>
  <p:tag name="PICTUREFILESIZE" val="94813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14644</TotalTime>
  <Words>3711</Words>
  <Application>Microsoft Office PowerPoint</Application>
  <PresentationFormat>On-screen Show (4:3)</PresentationFormat>
  <Paragraphs>703</Paragraphs>
  <Slides>59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1_Office Theme</vt:lpstr>
      <vt:lpstr>Intro to Artificial Intelligence CS 171 </vt:lpstr>
      <vt:lpstr>Today…</vt:lpstr>
      <vt:lpstr>History of Probability in AI</vt:lpstr>
      <vt:lpstr>Uncertainty</vt:lpstr>
      <vt:lpstr>Handling uncertainty</vt:lpstr>
      <vt:lpstr>Probability</vt:lpstr>
      <vt:lpstr>Making decisions under uncertainty</vt:lpstr>
      <vt:lpstr>Syntax</vt:lpstr>
      <vt:lpstr>Syntax</vt:lpstr>
      <vt:lpstr>Axioms of probability</vt:lpstr>
      <vt:lpstr>Probability and Logic</vt:lpstr>
      <vt:lpstr>Basic Probability Theory</vt:lpstr>
      <vt:lpstr>Conditional Probability</vt:lpstr>
      <vt:lpstr>Conditional Probability</vt:lpstr>
      <vt:lpstr>Random Variables</vt:lpstr>
      <vt:lpstr>Prior (Unconditional) Probability</vt:lpstr>
      <vt:lpstr>Computing Probabilities</vt:lpstr>
      <vt:lpstr>Computing Probabilities</vt:lpstr>
      <vt:lpstr>Computing Probabilities: The Chain Rule </vt:lpstr>
      <vt:lpstr>Independence</vt:lpstr>
      <vt:lpstr>Conditional independence</vt:lpstr>
      <vt:lpstr>Conditional independence...</vt:lpstr>
      <vt:lpstr>Conditional Independence vs Independence</vt:lpstr>
      <vt:lpstr>Bayes’ Rule</vt:lpstr>
      <vt:lpstr>Bayes' Rule…</vt:lpstr>
      <vt:lpstr>Bayes' Rule and conditional independence</vt:lpstr>
      <vt:lpstr>What does all this have to do with AI?</vt:lpstr>
      <vt:lpstr>Agents, Probabilities &amp; Degrees of Belief</vt:lpstr>
      <vt:lpstr>More on Degrees of Belief</vt:lpstr>
      <vt:lpstr>Decision Theory – why probabilities are useful</vt:lpstr>
      <vt:lpstr>Maximizing expected utility</vt:lpstr>
      <vt:lpstr>Constructing a Propositional Probabilistic Knowledge Base</vt:lpstr>
      <vt:lpstr>Bayesian Networks</vt:lpstr>
      <vt:lpstr>A Whodunit</vt:lpstr>
      <vt:lpstr>Representing the problem</vt:lpstr>
      <vt:lpstr>Representing the problem…</vt:lpstr>
      <vt:lpstr>Solving the Crime</vt:lpstr>
      <vt:lpstr>Graphical Representation</vt:lpstr>
      <vt:lpstr>Bayesian Networks</vt:lpstr>
      <vt:lpstr>Example of a simple Bayesian network</vt:lpstr>
      <vt:lpstr>Examples of 3-way Bayesian Networks</vt:lpstr>
      <vt:lpstr>Examples of 3-way Bayesian Networks</vt:lpstr>
      <vt:lpstr>Examples of 3-way Bayesian Networks</vt:lpstr>
      <vt:lpstr>Examples of 3-way Bayesian Networks</vt:lpstr>
      <vt:lpstr>Example</vt:lpstr>
      <vt:lpstr>Constructing a Bayesian Network (1)</vt:lpstr>
      <vt:lpstr>The Resulting Bayesian Network</vt:lpstr>
      <vt:lpstr>Constructing this Bayesian Network (2)</vt:lpstr>
      <vt:lpstr>The Bayesian network</vt:lpstr>
      <vt:lpstr>Number of Probabilities in Bayes Nets</vt:lpstr>
      <vt:lpstr>The Bayesian Network from a different Variable Ordering</vt:lpstr>
      <vt:lpstr>The Bayesian Network from a different Variable Ordering</vt:lpstr>
      <vt:lpstr>Given a graph, can we “read off” conditional independencies?</vt:lpstr>
      <vt:lpstr>Inference (Reasoning) in Bayes Nets</vt:lpstr>
      <vt:lpstr>General Strategy for inference</vt:lpstr>
      <vt:lpstr>Complexity of Bayes Net inference</vt:lpstr>
      <vt:lpstr>Naïve Bayes Model</vt:lpstr>
      <vt:lpstr>Hidden Markov Model (HMM)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CS171 - Intro to AI - Discussion Section 4</dc:title>
  <dc:creator>Information &amp; Computer Sciences</dc:creator>
  <cp:lastModifiedBy>Lathrop,Richard</cp:lastModifiedBy>
  <cp:revision>861</cp:revision>
  <cp:lastPrinted>1601-01-01T00:00:00Z</cp:lastPrinted>
  <dcterms:created xsi:type="dcterms:W3CDTF">2010-06-29T17:52:32Z</dcterms:created>
  <dcterms:modified xsi:type="dcterms:W3CDTF">2012-02-28T19:24:21Z</dcterms:modified>
</cp:coreProperties>
</file>