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</p:sldMasterIdLst>
  <p:notesMasterIdLst>
    <p:notesMasterId r:id="rId39"/>
  </p:notesMasterIdLst>
  <p:sldIdLst>
    <p:sldId id="256" r:id="rId3"/>
    <p:sldId id="271" r:id="rId4"/>
    <p:sldId id="257" r:id="rId5"/>
    <p:sldId id="258" r:id="rId6"/>
    <p:sldId id="259" r:id="rId7"/>
    <p:sldId id="270" r:id="rId8"/>
    <p:sldId id="269" r:id="rId9"/>
    <p:sldId id="267" r:id="rId10"/>
    <p:sldId id="272" r:id="rId11"/>
    <p:sldId id="268" r:id="rId12"/>
    <p:sldId id="260" r:id="rId13"/>
    <p:sldId id="261" r:id="rId14"/>
    <p:sldId id="263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76" r:id="rId23"/>
    <p:sldId id="265" r:id="rId24"/>
    <p:sldId id="277" r:id="rId25"/>
    <p:sldId id="280" r:id="rId26"/>
    <p:sldId id="275" r:id="rId27"/>
    <p:sldId id="274" r:id="rId28"/>
    <p:sldId id="281" r:id="rId29"/>
    <p:sldId id="295" r:id="rId30"/>
    <p:sldId id="282" r:id="rId31"/>
    <p:sldId id="283" r:id="rId32"/>
    <p:sldId id="284" r:id="rId33"/>
    <p:sldId id="285" r:id="rId34"/>
    <p:sldId id="286" r:id="rId35"/>
    <p:sldId id="279" r:id="rId36"/>
    <p:sldId id="287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1756" autoAdjust="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198BB-48CC-4C12-9981-8DB1212885E1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4D253-467D-45BE-9A39-966AAF046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5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6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4D253-467D-45BE-9A39-966AAF046BD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742C-08FF-4BC0-80F0-51761C83377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3743B-9D4C-441B-9064-42C2AEF2E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image" Target="../media/image27.tiff"/><Relationship Id="rId7" Type="http://schemas.openxmlformats.org/officeDocument/2006/relationships/image" Target="../media/image3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6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7.jpeg"/><Relationship Id="rId9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 Classification Using Zernike Moments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Michael Vorobyov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Zernike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rotation invariance</a:t>
            </a:r>
          </a:p>
          <a:p>
            <a:r>
              <a:rPr lang="en-US" dirty="0" smtClean="0"/>
              <a:t>Higher accuracy for detailed shapes</a:t>
            </a:r>
          </a:p>
          <a:p>
            <a:r>
              <a:rPr lang="en-US" dirty="0" smtClean="0"/>
              <a:t>Orthogonal 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Less information redundancy</a:t>
            </a:r>
          </a:p>
          <a:p>
            <a:pPr lvl="1"/>
            <a:r>
              <a:rPr lang="en-US" dirty="0" smtClean="0">
                <a:sym typeface="Wingdings"/>
              </a:rPr>
              <a:t>Much better at image reconstruction (vs. </a:t>
            </a:r>
            <a:r>
              <a:rPr lang="en-US" dirty="0" err="1" smtClean="0">
                <a:sym typeface="Wingdings"/>
              </a:rPr>
              <a:t>cartesian</a:t>
            </a:r>
            <a:r>
              <a:rPr lang="en-US" dirty="0" smtClean="0">
                <a:sym typeface="Wingdings"/>
              </a:rPr>
              <a:t> moments)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endParaRPr lang="en-US" dirty="0" smtClean="0"/>
          </a:p>
        </p:txBody>
      </p:sp>
      <p:pic>
        <p:nvPicPr>
          <p:cNvPr id="4" name="Picture 3" descr="Zernike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267200"/>
            <a:ext cx="1676400" cy="2368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541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6" name="Picture 5" descr="DeCartes protra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296746"/>
            <a:ext cx="1905000" cy="23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Scale and Translational Invariance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3276600" cy="213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Scale: Multiply </a:t>
            </a:r>
            <a:r>
              <a:rPr lang="en-US" sz="3200" dirty="0"/>
              <a:t>by the scale </a:t>
            </a:r>
            <a:r>
              <a:rPr lang="en-US" sz="3200" dirty="0" smtClean="0"/>
              <a:t>factor </a:t>
            </a:r>
            <a:r>
              <a:rPr lang="en-US" sz="3200" dirty="0"/>
              <a:t>raised to a certain </a:t>
            </a:r>
            <a:r>
              <a:rPr lang="en-US" sz="3200" dirty="0" smtClean="0"/>
              <a:t>power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303455"/>
            <a:ext cx="472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Translational: Shift image’s origin to centroid (computed from normal first order moments)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133600"/>
            <a:ext cx="4876800" cy="1201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876800"/>
            <a:ext cx="3657600" cy="94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Invariance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2819400" cy="518160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The magnitude of each Zernike moment is invariant under rotation.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575127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Orthogonality enables us to determine the individual contribution of each order moment.</a:t>
            </a:r>
          </a:p>
          <a:p>
            <a:r>
              <a:rPr lang="en-US" dirty="0" smtClean="0"/>
              <a:t>Simple addition of these individual contributions reconstructs the image.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/>
          <a:srcRect t="-75184" b="-75184"/>
          <a:stretch>
            <a:fillRect/>
          </a:stretch>
        </p:blipFill>
        <p:spPr>
          <a:xfrm>
            <a:off x="304800" y="26670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guess the reconstruction?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0" y="28956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Ball?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Face?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Pizza?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762000"/>
            <a:ext cx="1913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Order: 5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0" y="4267200"/>
            <a:ext cx="3429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Squirrel?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Mitten?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Cowboy Hat?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762000"/>
            <a:ext cx="2173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Order: 15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9800" y="4495800"/>
            <a:ext cx="24689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Dinosaur?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Bird?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Flower?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762000"/>
            <a:ext cx="2173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Order: 25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4495800"/>
            <a:ext cx="27350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Bird?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Plane?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Superman?</a:t>
            </a:r>
          </a:p>
          <a:p>
            <a:pPr>
              <a:buFont typeface="Arial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762000"/>
            <a:ext cx="2173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Order: 35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4267200"/>
            <a:ext cx="29839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Pterodactyl?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Crane?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Goose?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762000"/>
            <a:ext cx="2173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Order: 45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2" y="3048001"/>
            <a:ext cx="3200398" cy="3200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general, moments are quantitative values that describe a distribution by raising the components to different powers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			Crane!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98"/>
            <a:ext cx="8229600" cy="1143000"/>
          </a:xfrm>
        </p:spPr>
        <p:txBody>
          <a:bodyPr/>
          <a:lstStyle/>
          <a:p>
            <a:r>
              <a:rPr lang="en-US" dirty="0" smtClean="0"/>
              <a:t>Image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29718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Reconstruction of a crane shape via Zernike moments up to order 10k-5, </a:t>
            </a:r>
          </a:p>
          <a:p>
            <a:pPr marL="0" indent="0">
              <a:buNone/>
            </a:pPr>
            <a:r>
              <a:rPr lang="en-US" dirty="0" smtClean="0"/>
              <a:t>k = {1,2,3,4,5}.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05200" y="1143000"/>
            <a:ext cx="5181600" cy="5575164"/>
            <a:chOff x="4950206" y="990600"/>
            <a:chExt cx="3518535" cy="4727377"/>
          </a:xfrm>
        </p:grpSpPr>
        <p:sp>
          <p:nvSpPr>
            <p:cNvPr id="13" name="TextBox 12"/>
            <p:cNvSpPr txBox="1"/>
            <p:nvPr/>
          </p:nvSpPr>
          <p:spPr>
            <a:xfrm>
              <a:off x="4957445" y="2209800"/>
              <a:ext cx="16794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/>
                <a:t>(a)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67323" y="2215574"/>
              <a:ext cx="16794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/>
                <a:t>(b)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3000" y="3810000"/>
              <a:ext cx="16794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/>
                <a:t>(c)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1802" y="3810000"/>
              <a:ext cx="16794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/>
                <a:t>(d)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3000" y="5410200"/>
              <a:ext cx="16794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/>
                <a:t>(e)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89293" y="5410200"/>
              <a:ext cx="16794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/>
                <a:t>(f)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950206" y="990600"/>
              <a:ext cx="3506217" cy="4527550"/>
              <a:chOff x="4950206" y="990600"/>
              <a:chExt cx="3506217" cy="4527550"/>
            </a:xfrm>
          </p:grpSpPr>
          <p:pic>
            <p:nvPicPr>
              <p:cNvPr id="20" name="Picture 19" descr="j5WBA.tif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7445" y="991331"/>
                <a:ext cx="1672209" cy="1327150"/>
              </a:xfrm>
              <a:prstGeom prst="rect">
                <a:avLst/>
              </a:prstGeom>
            </p:spPr>
          </p:pic>
          <p:pic>
            <p:nvPicPr>
              <p:cNvPr id="21" name="Picture 20" descr="53adi.tif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1802" y="990600"/>
                <a:ext cx="1672209" cy="1322324"/>
              </a:xfrm>
              <a:prstGeom prst="rect">
                <a:avLst/>
              </a:prstGeom>
            </p:spPr>
          </p:pic>
          <p:pic>
            <p:nvPicPr>
              <p:cNvPr id="22" name="Picture 21" descr="TdvYV.tif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0206" y="2586755"/>
                <a:ext cx="1679448" cy="1322324"/>
              </a:xfrm>
              <a:prstGeom prst="rect">
                <a:avLst/>
              </a:prstGeom>
            </p:spPr>
          </p:pic>
          <p:pic>
            <p:nvPicPr>
              <p:cNvPr id="23" name="Picture 22" descr="Z2kTp.tiff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1801" y="2584342"/>
                <a:ext cx="1674622" cy="1324737"/>
              </a:xfrm>
              <a:prstGeom prst="rect">
                <a:avLst/>
              </a:prstGeom>
            </p:spPr>
          </p:pic>
          <p:pic>
            <p:nvPicPr>
              <p:cNvPr id="24" name="Picture 23" descr="wOKHy.tif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4191000"/>
                <a:ext cx="1674622" cy="1327150"/>
              </a:xfrm>
              <a:prstGeom prst="rect">
                <a:avLst/>
              </a:prstGeom>
            </p:spPr>
          </p:pic>
          <p:pic>
            <p:nvPicPr>
              <p:cNvPr id="25" name="Picture 24" descr="wwmfA.tif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1801" y="4191000"/>
                <a:ext cx="1664970" cy="13150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590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Determining Min.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After reconstructing image up to moment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Calculate the Hamming distance,	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which is the number of pixels that are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different between        and    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en-US" dirty="0" smtClean="0"/>
              <a:t>Since, in general,                      decreases as </a:t>
            </a:r>
          </a:p>
          <a:p>
            <a:pPr marL="800100" lvl="2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increases, finding the first     for which</a:t>
            </a:r>
          </a:p>
          <a:p>
            <a:pPr marL="800100" lvl="2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will determine the minimum order to reach a predetermined accuracy.</a:t>
            </a:r>
          </a:p>
          <a:p>
            <a:pPr marL="800100" lvl="2" indent="0">
              <a:buNone/>
            </a:pPr>
            <a:r>
              <a:rPr lang="en-US" dirty="0" smtClean="0"/>
              <a:t>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86000"/>
            <a:ext cx="1295400" cy="478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276600"/>
            <a:ext cx="228600" cy="40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352800"/>
            <a:ext cx="186267" cy="335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2057400"/>
            <a:ext cx="94130" cy="246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685770"/>
            <a:ext cx="1295400" cy="4789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4114800"/>
            <a:ext cx="123265" cy="3223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191000"/>
            <a:ext cx="123265" cy="322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7800" y="4572000"/>
            <a:ext cx="2057400" cy="4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 &amp;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used a leaf database of 62 images of 19 different leaf types which were reduced to a 128 by 128 pixel image from 2592 by 1728 pixel image</a:t>
            </a:r>
          </a:p>
          <a:p>
            <a:r>
              <a:rPr lang="en-US" dirty="0" smtClean="0"/>
              <a:t>Made to be scale and translational by resizing to a common area of 1450 pixels and putting the origin at the </a:t>
            </a:r>
            <a:r>
              <a:rPr lang="en-US" dirty="0" err="1" smtClean="0"/>
              <a:t>centroid</a:t>
            </a:r>
            <a:endParaRPr lang="en-US" dirty="0" smtClean="0"/>
          </a:p>
          <a:p>
            <a:r>
              <a:rPr lang="en-US" dirty="0" smtClean="0"/>
              <a:t>Clustering was done by using the Hierarchical clustering method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Database</a:t>
            </a:r>
            <a:endParaRPr lang="en-US" dirty="0"/>
          </a:p>
        </p:txBody>
      </p:sp>
      <p:pic>
        <p:nvPicPr>
          <p:cNvPr id="3" name="Picture 2" descr="XPtilesED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836419"/>
            <a:ext cx="6019800" cy="47489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609600" y="1905000"/>
            <a:ext cx="7620000" cy="4722507"/>
            <a:chOff x="228600" y="1373493"/>
            <a:chExt cx="8277572" cy="5484507"/>
          </a:xfrm>
        </p:grpSpPr>
        <p:grpSp>
          <p:nvGrpSpPr>
            <p:cNvPr id="9" name="Group 8"/>
            <p:cNvGrpSpPr/>
            <p:nvPr/>
          </p:nvGrpSpPr>
          <p:grpSpPr>
            <a:xfrm>
              <a:off x="228600" y="1373493"/>
              <a:ext cx="8277572" cy="5484507"/>
              <a:chOff x="381000" y="1371600"/>
              <a:chExt cx="8277572" cy="54845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81000" y="1371600"/>
                <a:ext cx="3962400" cy="1295400"/>
                <a:chOff x="228600" y="990600"/>
                <a:chExt cx="3962400" cy="1295400"/>
              </a:xfrm>
            </p:grpSpPr>
            <p:pic>
              <p:nvPicPr>
                <p:cNvPr id="23" name="Picture 22" descr="BINSIMord40sz128a1450c7run1img1.jpe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600" y="990600"/>
                  <a:ext cx="3962400" cy="990600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228600" y="1905000"/>
                  <a:ext cx="39624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Type 1</a:t>
                  </a:r>
                  <a:endParaRPr lang="en-US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648200" y="1371600"/>
                <a:ext cx="4010372" cy="1295400"/>
                <a:chOff x="4648200" y="990600"/>
                <a:chExt cx="4010372" cy="1295400"/>
              </a:xfrm>
            </p:grpSpPr>
            <p:pic>
              <p:nvPicPr>
                <p:cNvPr id="21" name="Picture 20" descr="BINSIMord40sz128a1450c7run1img7.jpe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4400" y="990600"/>
                  <a:ext cx="3934172" cy="983543"/>
                </a:xfrm>
                <a:prstGeom prst="rect">
                  <a:avLst/>
                </a:prstGeom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4648200" y="1905000"/>
                  <a:ext cx="39624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Type 5</a:t>
                  </a:r>
                  <a:endParaRPr lang="en-US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762000" y="5572375"/>
                <a:ext cx="3200400" cy="1283732"/>
                <a:chOff x="685800" y="5257800"/>
                <a:chExt cx="3200400" cy="1283732"/>
              </a:xfrm>
            </p:grpSpPr>
            <p:pic>
              <p:nvPicPr>
                <p:cNvPr id="19" name="Picture 18" descr="BINSIMord40sz128a1450c7run1img2.jpe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800" y="5257800"/>
                  <a:ext cx="2971800" cy="990600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685800" y="6172200"/>
                  <a:ext cx="3200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Type 4</a:t>
                  </a:r>
                  <a:endParaRPr lang="en-US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5105400" y="2743200"/>
                <a:ext cx="3200400" cy="1283732"/>
                <a:chOff x="5181600" y="2438400"/>
                <a:chExt cx="3200400" cy="1283732"/>
              </a:xfrm>
            </p:grpSpPr>
            <p:pic>
              <p:nvPicPr>
                <p:cNvPr id="17" name="Picture 16" descr="BINSIMord40sz128a1450c7run1img4.jpe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7800" y="2438400"/>
                  <a:ext cx="2971800" cy="990600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5181600" y="3352800"/>
                  <a:ext cx="3200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Type 6</a:t>
                  </a:r>
                  <a:endParaRPr lang="en-US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5105400" y="4191000"/>
                <a:ext cx="3200400" cy="1283732"/>
                <a:chOff x="5181600" y="3810000"/>
                <a:chExt cx="3200400" cy="1283732"/>
              </a:xfrm>
            </p:grpSpPr>
            <p:pic>
              <p:nvPicPr>
                <p:cNvPr id="15" name="Picture 14" descr="BINSIMord40sz128a1450c7run1img5.jpe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7800" y="3810000"/>
                  <a:ext cx="3000050" cy="1000017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5181600" y="4724400"/>
                  <a:ext cx="3200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Type 7</a:t>
                  </a:r>
                  <a:endParaRPr lang="en-US" dirty="0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609600" y="2743200"/>
              <a:ext cx="3200400" cy="1359932"/>
              <a:chOff x="609600" y="2743200"/>
              <a:chExt cx="3200400" cy="1359932"/>
            </a:xfrm>
          </p:grpSpPr>
          <p:pic>
            <p:nvPicPr>
              <p:cNvPr id="8" name="Picture 7" descr="ActualBINSIMord40sz128a1450c7run1img2.jpe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2743200"/>
                <a:ext cx="3200400" cy="10668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752600" y="3733800"/>
                <a:ext cx="877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Type 2</a:t>
                </a:r>
                <a:endParaRPr lang="en-US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219200" y="4191000"/>
              <a:ext cx="1981200" cy="1283732"/>
              <a:chOff x="1219200" y="4191000"/>
              <a:chExt cx="1981200" cy="1283732"/>
            </a:xfrm>
          </p:grpSpPr>
          <p:pic>
            <p:nvPicPr>
              <p:cNvPr id="5" name="Picture 4" descr="ActualBINSIMord40sz128a1450c7run1img3.jpe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4191000"/>
                <a:ext cx="1981200" cy="990600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752600" y="5105400"/>
                <a:ext cx="877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Type 3</a:t>
                </a:r>
                <a:endParaRPr lang="en-US" dirty="0"/>
              </a:p>
            </p:txBody>
          </p:sp>
        </p:grp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Original Clusters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428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09600" y="1905000"/>
            <a:ext cx="7620000" cy="4648200"/>
            <a:chOff x="381000" y="1371600"/>
            <a:chExt cx="8277572" cy="5484507"/>
          </a:xfrm>
        </p:grpSpPr>
        <p:grpSp>
          <p:nvGrpSpPr>
            <p:cNvPr id="20" name="Group 19"/>
            <p:cNvGrpSpPr/>
            <p:nvPr/>
          </p:nvGrpSpPr>
          <p:grpSpPr>
            <a:xfrm>
              <a:off x="762000" y="2743200"/>
              <a:ext cx="3200400" cy="1359932"/>
              <a:chOff x="609600" y="2362200"/>
              <a:chExt cx="3200400" cy="1359932"/>
            </a:xfrm>
          </p:grpSpPr>
          <p:pic>
            <p:nvPicPr>
              <p:cNvPr id="9" name="Picture 8" descr="BINSIMord40sz128a1450c7run1img6.jpe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2362200"/>
                <a:ext cx="3115596" cy="1038532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09600" y="3352800"/>
                <a:ext cx="32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Type 2</a:t>
                </a:r>
                <a:endParaRPr 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295400" y="4191000"/>
              <a:ext cx="2057400" cy="1371600"/>
              <a:chOff x="1143000" y="3810000"/>
              <a:chExt cx="2057400" cy="1371600"/>
            </a:xfrm>
          </p:grpSpPr>
          <p:pic>
            <p:nvPicPr>
              <p:cNvPr id="6" name="Picture 5" descr="BINSIMord40sz128a1450c7run1img3.jpe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000" y="3810000"/>
                <a:ext cx="2057400" cy="10287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143000" y="4800600"/>
                <a:ext cx="2057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Type 3</a:t>
                </a:r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1000" y="1371600"/>
              <a:ext cx="8277572" cy="5484507"/>
              <a:chOff x="381000" y="1371600"/>
              <a:chExt cx="8277572" cy="548450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81000" y="1371600"/>
                <a:ext cx="3962400" cy="1295400"/>
                <a:chOff x="228600" y="990600"/>
                <a:chExt cx="3962400" cy="1295400"/>
              </a:xfrm>
            </p:grpSpPr>
            <p:pic>
              <p:nvPicPr>
                <p:cNvPr id="4" name="Picture 3" descr="BINSIMord40sz128a1450c7run1img1.jpe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600" y="990600"/>
                  <a:ext cx="3962400" cy="990600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228600" y="1905000"/>
                  <a:ext cx="39624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Type 1</a:t>
                  </a:r>
                  <a:endParaRPr lang="en-US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648200" y="1371600"/>
                <a:ext cx="4010372" cy="1295400"/>
                <a:chOff x="4648200" y="990600"/>
                <a:chExt cx="4010372" cy="1295400"/>
              </a:xfrm>
            </p:grpSpPr>
            <p:pic>
              <p:nvPicPr>
                <p:cNvPr id="10" name="Picture 9" descr="BINSIMord40sz128a1450c7run1img7.jpe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4400" y="990600"/>
                  <a:ext cx="3934172" cy="983543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4648200" y="1905000"/>
                  <a:ext cx="39624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Type 5</a:t>
                  </a:r>
                  <a:endParaRPr lang="en-US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762000" y="5572375"/>
                <a:ext cx="3200400" cy="1283732"/>
                <a:chOff x="685800" y="5257800"/>
                <a:chExt cx="3200400" cy="1283732"/>
              </a:xfrm>
            </p:grpSpPr>
            <p:pic>
              <p:nvPicPr>
                <p:cNvPr id="5" name="Picture 4" descr="BINSIMord40sz128a1450c7run1img2.jpe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800" y="5257800"/>
                  <a:ext cx="2971800" cy="990600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685800" y="6172200"/>
                  <a:ext cx="3200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Type 4</a:t>
                  </a:r>
                  <a:endParaRPr lang="en-US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105400" y="2743200"/>
                <a:ext cx="3200400" cy="1283732"/>
                <a:chOff x="5181600" y="2438400"/>
                <a:chExt cx="3200400" cy="1283732"/>
              </a:xfrm>
            </p:grpSpPr>
            <p:pic>
              <p:nvPicPr>
                <p:cNvPr id="7" name="Picture 6" descr="BINSIMord40sz128a1450c7run1img4.jpe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7800" y="2438400"/>
                  <a:ext cx="2971800" cy="990600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5181600" y="3352800"/>
                  <a:ext cx="3200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Type 6</a:t>
                  </a:r>
                  <a:endParaRPr lang="en-US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105400" y="4191000"/>
                <a:ext cx="3200400" cy="1283732"/>
                <a:chOff x="5181600" y="3810000"/>
                <a:chExt cx="3200400" cy="1283732"/>
              </a:xfrm>
            </p:grpSpPr>
            <p:pic>
              <p:nvPicPr>
                <p:cNvPr id="8" name="Picture 7" descr="BINSIMord40sz128a1450c7run1img5.jpe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7800" y="3810000"/>
                  <a:ext cx="3000050" cy="1000017"/>
                </a:xfrm>
                <a:prstGeom prst="rect">
                  <a:avLst/>
                </a:prstGeom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5181600" y="4724400"/>
                  <a:ext cx="3200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Type 7</a:t>
                  </a:r>
                  <a:endParaRPr lang="en-US" dirty="0"/>
                </a:p>
              </p:txBody>
            </p:sp>
          </p:grpSp>
        </p:grpSp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The Zernike Clusters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7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Evaluate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Cue validity is a measure of how valid is the clustering with respect to the cue or object type.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Category validity is the measure of how valid is the clustering with respect to other inter-cluster objects.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Combination</a:t>
            </a:r>
            <a:endParaRPr lang="en-US" sz="2400" dirty="0"/>
          </a:p>
        </p:txBody>
      </p:sp>
      <p:pic>
        <p:nvPicPr>
          <p:cNvPr id="4" name="Picture 3" descr="CueValid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743200"/>
            <a:ext cx="2124372" cy="924054"/>
          </a:xfrm>
          <a:prstGeom prst="rect">
            <a:avLst/>
          </a:prstGeom>
        </p:spPr>
      </p:pic>
      <p:pic>
        <p:nvPicPr>
          <p:cNvPr id="5" name="Picture 4" descr="CategoryValid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19600"/>
            <a:ext cx="2124372" cy="962159"/>
          </a:xfrm>
          <a:prstGeom prst="rect">
            <a:avLst/>
          </a:prstGeom>
        </p:spPr>
      </p:pic>
      <p:pic>
        <p:nvPicPr>
          <p:cNvPr id="6" name="Picture 5" descr="CueC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5562600"/>
            <a:ext cx="1524213" cy="53347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Cue/Category Validity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8600" y="2057400"/>
            <a:ext cx="28194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00400" y="2057400"/>
            <a:ext cx="28194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72200" y="2057400"/>
            <a:ext cx="28194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066800" y="2590800"/>
            <a:ext cx="457200" cy="381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2286000" y="2819400"/>
            <a:ext cx="457200" cy="381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066800" y="3276600"/>
            <a:ext cx="457200" cy="381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905000" y="3581400"/>
            <a:ext cx="457200" cy="381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4038600" y="2819400"/>
            <a:ext cx="457200" cy="381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5105400" y="3048000"/>
            <a:ext cx="457200" cy="381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" y="29718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39624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467600" y="35814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91400" y="27432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29400" y="29718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229600" y="33528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81800" y="39624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90600" y="3962400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29000" y="2971800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95800" y="3352800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648200" y="2438400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72000" y="3886200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05400" y="3657600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28600" y="4876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Cue: max(4/6, 1/7, 1/6) = 4/6</a:t>
            </a:r>
          </a:p>
          <a:p>
            <a:r>
              <a:rPr lang="en-US" dirty="0" smtClean="0"/>
              <a:t>Cat: max(4/6, 1/6, 1/6) = 4/6</a:t>
            </a:r>
          </a:p>
          <a:p>
            <a:endParaRPr lang="en-US" dirty="0" smtClean="0"/>
          </a:p>
          <a:p>
            <a:r>
              <a:rPr lang="en-US" dirty="0" smtClean="0"/>
              <a:t>Q = 4/6 * 4/6 = 4/9 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0400" y="48768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Cue: max(2/6, 1/7, 5/6) = 5/6</a:t>
            </a:r>
          </a:p>
          <a:p>
            <a:r>
              <a:rPr lang="en-US" dirty="0" smtClean="0"/>
              <a:t>Cat: max(2/8, 1/8, 5/8) = 5/8</a:t>
            </a:r>
          </a:p>
          <a:p>
            <a:endParaRPr lang="en-US" dirty="0" smtClean="0"/>
          </a:p>
          <a:p>
            <a:r>
              <a:rPr lang="en-US" dirty="0" smtClean="0"/>
              <a:t>Q = 5/6 * 5/8 = 25/48 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172200" y="48768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Cue: max(0/6, 5/7, 0/6) = 5/7</a:t>
            </a:r>
          </a:p>
          <a:p>
            <a:r>
              <a:rPr lang="en-US" dirty="0" smtClean="0"/>
              <a:t>Cat: max(0/5, 5/5, 0/5) = 5/5 </a:t>
            </a:r>
          </a:p>
          <a:p>
            <a:endParaRPr lang="en-US" dirty="0" smtClean="0"/>
          </a:p>
          <a:p>
            <a:r>
              <a:rPr lang="en-US" dirty="0" smtClean="0"/>
              <a:t>Q = 5/7 * 5/5 =  5/7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Results for Different Orders</a:t>
            </a:r>
            <a:endParaRPr lang="en-US" dirty="0"/>
          </a:p>
        </p:txBody>
      </p:sp>
      <p:pic>
        <p:nvPicPr>
          <p:cNvPr id="4" name="Content Placeholder 3" descr="COMBWADM13ADM1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(Cartesian)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3352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regular moment </a:t>
            </a:r>
            <a:r>
              <a:rPr lang="en-US" dirty="0"/>
              <a:t>has the form of projection </a:t>
            </a:r>
            <a:r>
              <a:rPr lang="en-US" dirty="0" smtClean="0"/>
              <a:t>of              onto the monomial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2133600"/>
            <a:ext cx="990600" cy="371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514600"/>
            <a:ext cx="762000" cy="398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352800"/>
            <a:ext cx="7950200" cy="212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867400"/>
            <a:ext cx="28670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order Zernike Moments are computed to really high powers they capture a lot of noise</a:t>
            </a:r>
          </a:p>
          <a:p>
            <a:r>
              <a:rPr lang="en-US" sz="2400" dirty="0" smtClean="0"/>
              <a:t>Propose 4 weight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Polynomial:</a:t>
            </a:r>
          </a:p>
          <a:p>
            <a:pPr marL="822960" lvl="1" indent="-457200">
              <a:buNone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Exponential: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Order Amount:                   where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Hamming Distance:                       where</a:t>
            </a:r>
            <a:endParaRPr lang="en-US" sz="2400" dirty="0"/>
          </a:p>
        </p:txBody>
      </p:sp>
      <p:pic>
        <p:nvPicPr>
          <p:cNvPr id="7" name="Picture 6" descr="WeightExponent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3810000"/>
            <a:ext cx="1524213" cy="74305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419600"/>
            <a:ext cx="2819400" cy="113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800600"/>
            <a:ext cx="1066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5638800"/>
            <a:ext cx="1447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eightNomi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3048000"/>
            <a:ext cx="1524213" cy="85737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Functions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18116" y="1935163"/>
            <a:ext cx="770776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MResults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676400"/>
            <a:ext cx="5486400" cy="46931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6387092"/>
            <a:ext cx="5562599" cy="4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MResult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676400"/>
            <a:ext cx="5464611" cy="46684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dirty="0" smtClean="0"/>
              <a:t>Results Cont.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6387092"/>
            <a:ext cx="5562599" cy="4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ideal number of moments to use in a clustering problem depends on the data at hand and for shapes, nearly all the information is found in the boundary.</a:t>
            </a:r>
          </a:p>
          <a:p>
            <a:r>
              <a:rPr lang="en-US" dirty="0" smtClean="0"/>
              <a:t>For our dataset, we found that by utilizing a high number of moments becomes redundant</a:t>
            </a:r>
          </a:p>
          <a:p>
            <a:r>
              <a:rPr lang="en-US" dirty="0" smtClean="0"/>
              <a:t>For our data ZM's seem to reach an optimal accuracy at around the order 15 and afterwards seems to drop and almost flatten out at a certain limit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Cont. – Weight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 weight function is applied the clustering results reach a peak and then flatten out without ever increasing no matter how many orders are added</a:t>
            </a:r>
          </a:p>
          <a:p>
            <a:r>
              <a:rPr lang="en-US" dirty="0" smtClean="0"/>
              <a:t>The wider the range of orders that give accurate results during classification, the less chance one has of making an error when picking the threshold for the Hamming distance.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Zernike’s to supervised classification problem</a:t>
            </a:r>
          </a:p>
          <a:p>
            <a:r>
              <a:rPr lang="en-US" dirty="0" smtClean="0"/>
              <a:t>Make hybrid descriptor which combines Zernike’s and contour curvature to capture shape and boundary information</a:t>
            </a:r>
          </a:p>
          <a:p>
            <a:r>
              <a:rPr lang="en-US" dirty="0" smtClean="0"/>
              <a:t>Use machine learning techniques to learn the weight of Zernike Moments</a:t>
            </a:r>
          </a:p>
          <a:p>
            <a:r>
              <a:rPr lang="en-US" dirty="0" smtClean="0"/>
              <a:t>Weight function using variance of moments</a:t>
            </a:r>
          </a:p>
          <a:p>
            <a:r>
              <a:rPr lang="en-US" dirty="0" smtClean="0"/>
              <a:t>Run against other shape descriptors to match performance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of Regular Moments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basis set </a:t>
            </a:r>
            <a:r>
              <a:rPr lang="en-US" sz="3600" dirty="0"/>
              <a:t> </a:t>
            </a:r>
            <a:r>
              <a:rPr lang="en-US" sz="3600" dirty="0" smtClean="0"/>
              <a:t>        is not orthogonal </a:t>
            </a:r>
            <a:r>
              <a:rPr lang="en-US" sz="3600" dirty="0" smtClean="0">
                <a:sym typeface="Wingdings"/>
              </a:rPr>
              <a:t> The moments contain redundant information.</a:t>
            </a:r>
          </a:p>
          <a:p>
            <a:r>
              <a:rPr lang="en-US" sz="3600" dirty="0" smtClean="0">
                <a:sym typeface="Wingdings"/>
              </a:rPr>
              <a:t>As</a:t>
            </a:r>
            <a:r>
              <a:rPr lang="en-US" sz="3600" dirty="0">
                <a:sym typeface="Wingdings"/>
              </a:rPr>
              <a:t>  </a:t>
            </a:r>
            <a:r>
              <a:rPr lang="en-US" sz="3600" dirty="0" smtClean="0">
                <a:sym typeface="Wingdings"/>
              </a:rPr>
              <a:t>    </a:t>
            </a:r>
            <a:r>
              <a:rPr lang="en-US" sz="3600" dirty="0" smtClean="0"/>
              <a:t>    increases rapidly as order increases, high computational precision is needed.</a:t>
            </a:r>
          </a:p>
          <a:p>
            <a:r>
              <a:rPr lang="en-US" sz="3600" dirty="0" smtClean="0"/>
              <a:t>Image reconstruction is very difficult.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505200"/>
            <a:ext cx="850348" cy="44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752600"/>
            <a:ext cx="874643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Regular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translational and scale invariant properties</a:t>
            </a:r>
          </a:p>
          <a:p>
            <a:r>
              <a:rPr lang="en-US" dirty="0" smtClean="0"/>
              <a:t>By preprocessing an image                                  using the regular moments    we can get an image to be translational and scale invariant before running Zernike moments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entro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1752600"/>
            <a:ext cx="3825433" cy="4256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Functions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6576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 set of polynomials orthogonal with respect to integration are also orthogonal with respect to summation.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438400"/>
            <a:ext cx="8051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67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Moments produced using orthogonal basis sets.</a:t>
            </a:r>
          </a:p>
          <a:p>
            <a:r>
              <a:rPr lang="en-US" dirty="0" smtClean="0"/>
              <a:t>Require lower computational precision to represent images to the same accuracy as regular moments.</a:t>
            </a:r>
            <a:endParaRPr lang="en-US" dirty="0"/>
          </a:p>
        </p:txBody>
      </p:sp>
      <p:pic>
        <p:nvPicPr>
          <p:cNvPr id="4" name="Picture 3" descr="Zernike Shi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962400"/>
            <a:ext cx="2143125" cy="2143125"/>
          </a:xfrm>
          <a:prstGeom prst="rect">
            <a:avLst/>
          </a:prstGeom>
        </p:spPr>
      </p:pic>
      <p:pic>
        <p:nvPicPr>
          <p:cNvPr id="5" name="Picture 4" descr="ZernikeC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038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Zernike Polynomials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tretch/>
        </p:blipFill>
        <p:spPr>
          <a:xfrm>
            <a:off x="1143000" y="4572000"/>
            <a:ext cx="5384127" cy="939683"/>
          </a:xfrm>
        </p:spPr>
      </p:pic>
      <p:sp>
        <p:nvSpPr>
          <p:cNvPr id="15" name="Rectangle 14"/>
          <p:cNvSpPr/>
          <p:nvPr/>
        </p:nvSpPr>
        <p:spPr>
          <a:xfrm>
            <a:off x="457200" y="14478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Set </a:t>
            </a:r>
            <a:r>
              <a:rPr lang="en-US" sz="3200" dirty="0"/>
              <a:t>of orthogonal polynomials defined on the unit </a:t>
            </a:r>
            <a:r>
              <a:rPr lang="en-US" sz="3200" dirty="0" smtClean="0"/>
              <a:t>disk.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352800"/>
            <a:ext cx="6311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Zernike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Simply the projection </a:t>
            </a:r>
            <a:r>
              <a:rPr lang="en-US" dirty="0"/>
              <a:t>of the image function onto these orthogonal basis </a:t>
            </a:r>
            <a:r>
              <a:rPr lang="en-US" dirty="0" smtClean="0"/>
              <a:t>functions.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895600"/>
            <a:ext cx="8252271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186382"/>
            <a:ext cx="3657600" cy="461818"/>
          </a:xfrm>
          <a:prstGeom prst="rect">
            <a:avLst/>
          </a:prstGeom>
        </p:spPr>
      </p:pic>
      <p:pic>
        <p:nvPicPr>
          <p:cNvPr id="9" name="Picture 8" descr="zernikediagram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199" y="3810000"/>
            <a:ext cx="44358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7983</TotalTime>
  <Words>879</Words>
  <Application>Microsoft Office PowerPoint</Application>
  <PresentationFormat>On-screen Show (4:3)</PresentationFormat>
  <Paragraphs>190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Flow</vt:lpstr>
      <vt:lpstr>Office Theme</vt:lpstr>
      <vt:lpstr>Shape Classification Using Zernike Moments</vt:lpstr>
      <vt:lpstr>Moments</vt:lpstr>
      <vt:lpstr>Regular (Cartesian) Moments</vt:lpstr>
      <vt:lpstr>Problems of Regular Moments</vt:lpstr>
      <vt:lpstr>Benefits of Regular Moments</vt:lpstr>
      <vt:lpstr>Orthogonal Functions</vt:lpstr>
      <vt:lpstr>Orthogonal Moments</vt:lpstr>
      <vt:lpstr>Zernike Polynomials</vt:lpstr>
      <vt:lpstr>Zernike Moments</vt:lpstr>
      <vt:lpstr>Advantages of Zernike Moments</vt:lpstr>
      <vt:lpstr>Scale and Translational Invariance</vt:lpstr>
      <vt:lpstr>Rotational Invariance</vt:lpstr>
      <vt:lpstr>Image Reconstruction</vt:lpstr>
      <vt:lpstr>Can you guess the reconstruction?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Crane!</vt:lpstr>
      <vt:lpstr>Image Reconstruction</vt:lpstr>
      <vt:lpstr>Determining Min. Order</vt:lpstr>
      <vt:lpstr>Experimentation &amp; Results</vt:lpstr>
      <vt:lpstr>Image Database</vt:lpstr>
      <vt:lpstr>Original Clusters</vt:lpstr>
      <vt:lpstr>  The Zernike Clusters</vt:lpstr>
      <vt:lpstr>How to Evaluate Clusters</vt:lpstr>
      <vt:lpstr>Cue/Category Validity</vt:lpstr>
      <vt:lpstr>Clustering Results for Different Orders</vt:lpstr>
      <vt:lpstr>How To Improve Results?</vt:lpstr>
      <vt:lpstr>Weight Functions</vt:lpstr>
      <vt:lpstr>Results</vt:lpstr>
      <vt:lpstr>Results Cont.</vt:lpstr>
      <vt:lpstr>Conclusion</vt:lpstr>
      <vt:lpstr>Conclusion Cont. – Weight Functions</vt:lpstr>
      <vt:lpstr>Future Research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Zernike Moments</dc:title>
  <dc:creator>Mike</dc:creator>
  <cp:lastModifiedBy>Lathrop,Richard</cp:lastModifiedBy>
  <cp:revision>45</cp:revision>
  <dcterms:created xsi:type="dcterms:W3CDTF">2011-07-28T23:51:57Z</dcterms:created>
  <dcterms:modified xsi:type="dcterms:W3CDTF">2011-11-30T04:21:56Z</dcterms:modified>
</cp:coreProperties>
</file>