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2F65-D846-4684-9786-BF872FF3AE12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C8A7-F0F0-4768-9731-88D4FB8B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62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2F65-D846-4684-9786-BF872FF3AE12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C8A7-F0F0-4768-9731-88D4FB8B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8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2F65-D846-4684-9786-BF872FF3AE12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C8A7-F0F0-4768-9731-88D4FB8B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07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2F65-D846-4684-9786-BF872FF3AE12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C8A7-F0F0-4768-9731-88D4FB8B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6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2F65-D846-4684-9786-BF872FF3AE12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C8A7-F0F0-4768-9731-88D4FB8B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2F65-D846-4684-9786-BF872FF3AE12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C8A7-F0F0-4768-9731-88D4FB8B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97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2F65-D846-4684-9786-BF872FF3AE12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C8A7-F0F0-4768-9731-88D4FB8B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23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2F65-D846-4684-9786-BF872FF3AE12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C8A7-F0F0-4768-9731-88D4FB8B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65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2F65-D846-4684-9786-BF872FF3AE12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C8A7-F0F0-4768-9731-88D4FB8B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2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2F65-D846-4684-9786-BF872FF3AE12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C8A7-F0F0-4768-9731-88D4FB8B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1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2F65-D846-4684-9786-BF872FF3AE12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C8A7-F0F0-4768-9731-88D4FB8B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2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22F65-D846-4684-9786-BF872FF3AE12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AC8A7-F0F0-4768-9731-88D4FB8B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3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ICS FACULTY PANEL ON IMPROVING YOUR GRADUATE SCHOOL </a:t>
            </a:r>
            <a:r>
              <a:rPr lang="en-US" sz="2000" b="1" dirty="0"/>
              <a:t>APPLICATION</a:t>
            </a:r>
            <a:br>
              <a:rPr lang="en-US" sz="2000" b="1" dirty="0"/>
            </a:br>
            <a:r>
              <a:rPr lang="en-US" sz="2000" b="1" dirty="0" smtClean="0"/>
              <a:t>Tuesday</a:t>
            </a:r>
            <a:r>
              <a:rPr lang="en-US" sz="2000" b="1" dirty="0"/>
              <a:t>, </a:t>
            </a:r>
            <a:r>
              <a:rPr lang="en-US" sz="2000" b="1" dirty="0" smtClean="0"/>
              <a:t>1 Nov., 2016, </a:t>
            </a:r>
            <a:r>
              <a:rPr lang="en-US" sz="2000" b="1" dirty="0"/>
              <a:t>n</a:t>
            </a:r>
            <a:r>
              <a:rPr lang="en-US" sz="2000" b="1" dirty="0" smtClean="0"/>
              <a:t>oon-1:50pm</a:t>
            </a:r>
            <a:r>
              <a:rPr lang="en-US" sz="2000" b="1" dirty="0"/>
              <a:t>, </a:t>
            </a:r>
            <a:r>
              <a:rPr lang="en-US" sz="2000" b="1" dirty="0" smtClean="0"/>
              <a:t>in DBH-6011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>
                <a:solidFill>
                  <a:srgbClr val="FF0000"/>
                </a:solidFill>
              </a:rPr>
              <a:t>**** Pizza, soft drinks, and </a:t>
            </a:r>
            <a:r>
              <a:rPr lang="en-US" sz="2000" b="1" dirty="0" smtClean="0">
                <a:solidFill>
                  <a:srgbClr val="FF0000"/>
                </a:solidFill>
              </a:rPr>
              <a:t>refreshments </a:t>
            </a:r>
            <a:r>
              <a:rPr lang="en-US" sz="2000" b="1" dirty="0">
                <a:solidFill>
                  <a:srgbClr val="FF0000"/>
                </a:solidFill>
              </a:rPr>
              <a:t>will be served. ****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307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u="sng" dirty="0" smtClean="0"/>
              <a:t>Wondering what to do to improve your graduate school application?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Wondering how the process "really works," and what they look for?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Come to this ICS FACULTY PANEL to hear advice from the ICS faculty.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The very people who admit students into the ICS graduate programs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will give advice and answer questions about graduate school applications</a:t>
            </a:r>
            <a:r>
              <a:rPr lang="en-US" sz="20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Next, a panel of current ICS graduate students will discuss their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experiences in successfully navigating graduate school admission</a:t>
            </a:r>
            <a:r>
              <a:rPr lang="en-US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u="sng" dirty="0" smtClean="0"/>
              <a:t>Sophomores, Juniors, and Masters students </a:t>
            </a:r>
            <a:r>
              <a:rPr lang="en-US" sz="2000" dirty="0" smtClean="0"/>
              <a:t>are especially encouraged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/>
              <a:t>to attend so that they can begin planning for graduate school now</a:t>
            </a:r>
            <a:r>
              <a:rPr lang="en-US" sz="20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For students unable to attend the event, a video of the discussion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subsequently will be posted on the ICS SAO web page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6572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ICS FACULTY PANEL ON IMPROVING YOUR GRADUATE SCHOOL </a:t>
            </a:r>
            <a:r>
              <a:rPr lang="en-US" sz="2000" b="1" dirty="0"/>
              <a:t>APPLICATION</a:t>
            </a:r>
            <a:br>
              <a:rPr lang="en-US" sz="2000" b="1" dirty="0"/>
            </a:br>
            <a:r>
              <a:rPr lang="en-US" sz="2000" b="1" dirty="0" smtClean="0"/>
              <a:t>Tuesday</a:t>
            </a:r>
            <a:r>
              <a:rPr lang="en-US" sz="2000" b="1" dirty="0"/>
              <a:t>, </a:t>
            </a:r>
            <a:r>
              <a:rPr lang="en-US" sz="2000" b="1" dirty="0" smtClean="0"/>
              <a:t>1 Nov., 2016, </a:t>
            </a:r>
            <a:r>
              <a:rPr lang="en-US" sz="2000" b="1" dirty="0"/>
              <a:t>n</a:t>
            </a:r>
            <a:r>
              <a:rPr lang="en-US" sz="2000" b="1" dirty="0" smtClean="0"/>
              <a:t>oon-1:50pm</a:t>
            </a:r>
            <a:r>
              <a:rPr lang="en-US" sz="2000" b="1" dirty="0"/>
              <a:t>, </a:t>
            </a:r>
            <a:r>
              <a:rPr lang="en-US" sz="2000" b="1" dirty="0" smtClean="0"/>
              <a:t>in DBH-6011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>
                <a:solidFill>
                  <a:srgbClr val="FF0000"/>
                </a:solidFill>
              </a:rPr>
              <a:t>**** Pizza, soft drinks, and </a:t>
            </a:r>
            <a:r>
              <a:rPr lang="en-US" sz="2000" b="1" dirty="0" smtClean="0">
                <a:solidFill>
                  <a:srgbClr val="FF0000"/>
                </a:solidFill>
              </a:rPr>
              <a:t>refreshments </a:t>
            </a:r>
            <a:r>
              <a:rPr lang="en-US" sz="2000" b="1" dirty="0">
                <a:solidFill>
                  <a:srgbClr val="FF0000"/>
                </a:solidFill>
              </a:rPr>
              <a:t>will be served. ****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u="sng" dirty="0" smtClean="0"/>
              <a:t>Wondering what to do to improve your graduate school application?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/>
              <a:t>Come to this ICS FACULTY PANEL to hear advice from the ICS faculty.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/>
              <a:t>Daniel </a:t>
            </a:r>
            <a:r>
              <a:rPr lang="en-US" sz="1200" b="1" dirty="0" err="1"/>
              <a:t>Fabrega</a:t>
            </a:r>
            <a:r>
              <a:rPr lang="en-US" sz="1200" b="1" dirty="0"/>
              <a:t>, Special Guest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* </a:t>
            </a:r>
            <a:r>
              <a:rPr lang="en-US" sz="1200" dirty="0" smtClean="0"/>
              <a:t>Manager</a:t>
            </a:r>
            <a:r>
              <a:rPr lang="en-US" sz="1200" dirty="0"/>
              <a:t>, Graduate Preparation and </a:t>
            </a:r>
            <a:r>
              <a:rPr lang="en-US" sz="1200" dirty="0" smtClean="0"/>
              <a:t>Recruitment, UCI Graduate </a:t>
            </a:r>
            <a:r>
              <a:rPr lang="en-US" sz="1200" dirty="0"/>
              <a:t>Division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 err="1"/>
              <a:t>Yunan</a:t>
            </a:r>
            <a:r>
              <a:rPr lang="en-US" sz="1200" b="1" dirty="0"/>
              <a:t> Chen, Professor and Vice-Chair for Undergraduate Affairs, Informatics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* Human Computer Interaction, Medical Informatics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/>
              <a:t>Rina </a:t>
            </a:r>
            <a:r>
              <a:rPr lang="en-US" sz="1200" b="1" dirty="0" err="1"/>
              <a:t>Dechter</a:t>
            </a:r>
            <a:r>
              <a:rPr lang="en-US" sz="1200" b="1" dirty="0"/>
              <a:t>, Professor and Vice Chair Computing Division, Computer Science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* Artificial Intelligence and Machine Learning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/>
              <a:t>Dan Gillen, Professor and Chair, Statistics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* Statistics and Statistical Theory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/>
              <a:t>Ian Harris, Professor and Vice Chair of Undergraduate Studies, Computer Science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* Computer Architecture and Design, Embedded Systems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/>
              <a:t>Gillian R Hayes, Robert A. and Barbara L. Kleist Professor and Vice Chair of Graduate Affairs, Informatics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* Computer-Supported Cooperative Work, Human Computer Interaction, Medical Informatics, Social Informatics</a:t>
            </a:r>
            <a:r>
              <a:rPr lang="en-US" sz="1200" dirty="0" smtClean="0"/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</a:t>
            </a:r>
            <a:r>
              <a:rPr lang="en-US" sz="1200" dirty="0" smtClean="0"/>
              <a:t>      </a:t>
            </a:r>
            <a:r>
              <a:rPr lang="en-US" sz="1200" dirty="0"/>
              <a:t>Ubiquitous Computing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 err="1"/>
              <a:t>Alexandru</a:t>
            </a:r>
            <a:r>
              <a:rPr lang="en-US" sz="1200" b="1" dirty="0"/>
              <a:t> </a:t>
            </a:r>
            <a:r>
              <a:rPr lang="en-US" sz="1200" b="1" dirty="0" err="1"/>
              <a:t>Nicolau</a:t>
            </a:r>
            <a:r>
              <a:rPr lang="en-US" sz="1200" b="1" dirty="0"/>
              <a:t>, Professor and Chair, Computer Science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* Computer Architecture and Design, Embedded Systems, Programming Languages and Systems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/>
              <a:t>Hal Stern, Professor and Ted and Janice Smith Family Foundation Dean, Statistics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* </a:t>
            </a:r>
            <a:r>
              <a:rPr lang="en-US" sz="1200" dirty="0" smtClean="0"/>
              <a:t>Statistics </a:t>
            </a:r>
            <a:r>
              <a:rPr lang="en-US" sz="1200" dirty="0"/>
              <a:t>and Statistical Theory, Artificial Intelligence and Machine </a:t>
            </a:r>
            <a:r>
              <a:rPr lang="en-US" sz="1200" dirty="0" smtClean="0"/>
              <a:t>Learning</a:t>
            </a: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/>
              <a:t>André</a:t>
            </a:r>
            <a:r>
              <a:rPr lang="en-US" sz="1200" b="1" dirty="0" smtClean="0"/>
              <a:t> </a:t>
            </a:r>
            <a:r>
              <a:rPr lang="en-US" sz="1200" b="1" dirty="0"/>
              <a:t>van der Hoek, Professor and Chair, Informatics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* Software Engineering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b="1" dirty="0" err="1"/>
              <a:t>Zhaoxia</a:t>
            </a:r>
            <a:r>
              <a:rPr lang="en-US" sz="1200" b="1" dirty="0"/>
              <a:t> Yu, Professor and Vice Chair of Undergraduate Affairs, Statistics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    * Statistics and Statistical Theory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/>
              <a:t>Following the faculty, </a:t>
            </a:r>
            <a:r>
              <a:rPr lang="en-US" sz="1800" b="1" dirty="0"/>
              <a:t>a panel </a:t>
            </a:r>
            <a:r>
              <a:rPr lang="en-US" sz="1800" b="1" dirty="0" smtClean="0"/>
              <a:t>of current ICS </a:t>
            </a:r>
            <a:r>
              <a:rPr lang="en-US" sz="1800" b="1" dirty="0"/>
              <a:t>graduate students will discuss </a:t>
            </a:r>
            <a:r>
              <a:rPr lang="en-US" sz="1800" b="1" dirty="0" smtClean="0"/>
              <a:t>their experiences in how they </a:t>
            </a:r>
            <a:r>
              <a:rPr lang="en-US" sz="1800" b="1" dirty="0"/>
              <a:t>successfully </a:t>
            </a:r>
            <a:r>
              <a:rPr lang="en-US" sz="1800" b="1" dirty="0" smtClean="0"/>
              <a:t>navigated </a:t>
            </a:r>
            <a:r>
              <a:rPr lang="en-US" sz="1800" b="1" dirty="0"/>
              <a:t>graduate school admission</a:t>
            </a:r>
            <a:r>
              <a:rPr lang="en-US" sz="18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9229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0" y="5943600"/>
            <a:ext cx="841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Professional degrees </a:t>
            </a:r>
            <a:r>
              <a:rPr lang="en-US" dirty="0"/>
              <a:t>include MD, DDS, DVM, LLB, </a:t>
            </a:r>
            <a:r>
              <a:rPr lang="en-US" dirty="0" smtClean="0"/>
              <a:t>JD.</a:t>
            </a:r>
          </a:p>
          <a:p>
            <a:r>
              <a:rPr lang="en-US" dirty="0" smtClean="0"/>
              <a:t>(Physicians, dentists, veterinarians, lawyers; the US has not offered the LLB since 1971.)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2860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US Bureau of Labor Statistics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“Career Outlook, March 2016 / Data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display: Education matters”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http://www.bls.gov/careeroutlook/2016/data-on-display/education-matters.htm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Education Pa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6733"/>
            <a:ext cx="8229600" cy="459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015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463</Words>
  <Application>Microsoft Office PowerPoint</Application>
  <PresentationFormat>On-screen Show (4:3)</PresentationFormat>
  <Paragraphs>48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ICS FACULTY PANEL ON IMPROVING YOUR GRADUATE SCHOOL APPLICATION Tuesday, 1 Nov., 2016, noon-1:50pm, in DBH-6011 **** Pizza, soft drinks, and refreshments will be served. ****</vt:lpstr>
      <vt:lpstr>ICS FACULTY PANEL ON IMPROVING YOUR GRADUATE SCHOOL APPLICATION Tuesday, 1 Nov., 2016, noon-1:50pm, in DBH-6011 **** Pizza, soft drinks, and refreshments will be served. ****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Lathrop,Richard</dc:creator>
  <cp:lastModifiedBy>Lathrop,Richard</cp:lastModifiedBy>
  <cp:revision>20</cp:revision>
  <dcterms:created xsi:type="dcterms:W3CDTF">2012-10-17T16:24:49Z</dcterms:created>
  <dcterms:modified xsi:type="dcterms:W3CDTF">2016-10-26T17:46:56Z</dcterms:modified>
</cp:coreProperties>
</file>