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2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ICS FACULTY PANEL ON IMPROVING YOUR GRADUATE SCHOOL </a:t>
            </a:r>
            <a:r>
              <a:rPr lang="en-US" sz="2000" b="1" u="sng" dirty="0"/>
              <a:t>APPLICATION</a:t>
            </a:r>
            <a:br>
              <a:rPr lang="en-US" sz="2000" b="1" u="sng" dirty="0"/>
            </a:br>
            <a:r>
              <a:rPr lang="en-US" sz="2000" b="1" dirty="0" smtClean="0"/>
              <a:t>Wednesday</a:t>
            </a:r>
            <a:r>
              <a:rPr lang="en-US" sz="2000" b="1" dirty="0"/>
              <a:t>, </a:t>
            </a:r>
            <a:r>
              <a:rPr lang="en-US" sz="2000" b="1" dirty="0" smtClean="0"/>
              <a:t>24 Oct., 2018, </a:t>
            </a:r>
            <a:r>
              <a:rPr lang="en-US" sz="2000" b="1" dirty="0" smtClean="0"/>
              <a:t>9:00am-10:50am</a:t>
            </a:r>
            <a:r>
              <a:rPr lang="en-US" sz="2000" b="1" dirty="0"/>
              <a:t>, </a:t>
            </a:r>
            <a:r>
              <a:rPr lang="en-US" sz="2000" b="1" dirty="0" smtClean="0"/>
              <a:t>in DBH-6011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</a:t>
            </a:r>
            <a:r>
              <a:rPr lang="en-US" sz="2000" b="1" dirty="0" smtClean="0">
                <a:solidFill>
                  <a:srgbClr val="FF0000"/>
                </a:solidFill>
              </a:rPr>
              <a:t>Soft drinks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light refreshments </a:t>
            </a:r>
            <a:r>
              <a:rPr lang="en-US" sz="2000" b="1" dirty="0">
                <a:solidFill>
                  <a:srgbClr val="FF0000"/>
                </a:solidFill>
              </a:rPr>
              <a:t>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u="sng" dirty="0" smtClean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Wondering how the process "really works," and what they look for?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Come to this </a:t>
            </a:r>
            <a:r>
              <a:rPr lang="en-US" sz="2000" b="1" u="sng" dirty="0" smtClean="0"/>
              <a:t>ICS FACULTY PANEL</a:t>
            </a:r>
            <a:r>
              <a:rPr lang="en-US" sz="2000" b="1" dirty="0" smtClean="0"/>
              <a:t> to hear direct </a:t>
            </a:r>
            <a:r>
              <a:rPr lang="en-US" sz="2000" b="1" dirty="0"/>
              <a:t>advice from </a:t>
            </a:r>
            <a:r>
              <a:rPr lang="en-US" sz="2000" b="1" dirty="0" smtClean="0"/>
              <a:t>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The very people who admit students into the ICS graduate programs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will give advice and answer questions about graduate school applications</a:t>
            </a:r>
            <a:r>
              <a:rPr lang="en-US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Next, a panel of current ICS graduate students will discuss their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experiences in successfully navigating graduate school admission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 smtClean="0"/>
              <a:t>Sophomores, Juniors, and Masters students </a:t>
            </a:r>
            <a:r>
              <a:rPr lang="en-US" sz="2000" dirty="0" smtClean="0"/>
              <a:t>are especially encouraged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to attend so that they may begin planning for graduate school now</a:t>
            </a:r>
            <a:r>
              <a:rPr lang="en-US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For students unable to attend the event, a video of the discussion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subsequently will be posted on the ICS SAO web page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65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</a:t>
            </a:r>
            <a:r>
              <a:rPr lang="en-US" dirty="0" smtClean="0"/>
              <a:t>JD.</a:t>
            </a:r>
          </a:p>
          <a:p>
            <a:r>
              <a:rPr lang="en-US" dirty="0" smtClean="0"/>
              <a:t>(Physicians, dentists, veterinarians, lawyers; the US has not offered the LLB since 1971.)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://www.bls.gov/emp/chart-unemployment-earnings-education.htm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t="6959" r="13316" b="6550"/>
          <a:stretch/>
        </p:blipFill>
        <p:spPr bwMode="auto">
          <a:xfrm>
            <a:off x="1623060" y="2010206"/>
            <a:ext cx="5974080" cy="390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This chart does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u="sng" dirty="0" smtClean="0">
                <a:solidFill>
                  <a:srgbClr val="FF0000"/>
                </a:solidFill>
              </a:rPr>
              <a:t>DOES</a:t>
            </a:r>
            <a:r>
              <a:rPr lang="en-US" b="1" dirty="0" smtClean="0">
                <a:solidFill>
                  <a:srgbClr val="FF0000"/>
                </a:solidFill>
              </a:rPr>
              <a:t> show that your time and effort in grad school will not be wasted.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6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ICS FACULTY PANEL ON IMPROVING YOUR GRADUATE SCHOOL </a:t>
            </a:r>
            <a:r>
              <a:rPr lang="en-US" sz="2000" b="1" u="sng" dirty="0"/>
              <a:t>APPLICATION</a:t>
            </a:r>
            <a:br>
              <a:rPr lang="en-US" sz="2000" b="1" u="sng" dirty="0"/>
            </a:br>
            <a:r>
              <a:rPr lang="en-US" sz="2000" b="1" dirty="0" smtClean="0"/>
              <a:t>Wednesday</a:t>
            </a:r>
            <a:r>
              <a:rPr lang="en-US" sz="2000" b="1" dirty="0"/>
              <a:t>, </a:t>
            </a:r>
            <a:r>
              <a:rPr lang="en-US" sz="2000" b="1" dirty="0" smtClean="0"/>
              <a:t>24 Oct., 2018, 9:00am-10:50pm</a:t>
            </a:r>
            <a:r>
              <a:rPr lang="en-US" sz="2000" b="1" dirty="0"/>
              <a:t>, </a:t>
            </a:r>
            <a:r>
              <a:rPr lang="en-US" sz="2000" b="1" dirty="0" smtClean="0"/>
              <a:t>in DBH-6011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</a:t>
            </a:r>
            <a:r>
              <a:rPr lang="en-US" sz="2000" b="1" dirty="0" smtClean="0">
                <a:solidFill>
                  <a:srgbClr val="FF0000"/>
                </a:solidFill>
              </a:rPr>
              <a:t>Soft drinks </a:t>
            </a:r>
            <a:r>
              <a:rPr lang="en-US" sz="2000" b="1" dirty="0">
                <a:solidFill>
                  <a:srgbClr val="FF0000"/>
                </a:solidFill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</a:rPr>
              <a:t>refreshments </a:t>
            </a:r>
            <a:r>
              <a:rPr lang="en-US" sz="2000" b="1" dirty="0">
                <a:solidFill>
                  <a:srgbClr val="FF0000"/>
                </a:solidFill>
              </a:rPr>
              <a:t>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Come to this ICS FACULTY PANEL to hear advice from 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Daniel </a:t>
            </a:r>
            <a:r>
              <a:rPr lang="en-US" sz="1400" b="1" dirty="0" err="1">
                <a:solidFill>
                  <a:srgbClr val="0070C0"/>
                </a:solidFill>
              </a:rPr>
              <a:t>Fabrega</a:t>
            </a:r>
            <a:r>
              <a:rPr lang="en-US" sz="1400" b="1" dirty="0">
                <a:solidFill>
                  <a:srgbClr val="0070C0"/>
                </a:solidFill>
              </a:rPr>
              <a:t>, Special Guest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UCI Graduate Division Manager, Graduate Preparation and Recruitment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Daniel </a:t>
            </a:r>
            <a:r>
              <a:rPr lang="en-US" sz="1400" b="1" dirty="0">
                <a:solidFill>
                  <a:srgbClr val="0070C0"/>
                </a:solidFill>
              </a:rPr>
              <a:t>Epstein, Professor,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Personal informatics and tracking, Human-centered design, Human-computer </a:t>
            </a:r>
            <a:r>
              <a:rPr lang="en-US" sz="1400" dirty="0" smtClean="0">
                <a:solidFill>
                  <a:srgbClr val="0070C0"/>
                </a:solidFill>
              </a:rPr>
              <a:t>interaction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Joshua Garcia, Professor and Chair of Software Engineering Admissions,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Software engineering: Security, Analysis, Testing, Architecture, Maintenance, Re-engineering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Ian G. Harris,</a:t>
            </a:r>
            <a:r>
              <a:rPr lang="en-US" sz="1400" dirty="0">
                <a:solidFill>
                  <a:srgbClr val="0070C0"/>
                </a:solidFill>
              </a:rPr>
              <a:t> Professor,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Design and Security of Embedded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Sandy </a:t>
            </a:r>
            <a:r>
              <a:rPr lang="en-US" sz="1400" b="1" dirty="0" err="1">
                <a:solidFill>
                  <a:srgbClr val="0070C0"/>
                </a:solidFill>
              </a:rPr>
              <a:t>Irani</a:t>
            </a:r>
            <a:r>
              <a:rPr lang="en-US" sz="1400" b="1" dirty="0">
                <a:solidFill>
                  <a:srgbClr val="0070C0"/>
                </a:solidFill>
              </a:rPr>
              <a:t>,</a:t>
            </a:r>
            <a:r>
              <a:rPr lang="en-US" sz="1400" dirty="0">
                <a:solidFill>
                  <a:srgbClr val="0070C0"/>
                </a:solidFill>
              </a:rPr>
              <a:t> Professor and Vice-Chair for Computing Division,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Algorithms and Complexity, Quantum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Vladimir </a:t>
            </a:r>
            <a:r>
              <a:rPr lang="en-US" sz="1400" b="1" dirty="0" err="1">
                <a:solidFill>
                  <a:srgbClr val="0070C0"/>
                </a:solidFill>
              </a:rPr>
              <a:t>Minin</a:t>
            </a:r>
            <a:r>
              <a:rPr lang="en-US" sz="1400" b="1" dirty="0">
                <a:solidFill>
                  <a:srgbClr val="0070C0"/>
                </a:solidFill>
              </a:rPr>
              <a:t>,</a:t>
            </a:r>
            <a:r>
              <a:rPr lang="en-US" sz="1400" dirty="0">
                <a:solidFill>
                  <a:srgbClr val="0070C0"/>
                </a:solidFill>
              </a:rPr>
              <a:t> Professor and Vice Chair of Undergraduate Affairs, 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Stochastic and Statistical Modeling of Biological Processes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err="1">
                <a:solidFill>
                  <a:srgbClr val="0070C0"/>
                </a:solidFill>
              </a:rPr>
              <a:t>Alexandru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Nicolau</a:t>
            </a:r>
            <a:r>
              <a:rPr lang="en-US" sz="1400" b="1" dirty="0">
                <a:solidFill>
                  <a:srgbClr val="0070C0"/>
                </a:solidFill>
              </a:rPr>
              <a:t>,</a:t>
            </a:r>
            <a:r>
              <a:rPr lang="en-US" sz="1400" dirty="0">
                <a:solidFill>
                  <a:srgbClr val="0070C0"/>
                </a:solidFill>
              </a:rPr>
              <a:t> Distinguished Professor and Chair,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Computer Architecture and Design, Embedded Systems, Programming Languages and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err="1">
                <a:solidFill>
                  <a:srgbClr val="0070C0"/>
                </a:solidFill>
              </a:rPr>
              <a:t>Marios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Papaefthymiou</a:t>
            </a:r>
            <a:r>
              <a:rPr lang="en-US" sz="1400" b="1" dirty="0">
                <a:solidFill>
                  <a:srgbClr val="0070C0"/>
                </a:solidFill>
              </a:rPr>
              <a:t>, </a:t>
            </a:r>
            <a:r>
              <a:rPr lang="en-US" sz="1400" dirty="0">
                <a:solidFill>
                  <a:srgbClr val="0070C0"/>
                </a:solidFill>
              </a:rPr>
              <a:t>Professor and Ted and Janice Smith Family Foundation Dean,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 * Computer Architecture and Design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Following the faculty, </a:t>
            </a:r>
            <a:r>
              <a:rPr lang="en-US" sz="1800" b="1" u="sng" dirty="0"/>
              <a:t>a panel </a:t>
            </a:r>
            <a:r>
              <a:rPr lang="en-US" sz="1800" b="1" u="sng" dirty="0" smtClean="0"/>
              <a:t>of current ICS </a:t>
            </a:r>
            <a:r>
              <a:rPr lang="en-US" sz="1800" b="1" u="sng" dirty="0"/>
              <a:t>graduate students will discuss </a:t>
            </a:r>
            <a:r>
              <a:rPr lang="en-US" sz="1800" b="1" u="sng" dirty="0" smtClean="0"/>
              <a:t>their experiences in how they </a:t>
            </a:r>
            <a:r>
              <a:rPr lang="en-US" sz="1800" b="1" u="sng" dirty="0"/>
              <a:t>successfully </a:t>
            </a:r>
            <a:r>
              <a:rPr lang="en-US" sz="1800" b="1" u="sng" dirty="0" smtClean="0"/>
              <a:t>navigated </a:t>
            </a:r>
            <a:r>
              <a:rPr lang="en-US" sz="1800" b="1" u="sng" dirty="0"/>
              <a:t>graduate school admission</a:t>
            </a:r>
            <a:r>
              <a:rPr lang="en-US" sz="1800" b="1" u="sn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22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433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ICS FACULTY PANEL ON IMPROVING YOUR GRADUATE SCHOOL APPLICATION Wednesday, 24 Oct., 2018, 9:00am-10:50am, in DBH-6011 **** Soft drinks and light refreshments will be served. ****</vt:lpstr>
      <vt:lpstr>PowerPoint Presentation</vt:lpstr>
      <vt:lpstr>ICS FACULTY PANEL ON IMPROVING YOUR GRADUATE SCHOOL APPLICATION Wednesday, 24 Oct., 2018, 9:00am-10:50pm, in DBH-6011 **** Soft drinks and refreshments will be served. ****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39</cp:revision>
  <dcterms:created xsi:type="dcterms:W3CDTF">2012-10-17T16:24:49Z</dcterms:created>
  <dcterms:modified xsi:type="dcterms:W3CDTF">2018-10-23T02:53:37Z</dcterms:modified>
</cp:coreProperties>
</file>