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0231-5EC7-461C-B64A-E6B096775EF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AD8C-1BEC-4817-B06F-1CA9A26F9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5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0231-5EC7-461C-B64A-E6B096775EF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AD8C-1BEC-4817-B06F-1CA9A26F9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9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0231-5EC7-461C-B64A-E6B096775EF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AD8C-1BEC-4817-B06F-1CA9A26F9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0231-5EC7-461C-B64A-E6B096775EF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AD8C-1BEC-4817-B06F-1CA9A26F9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0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0231-5EC7-461C-B64A-E6B096775EF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AD8C-1BEC-4817-B06F-1CA9A26F9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5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0231-5EC7-461C-B64A-E6B096775EF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AD8C-1BEC-4817-B06F-1CA9A26F9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0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0231-5EC7-461C-B64A-E6B096775EF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AD8C-1BEC-4817-B06F-1CA9A26F9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0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0231-5EC7-461C-B64A-E6B096775EF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AD8C-1BEC-4817-B06F-1CA9A26F9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0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0231-5EC7-461C-B64A-E6B096775EF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AD8C-1BEC-4817-B06F-1CA9A26F9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3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0231-5EC7-461C-B64A-E6B096775EF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AD8C-1BEC-4817-B06F-1CA9A26F9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5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0231-5EC7-461C-B64A-E6B096775EF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AD8C-1BEC-4817-B06F-1CA9A26F9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7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0231-5EC7-461C-B64A-E6B096775EF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1AD8C-1BEC-4817-B06F-1CA9A26F9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4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Brief Overview of</a:t>
            </a:r>
            <a:br>
              <a:rPr lang="en-US" dirty="0" smtClean="0"/>
            </a:br>
            <a:r>
              <a:rPr lang="en-US" dirty="0" smtClean="0"/>
              <a:t>Research </a:t>
            </a:r>
            <a:r>
              <a:rPr lang="en-US" dirty="0"/>
              <a:t>Intellectual Property (</a:t>
            </a:r>
            <a:r>
              <a:rPr lang="en-US" dirty="0" smtClean="0"/>
              <a:t>IP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91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research Intellectual Property (IP)?</a:t>
            </a:r>
          </a:p>
          <a:p>
            <a:pPr lvl="1"/>
            <a:r>
              <a:rPr lang="en-US" dirty="0" smtClean="0"/>
              <a:t>Patents</a:t>
            </a:r>
          </a:p>
          <a:p>
            <a:pPr lvl="1"/>
            <a:r>
              <a:rPr lang="en-US" dirty="0" smtClean="0"/>
              <a:t>Copyrights</a:t>
            </a:r>
          </a:p>
          <a:p>
            <a:pPr lvl="1"/>
            <a:r>
              <a:rPr lang="en-US" dirty="0" smtClean="0"/>
              <a:t>Trademarks</a:t>
            </a:r>
          </a:p>
          <a:p>
            <a:pPr lvl="1"/>
            <a:r>
              <a:rPr lang="en-US" dirty="0" smtClean="0"/>
              <a:t>Trade Secrets / Confidential Information</a:t>
            </a:r>
          </a:p>
          <a:p>
            <a:pPr lvl="1"/>
            <a:r>
              <a:rPr lang="en-US" dirty="0" smtClean="0"/>
              <a:t>You are likely to see</a:t>
            </a:r>
          </a:p>
          <a:p>
            <a:pPr lvl="2"/>
            <a:r>
              <a:rPr lang="en-US" dirty="0" smtClean="0"/>
              <a:t>Confidential Disclosure Agreement (CDA)</a:t>
            </a:r>
          </a:p>
          <a:p>
            <a:pPr lvl="3"/>
            <a:r>
              <a:rPr lang="en-US" dirty="0" smtClean="0"/>
              <a:t>Also called Non-Disclosure Agreement (NDA)</a:t>
            </a:r>
          </a:p>
          <a:p>
            <a:pPr lvl="2"/>
            <a:r>
              <a:rPr lang="en-US" dirty="0" smtClean="0"/>
              <a:t>Employee assignment agreements</a:t>
            </a:r>
          </a:p>
          <a:p>
            <a:pPr lvl="2"/>
            <a:r>
              <a:rPr lang="en-US" dirty="0" smtClean="0"/>
              <a:t>Employee non-compete </a:t>
            </a:r>
            <a:r>
              <a:rPr lang="en-US" dirty="0" smtClean="0"/>
              <a:t>agreements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150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Patents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In return for disclosing your invention publicly, you are given a limited monopoly (typically 20 years) to practice your invention</a:t>
            </a:r>
          </a:p>
          <a:p>
            <a:pPr lvl="1"/>
            <a:r>
              <a:rPr lang="en-US" dirty="0" smtClean="0"/>
              <a:t>“A license to sue infringers.”</a:t>
            </a:r>
          </a:p>
          <a:p>
            <a:pPr lvl="1"/>
            <a:r>
              <a:rPr lang="en-US" dirty="0" smtClean="0"/>
              <a:t>A patent’s Claims state the limit of the invention</a:t>
            </a:r>
          </a:p>
          <a:p>
            <a:pPr lvl="1"/>
            <a:r>
              <a:rPr lang="en-US" dirty="0" smtClean="0"/>
              <a:t>Royalties, license fees, etc.</a:t>
            </a:r>
          </a:p>
          <a:p>
            <a:r>
              <a:rPr lang="en-US" dirty="0" smtClean="0"/>
              <a:t>A patent must be three things: Novel; useful; non-obvious</a:t>
            </a:r>
          </a:p>
          <a:p>
            <a:r>
              <a:rPr lang="en-US" dirty="0" err="1" smtClean="0"/>
              <a:t>Inventorship</a:t>
            </a:r>
            <a:r>
              <a:rPr lang="en-US" dirty="0" smtClean="0"/>
              <a:t> is a matter of law, determined by the patent attorneys</a:t>
            </a:r>
          </a:p>
          <a:p>
            <a:pPr lvl="1"/>
            <a:r>
              <a:rPr lang="en-US" dirty="0" smtClean="0"/>
              <a:t>Inventors = those who contributed a (conceptual) inventive step to the Claims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an </a:t>
            </a:r>
            <a:r>
              <a:rPr lang="en-US" dirty="0" smtClean="0"/>
              <a:t>inventor: A “hired pair of hands;” one who pointed out the problem</a:t>
            </a:r>
          </a:p>
          <a:p>
            <a:pPr lvl="1"/>
            <a:r>
              <a:rPr lang="en-US" dirty="0" smtClean="0"/>
              <a:t>An incorrect inventor list may invalidate the patent</a:t>
            </a:r>
          </a:p>
          <a:p>
            <a:r>
              <a:rPr lang="en-US" dirty="0" smtClean="0"/>
              <a:t>Typically takes 3-5 years and $5-100K from filing to issuing (US only)</a:t>
            </a:r>
          </a:p>
          <a:p>
            <a:pPr lvl="1"/>
            <a:r>
              <a:rPr lang="en-US" dirty="0" smtClean="0"/>
              <a:t>First reply from Patent Office curtly dismisses all your claims</a:t>
            </a:r>
          </a:p>
          <a:p>
            <a:pPr lvl="1"/>
            <a:r>
              <a:rPr lang="en-US" dirty="0" smtClean="0"/>
              <a:t>Thereafter, a negotiation ensues about what they will allow</a:t>
            </a:r>
          </a:p>
          <a:p>
            <a:pPr lvl="1"/>
            <a:r>
              <a:rPr lang="en-US" dirty="0" smtClean="0"/>
              <a:t>US patent applications and issued patents are online at //www.uspto.gov/</a:t>
            </a:r>
          </a:p>
          <a:p>
            <a:r>
              <a:rPr lang="en-US" dirty="0" smtClean="0"/>
              <a:t>Provisional patent vs. full patent: provisional established priority date for full</a:t>
            </a:r>
          </a:p>
          <a:p>
            <a:r>
              <a:rPr lang="en-US" dirty="0" smtClean="0"/>
              <a:t>Must file a separate patent in each country desired</a:t>
            </a:r>
          </a:p>
          <a:p>
            <a:pPr lvl="1"/>
            <a:r>
              <a:rPr lang="en-US" dirty="0" smtClean="0"/>
              <a:t>International translation and prosecution costs can mount rapidly</a:t>
            </a:r>
          </a:p>
          <a:p>
            <a:r>
              <a:rPr lang="en-US" dirty="0" smtClean="0"/>
              <a:t>US patent law differs substantially from most other countries</a:t>
            </a:r>
          </a:p>
          <a:p>
            <a:pPr lvl="1"/>
            <a:r>
              <a:rPr lang="en-US" dirty="0" smtClean="0"/>
              <a:t>US priority = first conception, followed by diligence in reducing to practice</a:t>
            </a:r>
          </a:p>
          <a:p>
            <a:pPr lvl="2"/>
            <a:r>
              <a:rPr lang="en-US" dirty="0" smtClean="0"/>
              <a:t>Keep good laboratory notebooks!</a:t>
            </a:r>
          </a:p>
          <a:p>
            <a:pPr lvl="1"/>
            <a:r>
              <a:rPr lang="en-US" dirty="0" smtClean="0"/>
              <a:t>Harmonization efforts in progress, expect major changes in US patent law in coming years</a:t>
            </a:r>
          </a:p>
        </p:txBody>
      </p:sp>
    </p:spTree>
    <p:extLst>
      <p:ext uri="{BB962C8B-B14F-4D97-AF65-F5344CB8AC3E}">
        <p14:creationId xmlns:p14="http://schemas.microsoft.com/office/powerpoint/2010/main" val="239005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Gives the creator of an original work the exclusive rights to that work (</a:t>
            </a:r>
            <a:r>
              <a:rPr lang="en-US" dirty="0"/>
              <a:t>typically </a:t>
            </a:r>
            <a:r>
              <a:rPr lang="en-US" dirty="0" smtClean="0"/>
              <a:t>for 50-100 years, maybe renewable)</a:t>
            </a:r>
          </a:p>
          <a:p>
            <a:pPr lvl="1"/>
            <a:r>
              <a:rPr lang="en-US" dirty="0" smtClean="0"/>
              <a:t>Generally, gives control of copying; maybe other rights, e.g., attribution, translation, derivative works, other controls</a:t>
            </a:r>
          </a:p>
          <a:p>
            <a:r>
              <a:rPr lang="en-US" dirty="0" smtClean="0"/>
              <a:t>Creator has an implicit copyright on any created work</a:t>
            </a:r>
          </a:p>
          <a:p>
            <a:pPr lvl="1"/>
            <a:r>
              <a:rPr lang="en-US" dirty="0" smtClean="0"/>
              <a:t>Stronger to mark it with © 2011, Richard Lathrop</a:t>
            </a:r>
          </a:p>
          <a:p>
            <a:pPr lvl="1"/>
            <a:r>
              <a:rPr lang="en-US" dirty="0" smtClean="0"/>
              <a:t>Even stronger to register the copyright with the government </a:t>
            </a:r>
            <a:r>
              <a:rPr lang="en-US" sz="7300" baseline="-25000" dirty="0" smtClean="0"/>
              <a:t>®</a:t>
            </a:r>
          </a:p>
          <a:p>
            <a:r>
              <a:rPr lang="en-US" dirty="0" smtClean="0"/>
              <a:t>Applies to source/binary code, </a:t>
            </a:r>
            <a:r>
              <a:rPr lang="en-US" dirty="0"/>
              <a:t>firmware, </a:t>
            </a:r>
            <a:r>
              <a:rPr lang="en-US" dirty="0" smtClean="0"/>
              <a:t>schematics, VLSI masks, digital icons, other “works of art,” etc.</a:t>
            </a:r>
          </a:p>
          <a:p>
            <a:pPr lvl="1"/>
            <a:r>
              <a:rPr lang="en-US" dirty="0" smtClean="0"/>
              <a:t>Images may be digitally “watermarked” as proof</a:t>
            </a:r>
          </a:p>
          <a:p>
            <a:r>
              <a:rPr lang="en-US" dirty="0" smtClean="0"/>
              <a:t>Text and images from the web are implicitly copyrighted</a:t>
            </a:r>
          </a:p>
          <a:p>
            <a:pPr lvl="1"/>
            <a:r>
              <a:rPr lang="en-US" dirty="0" smtClean="0"/>
              <a:t>Be very careful about unauthorized public or commercial use</a:t>
            </a:r>
          </a:p>
          <a:p>
            <a:pPr lvl="1"/>
            <a:r>
              <a:rPr lang="en-US" dirty="0" smtClean="0"/>
              <a:t>Safer to post the URL than to download and post text/images</a:t>
            </a:r>
          </a:p>
          <a:p>
            <a:r>
              <a:rPr lang="en-US" dirty="0" smtClean="0"/>
              <a:t>Many innovative copyright extensions for “open source/open access”</a:t>
            </a:r>
          </a:p>
          <a:p>
            <a:pPr lvl="1"/>
            <a:r>
              <a:rPr lang="en-US" dirty="0" smtClean="0"/>
              <a:t>How to make it “public” without someone else just copyrighting it and keeping it themselves</a:t>
            </a:r>
          </a:p>
          <a:p>
            <a:pPr lvl="1"/>
            <a:r>
              <a:rPr lang="en-US" dirty="0" smtClean="0"/>
              <a:t>Can control almost all aspects of derivative use</a:t>
            </a:r>
          </a:p>
          <a:p>
            <a:pPr lvl="2"/>
            <a:r>
              <a:rPr lang="en-US" dirty="0" smtClean="0"/>
              <a:t>Require others to replicate copyright; make source code enhancements available; etc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GNU public license</a:t>
            </a:r>
            <a:r>
              <a:rPr lang="en-US" dirty="0"/>
              <a:t>; Creative Commons Attribution </a:t>
            </a:r>
            <a:r>
              <a:rPr lang="en-US" dirty="0" smtClean="0"/>
              <a:t>License; other “Open access” licenses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816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Sign, logo, or indicator used to indicate or brand a unique source of goods or services</a:t>
            </a:r>
          </a:p>
          <a:p>
            <a:pPr lvl="1"/>
            <a:r>
              <a:rPr lang="en-US" dirty="0" smtClean="0"/>
              <a:t>TM = unregistered trade-mark (goods)</a:t>
            </a:r>
          </a:p>
          <a:p>
            <a:pPr lvl="1"/>
            <a:r>
              <a:rPr lang="en-US" dirty="0" smtClean="0"/>
              <a:t>SM = unregistered service mark (services)</a:t>
            </a:r>
          </a:p>
          <a:p>
            <a:pPr lvl="1"/>
            <a:r>
              <a:rPr lang="en-US" dirty="0" smtClean="0"/>
              <a:t>® = trade-mark </a:t>
            </a:r>
            <a:r>
              <a:rPr lang="en-US" dirty="0"/>
              <a:t>registered </a:t>
            </a:r>
            <a:r>
              <a:rPr lang="en-US" dirty="0" smtClean="0"/>
              <a:t>with government</a:t>
            </a:r>
          </a:p>
          <a:p>
            <a:pPr lvl="1"/>
            <a:r>
              <a:rPr lang="en-US" dirty="0" smtClean="0"/>
              <a:t>Trade-mark owner can prevent infringement by others</a:t>
            </a:r>
          </a:p>
          <a:p>
            <a:r>
              <a:rPr lang="en-US" dirty="0" smtClean="0"/>
              <a:t>Intent: Prevent confusion among consumers</a:t>
            </a:r>
          </a:p>
          <a:p>
            <a:pPr lvl="1"/>
            <a:r>
              <a:rPr lang="en-US" dirty="0" smtClean="0"/>
              <a:t>Generally cannot be “too close” to existing trade-mark or word(s)</a:t>
            </a:r>
          </a:p>
          <a:p>
            <a:pPr lvl="2"/>
            <a:r>
              <a:rPr lang="en-US" dirty="0" smtClean="0"/>
              <a:t>“Too close” may depend on industrial sector</a:t>
            </a:r>
          </a:p>
          <a:p>
            <a:pPr lvl="2"/>
            <a:r>
              <a:rPr lang="en-US" dirty="0" smtClean="0"/>
              <a:t>Common words generally not allowed</a:t>
            </a:r>
          </a:p>
          <a:p>
            <a:pPr lvl="2"/>
            <a:r>
              <a:rPr lang="en-US" dirty="0" smtClean="0"/>
              <a:t>Distinctive phrases may be allowed</a:t>
            </a:r>
          </a:p>
          <a:p>
            <a:pPr lvl="1"/>
            <a:r>
              <a:rPr lang="en-US" dirty="0" smtClean="0"/>
              <a:t>Can be lost/unenforceable if it passes into common speech</a:t>
            </a:r>
          </a:p>
          <a:p>
            <a:pPr lvl="2"/>
            <a:r>
              <a:rPr lang="en-US" dirty="0" smtClean="0"/>
              <a:t>Aspirin, cellophane, dry ice, escalator, heroin, </a:t>
            </a:r>
            <a:r>
              <a:rPr lang="en-US" dirty="0" err="1" smtClean="0"/>
              <a:t>laudromat</a:t>
            </a:r>
            <a:r>
              <a:rPr lang="en-US" dirty="0" smtClean="0"/>
              <a:t>, zipper</a:t>
            </a:r>
          </a:p>
          <a:p>
            <a:r>
              <a:rPr lang="en-US" dirty="0" smtClean="0"/>
              <a:t>Start-ups usually trade-mark their name, logo, product names,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28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Secrets / Confidential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Information, not generally known, that confers economic advantage because it is secret</a:t>
            </a:r>
          </a:p>
          <a:p>
            <a:pPr lvl="1"/>
            <a:r>
              <a:rPr lang="en-US" dirty="0" smtClean="0"/>
              <a:t>Process, formula, method, design, procedure, etc.</a:t>
            </a:r>
          </a:p>
          <a:p>
            <a:pPr lvl="1"/>
            <a:r>
              <a:rPr lang="en-US" dirty="0" smtClean="0"/>
              <a:t>E.g., the formula for Coca-Cola® is a trade secret</a:t>
            </a:r>
          </a:p>
          <a:p>
            <a:r>
              <a:rPr lang="en-US" dirty="0" smtClean="0"/>
              <a:t>Three requirements for legal protection</a:t>
            </a:r>
          </a:p>
          <a:p>
            <a:pPr lvl="1"/>
            <a:r>
              <a:rPr lang="en-US" dirty="0" smtClean="0"/>
              <a:t>Not generally known to the public</a:t>
            </a:r>
          </a:p>
          <a:p>
            <a:pPr lvl="1"/>
            <a:r>
              <a:rPr lang="en-US" dirty="0" smtClean="0"/>
              <a:t>Confers benefit </a:t>
            </a:r>
            <a:r>
              <a:rPr lang="en-US" b="1" i="1" dirty="0" smtClean="0"/>
              <a:t>because</a:t>
            </a:r>
            <a:r>
              <a:rPr lang="en-US" dirty="0" smtClean="0"/>
              <a:t> it is a secret</a:t>
            </a:r>
          </a:p>
          <a:p>
            <a:pPr lvl="1"/>
            <a:r>
              <a:rPr lang="en-US" dirty="0" smtClean="0"/>
              <a:t>Owner takes reasonable steps to preserve secrecy</a:t>
            </a:r>
          </a:p>
          <a:p>
            <a:r>
              <a:rPr lang="en-US" dirty="0" smtClean="0"/>
              <a:t>Enforced by non-disclosure/non-compete agreements, special handling procedures, technical measures</a:t>
            </a:r>
          </a:p>
          <a:p>
            <a:pPr lvl="1"/>
            <a:r>
              <a:rPr lang="en-US" dirty="0" smtClean="0"/>
              <a:t>Reverse engineering or employee poaching is legal</a:t>
            </a:r>
          </a:p>
          <a:p>
            <a:pPr lvl="1"/>
            <a:r>
              <a:rPr lang="en-US" dirty="0" smtClean="0"/>
              <a:t>Industrial espionage is illegal</a:t>
            </a:r>
          </a:p>
          <a:p>
            <a:r>
              <a:rPr lang="en-US" dirty="0" smtClean="0"/>
              <a:t>Legal remedies include injunctions and award of damages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640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are likely to </a:t>
            </a:r>
            <a:r>
              <a:rPr lang="en-US" dirty="0" smtClean="0"/>
              <a:t>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Confidential Disclosure Agreement (CDA)</a:t>
            </a:r>
          </a:p>
          <a:p>
            <a:pPr lvl="1"/>
            <a:r>
              <a:rPr lang="en-US" dirty="0"/>
              <a:t>Also called Non-Disclosure Agreement (NDA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You agree not to disclose confidential info for N years</a:t>
            </a:r>
          </a:p>
          <a:p>
            <a:pPr lvl="2"/>
            <a:r>
              <a:rPr lang="en-US" dirty="0" smtClean="0"/>
              <a:t>Heavy legal/financial penalties</a:t>
            </a:r>
          </a:p>
          <a:p>
            <a:pPr lvl="1"/>
            <a:r>
              <a:rPr lang="en-US" dirty="0" smtClean="0"/>
              <a:t>Standard exclusions:</a:t>
            </a:r>
          </a:p>
          <a:p>
            <a:pPr lvl="2"/>
            <a:r>
              <a:rPr lang="en-US" dirty="0" smtClean="0"/>
              <a:t>Already known; public info; known from other channels</a:t>
            </a:r>
            <a:endParaRPr lang="en-US" dirty="0"/>
          </a:p>
          <a:p>
            <a:r>
              <a:rPr lang="en-US" dirty="0"/>
              <a:t>Employee assignment </a:t>
            </a:r>
            <a:r>
              <a:rPr lang="en-US" dirty="0" smtClean="0"/>
              <a:t>agreements (often mandatory)</a:t>
            </a:r>
          </a:p>
          <a:p>
            <a:pPr lvl="1"/>
            <a:r>
              <a:rPr lang="en-US" dirty="0" smtClean="0"/>
              <a:t>Commonly you assign all IP to your employer</a:t>
            </a:r>
          </a:p>
          <a:p>
            <a:pPr lvl="1"/>
            <a:r>
              <a:rPr lang="en-US" dirty="0" smtClean="0"/>
              <a:t>Sometimes retain rights outside scope of employment</a:t>
            </a:r>
            <a:endParaRPr lang="en-US" dirty="0"/>
          </a:p>
          <a:p>
            <a:r>
              <a:rPr lang="en-US" dirty="0"/>
              <a:t>Employee non-compete </a:t>
            </a:r>
            <a:r>
              <a:rPr lang="en-US" dirty="0" smtClean="0"/>
              <a:t>agreements (</a:t>
            </a:r>
            <a:r>
              <a:rPr lang="en-US" dirty="0"/>
              <a:t>often mandatory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You agree not to compete for N years</a:t>
            </a:r>
          </a:p>
          <a:p>
            <a:pPr lvl="1"/>
            <a:r>
              <a:rPr lang="en-US" dirty="0" smtClean="0"/>
              <a:t>Avoids/reduces “employee poaching” for IP by competitors</a:t>
            </a:r>
          </a:p>
          <a:p>
            <a:pPr lvl="1"/>
            <a:r>
              <a:rPr lang="en-US" b="1" dirty="0" smtClean="0"/>
              <a:t>Be careful!  </a:t>
            </a:r>
            <a:r>
              <a:rPr lang="en-US" dirty="0" smtClean="0"/>
              <a:t>May greatly reduce your ability to get a new job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11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research Intellectual Property (IP)?</a:t>
            </a:r>
          </a:p>
          <a:p>
            <a:pPr lvl="1"/>
            <a:r>
              <a:rPr lang="en-US" dirty="0" smtClean="0"/>
              <a:t>Patents</a:t>
            </a:r>
          </a:p>
          <a:p>
            <a:pPr lvl="1"/>
            <a:r>
              <a:rPr lang="en-US" dirty="0" smtClean="0"/>
              <a:t>Copyrights</a:t>
            </a:r>
          </a:p>
          <a:p>
            <a:pPr lvl="1"/>
            <a:r>
              <a:rPr lang="en-US" dirty="0" smtClean="0"/>
              <a:t>Trademarks</a:t>
            </a:r>
          </a:p>
          <a:p>
            <a:pPr lvl="1"/>
            <a:r>
              <a:rPr lang="en-US" dirty="0" smtClean="0"/>
              <a:t>Trade Secrets / Confidential Information</a:t>
            </a:r>
          </a:p>
          <a:p>
            <a:pPr lvl="1"/>
            <a:r>
              <a:rPr lang="en-US" dirty="0" smtClean="0"/>
              <a:t>You are likely to see</a:t>
            </a:r>
          </a:p>
          <a:p>
            <a:pPr lvl="2"/>
            <a:r>
              <a:rPr lang="en-US" dirty="0" smtClean="0"/>
              <a:t>Confidential Disclosure Agreement (CDA)</a:t>
            </a:r>
          </a:p>
          <a:p>
            <a:pPr lvl="3"/>
            <a:r>
              <a:rPr lang="en-US" dirty="0" smtClean="0"/>
              <a:t>Also called Non-Disclosure Agreement (NDA)</a:t>
            </a:r>
          </a:p>
          <a:p>
            <a:pPr lvl="2"/>
            <a:r>
              <a:rPr lang="en-US" dirty="0" smtClean="0"/>
              <a:t>Employee assignment agreements</a:t>
            </a:r>
          </a:p>
          <a:p>
            <a:pPr lvl="2"/>
            <a:r>
              <a:rPr lang="en-US" dirty="0" smtClean="0"/>
              <a:t>Employee </a:t>
            </a:r>
            <a:r>
              <a:rPr lang="en-US" smtClean="0"/>
              <a:t>non-compete </a:t>
            </a:r>
            <a:r>
              <a:rPr lang="en-US" smtClean="0"/>
              <a:t>agreements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0617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834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Brief Overview of Research Intellectual Property (IP)</vt:lpstr>
      <vt:lpstr>Outline</vt:lpstr>
      <vt:lpstr>Patents</vt:lpstr>
      <vt:lpstr>Copyrights</vt:lpstr>
      <vt:lpstr>Trademarks</vt:lpstr>
      <vt:lpstr>Trade Secrets / Confidential Info</vt:lpstr>
      <vt:lpstr>You are likely to see</vt:lpstr>
      <vt:lpstr>Outline</vt:lpstr>
    </vt:vector>
  </TitlesOfParts>
  <Company>Bren School of Information and Computer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Overview of Aspects of the Scientific &amp; Technical Literature</dc:title>
  <dc:creator>Rick Lathrop</dc:creator>
  <cp:lastModifiedBy>Lathrop,Richard</cp:lastModifiedBy>
  <cp:revision>59</cp:revision>
  <dcterms:created xsi:type="dcterms:W3CDTF">2011-10-05T14:47:28Z</dcterms:created>
  <dcterms:modified xsi:type="dcterms:W3CDTF">2014-11-12T16:13:39Z</dcterms:modified>
</cp:coreProperties>
</file>