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5" r:id="rId2"/>
    <p:sldMasterId id="2147483736" r:id="rId3"/>
    <p:sldMasterId id="2147483754" r:id="rId4"/>
  </p:sldMasterIdLst>
  <p:notesMasterIdLst>
    <p:notesMasterId r:id="rId68"/>
  </p:notesMasterIdLst>
  <p:sldIdLst>
    <p:sldId id="328" r:id="rId5"/>
    <p:sldId id="330" r:id="rId6"/>
    <p:sldId id="331" r:id="rId7"/>
    <p:sldId id="332" r:id="rId8"/>
    <p:sldId id="333" r:id="rId9"/>
    <p:sldId id="334" r:id="rId10"/>
    <p:sldId id="335" r:id="rId11"/>
    <p:sldId id="337" r:id="rId12"/>
    <p:sldId id="338" r:id="rId13"/>
    <p:sldId id="339" r:id="rId14"/>
    <p:sldId id="389" r:id="rId15"/>
    <p:sldId id="342" r:id="rId16"/>
    <p:sldId id="343" r:id="rId17"/>
    <p:sldId id="345" r:id="rId18"/>
    <p:sldId id="346" r:id="rId19"/>
    <p:sldId id="347" r:id="rId20"/>
    <p:sldId id="348" r:id="rId21"/>
    <p:sldId id="349" r:id="rId22"/>
    <p:sldId id="390" r:id="rId23"/>
    <p:sldId id="350" r:id="rId24"/>
    <p:sldId id="351" r:id="rId25"/>
    <p:sldId id="391" r:id="rId26"/>
    <p:sldId id="352" r:id="rId27"/>
    <p:sldId id="353" r:id="rId28"/>
    <p:sldId id="354" r:id="rId29"/>
    <p:sldId id="357" r:id="rId30"/>
    <p:sldId id="358" r:id="rId31"/>
    <p:sldId id="359" r:id="rId32"/>
    <p:sldId id="407" r:id="rId33"/>
    <p:sldId id="360" r:id="rId34"/>
    <p:sldId id="361" r:id="rId35"/>
    <p:sldId id="362" r:id="rId36"/>
    <p:sldId id="409" r:id="rId37"/>
    <p:sldId id="410" r:id="rId38"/>
    <p:sldId id="364" r:id="rId39"/>
    <p:sldId id="365" r:id="rId40"/>
    <p:sldId id="408" r:id="rId41"/>
    <p:sldId id="393" r:id="rId42"/>
    <p:sldId id="366" r:id="rId43"/>
    <p:sldId id="367" r:id="rId44"/>
    <p:sldId id="368" r:id="rId45"/>
    <p:sldId id="369" r:id="rId46"/>
    <p:sldId id="370" r:id="rId47"/>
    <p:sldId id="392" r:id="rId48"/>
    <p:sldId id="371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99" r:id="rId60"/>
    <p:sldId id="404" r:id="rId61"/>
    <p:sldId id="405" r:id="rId62"/>
    <p:sldId id="406" r:id="rId63"/>
    <p:sldId id="385" r:id="rId64"/>
    <p:sldId id="386" r:id="rId65"/>
    <p:sldId id="403" r:id="rId66"/>
    <p:sldId id="38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BEA04-7F72-4C8A-ADEC-AAD900B2BF0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7298B-F74C-4CF6-9C3B-A0C33106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700A2-2A90-4657-8BC7-DFB64E047A6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497470-BC20-4EEE-A71D-F223614381A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6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700A2-2A90-4657-8BC7-DFB64E047A6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8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700A2-2A90-4657-8BC7-DFB64E047A6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3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700A2-2A90-4657-8BC7-DFB64E047A62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6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700A2-2A90-4657-8BC7-DFB64E047A6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3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700A2-2A90-4657-8BC7-DFB64E047A6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9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700A2-2A90-4657-8BC7-DFB64E047A62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8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59152" y="1868704"/>
            <a:ext cx="6477000" cy="2613267"/>
          </a:xfrm>
        </p:spPr>
        <p:txBody>
          <a:bodyPr anchor="b">
            <a:normAutofit/>
          </a:bodyPr>
          <a:lstStyle>
            <a:lvl1pPr>
              <a:defRPr sz="5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74625" y="6219825"/>
            <a:ext cx="1958975" cy="447675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09.19.11</a:t>
            </a:r>
          </a:p>
        </p:txBody>
      </p:sp>
      <p:pic>
        <p:nvPicPr>
          <p:cNvPr id="9" name="Picture 8" descr="Logo15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50" y="4755459"/>
            <a:ext cx="5852355" cy="32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2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673EF-8741-40AA-BADB-08C151438481}" type="datetimeFigureOut">
              <a:rPr lang="en-US">
                <a:solidFill>
                  <a:srgbClr val="D1282E"/>
                </a:solidFill>
              </a:rPr>
              <a:pPr/>
              <a:t>8/6/2015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C1EC3-2ED7-4481-943E-26A19C67E0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4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ABE46-382D-4CB8-83D1-FB504F04A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74FE3-7BB2-41E8-BFF7-6E3BEDF1FD90}" type="datetimeFigureOut">
              <a:rPr lang="en-US">
                <a:solidFill>
                  <a:srgbClr val="D1282E"/>
                </a:solidFill>
              </a:rPr>
              <a:pPr/>
              <a:t>8/6/2015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22003-129E-429C-B23C-4C0BBEAD7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9B7F-1227-49B3-B679-612AC20C13C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1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45ED-0A8F-4A57-83C9-C0A0D742DE0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93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B967-1344-4633-A45D-17366B468C7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1BDF-6941-4EEF-9DAF-6FA072D19C0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952F-5D22-4002-B2D7-AEFF1E0BFF5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EC42-3FC7-431B-884E-9B9E0F224C8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DCADB-BC59-4005-815B-8C7E4BADB73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2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1123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/>
          <p:nvPr userDrawn="1"/>
        </p:nvSpPr>
        <p:spPr>
          <a:xfrm>
            <a:off x="0" y="6042025"/>
            <a:ext cx="9144000" cy="7127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754813"/>
            <a:ext cx="9144000" cy="103187"/>
          </a:xfrm>
          <a:prstGeom prst="rect">
            <a:avLst/>
          </a:prstGeom>
          <a:solidFill>
            <a:schemeClr val="accent2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7092950"/>
            <a:ext cx="2247900" cy="685800"/>
          </a:xfrm>
          <a:solidFill>
            <a:schemeClr val="accent2"/>
          </a:solidFill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09.19.11</a:t>
            </a:r>
          </a:p>
        </p:txBody>
      </p:sp>
      <p:pic>
        <p:nvPicPr>
          <p:cNvPr id="7" name="Picture 6" descr="Logo15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539"/>
            <a:ext cx="5852355" cy="32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7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91519-B47C-4CAA-8C62-BB525BE2A6F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30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48D1-DA3B-4BB2-A16A-E9914931CFD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8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6131D-E3C5-4DA5-985B-0658C84A809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60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10D0-05AA-4E8B-A231-A0A1AF04591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35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23BA-4A1C-4FFB-8A07-0392F9F184D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23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62FE-3FA0-4B8C-84F6-B2686157622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5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210B-DB09-4851-A9EA-78FDDDDBF89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15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D533-C3FB-42D7-87DA-0000B85BB85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7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3DC9-8ED7-4D10-812E-6C27A17E88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95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59152" y="1868704"/>
            <a:ext cx="6477000" cy="2613267"/>
          </a:xfrm>
        </p:spPr>
        <p:txBody>
          <a:bodyPr anchor="b">
            <a:normAutofit/>
          </a:bodyPr>
          <a:lstStyle>
            <a:lvl1pPr>
              <a:defRPr sz="5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74625" y="6219825"/>
            <a:ext cx="1958975" cy="447675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09.19.11</a:t>
            </a:r>
          </a:p>
        </p:txBody>
      </p:sp>
      <p:pic>
        <p:nvPicPr>
          <p:cNvPr id="9" name="Picture 8" descr="Logo15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50" y="4755459"/>
            <a:ext cx="5852355" cy="32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47638" y="60960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093"/>
            <a:ext cx="9144000" cy="98455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1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1123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/>
          <p:nvPr userDrawn="1"/>
        </p:nvSpPr>
        <p:spPr>
          <a:xfrm>
            <a:off x="0" y="6042025"/>
            <a:ext cx="9144000" cy="7127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754813"/>
            <a:ext cx="9144000" cy="103187"/>
          </a:xfrm>
          <a:prstGeom prst="rect">
            <a:avLst/>
          </a:prstGeom>
          <a:solidFill>
            <a:schemeClr val="accent2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7092950"/>
            <a:ext cx="2247900" cy="685800"/>
          </a:xfrm>
          <a:solidFill>
            <a:schemeClr val="accent2"/>
          </a:solidFill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09.19.11</a:t>
            </a:r>
          </a:p>
        </p:txBody>
      </p:sp>
      <p:pic>
        <p:nvPicPr>
          <p:cNvPr id="7" name="Picture 6" descr="Logo15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539"/>
            <a:ext cx="5852355" cy="32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11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47638" y="60960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093"/>
            <a:ext cx="9144000" cy="98455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3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673EF-8741-40AA-BADB-08C151438481}" type="datetimeFigureOut">
              <a:rPr lang="en-US">
                <a:solidFill>
                  <a:srgbClr val="D1282E"/>
                </a:solidFill>
              </a:rPr>
              <a:pPr/>
              <a:t>8/6/2015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C1EC3-2ED7-4481-943E-26A19C67E0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12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ABE46-382D-4CB8-83D1-FB504F04A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64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74FE3-7BB2-41E8-BFF7-6E3BEDF1FD90}" type="datetimeFigureOut">
              <a:rPr lang="en-US">
                <a:solidFill>
                  <a:srgbClr val="D1282E"/>
                </a:solidFill>
              </a:rPr>
              <a:pPr/>
              <a:t>8/6/2015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22003-129E-429C-B23C-4C0BBEAD7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673EF-8741-40AA-BADB-08C151438481}" type="datetimeFigureOut">
              <a:rPr lang="en-US">
                <a:solidFill>
                  <a:srgbClr val="D1282E"/>
                </a:solidFill>
              </a:rPr>
              <a:pPr/>
              <a:t>8/6/2015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C1EC3-2ED7-4481-943E-26A19C67E0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0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ABE46-382D-4CB8-83D1-FB504F04A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2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74FE3-7BB2-41E8-BFF7-6E3BEDF1FD90}" type="datetimeFigureOut">
              <a:rPr lang="en-US">
                <a:solidFill>
                  <a:srgbClr val="D1282E"/>
                </a:solidFill>
              </a:rPr>
              <a:pPr/>
              <a:t>8/6/2015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22003-129E-429C-B23C-4C0BBEAD7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59152" y="1868704"/>
            <a:ext cx="6477000" cy="2613267"/>
          </a:xfrm>
        </p:spPr>
        <p:txBody>
          <a:bodyPr anchor="b">
            <a:normAutofit/>
          </a:bodyPr>
          <a:lstStyle>
            <a:lvl1pPr>
              <a:defRPr sz="5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74625" y="6219825"/>
            <a:ext cx="1958975" cy="447675"/>
          </a:xfr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09.19.11</a:t>
            </a:r>
          </a:p>
        </p:txBody>
      </p:sp>
      <p:pic>
        <p:nvPicPr>
          <p:cNvPr id="9" name="Picture 8" descr="Logo15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50" y="4755459"/>
            <a:ext cx="5852355" cy="32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1123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/>
          <p:nvPr userDrawn="1"/>
        </p:nvSpPr>
        <p:spPr>
          <a:xfrm>
            <a:off x="0" y="6042025"/>
            <a:ext cx="9144000" cy="7127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754813"/>
            <a:ext cx="9144000" cy="103187"/>
          </a:xfrm>
          <a:prstGeom prst="rect">
            <a:avLst/>
          </a:prstGeom>
          <a:solidFill>
            <a:schemeClr val="accent2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7092950"/>
            <a:ext cx="2247900" cy="685800"/>
          </a:xfrm>
          <a:solidFill>
            <a:schemeClr val="accent2"/>
          </a:solidFill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09.19.11</a:t>
            </a:r>
          </a:p>
        </p:txBody>
      </p:sp>
      <p:pic>
        <p:nvPicPr>
          <p:cNvPr id="7" name="Picture 6" descr="Logo15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539"/>
            <a:ext cx="5852355" cy="32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47638" y="60960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093"/>
            <a:ext cx="9144000" cy="98455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D6FEBD4-6D92-48C1-BAFD-F61A3D10E09B}" type="datetimeFigureOut">
              <a:rPr lang="en-US">
                <a:solidFill>
                  <a:srgbClr val="D1282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8/6/2015</a:t>
            </a:fld>
            <a:endParaRPr lang="en-US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B612EB4-A89E-495E-8A6D-51DEFC8F613F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4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D6FEBD4-6D92-48C1-BAFD-F61A3D10E09B}" type="datetimeFigureOut">
              <a:rPr lang="en-US">
                <a:solidFill>
                  <a:srgbClr val="D1282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8/6/2015</a:t>
            </a:fld>
            <a:endParaRPr lang="en-US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B612EB4-A89E-495E-8A6D-51DEFC8F613F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2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8B9416-1B0B-4A70-8131-211AE85E0FCC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8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D6FEBD4-6D92-48C1-BAFD-F61A3D10E09B}" type="datetimeFigureOut">
              <a:rPr lang="en-US">
                <a:solidFill>
                  <a:srgbClr val="D1282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8/6/2015</a:t>
            </a:fld>
            <a:endParaRPr lang="en-US">
              <a:solidFill>
                <a:srgbClr val="D1282E"/>
              </a:solidFill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B612EB4-A89E-495E-8A6D-51DEFC8F613F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5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assist.org/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.uci.edu/Programs/ecp.php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.uci.edu/Programs/isteps.php" TargetMode="Externa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s.uci.edu/ugrad/policies/Academic_Integrity" TargetMode="Externa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uci.edu/Students/New/NewStudents.php" TargetMode="External"/><Relationship Id="rId2" Type="http://schemas.openxmlformats.org/officeDocument/2006/relationships/hyperlink" Target="http://www.ic.uci.edu/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hyperlink" Target="http://www.shs.uci.ed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t.uci.edu/" TargetMode="External"/><Relationship Id="rId2" Type="http://schemas.openxmlformats.org/officeDocument/2006/relationships/hyperlink" Target="mailto:panteater@uci.edu" TargetMode="Externa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hyperlink" Target="mailto:panteater@ics.uci.ed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ate.uci.edu/" TargetMode="External"/><Relationship Id="rId2" Type="http://schemas.openxmlformats.org/officeDocument/2006/relationships/hyperlink" Target="http://www.oit.uci.ed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.uci.edu/" TargetMode="Externa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ate.uci.edu/" TargetMode="External"/><Relationship Id="rId2" Type="http://schemas.openxmlformats.org/officeDocument/2006/relationships/hyperlink" Target="http://www.oit.uci.ed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100.jpeg"/><Relationship Id="rId2" Type="http://schemas.openxmlformats.org/officeDocument/2006/relationships/hyperlink" Target="https://ugradforms.ics.uci.ed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0500" y="6238875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Summer 2015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CC00"/>
                </a:solidFill>
              </a:rPr>
              <a:t>A Welcome and Orientation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FFCC00"/>
                </a:solidFill>
              </a:rPr>
              <a:t>to UCI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and Donald Bren </a:t>
            </a:r>
            <a:r>
              <a:rPr lang="en-US" sz="4800" b="1" dirty="0">
                <a:solidFill>
                  <a:srgbClr val="FFCC00"/>
                </a:solidFill>
              </a:rPr>
              <a:t>School of ICS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smtClean="0">
                <a:solidFill>
                  <a:srgbClr val="FFCC00"/>
                </a:solidFill>
              </a:rPr>
              <a:t>For International Students</a:t>
            </a:r>
            <a:endParaRPr lang="en-US" sz="48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0500" y="6238875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Summer 2015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Donald Bren </a:t>
            </a:r>
            <a:r>
              <a:rPr lang="en-US" sz="4800" b="1" dirty="0">
                <a:solidFill>
                  <a:srgbClr val="FFCC00"/>
                </a:solidFill>
              </a:rPr>
              <a:t>School of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Information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&amp; Computer Sciences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407932"/>
            <a:ext cx="838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w Cen MT" panose="020B0602020104020603" pitchFamily="34" charset="0"/>
              </a:rPr>
              <a:t>#6 General Education Requirements</a:t>
            </a:r>
            <a:endParaRPr lang="en-US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49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Academic English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69745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in Academic English is based on the AE placement exam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 courses help students whose first language is not English succeed in their studies at UCI by providing tools to strengthen their reading and writing skills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 courses help prepare students for the Writing 39 series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11" descr="MPj03415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981200" cy="121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Category I: Lower Division Writing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 will take these courses after Academic English courses: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 39A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Writing and Rhetoric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essays, learn principles of rhetoric, paragraph development, sentence structure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 39B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Reading and Rhetoric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read critically, analyze literary, academic, journalistic and fictional writings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 39C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 and Research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argumentation, logic and inquiry, and learn how to do research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complete WR 39C within 6 quarters after completing AE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6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Category I: Upper Division Writing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division writing 1) must be completed with a grade of “C” or better and 2) must be taken at UCI.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CS, SE 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ICS 139W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In4matx (OIT) 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INF 162W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 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CSE 181CW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BIM, CGS, In4matx (HCI) 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Any upper division course w/ a “W” suffix (ex: ICS 139W,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185W,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190W, etc.)</a:t>
            </a:r>
          </a:p>
          <a:p>
            <a:endParaRPr lang="en-US" dirty="0"/>
          </a:p>
        </p:txBody>
      </p:sp>
      <p:pic>
        <p:nvPicPr>
          <p:cNvPr id="4" name="Picture 15" descr="MPPH02037J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5663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MPj03414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82" y="4655662"/>
            <a:ext cx="1906587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MPj039988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51" y="4655384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 descr="MPj030888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91" y="4655663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 descr="MPj031677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92" y="4683583"/>
            <a:ext cx="1467424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9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Category II: Science &amp; Technology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174128"/>
            <a:ext cx="6629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via ICS 21-22 / ICS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31-33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via ICS 21-22 / ICS 31-33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ICS 21-22 / ICS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31-33. 2 additional 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II except those offered by CSE, Economics, ICS, or Math.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18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of basic science courses including Physics 7C, 7LC; Physics 7D/LD, and the remainder from the approved Science Elective list.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In4matx 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via ICS 21-22 / ICS 31-33.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1" descr="C:\Documents and Settings\neha\Local Settings\Temporary Internet Files\Content.IE5\AMJ7ABFX\MPj040054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74241"/>
            <a:ext cx="1257300" cy="98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C:\Documents and Settings\neha\Local Settings\Temporary Internet Files\Content.IE5\TV7NOTXS\MPj0438717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0" y="2057400"/>
            <a:ext cx="12726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Documents and Settings\neha\Local Settings\Temporary Internet Files\Content.IE5\AMJ7ABFX\MPj0438738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7" y="3051691"/>
            <a:ext cx="127261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C:\Documents and Settings\neha\Local Settings\Temporary Internet Files\Content.IE5\FIQEPUVS\MPj0438727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1" y="4023241"/>
            <a:ext cx="12726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:\Documents and Settings\neha\Local Settings\Temporary Internet Files\Content.IE5\FIQEPUVS\MPj04373110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5055632"/>
            <a:ext cx="12723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2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00"/>
                </a:solidFill>
              </a:rPr>
              <a:t>Category III: Social &amp; Behavioral Sciences </a:t>
            </a:r>
            <a:endParaRPr lang="en-US" sz="40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40001"/>
            <a:ext cx="830580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3 quarter  (or 2 semester) courses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include Anthropology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Economics, Geography, Linguistics, Psychology,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overlap with category VII and VIII of the UCI General Education requirements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 majors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receive credit for 2 courses via their degree requirement of Econ 20AB</a:t>
            </a:r>
          </a:p>
          <a:p>
            <a:endParaRPr lang="en-US" dirty="0"/>
          </a:p>
        </p:txBody>
      </p:sp>
      <p:pic>
        <p:nvPicPr>
          <p:cNvPr id="4" name="Picture 36" descr="MPj03960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50" y="4781481"/>
            <a:ext cx="2068513" cy="11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MPj033727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81481"/>
            <a:ext cx="2057400" cy="11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Pj030961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81480"/>
            <a:ext cx="2057400" cy="11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2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Category IV: Arts &amp; Humanities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complete 3 quarter (or 2 semester) courses for category 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include Art History, Dance, Drama, Fine Arts, History, Philosophy, Comparative Literature, Language, Women Studies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overlap with category VII and VIII of the UCI General Education requirements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CGS majors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receive credit for 1 course via their degree requirement of Film &amp; Media Studies 85A or 85C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L00019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2" y="1752600"/>
            <a:ext cx="892175" cy="34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5" y="-152400"/>
            <a:ext cx="8925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00"/>
                </a:solidFill>
              </a:rPr>
              <a:t>Category V: Quantitative, Symbolic &amp; Computational Reasoning</a:t>
            </a:r>
            <a:endParaRPr lang="en-US" sz="4000" b="1" dirty="0">
              <a:solidFill>
                <a:srgbClr val="FFCC00"/>
              </a:solidFill>
            </a:endParaRPr>
          </a:p>
        </p:txBody>
      </p:sp>
      <p:pic>
        <p:nvPicPr>
          <p:cNvPr id="3" name="Picture 58" descr="C:\Documents and Settings\neha\Local Settings\Temporary Internet Files\Content.IE5\FIQEPUVS\MPj0433145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5196"/>
            <a:ext cx="1624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5" descr="MPj039009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8427"/>
            <a:ext cx="1600200" cy="11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8" descr="MPj038769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81" y="1203890"/>
            <a:ext cx="1600200" cy="11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MPj039009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353"/>
            <a:ext cx="1600200" cy="11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MPj039012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87" y="1219353"/>
            <a:ext cx="1600200" cy="11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2819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Bren School majors will satisfy this category via their degree requirements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9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Category VI: Foreign Language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demonstrate language competency other than English via: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-3 years of high school language w/ “C” or higher in both semesters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or higher on AP language exam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-570 or higher on SAT II language exam; 500 or higher on SAT II Modern Hebrew language exam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an approved course via EAP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Exemption by examination www.testingcenter.uci.edu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1C level at UCI or equivalent at another institution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5" descr="j01048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53138"/>
            <a:ext cx="838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j007886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1292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j010481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4" y="3144837"/>
            <a:ext cx="11318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j010483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12080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j010479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3" y="1175994"/>
            <a:ext cx="13652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73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Category VI: Foreign Language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international students-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completion, with C average or higher, of one year of formal schooling at the sixth grade level or higher where language of instruction was not English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to ICS Student Affairs at the end of winter quarter to have this applied to your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5" descr="j010481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70662"/>
            <a:ext cx="838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j007886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76" y="4685050"/>
            <a:ext cx="1292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j010481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6" y="5175954"/>
            <a:ext cx="11318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j010483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86687"/>
            <a:ext cx="12080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j010479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145756"/>
            <a:ext cx="13652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5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8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Bren School Student Affairs Office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9452" y="1524000"/>
            <a:ext cx="4724400" cy="3237706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364 Computer Science I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Telephone: (949) 824-5156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ucounsel@uci.edu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Web: www.ics.uci.edu</a:t>
            </a:r>
          </a:p>
          <a:p>
            <a:pPr marL="366713" lvl="1" indent="0" eaLnBrk="1" hangingPunct="1"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Monday – Friday: 	          9 a.m. – 12 p.m. &amp; 1-4 p.m.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AO-front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0725" y="1371600"/>
            <a:ext cx="2971800" cy="210026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733800"/>
            <a:ext cx="2990850" cy="2055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Category VII: Multicultural Studies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complete 1 course for category VII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overlap with category III and IV of the UCI General Education requirements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6" descr="C:\Documents and Settings\neha\Local Settings\Temporary Internet Files\Content.IE5\FIQEPUVS\MPj028982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" y="3505200"/>
            <a:ext cx="3070225" cy="255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1" descr="C:\Documents and Settings\neha\Local Settings\Temporary Internet Files\Content.IE5\TV7NOTXS\MPj0438358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46" y="3505200"/>
            <a:ext cx="3081338" cy="255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3" descr="C:\Documents and Settings\neha\Local Settings\Temporary Internet Files\Content.IE5\FIQEPUVS\MPj0439467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05200"/>
            <a:ext cx="3048000" cy="25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3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380999"/>
            <a:ext cx="9677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smtClean="0">
                <a:solidFill>
                  <a:srgbClr val="FFCC00"/>
                </a:solidFill>
              </a:rPr>
              <a:t>Category VIII: International / Global Issues</a:t>
            </a:r>
            <a:endParaRPr lang="en-US" sz="39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1421148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complete 1 course from category VIII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overlap with category III and IV of the UCI General Education requirements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be approved via: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-Completion of an approved course via EAP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years of high school language w/ “C” or higher in both semesters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 or 5 on AP language exam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-620 or higher on SAT II language exam; 540 or higher on SAT II Modern Hebrew language exam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-Exemption by examination www.testingcenter.uci.edu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 descr="C:\Documents and Settings\neha\Local Settings\Temporary Internet Files\Content.IE5\TV7NOTXS\MPj0434127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43000"/>
            <a:ext cx="947002" cy="16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Documents and Settings\neha\Local Settings\Temporary Internet Files\Content.IE5\KN7JDZKG\MPj0434084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04062"/>
            <a:ext cx="952499" cy="17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C:\Documents and Settings\neha\Local Settings\Temporary Internet Files\Content.IE5\TV7NOTXS\MPj0400051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1" y="4571999"/>
            <a:ext cx="952499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C:\Documents and Settings\neha\Local Settings\Temporary Internet Files\Content.IE5\TV7NOTXS\MPj0432928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9794"/>
            <a:ext cx="952500" cy="170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C:\Documents and Settings\neha\Local Settings\Temporary Internet Files\Content.IE5\AMJ7ABFX\MPj01642410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4062"/>
            <a:ext cx="952499" cy="15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C:\Documents and Settings\neha\Local Settings\Temporary Internet Files\Content.IE5\KN7JDZKG\MPj043298400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" y="4343400"/>
            <a:ext cx="955643" cy="16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36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380999"/>
            <a:ext cx="9677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smtClean="0">
                <a:solidFill>
                  <a:srgbClr val="FFCC00"/>
                </a:solidFill>
              </a:rPr>
              <a:t>Category VIII: International / Global Issues</a:t>
            </a:r>
            <a:endParaRPr lang="en-US" sz="3900" b="1" dirty="0">
              <a:solidFill>
                <a:srgbClr val="FFCC00"/>
              </a:solidFill>
            </a:endParaRPr>
          </a:p>
        </p:txBody>
      </p:sp>
      <p:pic>
        <p:nvPicPr>
          <p:cNvPr id="4" name="Picture 15" descr="C:\Documents and Settings\neha\Local Settings\Temporary Internet Files\Content.IE5\TV7NOTXS\MPj0434127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43000"/>
            <a:ext cx="947002" cy="16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Documents and Settings\neha\Local Settings\Temporary Internet Files\Content.IE5\KN7JDZKG\MPj0434084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04062"/>
            <a:ext cx="952499" cy="17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C:\Documents and Settings\neha\Local Settings\Temporary Internet Files\Content.IE5\TV7NOTXS\MPj0400051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1" y="4571999"/>
            <a:ext cx="952499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C:\Documents and Settings\neha\Local Settings\Temporary Internet Files\Content.IE5\TV7NOTXS\MPj0432928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9794"/>
            <a:ext cx="952500" cy="170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C:\Documents and Settings\neha\Local Settings\Temporary Internet Files\Content.IE5\AMJ7ABFX\MPj01642410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4062"/>
            <a:ext cx="952499" cy="15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C:\Documents and Settings\neha\Local Settings\Temporary Internet Files\Content.IE5\KN7JDZKG\MPj043298400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" y="4343400"/>
            <a:ext cx="955643" cy="16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1524000"/>
            <a:ext cx="6972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international students-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completion, with C average or higher,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years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schooling at the sixth grade level or higher where language of instruction was not English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 ICS Student Affairs at the end of winter quarter to have this applied to your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1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Taking Courses </a:t>
            </a:r>
            <a:r>
              <a:rPr lang="en-US" sz="4400" b="1" dirty="0">
                <a:solidFill>
                  <a:srgbClr val="FFCC00"/>
                </a:solidFill>
              </a:rPr>
              <a:t>O</a:t>
            </a:r>
            <a:r>
              <a:rPr lang="en-US" sz="4400" b="1" dirty="0" smtClean="0">
                <a:solidFill>
                  <a:srgbClr val="FFCC00"/>
                </a:solidFill>
              </a:rPr>
              <a:t>utside UCI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88714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may be completed outside of UCI to satisfy general education and elective courses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take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major courses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UCI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petition to take up to four approved UC-transferable lower-division classes, except for writing classes, at a community college or other university.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://www.assist.org/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sure community college courses will transfer!</a:t>
            </a:r>
          </a:p>
          <a:p>
            <a:endParaRPr lang="en-US" dirty="0"/>
          </a:p>
        </p:txBody>
      </p:sp>
      <p:pic>
        <p:nvPicPr>
          <p:cNvPr id="4" name="Picture 1036" descr="j01847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501900" cy="396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0500" y="6238875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Summer 2015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Donald Bren </a:t>
            </a:r>
            <a:r>
              <a:rPr lang="en-US" sz="4800" b="1" dirty="0">
                <a:solidFill>
                  <a:srgbClr val="FFCC00"/>
                </a:solidFill>
              </a:rPr>
              <a:t>School of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Information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&amp; Computer Sciences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560332"/>
            <a:ext cx="838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w Cen MT" panose="020B0602020104020603" pitchFamily="34" charset="0"/>
              </a:rPr>
              <a:t>Major Requirements</a:t>
            </a:r>
            <a:endParaRPr lang="en-US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02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Business Information Management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58" y="1296187"/>
            <a:ext cx="8001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degree designed to understand and apply theories and concepts of computing, informatics, business fundamentals and analytical decision making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 students go to ICS for academic counseling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Informatics/ICS, Econ, and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Mgmt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courses (9)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Lower-division mathematics courses (5)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Upper-division Informatics, Math,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Mgmt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elective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courses (20)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required courses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MPj04331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35" y="4664313"/>
            <a:ext cx="1752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MPj043309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65" y="465955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Pj043316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595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Pj043318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64313"/>
            <a:ext cx="1752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MPj043313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73044"/>
            <a:ext cx="1905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7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Computer Game Science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with a focus on designing, building, and understanding computer games and interactive media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Bren School courses (10)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Lower-division mathematics courses (6)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Upper-division Bren School courses (16)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Physics and Film and Media (2)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required courses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Documents and Settings\neha\Local Settings\Temporary Internet Files\Content.IE5\QWJ71OFU\MPj039057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" y="4800616"/>
            <a:ext cx="152478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31554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16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30926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16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j028513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8932"/>
            <a:ext cx="1524000" cy="12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30889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0592"/>
            <a:ext cx="1524000" cy="122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j0315586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88933"/>
            <a:ext cx="1524000" cy="12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4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Computer Science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foundation in low-level architecture and systems, middle-level infrastructure, algorithms, and mathematical foundations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Lower-division Bren School courses (9)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Lower-division mathematics courses (6)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courses (2)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Upper-division Bren School courses (15)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required courses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9 specializations: Algorithms, Architecture &amp; Embedded Systems, Bioinformatics, General Computing, Information, Intelligent Systems, Networked Systems, Systems &amp; Software, Visual Computing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66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Computer Science and Engineering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450" y="1524000"/>
            <a:ext cx="8093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fundamentals of computer science and the application of engineering concepts for hardware and software design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CSE/INF courses (11)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Lower-division mathematics courses (8)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units of basic science (5)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Approved science electives (2)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Upper-division CSE courses (17)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required courses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MPj03879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neha\AppData\Local\Microsoft\Windows\Temporary Internet Files\Content.IE5\002C1NUW\MP9004486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5400"/>
            <a:ext cx="20126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2" descr="MPj038773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17" y="50292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C:\Documents and Settings\neha\Local Settings\Temporary Internet Files\Content.IE5\OJZSPIUQ\MPj0424389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17" y="5029201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 descr="MPj030888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5029200"/>
            <a:ext cx="1797383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96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Data Science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of computer science and statistics to understand and manage complex data sets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Bren School courses (7)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mathematics courses (6)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statistics courses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Upper-division statistics courses (9)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Upper-division Bren School courses (5)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courses (33)</a:t>
            </a:r>
          </a:p>
        </p:txBody>
      </p:sp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1752600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 descr="MPj040051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2"/>
            <a:ext cx="1769883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1"/>
            <a:ext cx="1752600" cy="14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 descr="MPj038773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82" y="4648201"/>
            <a:ext cx="1963917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:\Documents and Settings\neha\Local Settings\Temporary Internet Files\Content.IE5\OJZSPIUQ\MPj0424389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59235"/>
            <a:ext cx="1926265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7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ICS Peer Advisors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426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Walk-in advising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you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-Academic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-Scheduling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-Campus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-Changing/Adding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-Minors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-Academic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check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-Graduation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-Non-academic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management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  <a:p>
            <a:pPr lvl="3">
              <a:lnSpc>
                <a:spcPct val="90000"/>
              </a:lnSpc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ucounsel@uci.edu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949-824-8010</a:t>
            </a:r>
          </a:p>
          <a:p>
            <a:endParaRPr lang="en-US" dirty="0"/>
          </a:p>
        </p:txBody>
      </p:sp>
      <p:pic>
        <p:nvPicPr>
          <p:cNvPr id="5" name="Picture 3" descr="C:\Users\shanahan\Pictures\Carolyn J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1234"/>
            <a:ext cx="1651000" cy="20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0"/>
            <a:ext cx="1765300" cy="2057400"/>
          </a:xfrm>
          <a:prstGeom prst="rect">
            <a:avLst/>
          </a:prstGeom>
        </p:spPr>
      </p:pic>
      <p:pic>
        <p:nvPicPr>
          <p:cNvPr id="7" name="Picture 2" descr="C:\Users\shanahan\Pictures\Ariel Xi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8755"/>
            <a:ext cx="17335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739689"/>
            <a:ext cx="1765300" cy="20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Informatics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design, application, use and impact of information technology on social, cultural, and organizational settings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Informatics &amp; ICS courses (6)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mathematics courses (2)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Upper-division Informatics &amp; CS courses (18-19)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26-27 required courses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2 tracks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-Human Computer Interaction (HCI)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-Organizations and Information Technology (OIT)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09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Software Engineering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solid foundation of computer science with knowledge of how to engineer software systems, and how to function within teams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Lower-division Informatics &amp; ICS courses (8)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Lower-division mathematics courses (6)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Upper-division Informatics &amp; CS courses (20)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required courses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1752600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 descr="MPj040051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2"/>
            <a:ext cx="1769883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1"/>
            <a:ext cx="1752600" cy="14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 descr="MPj038773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82" y="4648201"/>
            <a:ext cx="1963917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:\Documents and Settings\neha\Local Settings\Temporary Internet Files\Content.IE5\OJZSPIUQ\MPj0424389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59235"/>
            <a:ext cx="1926265" cy="14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32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1524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Sample 4 Year Plans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3386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catalogue.uci.edu    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Donald Bren School of Information and Computer Sciences  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Majors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your major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Scroll to the bottom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sample plan is exactly that—a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plan!  The plan should be used for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purposes only.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6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2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AP Exams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762000"/>
            <a:ext cx="8915400" cy="5943600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			Score		Class Credit for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Exam			3, 4 or 5		ICS/CSE 21 (must take ICS 31)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Exam			3 		ICS/CSE 21 (must take ICS 31)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4 or 5		ICS/CSE 21 and 22 (skip ICS 31-33)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Exam			4 or 5		Math 2A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Exam			3		Math 2A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4 or 5		Math 2A and 2B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C, Part I or II		4 or 5		Physics 2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C, Part I 		5		Physics 3A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C, Part II		5		Physics 3B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Chemistry Exam		4 or 5		Chemistry 1A + 4 elective units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Statistics			3, 4, or 5		Statistics  7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		4 or 5		Economics 20B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		4 or 5		Economics 20A</a:t>
            </a:r>
          </a:p>
        </p:txBody>
      </p:sp>
    </p:spTree>
    <p:extLst>
      <p:ext uri="{BB962C8B-B14F-4D97-AF65-F5344CB8AC3E}">
        <p14:creationId xmlns:p14="http://schemas.microsoft.com/office/powerpoint/2010/main" val="2476183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" y="1295400"/>
            <a:ext cx="8686800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20A (4)	ICS 31 (4)	ICS 31 (4)	CSE 41 (4)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 (4)	Math 2A (4)	Math 2A (4)	Math 2A (4)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39A (4)	ICS 60 (4)	WR 39A (4)	WR 39A or Physics 2 (4)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(1)</a:t>
            </a:r>
          </a:p>
          <a:p>
            <a:pPr>
              <a:spcBef>
                <a:spcPts val="400"/>
              </a:spcBef>
              <a:buClr>
                <a:schemeClr val="tx1"/>
              </a:buCl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ICS-UD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IN4MATX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(4)	ICS 31 (4)	ICS 31 (4)	    ICS 31 (4)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  (4)	Math 2A (4)	Stats 7 (4)	    Math 2A (4)	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39A (4)	WR 39A (4)	WR 39A (4)	    WR 39A (4)</a:t>
            </a:r>
          </a:p>
          <a:p>
            <a:pPr>
              <a:buClr>
                <a:schemeClr val="tx1"/>
              </a:buCl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(1)	ICS 90 (1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writing courses are full or if you have not taken the ELW exam yet, please substitute with a GE III or GE IV course.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200" y="1524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Fall </a:t>
            </a:r>
            <a:r>
              <a:rPr lang="en-US" sz="4400" b="1" smtClean="0">
                <a:solidFill>
                  <a:srgbClr val="FFCC00"/>
                </a:solidFill>
              </a:rPr>
              <a:t>Sample Schedule</a:t>
            </a:r>
            <a:endParaRPr lang="en-US" sz="44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1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ICS Degree/Major Requirements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courses taken to satisfy major requirements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taken for a letter grade!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 Math, Writing, Science, Economics, Film &amp; Media, Physics, etc. where applicable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MPj03415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16009"/>
            <a:ext cx="16764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17580"/>
            <a:ext cx="1689100" cy="21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MPj038779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316009"/>
            <a:ext cx="1689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57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ICS 90: First Year Seminar</a:t>
            </a:r>
            <a:endParaRPr lang="en-US" sz="4400" b="1" dirty="0">
              <a:solidFill>
                <a:srgbClr val="FFCC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96193"/>
            <a:ext cx="5105400" cy="2284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1788" y="3886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help new students transition to UCI and learn about technical areas within ICS via faculty talks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unit, P/NP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for CS and In4matx majors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Offered Fall quarter only!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08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62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ea typeface="+mj-ea"/>
                <a:cs typeface="+mj-cs"/>
              </a:rPr>
              <a:t>English Conversation Program (ECP)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ECP is mandatory for all ICS international students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week course for international students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Pass/No Pass units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exams!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for international students to practice their oral, conversational English with English-speaking facilitators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sign up, go to the International Center website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http://www.ic.uci.edu/Programs/ecp.php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15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447800"/>
            <a:ext cx="8229600" cy="4068763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week course for new, first year international students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RECOMMENDED!!!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Pass/No Pass units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exams!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about American culture and tips about how to be academically and socially successful at UCI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new friends and meet faculty and staff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campus resources and services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sign up, go to the International Center website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http://www.ic.uci.edu/Programs/isteps.php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C00"/>
                </a:solidFill>
              </a:rPr>
              <a:t>I-STEPS International Students Transitioning to Educational and Personal Success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7057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0500" y="6238875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Summer 2015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Donald Bren </a:t>
            </a:r>
            <a:r>
              <a:rPr lang="en-US" sz="4800" b="1" dirty="0">
                <a:solidFill>
                  <a:srgbClr val="FFCC00"/>
                </a:solidFill>
              </a:rPr>
              <a:t>School of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Information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&amp; Computer Sciences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99" y="4419600"/>
            <a:ext cx="838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w Cen MT" panose="020B0602020104020603" pitchFamily="34" charset="0"/>
              </a:rPr>
              <a:t>Academic Honesty Policy</a:t>
            </a:r>
          </a:p>
        </p:txBody>
      </p:sp>
    </p:spTree>
    <p:extLst>
      <p:ext uri="{BB962C8B-B14F-4D97-AF65-F5344CB8AC3E}">
        <p14:creationId xmlns:p14="http://schemas.microsoft.com/office/powerpoint/2010/main" val="495491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Your UCI Catalogue Rights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pic>
        <p:nvPicPr>
          <p:cNvPr id="4" name="Picture 6" descr="2012-13 General Catalo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28800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371600"/>
            <a:ext cx="426720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2015-16 is your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catalogue year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held to the policies and requirements in this catalogue (or the year in which you started community college)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find answers to almost all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student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Qs here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2015-16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catalog will be available online in July: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http://www.editor.uci.edu/catalogue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16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Academic Honesty Policy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visit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http://www.ics.uci.edu/ugrad/policies/Academic_Integrity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examples are considered academic dishonesty: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-Copying during an exam or quiz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-Copying a person’s homework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-Sharing code during a lab assignment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-Sharing notes and problem solutions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-Any joint effort when individual effort is required.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INTELLECTUAL CONTRIBUTION IS NOT SOLELY YOUR OWN!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assume anything, ask questions.</a:t>
            </a:r>
          </a:p>
        </p:txBody>
      </p:sp>
    </p:spTree>
    <p:extLst>
      <p:ext uri="{BB962C8B-B14F-4D97-AF65-F5344CB8AC3E}">
        <p14:creationId xmlns:p14="http://schemas.microsoft.com/office/powerpoint/2010/main" val="89099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3048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CC00"/>
                </a:solidFill>
              </a:rPr>
              <a:t>Consequences of Academic Dishonesty</a:t>
            </a:r>
            <a:endParaRPr lang="en-US" sz="43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F in the assignment, quiz, or exam, 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F in the course, 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quarter suspension, 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Expulsion from the University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report will be placed in your student file within the school and University for 2+ years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6" descr="C:\Documents and Settings\neha\Local Settings\Temporary Internet Files\Content.IE5\J1D5O839\MPj0439547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2732"/>
            <a:ext cx="18288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MPj040004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10106"/>
            <a:ext cx="1828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722210"/>
            <a:ext cx="1866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MPj038534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10106"/>
            <a:ext cx="1828800" cy="13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10107"/>
            <a:ext cx="1828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26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0500" y="6238875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Summer 2015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Donald Bren </a:t>
            </a:r>
            <a:r>
              <a:rPr lang="en-US" sz="4800" b="1" dirty="0">
                <a:solidFill>
                  <a:srgbClr val="FFCC00"/>
                </a:solidFill>
              </a:rPr>
              <a:t>School of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Information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&amp; Computer Sciences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" y="4572000"/>
            <a:ext cx="838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w Cen MT" panose="020B0602020104020603" pitchFamily="34" charset="0"/>
              </a:rPr>
              <a:t>Important Policies &amp; Deadlines</a:t>
            </a:r>
          </a:p>
        </p:txBody>
      </p:sp>
    </p:spTree>
    <p:extLst>
      <p:ext uri="{BB962C8B-B14F-4D97-AF65-F5344CB8AC3E}">
        <p14:creationId xmlns:p14="http://schemas.microsoft.com/office/powerpoint/2010/main" val="807497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University Privacy Policy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law, UCI officials may not release ANY information about you to ANY ONE without your explicit consent (registration, grades, academic status,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parents, family members, employers, etc.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j014583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0876" y="3326876"/>
            <a:ext cx="23590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28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487" y="2286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International Student Center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487" y="1600200"/>
            <a:ext cx="7239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Center website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www.ic.uci.edu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information for new international students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www.ic.uci.edu/Students/New/NewStudents.php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you have questions that are related to your international student status, please go to the International Student Center!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37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Official Transcripts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transcripts (high school, community college, university) are due to Admissions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July 1</a:t>
            </a:r>
            <a:r>
              <a:rPr lang="en-US" sz="2400" b="1" u="sng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 will place a hold on your admissions offer on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15</a:t>
            </a:r>
            <a:r>
              <a:rPr lang="en-US" sz="2400" b="1" u="sng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transcripts are late.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miss this deadline!  Admissions could rescind your admissions offer!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Admissions and Relations with Schools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-260 Aldrich Hall, Irvine CA 92697-1075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0" descr="MPj038782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69" y="1600200"/>
            <a:ext cx="1752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28" y="2971800"/>
            <a:ext cx="1755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28" y="4343400"/>
            <a:ext cx="1755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8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Student Health Insurance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are required to carry adequate health insurance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USHIP automatically assessed in student fees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waived if student’s personal health insurance is deemed equal or superior to UCI health insurance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 to submit online waiver form: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11</a:t>
            </a:r>
            <a:r>
              <a:rPr lang="en-US" sz="2400" b="1" u="sng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www.shs.uci.edu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more information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anteater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939"/>
            <a:ext cx="1533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50" y="452993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Pj040102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50" y="452993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Pj031398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50" y="452993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2993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nteater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29939"/>
            <a:ext cx="1533525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9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Fee Payment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Fees are due by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4pm on Sept 15</a:t>
            </a:r>
            <a:r>
              <a:rPr lang="en-US" sz="2400" b="1" u="sng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pay by deadline will result in classes being dropped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Late fees will be applied if fees paid after deadline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Zotbill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-your responsibility to periodically check for deadlines and inaccuracies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-https://zotaccount.uci.edu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MPj030920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650"/>
            <a:ext cx="1752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Pj034193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79950"/>
            <a:ext cx="1905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MPj030918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736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MPj034191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7995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" descr="MPj026290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75" y="4673600"/>
            <a:ext cx="1696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85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UCI Email Account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have already activated your UCInetID through your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MyAdmission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homepage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UCInetID is also your UCI email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Anteater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-Email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panteater@uci.edu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-UCInetID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panteater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UCI staff will only respond to email sent by a UCI email account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Problems? Contact Office of Information Technology (OIT)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www.oit.uci.edu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ensure that you have properly set up your UCI Gmail account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4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ICS Email Account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in addition to your UCI email account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to use the ICS computing facilities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activate ICS account, go to ICS lab in Computer Science I, 364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UCI student ID is required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ICSnetID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your ICS email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Peter Anteater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-Email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panteater@ics.uci.edu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ICSnetID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panteater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Documents and Settings\neha\Local Settings\Temporary Internet Files\Content.IE5\QWJ71OFU\MPj0390573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" y="4800616"/>
            <a:ext cx="152478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31554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16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30926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16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j028513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8932"/>
            <a:ext cx="1524000" cy="12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308891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0592"/>
            <a:ext cx="1524000" cy="122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j0315586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88933"/>
            <a:ext cx="1524000" cy="125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9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Components of your UCI Degree </a:t>
            </a:r>
            <a:endParaRPr lang="en-US" sz="4400" b="1" dirty="0" smtClean="0">
              <a:solidFill>
                <a:srgbClr val="FFCC00"/>
              </a:solidFill>
            </a:endParaRPr>
          </a:p>
          <a:p>
            <a:endParaRPr lang="en-US" sz="4400" dirty="0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33400" y="1447800"/>
            <a:ext cx="2362200" cy="6096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</a:rPr>
              <a:t>UC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 Entry Level Writing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History &amp; Institutions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Requirement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Residency Requirement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Requirement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Education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5029200" y="1447800"/>
            <a:ext cx="3581400" cy="5334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</a:rPr>
              <a:t>General </a:t>
            </a:r>
            <a:r>
              <a:rPr lang="en-US" b="1" dirty="0" smtClean="0">
                <a:latin typeface="+mj-lt"/>
              </a:rPr>
              <a:t>Education Requirements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3622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(3)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&amp; Technology (3)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&amp; Behavioral Sciences (3)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 &amp; Humanities (3)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Quantitative, Symbolic &amp; Computational Reasoning (3)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other than English (1-3)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 Studies (1)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/ Global Issues (1)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33400" y="4343400"/>
            <a:ext cx="2362200" cy="6096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</a:rPr>
              <a:t>Major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>
                <a:latin typeface="+mj-lt"/>
              </a:rPr>
              <a:t>Requirements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181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requirements depending on your major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26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Add/Drop/Change Policy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828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 to make ANY changes to your schedule is Friday of Week 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 will only be considered under documented extenuating circumstances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Approvals are required by the Dean of the School that is offering the course AND the Dean of the School of your major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:\Users\neha\AppData\Local\Microsoft\Windows\Temporary Internet Files\Content.IE5\002C1NUW\MP9004486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632"/>
            <a:ext cx="2012617" cy="16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neha\AppData\Local\Microsoft\Windows\Temporary Internet Files\Content.IE5\002C1NUW\MP9004022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2839431"/>
            <a:ext cx="2022141" cy="16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neha\AppData\Local\Microsoft\Windows\Temporary Internet Files\Content.IE5\K94GG72H\MP9004221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012617" cy="15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07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0500" y="6238875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Summer 2015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Donald Bren </a:t>
            </a:r>
            <a:r>
              <a:rPr lang="en-US" sz="4800" b="1" dirty="0">
                <a:solidFill>
                  <a:srgbClr val="FFCC00"/>
                </a:solidFill>
              </a:rPr>
              <a:t>School of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Information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&amp; Computer Sciences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" y="4572000"/>
            <a:ext cx="838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w Cen MT" panose="020B0602020104020603" pitchFamily="34" charset="0"/>
              </a:rPr>
              <a:t>Enrolling in Courses</a:t>
            </a:r>
          </a:p>
        </p:txBody>
      </p:sp>
    </p:spTree>
    <p:extLst>
      <p:ext uri="{BB962C8B-B14F-4D97-AF65-F5344CB8AC3E}">
        <p14:creationId xmlns:p14="http://schemas.microsoft.com/office/powerpoint/2010/main" val="1663049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C00"/>
                </a:solidFill>
              </a:rPr>
              <a:t>Necessary Items for Enrollment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8-digit student ID number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UCInetIC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password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-If you have forgotten your password, go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www.oit.uci.edu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reset it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 activate your UCInetID, go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www.activate.uci.edu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28" descr="peter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9425" y="3733800"/>
            <a:ext cx="219075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28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Enrolling in Courses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218" y="1447800"/>
            <a:ext cx="78713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 in Fall quarter courses based on the recommended plan that was given to you today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presentation, you will enroll in classes at the ICS labs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 in classes via WebReg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-WebReg is UCI’s registration system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-Allows you to register from anywhere using your UCInetID and password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-Go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http://www.reg.uci.edu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your enrollment window opens, you have 48 hours of access to WebReg.  After 48 hours, you are restricted to WebReg between 7p.m. to 7 a.m.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03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About WebReg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or drop a course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grade option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Modify units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eligibility to enroll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your class schedule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any holds on your account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 7 days per week, except 4-6 a.m. (scheduled maintenance)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WebReg?  Call the Registrar’s office at 949-824-6124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MPj03879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12363"/>
            <a:ext cx="1752600" cy="10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MPj03992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2117889"/>
            <a:ext cx="1752600" cy="93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MPj038773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4037029"/>
            <a:ext cx="1752600" cy="97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MPj040051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92325"/>
            <a:ext cx="1769883" cy="11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283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228600"/>
            <a:ext cx="975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 smtClean="0">
                <a:solidFill>
                  <a:srgbClr val="FFCC00"/>
                </a:solidFill>
              </a:rPr>
              <a:t>Searchable Schedule of Classes (</a:t>
            </a:r>
            <a:r>
              <a:rPr lang="en-US" sz="4100" b="1" dirty="0" err="1" smtClean="0">
                <a:solidFill>
                  <a:srgbClr val="FFCC00"/>
                </a:solidFill>
              </a:rPr>
              <a:t>WebSoc</a:t>
            </a:r>
            <a:r>
              <a:rPr lang="en-US" sz="4100" b="1" dirty="0" smtClean="0">
                <a:solidFill>
                  <a:srgbClr val="FFCC00"/>
                </a:solidFill>
              </a:rPr>
              <a:t>)</a:t>
            </a:r>
            <a:endParaRPr lang="en-US" sz="41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WebSoc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identify updated info on class times, locations, enrollment numbers, restrictions,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 in courses via the 5-digit course code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enroll in corresponding lab or discussion if one is listed with the lecture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not a CSE major, do not enroll in CSE courses!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17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enroll?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6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257800" cy="5410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know your 8 digit student ID number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know your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UCInetID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password to enroll in classes today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forgotten  your password, you will have to go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www.oit.uci.edu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reset it.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did not activate your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UCInetID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www.activate.uci.edu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activate it.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8" name="Picture 1028" descr="peter-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514600"/>
            <a:ext cx="2190750" cy="2243138"/>
          </a:xfrm>
        </p:spPr>
      </p:pic>
    </p:spTree>
    <p:extLst>
      <p:ext uri="{BB962C8B-B14F-4D97-AF65-F5344CB8AC3E}">
        <p14:creationId xmlns:p14="http://schemas.microsoft.com/office/powerpoint/2010/main" val="451237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74931"/>
            <a:ext cx="5841045" cy="50705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4114800"/>
            <a:ext cx="1371600" cy="457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52400"/>
            <a:ext cx="8001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solidFill>
                  <a:srgbClr val="FFCC00"/>
                </a:solidFill>
              </a:rPr>
              <a:t>WEBREG - http://reg.uci.edu</a:t>
            </a:r>
            <a:endParaRPr lang="en-US" sz="41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759"/>
            <a:ext cx="9144000" cy="4182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C00"/>
                </a:solidFill>
              </a:rPr>
              <a:t>1. SCHEDULE OF CLASSES</a:t>
            </a:r>
            <a:endParaRPr lang="en-US" sz="2200" b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6096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CC00"/>
                </a:solidFill>
              </a:rPr>
              <a:t>2</a:t>
            </a:r>
            <a:r>
              <a:rPr lang="en-US" sz="2200" b="1" dirty="0" smtClean="0">
                <a:solidFill>
                  <a:srgbClr val="FFCC00"/>
                </a:solidFill>
              </a:rPr>
              <a:t>. WEBREG</a:t>
            </a:r>
            <a:endParaRPr lang="en-US" sz="22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Common WebReg Error Messages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81" y="1371600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my course(s) get dropped?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enroll in the accompanying lab and/or discussion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can’t I add the class(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 want?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conflicts are not allowed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maximum 18 units (waitlisted courses are counted)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courses have school/major restrictions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“prerequisite not met”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WebReg does not recognize that you have the prerequisite course(s). Contact the Student Affairs Office for that course.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8" descr="MPj03879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12363"/>
            <a:ext cx="1752600" cy="10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MPj03992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2117889"/>
            <a:ext cx="1752600" cy="93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MPj038773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4037029"/>
            <a:ext cx="1752600" cy="97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MPj040051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92325"/>
            <a:ext cx="1769883" cy="11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0500" y="6238875"/>
            <a:ext cx="1795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</a:rPr>
              <a:t>Summer 2015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Donald Bren </a:t>
            </a:r>
            <a:r>
              <a:rPr lang="en-US" sz="4800" b="1" dirty="0">
                <a:solidFill>
                  <a:srgbClr val="FFCC00"/>
                </a:solidFill>
              </a:rPr>
              <a:t>School of </a:t>
            </a:r>
            <a:endParaRPr lang="en-US" sz="4800" b="1" dirty="0" smtClean="0">
              <a:solidFill>
                <a:srgbClr val="FFCC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Information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FFCC00"/>
                </a:solidFill>
              </a:rPr>
              <a:t>&amp; Computer Sciences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8231" y="4407932"/>
            <a:ext cx="7141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w Cen MT" panose="020B0602020104020603" pitchFamily="34" charset="0"/>
              </a:rPr>
              <a:t>#1-5 UC Requirements</a:t>
            </a:r>
            <a:endParaRPr lang="en-US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77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Other Enrollment Items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5971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447800"/>
            <a:ext cx="548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—Must be enrolled in 6 units for aid to be disbursed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day of instruction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always the first day of lecture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Humanities Core and Professor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courses in which case discussion / lab is your first day of instruction.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Unauthorized repeat / credit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—May not take/ repeat a course for which you have already earned credit via AP exam, articulation review, grade of Pass or C and better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8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Prerequisite Clearing Requests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0772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WebReg does not recognize prerequisite credit via AP exam, non-UCI course, syllabus review,  petition and / or exception to policy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https://ugradforms.ics.uci.edu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24/ 7.  Do not wait until the last minute to submit your prerequisite clearing (PC) requests!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submit requests for courses you do not need clearance for!</a:t>
            </a:r>
          </a:p>
          <a:p>
            <a:endParaRPr lang="en-US" sz="23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If you need to be cleared for a non-ICS course, you must go to the academic counseling unit of the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offers the course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C:\Documents and Settings\neha\Local Settings\Temporary Internet Files\Content.IE5\OJZSPIUQ\MPj0424389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5" y="5257800"/>
            <a:ext cx="1828800" cy="7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C:\Documents and Settings\neha\Local Settings\Temporary Internet Files\Content.IE5\QWJ71OFU\MPj0390563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75" y="5257800"/>
            <a:ext cx="1816100" cy="7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75" y="5257800"/>
            <a:ext cx="1828800" cy="7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33" y="5257800"/>
            <a:ext cx="1828800" cy="7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8" y="5257800"/>
            <a:ext cx="1885492" cy="7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56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Important Events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371600"/>
            <a:ext cx="5562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Sept 21 to Wednesday Sept 23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Student Convocation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Sept 21, 9:15-10:15 a.m.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Dean’s Welcome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Sept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 Time to be determined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Anteater Club Fair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Sept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 Afternoon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 Academic Planning Workshop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Sept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 Time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determined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All Welcome Week events are FREE!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ov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1155"/>
            <a:ext cx="2932112" cy="41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Don’t Forget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 BEGIN 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SEPTEMBER 24</a:t>
            </a:r>
            <a:r>
              <a:rPr lang="en-US" sz="6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5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</a:rPr>
              <a:t>#1. UC Entry Level Writing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 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 in WR 39A after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English courses: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 39A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Writing and Rhetoric</a:t>
            </a: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essays, learn principles of rhetoric, paragraph development, sentence structure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11" descr="MPj03415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981200" cy="121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8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FFCC00"/>
                </a:solidFill>
              </a:rPr>
              <a:t>#2. American History &amp; Institutions</a:t>
            </a:r>
          </a:p>
          <a:p>
            <a:endParaRPr lang="en-US" dirty="0"/>
          </a:p>
        </p:txBody>
      </p:sp>
      <p:pic>
        <p:nvPicPr>
          <p:cNvPr id="3" name="Picture 16" descr="j020208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298700" cy="3657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708666"/>
            <a:ext cx="58674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 will enroll in: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-History 40ABC; 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-One course from History 40ABC and Political Science 21A (2 courses total)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77" y="-1524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CC00"/>
                </a:solidFill>
              </a:rPr>
              <a:t>#3, 4 &amp; 5. Unit, Residency &amp; Grade Requirements</a:t>
            </a:r>
            <a:endParaRPr lang="en-US" sz="4200" b="1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graduate with a minimum of 180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36 of the last 45 units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completed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Requirement: 2.0 GPA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UC courses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courses required for your major</a:t>
            </a:r>
          </a:p>
          <a:p>
            <a:pPr lvl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UD courses required for your major</a:t>
            </a:r>
          </a:p>
          <a:p>
            <a:endParaRPr lang="en-US" dirty="0"/>
          </a:p>
        </p:txBody>
      </p:sp>
      <p:pic>
        <p:nvPicPr>
          <p:cNvPr id="4" name="Picture 7" descr="grad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800225" cy="291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02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Medi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ind_1942_slid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36363"/>
        </a:dk1>
        <a:lt1>
          <a:srgbClr val="FFFFFF"/>
        </a:lt1>
        <a:dk2>
          <a:srgbClr val="483D8B"/>
        </a:dk2>
        <a:lt2>
          <a:srgbClr val="FFFFFF"/>
        </a:lt2>
        <a:accent1>
          <a:srgbClr val="CCC8E8"/>
        </a:accent1>
        <a:accent2>
          <a:srgbClr val="AAA4D8"/>
        </a:accent2>
        <a:accent3>
          <a:srgbClr val="B1AFC4"/>
        </a:accent3>
        <a:accent4>
          <a:srgbClr val="DADADA"/>
        </a:accent4>
        <a:accent5>
          <a:srgbClr val="E2E0F2"/>
        </a:accent5>
        <a:accent6>
          <a:srgbClr val="9A94C4"/>
        </a:accent6>
        <a:hlink>
          <a:srgbClr val="7A6EC0"/>
        </a:hlink>
        <a:folHlink>
          <a:srgbClr val="52449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36363"/>
        </a:dk1>
        <a:lt1>
          <a:srgbClr val="FFFFFF"/>
        </a:lt1>
        <a:dk2>
          <a:srgbClr val="483D8B"/>
        </a:dk2>
        <a:lt2>
          <a:srgbClr val="FFFFFF"/>
        </a:lt2>
        <a:accent1>
          <a:srgbClr val="8B4DAF"/>
        </a:accent1>
        <a:accent2>
          <a:srgbClr val="6A5EB8"/>
        </a:accent2>
        <a:accent3>
          <a:srgbClr val="B1AFC4"/>
        </a:accent3>
        <a:accent4>
          <a:srgbClr val="DADADA"/>
        </a:accent4>
        <a:accent5>
          <a:srgbClr val="C4B2D4"/>
        </a:accent5>
        <a:accent6>
          <a:srgbClr val="5F54A6"/>
        </a:accent6>
        <a:hlink>
          <a:srgbClr val="CA64A4"/>
        </a:hlink>
        <a:folHlink>
          <a:srgbClr val="95AA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36363"/>
        </a:dk1>
        <a:lt1>
          <a:srgbClr val="FFFFFF"/>
        </a:lt1>
        <a:dk2>
          <a:srgbClr val="483D8B"/>
        </a:dk2>
        <a:lt2>
          <a:srgbClr val="FFFFFF"/>
        </a:lt2>
        <a:accent1>
          <a:srgbClr val="81842B"/>
        </a:accent1>
        <a:accent2>
          <a:srgbClr val="C3C64E"/>
        </a:accent2>
        <a:accent3>
          <a:srgbClr val="B1AFC4"/>
        </a:accent3>
        <a:accent4>
          <a:srgbClr val="DADADA"/>
        </a:accent4>
        <a:accent5>
          <a:srgbClr val="C1C2AC"/>
        </a:accent5>
        <a:accent6>
          <a:srgbClr val="B0B346"/>
        </a:accent6>
        <a:hlink>
          <a:srgbClr val="C6994E"/>
        </a:hlink>
        <a:folHlink>
          <a:srgbClr val="9B94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36363"/>
        </a:dk1>
        <a:lt1>
          <a:srgbClr val="FFFFFF"/>
        </a:lt1>
        <a:dk2>
          <a:srgbClr val="483D8B"/>
        </a:dk2>
        <a:lt2>
          <a:srgbClr val="FFFFFF"/>
        </a:lt2>
        <a:accent1>
          <a:srgbClr val="6ED078"/>
        </a:accent1>
        <a:accent2>
          <a:srgbClr val="D2C274"/>
        </a:accent2>
        <a:accent3>
          <a:srgbClr val="B1AFC4"/>
        </a:accent3>
        <a:accent4>
          <a:srgbClr val="DADADA"/>
        </a:accent4>
        <a:accent5>
          <a:srgbClr val="BAE4BE"/>
        </a:accent5>
        <a:accent6>
          <a:srgbClr val="BEB068"/>
        </a:accent6>
        <a:hlink>
          <a:srgbClr val="CC6861"/>
        </a:hlink>
        <a:folHlink>
          <a:srgbClr val="8B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636363"/>
        </a:lt2>
        <a:accent1>
          <a:srgbClr val="CCC8E8"/>
        </a:accent1>
        <a:accent2>
          <a:srgbClr val="AAA4D8"/>
        </a:accent2>
        <a:accent3>
          <a:srgbClr val="FFFFFF"/>
        </a:accent3>
        <a:accent4>
          <a:srgbClr val="000000"/>
        </a:accent4>
        <a:accent5>
          <a:srgbClr val="E2E0F2"/>
        </a:accent5>
        <a:accent6>
          <a:srgbClr val="9A94C4"/>
        </a:accent6>
        <a:hlink>
          <a:srgbClr val="7A6EC0"/>
        </a:hlink>
        <a:folHlink>
          <a:srgbClr val="5244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636363"/>
        </a:lt2>
        <a:accent1>
          <a:srgbClr val="8B4DAF"/>
        </a:accent1>
        <a:accent2>
          <a:srgbClr val="6A5EB8"/>
        </a:accent2>
        <a:accent3>
          <a:srgbClr val="FFFFFF"/>
        </a:accent3>
        <a:accent4>
          <a:srgbClr val="000000"/>
        </a:accent4>
        <a:accent5>
          <a:srgbClr val="C4B2D4"/>
        </a:accent5>
        <a:accent6>
          <a:srgbClr val="5F54A6"/>
        </a:accent6>
        <a:hlink>
          <a:srgbClr val="CA64A4"/>
        </a:hlink>
        <a:folHlink>
          <a:srgbClr val="95AA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636363"/>
        </a:lt2>
        <a:accent1>
          <a:srgbClr val="81842B"/>
        </a:accent1>
        <a:accent2>
          <a:srgbClr val="C3C64E"/>
        </a:accent2>
        <a:accent3>
          <a:srgbClr val="FFFFFF"/>
        </a:accent3>
        <a:accent4>
          <a:srgbClr val="000000"/>
        </a:accent4>
        <a:accent5>
          <a:srgbClr val="C1C2AC"/>
        </a:accent5>
        <a:accent6>
          <a:srgbClr val="B0B346"/>
        </a:accent6>
        <a:hlink>
          <a:srgbClr val="C6994E"/>
        </a:hlink>
        <a:folHlink>
          <a:srgbClr val="9B9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636363"/>
        </a:lt2>
        <a:accent1>
          <a:srgbClr val="6ED078"/>
        </a:accent1>
        <a:accent2>
          <a:srgbClr val="D2C274"/>
        </a:accent2>
        <a:accent3>
          <a:srgbClr val="FFFFFF"/>
        </a:accent3>
        <a:accent4>
          <a:srgbClr val="000000"/>
        </a:accent4>
        <a:accent5>
          <a:srgbClr val="BAE4BE"/>
        </a:accent5>
        <a:accent6>
          <a:srgbClr val="BEB068"/>
        </a:accent6>
        <a:hlink>
          <a:srgbClr val="CC6861"/>
        </a:hlink>
        <a:folHlink>
          <a:srgbClr val="8B76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edi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2844</Words>
  <Application>Microsoft Office PowerPoint</Application>
  <PresentationFormat>On-screen Show (4:3)</PresentationFormat>
  <Paragraphs>448</Paragraphs>
  <Slides>63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ＭＳ Ｐゴシック</vt:lpstr>
      <vt:lpstr>Arial</vt:lpstr>
      <vt:lpstr>Calibri</vt:lpstr>
      <vt:lpstr>Georgia</vt:lpstr>
      <vt:lpstr>Times New Roman</vt:lpstr>
      <vt:lpstr>Tw Cen MT</vt:lpstr>
      <vt:lpstr>Wingdings</vt:lpstr>
      <vt:lpstr>Wingdings 2</vt:lpstr>
      <vt:lpstr>1_Median</vt:lpstr>
      <vt:lpstr>2_Median</vt:lpstr>
      <vt:lpstr>3_ind_1942_slide</vt:lpstr>
      <vt:lpstr>3_Median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need to enroll?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Irvine - Bren:ICS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 School of Information and Computers Science</dc:creator>
  <cp:lastModifiedBy>Shanahan,Jessica</cp:lastModifiedBy>
  <cp:revision>100</cp:revision>
  <dcterms:created xsi:type="dcterms:W3CDTF">2015-03-16T16:53:04Z</dcterms:created>
  <dcterms:modified xsi:type="dcterms:W3CDTF">2015-08-06T21:41:49Z</dcterms:modified>
</cp:coreProperties>
</file>