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Override1.xml" ContentType="application/vnd.openxmlformats-officedocument.themeOverr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media/image37.jpg" ContentType="image/png"/>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 id="2147483675" r:id="rId2"/>
  </p:sldMasterIdLst>
  <p:notesMasterIdLst>
    <p:notesMasterId r:id="rId50"/>
  </p:notesMasterIdLst>
  <p:handoutMasterIdLst>
    <p:handoutMasterId r:id="rId51"/>
  </p:handoutMasterIdLst>
  <p:sldIdLst>
    <p:sldId id="328" r:id="rId3"/>
    <p:sldId id="426" r:id="rId4"/>
    <p:sldId id="454" r:id="rId5"/>
    <p:sldId id="434" r:id="rId6"/>
    <p:sldId id="427" r:id="rId7"/>
    <p:sldId id="435" r:id="rId8"/>
    <p:sldId id="442" r:id="rId9"/>
    <p:sldId id="443" r:id="rId10"/>
    <p:sldId id="444" r:id="rId11"/>
    <p:sldId id="445" r:id="rId12"/>
    <p:sldId id="446" r:id="rId13"/>
    <p:sldId id="447" r:id="rId14"/>
    <p:sldId id="448" r:id="rId15"/>
    <p:sldId id="449" r:id="rId16"/>
    <p:sldId id="455" r:id="rId17"/>
    <p:sldId id="456" r:id="rId18"/>
    <p:sldId id="457" r:id="rId19"/>
    <p:sldId id="458" r:id="rId20"/>
    <p:sldId id="459" r:id="rId21"/>
    <p:sldId id="436" r:id="rId22"/>
    <p:sldId id="438" r:id="rId23"/>
    <p:sldId id="439" r:id="rId24"/>
    <p:sldId id="461" r:id="rId25"/>
    <p:sldId id="441" r:id="rId26"/>
    <p:sldId id="450" r:id="rId27"/>
    <p:sldId id="428" r:id="rId28"/>
    <p:sldId id="429" r:id="rId29"/>
    <p:sldId id="430" r:id="rId30"/>
    <p:sldId id="431" r:id="rId31"/>
    <p:sldId id="433" r:id="rId32"/>
    <p:sldId id="432" r:id="rId33"/>
    <p:sldId id="378" r:id="rId34"/>
    <p:sldId id="379" r:id="rId35"/>
    <p:sldId id="381" r:id="rId36"/>
    <p:sldId id="451" r:id="rId37"/>
    <p:sldId id="460" r:id="rId38"/>
    <p:sldId id="382" r:id="rId39"/>
    <p:sldId id="384" r:id="rId40"/>
    <p:sldId id="419" r:id="rId41"/>
    <p:sldId id="420" r:id="rId42"/>
    <p:sldId id="421" r:id="rId43"/>
    <p:sldId id="422" r:id="rId44"/>
    <p:sldId id="423" r:id="rId45"/>
    <p:sldId id="424" r:id="rId46"/>
    <p:sldId id="386" r:id="rId47"/>
    <p:sldId id="452" r:id="rId48"/>
    <p:sldId id="412" r:id="rId49"/>
  </p:sldIdLst>
  <p:sldSz cx="9144000" cy="6858000" type="screen4x3"/>
  <p:notesSz cx="6985000" cy="9283700"/>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5252"/>
    <a:srgbClr val="646464"/>
    <a:srgbClr val="737373"/>
    <a:srgbClr val="658BE1"/>
    <a:srgbClr val="3E6EDA"/>
    <a:srgbClr val="1A3C88"/>
    <a:srgbClr val="2658C8"/>
    <a:srgbClr val="1F47A1"/>
    <a:srgbClr val="214CAB"/>
    <a:srgbClr val="1E44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932" autoAdjust="0"/>
    <p:restoredTop sz="94660"/>
  </p:normalViewPr>
  <p:slideViewPr>
    <p:cSldViewPr>
      <p:cViewPr varScale="1">
        <p:scale>
          <a:sx n="124" d="100"/>
          <a:sy n="124" d="100"/>
        </p:scale>
        <p:origin x="846"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179175381484058"/>
          <c:y val="0"/>
          <c:w val="0.59084652004284466"/>
          <c:h val="0.92463212980321807"/>
        </c:manualLayout>
      </c:layout>
      <c:pie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8F5-4F89-ACE2-0619D8FF5298}"/>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A8F5-4F89-ACE2-0619D8FF5298}"/>
              </c:ext>
            </c:extLst>
          </c:dPt>
          <c:dPt>
            <c:idx val="2"/>
            <c:bubble3D val="0"/>
            <c:spPr>
              <a:solidFill>
                <a:schemeClr val="accent1"/>
              </a:solidFill>
              <a:ln w="19050">
                <a:solidFill>
                  <a:schemeClr val="lt1"/>
                </a:solidFill>
              </a:ln>
              <a:effectLst/>
            </c:spPr>
            <c:extLst>
              <c:ext xmlns:c16="http://schemas.microsoft.com/office/drawing/2014/chart" uri="{C3380CC4-5D6E-409C-BE32-E72D297353CC}">
                <c16:uniqueId val="{00000005-A8F5-4F89-ACE2-0619D8FF5298}"/>
              </c:ext>
            </c:extLst>
          </c:dPt>
          <c:dPt>
            <c:idx val="3"/>
            <c:bubble3D val="0"/>
            <c:spPr>
              <a:solidFill>
                <a:schemeClr val="accent1"/>
              </a:solidFill>
              <a:ln w="19050">
                <a:solidFill>
                  <a:schemeClr val="lt1"/>
                </a:solidFill>
              </a:ln>
              <a:effectLst/>
            </c:spPr>
            <c:extLst>
              <c:ext xmlns:c16="http://schemas.microsoft.com/office/drawing/2014/chart" uri="{C3380CC4-5D6E-409C-BE32-E72D297353CC}">
                <c16:uniqueId val="{00000007-A8F5-4F89-ACE2-0619D8FF5298}"/>
              </c:ext>
            </c:extLst>
          </c:dPt>
          <c:dPt>
            <c:idx val="4"/>
            <c:bubble3D val="0"/>
            <c:spPr>
              <a:solidFill>
                <a:schemeClr val="accent1"/>
              </a:solidFill>
              <a:ln w="19050">
                <a:solidFill>
                  <a:schemeClr val="lt1"/>
                </a:solidFill>
              </a:ln>
              <a:effectLst/>
            </c:spPr>
            <c:extLst>
              <c:ext xmlns:c16="http://schemas.microsoft.com/office/drawing/2014/chart" uri="{C3380CC4-5D6E-409C-BE32-E72D297353CC}">
                <c16:uniqueId val="{00000009-A8F5-4F89-ACE2-0619D8FF5298}"/>
              </c:ext>
            </c:extLst>
          </c:dPt>
          <c:dPt>
            <c:idx val="5"/>
            <c:bubble3D val="0"/>
            <c:spPr>
              <a:solidFill>
                <a:schemeClr val="accent1"/>
              </a:solidFill>
              <a:ln w="19050">
                <a:solidFill>
                  <a:schemeClr val="lt1"/>
                </a:solidFill>
              </a:ln>
              <a:effectLst/>
            </c:spPr>
            <c:extLst>
              <c:ext xmlns:c16="http://schemas.microsoft.com/office/drawing/2014/chart" uri="{C3380CC4-5D6E-409C-BE32-E72D297353CC}">
                <c16:uniqueId val="{0000000B-A8F5-4F89-ACE2-0619D8FF5298}"/>
              </c:ext>
            </c:extLst>
          </c:dPt>
          <c:dPt>
            <c:idx val="6"/>
            <c:bubble3D val="0"/>
            <c:spPr>
              <a:solidFill>
                <a:schemeClr val="accent1"/>
              </a:solidFill>
              <a:ln w="19050">
                <a:solidFill>
                  <a:schemeClr val="lt1"/>
                </a:solidFill>
              </a:ln>
              <a:effectLst/>
            </c:spPr>
            <c:extLst>
              <c:ext xmlns:c16="http://schemas.microsoft.com/office/drawing/2014/chart" uri="{C3380CC4-5D6E-409C-BE32-E72D297353CC}">
                <c16:uniqueId val="{0000000D-A8F5-4F89-ACE2-0619D8FF5298}"/>
              </c:ext>
            </c:extLst>
          </c:dPt>
          <c:dPt>
            <c:idx val="7"/>
            <c:bubble3D val="0"/>
            <c:spPr>
              <a:solidFill>
                <a:schemeClr val="accent1"/>
              </a:solidFill>
              <a:ln w="19050">
                <a:solidFill>
                  <a:schemeClr val="lt1"/>
                </a:solidFill>
              </a:ln>
              <a:effectLst/>
            </c:spPr>
            <c:extLst>
              <c:ext xmlns:c16="http://schemas.microsoft.com/office/drawing/2014/chart" uri="{C3380CC4-5D6E-409C-BE32-E72D297353CC}">
                <c16:uniqueId val="{0000000F-A8F5-4F89-ACE2-0619D8FF5298}"/>
              </c:ext>
            </c:extLst>
          </c:dPt>
          <c:dPt>
            <c:idx val="8"/>
            <c:bubble3D val="0"/>
            <c:spPr>
              <a:solidFill>
                <a:schemeClr val="accent2"/>
              </a:solidFill>
              <a:ln w="19050">
                <a:solidFill>
                  <a:schemeClr val="lt1"/>
                </a:solidFill>
              </a:ln>
              <a:effectLst/>
            </c:spPr>
            <c:extLst>
              <c:ext xmlns:c16="http://schemas.microsoft.com/office/drawing/2014/chart" uri="{C3380CC4-5D6E-409C-BE32-E72D297353CC}">
                <c16:uniqueId val="{00000011-A8F5-4F89-ACE2-0619D8FF5298}"/>
              </c:ext>
            </c:extLst>
          </c:dPt>
          <c:dPt>
            <c:idx val="9"/>
            <c:bubble3D val="0"/>
            <c:spPr>
              <a:solidFill>
                <a:schemeClr val="accent3"/>
              </a:solidFill>
              <a:ln w="19050">
                <a:solidFill>
                  <a:schemeClr val="lt1"/>
                </a:solidFill>
              </a:ln>
              <a:effectLst/>
            </c:spPr>
            <c:extLst>
              <c:ext xmlns:c16="http://schemas.microsoft.com/office/drawing/2014/chart" uri="{C3380CC4-5D6E-409C-BE32-E72D297353CC}">
                <c16:uniqueId val="{00000013-A8F5-4F89-ACE2-0619D8FF5298}"/>
              </c:ext>
            </c:extLst>
          </c:dPt>
          <c:dPt>
            <c:idx val="10"/>
            <c:bubble3D val="0"/>
            <c:spPr>
              <a:solidFill>
                <a:schemeClr val="accent3"/>
              </a:solidFill>
              <a:ln w="19050">
                <a:solidFill>
                  <a:schemeClr val="lt1"/>
                </a:solidFill>
              </a:ln>
              <a:effectLst/>
            </c:spPr>
            <c:extLst>
              <c:ext xmlns:c16="http://schemas.microsoft.com/office/drawing/2014/chart" uri="{C3380CC4-5D6E-409C-BE32-E72D297353CC}">
                <c16:uniqueId val="{00000015-A8F5-4F89-ACE2-0619D8FF5298}"/>
              </c:ext>
            </c:extLst>
          </c:dPt>
          <c:dPt>
            <c:idx val="11"/>
            <c:bubble3D val="0"/>
            <c:spPr>
              <a:solidFill>
                <a:schemeClr val="accent3"/>
              </a:solidFill>
              <a:ln w="19050">
                <a:solidFill>
                  <a:schemeClr val="lt1"/>
                </a:solidFill>
              </a:ln>
              <a:effectLst/>
            </c:spPr>
            <c:extLst>
              <c:ext xmlns:c16="http://schemas.microsoft.com/office/drawing/2014/chart" uri="{C3380CC4-5D6E-409C-BE32-E72D297353CC}">
                <c16:uniqueId val="{00000017-A8F5-4F89-ACE2-0619D8FF5298}"/>
              </c:ext>
            </c:extLst>
          </c:dPt>
          <c:dPt>
            <c:idx val="12"/>
            <c:bubble3D val="0"/>
            <c:spPr>
              <a:solidFill>
                <a:schemeClr val="accent3"/>
              </a:solidFill>
              <a:ln w="19050">
                <a:solidFill>
                  <a:schemeClr val="lt1"/>
                </a:solidFill>
              </a:ln>
              <a:effectLst/>
            </c:spPr>
            <c:extLst>
              <c:ext xmlns:c16="http://schemas.microsoft.com/office/drawing/2014/chart" uri="{C3380CC4-5D6E-409C-BE32-E72D297353CC}">
                <c16:uniqueId val="{00000019-A8F5-4F89-ACE2-0619D8FF5298}"/>
              </c:ext>
            </c:extLst>
          </c:dPt>
          <c:dPt>
            <c:idx val="13"/>
            <c:bubble3D val="0"/>
            <c:spPr>
              <a:solidFill>
                <a:schemeClr val="accent3"/>
              </a:solidFill>
              <a:ln w="19050">
                <a:solidFill>
                  <a:schemeClr val="lt1"/>
                </a:solidFill>
              </a:ln>
              <a:effectLst/>
            </c:spPr>
            <c:extLst>
              <c:ext xmlns:c16="http://schemas.microsoft.com/office/drawing/2014/chart" uri="{C3380CC4-5D6E-409C-BE32-E72D297353CC}">
                <c16:uniqueId val="{0000001B-A8F5-4F89-ACE2-0619D8FF5298}"/>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A8F5-4F89-ACE2-0619D8FF5298}"/>
              </c:ext>
            </c:extLst>
          </c:dPt>
          <c:cat>
            <c:strRef>
              <c:f>Sheet1!$A$2:$A$16</c:f>
              <c:strCache>
                <c:ptCount val="14"/>
                <c:pt idx="0">
                  <c:v>GE 1</c:v>
                </c:pt>
                <c:pt idx="1">
                  <c:v>GE2</c:v>
                </c:pt>
                <c:pt idx="2">
                  <c:v>GE3</c:v>
                </c:pt>
                <c:pt idx="3">
                  <c:v>GE4</c:v>
                </c:pt>
                <c:pt idx="4">
                  <c:v>GE5</c:v>
                </c:pt>
                <c:pt idx="5">
                  <c:v>GE6</c:v>
                </c:pt>
                <c:pt idx="6">
                  <c:v>GE7</c:v>
                </c:pt>
                <c:pt idx="7">
                  <c:v>GE8</c:v>
                </c:pt>
                <c:pt idx="8">
                  <c:v>major</c:v>
                </c:pt>
                <c:pt idx="9">
                  <c:v>UC 1</c:v>
                </c:pt>
                <c:pt idx="10">
                  <c:v>UC 2</c:v>
                </c:pt>
                <c:pt idx="11">
                  <c:v>UC 3</c:v>
                </c:pt>
                <c:pt idx="12">
                  <c:v>UC 4</c:v>
                </c:pt>
                <c:pt idx="13">
                  <c:v>UC 5</c:v>
                </c:pt>
              </c:strCache>
            </c:strRef>
          </c:cat>
          <c:val>
            <c:numRef>
              <c:f>Sheet1!$B$2:$B$16</c:f>
              <c:numCache>
                <c:formatCode>General</c:formatCode>
                <c:ptCount val="15"/>
                <c:pt idx="0">
                  <c:v>1.25</c:v>
                </c:pt>
                <c:pt idx="1">
                  <c:v>1.25</c:v>
                </c:pt>
                <c:pt idx="2">
                  <c:v>1.25</c:v>
                </c:pt>
                <c:pt idx="3">
                  <c:v>1.25</c:v>
                </c:pt>
                <c:pt idx="4">
                  <c:v>1.25</c:v>
                </c:pt>
                <c:pt idx="5">
                  <c:v>1.25</c:v>
                </c:pt>
                <c:pt idx="6">
                  <c:v>1.25</c:v>
                </c:pt>
                <c:pt idx="7">
                  <c:v>1.25</c:v>
                </c:pt>
                <c:pt idx="8">
                  <c:v>9</c:v>
                </c:pt>
                <c:pt idx="9">
                  <c:v>2</c:v>
                </c:pt>
                <c:pt idx="10">
                  <c:v>2</c:v>
                </c:pt>
                <c:pt idx="11">
                  <c:v>2</c:v>
                </c:pt>
                <c:pt idx="12">
                  <c:v>2</c:v>
                </c:pt>
                <c:pt idx="13">
                  <c:v>2</c:v>
                </c:pt>
              </c:numCache>
            </c:numRef>
          </c:val>
          <c:extLst>
            <c:ext xmlns:c16="http://schemas.microsoft.com/office/drawing/2014/chart" uri="{C3380CC4-5D6E-409C-BE32-E72D297353CC}">
              <c16:uniqueId val="{0000001E-A8F5-4F89-ACE2-0619D8FF529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56050" y="0"/>
            <a:ext cx="3027363" cy="465138"/>
          </a:xfrm>
          <a:prstGeom prst="rect">
            <a:avLst/>
          </a:prstGeom>
        </p:spPr>
        <p:txBody>
          <a:bodyPr vert="horz" lIns="91440" tIns="45720" rIns="91440" bIns="45720" rtlCol="0"/>
          <a:lstStyle>
            <a:lvl1pPr algn="r">
              <a:defRPr sz="1200"/>
            </a:lvl1pPr>
          </a:lstStyle>
          <a:p>
            <a:fld id="{2DE53E06-30BD-4EA2-B448-79B1F4029081}" type="datetimeFigureOut">
              <a:rPr lang="en-US" smtClean="0"/>
              <a:t>7/27/2019</a:t>
            </a:fld>
            <a:endParaRPr lang="en-US"/>
          </a:p>
        </p:txBody>
      </p:sp>
      <p:sp>
        <p:nvSpPr>
          <p:cNvPr id="4" name="Footer Placeholder 3"/>
          <p:cNvSpPr>
            <a:spLocks noGrp="1"/>
          </p:cNvSpPr>
          <p:nvPr>
            <p:ph type="ftr" sz="quarter" idx="2"/>
          </p:nvPr>
        </p:nvSpPr>
        <p:spPr>
          <a:xfrm>
            <a:off x="0" y="8818563"/>
            <a:ext cx="3027363" cy="46513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56050" y="8818563"/>
            <a:ext cx="3027363" cy="465137"/>
          </a:xfrm>
          <a:prstGeom prst="rect">
            <a:avLst/>
          </a:prstGeom>
        </p:spPr>
        <p:txBody>
          <a:bodyPr vert="horz" lIns="91440" tIns="45720" rIns="91440" bIns="45720" rtlCol="0" anchor="b"/>
          <a:lstStyle>
            <a:lvl1pPr algn="r">
              <a:defRPr sz="1200"/>
            </a:lvl1pPr>
          </a:lstStyle>
          <a:p>
            <a:fld id="{E9468401-1FD4-4551-B534-C7DA0B53FADF}" type="slidenum">
              <a:rPr lang="en-US" smtClean="0"/>
              <a:t>‹#›</a:t>
            </a:fld>
            <a:endParaRPr lang="en-US"/>
          </a:p>
        </p:txBody>
      </p:sp>
    </p:spTree>
    <p:extLst>
      <p:ext uri="{BB962C8B-B14F-4D97-AF65-F5344CB8AC3E}">
        <p14:creationId xmlns:p14="http://schemas.microsoft.com/office/powerpoint/2010/main" val="40648505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idx="1"/>
          </p:nvPr>
        </p:nvSpPr>
        <p:spPr>
          <a:xfrm>
            <a:off x="3956550" y="0"/>
            <a:ext cx="3026833" cy="464185"/>
          </a:xfrm>
          <a:prstGeom prst="rect">
            <a:avLst/>
          </a:prstGeom>
        </p:spPr>
        <p:txBody>
          <a:bodyPr vert="horz" lIns="92958" tIns="46479" rIns="92958" bIns="46479" rtlCol="0"/>
          <a:lstStyle>
            <a:lvl1pPr algn="r">
              <a:defRPr sz="1200"/>
            </a:lvl1pPr>
          </a:lstStyle>
          <a:p>
            <a:fld id="{C33BEA04-7F72-4C8A-ADEC-AAD900B2BF0B}" type="datetimeFigureOut">
              <a:rPr lang="en-US" smtClean="0"/>
              <a:t>7/27/2019</a:t>
            </a:fld>
            <a:endParaRPr lang="en-US"/>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2958" tIns="46479" rIns="92958" bIns="46479" rtlCol="0" anchor="ctr"/>
          <a:lstStyle/>
          <a:p>
            <a:endParaRPr lang="en-US"/>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958" tIns="46479" rIns="92958" bIns="4647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17904"/>
            <a:ext cx="3026833" cy="464185"/>
          </a:xfrm>
          <a:prstGeom prst="rect">
            <a:avLst/>
          </a:prstGeom>
        </p:spPr>
        <p:txBody>
          <a:bodyPr vert="horz" lIns="92958" tIns="46479" rIns="92958" bIns="46479" rtlCol="0" anchor="b"/>
          <a:lstStyle>
            <a:lvl1pPr algn="r">
              <a:defRPr sz="1200"/>
            </a:lvl1pPr>
          </a:lstStyle>
          <a:p>
            <a:fld id="{4A17298B-F74C-4CF6-9C3B-A0C331066C0D}" type="slidenum">
              <a:rPr lang="en-US" smtClean="0"/>
              <a:t>‹#›</a:t>
            </a:fld>
            <a:endParaRPr lang="en-US"/>
          </a:p>
        </p:txBody>
      </p:sp>
    </p:spTree>
    <p:extLst>
      <p:ext uri="{BB962C8B-B14F-4D97-AF65-F5344CB8AC3E}">
        <p14:creationId xmlns:p14="http://schemas.microsoft.com/office/powerpoint/2010/main" val="244536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p:cNvSpPr>
            <a:spLocks noGrp="1" noRot="1" noChangeAspect="1" noTextEdit="1"/>
          </p:cNvSpPr>
          <p:nvPr>
            <p:ph type="sldImg"/>
          </p:nvPr>
        </p:nvSpPr>
        <p:spPr bwMode="auto">
          <a:noFill/>
          <a:ln>
            <a:solidFill>
              <a:srgbClr val="000000"/>
            </a:solidFill>
            <a:miter lim="800000"/>
            <a:headEnd/>
            <a:tailEnd/>
          </a:ln>
        </p:spPr>
      </p:sp>
      <p:sp>
        <p:nvSpPr>
          <p:cNvPr id="112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ea typeface="ＭＳ Ｐゴシック" charset="-128"/>
            </a:endParaRPr>
          </a:p>
        </p:txBody>
      </p:sp>
      <p:sp>
        <p:nvSpPr>
          <p:cNvPr id="11267" name="Slide Number Placeholder 3"/>
          <p:cNvSpPr>
            <a:spLocks noGrp="1"/>
          </p:cNvSpPr>
          <p:nvPr>
            <p:ph type="sldNum" sz="quarter" idx="5"/>
          </p:nvPr>
        </p:nvSpPr>
        <p:spPr bwMode="auto">
          <a:noFill/>
          <a:ln>
            <a:miter lim="800000"/>
            <a:headEnd/>
            <a:tailEnd/>
          </a:ln>
        </p:spPr>
        <p:txBody>
          <a:bodyPr/>
          <a:lstStyle/>
          <a:p>
            <a:fld id="{53E700A2-2A90-4657-8BC7-DFB64E047A62}" type="slidenum">
              <a:rPr lang="en-US">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4184011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10</a:t>
            </a:fld>
            <a:endParaRPr lang="en-US"/>
          </a:p>
        </p:txBody>
      </p:sp>
    </p:spTree>
    <p:extLst>
      <p:ext uri="{BB962C8B-B14F-4D97-AF65-F5344CB8AC3E}">
        <p14:creationId xmlns:p14="http://schemas.microsoft.com/office/powerpoint/2010/main" val="1657520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17298B-F74C-4CF6-9C3B-A0C331066C0D}" type="slidenum">
              <a:rPr lang="en-US" smtClean="0"/>
              <a:t>11</a:t>
            </a:fld>
            <a:endParaRPr lang="en-US"/>
          </a:p>
        </p:txBody>
      </p:sp>
    </p:spTree>
    <p:extLst>
      <p:ext uri="{BB962C8B-B14F-4D97-AF65-F5344CB8AC3E}">
        <p14:creationId xmlns:p14="http://schemas.microsoft.com/office/powerpoint/2010/main" val="1465135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Removing email, focusing on UCI Net ID and password- to be used in Lab for Reg. </a:t>
            </a:r>
          </a:p>
        </p:txBody>
      </p:sp>
      <p:sp>
        <p:nvSpPr>
          <p:cNvPr id="4" name="Slide Number Placeholder 3"/>
          <p:cNvSpPr>
            <a:spLocks noGrp="1"/>
          </p:cNvSpPr>
          <p:nvPr>
            <p:ph type="sldNum" sz="quarter" idx="10"/>
          </p:nvPr>
        </p:nvSpPr>
        <p:spPr/>
        <p:txBody>
          <a:bodyPr/>
          <a:lstStyle/>
          <a:p>
            <a:fld id="{4A17298B-F74C-4CF6-9C3B-A0C331066C0D}" type="slidenum">
              <a:rPr lang="en-US" smtClean="0"/>
              <a:t>12</a:t>
            </a:fld>
            <a:endParaRPr lang="en-US"/>
          </a:p>
        </p:txBody>
      </p:sp>
    </p:spTree>
    <p:extLst>
      <p:ext uri="{BB962C8B-B14F-4D97-AF65-F5344CB8AC3E}">
        <p14:creationId xmlns:p14="http://schemas.microsoft.com/office/powerpoint/2010/main" val="578563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a:t>
            </a:r>
            <a:r>
              <a:rPr lang="en-US" baseline="0" dirty="0"/>
              <a:t> for lab time- will use temp password and then create their own ICS. </a:t>
            </a:r>
            <a:endParaRPr lang="en-US" dirty="0"/>
          </a:p>
        </p:txBody>
      </p:sp>
      <p:sp>
        <p:nvSpPr>
          <p:cNvPr id="4" name="Slide Number Placeholder 3"/>
          <p:cNvSpPr>
            <a:spLocks noGrp="1"/>
          </p:cNvSpPr>
          <p:nvPr>
            <p:ph type="sldNum" sz="quarter" idx="10"/>
          </p:nvPr>
        </p:nvSpPr>
        <p:spPr/>
        <p:txBody>
          <a:bodyPr/>
          <a:lstStyle/>
          <a:p>
            <a:fld id="{4A17298B-F74C-4CF6-9C3B-A0C331066C0D}" type="slidenum">
              <a:rPr lang="en-US" smtClean="0"/>
              <a:t>13</a:t>
            </a:fld>
            <a:endParaRPr lang="en-US"/>
          </a:p>
        </p:txBody>
      </p:sp>
    </p:spTree>
    <p:extLst>
      <p:ext uri="{BB962C8B-B14F-4D97-AF65-F5344CB8AC3E}">
        <p14:creationId xmlns:p14="http://schemas.microsoft.com/office/powerpoint/2010/main" val="1765285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14</a:t>
            </a:fld>
            <a:endParaRPr lang="en-US"/>
          </a:p>
        </p:txBody>
      </p:sp>
    </p:spTree>
    <p:extLst>
      <p:ext uri="{BB962C8B-B14F-4D97-AF65-F5344CB8AC3E}">
        <p14:creationId xmlns:p14="http://schemas.microsoft.com/office/powerpoint/2010/main" val="39751748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p:cNvSpPr>
            <a:spLocks noGrp="1" noRot="1" noChangeAspect="1" noTextEdit="1"/>
          </p:cNvSpPr>
          <p:nvPr>
            <p:ph type="sldImg"/>
          </p:nvPr>
        </p:nvSpPr>
        <p:spPr bwMode="auto">
          <a:noFill/>
          <a:ln>
            <a:solidFill>
              <a:srgbClr val="000000"/>
            </a:solidFill>
            <a:miter lim="800000"/>
            <a:headEnd/>
            <a:tailEnd/>
          </a:ln>
        </p:spPr>
      </p:sp>
      <p:sp>
        <p:nvSpPr>
          <p:cNvPr id="112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ea typeface="ＭＳ Ｐゴシック" charset="-128"/>
              </a:rPr>
              <a:t>Show REG</a:t>
            </a:r>
            <a:r>
              <a:rPr lang="en-US" baseline="0" dirty="0">
                <a:ea typeface="ＭＳ Ｐゴシック" charset="-128"/>
              </a:rPr>
              <a:t> video </a:t>
            </a:r>
            <a:endParaRPr lang="en-US" dirty="0">
              <a:ea typeface="ＭＳ Ｐゴシック" charset="-128"/>
            </a:endParaRPr>
          </a:p>
        </p:txBody>
      </p:sp>
      <p:sp>
        <p:nvSpPr>
          <p:cNvPr id="11267" name="Slide Number Placeholder 3"/>
          <p:cNvSpPr>
            <a:spLocks noGrp="1"/>
          </p:cNvSpPr>
          <p:nvPr>
            <p:ph type="sldNum" sz="quarter" idx="5"/>
          </p:nvPr>
        </p:nvSpPr>
        <p:spPr bwMode="auto">
          <a:noFill/>
          <a:ln>
            <a:miter lim="800000"/>
            <a:headEnd/>
            <a:tailEnd/>
          </a:ln>
        </p:spPr>
        <p:txBody>
          <a:bodyPr/>
          <a:lstStyle/>
          <a:p>
            <a:fld id="{53E700A2-2A90-4657-8BC7-DFB64E047A62}" type="slidenum">
              <a:rPr lang="en-US">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7589226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16</a:t>
            </a:fld>
            <a:endParaRPr lang="en-US"/>
          </a:p>
        </p:txBody>
      </p:sp>
    </p:spTree>
    <p:extLst>
      <p:ext uri="{BB962C8B-B14F-4D97-AF65-F5344CB8AC3E}">
        <p14:creationId xmlns:p14="http://schemas.microsoft.com/office/powerpoint/2010/main" val="1676456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Links</a:t>
            </a:r>
            <a:r>
              <a:rPr lang="en-US" baseline="0" dirty="0"/>
              <a:t> so they can navigate with you</a:t>
            </a:r>
          </a:p>
          <a:p>
            <a:endParaRPr lang="en-US" dirty="0"/>
          </a:p>
        </p:txBody>
      </p:sp>
      <p:sp>
        <p:nvSpPr>
          <p:cNvPr id="4" name="Slide Number Placeholder 3"/>
          <p:cNvSpPr>
            <a:spLocks noGrp="1"/>
          </p:cNvSpPr>
          <p:nvPr>
            <p:ph type="sldNum" sz="quarter" idx="10"/>
          </p:nvPr>
        </p:nvSpPr>
        <p:spPr/>
        <p:txBody>
          <a:bodyPr/>
          <a:lstStyle/>
          <a:p>
            <a:fld id="{4A17298B-F74C-4CF6-9C3B-A0C331066C0D}" type="slidenum">
              <a:rPr lang="en-US" smtClean="0"/>
              <a:t>17</a:t>
            </a:fld>
            <a:endParaRPr lang="en-US"/>
          </a:p>
        </p:txBody>
      </p:sp>
    </p:spTree>
    <p:extLst>
      <p:ext uri="{BB962C8B-B14F-4D97-AF65-F5344CB8AC3E}">
        <p14:creationId xmlns:p14="http://schemas.microsoft.com/office/powerpoint/2010/main" val="39954930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18</a:t>
            </a:fld>
            <a:endParaRPr lang="en-US"/>
          </a:p>
        </p:txBody>
      </p:sp>
    </p:spTree>
    <p:extLst>
      <p:ext uri="{BB962C8B-B14F-4D97-AF65-F5344CB8AC3E}">
        <p14:creationId xmlns:p14="http://schemas.microsoft.com/office/powerpoint/2010/main" val="21879578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19</a:t>
            </a:fld>
            <a:endParaRPr lang="en-US"/>
          </a:p>
        </p:txBody>
      </p:sp>
    </p:spTree>
    <p:extLst>
      <p:ext uri="{BB962C8B-B14F-4D97-AF65-F5344CB8AC3E}">
        <p14:creationId xmlns:p14="http://schemas.microsoft.com/office/powerpoint/2010/main" val="3723386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ea typeface="ＭＳ Ｐゴシック" charset="-128"/>
            </a:endParaRPr>
          </a:p>
        </p:txBody>
      </p:sp>
      <p:sp>
        <p:nvSpPr>
          <p:cNvPr id="15363" name="Slide Number Placeholder 3"/>
          <p:cNvSpPr>
            <a:spLocks noGrp="1"/>
          </p:cNvSpPr>
          <p:nvPr>
            <p:ph type="sldNum" sz="quarter" idx="5"/>
          </p:nvPr>
        </p:nvSpPr>
        <p:spPr bwMode="auto">
          <a:noFill/>
          <a:ln>
            <a:miter lim="800000"/>
            <a:headEnd/>
            <a:tailEnd/>
          </a:ln>
        </p:spPr>
        <p:txBody>
          <a:bodyPr/>
          <a:lstStyle/>
          <a:p>
            <a:fld id="{04497470-BC20-4EEE-A71D-F223614381A2}" type="slidenum">
              <a:rPr lang="en-US">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4441560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to read pretty</a:t>
            </a:r>
            <a:r>
              <a:rPr lang="en-US" baseline="0" dirty="0"/>
              <a:t> reports, etc. </a:t>
            </a:r>
            <a:endParaRPr lang="en-US" dirty="0"/>
          </a:p>
        </p:txBody>
      </p:sp>
      <p:sp>
        <p:nvSpPr>
          <p:cNvPr id="4" name="Slide Number Placeholder 3"/>
          <p:cNvSpPr>
            <a:spLocks noGrp="1"/>
          </p:cNvSpPr>
          <p:nvPr>
            <p:ph type="sldNum" sz="quarter" idx="10"/>
          </p:nvPr>
        </p:nvSpPr>
        <p:spPr/>
        <p:txBody>
          <a:bodyPr/>
          <a:lstStyle/>
          <a:p>
            <a:fld id="{4A17298B-F74C-4CF6-9C3B-A0C331066C0D}" type="slidenum">
              <a:rPr lang="en-US" smtClean="0"/>
              <a:t>20</a:t>
            </a:fld>
            <a:endParaRPr lang="en-US"/>
          </a:p>
        </p:txBody>
      </p:sp>
    </p:spTree>
    <p:extLst>
      <p:ext uri="{BB962C8B-B14F-4D97-AF65-F5344CB8AC3E}">
        <p14:creationId xmlns:p14="http://schemas.microsoft.com/office/powerpoint/2010/main" val="9586456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21</a:t>
            </a:fld>
            <a:endParaRPr lang="en-US"/>
          </a:p>
        </p:txBody>
      </p:sp>
    </p:spTree>
    <p:extLst>
      <p:ext uri="{BB962C8B-B14F-4D97-AF65-F5344CB8AC3E}">
        <p14:creationId xmlns:p14="http://schemas.microsoft.com/office/powerpoint/2010/main" val="39522729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22</a:t>
            </a:fld>
            <a:endParaRPr lang="en-US"/>
          </a:p>
        </p:txBody>
      </p:sp>
    </p:spTree>
    <p:extLst>
      <p:ext uri="{BB962C8B-B14F-4D97-AF65-F5344CB8AC3E}">
        <p14:creationId xmlns:p14="http://schemas.microsoft.com/office/powerpoint/2010/main" val="20850838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23</a:t>
            </a:fld>
            <a:endParaRPr lang="en-US"/>
          </a:p>
        </p:txBody>
      </p:sp>
    </p:spTree>
    <p:extLst>
      <p:ext uri="{BB962C8B-B14F-4D97-AF65-F5344CB8AC3E}">
        <p14:creationId xmlns:p14="http://schemas.microsoft.com/office/powerpoint/2010/main" val="7057467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24</a:t>
            </a:fld>
            <a:endParaRPr lang="en-US"/>
          </a:p>
        </p:txBody>
      </p:sp>
    </p:spTree>
    <p:extLst>
      <p:ext uri="{BB962C8B-B14F-4D97-AF65-F5344CB8AC3E}">
        <p14:creationId xmlns:p14="http://schemas.microsoft.com/office/powerpoint/2010/main" val="28669800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p:cNvSpPr>
            <a:spLocks noGrp="1" noRot="1" noChangeAspect="1" noTextEdit="1"/>
          </p:cNvSpPr>
          <p:nvPr>
            <p:ph type="sldImg"/>
          </p:nvPr>
        </p:nvSpPr>
        <p:spPr bwMode="auto">
          <a:noFill/>
          <a:ln>
            <a:solidFill>
              <a:srgbClr val="000000"/>
            </a:solidFill>
            <a:miter lim="800000"/>
            <a:headEnd/>
            <a:tailEnd/>
          </a:ln>
        </p:spPr>
      </p:sp>
      <p:sp>
        <p:nvSpPr>
          <p:cNvPr id="112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ea typeface="ＭＳ Ｐゴシック" charset="-128"/>
              </a:rPr>
              <a:t>Show REG</a:t>
            </a:r>
            <a:r>
              <a:rPr lang="en-US" baseline="0" dirty="0">
                <a:ea typeface="ＭＳ Ｐゴシック" charset="-128"/>
              </a:rPr>
              <a:t> video </a:t>
            </a:r>
            <a:endParaRPr lang="en-US" dirty="0">
              <a:ea typeface="ＭＳ Ｐゴシック" charset="-128"/>
            </a:endParaRPr>
          </a:p>
        </p:txBody>
      </p:sp>
      <p:sp>
        <p:nvSpPr>
          <p:cNvPr id="11267" name="Slide Number Placeholder 3"/>
          <p:cNvSpPr>
            <a:spLocks noGrp="1"/>
          </p:cNvSpPr>
          <p:nvPr>
            <p:ph type="sldNum" sz="quarter" idx="5"/>
          </p:nvPr>
        </p:nvSpPr>
        <p:spPr bwMode="auto">
          <a:noFill/>
          <a:ln>
            <a:miter lim="800000"/>
            <a:headEnd/>
            <a:tailEnd/>
          </a:ln>
        </p:spPr>
        <p:txBody>
          <a:bodyPr/>
          <a:lstStyle/>
          <a:p>
            <a:fld id="{53E700A2-2A90-4657-8BC7-DFB64E047A62}" type="slidenum">
              <a:rPr lang="en-US">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31425517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are </a:t>
            </a:r>
            <a:r>
              <a:rPr lang="en-US" dirty="0" err="1"/>
              <a:t>intl</a:t>
            </a:r>
            <a:r>
              <a:rPr lang="en-US" dirty="0"/>
              <a:t> students</a:t>
            </a:r>
            <a:r>
              <a:rPr lang="en-US" baseline="0" dirty="0"/>
              <a:t> notified if they need to take this? And how soon will have their results? Or do they take at ISO?</a:t>
            </a:r>
            <a:endParaRPr lang="en-US" dirty="0"/>
          </a:p>
        </p:txBody>
      </p:sp>
      <p:sp>
        <p:nvSpPr>
          <p:cNvPr id="4" name="Slide Number Placeholder 3"/>
          <p:cNvSpPr>
            <a:spLocks noGrp="1"/>
          </p:cNvSpPr>
          <p:nvPr>
            <p:ph type="sldNum" sz="quarter" idx="10"/>
          </p:nvPr>
        </p:nvSpPr>
        <p:spPr/>
        <p:txBody>
          <a:bodyPr/>
          <a:lstStyle/>
          <a:p>
            <a:fld id="{4A17298B-F74C-4CF6-9C3B-A0C331066C0D}" type="slidenum">
              <a:rPr lang="en-US" smtClean="0"/>
              <a:t>26</a:t>
            </a:fld>
            <a:endParaRPr lang="en-US"/>
          </a:p>
        </p:txBody>
      </p:sp>
    </p:spTree>
    <p:extLst>
      <p:ext uri="{BB962C8B-B14F-4D97-AF65-F5344CB8AC3E}">
        <p14:creationId xmlns:p14="http://schemas.microsoft.com/office/powerpoint/2010/main" val="30664306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27</a:t>
            </a:fld>
            <a:endParaRPr lang="en-US"/>
          </a:p>
        </p:txBody>
      </p:sp>
    </p:spTree>
    <p:extLst>
      <p:ext uri="{BB962C8B-B14F-4D97-AF65-F5344CB8AC3E}">
        <p14:creationId xmlns:p14="http://schemas.microsoft.com/office/powerpoint/2010/main" val="805169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28</a:t>
            </a:fld>
            <a:endParaRPr lang="en-US"/>
          </a:p>
        </p:txBody>
      </p:sp>
    </p:spTree>
    <p:extLst>
      <p:ext uri="{BB962C8B-B14F-4D97-AF65-F5344CB8AC3E}">
        <p14:creationId xmlns:p14="http://schemas.microsoft.com/office/powerpoint/2010/main" val="41561239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mandatory thing? Do we track and follow up with our students who don’t enroll?</a:t>
            </a:r>
          </a:p>
          <a:p>
            <a:endParaRPr lang="en-US" dirty="0"/>
          </a:p>
        </p:txBody>
      </p:sp>
      <p:sp>
        <p:nvSpPr>
          <p:cNvPr id="4" name="Slide Number Placeholder 3"/>
          <p:cNvSpPr>
            <a:spLocks noGrp="1"/>
          </p:cNvSpPr>
          <p:nvPr>
            <p:ph type="sldNum" sz="quarter" idx="10"/>
          </p:nvPr>
        </p:nvSpPr>
        <p:spPr/>
        <p:txBody>
          <a:bodyPr/>
          <a:lstStyle/>
          <a:p>
            <a:fld id="{4A17298B-F74C-4CF6-9C3B-A0C331066C0D}" type="slidenum">
              <a:rPr lang="en-US" smtClean="0"/>
              <a:t>29</a:t>
            </a:fld>
            <a:endParaRPr lang="en-US"/>
          </a:p>
        </p:txBody>
      </p:sp>
    </p:spTree>
    <p:extLst>
      <p:ext uri="{BB962C8B-B14F-4D97-AF65-F5344CB8AC3E}">
        <p14:creationId xmlns:p14="http://schemas.microsoft.com/office/powerpoint/2010/main" val="2675072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p:cNvSpPr>
            <a:spLocks noGrp="1" noRot="1" noChangeAspect="1" noTextEdit="1"/>
          </p:cNvSpPr>
          <p:nvPr>
            <p:ph type="sldImg"/>
          </p:nvPr>
        </p:nvSpPr>
        <p:spPr bwMode="auto">
          <a:noFill/>
          <a:ln>
            <a:solidFill>
              <a:srgbClr val="000000"/>
            </a:solidFill>
            <a:miter lim="800000"/>
            <a:headEnd/>
            <a:tailEnd/>
          </a:ln>
        </p:spPr>
      </p:sp>
      <p:sp>
        <p:nvSpPr>
          <p:cNvPr id="112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ea typeface="ＭＳ Ｐゴシック" charset="-128"/>
            </a:endParaRPr>
          </a:p>
        </p:txBody>
      </p:sp>
      <p:sp>
        <p:nvSpPr>
          <p:cNvPr id="11267" name="Slide Number Placeholder 3"/>
          <p:cNvSpPr>
            <a:spLocks noGrp="1"/>
          </p:cNvSpPr>
          <p:nvPr>
            <p:ph type="sldNum" sz="quarter" idx="5"/>
          </p:nvPr>
        </p:nvSpPr>
        <p:spPr bwMode="auto">
          <a:noFill/>
          <a:ln>
            <a:miter lim="800000"/>
            <a:headEnd/>
            <a:tailEnd/>
          </a:ln>
        </p:spPr>
        <p:txBody>
          <a:bodyPr/>
          <a:lstStyle/>
          <a:p>
            <a:fld id="{53E700A2-2A90-4657-8BC7-DFB64E047A62}" type="slidenum">
              <a:rPr lang="en-US">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6030283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30</a:t>
            </a:fld>
            <a:endParaRPr lang="en-US"/>
          </a:p>
        </p:txBody>
      </p:sp>
    </p:spTree>
    <p:extLst>
      <p:ext uri="{BB962C8B-B14F-4D97-AF65-F5344CB8AC3E}">
        <p14:creationId xmlns:p14="http://schemas.microsoft.com/office/powerpoint/2010/main" val="16081940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31</a:t>
            </a:fld>
            <a:endParaRPr lang="en-US"/>
          </a:p>
        </p:txBody>
      </p:sp>
    </p:spTree>
    <p:extLst>
      <p:ext uri="{BB962C8B-B14F-4D97-AF65-F5344CB8AC3E}">
        <p14:creationId xmlns:p14="http://schemas.microsoft.com/office/powerpoint/2010/main" val="30721829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p:cNvSpPr>
            <a:spLocks noGrp="1" noRot="1" noChangeAspect="1" noTextEdit="1"/>
          </p:cNvSpPr>
          <p:nvPr>
            <p:ph type="sldImg"/>
          </p:nvPr>
        </p:nvSpPr>
        <p:spPr bwMode="auto">
          <a:noFill/>
          <a:ln>
            <a:solidFill>
              <a:srgbClr val="000000"/>
            </a:solidFill>
            <a:miter lim="800000"/>
            <a:headEnd/>
            <a:tailEnd/>
          </a:ln>
        </p:spPr>
      </p:sp>
      <p:sp>
        <p:nvSpPr>
          <p:cNvPr id="112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ea typeface="ＭＳ Ｐゴシック" charset="-128"/>
            </a:endParaRPr>
          </a:p>
        </p:txBody>
      </p:sp>
      <p:sp>
        <p:nvSpPr>
          <p:cNvPr id="11267" name="Slide Number Placeholder 3"/>
          <p:cNvSpPr>
            <a:spLocks noGrp="1"/>
          </p:cNvSpPr>
          <p:nvPr>
            <p:ph type="sldNum" sz="quarter" idx="5"/>
          </p:nvPr>
        </p:nvSpPr>
        <p:spPr bwMode="auto">
          <a:noFill/>
          <a:ln>
            <a:miter lim="800000"/>
            <a:headEnd/>
            <a:tailEnd/>
          </a:ln>
        </p:spPr>
        <p:txBody>
          <a:bodyPr/>
          <a:lstStyle/>
          <a:p>
            <a:fld id="{53E700A2-2A90-4657-8BC7-DFB64E047A62}" type="slidenum">
              <a:rPr lang="en-US">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41982852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33</a:t>
            </a:fld>
            <a:endParaRPr lang="en-US"/>
          </a:p>
        </p:txBody>
      </p:sp>
    </p:spTree>
    <p:extLst>
      <p:ext uri="{BB962C8B-B14F-4D97-AF65-F5344CB8AC3E}">
        <p14:creationId xmlns:p14="http://schemas.microsoft.com/office/powerpoint/2010/main" val="31971313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34</a:t>
            </a:fld>
            <a:endParaRPr lang="en-US"/>
          </a:p>
        </p:txBody>
      </p:sp>
    </p:spTree>
    <p:extLst>
      <p:ext uri="{BB962C8B-B14F-4D97-AF65-F5344CB8AC3E}">
        <p14:creationId xmlns:p14="http://schemas.microsoft.com/office/powerpoint/2010/main" val="23285376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35</a:t>
            </a:fld>
            <a:endParaRPr lang="en-US"/>
          </a:p>
        </p:txBody>
      </p:sp>
    </p:spTree>
    <p:extLst>
      <p:ext uri="{BB962C8B-B14F-4D97-AF65-F5344CB8AC3E}">
        <p14:creationId xmlns:p14="http://schemas.microsoft.com/office/powerpoint/2010/main" val="10670528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36</a:t>
            </a:fld>
            <a:endParaRPr lang="en-US"/>
          </a:p>
        </p:txBody>
      </p:sp>
    </p:spTree>
    <p:extLst>
      <p:ext uri="{BB962C8B-B14F-4D97-AF65-F5344CB8AC3E}">
        <p14:creationId xmlns:p14="http://schemas.microsoft.com/office/powerpoint/2010/main" val="28688699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37</a:t>
            </a:fld>
            <a:endParaRPr lang="en-US"/>
          </a:p>
        </p:txBody>
      </p:sp>
    </p:spTree>
    <p:extLst>
      <p:ext uri="{BB962C8B-B14F-4D97-AF65-F5344CB8AC3E}">
        <p14:creationId xmlns:p14="http://schemas.microsoft.com/office/powerpoint/2010/main" val="24289205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38</a:t>
            </a:fld>
            <a:endParaRPr lang="en-US"/>
          </a:p>
        </p:txBody>
      </p:sp>
    </p:spTree>
    <p:extLst>
      <p:ext uri="{BB962C8B-B14F-4D97-AF65-F5344CB8AC3E}">
        <p14:creationId xmlns:p14="http://schemas.microsoft.com/office/powerpoint/2010/main" val="14334159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39</a:t>
            </a:fld>
            <a:endParaRPr lang="en-US"/>
          </a:p>
        </p:txBody>
      </p:sp>
    </p:spTree>
    <p:extLst>
      <p:ext uri="{BB962C8B-B14F-4D97-AF65-F5344CB8AC3E}">
        <p14:creationId xmlns:p14="http://schemas.microsoft.com/office/powerpoint/2010/main" val="227280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4</a:t>
            </a:fld>
            <a:endParaRPr lang="en-US"/>
          </a:p>
        </p:txBody>
      </p:sp>
    </p:spTree>
    <p:extLst>
      <p:ext uri="{BB962C8B-B14F-4D97-AF65-F5344CB8AC3E}">
        <p14:creationId xmlns:p14="http://schemas.microsoft.com/office/powerpoint/2010/main" val="3555113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40</a:t>
            </a:fld>
            <a:endParaRPr lang="en-US"/>
          </a:p>
        </p:txBody>
      </p:sp>
    </p:spTree>
    <p:extLst>
      <p:ext uri="{BB962C8B-B14F-4D97-AF65-F5344CB8AC3E}">
        <p14:creationId xmlns:p14="http://schemas.microsoft.com/office/powerpoint/2010/main" val="22306467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41</a:t>
            </a:fld>
            <a:endParaRPr lang="en-US"/>
          </a:p>
        </p:txBody>
      </p:sp>
    </p:spTree>
    <p:extLst>
      <p:ext uri="{BB962C8B-B14F-4D97-AF65-F5344CB8AC3E}">
        <p14:creationId xmlns:p14="http://schemas.microsoft.com/office/powerpoint/2010/main" val="4076810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42</a:t>
            </a:fld>
            <a:endParaRPr lang="en-US"/>
          </a:p>
        </p:txBody>
      </p:sp>
    </p:spTree>
    <p:extLst>
      <p:ext uri="{BB962C8B-B14F-4D97-AF65-F5344CB8AC3E}">
        <p14:creationId xmlns:p14="http://schemas.microsoft.com/office/powerpoint/2010/main" val="17762660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43</a:t>
            </a:fld>
            <a:endParaRPr lang="en-US"/>
          </a:p>
        </p:txBody>
      </p:sp>
    </p:spTree>
    <p:extLst>
      <p:ext uri="{BB962C8B-B14F-4D97-AF65-F5344CB8AC3E}">
        <p14:creationId xmlns:p14="http://schemas.microsoft.com/office/powerpoint/2010/main" val="36573289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44</a:t>
            </a:fld>
            <a:endParaRPr lang="en-US"/>
          </a:p>
        </p:txBody>
      </p:sp>
    </p:spTree>
    <p:extLst>
      <p:ext uri="{BB962C8B-B14F-4D97-AF65-F5344CB8AC3E}">
        <p14:creationId xmlns:p14="http://schemas.microsoft.com/office/powerpoint/2010/main" val="20085455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45</a:t>
            </a:fld>
            <a:endParaRPr lang="en-US"/>
          </a:p>
        </p:txBody>
      </p:sp>
    </p:spTree>
    <p:extLst>
      <p:ext uri="{BB962C8B-B14F-4D97-AF65-F5344CB8AC3E}">
        <p14:creationId xmlns:p14="http://schemas.microsoft.com/office/powerpoint/2010/main" val="15071172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46</a:t>
            </a:fld>
            <a:endParaRPr lang="en-US"/>
          </a:p>
        </p:txBody>
      </p:sp>
    </p:spTree>
    <p:extLst>
      <p:ext uri="{BB962C8B-B14F-4D97-AF65-F5344CB8AC3E}">
        <p14:creationId xmlns:p14="http://schemas.microsoft.com/office/powerpoint/2010/main" val="29763113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47</a:t>
            </a:fld>
            <a:endParaRPr lang="en-US"/>
          </a:p>
        </p:txBody>
      </p:sp>
    </p:spTree>
    <p:extLst>
      <p:ext uri="{BB962C8B-B14F-4D97-AF65-F5344CB8AC3E}">
        <p14:creationId xmlns:p14="http://schemas.microsoft.com/office/powerpoint/2010/main" val="1908615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5</a:t>
            </a:fld>
            <a:endParaRPr lang="en-US"/>
          </a:p>
        </p:txBody>
      </p:sp>
    </p:spTree>
    <p:extLst>
      <p:ext uri="{BB962C8B-B14F-4D97-AF65-F5344CB8AC3E}">
        <p14:creationId xmlns:p14="http://schemas.microsoft.com/office/powerpoint/2010/main" val="2015369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6</a:t>
            </a:fld>
            <a:endParaRPr lang="en-US"/>
          </a:p>
        </p:txBody>
      </p:sp>
    </p:spTree>
    <p:extLst>
      <p:ext uri="{BB962C8B-B14F-4D97-AF65-F5344CB8AC3E}">
        <p14:creationId xmlns:p14="http://schemas.microsoft.com/office/powerpoint/2010/main" val="31474210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Combine with grad policies</a:t>
            </a:r>
            <a:r>
              <a:rPr lang="en-US" baseline="0" dirty="0"/>
              <a:t> slide, etc. </a:t>
            </a:r>
            <a:endParaRPr lang="en-US" dirty="0"/>
          </a:p>
        </p:txBody>
      </p:sp>
      <p:sp>
        <p:nvSpPr>
          <p:cNvPr id="4" name="Slide Number Placeholder 3"/>
          <p:cNvSpPr>
            <a:spLocks noGrp="1"/>
          </p:cNvSpPr>
          <p:nvPr>
            <p:ph type="sldNum" sz="quarter" idx="10"/>
          </p:nvPr>
        </p:nvSpPr>
        <p:spPr/>
        <p:txBody>
          <a:bodyPr/>
          <a:lstStyle/>
          <a:p>
            <a:fld id="{4A17298B-F74C-4CF6-9C3B-A0C331066C0D}" type="slidenum">
              <a:rPr lang="en-US" smtClean="0"/>
              <a:t>7</a:t>
            </a:fld>
            <a:endParaRPr lang="en-US"/>
          </a:p>
        </p:txBody>
      </p:sp>
    </p:spTree>
    <p:extLst>
      <p:ext uri="{BB962C8B-B14F-4D97-AF65-F5344CB8AC3E}">
        <p14:creationId xmlns:p14="http://schemas.microsoft.com/office/powerpoint/2010/main" val="1297178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8</a:t>
            </a:fld>
            <a:endParaRPr lang="en-US"/>
          </a:p>
        </p:txBody>
      </p:sp>
    </p:spTree>
    <p:extLst>
      <p:ext uri="{BB962C8B-B14F-4D97-AF65-F5344CB8AC3E}">
        <p14:creationId xmlns:p14="http://schemas.microsoft.com/office/powerpoint/2010/main" val="2676362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A17298B-F74C-4CF6-9C3B-A0C331066C0D}" type="slidenum">
              <a:rPr lang="en-US" smtClean="0"/>
              <a:t>9</a:t>
            </a:fld>
            <a:endParaRPr lang="en-US"/>
          </a:p>
        </p:txBody>
      </p:sp>
    </p:spTree>
    <p:extLst>
      <p:ext uri="{BB962C8B-B14F-4D97-AF65-F5344CB8AC3E}">
        <p14:creationId xmlns:p14="http://schemas.microsoft.com/office/powerpoint/2010/main" val="4416161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3">
            <a:lumMod val="50000"/>
          </a:schemeClr>
        </a:solidFill>
        <a:effectLst/>
      </p:bgPr>
    </p:bg>
    <p:spTree>
      <p:nvGrpSpPr>
        <p:cNvPr id="1" name=""/>
        <p:cNvGrpSpPr/>
        <p:nvPr/>
      </p:nvGrpSpPr>
      <p:grpSpPr>
        <a:xfrm>
          <a:off x="0" y="0"/>
          <a:ext cx="0" cy="0"/>
          <a:chOff x="0" y="0"/>
          <a:chExt cx="0" cy="0"/>
        </a:xfrm>
      </p:grpSpPr>
      <p:sp>
        <p:nvSpPr>
          <p:cNvPr id="3" name="Rectangle 6"/>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4" name="Rectangle 9"/>
          <p:cNvSpPr/>
          <p:nvPr/>
        </p:nvSpPr>
        <p:spPr>
          <a:xfrm>
            <a:off x="-9525" y="6053138"/>
            <a:ext cx="2249488" cy="712787"/>
          </a:xfrm>
          <a:prstGeom prst="rect">
            <a:avLst/>
          </a:prstGeom>
          <a:solidFill>
            <a:schemeClr val="accent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5" name="Rectangle 10"/>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8" name="Title 7"/>
          <p:cNvSpPr>
            <a:spLocks noGrp="1"/>
          </p:cNvSpPr>
          <p:nvPr>
            <p:ph type="ctrTitle"/>
          </p:nvPr>
        </p:nvSpPr>
        <p:spPr>
          <a:xfrm>
            <a:off x="2359152" y="1868704"/>
            <a:ext cx="6477000" cy="2613267"/>
          </a:xfrm>
        </p:spPr>
        <p:txBody>
          <a:bodyPr anchor="b">
            <a:normAutofit/>
          </a:bodyPr>
          <a:lstStyle>
            <a:lvl1pPr>
              <a:defRPr sz="5000" cap="all" baseline="0">
                <a:solidFill>
                  <a:schemeClr val="tx1"/>
                </a:solidFill>
              </a:defRPr>
            </a:lvl1pPr>
          </a:lstStyle>
          <a:p>
            <a:r>
              <a:rPr lang="en-US" dirty="0"/>
              <a:t>Click to edit Master title style</a:t>
            </a:r>
          </a:p>
        </p:txBody>
      </p:sp>
      <p:sp>
        <p:nvSpPr>
          <p:cNvPr id="7" name="Date Placeholder 27"/>
          <p:cNvSpPr>
            <a:spLocks noGrp="1"/>
          </p:cNvSpPr>
          <p:nvPr>
            <p:ph type="dt" sz="half" idx="10"/>
          </p:nvPr>
        </p:nvSpPr>
        <p:spPr>
          <a:xfrm>
            <a:off x="174625" y="6219825"/>
            <a:ext cx="1958975" cy="447675"/>
          </a:xfrm>
        </p:spPr>
        <p:txBody>
          <a:bodyPr>
            <a:noAutofit/>
          </a:bodyPr>
          <a:lstStyle>
            <a:lvl1pPr algn="ctr" fontAlgn="auto">
              <a:spcBef>
                <a:spcPts val="0"/>
              </a:spcBef>
              <a:spcAft>
                <a:spcPts val="0"/>
              </a:spcAft>
              <a:defRPr sz="2000">
                <a:solidFill>
                  <a:srgbClr val="FFFFFF"/>
                </a:solidFill>
                <a:latin typeface="+mn-lt"/>
                <a:ea typeface="+mn-ea"/>
              </a:defRPr>
            </a:lvl1pPr>
          </a:lstStyle>
          <a:p>
            <a:pPr>
              <a:defRPr/>
            </a:pPr>
            <a:r>
              <a:rPr lang="en-US"/>
              <a:t>09.19.11</a:t>
            </a:r>
          </a:p>
        </p:txBody>
      </p:sp>
      <p:pic>
        <p:nvPicPr>
          <p:cNvPr id="9" name="Picture 8" descr="Logo15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68350" y="4755459"/>
            <a:ext cx="5852355" cy="3291950"/>
          </a:xfrm>
          <a:prstGeom prst="rect">
            <a:avLst/>
          </a:prstGeom>
        </p:spPr>
      </p:pic>
    </p:spTree>
    <p:extLst>
      <p:ext uri="{BB962C8B-B14F-4D97-AF65-F5344CB8AC3E}">
        <p14:creationId xmlns:p14="http://schemas.microsoft.com/office/powerpoint/2010/main" val="249742726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2"/>
          </p:nvPr>
        </p:nvSpPr>
        <p:spPr>
          <a:xfrm>
            <a:off x="4844901" y="1589567"/>
            <a:ext cx="388620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7"/>
          <p:cNvSpPr>
            <a:spLocks noGrp="1"/>
          </p:cNvSpPr>
          <p:nvPr>
            <p:ph type="dt" sz="half" idx="10"/>
          </p:nvPr>
        </p:nvSpPr>
        <p:spPr/>
        <p:txBody>
          <a:bodyPr/>
          <a:lstStyle>
            <a:lvl1pPr>
              <a:defRPr/>
            </a:lvl1pPr>
          </a:lstStyle>
          <a:p>
            <a:fld id="{16A673EF-8741-40AA-BADB-08C151438481}" type="datetimeFigureOut">
              <a:rPr lang="en-US">
                <a:solidFill>
                  <a:srgbClr val="D1282E"/>
                </a:solidFill>
              </a:rPr>
              <a:pPr/>
              <a:t>7/27/2019</a:t>
            </a:fld>
            <a:endParaRPr lang="en-US">
              <a:solidFill>
                <a:srgbClr val="D1282E"/>
              </a:solidFill>
            </a:endParaRPr>
          </a:p>
        </p:txBody>
      </p:sp>
      <p:sp>
        <p:nvSpPr>
          <p:cNvPr id="6" name="Slide Number Placeholder 9"/>
          <p:cNvSpPr>
            <a:spLocks noGrp="1"/>
          </p:cNvSpPr>
          <p:nvPr>
            <p:ph type="sldNum" sz="quarter" idx="11"/>
          </p:nvPr>
        </p:nvSpPr>
        <p:spPr/>
        <p:txBody>
          <a:bodyPr/>
          <a:lstStyle>
            <a:lvl1pPr>
              <a:defRPr/>
            </a:lvl1pPr>
          </a:lstStyle>
          <a:p>
            <a:fld id="{1BBC1EC3-2ED7-4481-943E-26A19C67E02C}" type="slidenum">
              <a:rPr lang="en-US"/>
              <a:pPr/>
              <a:t>‹#›</a:t>
            </a:fld>
            <a:endParaRPr lang="en-US"/>
          </a:p>
        </p:txBody>
      </p:sp>
      <p:sp>
        <p:nvSpPr>
          <p:cNvPr id="7" name="Footer Placeholder 11"/>
          <p:cNvSpPr>
            <a:spLocks noGrp="1"/>
          </p:cNvSpPr>
          <p:nvPr>
            <p:ph type="ftr" sz="quarter" idx="12"/>
          </p:nvPr>
        </p:nvSpPr>
        <p:spPr/>
        <p:txBody>
          <a:bodyPr rtlCol="0"/>
          <a:lstStyle>
            <a:lvl1pPr>
              <a:defRPr/>
            </a:lvl1pPr>
          </a:lstStyle>
          <a:p>
            <a:pPr>
              <a:defRPr/>
            </a:pPr>
            <a:endParaRPr lang="en-US">
              <a:solidFill>
                <a:srgbClr val="D1282E"/>
              </a:solidFill>
            </a:endParaRPr>
          </a:p>
        </p:txBody>
      </p:sp>
    </p:spTree>
    <p:extLst>
      <p:ext uri="{BB962C8B-B14F-4D97-AF65-F5344CB8AC3E}">
        <p14:creationId xmlns:p14="http://schemas.microsoft.com/office/powerpoint/2010/main" val="3496647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800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Slide Number Placeholder 11"/>
          <p:cNvSpPr>
            <a:spLocks noGrp="1"/>
          </p:cNvSpPr>
          <p:nvPr>
            <p:ph type="sldNum" sz="quarter" idx="10"/>
          </p:nvPr>
        </p:nvSpPr>
        <p:spPr/>
        <p:txBody>
          <a:bodyPr/>
          <a:lstStyle>
            <a:lvl1pPr>
              <a:defRPr/>
            </a:lvl1pPr>
          </a:lstStyle>
          <a:p>
            <a:fld id="{B85ABE46-382D-4CB8-83D1-FB504F04A9DB}" type="slidenum">
              <a:rPr lang="en-US"/>
              <a:pPr/>
              <a:t>‹#›</a:t>
            </a:fld>
            <a:endParaRPr lang="en-US"/>
          </a:p>
        </p:txBody>
      </p:sp>
    </p:spTree>
    <p:extLst>
      <p:ext uri="{BB962C8B-B14F-4D97-AF65-F5344CB8AC3E}">
        <p14:creationId xmlns:p14="http://schemas.microsoft.com/office/powerpoint/2010/main" val="8252408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fld id="{F6074FE3-7BB2-41E8-BFF7-6E3BEDF1FD90}" type="datetimeFigureOut">
              <a:rPr lang="en-US">
                <a:solidFill>
                  <a:srgbClr val="D1282E"/>
                </a:solidFill>
              </a:rPr>
              <a:pPr/>
              <a:t>7/27/2019</a:t>
            </a:fld>
            <a:endParaRPr lang="en-US">
              <a:solidFill>
                <a:srgbClr val="D1282E"/>
              </a:solidFill>
            </a:endParaRPr>
          </a:p>
        </p:txBody>
      </p:sp>
      <p:sp>
        <p:nvSpPr>
          <p:cNvPr id="6" name="Footer Placeholder 2"/>
          <p:cNvSpPr>
            <a:spLocks noGrp="1"/>
          </p:cNvSpPr>
          <p:nvPr>
            <p:ph type="ftr" sz="quarter" idx="11"/>
          </p:nvPr>
        </p:nvSpPr>
        <p:spPr/>
        <p:txBody>
          <a:bodyPr/>
          <a:lstStyle>
            <a:lvl1pPr>
              <a:defRPr/>
            </a:lvl1pPr>
          </a:lstStyle>
          <a:p>
            <a:pPr>
              <a:defRPr/>
            </a:pPr>
            <a:endParaRPr lang="en-US">
              <a:solidFill>
                <a:srgbClr val="D1282E"/>
              </a:solidFill>
            </a:endParaRPr>
          </a:p>
        </p:txBody>
      </p:sp>
      <p:sp>
        <p:nvSpPr>
          <p:cNvPr id="7" name="Slide Number Placeholder 22"/>
          <p:cNvSpPr>
            <a:spLocks noGrp="1"/>
          </p:cNvSpPr>
          <p:nvPr>
            <p:ph type="sldNum" sz="quarter" idx="12"/>
          </p:nvPr>
        </p:nvSpPr>
        <p:spPr/>
        <p:txBody>
          <a:bodyPr/>
          <a:lstStyle>
            <a:lvl1pPr>
              <a:defRPr/>
            </a:lvl1pPr>
          </a:lstStyle>
          <a:p>
            <a:fld id="{CD022003-129E-429C-B23C-4C0BBEAD7288}" type="slidenum">
              <a:rPr lang="en-US"/>
              <a:pPr/>
              <a:t>‹#›</a:t>
            </a:fld>
            <a:endParaRPr lang="en-US"/>
          </a:p>
        </p:txBody>
      </p:sp>
    </p:spTree>
    <p:extLst>
      <p:ext uri="{BB962C8B-B14F-4D97-AF65-F5344CB8AC3E}">
        <p14:creationId xmlns:p14="http://schemas.microsoft.com/office/powerpoint/2010/main" val="2306867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6"/>
          <p:cNvSpPr/>
          <p:nvPr userDrawn="1"/>
        </p:nvSpPr>
        <p:spPr>
          <a:xfrm>
            <a:off x="0" y="0"/>
            <a:ext cx="9144000" cy="1123950"/>
          </a:xfrm>
          <a:prstGeom prst="rect">
            <a:avLst/>
          </a:prstGeom>
          <a:solidFill>
            <a:schemeClr val="accent3">
              <a:lumMod val="5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3" name="Rectangle 4"/>
          <p:cNvSpPr/>
          <p:nvPr userDrawn="1"/>
        </p:nvSpPr>
        <p:spPr>
          <a:xfrm>
            <a:off x="0" y="6042025"/>
            <a:ext cx="9144000" cy="712788"/>
          </a:xfrm>
          <a:prstGeom prst="rect">
            <a:avLst/>
          </a:prstGeom>
          <a:solidFill>
            <a:schemeClr val="accent3">
              <a:lumMod val="5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5" name="Rectangle 2"/>
          <p:cNvSpPr>
            <a:spLocks noChangeArrowheads="1"/>
          </p:cNvSpPr>
          <p:nvPr userDrawn="1"/>
        </p:nvSpPr>
        <p:spPr bwMode="auto">
          <a:xfrm>
            <a:off x="0" y="6754813"/>
            <a:ext cx="9144000" cy="103187"/>
          </a:xfrm>
          <a:prstGeom prst="rect">
            <a:avLst/>
          </a:prstGeom>
          <a:solidFill>
            <a:schemeClr val="accent2"/>
          </a:solidFill>
          <a:ln w="10000">
            <a:solidFill>
              <a:schemeClr val="accent1"/>
            </a:solidFill>
            <a:miter lim="800000"/>
            <a:headEnd/>
            <a:tailEnd/>
          </a:ln>
          <a:effectLst>
            <a:outerShdw blurRad="63500" dist="30000" dir="5400000" rotWithShape="0">
              <a:srgbClr val="000000">
                <a:alpha val="45000"/>
              </a:srgbClr>
            </a:outerShdw>
          </a:effectLst>
        </p:spPr>
        <p:txBody>
          <a:bodyPr anchor="ctr"/>
          <a:lstStyle/>
          <a:p>
            <a:pPr algn="ctr" defTabSz="457200">
              <a:defRPr/>
            </a:pPr>
            <a:endParaRPr lang="en-US" dirty="0">
              <a:solidFill>
                <a:srgbClr val="FFFFFF"/>
              </a:solidFill>
              <a:ea typeface="ＭＳ Ｐゴシック" charset="-128"/>
            </a:endParaRPr>
          </a:p>
        </p:txBody>
      </p:sp>
      <p:sp>
        <p:nvSpPr>
          <p:cNvPr id="6" name="Date Placeholder 27"/>
          <p:cNvSpPr>
            <a:spLocks noGrp="1"/>
          </p:cNvSpPr>
          <p:nvPr>
            <p:ph type="dt" sz="half" idx="10"/>
          </p:nvPr>
        </p:nvSpPr>
        <p:spPr>
          <a:xfrm>
            <a:off x="0" y="7092950"/>
            <a:ext cx="2247900" cy="685800"/>
          </a:xfrm>
          <a:solidFill>
            <a:schemeClr val="accent2"/>
          </a:solidFill>
        </p:spPr>
        <p:txBody>
          <a:bodyPr>
            <a:noAutofit/>
          </a:bodyPr>
          <a:lstStyle>
            <a:lvl1pPr algn="ctr" fontAlgn="auto">
              <a:spcBef>
                <a:spcPts val="0"/>
              </a:spcBef>
              <a:spcAft>
                <a:spcPts val="0"/>
              </a:spcAft>
              <a:defRPr sz="2000">
                <a:solidFill>
                  <a:srgbClr val="FFFFFF"/>
                </a:solidFill>
                <a:latin typeface="+mn-lt"/>
                <a:ea typeface="+mn-ea"/>
              </a:defRPr>
            </a:lvl1pPr>
          </a:lstStyle>
          <a:p>
            <a:pPr>
              <a:defRPr/>
            </a:pPr>
            <a:r>
              <a:rPr lang="en-US"/>
              <a:t>09.19.11</a:t>
            </a:r>
          </a:p>
        </p:txBody>
      </p:sp>
      <p:pic>
        <p:nvPicPr>
          <p:cNvPr id="7" name="Picture 6" descr="Logo15Whit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765539"/>
            <a:ext cx="5852355" cy="3291950"/>
          </a:xfrm>
          <a:prstGeom prst="rect">
            <a:avLst/>
          </a:prstGeom>
        </p:spPr>
      </p:pic>
    </p:spTree>
    <p:extLst>
      <p:ext uri="{BB962C8B-B14F-4D97-AF65-F5344CB8AC3E}">
        <p14:creationId xmlns:p14="http://schemas.microsoft.com/office/powerpoint/2010/main" val="2310578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8"/>
          <p:cNvSpPr/>
          <p:nvPr userDrawn="1"/>
        </p:nvSpPr>
        <p:spPr>
          <a:xfrm>
            <a:off x="147638" y="609600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2" name="Title 1"/>
          <p:cNvSpPr>
            <a:spLocks noGrp="1"/>
          </p:cNvSpPr>
          <p:nvPr>
            <p:ph type="title"/>
          </p:nvPr>
        </p:nvSpPr>
        <p:spPr>
          <a:xfrm>
            <a:off x="0" y="164093"/>
            <a:ext cx="9144000" cy="984556"/>
          </a:xfrm>
          <a:solidFill>
            <a:schemeClr val="accent3">
              <a:lumMod val="50000"/>
            </a:schemeClr>
          </a:solidFill>
        </p:spPr>
        <p:txBody>
          <a:bodyPr/>
          <a:lstStyle/>
          <a:p>
            <a:r>
              <a:rPr lang="en-US" dirty="0"/>
              <a:t>Click to edit Master title style</a:t>
            </a:r>
          </a:p>
        </p:txBody>
      </p:sp>
      <p:sp>
        <p:nvSpPr>
          <p:cNvPr id="8" name="Content Placeholder 7"/>
          <p:cNvSpPr>
            <a:spLocks noGrp="1"/>
          </p:cNvSpPr>
          <p:nvPr>
            <p:ph sz="quarter" idx="1"/>
          </p:nvPr>
        </p:nvSpPr>
        <p:spPr>
          <a:xfrm>
            <a:off x="612648" y="1600200"/>
            <a:ext cx="8153400" cy="449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0"/>
          </p:nvPr>
        </p:nvSpPr>
        <p:spPr/>
        <p:txBody>
          <a:bodyPr/>
          <a:lstStyle>
            <a:lvl1pPr fontAlgn="auto">
              <a:spcBef>
                <a:spcPts val="0"/>
              </a:spcBef>
              <a:spcAft>
                <a:spcPts val="0"/>
              </a:spcAft>
              <a:defRPr>
                <a:solidFill>
                  <a:srgbClr val="FFFFFF"/>
                </a:solidFill>
                <a:latin typeface="+mn-lt"/>
                <a:ea typeface="+mn-ea"/>
              </a:defRPr>
            </a:lvl1pPr>
          </a:lstStyle>
          <a:p>
            <a:pPr>
              <a:defRPr/>
            </a:pPr>
            <a:endParaRPr lang="en-US"/>
          </a:p>
        </p:txBody>
      </p:sp>
    </p:spTree>
    <p:extLst>
      <p:ext uri="{BB962C8B-B14F-4D97-AF65-F5344CB8AC3E}">
        <p14:creationId xmlns:p14="http://schemas.microsoft.com/office/powerpoint/2010/main" val="1850361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2"/>
          </p:nvPr>
        </p:nvSpPr>
        <p:spPr>
          <a:xfrm>
            <a:off x="4844901" y="1589567"/>
            <a:ext cx="388620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7"/>
          <p:cNvSpPr>
            <a:spLocks noGrp="1"/>
          </p:cNvSpPr>
          <p:nvPr>
            <p:ph type="dt" sz="half" idx="10"/>
          </p:nvPr>
        </p:nvSpPr>
        <p:spPr/>
        <p:txBody>
          <a:bodyPr/>
          <a:lstStyle>
            <a:lvl1pPr>
              <a:defRPr/>
            </a:lvl1pPr>
          </a:lstStyle>
          <a:p>
            <a:fld id="{16A673EF-8741-40AA-BADB-08C151438481}" type="datetimeFigureOut">
              <a:rPr lang="en-US">
                <a:solidFill>
                  <a:srgbClr val="D1282E"/>
                </a:solidFill>
              </a:rPr>
              <a:pPr/>
              <a:t>7/27/2019</a:t>
            </a:fld>
            <a:endParaRPr lang="en-US">
              <a:solidFill>
                <a:srgbClr val="D1282E"/>
              </a:solidFill>
            </a:endParaRPr>
          </a:p>
        </p:txBody>
      </p:sp>
      <p:sp>
        <p:nvSpPr>
          <p:cNvPr id="6" name="Slide Number Placeholder 9"/>
          <p:cNvSpPr>
            <a:spLocks noGrp="1"/>
          </p:cNvSpPr>
          <p:nvPr>
            <p:ph type="sldNum" sz="quarter" idx="11"/>
          </p:nvPr>
        </p:nvSpPr>
        <p:spPr/>
        <p:txBody>
          <a:bodyPr/>
          <a:lstStyle>
            <a:lvl1pPr>
              <a:defRPr/>
            </a:lvl1pPr>
          </a:lstStyle>
          <a:p>
            <a:fld id="{1BBC1EC3-2ED7-4481-943E-26A19C67E02C}" type="slidenum">
              <a:rPr lang="en-US"/>
              <a:pPr/>
              <a:t>‹#›</a:t>
            </a:fld>
            <a:endParaRPr lang="en-US"/>
          </a:p>
        </p:txBody>
      </p:sp>
      <p:sp>
        <p:nvSpPr>
          <p:cNvPr id="7" name="Footer Placeholder 11"/>
          <p:cNvSpPr>
            <a:spLocks noGrp="1"/>
          </p:cNvSpPr>
          <p:nvPr>
            <p:ph type="ftr" sz="quarter" idx="12"/>
          </p:nvPr>
        </p:nvSpPr>
        <p:spPr/>
        <p:txBody>
          <a:bodyPr rtlCol="0"/>
          <a:lstStyle>
            <a:lvl1pPr>
              <a:defRPr/>
            </a:lvl1pPr>
          </a:lstStyle>
          <a:p>
            <a:pPr>
              <a:defRPr/>
            </a:pPr>
            <a:endParaRPr lang="en-US">
              <a:solidFill>
                <a:srgbClr val="D1282E"/>
              </a:solidFill>
            </a:endParaRPr>
          </a:p>
        </p:txBody>
      </p:sp>
    </p:spTree>
    <p:extLst>
      <p:ext uri="{BB962C8B-B14F-4D97-AF65-F5344CB8AC3E}">
        <p14:creationId xmlns:p14="http://schemas.microsoft.com/office/powerpoint/2010/main" val="3486907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800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Slide Number Placeholder 11"/>
          <p:cNvSpPr>
            <a:spLocks noGrp="1"/>
          </p:cNvSpPr>
          <p:nvPr>
            <p:ph type="sldNum" sz="quarter" idx="10"/>
          </p:nvPr>
        </p:nvSpPr>
        <p:spPr/>
        <p:txBody>
          <a:bodyPr/>
          <a:lstStyle>
            <a:lvl1pPr>
              <a:defRPr/>
            </a:lvl1pPr>
          </a:lstStyle>
          <a:p>
            <a:fld id="{B85ABE46-382D-4CB8-83D1-FB504F04A9DB}" type="slidenum">
              <a:rPr lang="en-US"/>
              <a:pPr/>
              <a:t>‹#›</a:t>
            </a:fld>
            <a:endParaRPr lang="en-US"/>
          </a:p>
        </p:txBody>
      </p:sp>
    </p:spTree>
    <p:extLst>
      <p:ext uri="{BB962C8B-B14F-4D97-AF65-F5344CB8AC3E}">
        <p14:creationId xmlns:p14="http://schemas.microsoft.com/office/powerpoint/2010/main" val="3724026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fld id="{F6074FE3-7BB2-41E8-BFF7-6E3BEDF1FD90}" type="datetimeFigureOut">
              <a:rPr lang="en-US">
                <a:solidFill>
                  <a:srgbClr val="D1282E"/>
                </a:solidFill>
              </a:rPr>
              <a:pPr/>
              <a:t>7/27/2019</a:t>
            </a:fld>
            <a:endParaRPr lang="en-US">
              <a:solidFill>
                <a:srgbClr val="D1282E"/>
              </a:solidFill>
            </a:endParaRPr>
          </a:p>
        </p:txBody>
      </p:sp>
      <p:sp>
        <p:nvSpPr>
          <p:cNvPr id="6" name="Footer Placeholder 2"/>
          <p:cNvSpPr>
            <a:spLocks noGrp="1"/>
          </p:cNvSpPr>
          <p:nvPr>
            <p:ph type="ftr" sz="quarter" idx="11"/>
          </p:nvPr>
        </p:nvSpPr>
        <p:spPr/>
        <p:txBody>
          <a:bodyPr/>
          <a:lstStyle>
            <a:lvl1pPr>
              <a:defRPr/>
            </a:lvl1pPr>
          </a:lstStyle>
          <a:p>
            <a:pPr>
              <a:defRPr/>
            </a:pPr>
            <a:endParaRPr lang="en-US">
              <a:solidFill>
                <a:srgbClr val="D1282E"/>
              </a:solidFill>
            </a:endParaRPr>
          </a:p>
        </p:txBody>
      </p:sp>
      <p:sp>
        <p:nvSpPr>
          <p:cNvPr id="7" name="Slide Number Placeholder 22"/>
          <p:cNvSpPr>
            <a:spLocks noGrp="1"/>
          </p:cNvSpPr>
          <p:nvPr>
            <p:ph type="sldNum" sz="quarter" idx="12"/>
          </p:nvPr>
        </p:nvSpPr>
        <p:spPr/>
        <p:txBody>
          <a:bodyPr/>
          <a:lstStyle>
            <a:lvl1pPr>
              <a:defRPr/>
            </a:lvl1pPr>
          </a:lstStyle>
          <a:p>
            <a:fld id="{CD022003-129E-429C-B23C-4C0BBEAD7288}" type="slidenum">
              <a:rPr lang="en-US"/>
              <a:pPr/>
              <a:t>‹#›</a:t>
            </a:fld>
            <a:endParaRPr lang="en-US"/>
          </a:p>
        </p:txBody>
      </p:sp>
    </p:spTree>
    <p:extLst>
      <p:ext uri="{BB962C8B-B14F-4D97-AF65-F5344CB8AC3E}">
        <p14:creationId xmlns:p14="http://schemas.microsoft.com/office/powerpoint/2010/main" val="1820424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3">
            <a:lumMod val="50000"/>
          </a:schemeClr>
        </a:solidFill>
        <a:effectLst/>
      </p:bgPr>
    </p:bg>
    <p:spTree>
      <p:nvGrpSpPr>
        <p:cNvPr id="1" name=""/>
        <p:cNvGrpSpPr/>
        <p:nvPr/>
      </p:nvGrpSpPr>
      <p:grpSpPr>
        <a:xfrm>
          <a:off x="0" y="0"/>
          <a:ext cx="0" cy="0"/>
          <a:chOff x="0" y="0"/>
          <a:chExt cx="0" cy="0"/>
        </a:xfrm>
      </p:grpSpPr>
      <p:sp>
        <p:nvSpPr>
          <p:cNvPr id="3" name="Rectangle 6"/>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4" name="Rectangle 9"/>
          <p:cNvSpPr/>
          <p:nvPr/>
        </p:nvSpPr>
        <p:spPr>
          <a:xfrm>
            <a:off x="-9525" y="6053138"/>
            <a:ext cx="2249488" cy="712787"/>
          </a:xfrm>
          <a:prstGeom prst="rect">
            <a:avLst/>
          </a:prstGeom>
          <a:solidFill>
            <a:schemeClr val="accent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5" name="Rectangle 10"/>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8" name="Title 7"/>
          <p:cNvSpPr>
            <a:spLocks noGrp="1"/>
          </p:cNvSpPr>
          <p:nvPr>
            <p:ph type="ctrTitle"/>
          </p:nvPr>
        </p:nvSpPr>
        <p:spPr>
          <a:xfrm>
            <a:off x="2359152" y="1868704"/>
            <a:ext cx="6477000" cy="2613267"/>
          </a:xfrm>
        </p:spPr>
        <p:txBody>
          <a:bodyPr anchor="b">
            <a:normAutofit/>
          </a:bodyPr>
          <a:lstStyle>
            <a:lvl1pPr>
              <a:defRPr sz="5000" cap="all" baseline="0">
                <a:solidFill>
                  <a:schemeClr val="tx1"/>
                </a:solidFill>
              </a:defRPr>
            </a:lvl1pPr>
          </a:lstStyle>
          <a:p>
            <a:r>
              <a:rPr lang="en-US" dirty="0"/>
              <a:t>Click to edit Master title style</a:t>
            </a:r>
          </a:p>
        </p:txBody>
      </p:sp>
      <p:sp>
        <p:nvSpPr>
          <p:cNvPr id="7" name="Date Placeholder 27"/>
          <p:cNvSpPr>
            <a:spLocks noGrp="1"/>
          </p:cNvSpPr>
          <p:nvPr>
            <p:ph type="dt" sz="half" idx="10"/>
          </p:nvPr>
        </p:nvSpPr>
        <p:spPr>
          <a:xfrm>
            <a:off x="174625" y="6219825"/>
            <a:ext cx="1958975" cy="447675"/>
          </a:xfrm>
        </p:spPr>
        <p:txBody>
          <a:bodyPr>
            <a:noAutofit/>
          </a:bodyPr>
          <a:lstStyle>
            <a:lvl1pPr algn="ctr" fontAlgn="auto">
              <a:spcBef>
                <a:spcPts val="0"/>
              </a:spcBef>
              <a:spcAft>
                <a:spcPts val="0"/>
              </a:spcAft>
              <a:defRPr sz="2000">
                <a:solidFill>
                  <a:srgbClr val="FFFFFF"/>
                </a:solidFill>
                <a:latin typeface="+mn-lt"/>
                <a:ea typeface="+mn-ea"/>
              </a:defRPr>
            </a:lvl1pPr>
          </a:lstStyle>
          <a:p>
            <a:pPr>
              <a:defRPr/>
            </a:pPr>
            <a:r>
              <a:rPr lang="en-US"/>
              <a:t>09.19.11</a:t>
            </a:r>
          </a:p>
        </p:txBody>
      </p:sp>
      <p:pic>
        <p:nvPicPr>
          <p:cNvPr id="9" name="Picture 8" descr="Logo15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68350" y="4755459"/>
            <a:ext cx="5852355" cy="3291950"/>
          </a:xfrm>
          <a:prstGeom prst="rect">
            <a:avLst/>
          </a:prstGeom>
        </p:spPr>
      </p:pic>
    </p:spTree>
    <p:extLst>
      <p:ext uri="{BB962C8B-B14F-4D97-AF65-F5344CB8AC3E}">
        <p14:creationId xmlns:p14="http://schemas.microsoft.com/office/powerpoint/2010/main" val="1041738263"/>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6"/>
          <p:cNvSpPr/>
          <p:nvPr userDrawn="1"/>
        </p:nvSpPr>
        <p:spPr>
          <a:xfrm>
            <a:off x="0" y="0"/>
            <a:ext cx="9144000" cy="1123950"/>
          </a:xfrm>
          <a:prstGeom prst="rect">
            <a:avLst/>
          </a:prstGeom>
          <a:solidFill>
            <a:schemeClr val="accent3">
              <a:lumMod val="5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3" name="Rectangle 4"/>
          <p:cNvSpPr/>
          <p:nvPr userDrawn="1"/>
        </p:nvSpPr>
        <p:spPr>
          <a:xfrm>
            <a:off x="0" y="6042025"/>
            <a:ext cx="9144000" cy="712788"/>
          </a:xfrm>
          <a:prstGeom prst="rect">
            <a:avLst/>
          </a:prstGeom>
          <a:solidFill>
            <a:schemeClr val="accent3">
              <a:lumMod val="5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5" name="Rectangle 2"/>
          <p:cNvSpPr>
            <a:spLocks noChangeArrowheads="1"/>
          </p:cNvSpPr>
          <p:nvPr userDrawn="1"/>
        </p:nvSpPr>
        <p:spPr bwMode="auto">
          <a:xfrm>
            <a:off x="0" y="6754813"/>
            <a:ext cx="9144000" cy="103187"/>
          </a:xfrm>
          <a:prstGeom prst="rect">
            <a:avLst/>
          </a:prstGeom>
          <a:solidFill>
            <a:schemeClr val="accent2"/>
          </a:solidFill>
          <a:ln w="10000">
            <a:solidFill>
              <a:schemeClr val="accent1"/>
            </a:solidFill>
            <a:miter lim="800000"/>
            <a:headEnd/>
            <a:tailEnd/>
          </a:ln>
          <a:effectLst>
            <a:outerShdw blurRad="63500" dist="30000" dir="5400000" rotWithShape="0">
              <a:srgbClr val="000000">
                <a:alpha val="45000"/>
              </a:srgbClr>
            </a:outerShdw>
          </a:effectLst>
        </p:spPr>
        <p:txBody>
          <a:bodyPr anchor="ctr"/>
          <a:lstStyle/>
          <a:p>
            <a:pPr algn="ctr" defTabSz="457200">
              <a:defRPr/>
            </a:pPr>
            <a:endParaRPr lang="en-US" dirty="0">
              <a:solidFill>
                <a:srgbClr val="FFFFFF"/>
              </a:solidFill>
              <a:ea typeface="ＭＳ Ｐゴシック" charset="-128"/>
            </a:endParaRPr>
          </a:p>
        </p:txBody>
      </p:sp>
      <p:sp>
        <p:nvSpPr>
          <p:cNvPr id="6" name="Date Placeholder 27"/>
          <p:cNvSpPr>
            <a:spLocks noGrp="1"/>
          </p:cNvSpPr>
          <p:nvPr>
            <p:ph type="dt" sz="half" idx="10"/>
          </p:nvPr>
        </p:nvSpPr>
        <p:spPr>
          <a:xfrm>
            <a:off x="0" y="7092950"/>
            <a:ext cx="2247900" cy="685800"/>
          </a:xfrm>
          <a:solidFill>
            <a:schemeClr val="accent2"/>
          </a:solidFill>
        </p:spPr>
        <p:txBody>
          <a:bodyPr>
            <a:noAutofit/>
          </a:bodyPr>
          <a:lstStyle>
            <a:lvl1pPr algn="ctr" fontAlgn="auto">
              <a:spcBef>
                <a:spcPts val="0"/>
              </a:spcBef>
              <a:spcAft>
                <a:spcPts val="0"/>
              </a:spcAft>
              <a:defRPr sz="2000">
                <a:solidFill>
                  <a:srgbClr val="FFFFFF"/>
                </a:solidFill>
                <a:latin typeface="+mn-lt"/>
                <a:ea typeface="+mn-ea"/>
              </a:defRPr>
            </a:lvl1pPr>
          </a:lstStyle>
          <a:p>
            <a:pPr>
              <a:defRPr/>
            </a:pPr>
            <a:r>
              <a:rPr lang="en-US"/>
              <a:t>09.19.11</a:t>
            </a:r>
          </a:p>
        </p:txBody>
      </p:sp>
      <p:pic>
        <p:nvPicPr>
          <p:cNvPr id="7" name="Picture 6" descr="Logo15Whit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765539"/>
            <a:ext cx="5852355" cy="3291950"/>
          </a:xfrm>
          <a:prstGeom prst="rect">
            <a:avLst/>
          </a:prstGeom>
        </p:spPr>
      </p:pic>
    </p:spTree>
    <p:extLst>
      <p:ext uri="{BB962C8B-B14F-4D97-AF65-F5344CB8AC3E}">
        <p14:creationId xmlns:p14="http://schemas.microsoft.com/office/powerpoint/2010/main" val="1230848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8"/>
          <p:cNvSpPr/>
          <p:nvPr userDrawn="1"/>
        </p:nvSpPr>
        <p:spPr>
          <a:xfrm>
            <a:off x="147638" y="609600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2" name="Title 1"/>
          <p:cNvSpPr>
            <a:spLocks noGrp="1"/>
          </p:cNvSpPr>
          <p:nvPr>
            <p:ph type="title"/>
          </p:nvPr>
        </p:nvSpPr>
        <p:spPr>
          <a:xfrm>
            <a:off x="0" y="164093"/>
            <a:ext cx="9144000" cy="984556"/>
          </a:xfrm>
          <a:solidFill>
            <a:schemeClr val="accent3">
              <a:lumMod val="50000"/>
            </a:schemeClr>
          </a:solidFill>
        </p:spPr>
        <p:txBody>
          <a:bodyPr/>
          <a:lstStyle/>
          <a:p>
            <a:r>
              <a:rPr lang="en-US" dirty="0"/>
              <a:t>Click to edit Master title style</a:t>
            </a:r>
          </a:p>
        </p:txBody>
      </p:sp>
      <p:sp>
        <p:nvSpPr>
          <p:cNvPr id="8" name="Content Placeholder 7"/>
          <p:cNvSpPr>
            <a:spLocks noGrp="1"/>
          </p:cNvSpPr>
          <p:nvPr>
            <p:ph sz="quarter" idx="1"/>
          </p:nvPr>
        </p:nvSpPr>
        <p:spPr>
          <a:xfrm>
            <a:off x="612648" y="1600200"/>
            <a:ext cx="8153400" cy="449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0"/>
          </p:nvPr>
        </p:nvSpPr>
        <p:spPr/>
        <p:txBody>
          <a:bodyPr/>
          <a:lstStyle>
            <a:lvl1pPr fontAlgn="auto">
              <a:spcBef>
                <a:spcPts val="0"/>
              </a:spcBef>
              <a:spcAft>
                <a:spcPts val="0"/>
              </a:spcAft>
              <a:defRPr>
                <a:solidFill>
                  <a:srgbClr val="FFFFFF"/>
                </a:solidFill>
                <a:latin typeface="+mn-lt"/>
                <a:ea typeface="+mn-ea"/>
              </a:defRPr>
            </a:lvl1pPr>
          </a:lstStyle>
          <a:p>
            <a:pPr>
              <a:defRPr/>
            </a:pPr>
            <a:endParaRPr lang="en-US"/>
          </a:p>
        </p:txBody>
      </p:sp>
    </p:spTree>
    <p:extLst>
      <p:ext uri="{BB962C8B-B14F-4D97-AF65-F5344CB8AC3E}">
        <p14:creationId xmlns:p14="http://schemas.microsoft.com/office/powerpoint/2010/main" val="3127460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wrap="square" lIns="91440" tIns="45720" rIns="91440" bIns="45720" numCol="1" anchor="ctr" anchorCtr="0" compatLnSpc="1">
            <a:prstTxWarp prst="textNoShape">
              <a:avLst/>
            </a:prstTxWarp>
          </a:bodyPr>
          <a:lstStyle>
            <a:lvl1pPr>
              <a:defRPr sz="1400">
                <a:solidFill>
                  <a:schemeClr val="tx2"/>
                </a:solidFill>
                <a:latin typeface="Tw Cen MT" pitchFamily="34" charset="0"/>
              </a:defRPr>
            </a:lvl1pPr>
          </a:lstStyle>
          <a:p>
            <a:pPr defTabSz="457200" fontAlgn="base">
              <a:spcBef>
                <a:spcPct val="0"/>
              </a:spcBef>
              <a:spcAft>
                <a:spcPct val="0"/>
              </a:spcAft>
            </a:pPr>
            <a:fld id="{DD6FEBD4-6D92-48C1-BAFD-F61A3D10E09B}" type="datetimeFigureOut">
              <a:rPr lang="en-US">
                <a:solidFill>
                  <a:srgbClr val="D1282E"/>
                </a:solidFill>
                <a:ea typeface="ＭＳ Ｐゴシック" charset="-128"/>
              </a:rPr>
              <a:pPr defTabSz="457200" fontAlgn="base">
                <a:spcBef>
                  <a:spcPct val="0"/>
                </a:spcBef>
                <a:spcAft>
                  <a:spcPct val="0"/>
                </a:spcAft>
              </a:pPr>
              <a:t>7/27/2019</a:t>
            </a:fld>
            <a:endParaRPr lang="en-US">
              <a:solidFill>
                <a:srgbClr val="D1282E"/>
              </a:solidFill>
              <a:ea typeface="ＭＳ Ｐゴシック" charset="-128"/>
            </a:endParaRPr>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ea typeface="+mn-ea"/>
                <a:cs typeface="+mn-cs"/>
              </a:defRPr>
            </a:lvl1pPr>
          </a:lstStyle>
          <a:p>
            <a:pPr defTabSz="457200">
              <a:defRPr/>
            </a:pPr>
            <a:endParaRPr lang="en-US">
              <a:solidFill>
                <a:srgbClr val="D1282E"/>
              </a:solidFill>
            </a:endParaRPr>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wrap="square" lIns="91440" tIns="45720" rIns="91440" bIns="45720" numCol="1" anchor="ctr" anchorCtr="0" compatLnSpc="1">
            <a:prstTxWarp prst="textNoShape">
              <a:avLst/>
            </a:prstTxWarp>
            <a:normAutofit/>
          </a:bodyPr>
          <a:lstStyle>
            <a:lvl1pPr algn="ctr">
              <a:defRPr sz="1400" b="1">
                <a:solidFill>
                  <a:srgbClr val="FFFFFF"/>
                </a:solidFill>
                <a:latin typeface="Tw Cen MT" pitchFamily="34" charset="0"/>
              </a:defRPr>
            </a:lvl1pPr>
          </a:lstStyle>
          <a:p>
            <a:pPr defTabSz="457200" fontAlgn="base">
              <a:spcBef>
                <a:spcPct val="0"/>
              </a:spcBef>
              <a:spcAft>
                <a:spcPct val="0"/>
              </a:spcAft>
            </a:pPr>
            <a:fld id="{1B612EB4-A89E-495E-8A6D-51DEFC8F613F}" type="slidenum">
              <a:rPr lang="en-US">
                <a:ea typeface="ＭＳ Ｐゴシック" charset="-128"/>
              </a:rPr>
              <a:pPr defTabSz="457200" fontAlgn="base">
                <a:spcBef>
                  <a:spcPct val="0"/>
                </a:spcBef>
                <a:spcAft>
                  <a:spcPct val="0"/>
                </a:spcAft>
              </a:pPr>
              <a:t>‹#›</a:t>
            </a:fld>
            <a:endParaRPr lang="en-US">
              <a:ea typeface="ＭＳ Ｐゴシック" charset="-128"/>
            </a:endParaRPr>
          </a:p>
        </p:txBody>
      </p:sp>
    </p:spTree>
    <p:extLst>
      <p:ext uri="{BB962C8B-B14F-4D97-AF65-F5344CB8AC3E}">
        <p14:creationId xmlns:p14="http://schemas.microsoft.com/office/powerpoint/2010/main" val="194747835"/>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rtl="0" eaLnBrk="0" fontAlgn="base" hangingPunct="0">
        <a:spcBef>
          <a:spcPct val="0"/>
        </a:spcBef>
        <a:spcAft>
          <a:spcPct val="0"/>
        </a:spcAft>
        <a:defRPr sz="4400" b="0" i="0" u="none" kern="12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400">
          <a:solidFill>
            <a:schemeClr val="tx2"/>
          </a:solidFill>
          <a:latin typeface="Tw Cen MT" pitchFamily="34"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latin typeface="Tw Cen MT" pitchFamily="34"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latin typeface="Tw Cen MT" pitchFamily="34"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latin typeface="Tw Cen MT" pitchFamily="34" charset="0"/>
          <a:ea typeface="ＭＳ Ｐゴシック" charset="0"/>
          <a:cs typeface="ＭＳ Ｐゴシック"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ＭＳ Ｐゴシック" charset="0"/>
          <a:cs typeface="ＭＳ Ｐゴシック" charset="0"/>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b="0" i="0" u="none" kern="1200">
          <a:solidFill>
            <a:schemeClr val="tx1"/>
          </a:solidFill>
          <a:latin typeface="+mn-lt"/>
          <a:ea typeface="ＭＳ Ｐゴシック" charset="0"/>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ＭＳ Ｐゴシック" charset="0"/>
          <a:cs typeface="+mn-cs"/>
        </a:defRPr>
      </a:lvl3pPr>
      <a:lvl4pPr marL="1371600" indent="-228600" algn="l" rtl="0" eaLnBrk="0" fontAlgn="base" hangingPunct="0">
        <a:spcBef>
          <a:spcPts val="400"/>
        </a:spcBef>
        <a:spcAft>
          <a:spcPct val="0"/>
        </a:spcAft>
        <a:buClr>
          <a:srgbClr val="526DB0"/>
        </a:buClr>
        <a:buSzPct val="75000"/>
        <a:buFont typeface="Wingdings" pitchFamily="2" charset="2"/>
        <a:buChar char=""/>
        <a:defRPr sz="2000" kern="1200">
          <a:solidFill>
            <a:schemeClr val="tx1"/>
          </a:solidFill>
          <a:latin typeface="+mn-lt"/>
          <a:ea typeface="ＭＳ Ｐゴシック" charset="0"/>
          <a:cs typeface="+mn-cs"/>
        </a:defRPr>
      </a:lvl4pPr>
      <a:lvl5pPr marL="1828800" indent="-228600" algn="l" rtl="0" eaLnBrk="0" fontAlgn="base" hangingPunct="0">
        <a:spcBef>
          <a:spcPts val="400"/>
        </a:spcBef>
        <a:spcAft>
          <a:spcPct val="0"/>
        </a:spcAft>
        <a:buClr>
          <a:srgbClr val="989AAC"/>
        </a:buClr>
        <a:buSzPct val="65000"/>
        <a:buFont typeface="Wingdings" pitchFamily="2" charset="2"/>
        <a:buChar char=""/>
        <a:defRPr sz="2000" kern="1200">
          <a:solidFill>
            <a:schemeClr val="tx1"/>
          </a:solidFill>
          <a:latin typeface="+mn-lt"/>
          <a:ea typeface="ＭＳ Ｐゴシック" charset="0"/>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wrap="square" lIns="91440" tIns="45720" rIns="91440" bIns="45720" numCol="1" anchor="ctr" anchorCtr="0" compatLnSpc="1">
            <a:prstTxWarp prst="textNoShape">
              <a:avLst/>
            </a:prstTxWarp>
          </a:bodyPr>
          <a:lstStyle>
            <a:lvl1pPr>
              <a:defRPr sz="1400">
                <a:solidFill>
                  <a:schemeClr val="tx2"/>
                </a:solidFill>
                <a:latin typeface="Tw Cen MT" pitchFamily="34" charset="0"/>
              </a:defRPr>
            </a:lvl1pPr>
          </a:lstStyle>
          <a:p>
            <a:pPr defTabSz="457200" fontAlgn="base">
              <a:spcBef>
                <a:spcPct val="0"/>
              </a:spcBef>
              <a:spcAft>
                <a:spcPct val="0"/>
              </a:spcAft>
            </a:pPr>
            <a:fld id="{DD6FEBD4-6D92-48C1-BAFD-F61A3D10E09B}" type="datetimeFigureOut">
              <a:rPr lang="en-US">
                <a:solidFill>
                  <a:srgbClr val="D1282E"/>
                </a:solidFill>
                <a:ea typeface="ＭＳ Ｐゴシック" charset="-128"/>
              </a:rPr>
              <a:pPr defTabSz="457200" fontAlgn="base">
                <a:spcBef>
                  <a:spcPct val="0"/>
                </a:spcBef>
                <a:spcAft>
                  <a:spcPct val="0"/>
                </a:spcAft>
              </a:pPr>
              <a:t>7/27/2019</a:t>
            </a:fld>
            <a:endParaRPr lang="en-US">
              <a:solidFill>
                <a:srgbClr val="D1282E"/>
              </a:solidFill>
              <a:ea typeface="ＭＳ Ｐゴシック" charset="-128"/>
            </a:endParaRPr>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ea typeface="+mn-ea"/>
                <a:cs typeface="+mn-cs"/>
              </a:defRPr>
            </a:lvl1pPr>
          </a:lstStyle>
          <a:p>
            <a:pPr defTabSz="457200">
              <a:defRPr/>
            </a:pPr>
            <a:endParaRPr lang="en-US">
              <a:solidFill>
                <a:srgbClr val="D1282E"/>
              </a:solidFill>
            </a:endParaRPr>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wrap="square" lIns="91440" tIns="45720" rIns="91440" bIns="45720" numCol="1" anchor="ctr" anchorCtr="0" compatLnSpc="1">
            <a:prstTxWarp prst="textNoShape">
              <a:avLst/>
            </a:prstTxWarp>
            <a:normAutofit/>
          </a:bodyPr>
          <a:lstStyle>
            <a:lvl1pPr algn="ctr">
              <a:defRPr sz="1400" b="1">
                <a:solidFill>
                  <a:srgbClr val="FFFFFF"/>
                </a:solidFill>
                <a:latin typeface="Tw Cen MT" pitchFamily="34" charset="0"/>
              </a:defRPr>
            </a:lvl1pPr>
          </a:lstStyle>
          <a:p>
            <a:pPr defTabSz="457200" fontAlgn="base">
              <a:spcBef>
                <a:spcPct val="0"/>
              </a:spcBef>
              <a:spcAft>
                <a:spcPct val="0"/>
              </a:spcAft>
            </a:pPr>
            <a:fld id="{1B612EB4-A89E-495E-8A6D-51DEFC8F613F}" type="slidenum">
              <a:rPr lang="en-US">
                <a:ea typeface="ＭＳ Ｐゴシック" charset="-128"/>
              </a:rPr>
              <a:pPr defTabSz="457200" fontAlgn="base">
                <a:spcBef>
                  <a:spcPct val="0"/>
                </a:spcBef>
                <a:spcAft>
                  <a:spcPct val="0"/>
                </a:spcAft>
              </a:pPr>
              <a:t>‹#›</a:t>
            </a:fld>
            <a:endParaRPr lang="en-US">
              <a:ea typeface="ＭＳ Ｐゴシック" charset="-128"/>
            </a:endParaRPr>
          </a:p>
        </p:txBody>
      </p:sp>
    </p:spTree>
    <p:extLst>
      <p:ext uri="{BB962C8B-B14F-4D97-AF65-F5344CB8AC3E}">
        <p14:creationId xmlns:p14="http://schemas.microsoft.com/office/powerpoint/2010/main" val="315320653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Lst>
  <p:txStyles>
    <p:titleStyle>
      <a:lvl1pPr algn="l" rtl="0" eaLnBrk="0" fontAlgn="base" hangingPunct="0">
        <a:spcBef>
          <a:spcPct val="0"/>
        </a:spcBef>
        <a:spcAft>
          <a:spcPct val="0"/>
        </a:spcAft>
        <a:defRPr sz="4400" kern="12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400">
          <a:solidFill>
            <a:schemeClr val="tx2"/>
          </a:solidFill>
          <a:latin typeface="Tw Cen MT" pitchFamily="34"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latin typeface="Tw Cen MT" pitchFamily="34"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latin typeface="Tw Cen MT" pitchFamily="34"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latin typeface="Tw Cen MT" pitchFamily="34" charset="0"/>
          <a:ea typeface="ＭＳ Ｐゴシック" charset="0"/>
          <a:cs typeface="ＭＳ Ｐゴシック"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ＭＳ Ｐゴシック" charset="0"/>
          <a:cs typeface="ＭＳ Ｐゴシック" charset="0"/>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ＭＳ Ｐゴシック" charset="0"/>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ＭＳ Ｐゴシック" charset="0"/>
          <a:cs typeface="+mn-cs"/>
        </a:defRPr>
      </a:lvl3pPr>
      <a:lvl4pPr marL="1371600" indent="-228600" algn="l" rtl="0" eaLnBrk="0" fontAlgn="base" hangingPunct="0">
        <a:spcBef>
          <a:spcPts val="400"/>
        </a:spcBef>
        <a:spcAft>
          <a:spcPct val="0"/>
        </a:spcAft>
        <a:buClr>
          <a:srgbClr val="526DB0"/>
        </a:buClr>
        <a:buSzPct val="75000"/>
        <a:buFont typeface="Wingdings" pitchFamily="2" charset="2"/>
        <a:buChar char=""/>
        <a:defRPr sz="2000" kern="1200">
          <a:solidFill>
            <a:schemeClr val="tx1"/>
          </a:solidFill>
          <a:latin typeface="+mn-lt"/>
          <a:ea typeface="ＭＳ Ｐゴシック" charset="0"/>
          <a:cs typeface="+mn-cs"/>
        </a:defRPr>
      </a:lvl4pPr>
      <a:lvl5pPr marL="1828800" indent="-228600" algn="l" rtl="0" eaLnBrk="0" fontAlgn="base" hangingPunct="0">
        <a:spcBef>
          <a:spcPts val="400"/>
        </a:spcBef>
        <a:spcAft>
          <a:spcPct val="0"/>
        </a:spcAft>
        <a:buClr>
          <a:srgbClr val="989AAC"/>
        </a:buClr>
        <a:buSzPct val="65000"/>
        <a:buFont typeface="Wingdings" pitchFamily="2" charset="2"/>
        <a:buChar char=""/>
        <a:defRPr sz="2000" kern="1200">
          <a:solidFill>
            <a:schemeClr val="tx1"/>
          </a:solidFill>
          <a:latin typeface="+mn-lt"/>
          <a:ea typeface="ＭＳ Ｐゴシック" charset="0"/>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notesSlide" Target="../notesSlides/notesSlide11.xml"/><Relationship Id="rId7" Type="http://schemas.openxmlformats.org/officeDocument/2006/relationships/image" Target="../media/image20.jpeg"/><Relationship Id="rId2" Type="http://schemas.openxmlformats.org/officeDocument/2006/relationships/slideLayout" Target="../slideLayouts/slideLayout8.xml"/><Relationship Id="rId1" Type="http://schemas.openxmlformats.org/officeDocument/2006/relationships/tags" Target="../tags/tag1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13.xml"/><Relationship Id="rId4" Type="http://schemas.openxmlformats.org/officeDocument/2006/relationships/hyperlink" Target="http://www.oit.uci.edu/"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13.xml"/><Relationship Id="rId7" Type="http://schemas.openxmlformats.org/officeDocument/2006/relationships/image" Target="../media/image25.jpeg"/><Relationship Id="rId2" Type="http://schemas.openxmlformats.org/officeDocument/2006/relationships/slideLayout" Target="../slideLayouts/slideLayout8.xml"/><Relationship Id="rId1" Type="http://schemas.openxmlformats.org/officeDocument/2006/relationships/tags" Target="../tags/tag14.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5.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9.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2.xml"/><Relationship Id="rId1" Type="http://schemas.openxmlformats.org/officeDocument/2006/relationships/tags" Target="../tags/tag18.xml"/><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19.xml"/><Relationship Id="rId4" Type="http://schemas.openxmlformats.org/officeDocument/2006/relationships/image" Target="../media/image33.em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20.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8.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8.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8.xml"/><Relationship Id="rId1" Type="http://schemas.openxmlformats.org/officeDocument/2006/relationships/tags" Target="../tags/tag27.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8.xml"/><Relationship Id="rId1" Type="http://schemas.openxmlformats.org/officeDocument/2006/relationships/tags" Target="../tags/tag28.xml"/><Relationship Id="rId4" Type="http://schemas.openxmlformats.org/officeDocument/2006/relationships/hyperlink" Target="mailto:Ucounsel@uci.edu"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8.xml"/><Relationship Id="rId1" Type="http://schemas.openxmlformats.org/officeDocument/2006/relationships/tags" Target="../tags/tag29.xml"/><Relationship Id="rId4" Type="http://schemas.openxmlformats.org/officeDocument/2006/relationships/hyperlink" Target="mailto:ucounsel@uci.edu"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8.xml"/><Relationship Id="rId1" Type="http://schemas.openxmlformats.org/officeDocument/2006/relationships/tags" Target="../tags/tag30.xml"/><Relationship Id="rId5" Type="http://schemas.openxmlformats.org/officeDocument/2006/relationships/image" Target="../media/image36.jpg"/><Relationship Id="rId4" Type="http://schemas.openxmlformats.org/officeDocument/2006/relationships/hyperlink" Target="http://ic.uci.edu/Programs/ecp.php"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9.xml"/><Relationship Id="rId1" Type="http://schemas.openxmlformats.org/officeDocument/2006/relationships/tags" Target="../tags/tag31.xml"/><Relationship Id="rId4" Type="http://schemas.openxmlformats.org/officeDocument/2006/relationships/image" Target="../media/image37.jp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8.xml"/><Relationship Id="rId1" Type="http://schemas.openxmlformats.org/officeDocument/2006/relationships/tags" Target="../tags/tag32.xml"/><Relationship Id="rId5" Type="http://schemas.openxmlformats.org/officeDocument/2006/relationships/image" Target="../media/image38.jpg"/><Relationship Id="rId4" Type="http://schemas.openxmlformats.org/officeDocument/2006/relationships/hyperlink" Target="http://ic.uci.edu/Programs/isteps.php" TargetMode="Externa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8.xml"/><Relationship Id="rId1" Type="http://schemas.openxmlformats.org/officeDocument/2006/relationships/tags" Target="../tags/tag34.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notesSlide" Target="../notesSlides/notesSlide34.xml"/><Relationship Id="rId7" Type="http://schemas.openxmlformats.org/officeDocument/2006/relationships/image" Target="../media/image43.jpeg"/><Relationship Id="rId2" Type="http://schemas.openxmlformats.org/officeDocument/2006/relationships/slideLayout" Target="../slideLayouts/slideLayout8.xml"/><Relationship Id="rId1" Type="http://schemas.openxmlformats.org/officeDocument/2006/relationships/tags" Target="../tags/tag35.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https://www.youtube.com/embed/IzOLwzxCxG0" TargetMode="External"/><Relationship Id="rId1" Type="http://schemas.openxmlformats.org/officeDocument/2006/relationships/tags" Target="../tags/tag36.xml"/><Relationship Id="rId5" Type="http://schemas.openxmlformats.org/officeDocument/2006/relationships/image" Target="../media/image45.jpe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https://www.youtube.com/embed/IzOLwzxCxG0" TargetMode="External"/><Relationship Id="rId1" Type="http://schemas.openxmlformats.org/officeDocument/2006/relationships/tags" Target="../tags/tag37.xml"/><Relationship Id="rId5" Type="http://schemas.openxmlformats.org/officeDocument/2006/relationships/image" Target="../media/image45.jpe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8.xml"/><Relationship Id="rId1" Type="http://schemas.openxmlformats.org/officeDocument/2006/relationships/tags" Target="../tags/tag38.xml"/><Relationship Id="rId4" Type="http://schemas.openxmlformats.org/officeDocument/2006/relationships/hyperlink" Target="http://reg.uci.edu/"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notesSlide" Target="../notesSlides/notesSlide38.xml"/><Relationship Id="rId7" Type="http://schemas.openxmlformats.org/officeDocument/2006/relationships/image" Target="../media/image43.jpeg"/><Relationship Id="rId2" Type="http://schemas.openxmlformats.org/officeDocument/2006/relationships/slideLayout" Target="../slideLayouts/slideLayout8.xml"/><Relationship Id="rId1" Type="http://schemas.openxmlformats.org/officeDocument/2006/relationships/tags" Target="../tags/tag39.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8.xml"/><Relationship Id="rId1" Type="http://schemas.openxmlformats.org/officeDocument/2006/relationships/tags" Target="../tags/tag40.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8.xml"/><Relationship Id="rId1" Type="http://schemas.openxmlformats.org/officeDocument/2006/relationships/tags" Target="../tags/tag41.xml"/><Relationship Id="rId5" Type="http://schemas.openxmlformats.org/officeDocument/2006/relationships/image" Target="../media/image47.png"/><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8.xml"/><Relationship Id="rId1" Type="http://schemas.openxmlformats.org/officeDocument/2006/relationships/tags" Target="../tags/tag42.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8.xml"/><Relationship Id="rId1" Type="http://schemas.openxmlformats.org/officeDocument/2006/relationships/tags" Target="../tags/tag43.xml"/><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8.xml"/><Relationship Id="rId1" Type="http://schemas.openxmlformats.org/officeDocument/2006/relationships/tags" Target="../tags/tag44.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8.xml"/><Relationship Id="rId1" Type="http://schemas.openxmlformats.org/officeDocument/2006/relationships/tags" Target="../tags/tag45.xml"/><Relationship Id="rId5" Type="http://schemas.openxmlformats.org/officeDocument/2006/relationships/image" Target="../media/image47.png"/><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8.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8.xml"/><Relationship Id="rId1" Type="http://schemas.openxmlformats.org/officeDocument/2006/relationships/tags" Target="../tags/tag47.xml"/><Relationship Id="rId4" Type="http://schemas.openxmlformats.org/officeDocument/2006/relationships/image" Target="../media/image51.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8.xml"/><Relationship Id="rId1" Type="http://schemas.openxmlformats.org/officeDocument/2006/relationships/tags" Target="../tags/tag48.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6.xml"/><Relationship Id="rId5" Type="http://schemas.openxmlformats.org/officeDocument/2006/relationships/chart" Target="../charts/chart2.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8.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notesSlide" Target="../notesSlides/notesSlide9.xml"/><Relationship Id="rId7" Type="http://schemas.openxmlformats.org/officeDocument/2006/relationships/image" Target="../media/image15.jpeg"/><Relationship Id="rId2" Type="http://schemas.openxmlformats.org/officeDocument/2006/relationships/slideLayout" Target="../slideLayouts/slideLayout8.xml"/><Relationship Id="rId1" Type="http://schemas.openxmlformats.org/officeDocument/2006/relationships/tags" Target="../tags/tag10.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4"/>
          <p:cNvSpPr txBox="1">
            <a:spLocks noChangeArrowheads="1"/>
          </p:cNvSpPr>
          <p:nvPr/>
        </p:nvSpPr>
        <p:spPr bwMode="auto">
          <a:xfrm>
            <a:off x="190500" y="6238875"/>
            <a:ext cx="1795463" cy="400050"/>
          </a:xfrm>
          <a:prstGeom prst="rect">
            <a:avLst/>
          </a:prstGeom>
          <a:noFill/>
          <a:ln w="9525">
            <a:noFill/>
            <a:miter lim="800000"/>
            <a:headEnd/>
            <a:tailEnd/>
          </a:ln>
        </p:spPr>
        <p:txBody>
          <a:bodyPr>
            <a:spAutoFit/>
          </a:bodyPr>
          <a:lstStyle/>
          <a:p>
            <a:pPr algn="ctr" defTabSz="457200" fontAlgn="base">
              <a:spcBef>
                <a:spcPct val="0"/>
              </a:spcBef>
              <a:spcAft>
                <a:spcPct val="0"/>
              </a:spcAft>
            </a:pPr>
            <a:r>
              <a:rPr lang="en-US" sz="2000" dirty="0">
                <a:solidFill>
                  <a:srgbClr val="FFFFFF"/>
                </a:solidFill>
                <a:ea typeface="ＭＳ Ｐゴシック" charset="-128"/>
              </a:rPr>
              <a:t>Fall </a:t>
            </a:r>
            <a:r>
              <a:rPr lang="en-US" sz="2000" dirty="0" smtClean="0">
                <a:solidFill>
                  <a:srgbClr val="FFFFFF"/>
                </a:solidFill>
                <a:ea typeface="ＭＳ Ｐゴシック" charset="-128"/>
              </a:rPr>
              <a:t>2019</a:t>
            </a:r>
            <a:endParaRPr lang="en-US" sz="2000" dirty="0">
              <a:solidFill>
                <a:srgbClr val="FFFFFF"/>
              </a:solidFill>
              <a:ea typeface="ＭＳ Ｐゴシック" charset="-128"/>
            </a:endParaRPr>
          </a:p>
        </p:txBody>
      </p:sp>
      <p:sp>
        <p:nvSpPr>
          <p:cNvPr id="5" name="TextBox 4"/>
          <p:cNvSpPr txBox="1"/>
          <p:nvPr/>
        </p:nvSpPr>
        <p:spPr>
          <a:xfrm>
            <a:off x="457200" y="1524000"/>
            <a:ext cx="8382000" cy="3046988"/>
          </a:xfrm>
          <a:prstGeom prst="rect">
            <a:avLst/>
          </a:prstGeom>
          <a:noFill/>
        </p:spPr>
        <p:txBody>
          <a:bodyPr wrap="square" rtlCol="0">
            <a:spAutoFit/>
          </a:bodyPr>
          <a:lstStyle/>
          <a:p>
            <a:pPr algn="ctr">
              <a:defRPr/>
            </a:pPr>
            <a:r>
              <a:rPr lang="en-US" sz="4800" b="1" dirty="0">
                <a:solidFill>
                  <a:srgbClr val="FFCC00"/>
                </a:solidFill>
              </a:rPr>
              <a:t>Orientation to </a:t>
            </a:r>
          </a:p>
          <a:p>
            <a:pPr algn="ctr">
              <a:defRPr/>
            </a:pPr>
            <a:r>
              <a:rPr lang="en-US" sz="4800" b="1" dirty="0">
                <a:solidFill>
                  <a:srgbClr val="FFCC00"/>
                </a:solidFill>
              </a:rPr>
              <a:t>UC Irvine and </a:t>
            </a:r>
          </a:p>
          <a:p>
            <a:pPr algn="ctr">
              <a:defRPr/>
            </a:pPr>
            <a:r>
              <a:rPr lang="en-US" sz="4800" b="1" dirty="0">
                <a:solidFill>
                  <a:srgbClr val="FFCC00"/>
                </a:solidFill>
              </a:rPr>
              <a:t>Donald Bren School of ICS </a:t>
            </a:r>
          </a:p>
          <a:p>
            <a:pPr algn="ctr">
              <a:defRPr/>
            </a:pPr>
            <a:r>
              <a:rPr lang="en-US" sz="4800" b="1" dirty="0">
                <a:solidFill>
                  <a:srgbClr val="FFCC00"/>
                </a:solidFill>
              </a:rPr>
              <a:t>for International Freshmen</a:t>
            </a:r>
          </a:p>
        </p:txBody>
      </p:sp>
    </p:spTree>
    <p:custDataLst>
      <p:tags r:id="rId1"/>
    </p:custDataLst>
    <p:extLst>
      <p:ext uri="{BB962C8B-B14F-4D97-AF65-F5344CB8AC3E}">
        <p14:creationId xmlns:p14="http://schemas.microsoft.com/office/powerpoint/2010/main" val="226898549"/>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228600"/>
            <a:ext cx="8229600" cy="769441"/>
          </a:xfrm>
          <a:prstGeom prst="rect">
            <a:avLst/>
          </a:prstGeom>
          <a:noFill/>
        </p:spPr>
        <p:txBody>
          <a:bodyPr wrap="square" rtlCol="0">
            <a:spAutoFit/>
          </a:bodyPr>
          <a:lstStyle/>
          <a:p>
            <a:pPr algn="ctr"/>
            <a:r>
              <a:rPr lang="en-US" sz="4400" b="1" dirty="0">
                <a:solidFill>
                  <a:srgbClr val="FFCC00"/>
                </a:solidFill>
              </a:rPr>
              <a:t>University Privacy Policy</a:t>
            </a:r>
          </a:p>
        </p:txBody>
      </p:sp>
      <p:sp>
        <p:nvSpPr>
          <p:cNvPr id="3" name="TextBox 2"/>
          <p:cNvSpPr txBox="1"/>
          <p:nvPr/>
        </p:nvSpPr>
        <p:spPr>
          <a:xfrm>
            <a:off x="533400" y="2209800"/>
            <a:ext cx="8077200" cy="1754326"/>
          </a:xfrm>
          <a:prstGeom prst="rect">
            <a:avLst/>
          </a:prstGeom>
          <a:noFill/>
        </p:spPr>
        <p:txBody>
          <a:bodyPr wrap="square" rtlCol="0">
            <a:spAutoFit/>
          </a:bodyPr>
          <a:lstStyle/>
          <a:p>
            <a:pPr algn="ctr"/>
            <a:r>
              <a:rPr lang="en-US" sz="3600" dirty="0">
                <a:latin typeface="Times New Roman" panose="02020603050405020304" pitchFamily="18" charset="0"/>
                <a:cs typeface="Times New Roman" panose="02020603050405020304" pitchFamily="18" charset="0"/>
              </a:rPr>
              <a:t>Per campus policy, UCI officials may </a:t>
            </a:r>
            <a:r>
              <a:rPr lang="en-US" sz="3600" b="1" u="sng" dirty="0">
                <a:latin typeface="Times New Roman" panose="02020603050405020304" pitchFamily="18" charset="0"/>
                <a:cs typeface="Times New Roman" panose="02020603050405020304" pitchFamily="18" charset="0"/>
              </a:rPr>
              <a:t>not</a:t>
            </a:r>
            <a:r>
              <a:rPr lang="en-US" sz="3600" dirty="0">
                <a:latin typeface="Times New Roman" panose="02020603050405020304" pitchFamily="18" charset="0"/>
                <a:cs typeface="Times New Roman" panose="02020603050405020304" pitchFamily="18" charset="0"/>
              </a:rPr>
              <a:t> release </a:t>
            </a:r>
            <a:r>
              <a:rPr lang="en-US" sz="3600" b="1" dirty="0">
                <a:solidFill>
                  <a:srgbClr val="C00000"/>
                </a:solidFill>
                <a:latin typeface="Times New Roman" panose="02020603050405020304" pitchFamily="18" charset="0"/>
                <a:cs typeface="Times New Roman" panose="02020603050405020304" pitchFamily="18" charset="0"/>
              </a:rPr>
              <a:t>ANY information </a:t>
            </a:r>
            <a:r>
              <a:rPr lang="en-US" sz="3600" dirty="0">
                <a:latin typeface="Times New Roman" panose="02020603050405020304" pitchFamily="18" charset="0"/>
                <a:cs typeface="Times New Roman" panose="02020603050405020304" pitchFamily="18" charset="0"/>
              </a:rPr>
              <a:t>about you to </a:t>
            </a:r>
            <a:r>
              <a:rPr lang="en-US" sz="3600" b="1" dirty="0">
                <a:latin typeface="Times New Roman" panose="02020603050405020304" pitchFamily="18" charset="0"/>
                <a:cs typeface="Times New Roman" panose="02020603050405020304" pitchFamily="18" charset="0"/>
              </a:rPr>
              <a:t>ANYONE</a:t>
            </a:r>
            <a:r>
              <a:rPr lang="en-US" sz="3600" dirty="0">
                <a:latin typeface="Times New Roman" panose="02020603050405020304" pitchFamily="18" charset="0"/>
                <a:cs typeface="Times New Roman" panose="02020603050405020304" pitchFamily="18" charset="0"/>
              </a:rPr>
              <a:t> without your </a:t>
            </a:r>
            <a:r>
              <a:rPr lang="en-US" sz="3600" b="1" dirty="0">
                <a:latin typeface="Times New Roman" panose="02020603050405020304" pitchFamily="18" charset="0"/>
                <a:cs typeface="Times New Roman" panose="02020603050405020304" pitchFamily="18" charset="0"/>
              </a:rPr>
              <a:t>explicit consent</a:t>
            </a:r>
            <a:endParaRPr lang="en-US" sz="36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3309696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228600"/>
            <a:ext cx="7315200" cy="769441"/>
          </a:xfrm>
          <a:prstGeom prst="rect">
            <a:avLst/>
          </a:prstGeom>
          <a:noFill/>
        </p:spPr>
        <p:txBody>
          <a:bodyPr wrap="square" rtlCol="0">
            <a:spAutoFit/>
          </a:bodyPr>
          <a:lstStyle/>
          <a:p>
            <a:pPr algn="ctr"/>
            <a:r>
              <a:rPr lang="en-US" sz="4400" b="1" dirty="0">
                <a:solidFill>
                  <a:srgbClr val="FFCC00"/>
                </a:solidFill>
              </a:rPr>
              <a:t>Fee Payment</a:t>
            </a:r>
          </a:p>
        </p:txBody>
      </p:sp>
      <p:sp>
        <p:nvSpPr>
          <p:cNvPr id="3" name="TextBox 2"/>
          <p:cNvSpPr txBox="1"/>
          <p:nvPr/>
        </p:nvSpPr>
        <p:spPr>
          <a:xfrm>
            <a:off x="495300" y="1447800"/>
            <a:ext cx="8229600" cy="2908489"/>
          </a:xfrm>
          <a:prstGeom prst="rect">
            <a:avLst/>
          </a:prstGeom>
          <a:noFill/>
        </p:spPr>
        <p:txBody>
          <a:bodyPr wrap="square" rtlCol="0">
            <a:spAutoFit/>
          </a:bodyPr>
          <a:lstStyle/>
          <a:p>
            <a:pPr marL="342900" indent="-342900">
              <a:spcAft>
                <a:spcPts val="6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Fees are due by </a:t>
            </a:r>
            <a:r>
              <a:rPr lang="en-US" sz="2400" b="1" u="sng" dirty="0">
                <a:solidFill>
                  <a:srgbClr val="0070C0"/>
                </a:solidFill>
                <a:latin typeface="Times New Roman" panose="02020603050405020304" pitchFamily="18" charset="0"/>
                <a:cs typeface="Times New Roman" panose="02020603050405020304" pitchFamily="18" charset="0"/>
              </a:rPr>
              <a:t>4 p.m. on Sept 16 </a:t>
            </a:r>
          </a:p>
          <a:p>
            <a:pPr marL="342900" indent="-342900">
              <a:spcAft>
                <a:spcPts val="6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Failure to pay by deadline will result in </a:t>
            </a:r>
            <a:r>
              <a:rPr lang="en-US" sz="2400" b="1" dirty="0">
                <a:latin typeface="Times New Roman" panose="02020603050405020304" pitchFamily="18" charset="0"/>
                <a:cs typeface="Times New Roman" panose="02020603050405020304" pitchFamily="18" charset="0"/>
              </a:rPr>
              <a:t>classes being dropped </a:t>
            </a:r>
            <a:endParaRPr lang="en-US" sz="2400" b="1" dirty="0">
              <a:latin typeface="Times New Roman" panose="02020603050405020304" pitchFamily="18" charset="0"/>
              <a:cs typeface="Times New Roman" panose="02020603050405020304" pitchFamily="18" charset="0"/>
              <a:sym typeface="Wingdings" panose="05000000000000000000" pitchFamily="2" charset="2"/>
            </a:endParaRPr>
          </a:p>
          <a:p>
            <a:pPr marL="342900" indent="-342900">
              <a:spcAft>
                <a:spcPts val="6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sym typeface="Wingdings" panose="05000000000000000000" pitchFamily="2" charset="2"/>
              </a:rPr>
              <a:t>Late fees will be applied if fees paid after deadline</a:t>
            </a:r>
          </a:p>
          <a:p>
            <a:pPr marL="342900" indent="-342900">
              <a:buFont typeface="Wingdings" panose="05000000000000000000" pitchFamily="2" charset="2"/>
              <a:buChar char="§"/>
            </a:pPr>
            <a:r>
              <a:rPr lang="en-US" sz="2400" b="1" dirty="0" err="1">
                <a:latin typeface="Times New Roman" panose="02020603050405020304" pitchFamily="18" charset="0"/>
                <a:cs typeface="Times New Roman" panose="02020603050405020304" pitchFamily="18" charset="0"/>
                <a:sym typeface="Wingdings" panose="05000000000000000000" pitchFamily="2" charset="2"/>
              </a:rPr>
              <a:t>Zotbill</a:t>
            </a:r>
            <a:endParaRPr lang="en-US" sz="2400" b="1" dirty="0">
              <a:latin typeface="Times New Roman" panose="02020603050405020304" pitchFamily="18" charset="0"/>
              <a:cs typeface="Times New Roman" panose="02020603050405020304" pitchFamily="18" charset="0"/>
              <a:sym typeface="Wingdings" panose="05000000000000000000" pitchFamily="2" charset="2"/>
            </a:endParaRP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sym typeface="Wingdings" panose="05000000000000000000" pitchFamily="2" charset="2"/>
              </a:rPr>
              <a:t>It is </a:t>
            </a:r>
            <a:r>
              <a:rPr lang="en-US" sz="2400" b="1" u="sng" dirty="0">
                <a:latin typeface="Times New Roman" panose="02020603050405020304" pitchFamily="18" charset="0"/>
                <a:cs typeface="Times New Roman" panose="02020603050405020304" pitchFamily="18" charset="0"/>
                <a:sym typeface="Wingdings" panose="05000000000000000000" pitchFamily="2" charset="2"/>
              </a:rPr>
              <a:t>your responsibility</a:t>
            </a:r>
            <a:r>
              <a:rPr lang="en-US" sz="2400" b="1" dirty="0">
                <a:latin typeface="Times New Roman" panose="02020603050405020304" pitchFamily="18" charset="0"/>
                <a:cs typeface="Times New Roman" panose="02020603050405020304" pitchFamily="18" charset="0"/>
                <a:sym typeface="Wingdings" panose="05000000000000000000" pitchFamily="2" charset="2"/>
              </a:rPr>
              <a:t> </a:t>
            </a:r>
            <a:r>
              <a:rPr lang="en-US" sz="2400" dirty="0">
                <a:latin typeface="Times New Roman" panose="02020603050405020304" pitchFamily="18" charset="0"/>
                <a:cs typeface="Times New Roman" panose="02020603050405020304" pitchFamily="18" charset="0"/>
                <a:sym typeface="Wingdings" panose="05000000000000000000" pitchFamily="2" charset="2"/>
              </a:rPr>
              <a:t>to periodically check for deadlines and inaccuracies</a:t>
            </a: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sym typeface="Wingdings" panose="05000000000000000000" pitchFamily="2" charset="2"/>
              </a:rPr>
              <a:t>https://zotaccount.uci.edu  </a:t>
            </a:r>
            <a:endParaRPr lang="en-US" sz="2400" dirty="0">
              <a:latin typeface="Times New Roman" panose="02020603050405020304" pitchFamily="18" charset="0"/>
              <a:cs typeface="Times New Roman" panose="02020603050405020304" pitchFamily="18" charset="0"/>
            </a:endParaRPr>
          </a:p>
        </p:txBody>
      </p:sp>
      <p:pic>
        <p:nvPicPr>
          <p:cNvPr id="4" name="Picture 17" descr="MPj0309203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4692650"/>
            <a:ext cx="1752600"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MPj0341937000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52600" y="4679950"/>
            <a:ext cx="1905000"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0" descr="MPj03091890000[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57600" y="4673600"/>
            <a:ext cx="1905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8" descr="MPj03419100000[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62600" y="4679950"/>
            <a:ext cx="1905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8" descr="MPj02629060000[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47175" y="4673600"/>
            <a:ext cx="169682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9242558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76200"/>
            <a:ext cx="6705600" cy="769441"/>
          </a:xfrm>
          <a:prstGeom prst="rect">
            <a:avLst/>
          </a:prstGeom>
          <a:noFill/>
        </p:spPr>
        <p:txBody>
          <a:bodyPr wrap="square" rtlCol="0">
            <a:spAutoFit/>
          </a:bodyPr>
          <a:lstStyle/>
          <a:p>
            <a:pPr algn="ctr"/>
            <a:r>
              <a:rPr lang="en-US" sz="4400" b="1" dirty="0">
                <a:solidFill>
                  <a:srgbClr val="FFCC00"/>
                </a:solidFill>
              </a:rPr>
              <a:t>UCI Email Account</a:t>
            </a:r>
          </a:p>
        </p:txBody>
      </p:sp>
      <p:sp>
        <p:nvSpPr>
          <p:cNvPr id="3" name="TextBox 2"/>
          <p:cNvSpPr txBox="1"/>
          <p:nvPr/>
        </p:nvSpPr>
        <p:spPr>
          <a:xfrm>
            <a:off x="152400" y="1066800"/>
            <a:ext cx="8686800" cy="4524315"/>
          </a:xfrm>
          <a:prstGeom prst="rect">
            <a:avLst/>
          </a:prstGeom>
          <a:noFill/>
        </p:spPr>
        <p:txBody>
          <a:bodyPr wrap="square" rtlCol="0">
            <a:spAutoFit/>
          </a:bodyPr>
          <a:lstStyle/>
          <a:p>
            <a:endParaRPr lang="en-US"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UCI staff will respond only to email sent by a UCI email account</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When sending an email:</a:t>
            </a:r>
          </a:p>
          <a:p>
            <a:pPr marL="1714500" lvl="3"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Include your full name and student ID#</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Your UCInetID is also your UCI email</a:t>
            </a:r>
          </a:p>
          <a:p>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Email</a:t>
            </a:r>
            <a:r>
              <a:rPr lang="en-US" sz="2400" dirty="0">
                <a:latin typeface="Times New Roman" panose="02020603050405020304" pitchFamily="18" charset="0"/>
                <a:cs typeface="Times New Roman" panose="02020603050405020304" pitchFamily="18" charset="0"/>
              </a:rPr>
              <a:t>: </a:t>
            </a:r>
            <a:r>
              <a:rPr lang="en-US" sz="2400" b="1" dirty="0">
                <a:solidFill>
                  <a:srgbClr val="A0308B"/>
                </a:solidFill>
                <a:latin typeface="Times New Roman" panose="02020603050405020304" pitchFamily="18" charset="0"/>
                <a:cs typeface="Times New Roman" panose="02020603050405020304" pitchFamily="18" charset="0"/>
              </a:rPr>
              <a:t>panteater@uci.edu</a:t>
            </a:r>
          </a:p>
          <a:p>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UCInetID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panteater</a:t>
            </a:r>
            <a:endParaRPr lang="en-US"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Problems? Contact Office of Information Technology (OIT) at </a:t>
            </a:r>
            <a:r>
              <a:rPr lang="en-US" sz="2400" b="1" dirty="0">
                <a:solidFill>
                  <a:srgbClr val="A0308B"/>
                </a:solidFill>
                <a:latin typeface="Times New Roman" panose="02020603050405020304" pitchFamily="18" charset="0"/>
                <a:cs typeface="Times New Roman" panose="02020603050405020304" pitchFamily="18" charset="0"/>
                <a:hlinkClick r:id="rId4"/>
              </a:rPr>
              <a:t>www.oit.uci.edu</a:t>
            </a:r>
            <a:endParaRPr lang="en-US" sz="2400" b="1" dirty="0">
              <a:solidFill>
                <a:srgbClr val="A0308B"/>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endParaRPr lang="en-US" sz="2400" b="1" dirty="0">
              <a:solidFill>
                <a:srgbClr val="A0308B"/>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It is </a:t>
            </a:r>
            <a:r>
              <a:rPr lang="en-US" sz="2400" b="1" u="sng" dirty="0">
                <a:latin typeface="Times New Roman" panose="02020603050405020304" pitchFamily="18" charset="0"/>
                <a:cs typeface="Times New Roman" panose="02020603050405020304" pitchFamily="18" charset="0"/>
              </a:rPr>
              <a:t>your responsibility</a:t>
            </a:r>
            <a:r>
              <a:rPr lang="en-US" sz="2400" b="1" dirty="0">
                <a:latin typeface="Times New Roman" panose="02020603050405020304" pitchFamily="18" charset="0"/>
                <a:cs typeface="Times New Roman" panose="02020603050405020304" pitchFamily="18" charset="0"/>
              </a:rPr>
              <a:t> to read your UCI e-mail and not miss important information!</a:t>
            </a:r>
          </a:p>
        </p:txBody>
      </p:sp>
    </p:spTree>
    <p:custDataLst>
      <p:tags r:id="rId1"/>
    </p:custDataLst>
    <p:extLst>
      <p:ext uri="{BB962C8B-B14F-4D97-AF65-F5344CB8AC3E}">
        <p14:creationId xmlns:p14="http://schemas.microsoft.com/office/powerpoint/2010/main" val="24154740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228600"/>
            <a:ext cx="7620000" cy="769441"/>
          </a:xfrm>
          <a:prstGeom prst="rect">
            <a:avLst/>
          </a:prstGeom>
          <a:noFill/>
        </p:spPr>
        <p:txBody>
          <a:bodyPr wrap="square" rtlCol="0">
            <a:spAutoFit/>
          </a:bodyPr>
          <a:lstStyle/>
          <a:p>
            <a:pPr algn="ctr"/>
            <a:r>
              <a:rPr lang="en-US" sz="4400" b="1" dirty="0">
                <a:solidFill>
                  <a:srgbClr val="FFCC00"/>
                </a:solidFill>
              </a:rPr>
              <a:t>ICS Account</a:t>
            </a:r>
          </a:p>
        </p:txBody>
      </p:sp>
      <p:sp>
        <p:nvSpPr>
          <p:cNvPr id="3" name="TextBox 2"/>
          <p:cNvSpPr txBox="1"/>
          <p:nvPr/>
        </p:nvSpPr>
        <p:spPr>
          <a:xfrm>
            <a:off x="838200" y="1295400"/>
            <a:ext cx="7848600" cy="2308324"/>
          </a:xfrm>
          <a:prstGeom prst="rect">
            <a:avLst/>
          </a:prstGeom>
          <a:noFill/>
        </p:spPr>
        <p:txBody>
          <a:bodyPr wrap="square" rtlCol="0">
            <a:spAutoFit/>
          </a:bodyPr>
          <a:lstStyle/>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This is in addition to your UCI email account</a:t>
            </a:r>
          </a:p>
          <a:p>
            <a:pPr marL="342900" indent="-342900">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Required to use the ICS computing facilities</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To activate ICS account:</a:t>
            </a:r>
          </a:p>
          <a:p>
            <a:pPr marL="800100" lvl="1"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go to ICS lab in 364 ICS Building</a:t>
            </a:r>
          </a:p>
          <a:p>
            <a:pPr marL="800100" lvl="1"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UCI student ID and photo ID are required</a:t>
            </a:r>
          </a:p>
          <a:p>
            <a:endParaRPr lang="en-US" sz="2400" dirty="0">
              <a:latin typeface="Times New Roman" panose="02020603050405020304" pitchFamily="18" charset="0"/>
              <a:cs typeface="Times New Roman" panose="02020603050405020304" pitchFamily="18" charset="0"/>
            </a:endParaRPr>
          </a:p>
        </p:txBody>
      </p:sp>
      <p:pic>
        <p:nvPicPr>
          <p:cNvPr id="4" name="Picture 11" descr="C:\Documents and Settings\neha\Local Settings\Temporary Internet Files\Content.IE5\QWJ71OFU\MPj039057300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 y="4800616"/>
            <a:ext cx="1524786"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j0315543[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0" y="4800616"/>
            <a:ext cx="1524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j0309265[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48000" y="4800616"/>
            <a:ext cx="1524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j0285139[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72000" y="4788932"/>
            <a:ext cx="1524000" cy="1230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j0308891[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96000" y="4790592"/>
            <a:ext cx="1524000" cy="1229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j0315586[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20000" y="4788933"/>
            <a:ext cx="1524000" cy="125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0742779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304800"/>
            <a:ext cx="7620000" cy="769441"/>
          </a:xfrm>
          <a:prstGeom prst="rect">
            <a:avLst/>
          </a:prstGeom>
          <a:noFill/>
        </p:spPr>
        <p:txBody>
          <a:bodyPr wrap="square" rtlCol="0">
            <a:spAutoFit/>
          </a:bodyPr>
          <a:lstStyle/>
          <a:p>
            <a:pPr algn="ctr"/>
            <a:r>
              <a:rPr lang="en-US" sz="4400" b="1" dirty="0">
                <a:solidFill>
                  <a:srgbClr val="FFCC00"/>
                </a:solidFill>
              </a:rPr>
              <a:t>Add/Drop/Change Policy</a:t>
            </a:r>
          </a:p>
        </p:txBody>
      </p:sp>
      <p:sp>
        <p:nvSpPr>
          <p:cNvPr id="3" name="TextBox 2"/>
          <p:cNvSpPr txBox="1"/>
          <p:nvPr/>
        </p:nvSpPr>
        <p:spPr>
          <a:xfrm>
            <a:off x="2438400" y="1685100"/>
            <a:ext cx="6324600" cy="3570208"/>
          </a:xfrm>
          <a:prstGeom prst="rect">
            <a:avLst/>
          </a:prstGeom>
          <a:noFill/>
        </p:spPr>
        <p:txBody>
          <a:bodyPr wrap="square" rtlCol="0">
            <a:spAutoFit/>
          </a:bodyPr>
          <a:lstStyle/>
          <a:p>
            <a:pPr marL="342900" indent="-342900">
              <a:spcAft>
                <a:spcPts val="6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Deadline to make ANY changes to your schedule is Friday of Week 2</a:t>
            </a:r>
          </a:p>
          <a:p>
            <a:pPr marL="342900" indent="-342900">
              <a:spcAft>
                <a:spcPts val="600"/>
              </a:spcAft>
              <a:buFont typeface="Wingdings" panose="05000000000000000000" pitchFamily="2" charset="2"/>
              <a:buChar char="§"/>
            </a:pPr>
            <a:r>
              <a:rPr lang="en-US" sz="2400" b="1" u="sng" dirty="0">
                <a:solidFill>
                  <a:srgbClr val="0070C0"/>
                </a:solidFill>
                <a:latin typeface="Times New Roman" panose="02020603050405020304" pitchFamily="18" charset="0"/>
                <a:cs typeface="Times New Roman" panose="02020603050405020304" pitchFamily="18" charset="0"/>
              </a:rPr>
              <a:t>Exceptions will only be considered under documented extenuating circumstances</a:t>
            </a:r>
          </a:p>
          <a:p>
            <a:pPr marL="342900" indent="-342900">
              <a:spcAft>
                <a:spcPts val="6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Approvals are required by the Dean of the School that is offering the course AND the Dean of the School of your major (that means the Student Affairs Office as agent of the Dean)</a:t>
            </a:r>
          </a:p>
        </p:txBody>
      </p:sp>
      <p:pic>
        <p:nvPicPr>
          <p:cNvPr id="4" name="Picture 9" descr="C:\Users\neha\AppData\Local\Microsoft\Windows\Temporary Internet Files\Content.IE5\002C1NUW\MP900448637[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177632"/>
            <a:ext cx="2012617" cy="16417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C:\Users\neha\AppData\Local\Microsoft\Windows\Temporary Internet Files\Content.IE5\002C1NUW\MP900402268[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24" y="2839431"/>
            <a:ext cx="2022141" cy="16563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C:\Users\neha\AppData\Local\Microsoft\Windows\Temporary Internet Files\Content.IE5\K94GG72H\MP900422149[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4495800"/>
            <a:ext cx="2012617" cy="151901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67105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50520" y="762000"/>
            <a:ext cx="8381999" cy="3662541"/>
          </a:xfrm>
          <a:prstGeom prst="rect">
            <a:avLst/>
          </a:prstGeom>
          <a:noFill/>
        </p:spPr>
        <p:txBody>
          <a:bodyPr wrap="square" rtlCol="0">
            <a:spAutoFit/>
          </a:bodyPr>
          <a:lstStyle/>
          <a:p>
            <a:pPr algn="ctr"/>
            <a:r>
              <a:rPr lang="en-US" sz="5600" dirty="0">
                <a:latin typeface="Tw Cen MT" panose="020B0602020104020603" pitchFamily="34" charset="0"/>
              </a:rPr>
              <a:t>ACADEMIC PLANNING</a:t>
            </a:r>
          </a:p>
          <a:p>
            <a:pPr algn="ctr"/>
            <a:endParaRPr lang="en-US" sz="4400" dirty="0">
              <a:latin typeface="Tw Cen MT" panose="020B0602020104020603" pitchFamily="34" charset="0"/>
            </a:endParaRPr>
          </a:p>
          <a:p>
            <a:pPr algn="ctr"/>
            <a:r>
              <a:rPr lang="en-US" sz="4400" b="1" dirty="0">
                <a:solidFill>
                  <a:schemeClr val="accent2"/>
                </a:solidFill>
                <a:latin typeface="Tw Cen MT" panose="020B0602020104020603" pitchFamily="34" charset="0"/>
              </a:rPr>
              <a:t>Your academic plan is </a:t>
            </a:r>
          </a:p>
          <a:p>
            <a:pPr algn="ctr"/>
            <a:r>
              <a:rPr lang="en-US" sz="4400" b="1" u="sng" dirty="0">
                <a:solidFill>
                  <a:schemeClr val="accent2"/>
                </a:solidFill>
                <a:latin typeface="Tw Cen MT" panose="020B0602020104020603" pitchFamily="34" charset="0"/>
              </a:rPr>
              <a:t>YOUR </a:t>
            </a:r>
          </a:p>
          <a:p>
            <a:pPr algn="ctr"/>
            <a:r>
              <a:rPr lang="en-US" sz="4400" b="1" dirty="0">
                <a:solidFill>
                  <a:schemeClr val="accent2"/>
                </a:solidFill>
                <a:latin typeface="Tw Cen MT" panose="020B0602020104020603" pitchFamily="34" charset="0"/>
              </a:rPr>
              <a:t>responsibility  </a:t>
            </a:r>
          </a:p>
        </p:txBody>
      </p:sp>
    </p:spTree>
    <p:custDataLst>
      <p:tags r:id="rId1"/>
    </p:custDataLst>
    <p:extLst>
      <p:ext uri="{BB962C8B-B14F-4D97-AF65-F5344CB8AC3E}">
        <p14:creationId xmlns:p14="http://schemas.microsoft.com/office/powerpoint/2010/main" val="2222058194"/>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CC00"/>
                </a:solidFill>
              </a:rPr>
              <a:t>Will I Graduate On Time?</a:t>
            </a:r>
          </a:p>
        </p:txBody>
      </p:sp>
      <p:sp>
        <p:nvSpPr>
          <p:cNvPr id="3" name="Content Placeholder 2"/>
          <p:cNvSpPr>
            <a:spLocks noGrp="1"/>
          </p:cNvSpPr>
          <p:nvPr>
            <p:ph sz="quarter" idx="1"/>
          </p:nvPr>
        </p:nvSpPr>
        <p:spPr/>
        <p:txBody>
          <a:bodyPr/>
          <a:lstStyle/>
          <a:p>
            <a:r>
              <a:rPr lang="en-US" dirty="0"/>
              <a:t>What does “on time” mean to you?</a:t>
            </a:r>
          </a:p>
          <a:p>
            <a:r>
              <a:rPr lang="en-US" dirty="0"/>
              <a:t>Create your personalized academic plan to know when your estimated graduation quarter will be </a:t>
            </a:r>
          </a:p>
          <a:p>
            <a:r>
              <a:rPr lang="en-US" dirty="0"/>
              <a:t>Use your summers wisely!</a:t>
            </a:r>
          </a:p>
          <a:p>
            <a:r>
              <a:rPr lang="en-US" dirty="0"/>
              <a:t>Be flexible, know your priorities </a:t>
            </a:r>
          </a:p>
          <a:p>
            <a:r>
              <a:rPr lang="en-US" dirty="0"/>
              <a:t>Make sure you have a “cushion” in your plan for unforeseen circumstances</a:t>
            </a:r>
          </a:p>
          <a:p>
            <a:endParaRPr lang="en-US" dirty="0"/>
          </a:p>
        </p:txBody>
      </p:sp>
    </p:spTree>
    <p:custDataLst>
      <p:tags r:id="rId1"/>
    </p:custDataLst>
    <p:extLst>
      <p:ext uri="{BB962C8B-B14F-4D97-AF65-F5344CB8AC3E}">
        <p14:creationId xmlns:p14="http://schemas.microsoft.com/office/powerpoint/2010/main" val="2920762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50000"/>
            </a:schemeClr>
          </a:solidFill>
        </p:spPr>
        <p:txBody>
          <a:bodyPr/>
          <a:lstStyle/>
          <a:p>
            <a:pPr algn="ctr"/>
            <a:r>
              <a:rPr lang="en-US" sz="3600" b="1" dirty="0">
                <a:solidFill>
                  <a:schemeClr val="accent2"/>
                </a:solidFill>
              </a:rPr>
              <a:t>YOUR ACADEMIC PLANNING</a:t>
            </a:r>
            <a:r>
              <a:rPr lang="en-US" sz="3600" dirty="0">
                <a:solidFill>
                  <a:schemeClr val="accent2"/>
                </a:solidFill>
              </a:rPr>
              <a:t> </a:t>
            </a:r>
            <a:r>
              <a:rPr lang="en-US" sz="3600" b="1" dirty="0">
                <a:solidFill>
                  <a:schemeClr val="accent2"/>
                </a:solidFill>
              </a:rPr>
              <a:t>TOOLS</a:t>
            </a:r>
          </a:p>
        </p:txBody>
      </p:sp>
      <p:sp>
        <p:nvSpPr>
          <p:cNvPr id="3" name="Text Placeholder 2"/>
          <p:cNvSpPr>
            <a:spLocks noGrp="1"/>
          </p:cNvSpPr>
          <p:nvPr>
            <p:ph type="body" idx="2"/>
          </p:nvPr>
        </p:nvSpPr>
        <p:spPr>
          <a:xfrm>
            <a:off x="225669" y="1546576"/>
            <a:ext cx="3165232" cy="914400"/>
          </a:xfrm>
          <a:solidFill>
            <a:schemeClr val="accent3">
              <a:lumMod val="50000"/>
            </a:schemeClr>
          </a:solidFill>
          <a:ln>
            <a:noFill/>
          </a:ln>
        </p:spPr>
        <p:txBody>
          <a:bodyPr/>
          <a:lstStyle/>
          <a:p>
            <a:pPr algn="ctr"/>
            <a:r>
              <a:rPr lang="en-US" sz="2000" b="1" dirty="0"/>
              <a:t>1) Degreeworks              reg.uci.edu</a:t>
            </a:r>
          </a:p>
          <a:p>
            <a:pPr algn="ctr"/>
            <a:endParaRPr lang="en-US" sz="2600" b="1" dirty="0"/>
          </a:p>
        </p:txBody>
      </p:sp>
      <p:sp>
        <p:nvSpPr>
          <p:cNvPr id="4" name="Content Placeholder 3"/>
          <p:cNvSpPr>
            <a:spLocks noGrp="1"/>
          </p:cNvSpPr>
          <p:nvPr>
            <p:ph sz="quarter" idx="1"/>
          </p:nvPr>
        </p:nvSpPr>
        <p:spPr>
          <a:xfrm>
            <a:off x="3559086" y="1596074"/>
            <a:ext cx="5867400" cy="5181600"/>
          </a:xfrm>
        </p:spPr>
        <p:txBody>
          <a:bodyPr/>
          <a:lstStyle/>
          <a:p>
            <a:pPr marL="0" indent="0">
              <a:buNone/>
            </a:pPr>
            <a:r>
              <a:rPr lang="en-US" sz="1700" dirty="0"/>
              <a:t>Degreeworks</a:t>
            </a:r>
          </a:p>
          <a:p>
            <a:pPr marL="0" indent="0">
              <a:buNone/>
            </a:pPr>
            <a:r>
              <a:rPr lang="en-US" sz="1700" dirty="0"/>
              <a:t>Graduation requirements</a:t>
            </a:r>
          </a:p>
          <a:p>
            <a:pPr marL="0" indent="0">
              <a:buNone/>
            </a:pPr>
            <a:endParaRPr lang="en-US" sz="1700" dirty="0"/>
          </a:p>
          <a:p>
            <a:pPr marL="0" indent="0">
              <a:buNone/>
            </a:pPr>
            <a:r>
              <a:rPr lang="en-US" sz="1700" dirty="0"/>
              <a:t>Check degree requirements</a:t>
            </a:r>
          </a:p>
          <a:p>
            <a:pPr marL="0" indent="0">
              <a:buNone/>
            </a:pPr>
            <a:r>
              <a:rPr lang="en-US" sz="1700" dirty="0"/>
              <a:t>Check prerequisites</a:t>
            </a:r>
          </a:p>
          <a:p>
            <a:pPr marL="0" indent="0">
              <a:buNone/>
            </a:pPr>
            <a:endParaRPr lang="en-US" sz="1700" dirty="0"/>
          </a:p>
          <a:p>
            <a:pPr marL="0" indent="0">
              <a:buNone/>
            </a:pPr>
            <a:r>
              <a:rPr lang="en-US" sz="1700" dirty="0"/>
              <a:t>Check when courses are offered</a:t>
            </a:r>
          </a:p>
          <a:p>
            <a:pPr marL="0" indent="0">
              <a:buNone/>
            </a:pPr>
            <a:r>
              <a:rPr lang="en-US" sz="1700" dirty="0"/>
              <a:t>Use the current schedule to map out courses</a:t>
            </a:r>
          </a:p>
          <a:p>
            <a:pPr marL="0" indent="0">
              <a:buNone/>
            </a:pPr>
            <a:r>
              <a:rPr lang="en-US" sz="1700" dirty="0"/>
              <a:t>Make your personalized academic plan</a:t>
            </a:r>
          </a:p>
          <a:p>
            <a:pPr marL="0" indent="0">
              <a:buNone/>
            </a:pPr>
            <a:endParaRPr lang="en-US" sz="18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9400" y="1865577"/>
            <a:ext cx="2673528" cy="2065908"/>
          </a:xfrm>
          <a:prstGeom prst="rect">
            <a:avLst/>
          </a:prstGeom>
          <a:effectLst>
            <a:glow rad="127000">
              <a:srgbClr val="FFCC00"/>
            </a:glow>
          </a:effectLst>
        </p:spPr>
      </p:pic>
      <p:sp>
        <p:nvSpPr>
          <p:cNvPr id="6" name="Text Placeholder 2"/>
          <p:cNvSpPr txBox="1">
            <a:spLocks/>
          </p:cNvSpPr>
          <p:nvPr/>
        </p:nvSpPr>
        <p:spPr bwMode="auto">
          <a:xfrm>
            <a:off x="219807" y="3736470"/>
            <a:ext cx="3209192" cy="1066800"/>
          </a:xfrm>
          <a:prstGeom prst="rect">
            <a:avLst/>
          </a:prstGeom>
          <a:solidFill>
            <a:schemeClr val="accent3">
              <a:lumMod val="50000"/>
            </a:schemeClr>
          </a:solidFill>
          <a:ln w="50800" cap="sq" cmpd="dbl" algn="ctr">
            <a:noFill/>
            <a:prstDash val="solid"/>
            <a:miter lim="800000"/>
            <a:headEnd/>
            <a:tailEnd/>
          </a:ln>
          <a:effectLst/>
        </p:spPr>
        <p:txBody>
          <a:bodyPr vert="horz" wrap="square" lIns="137160" tIns="182880" rIns="137160" bIns="91440" numCol="1" anchor="t" anchorCtr="0" compatLnSpc="1">
            <a:prstTxWarp prst="textNoShape">
              <a:avLst/>
            </a:prstTxWarp>
          </a:bodyPr>
          <a:lstStyle>
            <a:lvl1pPr marL="0" indent="0" algn="l" rtl="0" eaLnBrk="0" fontAlgn="base" hangingPunct="0">
              <a:spcBef>
                <a:spcPts val="700"/>
              </a:spcBef>
              <a:spcAft>
                <a:spcPts val="1000"/>
              </a:spcAft>
              <a:buClr>
                <a:schemeClr val="accent2"/>
              </a:buClr>
              <a:buSzPct val="60000"/>
              <a:buFont typeface="Wingdings" pitchFamily="2" charset="2"/>
              <a:buNone/>
              <a:defRPr sz="1800" kern="1200">
                <a:solidFill>
                  <a:schemeClr val="lt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None/>
              <a:defRPr sz="1200" kern="1200">
                <a:solidFill>
                  <a:schemeClr val="lt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None/>
              <a:defRPr sz="1000" kern="1200">
                <a:solidFill>
                  <a:schemeClr val="lt1"/>
                </a:solidFill>
                <a:latin typeface="+mn-lt"/>
                <a:ea typeface="+mn-ea"/>
                <a:cs typeface="+mn-cs"/>
              </a:defRPr>
            </a:lvl3pPr>
            <a:lvl4pPr marL="1371600" indent="-228600" algn="l" rtl="0" eaLnBrk="0" fontAlgn="base" hangingPunct="0">
              <a:spcBef>
                <a:spcPts val="400"/>
              </a:spcBef>
              <a:spcAft>
                <a:spcPct val="0"/>
              </a:spcAft>
              <a:buClr>
                <a:srgbClr val="526DB0"/>
              </a:buClr>
              <a:buSzPct val="75000"/>
              <a:buFont typeface="Wingdings" pitchFamily="2" charset="2"/>
              <a:buNone/>
              <a:defRPr sz="900" kern="1200">
                <a:solidFill>
                  <a:schemeClr val="lt1"/>
                </a:solidFill>
                <a:latin typeface="+mn-lt"/>
                <a:ea typeface="+mn-ea"/>
                <a:cs typeface="+mn-cs"/>
              </a:defRPr>
            </a:lvl4pPr>
            <a:lvl5pPr marL="1828800" indent="-228600" algn="l" rtl="0" eaLnBrk="0" fontAlgn="base" hangingPunct="0">
              <a:spcBef>
                <a:spcPts val="400"/>
              </a:spcBef>
              <a:spcAft>
                <a:spcPct val="0"/>
              </a:spcAft>
              <a:buClr>
                <a:srgbClr val="989AAC"/>
              </a:buClr>
              <a:buSzPct val="65000"/>
              <a:buFont typeface="Wingdings" pitchFamily="2" charset="2"/>
              <a:buNone/>
              <a:defRPr sz="900" kern="1200">
                <a:solidFill>
                  <a:schemeClr val="lt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lt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lt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lt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lt1"/>
                </a:solidFill>
                <a:latin typeface="+mn-lt"/>
                <a:ea typeface="+mn-ea"/>
                <a:cs typeface="+mn-cs"/>
              </a:defRPr>
            </a:lvl9pPr>
          </a:lstStyle>
          <a:p>
            <a:pPr algn="ctr"/>
            <a:r>
              <a:rPr lang="en-US" sz="2000" b="1" dirty="0">
                <a:latin typeface="+mj-lt"/>
              </a:rPr>
              <a:t>3) Academic Year Plan www.ics.uci.edu</a:t>
            </a:r>
          </a:p>
        </p:txBody>
      </p:sp>
      <p:sp>
        <p:nvSpPr>
          <p:cNvPr id="7" name="Text Placeholder 2"/>
          <p:cNvSpPr txBox="1">
            <a:spLocks/>
          </p:cNvSpPr>
          <p:nvPr/>
        </p:nvSpPr>
        <p:spPr bwMode="auto">
          <a:xfrm>
            <a:off x="240322" y="2603423"/>
            <a:ext cx="3188677" cy="990600"/>
          </a:xfrm>
          <a:prstGeom prst="rect">
            <a:avLst/>
          </a:prstGeom>
          <a:solidFill>
            <a:schemeClr val="accent3">
              <a:lumMod val="50000"/>
            </a:schemeClr>
          </a:solidFill>
          <a:ln w="50800" cap="sq" cmpd="dbl" algn="ctr">
            <a:noFill/>
            <a:prstDash val="solid"/>
            <a:miter lim="800000"/>
            <a:headEnd/>
            <a:tailEnd/>
          </a:ln>
          <a:effectLst/>
        </p:spPr>
        <p:txBody>
          <a:bodyPr vert="horz" wrap="square" lIns="137160" tIns="182880" rIns="137160" bIns="91440" numCol="1" anchor="t" anchorCtr="0" compatLnSpc="1">
            <a:prstTxWarp prst="textNoShape">
              <a:avLst/>
            </a:prstTxWarp>
          </a:bodyPr>
          <a:lstStyle>
            <a:lvl1pPr marL="0" indent="0" algn="l" rtl="0" eaLnBrk="0" fontAlgn="base" hangingPunct="0">
              <a:spcBef>
                <a:spcPts val="700"/>
              </a:spcBef>
              <a:spcAft>
                <a:spcPts val="1000"/>
              </a:spcAft>
              <a:buClr>
                <a:schemeClr val="accent2"/>
              </a:buClr>
              <a:buSzPct val="60000"/>
              <a:buFont typeface="Wingdings" pitchFamily="2" charset="2"/>
              <a:buNone/>
              <a:defRPr sz="1800" kern="1200">
                <a:solidFill>
                  <a:schemeClr val="lt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None/>
              <a:defRPr sz="1200" kern="1200">
                <a:solidFill>
                  <a:schemeClr val="lt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None/>
              <a:defRPr sz="1000" kern="1200">
                <a:solidFill>
                  <a:schemeClr val="lt1"/>
                </a:solidFill>
                <a:latin typeface="+mn-lt"/>
                <a:ea typeface="+mn-ea"/>
                <a:cs typeface="+mn-cs"/>
              </a:defRPr>
            </a:lvl3pPr>
            <a:lvl4pPr marL="1371600" indent="-228600" algn="l" rtl="0" eaLnBrk="0" fontAlgn="base" hangingPunct="0">
              <a:spcBef>
                <a:spcPts val="400"/>
              </a:spcBef>
              <a:spcAft>
                <a:spcPct val="0"/>
              </a:spcAft>
              <a:buClr>
                <a:srgbClr val="526DB0"/>
              </a:buClr>
              <a:buSzPct val="75000"/>
              <a:buFont typeface="Wingdings" pitchFamily="2" charset="2"/>
              <a:buNone/>
              <a:defRPr sz="900" kern="1200">
                <a:solidFill>
                  <a:schemeClr val="lt1"/>
                </a:solidFill>
                <a:latin typeface="+mn-lt"/>
                <a:ea typeface="+mn-ea"/>
                <a:cs typeface="+mn-cs"/>
              </a:defRPr>
            </a:lvl4pPr>
            <a:lvl5pPr marL="1828800" indent="-228600" algn="l" rtl="0" eaLnBrk="0" fontAlgn="base" hangingPunct="0">
              <a:spcBef>
                <a:spcPts val="400"/>
              </a:spcBef>
              <a:spcAft>
                <a:spcPct val="0"/>
              </a:spcAft>
              <a:buClr>
                <a:srgbClr val="989AAC"/>
              </a:buClr>
              <a:buSzPct val="65000"/>
              <a:buFont typeface="Wingdings" pitchFamily="2" charset="2"/>
              <a:buNone/>
              <a:defRPr sz="900" kern="1200">
                <a:solidFill>
                  <a:schemeClr val="lt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lt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lt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lt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lt1"/>
                </a:solidFill>
                <a:latin typeface="+mn-lt"/>
                <a:ea typeface="+mn-ea"/>
                <a:cs typeface="+mn-cs"/>
              </a:defRPr>
            </a:lvl9pPr>
          </a:lstStyle>
          <a:p>
            <a:pPr algn="ctr"/>
            <a:r>
              <a:rPr lang="en-US" sz="2000" b="1" dirty="0">
                <a:latin typeface="+mj-lt"/>
              </a:rPr>
              <a:t>   2) Catalogue   catalogue.uci.edu</a:t>
            </a:r>
          </a:p>
        </p:txBody>
      </p:sp>
      <p:sp>
        <p:nvSpPr>
          <p:cNvPr id="8" name="Text Placeholder 2"/>
          <p:cNvSpPr txBox="1">
            <a:spLocks/>
          </p:cNvSpPr>
          <p:nvPr/>
        </p:nvSpPr>
        <p:spPr bwMode="auto">
          <a:xfrm>
            <a:off x="240322" y="5036334"/>
            <a:ext cx="3188677" cy="1042430"/>
          </a:xfrm>
          <a:prstGeom prst="rect">
            <a:avLst/>
          </a:prstGeom>
          <a:solidFill>
            <a:schemeClr val="accent3">
              <a:lumMod val="50000"/>
            </a:schemeClr>
          </a:solidFill>
          <a:ln w="50800" cap="sq" cmpd="dbl" algn="ctr">
            <a:noFill/>
            <a:prstDash val="solid"/>
            <a:miter lim="800000"/>
            <a:headEnd/>
            <a:tailEnd/>
          </a:ln>
          <a:effectLst/>
        </p:spPr>
        <p:txBody>
          <a:bodyPr vert="horz" wrap="square" lIns="137160" tIns="182880" rIns="137160" bIns="91440" numCol="1" anchor="t" anchorCtr="0" compatLnSpc="1">
            <a:prstTxWarp prst="textNoShape">
              <a:avLst/>
            </a:prstTxWarp>
          </a:bodyPr>
          <a:lstStyle>
            <a:lvl1pPr marL="0" indent="0" algn="l" rtl="0" eaLnBrk="0" fontAlgn="base" hangingPunct="0">
              <a:spcBef>
                <a:spcPts val="700"/>
              </a:spcBef>
              <a:spcAft>
                <a:spcPts val="1000"/>
              </a:spcAft>
              <a:buClr>
                <a:schemeClr val="accent2"/>
              </a:buClr>
              <a:buSzPct val="60000"/>
              <a:buFont typeface="Wingdings" pitchFamily="2" charset="2"/>
              <a:buNone/>
              <a:defRPr sz="1800" kern="1200">
                <a:solidFill>
                  <a:schemeClr val="lt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None/>
              <a:defRPr sz="1200" kern="1200">
                <a:solidFill>
                  <a:schemeClr val="lt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None/>
              <a:defRPr sz="1000" kern="1200">
                <a:solidFill>
                  <a:schemeClr val="lt1"/>
                </a:solidFill>
                <a:latin typeface="+mn-lt"/>
                <a:ea typeface="+mn-ea"/>
                <a:cs typeface="+mn-cs"/>
              </a:defRPr>
            </a:lvl3pPr>
            <a:lvl4pPr marL="1371600" indent="-228600" algn="l" rtl="0" eaLnBrk="0" fontAlgn="base" hangingPunct="0">
              <a:spcBef>
                <a:spcPts val="400"/>
              </a:spcBef>
              <a:spcAft>
                <a:spcPct val="0"/>
              </a:spcAft>
              <a:buClr>
                <a:srgbClr val="526DB0"/>
              </a:buClr>
              <a:buSzPct val="75000"/>
              <a:buFont typeface="Wingdings" pitchFamily="2" charset="2"/>
              <a:buNone/>
              <a:defRPr sz="900" kern="1200">
                <a:solidFill>
                  <a:schemeClr val="lt1"/>
                </a:solidFill>
                <a:latin typeface="+mn-lt"/>
                <a:ea typeface="+mn-ea"/>
                <a:cs typeface="+mn-cs"/>
              </a:defRPr>
            </a:lvl4pPr>
            <a:lvl5pPr marL="1828800" indent="-228600" algn="l" rtl="0" eaLnBrk="0" fontAlgn="base" hangingPunct="0">
              <a:spcBef>
                <a:spcPts val="400"/>
              </a:spcBef>
              <a:spcAft>
                <a:spcPct val="0"/>
              </a:spcAft>
              <a:buClr>
                <a:srgbClr val="989AAC"/>
              </a:buClr>
              <a:buSzPct val="65000"/>
              <a:buFont typeface="Wingdings" pitchFamily="2" charset="2"/>
              <a:buNone/>
              <a:defRPr sz="900" kern="1200">
                <a:solidFill>
                  <a:schemeClr val="lt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lt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lt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lt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lt1"/>
                </a:solidFill>
                <a:latin typeface="+mn-lt"/>
                <a:ea typeface="+mn-ea"/>
                <a:cs typeface="+mn-cs"/>
              </a:defRPr>
            </a:lvl9pPr>
          </a:lstStyle>
          <a:p>
            <a:pPr algn="ctr"/>
            <a:r>
              <a:rPr lang="en-US" b="1" dirty="0">
                <a:latin typeface="+mj-lt"/>
              </a:rPr>
              <a:t>4) Academic Planning Worksheet                 www.ics.uci.edu</a:t>
            </a:r>
          </a:p>
        </p:txBody>
      </p:sp>
      <p:sp>
        <p:nvSpPr>
          <p:cNvPr id="9" name="Right Arrow 8"/>
          <p:cNvSpPr/>
          <p:nvPr/>
        </p:nvSpPr>
        <p:spPr>
          <a:xfrm>
            <a:off x="3025686" y="1759853"/>
            <a:ext cx="533400" cy="38030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ight Arrow 9"/>
          <p:cNvSpPr/>
          <p:nvPr/>
        </p:nvSpPr>
        <p:spPr>
          <a:xfrm>
            <a:off x="2928954" y="2860690"/>
            <a:ext cx="664151" cy="34165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ight Arrow 10"/>
          <p:cNvSpPr/>
          <p:nvPr/>
        </p:nvSpPr>
        <p:spPr>
          <a:xfrm>
            <a:off x="2840632" y="4202115"/>
            <a:ext cx="670014" cy="36622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93105" y="4811714"/>
            <a:ext cx="3306353" cy="1965960"/>
          </a:xfrm>
          <a:prstGeom prst="rect">
            <a:avLst/>
          </a:prstGeom>
        </p:spPr>
      </p:pic>
      <p:sp>
        <p:nvSpPr>
          <p:cNvPr id="13" name="Right Arrow 12"/>
          <p:cNvSpPr/>
          <p:nvPr/>
        </p:nvSpPr>
        <p:spPr>
          <a:xfrm>
            <a:off x="2882812" y="5499396"/>
            <a:ext cx="631914" cy="38367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2669309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0"/>
            <a:ext cx="3190297" cy="646331"/>
          </a:xfrm>
          <a:prstGeom prst="rect">
            <a:avLst/>
          </a:prstGeom>
        </p:spPr>
        <p:txBody>
          <a:bodyPr wrap="none">
            <a:spAutoFit/>
          </a:bodyPr>
          <a:lstStyle/>
          <a:p>
            <a:r>
              <a:rPr lang="en-US" sz="3600" b="1" dirty="0">
                <a:solidFill>
                  <a:srgbClr val="FFC000"/>
                </a:solidFill>
              </a:rPr>
              <a:t>CS Sample Plan</a:t>
            </a:r>
          </a:p>
        </p:txBody>
      </p:sp>
      <p:pic>
        <p:nvPicPr>
          <p:cNvPr id="17" name="Picture 16"/>
          <p:cNvPicPr>
            <a:picLocks noChangeAspect="1"/>
          </p:cNvPicPr>
          <p:nvPr/>
        </p:nvPicPr>
        <p:blipFill>
          <a:blip r:embed="rId4"/>
          <a:stretch>
            <a:fillRect/>
          </a:stretch>
        </p:blipFill>
        <p:spPr>
          <a:xfrm>
            <a:off x="1371600" y="-1143000"/>
            <a:ext cx="6441004" cy="7239000"/>
          </a:xfrm>
          <a:prstGeom prst="rect">
            <a:avLst/>
          </a:prstGeom>
        </p:spPr>
      </p:pic>
    </p:spTree>
    <p:custDataLst>
      <p:tags r:id="rId1"/>
    </p:custDataLst>
    <p:extLst>
      <p:ext uri="{BB962C8B-B14F-4D97-AF65-F5344CB8AC3E}">
        <p14:creationId xmlns:p14="http://schemas.microsoft.com/office/powerpoint/2010/main" val="42474854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239616" y="685800"/>
            <a:ext cx="8887178" cy="510540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6096534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AO-frontvie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0" y="0"/>
            <a:ext cx="9144000" cy="6858000"/>
          </a:xfrm>
          <a:prstGeom prst="rect">
            <a:avLst/>
          </a:prstGeom>
          <a:solidFill>
            <a:schemeClr val="bg2">
              <a:lumMod val="75000"/>
              <a:alpha val="65000"/>
            </a:schemeClr>
          </a:solidFill>
          <a:ln w="19050">
            <a:noFill/>
            <a:miter lim="800000"/>
            <a:headEnd/>
            <a:tailEnd/>
          </a:ln>
        </p:spPr>
      </p:pic>
      <p:grpSp>
        <p:nvGrpSpPr>
          <p:cNvPr id="8" name="Group 7"/>
          <p:cNvGrpSpPr/>
          <p:nvPr/>
        </p:nvGrpSpPr>
        <p:grpSpPr>
          <a:xfrm>
            <a:off x="0" y="0"/>
            <a:ext cx="9144000" cy="6879770"/>
            <a:chOff x="0" y="0"/>
            <a:chExt cx="9144000" cy="6879770"/>
          </a:xfrm>
        </p:grpSpPr>
        <p:sp>
          <p:nvSpPr>
            <p:cNvPr id="2" name="Rectangle 1"/>
            <p:cNvSpPr/>
            <p:nvPr/>
          </p:nvSpPr>
          <p:spPr>
            <a:xfrm>
              <a:off x="0" y="2432727"/>
              <a:ext cx="9144000" cy="4447043"/>
            </a:xfrm>
            <a:prstGeom prst="rect">
              <a:avLst/>
            </a:prstGeom>
            <a:solidFill>
              <a:schemeClr val="bg1">
                <a:alpha val="6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9144000" cy="2432728"/>
            </a:xfrm>
            <a:prstGeom prst="rect">
              <a:avLst/>
            </a:prstGeom>
            <a:solidFill>
              <a:srgbClr val="05285B">
                <a:alpha val="7098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457200" y="1322274"/>
              <a:ext cx="8382000" cy="1015663"/>
            </a:xfrm>
            <a:prstGeom prst="rect">
              <a:avLst/>
            </a:prstGeom>
            <a:noFill/>
            <a:ln>
              <a:noFill/>
            </a:ln>
          </p:spPr>
          <p:txBody>
            <a:bodyPr wrap="square" lIns="91440" tIns="45720" rIns="91440" bIns="45720">
              <a:spAutoFit/>
            </a:bodyPr>
            <a:lstStyle/>
            <a:p>
              <a:pPr algn="ctr"/>
              <a:r>
                <a:rPr lang="en-US" sz="6000" b="1" cap="none" spc="0" dirty="0">
                  <a:ln w="0"/>
                  <a:solidFill>
                    <a:schemeClr val="accent2"/>
                  </a:solidFill>
                </a:rPr>
                <a:t>ICS Student Affairs Office</a:t>
              </a:r>
            </a:p>
          </p:txBody>
        </p:sp>
      </p:grpSp>
      <p:sp>
        <p:nvSpPr>
          <p:cNvPr id="6" name="TextBox 5"/>
          <p:cNvSpPr txBox="1"/>
          <p:nvPr/>
        </p:nvSpPr>
        <p:spPr>
          <a:xfrm>
            <a:off x="-270148" y="2457072"/>
            <a:ext cx="5491446" cy="1458861"/>
          </a:xfrm>
          <a:prstGeom prst="rect">
            <a:avLst/>
          </a:prstGeom>
          <a:noFill/>
        </p:spPr>
        <p:txBody>
          <a:bodyPr wrap="square" rtlCol="0">
            <a:spAutoFit/>
          </a:bodyPr>
          <a:lstStyle/>
          <a:p>
            <a:pPr lvl="1">
              <a:lnSpc>
                <a:spcPct val="90000"/>
              </a:lnSpc>
              <a:defRPr/>
            </a:pPr>
            <a:endParaRPr lang="en-US" sz="2400" dirty="0">
              <a:latin typeface="Times New Roman" panose="02020603050405020304" pitchFamily="18" charset="0"/>
              <a:cs typeface="Times New Roman" panose="02020603050405020304" pitchFamily="18" charset="0"/>
            </a:endParaRPr>
          </a:p>
          <a:p>
            <a:pPr lvl="2">
              <a:lnSpc>
                <a:spcPct val="90000"/>
              </a:lnSpc>
              <a:defRPr/>
            </a:pPr>
            <a:r>
              <a:rPr lang="en-US" sz="2400" b="1" dirty="0">
                <a:latin typeface="Times New Roman" panose="02020603050405020304" pitchFamily="18" charset="0"/>
                <a:cs typeface="Times New Roman" panose="02020603050405020304" pitchFamily="18" charset="0"/>
              </a:rPr>
              <a:t>- Academic planning</a:t>
            </a:r>
          </a:p>
          <a:p>
            <a:pPr lvl="2">
              <a:lnSpc>
                <a:spcPct val="90000"/>
              </a:lnSpc>
              <a:defRPr/>
            </a:pPr>
            <a:endParaRPr lang="en-US" sz="2400" dirty="0">
              <a:latin typeface="Times New Roman" panose="02020603050405020304" pitchFamily="18" charset="0"/>
              <a:cs typeface="Times New Roman" panose="02020603050405020304" pitchFamily="18" charset="0"/>
            </a:endParaRPr>
          </a:p>
          <a:p>
            <a:endParaRPr lang="en-US" sz="2400" dirty="0"/>
          </a:p>
        </p:txBody>
      </p:sp>
      <p:sp>
        <p:nvSpPr>
          <p:cNvPr id="11" name="TextBox 10"/>
          <p:cNvSpPr txBox="1"/>
          <p:nvPr/>
        </p:nvSpPr>
        <p:spPr>
          <a:xfrm>
            <a:off x="-264661" y="3201176"/>
            <a:ext cx="4729446" cy="794064"/>
          </a:xfrm>
          <a:prstGeom prst="rect">
            <a:avLst/>
          </a:prstGeom>
          <a:noFill/>
        </p:spPr>
        <p:txBody>
          <a:bodyPr wrap="square" rtlCol="0">
            <a:spAutoFit/>
          </a:bodyPr>
          <a:lstStyle/>
          <a:p>
            <a:pPr lvl="2">
              <a:lnSpc>
                <a:spcPct val="90000"/>
              </a:lnSpc>
              <a:defRPr/>
            </a:pPr>
            <a:r>
              <a:rPr lang="en-US" sz="2400" b="1" dirty="0">
                <a:latin typeface="Times New Roman" panose="02020603050405020304" pitchFamily="18" charset="0"/>
                <a:cs typeface="Times New Roman" panose="02020603050405020304" pitchFamily="18" charset="0"/>
              </a:rPr>
              <a:t>- Scheduling issues</a:t>
            </a:r>
          </a:p>
          <a:p>
            <a:endParaRPr lang="en-US" sz="2400" b="1" dirty="0"/>
          </a:p>
        </p:txBody>
      </p:sp>
      <p:sp>
        <p:nvSpPr>
          <p:cNvPr id="12" name="TextBox 11"/>
          <p:cNvSpPr txBox="1"/>
          <p:nvPr/>
        </p:nvSpPr>
        <p:spPr>
          <a:xfrm>
            <a:off x="-279347" y="3278795"/>
            <a:ext cx="5491446" cy="1458861"/>
          </a:xfrm>
          <a:prstGeom prst="rect">
            <a:avLst/>
          </a:prstGeom>
          <a:noFill/>
        </p:spPr>
        <p:txBody>
          <a:bodyPr wrap="square" rtlCol="0">
            <a:spAutoFit/>
          </a:bodyPr>
          <a:lstStyle/>
          <a:p>
            <a:pPr lvl="1">
              <a:lnSpc>
                <a:spcPct val="90000"/>
              </a:lnSpc>
              <a:defRPr/>
            </a:pPr>
            <a:endParaRPr lang="en-US" sz="2400" b="1" dirty="0">
              <a:latin typeface="Times New Roman" panose="02020603050405020304" pitchFamily="18" charset="0"/>
              <a:cs typeface="Times New Roman" panose="02020603050405020304" pitchFamily="18" charset="0"/>
            </a:endParaRPr>
          </a:p>
          <a:p>
            <a:pPr lvl="2">
              <a:lnSpc>
                <a:spcPct val="90000"/>
              </a:lnSpc>
              <a:defRPr/>
            </a:pPr>
            <a:r>
              <a:rPr lang="en-US" sz="2400" b="1" dirty="0">
                <a:latin typeface="Times New Roman" panose="02020603050405020304" pitchFamily="18" charset="0"/>
                <a:cs typeface="Times New Roman" panose="02020603050405020304" pitchFamily="18" charset="0"/>
              </a:rPr>
              <a:t>- Campus resources</a:t>
            </a:r>
          </a:p>
          <a:p>
            <a:pPr lvl="2">
              <a:lnSpc>
                <a:spcPct val="90000"/>
              </a:lnSpc>
              <a:defRPr/>
            </a:pPr>
            <a:endParaRPr lang="en-US" sz="2400" b="1" dirty="0">
              <a:latin typeface="Times New Roman" panose="02020603050405020304" pitchFamily="18" charset="0"/>
              <a:cs typeface="Times New Roman" panose="02020603050405020304" pitchFamily="18" charset="0"/>
            </a:endParaRPr>
          </a:p>
          <a:p>
            <a:endParaRPr lang="en-US" sz="2400" b="1" dirty="0"/>
          </a:p>
        </p:txBody>
      </p:sp>
      <p:sp>
        <p:nvSpPr>
          <p:cNvPr id="13" name="TextBox 12"/>
          <p:cNvSpPr txBox="1"/>
          <p:nvPr/>
        </p:nvSpPr>
        <p:spPr>
          <a:xfrm>
            <a:off x="-283468" y="3702383"/>
            <a:ext cx="5491446" cy="757130"/>
          </a:xfrm>
          <a:prstGeom prst="rect">
            <a:avLst/>
          </a:prstGeom>
          <a:noFill/>
        </p:spPr>
        <p:txBody>
          <a:bodyPr wrap="square" rtlCol="0">
            <a:spAutoFit/>
          </a:bodyPr>
          <a:lstStyle/>
          <a:p>
            <a:pPr lvl="1">
              <a:lnSpc>
                <a:spcPct val="90000"/>
              </a:lnSpc>
              <a:defRPr/>
            </a:pPr>
            <a:endParaRPr lang="en-US" sz="2400" b="1" dirty="0">
              <a:latin typeface="Times New Roman" panose="02020603050405020304" pitchFamily="18" charset="0"/>
              <a:cs typeface="Times New Roman" panose="02020603050405020304" pitchFamily="18" charset="0"/>
            </a:endParaRPr>
          </a:p>
          <a:p>
            <a:pPr lvl="2">
              <a:lnSpc>
                <a:spcPct val="90000"/>
              </a:lnSpc>
              <a:defRPr/>
            </a:pPr>
            <a:r>
              <a:rPr lang="en-US" sz="2400" b="1" dirty="0">
                <a:latin typeface="Times New Roman" panose="02020603050405020304" pitchFamily="18" charset="0"/>
                <a:cs typeface="Times New Roman" panose="02020603050405020304" pitchFamily="18" charset="0"/>
              </a:rPr>
              <a:t>- Changing/Adding Majors</a:t>
            </a:r>
          </a:p>
        </p:txBody>
      </p:sp>
      <p:sp>
        <p:nvSpPr>
          <p:cNvPr id="14" name="TextBox 13"/>
          <p:cNvSpPr txBox="1"/>
          <p:nvPr/>
        </p:nvSpPr>
        <p:spPr>
          <a:xfrm>
            <a:off x="-270148" y="4447671"/>
            <a:ext cx="5491446" cy="424732"/>
          </a:xfrm>
          <a:prstGeom prst="rect">
            <a:avLst/>
          </a:prstGeom>
          <a:noFill/>
        </p:spPr>
        <p:txBody>
          <a:bodyPr wrap="square" rtlCol="0">
            <a:spAutoFit/>
          </a:bodyPr>
          <a:lstStyle/>
          <a:p>
            <a:pPr lvl="2">
              <a:lnSpc>
                <a:spcPct val="90000"/>
              </a:lnSpc>
              <a:defRPr/>
            </a:pPr>
            <a:r>
              <a:rPr lang="en-US" sz="2400" b="1" dirty="0">
                <a:latin typeface="Times New Roman" panose="02020603050405020304" pitchFamily="18" charset="0"/>
                <a:cs typeface="Times New Roman" panose="02020603050405020304" pitchFamily="18" charset="0"/>
              </a:rPr>
              <a:t>- Minors</a:t>
            </a:r>
          </a:p>
        </p:txBody>
      </p:sp>
      <p:sp>
        <p:nvSpPr>
          <p:cNvPr id="16" name="TextBox 15"/>
          <p:cNvSpPr txBox="1"/>
          <p:nvPr/>
        </p:nvSpPr>
        <p:spPr>
          <a:xfrm>
            <a:off x="-270148" y="4840910"/>
            <a:ext cx="5491446" cy="1126462"/>
          </a:xfrm>
          <a:prstGeom prst="rect">
            <a:avLst/>
          </a:prstGeom>
          <a:noFill/>
        </p:spPr>
        <p:txBody>
          <a:bodyPr wrap="square" rtlCol="0">
            <a:spAutoFit/>
          </a:bodyPr>
          <a:lstStyle/>
          <a:p>
            <a:pPr lvl="2">
              <a:lnSpc>
                <a:spcPct val="90000"/>
              </a:lnSpc>
              <a:defRPr/>
            </a:pPr>
            <a:r>
              <a:rPr lang="en-US" sz="2400" b="1" dirty="0">
                <a:latin typeface="Times New Roman" panose="02020603050405020304" pitchFamily="18" charset="0"/>
                <a:cs typeface="Times New Roman" panose="02020603050405020304" pitchFamily="18" charset="0"/>
              </a:rPr>
              <a:t>- Graduation Check</a:t>
            </a:r>
          </a:p>
          <a:p>
            <a:pPr lvl="2">
              <a:lnSpc>
                <a:spcPct val="90000"/>
              </a:lnSpc>
              <a:defRPr/>
            </a:pPr>
            <a:endParaRPr lang="en-US" sz="2400" b="1" dirty="0">
              <a:latin typeface="Times New Roman" panose="02020603050405020304" pitchFamily="18" charset="0"/>
              <a:cs typeface="Times New Roman" panose="02020603050405020304" pitchFamily="18" charset="0"/>
            </a:endParaRPr>
          </a:p>
          <a:p>
            <a:endParaRPr lang="en-US" sz="2400" b="1" dirty="0"/>
          </a:p>
        </p:txBody>
      </p:sp>
      <p:grpSp>
        <p:nvGrpSpPr>
          <p:cNvPr id="27" name="Group 26"/>
          <p:cNvGrpSpPr/>
          <p:nvPr/>
        </p:nvGrpSpPr>
        <p:grpSpPr>
          <a:xfrm>
            <a:off x="5320499" y="2991145"/>
            <a:ext cx="3416982" cy="519980"/>
            <a:chOff x="5590464" y="2909020"/>
            <a:chExt cx="3416982" cy="519980"/>
          </a:xfrm>
        </p:grpSpPr>
        <p:sp>
          <p:nvSpPr>
            <p:cNvPr id="9" name="Rectangle 3"/>
            <p:cNvSpPr txBox="1">
              <a:spLocks noChangeArrowheads="1"/>
            </p:cNvSpPr>
            <p:nvPr/>
          </p:nvSpPr>
          <p:spPr>
            <a:xfrm>
              <a:off x="5608298" y="2909020"/>
              <a:ext cx="3399148" cy="519980"/>
            </a:xfrm>
            <a:prstGeom prst="rect">
              <a:avLst/>
            </a:prstGeom>
          </p:spPr>
          <p:txBody>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ＭＳ Ｐゴシック" charset="0"/>
                  <a:cs typeface="ＭＳ Ｐゴシック" charset="0"/>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ＭＳ Ｐゴシック" charset="0"/>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ＭＳ Ｐゴシック" charset="0"/>
                  <a:cs typeface="+mn-cs"/>
                </a:defRPr>
              </a:lvl3pPr>
              <a:lvl4pPr marL="1371600" indent="-228600" algn="l" rtl="0" eaLnBrk="0" fontAlgn="base" hangingPunct="0">
                <a:spcBef>
                  <a:spcPts val="400"/>
                </a:spcBef>
                <a:spcAft>
                  <a:spcPct val="0"/>
                </a:spcAft>
                <a:buClr>
                  <a:srgbClr val="526DB0"/>
                </a:buClr>
                <a:buSzPct val="75000"/>
                <a:buFont typeface="Wingdings" pitchFamily="2" charset="2"/>
                <a:buChar char=""/>
                <a:defRPr sz="2000" kern="1200">
                  <a:solidFill>
                    <a:schemeClr val="tx1"/>
                  </a:solidFill>
                  <a:latin typeface="+mn-lt"/>
                  <a:ea typeface="ＭＳ Ｐゴシック" charset="0"/>
                  <a:cs typeface="+mn-cs"/>
                </a:defRPr>
              </a:lvl4pPr>
              <a:lvl5pPr marL="1828800" indent="-228600" algn="l" rtl="0" eaLnBrk="0" fontAlgn="base" hangingPunct="0">
                <a:spcBef>
                  <a:spcPts val="400"/>
                </a:spcBef>
                <a:spcAft>
                  <a:spcPct val="0"/>
                </a:spcAft>
                <a:buClr>
                  <a:srgbClr val="989AAC"/>
                </a:buClr>
                <a:buSzPct val="65000"/>
                <a:buFont typeface="Wingdings" pitchFamily="2" charset="2"/>
                <a:buChar char=""/>
                <a:defRPr sz="2000" kern="1200">
                  <a:solidFill>
                    <a:schemeClr val="tx1"/>
                  </a:solidFill>
                  <a:latin typeface="+mn-lt"/>
                  <a:ea typeface="ＭＳ Ｐゴシック" charset="0"/>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66713" lvl="1" indent="0" eaLnBrk="1" hangingPunct="1">
                <a:buNone/>
                <a:defRPr/>
              </a:pPr>
              <a:r>
                <a:rPr lang="en-US" sz="2000" b="1" dirty="0">
                  <a:latin typeface="Times New Roman" panose="02020603050405020304" pitchFamily="18" charset="0"/>
                  <a:cs typeface="Times New Roman" panose="02020603050405020304" pitchFamily="18" charset="0"/>
                </a:rPr>
                <a:t> (949) 824-5156</a:t>
              </a:r>
            </a:p>
            <a:p>
              <a:pPr marL="366713" lvl="1" indent="0" eaLnBrk="1" hangingPunct="1">
                <a:buNone/>
                <a:defRPr/>
              </a:pPr>
              <a:endParaRPr lang="en-US" sz="20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90464" y="2932942"/>
              <a:ext cx="358700" cy="358700"/>
            </a:xfrm>
            <a:prstGeom prst="rect">
              <a:avLst/>
            </a:prstGeom>
          </p:spPr>
        </p:pic>
      </p:grpSp>
      <p:sp>
        <p:nvSpPr>
          <p:cNvPr id="17" name="TextBox 16"/>
          <p:cNvSpPr txBox="1"/>
          <p:nvPr/>
        </p:nvSpPr>
        <p:spPr>
          <a:xfrm>
            <a:off x="-279347" y="4911285"/>
            <a:ext cx="5491446" cy="1458861"/>
          </a:xfrm>
          <a:prstGeom prst="rect">
            <a:avLst/>
          </a:prstGeom>
          <a:noFill/>
        </p:spPr>
        <p:txBody>
          <a:bodyPr wrap="square" rtlCol="0">
            <a:spAutoFit/>
          </a:bodyPr>
          <a:lstStyle/>
          <a:p>
            <a:pPr lvl="1">
              <a:lnSpc>
                <a:spcPct val="90000"/>
              </a:lnSpc>
              <a:defRPr/>
            </a:pPr>
            <a:endParaRPr lang="en-US" sz="2400" b="1" dirty="0">
              <a:latin typeface="Times New Roman" panose="02020603050405020304" pitchFamily="18" charset="0"/>
              <a:cs typeface="Times New Roman" panose="02020603050405020304" pitchFamily="18" charset="0"/>
            </a:endParaRPr>
          </a:p>
          <a:p>
            <a:pPr lvl="2">
              <a:lnSpc>
                <a:spcPct val="90000"/>
              </a:lnSpc>
              <a:defRPr/>
            </a:pPr>
            <a:r>
              <a:rPr lang="en-US" sz="2400" b="1" dirty="0">
                <a:latin typeface="Times New Roman" panose="02020603050405020304" pitchFamily="18" charset="0"/>
                <a:cs typeface="Times New Roman" panose="02020603050405020304" pitchFamily="18" charset="0"/>
              </a:rPr>
              <a:t>- Academic Advising Workshops</a:t>
            </a:r>
          </a:p>
          <a:p>
            <a:pPr lvl="2">
              <a:lnSpc>
                <a:spcPct val="90000"/>
              </a:lnSpc>
              <a:defRPr/>
            </a:pPr>
            <a:endParaRPr lang="en-US" sz="2400" b="1" dirty="0">
              <a:latin typeface="Times New Roman" panose="02020603050405020304" pitchFamily="18" charset="0"/>
              <a:cs typeface="Times New Roman" panose="02020603050405020304" pitchFamily="18" charset="0"/>
            </a:endParaRPr>
          </a:p>
          <a:p>
            <a:endParaRPr lang="en-US" sz="2400" b="1" dirty="0"/>
          </a:p>
        </p:txBody>
      </p:sp>
      <p:grpSp>
        <p:nvGrpSpPr>
          <p:cNvPr id="28" name="Group 27"/>
          <p:cNvGrpSpPr/>
          <p:nvPr/>
        </p:nvGrpSpPr>
        <p:grpSpPr>
          <a:xfrm>
            <a:off x="5320236" y="3556129"/>
            <a:ext cx="3431837" cy="591980"/>
            <a:chOff x="5590201" y="3474004"/>
            <a:chExt cx="3431837" cy="591980"/>
          </a:xfrm>
        </p:grpSpPr>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90201" y="3474004"/>
              <a:ext cx="434067" cy="434067"/>
            </a:xfrm>
            <a:prstGeom prst="rect">
              <a:avLst/>
            </a:prstGeom>
          </p:spPr>
        </p:pic>
        <p:sp>
          <p:nvSpPr>
            <p:cNvPr id="21" name="Rectangle 3"/>
            <p:cNvSpPr txBox="1">
              <a:spLocks noChangeArrowheads="1"/>
            </p:cNvSpPr>
            <p:nvPr/>
          </p:nvSpPr>
          <p:spPr>
            <a:xfrm>
              <a:off x="5622890" y="3474583"/>
              <a:ext cx="3399148" cy="591401"/>
            </a:xfrm>
            <a:prstGeom prst="rect">
              <a:avLst/>
            </a:prstGeom>
          </p:spPr>
          <p:txBody>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ＭＳ Ｐゴシック" charset="0"/>
                  <a:cs typeface="ＭＳ Ｐゴシック" charset="0"/>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ＭＳ Ｐゴシック" charset="0"/>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ＭＳ Ｐゴシック" charset="0"/>
                  <a:cs typeface="+mn-cs"/>
                </a:defRPr>
              </a:lvl3pPr>
              <a:lvl4pPr marL="1371600" indent="-228600" algn="l" rtl="0" eaLnBrk="0" fontAlgn="base" hangingPunct="0">
                <a:spcBef>
                  <a:spcPts val="400"/>
                </a:spcBef>
                <a:spcAft>
                  <a:spcPct val="0"/>
                </a:spcAft>
                <a:buClr>
                  <a:srgbClr val="526DB0"/>
                </a:buClr>
                <a:buSzPct val="75000"/>
                <a:buFont typeface="Wingdings" pitchFamily="2" charset="2"/>
                <a:buChar char=""/>
                <a:defRPr sz="2000" kern="1200">
                  <a:solidFill>
                    <a:schemeClr val="tx1"/>
                  </a:solidFill>
                  <a:latin typeface="+mn-lt"/>
                  <a:ea typeface="ＭＳ Ｐゴシック" charset="0"/>
                  <a:cs typeface="+mn-cs"/>
                </a:defRPr>
              </a:lvl4pPr>
              <a:lvl5pPr marL="1828800" indent="-228600" algn="l" rtl="0" eaLnBrk="0" fontAlgn="base" hangingPunct="0">
                <a:spcBef>
                  <a:spcPts val="400"/>
                </a:spcBef>
                <a:spcAft>
                  <a:spcPct val="0"/>
                </a:spcAft>
                <a:buClr>
                  <a:srgbClr val="989AAC"/>
                </a:buClr>
                <a:buSzPct val="65000"/>
                <a:buFont typeface="Wingdings" pitchFamily="2" charset="2"/>
                <a:buChar char=""/>
                <a:defRPr sz="2000" kern="1200">
                  <a:solidFill>
                    <a:schemeClr val="tx1"/>
                  </a:solidFill>
                  <a:latin typeface="+mn-lt"/>
                  <a:ea typeface="ＭＳ Ｐゴシック" charset="0"/>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66713" lvl="1" indent="0" eaLnBrk="1" hangingPunct="1">
                <a:buNone/>
                <a:defRPr/>
              </a:pP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ucounsel@uci.edu</a:t>
              </a:r>
              <a:endParaRPr lang="en-US" sz="2000" dirty="0">
                <a:latin typeface="Times New Roman" panose="02020603050405020304" pitchFamily="18" charset="0"/>
                <a:cs typeface="Times New Roman" panose="02020603050405020304" pitchFamily="18" charset="0"/>
              </a:endParaRPr>
            </a:p>
          </p:txBody>
        </p:sp>
      </p:grpSp>
      <p:grpSp>
        <p:nvGrpSpPr>
          <p:cNvPr id="29" name="Group 28"/>
          <p:cNvGrpSpPr/>
          <p:nvPr/>
        </p:nvGrpSpPr>
        <p:grpSpPr>
          <a:xfrm>
            <a:off x="5189538" y="3982593"/>
            <a:ext cx="3623516" cy="674223"/>
            <a:chOff x="5459503" y="3900468"/>
            <a:chExt cx="3623516" cy="674223"/>
          </a:xfrm>
        </p:grpSpPr>
        <p:sp>
          <p:nvSpPr>
            <p:cNvPr id="22" name="Rectangle 3"/>
            <p:cNvSpPr txBox="1">
              <a:spLocks noChangeArrowheads="1"/>
            </p:cNvSpPr>
            <p:nvPr/>
          </p:nvSpPr>
          <p:spPr>
            <a:xfrm>
              <a:off x="5683871" y="4025573"/>
              <a:ext cx="3399148" cy="503980"/>
            </a:xfrm>
            <a:prstGeom prst="rect">
              <a:avLst/>
            </a:prstGeom>
          </p:spPr>
          <p:txBody>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ＭＳ Ｐゴシック" charset="0"/>
                  <a:cs typeface="ＭＳ Ｐゴシック" charset="0"/>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ＭＳ Ｐゴシック" charset="0"/>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ＭＳ Ｐゴシック" charset="0"/>
                  <a:cs typeface="+mn-cs"/>
                </a:defRPr>
              </a:lvl3pPr>
              <a:lvl4pPr marL="1371600" indent="-228600" algn="l" rtl="0" eaLnBrk="0" fontAlgn="base" hangingPunct="0">
                <a:spcBef>
                  <a:spcPts val="400"/>
                </a:spcBef>
                <a:spcAft>
                  <a:spcPct val="0"/>
                </a:spcAft>
                <a:buClr>
                  <a:srgbClr val="526DB0"/>
                </a:buClr>
                <a:buSzPct val="75000"/>
                <a:buFont typeface="Wingdings" pitchFamily="2" charset="2"/>
                <a:buChar char=""/>
                <a:defRPr sz="2000" kern="1200">
                  <a:solidFill>
                    <a:schemeClr val="tx1"/>
                  </a:solidFill>
                  <a:latin typeface="+mn-lt"/>
                  <a:ea typeface="ＭＳ Ｐゴシック" charset="0"/>
                  <a:cs typeface="+mn-cs"/>
                </a:defRPr>
              </a:lvl4pPr>
              <a:lvl5pPr marL="1828800" indent="-228600" algn="l" rtl="0" eaLnBrk="0" fontAlgn="base" hangingPunct="0">
                <a:spcBef>
                  <a:spcPts val="400"/>
                </a:spcBef>
                <a:spcAft>
                  <a:spcPct val="0"/>
                </a:spcAft>
                <a:buClr>
                  <a:srgbClr val="989AAC"/>
                </a:buClr>
                <a:buSzPct val="65000"/>
                <a:buFont typeface="Wingdings" pitchFamily="2" charset="2"/>
                <a:buChar char=""/>
                <a:defRPr sz="2000" kern="1200">
                  <a:solidFill>
                    <a:schemeClr val="tx1"/>
                  </a:solidFill>
                  <a:latin typeface="+mn-lt"/>
                  <a:ea typeface="ＭＳ Ｐゴシック" charset="0"/>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366713" lvl="1" indent="0" eaLnBrk="1" hangingPunct="1">
                <a:buNone/>
                <a:defRPr/>
              </a:pPr>
              <a:r>
                <a:rPr lang="en-US" sz="2000" b="1" dirty="0">
                  <a:latin typeface="Times New Roman" panose="02020603050405020304" pitchFamily="18" charset="0"/>
                  <a:cs typeface="Times New Roman" panose="02020603050405020304" pitchFamily="18" charset="0"/>
                </a:rPr>
                <a:t>www.ics.uci.edu/ugrad</a:t>
              </a:r>
              <a:endParaRPr lang="en-US" sz="2000" dirty="0">
                <a:latin typeface="Times New Roman" panose="02020603050405020304" pitchFamily="18" charset="0"/>
                <a:cs typeface="Times New Roman" panose="02020603050405020304" pitchFamily="18" charset="0"/>
              </a:endParaRPr>
            </a:p>
          </p:txBody>
        </p:sp>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59503" y="3900468"/>
              <a:ext cx="674223" cy="674223"/>
            </a:xfrm>
            <a:prstGeom prst="rect">
              <a:avLst/>
            </a:prstGeom>
          </p:spPr>
        </p:pic>
      </p:grpSp>
    </p:spTree>
    <p:custDataLst>
      <p:tags r:id="rId1"/>
    </p:custDataLst>
    <p:extLst>
      <p:ext uri="{BB962C8B-B14F-4D97-AF65-F5344CB8AC3E}">
        <p14:creationId xmlns:p14="http://schemas.microsoft.com/office/powerpoint/2010/main" val="177259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3" grpId="0"/>
      <p:bldP spid="14" grpId="0"/>
      <p:bldP spid="16"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152400"/>
            <a:ext cx="8001000" cy="769441"/>
          </a:xfrm>
          <a:prstGeom prst="rect">
            <a:avLst/>
          </a:prstGeom>
          <a:noFill/>
        </p:spPr>
        <p:txBody>
          <a:bodyPr wrap="square" rtlCol="0">
            <a:spAutoFit/>
          </a:bodyPr>
          <a:lstStyle/>
          <a:p>
            <a:pPr algn="ctr"/>
            <a:r>
              <a:rPr lang="en-US" sz="4400" b="1" dirty="0">
                <a:solidFill>
                  <a:srgbClr val="FFCC00"/>
                </a:solidFill>
              </a:rPr>
              <a:t>AP Exams</a:t>
            </a:r>
          </a:p>
        </p:txBody>
      </p:sp>
      <p:sp>
        <p:nvSpPr>
          <p:cNvPr id="4" name="Rectangle 3"/>
          <p:cNvSpPr txBox="1">
            <a:spLocks noChangeArrowheads="1"/>
          </p:cNvSpPr>
          <p:nvPr/>
        </p:nvSpPr>
        <p:spPr>
          <a:xfrm>
            <a:off x="152400" y="762000"/>
            <a:ext cx="8915400" cy="5943600"/>
          </a:xfrm>
          <a:prstGeom prst="rect">
            <a:avLst/>
          </a:prstGeom>
        </p:spPr>
        <p:txBody>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ＭＳ Ｐゴシック" charset="0"/>
                <a:cs typeface="ＭＳ Ｐゴシック" charset="0"/>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ＭＳ Ｐゴシック" charset="0"/>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ＭＳ Ｐゴシック" charset="0"/>
                <a:cs typeface="+mn-cs"/>
              </a:defRPr>
            </a:lvl3pPr>
            <a:lvl4pPr marL="1371600" indent="-228600" algn="l" rtl="0" eaLnBrk="0" fontAlgn="base" hangingPunct="0">
              <a:spcBef>
                <a:spcPts val="400"/>
              </a:spcBef>
              <a:spcAft>
                <a:spcPct val="0"/>
              </a:spcAft>
              <a:buClr>
                <a:srgbClr val="526DB0"/>
              </a:buClr>
              <a:buSzPct val="75000"/>
              <a:buFont typeface="Wingdings" pitchFamily="2" charset="2"/>
              <a:buChar char=""/>
              <a:defRPr sz="2000" kern="1200">
                <a:solidFill>
                  <a:schemeClr val="tx1"/>
                </a:solidFill>
                <a:latin typeface="+mn-lt"/>
                <a:ea typeface="ＭＳ Ｐゴシック" charset="0"/>
                <a:cs typeface="+mn-cs"/>
              </a:defRPr>
            </a:lvl4pPr>
            <a:lvl5pPr marL="1828800" indent="-228600" algn="l" rtl="0" eaLnBrk="0" fontAlgn="base" hangingPunct="0">
              <a:spcBef>
                <a:spcPts val="400"/>
              </a:spcBef>
              <a:spcAft>
                <a:spcPct val="0"/>
              </a:spcAft>
              <a:buClr>
                <a:srgbClr val="989AAC"/>
              </a:buClr>
              <a:buSzPct val="65000"/>
              <a:buFont typeface="Wingdings" pitchFamily="2" charset="2"/>
              <a:buChar char=""/>
              <a:defRPr sz="2000" kern="1200">
                <a:solidFill>
                  <a:schemeClr val="tx1"/>
                </a:solidFill>
                <a:latin typeface="+mn-lt"/>
                <a:ea typeface="ＭＳ Ｐゴシック" charset="0"/>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eaLnBrk="1" hangingPunct="1">
              <a:buFont typeface="Wingdings" pitchFamily="2" charset="2"/>
              <a:buNone/>
              <a:defRPr/>
            </a:pPr>
            <a:r>
              <a:rPr lang="en-US" sz="1800" b="1" u="sng" dirty="0">
                <a:solidFill>
                  <a:srgbClr val="FFFF00"/>
                </a:solidFill>
                <a:latin typeface="Times New Roman" panose="02020603050405020304" pitchFamily="18" charset="0"/>
                <a:cs typeface="Times New Roman" panose="02020603050405020304" pitchFamily="18" charset="0"/>
              </a:rPr>
              <a:t>Exam			Score		Class Credit for</a:t>
            </a:r>
            <a:endParaRPr lang="en-US" sz="1800" dirty="0">
              <a:latin typeface="Times New Roman" panose="02020603050405020304" pitchFamily="18" charset="0"/>
              <a:cs typeface="Times New Roman" panose="02020603050405020304" pitchFamily="18" charset="0"/>
            </a:endParaRPr>
          </a:p>
          <a:p>
            <a:pPr eaLnBrk="1" hangingPunct="1">
              <a:spcBef>
                <a:spcPts val="0"/>
              </a:spcBef>
              <a:buFont typeface="Wingdings" pitchFamily="2" charset="2"/>
              <a:buNone/>
              <a:defRPr/>
            </a:pPr>
            <a:r>
              <a:rPr lang="en-US" sz="1800" b="1" u="sng" dirty="0">
                <a:solidFill>
                  <a:srgbClr val="0070C0"/>
                </a:solidFill>
                <a:latin typeface="Times New Roman" panose="02020603050405020304" pitchFamily="18" charset="0"/>
                <a:cs typeface="Times New Roman" panose="02020603050405020304" pitchFamily="18" charset="0"/>
              </a:rPr>
              <a:t>Mathematics:</a:t>
            </a:r>
          </a:p>
          <a:p>
            <a:pPr eaLnBrk="1" hangingPunct="1">
              <a:spcBef>
                <a:spcPts val="0"/>
              </a:spcBef>
              <a:buFont typeface="Wingdings" pitchFamily="2" charset="2"/>
              <a:buNone/>
              <a:defRPr/>
            </a:pPr>
            <a:r>
              <a:rPr lang="en-US" sz="1800" dirty="0">
                <a:latin typeface="Times New Roman" panose="02020603050405020304" pitchFamily="18" charset="0"/>
                <a:cs typeface="Times New Roman" panose="02020603050405020304" pitchFamily="18" charset="0"/>
              </a:rPr>
              <a:t>AB Exam			4 or 5		Math 2A</a:t>
            </a:r>
          </a:p>
          <a:p>
            <a:pPr eaLnBrk="1" hangingPunct="1">
              <a:spcBef>
                <a:spcPts val="0"/>
              </a:spcBef>
              <a:buFont typeface="Wingdings" pitchFamily="2" charset="2"/>
              <a:buNone/>
              <a:defRPr/>
            </a:pPr>
            <a:r>
              <a:rPr lang="en-US" sz="1800" dirty="0">
                <a:latin typeface="Times New Roman" panose="02020603050405020304" pitchFamily="18" charset="0"/>
                <a:cs typeface="Times New Roman" panose="02020603050405020304" pitchFamily="18" charset="0"/>
              </a:rPr>
              <a:t>BC Exam			3		Math 2A</a:t>
            </a:r>
          </a:p>
          <a:p>
            <a:pPr eaLnBrk="1" hangingPunct="1">
              <a:spcBef>
                <a:spcPts val="0"/>
              </a:spcBef>
              <a:buFont typeface="Wingdings" pitchFamily="2" charset="2"/>
              <a:buNone/>
              <a:defRPr/>
            </a:pPr>
            <a:r>
              <a:rPr lang="en-US" sz="1800" dirty="0">
                <a:latin typeface="Times New Roman" panose="02020603050405020304" pitchFamily="18" charset="0"/>
                <a:cs typeface="Times New Roman" panose="02020603050405020304" pitchFamily="18" charset="0"/>
              </a:rPr>
              <a:t>				4 or 5		Math 2A and 2B</a:t>
            </a:r>
          </a:p>
          <a:p>
            <a:pPr eaLnBrk="1" hangingPunct="1">
              <a:spcBef>
                <a:spcPts val="0"/>
              </a:spcBef>
              <a:buFont typeface="Wingdings" pitchFamily="2" charset="2"/>
              <a:buNone/>
              <a:defRPr/>
            </a:pPr>
            <a:r>
              <a:rPr lang="en-US" sz="1800" b="1" u="sng" dirty="0">
                <a:solidFill>
                  <a:srgbClr val="0070C0"/>
                </a:solidFill>
                <a:latin typeface="Times New Roman" panose="02020603050405020304" pitchFamily="18" charset="0"/>
                <a:cs typeface="Times New Roman" panose="02020603050405020304" pitchFamily="18" charset="0"/>
              </a:rPr>
              <a:t>Physics:</a:t>
            </a:r>
          </a:p>
          <a:p>
            <a:pPr eaLnBrk="1" hangingPunct="1">
              <a:spcBef>
                <a:spcPts val="0"/>
              </a:spcBef>
              <a:buFont typeface="Wingdings" pitchFamily="2" charset="2"/>
              <a:buNone/>
              <a:defRPr/>
            </a:pPr>
            <a:r>
              <a:rPr lang="en-US" sz="1800" dirty="0">
                <a:latin typeface="Times New Roman" panose="02020603050405020304" pitchFamily="18" charset="0"/>
                <a:cs typeface="Times New Roman" panose="02020603050405020304" pitchFamily="18" charset="0"/>
              </a:rPr>
              <a:t>Exam C, Part I or II		4 or 5		Physics 2</a:t>
            </a:r>
          </a:p>
          <a:p>
            <a:pPr eaLnBrk="1" hangingPunct="1">
              <a:spcBef>
                <a:spcPts val="0"/>
              </a:spcBef>
              <a:buFont typeface="Wingdings" pitchFamily="2" charset="2"/>
              <a:buNone/>
              <a:defRPr/>
            </a:pPr>
            <a:r>
              <a:rPr lang="en-US" sz="1800" dirty="0">
                <a:latin typeface="Times New Roman" panose="02020603050405020304" pitchFamily="18" charset="0"/>
                <a:cs typeface="Times New Roman" panose="02020603050405020304" pitchFamily="18" charset="0"/>
              </a:rPr>
              <a:t>Exam C, Part I 		5		Physics 3A</a:t>
            </a:r>
          </a:p>
          <a:p>
            <a:pPr eaLnBrk="1" hangingPunct="1">
              <a:spcBef>
                <a:spcPts val="0"/>
              </a:spcBef>
              <a:buFont typeface="Wingdings" pitchFamily="2" charset="2"/>
              <a:buNone/>
              <a:defRPr/>
            </a:pPr>
            <a:r>
              <a:rPr lang="en-US" sz="1800" dirty="0">
                <a:latin typeface="Times New Roman" panose="02020603050405020304" pitchFamily="18" charset="0"/>
                <a:cs typeface="Times New Roman" panose="02020603050405020304" pitchFamily="18" charset="0"/>
              </a:rPr>
              <a:t>Exam C, Part II		5		Physics 3B</a:t>
            </a:r>
          </a:p>
          <a:p>
            <a:pPr eaLnBrk="1" hangingPunct="1">
              <a:spcBef>
                <a:spcPts val="0"/>
              </a:spcBef>
              <a:buFont typeface="Wingdings" pitchFamily="2" charset="2"/>
              <a:buNone/>
              <a:defRPr/>
            </a:pPr>
            <a:endParaRPr lang="en-US" sz="1800" b="1" u="sng" dirty="0">
              <a:solidFill>
                <a:srgbClr val="0070C0"/>
              </a:solidFill>
              <a:latin typeface="Times New Roman" panose="02020603050405020304" pitchFamily="18" charset="0"/>
              <a:cs typeface="Times New Roman" panose="02020603050405020304" pitchFamily="18" charset="0"/>
            </a:endParaRPr>
          </a:p>
          <a:p>
            <a:pPr eaLnBrk="1" hangingPunct="1">
              <a:spcBef>
                <a:spcPts val="0"/>
              </a:spcBef>
              <a:buFont typeface="Wingdings" pitchFamily="2" charset="2"/>
              <a:buNone/>
              <a:defRPr/>
            </a:pPr>
            <a:r>
              <a:rPr lang="en-US" sz="1800" b="1" u="sng" dirty="0">
                <a:solidFill>
                  <a:srgbClr val="0070C0"/>
                </a:solidFill>
                <a:latin typeface="Times New Roman" panose="02020603050405020304" pitchFamily="18" charset="0"/>
                <a:cs typeface="Times New Roman" panose="02020603050405020304" pitchFamily="18" charset="0"/>
              </a:rPr>
              <a:t>Chemistry:</a:t>
            </a:r>
          </a:p>
          <a:p>
            <a:pPr eaLnBrk="1" hangingPunct="1">
              <a:spcBef>
                <a:spcPts val="0"/>
              </a:spcBef>
              <a:buFont typeface="Wingdings" pitchFamily="2" charset="2"/>
              <a:buNone/>
              <a:defRPr/>
            </a:pPr>
            <a:r>
              <a:rPr lang="en-US" sz="1800" dirty="0">
                <a:latin typeface="Times New Roman" panose="02020603050405020304" pitchFamily="18" charset="0"/>
                <a:cs typeface="Times New Roman" panose="02020603050405020304" pitchFamily="18" charset="0"/>
              </a:rPr>
              <a:t>AP Chemistry Exam	4 or 5		Chemistry 1A + 4 elective units</a:t>
            </a:r>
          </a:p>
          <a:p>
            <a:pPr eaLnBrk="1" hangingPunct="1">
              <a:spcBef>
                <a:spcPts val="0"/>
              </a:spcBef>
              <a:buFont typeface="Wingdings" pitchFamily="2" charset="2"/>
              <a:buNone/>
              <a:defRPr/>
            </a:pPr>
            <a:endParaRPr lang="en-US" sz="1800" b="1" u="sng" dirty="0">
              <a:solidFill>
                <a:srgbClr val="0070C0"/>
              </a:solidFill>
              <a:latin typeface="Times New Roman" panose="02020603050405020304" pitchFamily="18" charset="0"/>
              <a:cs typeface="Times New Roman" panose="02020603050405020304" pitchFamily="18" charset="0"/>
            </a:endParaRPr>
          </a:p>
          <a:p>
            <a:pPr eaLnBrk="1" hangingPunct="1">
              <a:spcBef>
                <a:spcPts val="0"/>
              </a:spcBef>
              <a:buFont typeface="Wingdings" pitchFamily="2" charset="2"/>
              <a:buNone/>
              <a:defRPr/>
            </a:pPr>
            <a:r>
              <a:rPr lang="en-US" sz="1800" b="1" u="sng" dirty="0">
                <a:solidFill>
                  <a:srgbClr val="0070C0"/>
                </a:solidFill>
                <a:latin typeface="Times New Roman" panose="02020603050405020304" pitchFamily="18" charset="0"/>
                <a:cs typeface="Times New Roman" panose="02020603050405020304" pitchFamily="18" charset="0"/>
              </a:rPr>
              <a:t>Statistics:</a:t>
            </a:r>
          </a:p>
          <a:p>
            <a:pPr eaLnBrk="1" hangingPunct="1">
              <a:spcBef>
                <a:spcPts val="0"/>
              </a:spcBef>
              <a:buFont typeface="Wingdings" pitchFamily="2" charset="2"/>
              <a:buNone/>
              <a:defRPr/>
            </a:pPr>
            <a:r>
              <a:rPr lang="en-US" sz="1800" dirty="0">
                <a:latin typeface="Times New Roman" panose="02020603050405020304" pitchFamily="18" charset="0"/>
                <a:cs typeface="Times New Roman" panose="02020603050405020304" pitchFamily="18" charset="0"/>
              </a:rPr>
              <a:t>AP Statistics		3, 4, or 5		Statistics  7</a:t>
            </a:r>
          </a:p>
          <a:p>
            <a:pPr eaLnBrk="1" hangingPunct="1">
              <a:spcBef>
                <a:spcPts val="0"/>
              </a:spcBef>
              <a:buFont typeface="Wingdings" pitchFamily="2" charset="2"/>
              <a:buNone/>
              <a:defRPr/>
            </a:pPr>
            <a:endParaRPr lang="en-US" sz="1800" b="1" u="sng" dirty="0">
              <a:solidFill>
                <a:srgbClr val="0070C0"/>
              </a:solidFill>
              <a:latin typeface="Times New Roman" panose="02020603050405020304" pitchFamily="18" charset="0"/>
              <a:cs typeface="Times New Roman" panose="02020603050405020304" pitchFamily="18" charset="0"/>
            </a:endParaRPr>
          </a:p>
          <a:p>
            <a:pPr eaLnBrk="1" hangingPunct="1">
              <a:spcBef>
                <a:spcPts val="0"/>
              </a:spcBef>
              <a:buFont typeface="Wingdings" pitchFamily="2" charset="2"/>
              <a:buNone/>
              <a:defRPr/>
            </a:pPr>
            <a:r>
              <a:rPr lang="en-US" sz="1800" b="1" u="sng" dirty="0">
                <a:solidFill>
                  <a:srgbClr val="0070C0"/>
                </a:solidFill>
                <a:latin typeface="Times New Roman" panose="02020603050405020304" pitchFamily="18" charset="0"/>
                <a:cs typeface="Times New Roman" panose="02020603050405020304" pitchFamily="18" charset="0"/>
              </a:rPr>
              <a:t>Economics</a:t>
            </a:r>
          </a:p>
          <a:p>
            <a:pPr eaLnBrk="1" hangingPunct="1">
              <a:spcBef>
                <a:spcPts val="0"/>
              </a:spcBef>
              <a:buFontTx/>
              <a:buNone/>
              <a:defRPr/>
            </a:pPr>
            <a:r>
              <a:rPr lang="en-US" sz="1800" dirty="0">
                <a:latin typeface="Times New Roman" panose="02020603050405020304" pitchFamily="18" charset="0"/>
                <a:cs typeface="Times New Roman" panose="02020603050405020304" pitchFamily="18" charset="0"/>
              </a:rPr>
              <a:t>Macroeconomics		4 or 5		Economics 20B</a:t>
            </a:r>
          </a:p>
          <a:p>
            <a:pPr eaLnBrk="1" hangingPunct="1">
              <a:spcBef>
                <a:spcPts val="0"/>
              </a:spcBef>
              <a:buFontTx/>
              <a:buNone/>
              <a:defRPr/>
            </a:pPr>
            <a:r>
              <a:rPr lang="en-US" sz="1800" dirty="0">
                <a:latin typeface="Times New Roman" panose="02020603050405020304" pitchFamily="18" charset="0"/>
                <a:cs typeface="Times New Roman" panose="02020603050405020304" pitchFamily="18" charset="0"/>
              </a:rPr>
              <a:t>Microeconomics		4 or 5		Economics 20A</a:t>
            </a:r>
          </a:p>
        </p:txBody>
      </p:sp>
    </p:spTree>
    <p:custDataLst>
      <p:tags r:id="rId1"/>
    </p:custDataLst>
    <p:extLst>
      <p:ext uri="{BB962C8B-B14F-4D97-AF65-F5344CB8AC3E}">
        <p14:creationId xmlns:p14="http://schemas.microsoft.com/office/powerpoint/2010/main" val="39250225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371600"/>
            <a:ext cx="8153400" cy="4144724"/>
          </a:xfrm>
          <a:prstGeom prst="rect">
            <a:avLst/>
          </a:prstGeom>
        </p:spPr>
        <p:txBody>
          <a:bodyPr wrap="square">
            <a:spAutoFit/>
          </a:bodyPr>
          <a:lstStyle/>
          <a:p>
            <a:pPr>
              <a:buClr>
                <a:schemeClr val="tx1"/>
              </a:buClr>
              <a:defRPr/>
            </a:pPr>
            <a:r>
              <a:rPr lang="en-US" sz="2000" b="1" u="sng" dirty="0">
                <a:latin typeface="Times New Roman" panose="02020603050405020304" pitchFamily="18" charset="0"/>
                <a:cs typeface="Times New Roman" panose="02020603050405020304" pitchFamily="18" charset="0"/>
              </a:rPr>
              <a:t>BIM</a:t>
            </a:r>
            <a:r>
              <a:rPr lang="en-US" sz="2000" dirty="0">
                <a:latin typeface="Times New Roman" panose="02020603050405020304" pitchFamily="18" charset="0"/>
                <a:cs typeface="Times New Roman" panose="02020603050405020304" pitchFamily="18" charset="0"/>
              </a:rPr>
              <a:t>		</a:t>
            </a:r>
            <a:r>
              <a:rPr lang="en-US" sz="2000" b="1" u="sng" dirty="0">
                <a:latin typeface="Times New Roman" panose="02020603050405020304" pitchFamily="18" charset="0"/>
                <a:cs typeface="Times New Roman" panose="02020603050405020304" pitchFamily="18" charset="0"/>
              </a:rPr>
              <a:t>CGS</a:t>
            </a:r>
            <a:r>
              <a:rPr lang="en-US" sz="2000" dirty="0">
                <a:latin typeface="Times New Roman" panose="02020603050405020304" pitchFamily="18" charset="0"/>
                <a:cs typeface="Times New Roman" panose="02020603050405020304" pitchFamily="18" charset="0"/>
              </a:rPr>
              <a:t>		</a:t>
            </a:r>
            <a:r>
              <a:rPr lang="en-US" sz="2000" b="1" u="sng" dirty="0">
                <a:latin typeface="Times New Roman" panose="02020603050405020304" pitchFamily="18" charset="0"/>
                <a:cs typeface="Times New Roman" panose="02020603050405020304" pitchFamily="18" charset="0"/>
              </a:rPr>
              <a:t>CS</a:t>
            </a:r>
            <a:r>
              <a:rPr lang="en-US" sz="2000" dirty="0">
                <a:latin typeface="Times New Roman" panose="02020603050405020304" pitchFamily="18" charset="0"/>
                <a:cs typeface="Times New Roman" panose="02020603050405020304" pitchFamily="18" charset="0"/>
              </a:rPr>
              <a:t>		</a:t>
            </a:r>
            <a:r>
              <a:rPr lang="en-US" sz="2000" b="1" u="sng" dirty="0">
                <a:latin typeface="Times New Roman" panose="02020603050405020304" pitchFamily="18" charset="0"/>
                <a:cs typeface="Times New Roman" panose="02020603050405020304" pitchFamily="18" charset="0"/>
              </a:rPr>
              <a:t>CSE</a:t>
            </a:r>
          </a:p>
          <a:p>
            <a:pPr>
              <a:buClr>
                <a:schemeClr val="tx1"/>
              </a:buClr>
              <a:defRPr/>
            </a:pPr>
            <a:r>
              <a:rPr lang="en-US" sz="2000" dirty="0">
                <a:latin typeface="Times New Roman" panose="02020603050405020304" pitchFamily="18" charset="0"/>
                <a:cs typeface="Times New Roman" panose="02020603050405020304" pitchFamily="18" charset="0"/>
              </a:rPr>
              <a:t>I&amp;CSCI 31(4)	I&amp;CSCI 31 (4)	I&amp;CSCI 31 (4)	I&amp;CSCI 31(4)</a:t>
            </a:r>
          </a:p>
          <a:p>
            <a:pPr>
              <a:buClr>
                <a:schemeClr val="tx1"/>
              </a:buClr>
              <a:defRPr/>
            </a:pPr>
            <a:r>
              <a:rPr lang="en-US" sz="2000" dirty="0">
                <a:latin typeface="Times New Roman" panose="02020603050405020304" pitchFamily="18" charset="0"/>
                <a:cs typeface="Times New Roman" panose="02020603050405020304" pitchFamily="18" charset="0"/>
              </a:rPr>
              <a:t>Math 2A (4)	Math 2A (4)	Math 2A (4)	Math 2A (4)</a:t>
            </a:r>
          </a:p>
          <a:p>
            <a:pPr>
              <a:buClr>
                <a:schemeClr val="tx1"/>
              </a:buClr>
              <a:defRPr/>
            </a:pPr>
            <a:r>
              <a:rPr lang="en-US" sz="2000" dirty="0">
                <a:latin typeface="Times New Roman" panose="02020603050405020304" pitchFamily="18" charset="0"/>
                <a:cs typeface="Times New Roman" panose="02020603050405020304" pitchFamily="18" charset="0"/>
              </a:rPr>
              <a:t>GE (4)		I&amp;CSCI 60 (4)	GE (4)		GE or Physics 2 (4)</a:t>
            </a:r>
          </a:p>
          <a:p>
            <a:pPr>
              <a:buClr>
                <a:schemeClr val="tx1"/>
              </a:buClr>
              <a:defRPr/>
            </a:pPr>
            <a:r>
              <a:rPr lang="en-US" sz="2000" dirty="0">
                <a:latin typeface="Times New Roman" panose="02020603050405020304" pitchFamily="18" charset="0"/>
                <a:cs typeface="Times New Roman" panose="02020603050405020304" pitchFamily="18" charset="0"/>
              </a:rPr>
              <a:t>				I&amp;CSCI 90 (1)</a:t>
            </a:r>
          </a:p>
          <a:p>
            <a:pPr>
              <a:spcBef>
                <a:spcPts val="400"/>
              </a:spcBef>
              <a:buClr>
                <a:schemeClr val="tx1"/>
              </a:buClr>
              <a:defRPr/>
            </a:pPr>
            <a:endParaRPr lang="en-US" sz="2000" dirty="0">
              <a:latin typeface="Times New Roman" panose="02020603050405020304" pitchFamily="18" charset="0"/>
              <a:cs typeface="Times New Roman" panose="02020603050405020304" pitchFamily="18" charset="0"/>
            </a:endParaRPr>
          </a:p>
          <a:p>
            <a:pPr>
              <a:buClr>
                <a:schemeClr val="tx1"/>
              </a:buClr>
              <a:defRPr/>
            </a:pPr>
            <a:r>
              <a:rPr lang="en-US" sz="2000" b="1" u="sng" dirty="0">
                <a:latin typeface="Times New Roman" panose="02020603050405020304" pitchFamily="18" charset="0"/>
                <a:cs typeface="Times New Roman" panose="02020603050405020304" pitchFamily="18" charset="0"/>
              </a:rPr>
              <a:t>DS</a:t>
            </a:r>
            <a:r>
              <a:rPr lang="en-US" sz="2000" dirty="0">
                <a:latin typeface="Times New Roman" panose="02020603050405020304" pitchFamily="18" charset="0"/>
                <a:cs typeface="Times New Roman" panose="02020603050405020304" pitchFamily="18" charset="0"/>
              </a:rPr>
              <a:t>		</a:t>
            </a:r>
            <a:r>
              <a:rPr lang="en-US" sz="2000" b="1" u="sng" dirty="0">
                <a:latin typeface="Times New Roman" panose="02020603050405020304" pitchFamily="18" charset="0"/>
                <a:cs typeface="Times New Roman" panose="02020603050405020304" pitchFamily="18" charset="0"/>
              </a:rPr>
              <a:t>ICS-UD</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r>
              <a:rPr lang="en-US" sz="2000" b="1" u="sng" dirty="0">
                <a:latin typeface="Times New Roman" panose="02020603050405020304" pitchFamily="18" charset="0"/>
                <a:cs typeface="Times New Roman" panose="02020603050405020304" pitchFamily="18" charset="0"/>
              </a:rPr>
              <a:t>IN4MATX</a:t>
            </a:r>
            <a:r>
              <a:rPr lang="en-US" sz="2000" dirty="0">
                <a:latin typeface="Times New Roman" panose="02020603050405020304" pitchFamily="18" charset="0"/>
                <a:cs typeface="Times New Roman" panose="02020603050405020304" pitchFamily="18" charset="0"/>
              </a:rPr>
              <a:t>	</a:t>
            </a:r>
            <a:r>
              <a:rPr lang="en-US" sz="2000" b="1" u="sng" dirty="0">
                <a:latin typeface="Times New Roman" panose="02020603050405020304" pitchFamily="18" charset="0"/>
                <a:cs typeface="Times New Roman" panose="02020603050405020304" pitchFamily="18" charset="0"/>
              </a:rPr>
              <a:t>SE</a:t>
            </a:r>
          </a:p>
          <a:p>
            <a:pPr>
              <a:buClr>
                <a:schemeClr val="tx1"/>
              </a:buClr>
              <a:defRPr/>
            </a:pPr>
            <a:r>
              <a:rPr lang="en-US" sz="2000" dirty="0">
                <a:latin typeface="Times New Roman" panose="02020603050405020304" pitchFamily="18" charset="0"/>
                <a:cs typeface="Times New Roman" panose="02020603050405020304" pitchFamily="18" charset="0"/>
              </a:rPr>
              <a:t>I&amp;CSCI 31 (4)	I&amp;CSCI 31 (4)	I&amp;CSCI 31 (4)	I&amp;CSCI 31 (4)</a:t>
            </a:r>
          </a:p>
          <a:p>
            <a:pPr>
              <a:buClr>
                <a:schemeClr val="tx1"/>
              </a:buClr>
              <a:defRPr/>
            </a:pPr>
            <a:r>
              <a:rPr lang="en-US" sz="2000" dirty="0">
                <a:latin typeface="Times New Roman" panose="02020603050405020304" pitchFamily="18" charset="0"/>
                <a:cs typeface="Times New Roman" panose="02020603050405020304" pitchFamily="18" charset="0"/>
              </a:rPr>
              <a:t>Math 2A  (4)	Math 2A (4)	Stats 7 (4)	Math 2A (4)	</a:t>
            </a:r>
          </a:p>
          <a:p>
            <a:pPr>
              <a:buClr>
                <a:schemeClr val="tx1"/>
              </a:buClr>
              <a:defRPr/>
            </a:pPr>
            <a:r>
              <a:rPr lang="en-US" sz="2000" dirty="0">
                <a:latin typeface="Times New Roman" panose="02020603050405020304" pitchFamily="18" charset="0"/>
                <a:cs typeface="Times New Roman" panose="02020603050405020304" pitchFamily="18" charset="0"/>
              </a:rPr>
              <a:t>GE (4)		GE (4)		GE (4)	    	GE (4)</a:t>
            </a:r>
          </a:p>
          <a:p>
            <a:pPr>
              <a:buClr>
                <a:schemeClr val="tx1"/>
              </a:buClr>
              <a:defRPr/>
            </a:pPr>
            <a:r>
              <a:rPr lang="en-US" sz="2000" dirty="0">
                <a:latin typeface="Times New Roman" panose="02020603050405020304" pitchFamily="18" charset="0"/>
                <a:cs typeface="Times New Roman" panose="02020603050405020304" pitchFamily="18" charset="0"/>
              </a:rPr>
              <a:t>		I&amp;CSCI 90 (1)	I&amp;CSCI 90 (1)</a:t>
            </a:r>
          </a:p>
          <a:p>
            <a:pPr>
              <a:buClr>
                <a:schemeClr val="tx1"/>
              </a:buClr>
              <a:defRPr/>
            </a:pPr>
            <a:endParaRPr lang="en-US" sz="2000" b="1" dirty="0">
              <a:solidFill>
                <a:srgbClr val="00B0F0"/>
              </a:solidFill>
              <a:latin typeface="Times New Roman" panose="02020603050405020304" pitchFamily="18" charset="0"/>
              <a:cs typeface="Times New Roman" panose="02020603050405020304" pitchFamily="18" charset="0"/>
            </a:endParaRPr>
          </a:p>
          <a:p>
            <a:pPr>
              <a:buClr>
                <a:schemeClr val="tx1"/>
              </a:buClr>
              <a:defRPr/>
            </a:pPr>
            <a:r>
              <a:rPr lang="en-US" sz="2000" b="1" dirty="0">
                <a:solidFill>
                  <a:srgbClr val="0070C0"/>
                </a:solidFill>
                <a:latin typeface="Times New Roman" panose="02020603050405020304" pitchFamily="18" charset="0"/>
                <a:cs typeface="Times New Roman" panose="02020603050405020304" pitchFamily="18" charset="0"/>
              </a:rPr>
              <a:t>GE: ELWR or Categories 1, 3, 4, 7, or 8. </a:t>
            </a:r>
          </a:p>
        </p:txBody>
      </p:sp>
      <p:sp>
        <p:nvSpPr>
          <p:cNvPr id="4" name="TextBox 3"/>
          <p:cNvSpPr txBox="1"/>
          <p:nvPr/>
        </p:nvSpPr>
        <p:spPr>
          <a:xfrm>
            <a:off x="-76200" y="152400"/>
            <a:ext cx="9372600" cy="707886"/>
          </a:xfrm>
          <a:prstGeom prst="rect">
            <a:avLst/>
          </a:prstGeom>
          <a:noFill/>
        </p:spPr>
        <p:txBody>
          <a:bodyPr wrap="square" rtlCol="0">
            <a:spAutoFit/>
          </a:bodyPr>
          <a:lstStyle/>
          <a:p>
            <a:pPr algn="ctr"/>
            <a:r>
              <a:rPr lang="en-US" sz="4000" b="1" dirty="0">
                <a:solidFill>
                  <a:srgbClr val="FFCC00"/>
                </a:solidFill>
              </a:rPr>
              <a:t>Recommended Fall Plan </a:t>
            </a:r>
            <a:r>
              <a:rPr lang="en-US" sz="4000" b="1" u="sng" dirty="0">
                <a:solidFill>
                  <a:srgbClr val="FFCC00"/>
                </a:solidFill>
              </a:rPr>
              <a:t>without</a:t>
            </a:r>
            <a:r>
              <a:rPr lang="en-US" sz="4000" b="1" dirty="0">
                <a:solidFill>
                  <a:srgbClr val="FFCC00"/>
                </a:solidFill>
              </a:rPr>
              <a:t> AP credit</a:t>
            </a:r>
          </a:p>
        </p:txBody>
      </p:sp>
    </p:spTree>
    <p:custDataLst>
      <p:tags r:id="rId1"/>
    </p:custDataLst>
    <p:extLst>
      <p:ext uri="{BB962C8B-B14F-4D97-AF65-F5344CB8AC3E}">
        <p14:creationId xmlns:p14="http://schemas.microsoft.com/office/powerpoint/2010/main" val="25455743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371600"/>
            <a:ext cx="8153400" cy="4298613"/>
          </a:xfrm>
          <a:prstGeom prst="rect">
            <a:avLst/>
          </a:prstGeom>
        </p:spPr>
        <p:txBody>
          <a:bodyPr wrap="square">
            <a:spAutoFit/>
          </a:bodyPr>
          <a:lstStyle/>
          <a:p>
            <a:pPr>
              <a:buClr>
                <a:schemeClr val="tx1"/>
              </a:buClr>
              <a:defRPr/>
            </a:pPr>
            <a:r>
              <a:rPr lang="en-US" b="1" u="sng" dirty="0">
                <a:latin typeface="Times New Roman" panose="02020603050405020304" pitchFamily="18" charset="0"/>
                <a:cs typeface="Times New Roman" panose="02020603050405020304" pitchFamily="18" charset="0"/>
              </a:rPr>
              <a:t>BIM</a:t>
            </a:r>
            <a:r>
              <a:rPr lang="en-US" dirty="0">
                <a:latin typeface="Times New Roman" panose="02020603050405020304" pitchFamily="18" charset="0"/>
                <a:cs typeface="Times New Roman" panose="02020603050405020304" pitchFamily="18" charset="0"/>
              </a:rPr>
              <a:t>		  </a:t>
            </a:r>
            <a:r>
              <a:rPr lang="en-US" b="1" u="sng" dirty="0">
                <a:latin typeface="Times New Roman" panose="02020603050405020304" pitchFamily="18" charset="0"/>
                <a:cs typeface="Times New Roman" panose="02020603050405020304" pitchFamily="18" charset="0"/>
              </a:rPr>
              <a:t>CGS</a:t>
            </a:r>
            <a:r>
              <a:rPr lang="en-US" dirty="0">
                <a:latin typeface="Times New Roman" panose="02020603050405020304" pitchFamily="18" charset="0"/>
                <a:cs typeface="Times New Roman" panose="02020603050405020304" pitchFamily="18" charset="0"/>
              </a:rPr>
              <a:t>		    </a:t>
            </a:r>
            <a:r>
              <a:rPr lang="en-US" b="1" u="sng" dirty="0">
                <a:latin typeface="Times New Roman" panose="02020603050405020304" pitchFamily="18" charset="0"/>
                <a:cs typeface="Times New Roman" panose="02020603050405020304" pitchFamily="18" charset="0"/>
              </a:rPr>
              <a:t>CS</a:t>
            </a:r>
            <a:r>
              <a:rPr lang="en-US" dirty="0">
                <a:latin typeface="Times New Roman" panose="02020603050405020304" pitchFamily="18" charset="0"/>
                <a:cs typeface="Times New Roman" panose="02020603050405020304" pitchFamily="18" charset="0"/>
              </a:rPr>
              <a:t>		     </a:t>
            </a:r>
            <a:r>
              <a:rPr lang="en-US" b="1" u="sng" dirty="0">
                <a:latin typeface="Times New Roman" panose="02020603050405020304" pitchFamily="18" charset="0"/>
                <a:cs typeface="Times New Roman" panose="02020603050405020304" pitchFamily="18" charset="0"/>
              </a:rPr>
              <a:t>CSE</a:t>
            </a:r>
          </a:p>
          <a:p>
            <a:pPr>
              <a:buClr>
                <a:schemeClr val="tx1"/>
              </a:buClr>
              <a:defRPr/>
            </a:pPr>
            <a:r>
              <a:rPr lang="en-US" dirty="0">
                <a:latin typeface="Times New Roman" panose="02020603050405020304" pitchFamily="18" charset="0"/>
                <a:cs typeface="Times New Roman" panose="02020603050405020304" pitchFamily="18" charset="0"/>
              </a:rPr>
              <a:t>I&amp;CSCI 31(4)	  I&amp;CSCI 31 (4)	    I&amp;CSCI 31 (4)	     I&amp;CSCI 31(4)</a:t>
            </a:r>
          </a:p>
          <a:p>
            <a:pPr>
              <a:buClr>
                <a:schemeClr val="tx1"/>
              </a:buClr>
              <a:defRPr/>
            </a:pPr>
            <a:r>
              <a:rPr lang="en-US" dirty="0">
                <a:latin typeface="Times New Roman" panose="02020603050405020304" pitchFamily="18" charset="0"/>
                <a:cs typeface="Times New Roman" panose="02020603050405020304" pitchFamily="18" charset="0"/>
              </a:rPr>
              <a:t>Math 2B		  Math 2B 	    Math 2B 	     Math 2B, 2D,</a:t>
            </a:r>
          </a:p>
          <a:p>
            <a:pPr>
              <a:buClr>
                <a:schemeClr val="tx1"/>
              </a:buClr>
              <a:defRPr/>
            </a:pPr>
            <a:r>
              <a:rPr lang="en-US" dirty="0">
                <a:latin typeface="Times New Roman" panose="02020603050405020304" pitchFamily="18" charset="0"/>
                <a:cs typeface="Times New Roman" panose="02020603050405020304" pitchFamily="18" charset="0"/>
              </a:rPr>
              <a:t> or I&amp;CSCI 6B (4)	   or I&amp;CSCI 6B (4)     or I&amp;CSCI 6B (4)      or I&amp;CSCI 6B (4)</a:t>
            </a:r>
          </a:p>
          <a:p>
            <a:pPr>
              <a:buClr>
                <a:schemeClr val="tx1"/>
              </a:buClr>
              <a:defRPr/>
            </a:pPr>
            <a:r>
              <a:rPr lang="en-US" dirty="0">
                <a:latin typeface="Times New Roman" panose="02020603050405020304" pitchFamily="18" charset="0"/>
                <a:cs typeface="Times New Roman" panose="02020603050405020304" pitchFamily="18" charset="0"/>
              </a:rPr>
              <a:t>GE (4)		  I&amp;CSCI 60 (4)	    GE (4)		    GE (4)</a:t>
            </a:r>
          </a:p>
          <a:p>
            <a:pPr>
              <a:buClr>
                <a:schemeClr val="tx1"/>
              </a:buClr>
              <a:defRPr/>
            </a:pPr>
            <a:r>
              <a:rPr lang="en-US" dirty="0">
                <a:latin typeface="Times New Roman" panose="02020603050405020304" pitchFamily="18" charset="0"/>
                <a:cs typeface="Times New Roman" panose="02020603050405020304" pitchFamily="18" charset="0"/>
              </a:rPr>
              <a:t>				    I&amp;CSCI 90 (1)</a:t>
            </a:r>
          </a:p>
          <a:p>
            <a:pPr>
              <a:spcBef>
                <a:spcPts val="400"/>
              </a:spcBef>
              <a:buClr>
                <a:schemeClr val="tx1"/>
              </a:buClr>
              <a:defRPr/>
            </a:pPr>
            <a:endParaRPr lang="en-US" dirty="0">
              <a:latin typeface="Times New Roman" panose="02020603050405020304" pitchFamily="18" charset="0"/>
              <a:cs typeface="Times New Roman" panose="02020603050405020304" pitchFamily="18" charset="0"/>
            </a:endParaRPr>
          </a:p>
          <a:p>
            <a:pPr>
              <a:buClr>
                <a:schemeClr val="tx1"/>
              </a:buClr>
              <a:defRPr/>
            </a:pPr>
            <a:r>
              <a:rPr lang="en-US" b="1" u="sng" dirty="0">
                <a:latin typeface="Times New Roman" panose="02020603050405020304" pitchFamily="18" charset="0"/>
                <a:cs typeface="Times New Roman" panose="02020603050405020304" pitchFamily="18" charset="0"/>
              </a:rPr>
              <a:t>DS</a:t>
            </a:r>
            <a:r>
              <a:rPr lang="en-US" dirty="0">
                <a:latin typeface="Times New Roman" panose="02020603050405020304" pitchFamily="18" charset="0"/>
                <a:cs typeface="Times New Roman" panose="02020603050405020304" pitchFamily="18" charset="0"/>
              </a:rPr>
              <a:t>		 </a:t>
            </a:r>
            <a:r>
              <a:rPr lang="en-US" b="1" u="sng" dirty="0">
                <a:latin typeface="Times New Roman" panose="02020603050405020304" pitchFamily="18" charset="0"/>
                <a:cs typeface="Times New Roman" panose="02020603050405020304" pitchFamily="18" charset="0"/>
              </a:rPr>
              <a:t>ICS-UD</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b="1" u="sng" dirty="0">
                <a:latin typeface="Times New Roman" panose="02020603050405020304" pitchFamily="18" charset="0"/>
                <a:cs typeface="Times New Roman" panose="02020603050405020304" pitchFamily="18" charset="0"/>
              </a:rPr>
              <a:t>IN4MATX</a:t>
            </a:r>
            <a:r>
              <a:rPr lang="en-US" dirty="0">
                <a:latin typeface="Times New Roman" panose="02020603050405020304" pitchFamily="18" charset="0"/>
                <a:cs typeface="Times New Roman" panose="02020603050405020304" pitchFamily="18" charset="0"/>
              </a:rPr>
              <a:t>	   </a:t>
            </a:r>
            <a:r>
              <a:rPr lang="en-US" b="1" u="sng" dirty="0">
                <a:latin typeface="Times New Roman" panose="02020603050405020304" pitchFamily="18" charset="0"/>
                <a:cs typeface="Times New Roman" panose="02020603050405020304" pitchFamily="18" charset="0"/>
              </a:rPr>
              <a:t>SE</a:t>
            </a:r>
          </a:p>
          <a:p>
            <a:pPr>
              <a:buClr>
                <a:schemeClr val="tx1"/>
              </a:buClr>
              <a:defRPr/>
            </a:pPr>
            <a:r>
              <a:rPr lang="en-US" dirty="0">
                <a:latin typeface="Times New Roman" panose="02020603050405020304" pitchFamily="18" charset="0"/>
                <a:cs typeface="Times New Roman" panose="02020603050405020304" pitchFamily="18" charset="0"/>
              </a:rPr>
              <a:t>I&amp;CSCI 31 (4)	 I&amp;CSCI 31 (4)	  I&amp;CSCI 31 (4)	   I&amp;CSCI 31 (4)</a:t>
            </a:r>
          </a:p>
          <a:p>
            <a:pPr>
              <a:buClr>
                <a:schemeClr val="tx1"/>
              </a:buClr>
              <a:defRPr/>
            </a:pPr>
            <a:r>
              <a:rPr lang="en-US" dirty="0">
                <a:latin typeface="Times New Roman" panose="02020603050405020304" pitchFamily="18" charset="0"/>
                <a:cs typeface="Times New Roman" panose="02020603050405020304" pitchFamily="18" charset="0"/>
              </a:rPr>
              <a:t>Math 2B  	 Math 2B 	  I&amp;CSCI 6B (4)	   Math 2B</a:t>
            </a:r>
          </a:p>
          <a:p>
            <a:pPr>
              <a:buClr>
                <a:schemeClr val="tx1"/>
              </a:buClr>
              <a:defRPr/>
            </a:pPr>
            <a:r>
              <a:rPr lang="en-US" dirty="0">
                <a:latin typeface="Times New Roman" panose="02020603050405020304" pitchFamily="18" charset="0"/>
                <a:cs typeface="Times New Roman" panose="02020603050405020304" pitchFamily="18" charset="0"/>
              </a:rPr>
              <a:t> or I&amp;CSCI 6B (4)	  or I&amp;CSCI 6B (4)   GE (4)		    or I&amp;CSCI 6B (4)</a:t>
            </a:r>
          </a:p>
          <a:p>
            <a:pPr>
              <a:buClr>
                <a:schemeClr val="tx1"/>
              </a:buClr>
              <a:defRPr/>
            </a:pPr>
            <a:r>
              <a:rPr lang="en-US" dirty="0">
                <a:latin typeface="Times New Roman" panose="02020603050405020304" pitchFamily="18" charset="0"/>
                <a:cs typeface="Times New Roman" panose="02020603050405020304" pitchFamily="18" charset="0"/>
              </a:rPr>
              <a:t>GE (4)		 GE (4)		  I&amp;CSCI 90 (1)   	  GE (4)</a:t>
            </a:r>
          </a:p>
          <a:p>
            <a:pPr>
              <a:buClr>
                <a:schemeClr val="tx1"/>
              </a:buClr>
              <a:defRPr/>
            </a:pPr>
            <a:r>
              <a:rPr lang="en-US" dirty="0">
                <a:latin typeface="Times New Roman" panose="02020603050405020304" pitchFamily="18" charset="0"/>
                <a:cs typeface="Times New Roman" panose="02020603050405020304" pitchFamily="18" charset="0"/>
              </a:rPr>
              <a:t>		 I&amp;CSCI 90 (1)	</a:t>
            </a:r>
            <a:endParaRPr lang="en-US" b="1" dirty="0">
              <a:solidFill>
                <a:srgbClr val="00B0F0"/>
              </a:solidFill>
              <a:latin typeface="Times New Roman" panose="02020603050405020304" pitchFamily="18" charset="0"/>
              <a:cs typeface="Times New Roman" panose="02020603050405020304" pitchFamily="18" charset="0"/>
            </a:endParaRPr>
          </a:p>
          <a:p>
            <a:pPr>
              <a:buClr>
                <a:schemeClr val="tx1"/>
              </a:buClr>
              <a:defRPr/>
            </a:pPr>
            <a:endParaRPr lang="en-US" b="1" dirty="0">
              <a:solidFill>
                <a:srgbClr val="0070C0"/>
              </a:solidFill>
              <a:latin typeface="Times New Roman" panose="02020603050405020304" pitchFamily="18" charset="0"/>
              <a:cs typeface="Times New Roman" panose="02020603050405020304" pitchFamily="18" charset="0"/>
            </a:endParaRPr>
          </a:p>
          <a:p>
            <a:pPr>
              <a:buClr>
                <a:schemeClr val="tx1"/>
              </a:buClr>
              <a:defRPr/>
            </a:pPr>
            <a:r>
              <a:rPr lang="en-US" b="1" dirty="0">
                <a:solidFill>
                  <a:srgbClr val="0070C0"/>
                </a:solidFill>
                <a:latin typeface="Times New Roman" panose="02020603050405020304" pitchFamily="18" charset="0"/>
                <a:cs typeface="Times New Roman" panose="02020603050405020304" pitchFamily="18" charset="0"/>
              </a:rPr>
              <a:t>GE: ELWR or Categories 1, 3, 4, 7, or 8. </a:t>
            </a:r>
          </a:p>
        </p:txBody>
      </p:sp>
      <p:sp>
        <p:nvSpPr>
          <p:cNvPr id="4" name="TextBox 3"/>
          <p:cNvSpPr txBox="1"/>
          <p:nvPr/>
        </p:nvSpPr>
        <p:spPr>
          <a:xfrm>
            <a:off x="-76200" y="152400"/>
            <a:ext cx="9372600" cy="707886"/>
          </a:xfrm>
          <a:prstGeom prst="rect">
            <a:avLst/>
          </a:prstGeom>
          <a:noFill/>
        </p:spPr>
        <p:txBody>
          <a:bodyPr wrap="square" rtlCol="0">
            <a:spAutoFit/>
          </a:bodyPr>
          <a:lstStyle/>
          <a:p>
            <a:pPr algn="ctr"/>
            <a:r>
              <a:rPr lang="en-US" sz="4000" b="1" dirty="0">
                <a:solidFill>
                  <a:srgbClr val="FFCC00"/>
                </a:solidFill>
              </a:rPr>
              <a:t>Recommended Fall Plan </a:t>
            </a:r>
            <a:r>
              <a:rPr lang="en-US" sz="4000" b="1" u="sng" dirty="0">
                <a:solidFill>
                  <a:srgbClr val="FFCC00"/>
                </a:solidFill>
              </a:rPr>
              <a:t>with</a:t>
            </a:r>
            <a:r>
              <a:rPr lang="en-US" sz="4000" b="1" dirty="0">
                <a:solidFill>
                  <a:srgbClr val="FFCC00"/>
                </a:solidFill>
              </a:rPr>
              <a:t> AP credit</a:t>
            </a:r>
          </a:p>
        </p:txBody>
      </p:sp>
    </p:spTree>
    <p:custDataLst>
      <p:tags r:id="rId1"/>
    </p:custDataLst>
    <p:extLst>
      <p:ext uri="{BB962C8B-B14F-4D97-AF65-F5344CB8AC3E}">
        <p14:creationId xmlns:p14="http://schemas.microsoft.com/office/powerpoint/2010/main" val="6973140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0"/>
            <a:ext cx="8610600" cy="4401205"/>
          </a:xfrm>
          <a:prstGeom prst="rect">
            <a:avLst/>
          </a:prstGeom>
        </p:spPr>
        <p:txBody>
          <a:bodyPr wrap="square">
            <a:spAutoFit/>
          </a:bodyPr>
          <a:lstStyle/>
          <a:p>
            <a:pPr marL="342900" indent="-342900">
              <a:buClr>
                <a:schemeClr val="tx1"/>
              </a:buClr>
              <a:buFont typeface="Arial" panose="020B0604020202020204" pitchFamily="34" charset="0"/>
              <a:buChar char="•"/>
              <a:defRPr/>
            </a:pPr>
            <a:r>
              <a:rPr lang="en-US" sz="2000" b="1" dirty="0">
                <a:solidFill>
                  <a:srgbClr val="525252"/>
                </a:solidFill>
                <a:latin typeface="Times New Roman" panose="02020603050405020304" pitchFamily="18" charset="0"/>
                <a:cs typeface="Times New Roman" panose="02020603050405020304" pitchFamily="18" charset="0"/>
              </a:rPr>
              <a:t>Accelerated course</a:t>
            </a:r>
          </a:p>
          <a:p>
            <a:pPr marL="800100" lvl="1" indent="-342900">
              <a:buClr>
                <a:schemeClr val="tx1"/>
              </a:buClr>
              <a:buFont typeface="Arial" panose="020B0604020202020204" pitchFamily="34" charset="0"/>
              <a:buChar char="•"/>
              <a:defRPr/>
            </a:pPr>
            <a:r>
              <a:rPr lang="en-US" sz="2000" b="1" dirty="0">
                <a:solidFill>
                  <a:srgbClr val="525252"/>
                </a:solidFill>
                <a:latin typeface="Times New Roman" panose="02020603050405020304" pitchFamily="18" charset="0"/>
                <a:cs typeface="Times New Roman" panose="02020603050405020304" pitchFamily="18" charset="0"/>
              </a:rPr>
              <a:t>Combines ICS 31 and ICS 32 in one quarter</a:t>
            </a:r>
          </a:p>
          <a:p>
            <a:pPr marL="800100" lvl="1" indent="-342900">
              <a:buClr>
                <a:schemeClr val="tx1"/>
              </a:buClr>
              <a:buFont typeface="Arial" panose="020B0604020202020204" pitchFamily="34" charset="0"/>
              <a:buChar char="•"/>
              <a:defRPr/>
            </a:pPr>
            <a:r>
              <a:rPr lang="en-US" sz="2000" b="1" dirty="0">
                <a:solidFill>
                  <a:srgbClr val="525252"/>
                </a:solidFill>
                <a:latin typeface="Times New Roman" panose="02020603050405020304" pitchFamily="18" charset="0"/>
                <a:cs typeface="Times New Roman" panose="02020603050405020304" pitchFamily="18" charset="0"/>
              </a:rPr>
              <a:t>Python </a:t>
            </a:r>
          </a:p>
          <a:p>
            <a:pPr marL="800100" lvl="1" indent="-342900">
              <a:buClr>
                <a:schemeClr val="tx1"/>
              </a:buClr>
              <a:buFont typeface="Arial" panose="020B0604020202020204" pitchFamily="34" charset="0"/>
              <a:buChar char="•"/>
              <a:defRPr/>
            </a:pPr>
            <a:r>
              <a:rPr lang="en-US" sz="2000" b="1" dirty="0">
                <a:solidFill>
                  <a:srgbClr val="525252"/>
                </a:solidFill>
                <a:latin typeface="Times New Roman" panose="02020603050405020304" pitchFamily="18" charset="0"/>
                <a:cs typeface="Times New Roman" panose="02020603050405020304" pitchFamily="18" charset="0"/>
              </a:rPr>
              <a:t>Same instructor as ICS 32</a:t>
            </a:r>
          </a:p>
          <a:p>
            <a:pPr marL="342900" indent="-342900">
              <a:buClr>
                <a:schemeClr val="tx1"/>
              </a:buClr>
              <a:buFont typeface="Arial" panose="020B0604020202020204" pitchFamily="34" charset="0"/>
              <a:buChar char="•"/>
              <a:defRPr/>
            </a:pPr>
            <a:r>
              <a:rPr lang="en-US" sz="2000" b="1" dirty="0">
                <a:solidFill>
                  <a:srgbClr val="525252"/>
                </a:solidFill>
                <a:latin typeface="Times New Roman" panose="02020603050405020304" pitchFamily="18" charset="0"/>
                <a:cs typeface="Times New Roman" panose="02020603050405020304" pitchFamily="18" charset="0"/>
              </a:rPr>
              <a:t>Criteria for admission</a:t>
            </a:r>
          </a:p>
          <a:p>
            <a:pPr marL="800100" lvl="1" indent="-342900">
              <a:buClr>
                <a:schemeClr val="tx1"/>
              </a:buClr>
              <a:buFont typeface="Arial" panose="020B0604020202020204" pitchFamily="34" charset="0"/>
              <a:buChar char="•"/>
              <a:defRPr/>
            </a:pPr>
            <a:r>
              <a:rPr lang="en-US" sz="2000" b="1" dirty="0">
                <a:solidFill>
                  <a:srgbClr val="525252"/>
                </a:solidFill>
                <a:latin typeface="Times New Roman" panose="02020603050405020304" pitchFamily="18" charset="0"/>
                <a:cs typeface="Times New Roman" panose="02020603050405020304" pitchFamily="18" charset="0"/>
              </a:rPr>
              <a:t>3, 4, or 5 on AP CS A Exam</a:t>
            </a:r>
          </a:p>
          <a:p>
            <a:pPr marL="800100" lvl="1" indent="-342900">
              <a:buClr>
                <a:schemeClr val="tx1"/>
              </a:buClr>
              <a:buFont typeface="Arial" panose="020B0604020202020204" pitchFamily="34" charset="0"/>
              <a:buChar char="•"/>
              <a:defRPr/>
            </a:pPr>
            <a:r>
              <a:rPr lang="en-US" sz="2000" b="1" dirty="0">
                <a:solidFill>
                  <a:srgbClr val="525252"/>
                </a:solidFill>
                <a:latin typeface="Times New Roman" panose="02020603050405020304" pitchFamily="18" charset="0"/>
                <a:cs typeface="Times New Roman" panose="02020603050405020304" pitchFamily="18" charset="0"/>
              </a:rPr>
              <a:t>AP CS Principles Exam does not qualify- must take ICS 31</a:t>
            </a:r>
          </a:p>
          <a:p>
            <a:pPr marL="800100" lvl="1" indent="-342900">
              <a:buClr>
                <a:schemeClr val="tx1"/>
              </a:buClr>
              <a:buFont typeface="Arial" panose="020B0604020202020204" pitchFamily="34" charset="0"/>
              <a:buChar char="•"/>
              <a:defRPr/>
            </a:pPr>
            <a:r>
              <a:rPr lang="en-US" sz="2000" b="1" dirty="0">
                <a:solidFill>
                  <a:srgbClr val="525252"/>
                </a:solidFill>
                <a:latin typeface="Times New Roman" panose="02020603050405020304" pitchFamily="18" charset="0"/>
                <a:cs typeface="Times New Roman" panose="02020603050405020304" pitchFamily="18" charset="0"/>
              </a:rPr>
              <a:t>One semester of computer programming with grade of B or better</a:t>
            </a:r>
          </a:p>
          <a:p>
            <a:pPr marL="342900" indent="-342900">
              <a:buClr>
                <a:schemeClr val="tx1"/>
              </a:buClr>
              <a:buFont typeface="Arial" panose="020B0604020202020204" pitchFamily="34" charset="0"/>
              <a:buChar char="•"/>
              <a:defRPr/>
            </a:pPr>
            <a:r>
              <a:rPr lang="en-US" sz="2000" b="1" dirty="0">
                <a:solidFill>
                  <a:srgbClr val="FF0000"/>
                </a:solidFill>
                <a:latin typeface="Times New Roman" panose="02020603050405020304" pitchFamily="18" charset="0"/>
                <a:cs typeface="Times New Roman" panose="02020603050405020304" pitchFamily="18" charset="0"/>
              </a:rPr>
              <a:t>Please note: students who enroll in ICS 32A and </a:t>
            </a:r>
            <a:r>
              <a:rPr lang="en-US" sz="2000" b="1" i="1" u="sng" dirty="0">
                <a:solidFill>
                  <a:srgbClr val="FF0000"/>
                </a:solidFill>
                <a:latin typeface="Times New Roman" panose="02020603050405020304" pitchFamily="18" charset="0"/>
                <a:cs typeface="Times New Roman" panose="02020603050405020304" pitchFamily="18" charset="0"/>
              </a:rPr>
              <a:t>do not earn a passing grade</a:t>
            </a:r>
            <a:r>
              <a:rPr lang="en-US" sz="2000" b="1" dirty="0">
                <a:solidFill>
                  <a:srgbClr val="FF0000"/>
                </a:solidFill>
                <a:latin typeface="Times New Roman" panose="02020603050405020304" pitchFamily="18" charset="0"/>
                <a:cs typeface="Times New Roman" panose="02020603050405020304" pitchFamily="18" charset="0"/>
              </a:rPr>
              <a:t>, MUST retake ICS 32A in order to be eligible for grade replacement.</a:t>
            </a:r>
          </a:p>
          <a:p>
            <a:pPr marL="800100" lvl="1" indent="-342900">
              <a:buClr>
                <a:schemeClr val="tx1"/>
              </a:buClr>
              <a:buFont typeface="Arial" panose="020B0604020202020204" pitchFamily="34" charset="0"/>
              <a:buChar char="•"/>
              <a:defRPr/>
            </a:pPr>
            <a:r>
              <a:rPr lang="en-US" sz="2000" b="1" dirty="0">
                <a:solidFill>
                  <a:srgbClr val="FF0000"/>
                </a:solidFill>
                <a:latin typeface="Times New Roman" panose="02020603050405020304" pitchFamily="18" charset="0"/>
                <a:cs typeface="Times New Roman" panose="02020603050405020304" pitchFamily="18" charset="0"/>
              </a:rPr>
              <a:t>If you opt-out of </a:t>
            </a:r>
            <a:r>
              <a:rPr lang="en-US" sz="2000" b="1" u="sng" dirty="0">
                <a:solidFill>
                  <a:srgbClr val="FF0000"/>
                </a:solidFill>
                <a:latin typeface="Times New Roman" panose="02020603050405020304" pitchFamily="18" charset="0"/>
                <a:cs typeface="Times New Roman" panose="02020603050405020304" pitchFamily="18" charset="0"/>
              </a:rPr>
              <a:t>retaking</a:t>
            </a:r>
            <a:r>
              <a:rPr lang="en-US" sz="2000" b="1" dirty="0">
                <a:solidFill>
                  <a:srgbClr val="FF0000"/>
                </a:solidFill>
                <a:latin typeface="Times New Roman" panose="02020603050405020304" pitchFamily="18" charset="0"/>
                <a:cs typeface="Times New Roman" panose="02020603050405020304" pitchFamily="18" charset="0"/>
              </a:rPr>
              <a:t> ICS 32A, and instead enroll in ICS 31, you will not be eligible for grade replacement / grade forgiveness (no exceptions).</a:t>
            </a:r>
          </a:p>
          <a:p>
            <a:pPr lvl="1">
              <a:buClr>
                <a:schemeClr val="tx1"/>
              </a:buClr>
              <a:defRPr/>
            </a:pPr>
            <a:endParaRPr lang="en-US" sz="2000" b="1" dirty="0">
              <a:solidFill>
                <a:srgbClr val="525252"/>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76200" y="152400"/>
            <a:ext cx="9372600" cy="707886"/>
          </a:xfrm>
          <a:prstGeom prst="rect">
            <a:avLst/>
          </a:prstGeom>
          <a:noFill/>
        </p:spPr>
        <p:txBody>
          <a:bodyPr wrap="square" rtlCol="0">
            <a:spAutoFit/>
          </a:bodyPr>
          <a:lstStyle/>
          <a:p>
            <a:pPr algn="ctr"/>
            <a:r>
              <a:rPr lang="en-US" sz="4000" b="1" dirty="0">
                <a:solidFill>
                  <a:srgbClr val="FFCC00"/>
                </a:solidFill>
              </a:rPr>
              <a:t>ICS 32A</a:t>
            </a:r>
          </a:p>
        </p:txBody>
      </p:sp>
    </p:spTree>
    <p:custDataLst>
      <p:tags r:id="rId1"/>
    </p:custDataLst>
    <p:extLst>
      <p:ext uri="{BB962C8B-B14F-4D97-AF65-F5344CB8AC3E}">
        <p14:creationId xmlns:p14="http://schemas.microsoft.com/office/powerpoint/2010/main" val="13136548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152400"/>
            <a:ext cx="9372600" cy="769441"/>
          </a:xfrm>
          <a:prstGeom prst="rect">
            <a:avLst/>
          </a:prstGeom>
          <a:noFill/>
        </p:spPr>
        <p:txBody>
          <a:bodyPr wrap="square" rtlCol="0">
            <a:spAutoFit/>
          </a:bodyPr>
          <a:lstStyle/>
          <a:p>
            <a:pPr algn="ctr"/>
            <a:r>
              <a:rPr lang="en-US" sz="4400" b="1" dirty="0">
                <a:solidFill>
                  <a:srgbClr val="FFCC00"/>
                </a:solidFill>
              </a:rPr>
              <a:t>Placement Exams</a:t>
            </a:r>
          </a:p>
        </p:txBody>
      </p:sp>
      <p:sp>
        <p:nvSpPr>
          <p:cNvPr id="3" name="TextBox 2"/>
          <p:cNvSpPr txBox="1"/>
          <p:nvPr/>
        </p:nvSpPr>
        <p:spPr>
          <a:xfrm>
            <a:off x="895350" y="1935063"/>
            <a:ext cx="7429500" cy="2616101"/>
          </a:xfrm>
          <a:prstGeom prst="rect">
            <a:avLst/>
          </a:prstGeom>
          <a:noFill/>
        </p:spPr>
        <p:txBody>
          <a:bodyPr wrap="square" rtlCol="0">
            <a:spAutoFit/>
          </a:bodyPr>
          <a:lstStyle/>
          <a:p>
            <a:pPr marL="342900" indent="-342900">
              <a:spcAft>
                <a:spcPts val="12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Should have already taken exams.  If not, do so immediately!</a:t>
            </a:r>
          </a:p>
          <a:p>
            <a:pPr marL="342900" indent="-342900">
              <a:spcAft>
                <a:spcPts val="12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Report based on placement exam results and AP credit</a:t>
            </a:r>
          </a:p>
          <a:p>
            <a:pPr marL="342900" indent="-342900">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Refer to Testing Center to determine what exams you need to do</a:t>
            </a:r>
          </a:p>
          <a:p>
            <a:pPr lvl="1"/>
            <a:endParaRPr lang="en-US" sz="24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64193" y="4419600"/>
            <a:ext cx="8891814" cy="1015663"/>
          </a:xfrm>
          <a:prstGeom prst="rect">
            <a:avLst/>
          </a:prstGeom>
          <a:noFill/>
        </p:spPr>
        <p:txBody>
          <a:bodyPr wrap="square" rtlCol="0">
            <a:spAutoFit/>
          </a:bodyPr>
          <a:lstStyle/>
          <a:p>
            <a:pPr algn="ctr"/>
            <a:r>
              <a:rPr lang="en-US" sz="3000" b="1" dirty="0">
                <a:latin typeface="Arial Black" panose="020B0A04020102020204" pitchFamily="34" charset="0"/>
                <a:cs typeface="Times New Roman" panose="02020603050405020304" pitchFamily="18" charset="0"/>
              </a:rPr>
              <a:t>testingcenter.uci.edu</a:t>
            </a:r>
          </a:p>
          <a:p>
            <a:pPr algn="ctr"/>
            <a:endParaRPr lang="en-US" sz="3000" b="1" dirty="0">
              <a:latin typeface="Arial Black" panose="020B0A0402010202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42142426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990600"/>
            <a:ext cx="8382000" cy="2308324"/>
          </a:xfrm>
          <a:prstGeom prst="rect">
            <a:avLst/>
          </a:prstGeom>
          <a:noFill/>
        </p:spPr>
        <p:txBody>
          <a:bodyPr wrap="square" rtlCol="0">
            <a:spAutoFit/>
          </a:bodyPr>
          <a:lstStyle/>
          <a:p>
            <a:pPr algn="ctr">
              <a:defRPr/>
            </a:pPr>
            <a:r>
              <a:rPr lang="en-US" sz="4800" b="1" dirty="0">
                <a:solidFill>
                  <a:srgbClr val="FFCC00"/>
                </a:solidFill>
              </a:rPr>
              <a:t>Donald Bren School of </a:t>
            </a:r>
          </a:p>
          <a:p>
            <a:pPr algn="ctr">
              <a:defRPr/>
            </a:pPr>
            <a:r>
              <a:rPr lang="en-US" sz="4800" b="1" dirty="0">
                <a:solidFill>
                  <a:srgbClr val="FFCC00"/>
                </a:solidFill>
              </a:rPr>
              <a:t>Information </a:t>
            </a:r>
          </a:p>
          <a:p>
            <a:pPr algn="ctr">
              <a:defRPr/>
            </a:pPr>
            <a:r>
              <a:rPr lang="en-US" sz="4800" b="1" dirty="0">
                <a:solidFill>
                  <a:srgbClr val="FFCC00"/>
                </a:solidFill>
              </a:rPr>
              <a:t>&amp; Computer Sciences </a:t>
            </a:r>
          </a:p>
        </p:txBody>
      </p:sp>
      <p:sp>
        <p:nvSpPr>
          <p:cNvPr id="6" name="TextBox 5"/>
          <p:cNvSpPr txBox="1"/>
          <p:nvPr/>
        </p:nvSpPr>
        <p:spPr>
          <a:xfrm>
            <a:off x="381000" y="3505200"/>
            <a:ext cx="8381999" cy="1446550"/>
          </a:xfrm>
          <a:prstGeom prst="rect">
            <a:avLst/>
          </a:prstGeom>
          <a:noFill/>
        </p:spPr>
        <p:txBody>
          <a:bodyPr wrap="square" rtlCol="0">
            <a:spAutoFit/>
          </a:bodyPr>
          <a:lstStyle/>
          <a:p>
            <a:pPr algn="ctr"/>
            <a:r>
              <a:rPr lang="en-US" sz="4400" dirty="0">
                <a:latin typeface="Tw Cen MT" panose="020B0602020104020603" pitchFamily="34" charset="0"/>
              </a:rPr>
              <a:t>Recommendations for </a:t>
            </a:r>
          </a:p>
          <a:p>
            <a:pPr algn="ctr"/>
            <a:r>
              <a:rPr lang="en-US" sz="4400" dirty="0">
                <a:latin typeface="Tw Cen MT" panose="020B0602020104020603" pitchFamily="34" charset="0"/>
              </a:rPr>
              <a:t>International Students</a:t>
            </a:r>
          </a:p>
        </p:txBody>
      </p:sp>
    </p:spTree>
    <p:custDataLst>
      <p:tags r:id="rId1"/>
    </p:custDataLst>
    <p:extLst>
      <p:ext uri="{BB962C8B-B14F-4D97-AF65-F5344CB8AC3E}">
        <p14:creationId xmlns:p14="http://schemas.microsoft.com/office/powerpoint/2010/main" val="1257272456"/>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152400"/>
            <a:ext cx="4341253" cy="769441"/>
          </a:xfrm>
          <a:prstGeom prst="rect">
            <a:avLst/>
          </a:prstGeom>
        </p:spPr>
        <p:txBody>
          <a:bodyPr wrap="none">
            <a:spAutoFit/>
          </a:bodyPr>
          <a:lstStyle/>
          <a:p>
            <a:pPr algn="ctr"/>
            <a:r>
              <a:rPr lang="en-US" sz="4400" b="1" dirty="0">
                <a:solidFill>
                  <a:srgbClr val="FFCC00"/>
                </a:solidFill>
              </a:rPr>
              <a:t>Academic English</a:t>
            </a:r>
          </a:p>
        </p:txBody>
      </p:sp>
      <p:sp>
        <p:nvSpPr>
          <p:cNvPr id="3" name="TextBox 2"/>
          <p:cNvSpPr txBox="1"/>
          <p:nvPr/>
        </p:nvSpPr>
        <p:spPr>
          <a:xfrm>
            <a:off x="722826" y="1600200"/>
            <a:ext cx="7620000" cy="3539430"/>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Enrollment in Academic English (AE) is based on the AE placement exam</a:t>
            </a: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AE courses help students whose first language is not English succeed in their studies at UCI by providing tools to strengthen their reading and writing skills </a:t>
            </a: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AE courses help prepare students for the Writing 39 series </a:t>
            </a:r>
            <a:endParaRPr lang="en-US" sz="2800"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9400" y="4648200"/>
            <a:ext cx="2057400" cy="1331259"/>
          </a:xfrm>
          <a:prstGeom prst="rect">
            <a:avLst/>
          </a:prstGeom>
        </p:spPr>
      </p:pic>
    </p:spTree>
    <p:custDataLst>
      <p:tags r:id="rId1"/>
    </p:custDataLst>
    <p:extLst>
      <p:ext uri="{BB962C8B-B14F-4D97-AF65-F5344CB8AC3E}">
        <p14:creationId xmlns:p14="http://schemas.microsoft.com/office/powerpoint/2010/main" val="34741406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228600"/>
            <a:ext cx="6015750" cy="769441"/>
          </a:xfrm>
          <a:prstGeom prst="rect">
            <a:avLst/>
          </a:prstGeom>
        </p:spPr>
        <p:txBody>
          <a:bodyPr wrap="none">
            <a:spAutoFit/>
          </a:bodyPr>
          <a:lstStyle/>
          <a:p>
            <a:pPr algn="ctr"/>
            <a:r>
              <a:rPr lang="en-US" sz="4400" b="1" dirty="0">
                <a:solidFill>
                  <a:srgbClr val="FFCC00"/>
                </a:solidFill>
              </a:rPr>
              <a:t>GE VI: Foreign Language</a:t>
            </a:r>
          </a:p>
        </p:txBody>
      </p:sp>
      <p:sp>
        <p:nvSpPr>
          <p:cNvPr id="3" name="TextBox 2"/>
          <p:cNvSpPr txBox="1"/>
          <p:nvPr/>
        </p:nvSpPr>
        <p:spPr>
          <a:xfrm>
            <a:off x="381000" y="1600200"/>
            <a:ext cx="8458200" cy="3046988"/>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For International Students:</a:t>
            </a:r>
          </a:p>
          <a:p>
            <a:pPr marL="742950" lvl="1" indent="-28575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Satisfactory completion, with a C average or higher, of formal schooling at the high school level where language of instruction was NOT English.</a:t>
            </a:r>
          </a:p>
          <a:p>
            <a:pPr marL="742950" lvl="1"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Email </a:t>
            </a:r>
            <a:r>
              <a:rPr lang="en-US" sz="2400" dirty="0">
                <a:latin typeface="Times New Roman" panose="02020603050405020304" pitchFamily="18" charset="0"/>
                <a:cs typeface="Times New Roman" panose="02020603050405020304" pitchFamily="18" charset="0"/>
                <a:hlinkClick r:id="rId4"/>
              </a:rPr>
              <a:t>Ucounsel@uci.edu</a:t>
            </a:r>
            <a:r>
              <a:rPr lang="en-US" sz="2400" dirty="0">
                <a:latin typeface="Times New Roman" panose="02020603050405020304" pitchFamily="18" charset="0"/>
                <a:cs typeface="Times New Roman" panose="02020603050405020304" pitchFamily="18" charset="0"/>
              </a:rPr>
              <a:t> to have this applied to your Degreeworks at the END of winter quarter.</a:t>
            </a:r>
          </a:p>
          <a:p>
            <a:pPr marL="742950" lvl="1" indent="-285750">
              <a:buFont typeface="Arial" panose="020B0604020202020204" pitchFamily="34" charset="0"/>
              <a:buChar char="•"/>
            </a:pPr>
            <a:endParaRPr lang="en-US" sz="2400" dirty="0">
              <a:solidFill>
                <a:srgbClr val="FF0000"/>
              </a:solidFill>
              <a:latin typeface="Times New Roman" panose="02020603050405020304" pitchFamily="18" charset="0"/>
              <a:cs typeface="Times New Roman" panose="02020603050405020304" pitchFamily="18" charset="0"/>
            </a:endParaRPr>
          </a:p>
          <a:p>
            <a:pPr lvl="1"/>
            <a:endParaRPr lang="en-US" sz="2400" dirty="0">
              <a:solidFill>
                <a:srgbClr val="FF000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41482148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748677" cy="769441"/>
          </a:xfrm>
          <a:prstGeom prst="rect">
            <a:avLst/>
          </a:prstGeom>
        </p:spPr>
        <p:txBody>
          <a:bodyPr wrap="none">
            <a:spAutoFit/>
          </a:bodyPr>
          <a:lstStyle/>
          <a:p>
            <a:pPr algn="ctr"/>
            <a:r>
              <a:rPr lang="en-US" sz="4400" b="1" dirty="0">
                <a:solidFill>
                  <a:srgbClr val="FFCC00"/>
                </a:solidFill>
              </a:rPr>
              <a:t>GE VIII: International / Global Issues</a:t>
            </a:r>
          </a:p>
        </p:txBody>
      </p:sp>
      <p:sp>
        <p:nvSpPr>
          <p:cNvPr id="4" name="TextBox 3"/>
          <p:cNvSpPr txBox="1"/>
          <p:nvPr/>
        </p:nvSpPr>
        <p:spPr>
          <a:xfrm>
            <a:off x="488138" y="1600200"/>
            <a:ext cx="8229600" cy="2677656"/>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For International Students:</a:t>
            </a:r>
          </a:p>
          <a:p>
            <a:pPr marL="742950" lvl="1"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Satisfactory completion, with a C average or higher, of one year of formal schooling at the 6</a:t>
            </a:r>
            <a:r>
              <a:rPr lang="en-US" sz="2400" baseline="30000" dirty="0">
                <a:latin typeface="Times New Roman" panose="02020603050405020304" pitchFamily="18" charset="0"/>
                <a:cs typeface="Times New Roman" panose="02020603050405020304" pitchFamily="18" charset="0"/>
              </a:rPr>
              <a:t>th</a:t>
            </a:r>
            <a:r>
              <a:rPr lang="en-US" sz="2400" dirty="0">
                <a:latin typeface="Times New Roman" panose="02020603050405020304" pitchFamily="18" charset="0"/>
                <a:cs typeface="Times New Roman" panose="02020603050405020304" pitchFamily="18" charset="0"/>
              </a:rPr>
              <a:t> grade level or higher where language of instruction was NOT English. </a:t>
            </a:r>
          </a:p>
          <a:p>
            <a:pPr lvl="1"/>
            <a:endParaRPr lang="en-US" sz="2400"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Email </a:t>
            </a:r>
            <a:r>
              <a:rPr lang="en-US" sz="2400" dirty="0">
                <a:latin typeface="Times New Roman" panose="02020603050405020304" pitchFamily="18" charset="0"/>
                <a:cs typeface="Times New Roman" panose="02020603050405020304" pitchFamily="18" charset="0"/>
                <a:hlinkClick r:id="rId4"/>
              </a:rPr>
              <a:t>ucounsel@uci.edu</a:t>
            </a:r>
            <a:r>
              <a:rPr lang="en-US" sz="2400" dirty="0">
                <a:latin typeface="Times New Roman" panose="02020603050405020304" pitchFamily="18" charset="0"/>
                <a:cs typeface="Times New Roman" panose="02020603050405020304" pitchFamily="18" charset="0"/>
              </a:rPr>
              <a:t> to have this applied to your Degreeworks at the END of winter quarter.</a:t>
            </a:r>
          </a:p>
        </p:txBody>
      </p:sp>
    </p:spTree>
    <p:custDataLst>
      <p:tags r:id="rId1"/>
    </p:custDataLst>
    <p:extLst>
      <p:ext uri="{BB962C8B-B14F-4D97-AF65-F5344CB8AC3E}">
        <p14:creationId xmlns:p14="http://schemas.microsoft.com/office/powerpoint/2010/main" val="4062364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1833" y="152400"/>
            <a:ext cx="8852167" cy="769441"/>
          </a:xfrm>
          <a:prstGeom prst="rect">
            <a:avLst/>
          </a:prstGeom>
        </p:spPr>
        <p:txBody>
          <a:bodyPr wrap="none">
            <a:spAutoFit/>
          </a:bodyPr>
          <a:lstStyle/>
          <a:p>
            <a:pPr algn="ctr"/>
            <a:r>
              <a:rPr lang="en-US" sz="4400" b="1" dirty="0">
                <a:solidFill>
                  <a:srgbClr val="FFCC00"/>
                </a:solidFill>
              </a:rPr>
              <a:t>English Conversation Program (ECP) </a:t>
            </a:r>
          </a:p>
        </p:txBody>
      </p:sp>
      <p:sp>
        <p:nvSpPr>
          <p:cNvPr id="3" name="TextBox 2"/>
          <p:cNvSpPr txBox="1"/>
          <p:nvPr/>
        </p:nvSpPr>
        <p:spPr>
          <a:xfrm>
            <a:off x="152400" y="1175920"/>
            <a:ext cx="8839200"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ECP is mandatory for all ICS international students </a:t>
            </a:r>
          </a:p>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10 week course for international students </a:t>
            </a:r>
          </a:p>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1.3 Pass/No Pass units </a:t>
            </a:r>
          </a:p>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No exams! </a:t>
            </a:r>
            <a:r>
              <a:rPr lang="en-US" sz="2400" dirty="0">
                <a:latin typeface="Times New Roman" panose="02020603050405020304" pitchFamily="18" charset="0"/>
                <a:cs typeface="Times New Roman" panose="02020603050405020304" pitchFamily="18" charset="0"/>
                <a:sym typeface="Wingdings" panose="05000000000000000000" pitchFamily="2" charset="2"/>
              </a:rPr>
              <a:t> </a:t>
            </a:r>
          </a:p>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sym typeface="Wingdings" panose="05000000000000000000" pitchFamily="2" charset="2"/>
              </a:rPr>
              <a:t>Opportunity for international students to practice their oral, conversational English with English-speaking facilitators. </a:t>
            </a:r>
          </a:p>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sym typeface="Wingdings" panose="05000000000000000000" pitchFamily="2" charset="2"/>
              </a:rPr>
              <a:t>To sign up, go to the International Center website at:</a:t>
            </a:r>
          </a:p>
          <a:p>
            <a:pPr marL="742950" lvl="1"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hlinkClick r:id="rId4"/>
              </a:rPr>
              <a:t>http://ic.uci.edu/Programs/ecp.php</a:t>
            </a:r>
            <a:endParaRPr lang="en-US" sz="2400" dirty="0">
              <a:latin typeface="Times New Roman" panose="02020603050405020304" pitchFamily="18" charset="0"/>
              <a:cs typeface="Times New Roman" panose="02020603050405020304" pitchFamily="18" charset="0"/>
            </a:endParaRPr>
          </a:p>
          <a:p>
            <a:pPr lvl="1"/>
            <a:endParaRPr lang="en-US" sz="2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0800" y="4343400"/>
            <a:ext cx="3505200" cy="1402080"/>
          </a:xfrm>
          <a:prstGeom prst="rect">
            <a:avLst/>
          </a:prstGeom>
        </p:spPr>
      </p:pic>
    </p:spTree>
    <p:custDataLst>
      <p:tags r:id="rId1"/>
    </p:custDataLst>
    <p:extLst>
      <p:ext uri="{BB962C8B-B14F-4D97-AF65-F5344CB8AC3E}">
        <p14:creationId xmlns:p14="http://schemas.microsoft.com/office/powerpoint/2010/main" val="34013385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4"/>
          <p:cNvSpPr txBox="1">
            <a:spLocks noChangeArrowheads="1"/>
          </p:cNvSpPr>
          <p:nvPr/>
        </p:nvSpPr>
        <p:spPr bwMode="auto">
          <a:xfrm>
            <a:off x="190500" y="6238875"/>
            <a:ext cx="1795463" cy="400050"/>
          </a:xfrm>
          <a:prstGeom prst="rect">
            <a:avLst/>
          </a:prstGeom>
          <a:noFill/>
          <a:ln w="9525">
            <a:noFill/>
            <a:miter lim="800000"/>
            <a:headEnd/>
            <a:tailEnd/>
          </a:ln>
        </p:spPr>
        <p:txBody>
          <a:bodyPr>
            <a:spAutoFit/>
          </a:bodyPr>
          <a:lstStyle/>
          <a:p>
            <a:pPr algn="ctr" defTabSz="457200" fontAlgn="base">
              <a:spcBef>
                <a:spcPct val="0"/>
              </a:spcBef>
              <a:spcAft>
                <a:spcPct val="0"/>
              </a:spcAft>
            </a:pPr>
            <a:r>
              <a:rPr lang="en-US" sz="2000" dirty="0">
                <a:solidFill>
                  <a:srgbClr val="FFFFFF"/>
                </a:solidFill>
                <a:ea typeface="ＭＳ Ｐゴシック" charset="-128"/>
              </a:rPr>
              <a:t>Fall </a:t>
            </a:r>
            <a:r>
              <a:rPr lang="en-US" sz="2000" dirty="0" smtClean="0">
                <a:solidFill>
                  <a:srgbClr val="FFFFFF"/>
                </a:solidFill>
                <a:ea typeface="ＭＳ Ｐゴシック" charset="-128"/>
              </a:rPr>
              <a:t>2019</a:t>
            </a:r>
            <a:endParaRPr lang="en-US" sz="2000" dirty="0">
              <a:solidFill>
                <a:srgbClr val="FFFFFF"/>
              </a:solidFill>
              <a:ea typeface="ＭＳ Ｐゴシック" charset="-128"/>
            </a:endParaRPr>
          </a:p>
        </p:txBody>
      </p:sp>
      <p:sp>
        <p:nvSpPr>
          <p:cNvPr id="5" name="TextBox 4"/>
          <p:cNvSpPr txBox="1"/>
          <p:nvPr/>
        </p:nvSpPr>
        <p:spPr>
          <a:xfrm>
            <a:off x="457200" y="1981200"/>
            <a:ext cx="8382000" cy="954107"/>
          </a:xfrm>
          <a:prstGeom prst="rect">
            <a:avLst/>
          </a:prstGeom>
          <a:noFill/>
        </p:spPr>
        <p:txBody>
          <a:bodyPr wrap="square" rtlCol="0">
            <a:spAutoFit/>
          </a:bodyPr>
          <a:lstStyle/>
          <a:p>
            <a:pPr algn="ctr">
              <a:defRPr/>
            </a:pPr>
            <a:r>
              <a:rPr lang="en-US" sz="5600" b="1" dirty="0">
                <a:solidFill>
                  <a:srgbClr val="FFCC00"/>
                </a:solidFill>
              </a:rPr>
              <a:t>Your Responsibilities</a:t>
            </a:r>
          </a:p>
        </p:txBody>
      </p:sp>
    </p:spTree>
    <p:custDataLst>
      <p:tags r:id="rId1"/>
    </p:custDataLst>
    <p:extLst>
      <p:ext uri="{BB962C8B-B14F-4D97-AF65-F5344CB8AC3E}">
        <p14:creationId xmlns:p14="http://schemas.microsoft.com/office/powerpoint/2010/main" val="746935186"/>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C000"/>
                </a:solidFill>
              </a:rPr>
              <a:t>International Student Center </a:t>
            </a:r>
          </a:p>
        </p:txBody>
      </p:sp>
      <p:sp>
        <p:nvSpPr>
          <p:cNvPr id="3" name="Content Placeholder 2"/>
          <p:cNvSpPr>
            <a:spLocks noGrp="1"/>
          </p:cNvSpPr>
          <p:nvPr>
            <p:ph sz="quarter" idx="1"/>
          </p:nvPr>
        </p:nvSpPr>
        <p:spPr>
          <a:xfrm>
            <a:off x="609600" y="1447800"/>
            <a:ext cx="8153400" cy="4495800"/>
          </a:xfrm>
        </p:spPr>
        <p:txBody>
          <a:bodyPr/>
          <a:lstStyle/>
          <a:p>
            <a:r>
              <a:rPr lang="en-US" sz="2400" dirty="0">
                <a:latin typeface="Times New Roman" panose="02020603050405020304" pitchFamily="18" charset="0"/>
                <a:cs typeface="Times New Roman" panose="02020603050405020304" pitchFamily="18" charset="0"/>
              </a:rPr>
              <a:t>International Center Website </a:t>
            </a:r>
          </a:p>
          <a:p>
            <a:pPr lvl="1"/>
            <a:r>
              <a:rPr lang="en-US" sz="2400" u="sng" dirty="0">
                <a:latin typeface="Times New Roman" panose="02020603050405020304" pitchFamily="18" charset="0"/>
                <a:cs typeface="Times New Roman" panose="02020603050405020304" pitchFamily="18" charset="0"/>
              </a:rPr>
              <a:t>https://ic.uci.edu/</a:t>
            </a:r>
          </a:p>
          <a:p>
            <a:r>
              <a:rPr lang="en-US" sz="2400" dirty="0">
                <a:latin typeface="Times New Roman" panose="02020603050405020304" pitchFamily="18" charset="0"/>
                <a:cs typeface="Times New Roman" panose="02020603050405020304" pitchFamily="18" charset="0"/>
              </a:rPr>
              <a:t>Important information for new international students</a:t>
            </a:r>
          </a:p>
          <a:p>
            <a:pPr lvl="1"/>
            <a:r>
              <a:rPr lang="en-US" sz="2400" u="sng" dirty="0">
                <a:latin typeface="Times New Roman" panose="02020603050405020304" pitchFamily="18" charset="0"/>
                <a:cs typeface="Times New Roman" panose="02020603050405020304" pitchFamily="18" charset="0"/>
              </a:rPr>
              <a:t>https://ic.uci.edu/students/newStudents.php</a:t>
            </a:r>
          </a:p>
          <a:p>
            <a:r>
              <a:rPr lang="en-US" sz="2400" dirty="0">
                <a:latin typeface="Times New Roman" panose="02020603050405020304" pitchFamily="18" charset="0"/>
                <a:cs typeface="Times New Roman" panose="02020603050405020304" pitchFamily="18" charset="0"/>
              </a:rPr>
              <a:t>When you have questions that are related to your international student status, make sure to go to the International Student Center!</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5333999"/>
            <a:ext cx="8991600" cy="1404939"/>
          </a:xfrm>
          <a:prstGeom prst="rect">
            <a:avLst/>
          </a:prstGeom>
        </p:spPr>
      </p:pic>
    </p:spTree>
    <p:custDataLst>
      <p:tags r:id="rId1"/>
    </p:custDataLst>
    <p:extLst>
      <p:ext uri="{BB962C8B-B14F-4D97-AF65-F5344CB8AC3E}">
        <p14:creationId xmlns:p14="http://schemas.microsoft.com/office/powerpoint/2010/main" val="26232832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76200"/>
            <a:ext cx="8140435" cy="1077218"/>
          </a:xfrm>
          <a:prstGeom prst="rect">
            <a:avLst/>
          </a:prstGeom>
        </p:spPr>
        <p:txBody>
          <a:bodyPr wrap="none">
            <a:spAutoFit/>
          </a:bodyPr>
          <a:lstStyle/>
          <a:p>
            <a:pPr algn="ctr"/>
            <a:r>
              <a:rPr lang="en-US" sz="3200" b="1" dirty="0">
                <a:solidFill>
                  <a:srgbClr val="FFCC00"/>
                </a:solidFill>
              </a:rPr>
              <a:t>I-STEPS International Students Transitioning to </a:t>
            </a:r>
          </a:p>
          <a:p>
            <a:pPr algn="ctr"/>
            <a:r>
              <a:rPr lang="en-US" sz="3200" b="1" dirty="0">
                <a:solidFill>
                  <a:srgbClr val="FFCC00"/>
                </a:solidFill>
              </a:rPr>
              <a:t>Educational &amp; Personal Success</a:t>
            </a:r>
          </a:p>
        </p:txBody>
      </p:sp>
      <p:sp>
        <p:nvSpPr>
          <p:cNvPr id="3" name="TextBox 2"/>
          <p:cNvSpPr txBox="1"/>
          <p:nvPr/>
        </p:nvSpPr>
        <p:spPr>
          <a:xfrm>
            <a:off x="228600" y="1142532"/>
            <a:ext cx="8839200" cy="3477875"/>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10 week course for new, first year international students </a:t>
            </a:r>
          </a:p>
          <a:p>
            <a:pPr marL="285750" indent="-285750">
              <a:buFont typeface="Arial" panose="020B0604020202020204" pitchFamily="34" charset="0"/>
              <a:buChar char="•"/>
            </a:pPr>
            <a:r>
              <a:rPr lang="en-US" sz="2000" b="1" u="sng" dirty="0">
                <a:latin typeface="Times New Roman" panose="02020603050405020304" pitchFamily="18" charset="0"/>
                <a:cs typeface="Times New Roman" panose="02020603050405020304" pitchFamily="18" charset="0"/>
              </a:rPr>
              <a:t>HIGHLY RECOMMENDED!</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1.3 Pass/No Pass units</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No exams! </a:t>
            </a:r>
            <a:r>
              <a:rPr lang="en-US" sz="2000" dirty="0">
                <a:latin typeface="Times New Roman" panose="02020603050405020304" pitchFamily="18" charset="0"/>
                <a:cs typeface="Times New Roman" panose="02020603050405020304" pitchFamily="18" charset="0"/>
                <a:sym typeface="Wingdings" panose="05000000000000000000" pitchFamily="2" charset="2"/>
              </a:rPr>
              <a:t></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sym typeface="Wingdings" panose="05000000000000000000" pitchFamily="2" charset="2"/>
              </a:rPr>
              <a:t>Learn about American culture and tips on how to be academically &amp; socially successful at UCI</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sym typeface="Wingdings" panose="05000000000000000000" pitchFamily="2" charset="2"/>
              </a:rPr>
              <a:t>Make new friends and meet faculty and staff</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sym typeface="Wingdings" panose="05000000000000000000" pitchFamily="2" charset="2"/>
              </a:rPr>
              <a:t>Explore campus resources &amp; services</a:t>
            </a:r>
          </a:p>
          <a:p>
            <a:pPr marL="285750"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sym typeface="Wingdings" panose="05000000000000000000" pitchFamily="2" charset="2"/>
              </a:rPr>
              <a:t>To sign up, go to the International Center website: </a:t>
            </a:r>
          </a:p>
          <a:p>
            <a:pPr marL="742950" lvl="1" indent="-28575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sym typeface="Wingdings" panose="05000000000000000000" pitchFamily="2" charset="2"/>
                <a:hlinkClick r:id="rId4"/>
              </a:rPr>
              <a:t>http://ic.uci.edu/Programs/isteps.php</a:t>
            </a:r>
            <a:endParaRPr lang="en-US" sz="2000" dirty="0">
              <a:latin typeface="Times New Roman" panose="02020603050405020304" pitchFamily="18" charset="0"/>
              <a:cs typeface="Times New Roman" panose="02020603050405020304" pitchFamily="18" charset="0"/>
              <a:sym typeface="Wingdings" panose="05000000000000000000" pitchFamily="2" charset="2"/>
            </a:endParaRPr>
          </a:p>
          <a:p>
            <a:pPr lvl="1"/>
            <a:endParaRPr lang="en-US" sz="2000" dirty="0">
              <a:latin typeface="Times New Roman" panose="02020603050405020304" pitchFamily="18" charset="0"/>
              <a:cs typeface="Times New Roman" panose="02020603050405020304" pitchFamily="18" charset="0"/>
              <a:sym typeface="Wingdings" panose="05000000000000000000" pitchFamily="2" charset="2"/>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4600" y="4343400"/>
            <a:ext cx="3886200" cy="1554480"/>
          </a:xfrm>
          <a:prstGeom prst="rect">
            <a:avLst/>
          </a:prstGeom>
        </p:spPr>
      </p:pic>
    </p:spTree>
    <p:custDataLst>
      <p:tags r:id="rId1"/>
    </p:custDataLst>
    <p:extLst>
      <p:ext uri="{BB962C8B-B14F-4D97-AF65-F5344CB8AC3E}">
        <p14:creationId xmlns:p14="http://schemas.microsoft.com/office/powerpoint/2010/main" val="13407327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990600"/>
            <a:ext cx="8382000" cy="2308324"/>
          </a:xfrm>
          <a:prstGeom prst="rect">
            <a:avLst/>
          </a:prstGeom>
          <a:noFill/>
        </p:spPr>
        <p:txBody>
          <a:bodyPr wrap="square" rtlCol="0">
            <a:spAutoFit/>
          </a:bodyPr>
          <a:lstStyle/>
          <a:p>
            <a:pPr algn="ctr">
              <a:defRPr/>
            </a:pPr>
            <a:r>
              <a:rPr lang="en-US" sz="4800" b="1" dirty="0">
                <a:solidFill>
                  <a:srgbClr val="FFCC00"/>
                </a:solidFill>
              </a:rPr>
              <a:t>Donald Bren School of </a:t>
            </a:r>
          </a:p>
          <a:p>
            <a:pPr algn="ctr">
              <a:defRPr/>
            </a:pPr>
            <a:r>
              <a:rPr lang="en-US" sz="4800" b="1" dirty="0">
                <a:solidFill>
                  <a:srgbClr val="FFCC00"/>
                </a:solidFill>
              </a:rPr>
              <a:t>Information </a:t>
            </a:r>
          </a:p>
          <a:p>
            <a:pPr algn="ctr">
              <a:defRPr/>
            </a:pPr>
            <a:r>
              <a:rPr lang="en-US" sz="4800" b="1" dirty="0">
                <a:solidFill>
                  <a:srgbClr val="FFCC00"/>
                </a:solidFill>
              </a:rPr>
              <a:t>&amp; Computer Sciences </a:t>
            </a:r>
          </a:p>
        </p:txBody>
      </p:sp>
      <p:sp>
        <p:nvSpPr>
          <p:cNvPr id="6" name="TextBox 5"/>
          <p:cNvSpPr txBox="1"/>
          <p:nvPr/>
        </p:nvSpPr>
        <p:spPr>
          <a:xfrm>
            <a:off x="533399" y="4572000"/>
            <a:ext cx="8381999" cy="769441"/>
          </a:xfrm>
          <a:prstGeom prst="rect">
            <a:avLst/>
          </a:prstGeom>
          <a:noFill/>
        </p:spPr>
        <p:txBody>
          <a:bodyPr wrap="square" rtlCol="0">
            <a:spAutoFit/>
          </a:bodyPr>
          <a:lstStyle/>
          <a:p>
            <a:pPr algn="ctr"/>
            <a:r>
              <a:rPr lang="en-US" sz="4400" dirty="0">
                <a:latin typeface="Tw Cen MT" panose="020B0602020104020603" pitchFamily="34" charset="0"/>
              </a:rPr>
              <a:t>Enrolling in Courses</a:t>
            </a:r>
          </a:p>
        </p:txBody>
      </p:sp>
    </p:spTree>
    <p:custDataLst>
      <p:tags r:id="rId1"/>
    </p:custDataLst>
    <p:extLst>
      <p:ext uri="{BB962C8B-B14F-4D97-AF65-F5344CB8AC3E}">
        <p14:creationId xmlns:p14="http://schemas.microsoft.com/office/powerpoint/2010/main" val="1663049853"/>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228600"/>
            <a:ext cx="8077200" cy="769441"/>
          </a:xfrm>
          <a:prstGeom prst="rect">
            <a:avLst/>
          </a:prstGeom>
          <a:noFill/>
        </p:spPr>
        <p:txBody>
          <a:bodyPr wrap="square" rtlCol="0">
            <a:spAutoFit/>
          </a:bodyPr>
          <a:lstStyle/>
          <a:p>
            <a:r>
              <a:rPr lang="en-US" sz="4400" b="1" dirty="0">
                <a:solidFill>
                  <a:srgbClr val="FFCC00"/>
                </a:solidFill>
              </a:rPr>
              <a:t>Necessary Items for Enrollment</a:t>
            </a:r>
          </a:p>
        </p:txBody>
      </p:sp>
      <p:sp>
        <p:nvSpPr>
          <p:cNvPr id="3" name="TextBox 2"/>
          <p:cNvSpPr txBox="1"/>
          <p:nvPr/>
        </p:nvSpPr>
        <p:spPr>
          <a:xfrm>
            <a:off x="609600" y="1676400"/>
            <a:ext cx="6019800" cy="2677656"/>
          </a:xfrm>
          <a:prstGeom prst="rect">
            <a:avLst/>
          </a:prstGeom>
          <a:noFill/>
        </p:spPr>
        <p:txBody>
          <a:bodyPr wrap="square" rtlCol="0">
            <a:spAutoFit/>
          </a:bodyPr>
          <a:lstStyle/>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8-digit student ID number</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Photo ID card</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UCInetID and password</a:t>
            </a: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If you have forgotten your password, go to </a:t>
            </a:r>
            <a:r>
              <a:rPr lang="en-US" sz="2400" b="1" dirty="0">
                <a:solidFill>
                  <a:srgbClr val="A0308B"/>
                </a:solidFill>
                <a:latin typeface="Times New Roman" panose="02020603050405020304" pitchFamily="18" charset="0"/>
                <a:cs typeface="Times New Roman" panose="02020603050405020304" pitchFamily="18" charset="0"/>
              </a:rPr>
              <a:t>www.oit.uci.edu</a:t>
            </a:r>
            <a:r>
              <a:rPr lang="en-US" sz="2400" dirty="0">
                <a:latin typeface="Times New Roman" panose="02020603050405020304" pitchFamily="18" charset="0"/>
                <a:cs typeface="Times New Roman" panose="02020603050405020304" pitchFamily="18" charset="0"/>
              </a:rPr>
              <a:t> to reset it</a:t>
            </a: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To activate your UCInetID, go to </a:t>
            </a:r>
            <a:r>
              <a:rPr lang="en-US" sz="2400" b="1" dirty="0">
                <a:solidFill>
                  <a:srgbClr val="A0308B"/>
                </a:solidFill>
                <a:latin typeface="Times New Roman" panose="02020603050405020304" pitchFamily="18" charset="0"/>
                <a:cs typeface="Times New Roman" panose="02020603050405020304" pitchFamily="18" charset="0"/>
              </a:rPr>
              <a:t>www.activate.uci.edu</a:t>
            </a:r>
          </a:p>
        </p:txBody>
      </p:sp>
      <p:pic>
        <p:nvPicPr>
          <p:cNvPr id="4" name="Picture 1028" descr="peter-s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6829425" y="3733800"/>
            <a:ext cx="2190750" cy="2243138"/>
          </a:xfrm>
          <a:prstGeom prst="rect">
            <a:avLst/>
          </a:prstGeom>
        </p:spPr>
      </p:pic>
    </p:spTree>
    <p:custDataLst>
      <p:tags r:id="rId1"/>
    </p:custDataLst>
    <p:extLst>
      <p:ext uri="{BB962C8B-B14F-4D97-AF65-F5344CB8AC3E}">
        <p14:creationId xmlns:p14="http://schemas.microsoft.com/office/powerpoint/2010/main" val="2907428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228600"/>
            <a:ext cx="7620000" cy="769441"/>
          </a:xfrm>
          <a:prstGeom prst="rect">
            <a:avLst/>
          </a:prstGeom>
          <a:noFill/>
        </p:spPr>
        <p:txBody>
          <a:bodyPr wrap="square" rtlCol="0">
            <a:spAutoFit/>
          </a:bodyPr>
          <a:lstStyle/>
          <a:p>
            <a:pPr algn="ctr"/>
            <a:r>
              <a:rPr lang="en-US" sz="4400" b="1" dirty="0">
                <a:solidFill>
                  <a:srgbClr val="FFCC00"/>
                </a:solidFill>
              </a:rPr>
              <a:t>About WebReg</a:t>
            </a:r>
          </a:p>
        </p:txBody>
      </p:sp>
      <p:sp>
        <p:nvSpPr>
          <p:cNvPr id="3" name="TextBox 2"/>
          <p:cNvSpPr txBox="1"/>
          <p:nvPr/>
        </p:nvSpPr>
        <p:spPr>
          <a:xfrm>
            <a:off x="381000" y="1447800"/>
            <a:ext cx="6705600" cy="3954929"/>
          </a:xfrm>
          <a:prstGeom prst="rect">
            <a:avLst/>
          </a:prstGeom>
          <a:noFill/>
        </p:spPr>
        <p:txBody>
          <a:bodyPr wrap="square" rtlCol="0">
            <a:spAutoFit/>
          </a:bodyPr>
          <a:lstStyle/>
          <a:p>
            <a:pPr marL="342900" indent="-342900">
              <a:spcAft>
                <a:spcPts val="6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Add or drop a course</a:t>
            </a:r>
          </a:p>
          <a:p>
            <a:pPr marL="342900" indent="-342900">
              <a:spcAft>
                <a:spcPts val="6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Change grade option</a:t>
            </a:r>
          </a:p>
          <a:p>
            <a:pPr marL="342900" indent="-342900">
              <a:spcAft>
                <a:spcPts val="6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Check your eligibility to enroll</a:t>
            </a:r>
          </a:p>
          <a:p>
            <a:pPr marL="342900" indent="-342900">
              <a:spcAft>
                <a:spcPts val="6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Confirm your class schedule</a:t>
            </a:r>
          </a:p>
          <a:p>
            <a:pPr marL="342900" indent="-342900">
              <a:spcAft>
                <a:spcPts val="6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Identify any holds on your account</a:t>
            </a:r>
          </a:p>
          <a:p>
            <a:pPr marL="342900" indent="-342900">
              <a:spcAft>
                <a:spcPts val="600"/>
              </a:spcAf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Accessible 7 days per week, except 4-6 a.m. </a:t>
            </a:r>
            <a:r>
              <a:rPr lang="en-US" sz="2400" dirty="0">
                <a:latin typeface="Times New Roman" panose="02020603050405020304" pitchFamily="18" charset="0"/>
                <a:cs typeface="Times New Roman" panose="02020603050405020304" pitchFamily="18" charset="0"/>
              </a:rPr>
              <a:t>(scheduled maintenance)</a:t>
            </a:r>
          </a:p>
          <a:p>
            <a:pPr marL="342900" indent="-342900">
              <a:spcAft>
                <a:spcPts val="6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Issues with WebReg?  </a:t>
            </a:r>
          </a:p>
          <a:p>
            <a:pPr marL="800100" lvl="1"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Call the Registrar’s office at 949-824-6124</a:t>
            </a:r>
          </a:p>
        </p:txBody>
      </p:sp>
      <p:pic>
        <p:nvPicPr>
          <p:cNvPr id="4" name="Picture 18" descr="MPj0387935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91400" y="1112363"/>
            <a:ext cx="1752600" cy="102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1" descr="MPj0399290000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91793" y="2117889"/>
            <a:ext cx="1752600" cy="93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2" descr="MPj03877320000[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91400" y="3048000"/>
            <a:ext cx="1752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1793" y="4037029"/>
            <a:ext cx="1752600" cy="976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4" descr="MPj04005150000[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91400" y="4992325"/>
            <a:ext cx="1769883" cy="11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38128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zOLwzxCxG0"/>
          <p:cNvPicPr>
            <a:picLocks noRot="1" noChangeAspect="1"/>
          </p:cNvPicPr>
          <p:nvPr>
            <a:videoFile r:link="rId2"/>
          </p:nvPr>
        </p:nvPicPr>
        <p:blipFill>
          <a:blip r:embed="rId5"/>
          <a:stretch>
            <a:fillRect/>
          </a:stretch>
        </p:blipFill>
        <p:spPr>
          <a:xfrm>
            <a:off x="685800" y="2286000"/>
            <a:ext cx="4572000" cy="2571750"/>
          </a:xfrm>
          <a:prstGeom prst="rect">
            <a:avLst/>
          </a:prstGeom>
        </p:spPr>
      </p:pic>
      <p:sp>
        <p:nvSpPr>
          <p:cNvPr id="3" name="TextBox 2"/>
          <p:cNvSpPr txBox="1"/>
          <p:nvPr/>
        </p:nvSpPr>
        <p:spPr>
          <a:xfrm>
            <a:off x="2971800" y="228600"/>
            <a:ext cx="6400800" cy="646331"/>
          </a:xfrm>
          <a:prstGeom prst="rect">
            <a:avLst/>
          </a:prstGeom>
          <a:noFill/>
        </p:spPr>
        <p:txBody>
          <a:bodyPr wrap="square" rtlCol="0">
            <a:spAutoFit/>
          </a:bodyPr>
          <a:lstStyle/>
          <a:p>
            <a:r>
              <a:rPr lang="en-US" sz="3600" b="1" dirty="0">
                <a:solidFill>
                  <a:schemeClr val="accent2">
                    <a:lumMod val="60000"/>
                    <a:lumOff val="40000"/>
                  </a:schemeClr>
                </a:solidFill>
              </a:rPr>
              <a:t>Web </a:t>
            </a:r>
            <a:r>
              <a:rPr lang="en-US" sz="3600" b="1" dirty="0" err="1">
                <a:solidFill>
                  <a:schemeClr val="accent2">
                    <a:lumMod val="60000"/>
                    <a:lumOff val="40000"/>
                  </a:schemeClr>
                </a:solidFill>
              </a:rPr>
              <a:t>Reg</a:t>
            </a:r>
            <a:r>
              <a:rPr lang="en-US" sz="3600" b="1" dirty="0">
                <a:solidFill>
                  <a:schemeClr val="accent2">
                    <a:lumMod val="60000"/>
                    <a:lumOff val="40000"/>
                  </a:schemeClr>
                </a:solidFill>
              </a:rPr>
              <a:t> Tutorial</a:t>
            </a:r>
          </a:p>
        </p:txBody>
      </p:sp>
      <p:sp>
        <p:nvSpPr>
          <p:cNvPr id="4" name="Rectangle 3"/>
          <p:cNvSpPr/>
          <p:nvPr/>
        </p:nvSpPr>
        <p:spPr>
          <a:xfrm>
            <a:off x="5397910" y="1752600"/>
            <a:ext cx="3733800" cy="3970318"/>
          </a:xfrm>
          <a:prstGeom prst="rect">
            <a:avLst/>
          </a:prstGeom>
        </p:spPr>
        <p:txBody>
          <a:bodyPr wrap="square">
            <a:spAutoFit/>
          </a:bodyPr>
          <a:lstStyle/>
          <a:p>
            <a:pPr marL="285750" indent="-285750">
              <a:buFont typeface="Arial" panose="020B0604020202020204" pitchFamily="34" charset="0"/>
              <a:buChar char="•"/>
            </a:pPr>
            <a:r>
              <a:rPr lang="en-US" dirty="0"/>
              <a:t>Go www.reg.uci.edu</a:t>
            </a:r>
          </a:p>
          <a:p>
            <a:pPr marL="285750" indent="-285750">
              <a:buFont typeface="Arial" panose="020B0604020202020204" pitchFamily="34" charset="0"/>
              <a:buChar char="•"/>
            </a:pPr>
            <a:r>
              <a:rPr lang="en-US" dirty="0"/>
              <a:t>Click on Schedule of Classes</a:t>
            </a:r>
          </a:p>
          <a:p>
            <a:pPr marL="285750" indent="-285750">
              <a:buFont typeface="Arial" panose="020B0604020202020204" pitchFamily="34" charset="0"/>
              <a:buChar char="•"/>
            </a:pPr>
            <a:r>
              <a:rPr lang="en-US" dirty="0"/>
              <a:t>Look up courses in Schedule of Classes and map out a schedule that works best for you</a:t>
            </a:r>
          </a:p>
          <a:p>
            <a:pPr marL="285750" indent="-285750">
              <a:buFont typeface="Arial" panose="020B0604020202020204" pitchFamily="34" charset="0"/>
              <a:buChar char="•"/>
            </a:pPr>
            <a:r>
              <a:rPr lang="en-US" dirty="0"/>
              <a:t>Don’t think that you can avoid 8 a.m. times and have classes 3 days only</a:t>
            </a:r>
          </a:p>
          <a:p>
            <a:pPr marL="285750" indent="-285750">
              <a:buFont typeface="Arial" panose="020B0604020202020204" pitchFamily="34" charset="0"/>
              <a:buChar char="•"/>
            </a:pPr>
            <a:r>
              <a:rPr lang="en-US" dirty="0"/>
              <a:t>Pay attention to course restriction codes! Many non-ICS courses are blocked to other majors</a:t>
            </a:r>
          </a:p>
          <a:p>
            <a:pPr marL="285750" indent="-285750">
              <a:buFont typeface="Arial" panose="020B0604020202020204" pitchFamily="34" charset="0"/>
              <a:buChar char="•"/>
            </a:pPr>
            <a:r>
              <a:rPr lang="en-US" dirty="0"/>
              <a:t>Once you have everything mapped out, go to WebReg and log in to register</a:t>
            </a:r>
          </a:p>
        </p:txBody>
      </p:sp>
    </p:spTree>
    <p:custDataLst>
      <p:tags r:id="rId1"/>
    </p:custDataLst>
    <p:extLst>
      <p:ext uri="{BB962C8B-B14F-4D97-AF65-F5344CB8AC3E}">
        <p14:creationId xmlns:p14="http://schemas.microsoft.com/office/powerpoint/2010/main" val="33390586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zOLwzxCxG0"/>
          <p:cNvPicPr>
            <a:picLocks noRot="1" noChangeAspect="1"/>
          </p:cNvPicPr>
          <p:nvPr>
            <a:videoFile r:link="rId2"/>
          </p:nvPr>
        </p:nvPicPr>
        <p:blipFill>
          <a:blip r:embed="rId5"/>
          <a:stretch>
            <a:fillRect/>
          </a:stretch>
        </p:blipFill>
        <p:spPr>
          <a:xfrm>
            <a:off x="990600" y="2133600"/>
            <a:ext cx="4572000" cy="2571750"/>
          </a:xfrm>
          <a:prstGeom prst="rect">
            <a:avLst/>
          </a:prstGeom>
        </p:spPr>
      </p:pic>
      <p:sp>
        <p:nvSpPr>
          <p:cNvPr id="3" name="Rectangle 2"/>
          <p:cNvSpPr/>
          <p:nvPr/>
        </p:nvSpPr>
        <p:spPr>
          <a:xfrm>
            <a:off x="5683045" y="1600200"/>
            <a:ext cx="3429000" cy="4247317"/>
          </a:xfrm>
          <a:prstGeom prst="rect">
            <a:avLst/>
          </a:prstGeom>
        </p:spPr>
        <p:txBody>
          <a:bodyPr wrap="square">
            <a:spAutoFit/>
          </a:bodyPr>
          <a:lstStyle/>
          <a:p>
            <a:pPr marL="342900" indent="-342900">
              <a:buFont typeface="Arial" panose="020B0604020202020204" pitchFamily="34" charset="0"/>
              <a:buChar char="•"/>
            </a:pPr>
            <a:r>
              <a:rPr lang="en-US" dirty="0"/>
              <a:t>Go to www.reg.uci.edu</a:t>
            </a:r>
          </a:p>
          <a:p>
            <a:pPr marL="342900" indent="-342900">
              <a:buFont typeface="Arial" panose="020B0604020202020204" pitchFamily="34" charset="0"/>
              <a:buChar char="•"/>
            </a:pPr>
            <a:r>
              <a:rPr lang="en-US" dirty="0"/>
              <a:t>Click on WebReg in yellow toolbar</a:t>
            </a:r>
          </a:p>
          <a:p>
            <a:pPr marL="342900" indent="-342900">
              <a:buFont typeface="Arial" panose="020B0604020202020204" pitchFamily="34" charset="0"/>
              <a:buChar char="•"/>
            </a:pPr>
            <a:r>
              <a:rPr lang="en-US" dirty="0"/>
              <a:t>Login with UCInetID and password.</a:t>
            </a:r>
          </a:p>
          <a:p>
            <a:pPr marL="342900" indent="-342900">
              <a:buFont typeface="Arial" panose="020B0604020202020204" pitchFamily="34" charset="0"/>
              <a:buChar char="•"/>
            </a:pPr>
            <a:r>
              <a:rPr lang="en-US" dirty="0"/>
              <a:t>Reset password if you forgot it, or will be locked out for 1 hour.</a:t>
            </a:r>
          </a:p>
          <a:p>
            <a:pPr marL="342900" indent="-342900">
              <a:buFont typeface="Arial" panose="020B0604020202020204" pitchFamily="34" charset="0"/>
              <a:buChar char="•"/>
            </a:pPr>
            <a:r>
              <a:rPr lang="en-US" dirty="0"/>
              <a:t>WebReg sessions only stay open for 10 minutes.</a:t>
            </a:r>
          </a:p>
          <a:p>
            <a:pPr marL="342900" indent="-342900">
              <a:buFont typeface="Arial" panose="020B0604020202020204" pitchFamily="34" charset="0"/>
              <a:buChar char="•"/>
            </a:pPr>
            <a:r>
              <a:rPr lang="en-US" dirty="0"/>
              <a:t>Do not have multiple WebReg windows or stay logged in longer than 10 minutes, or you will get locked out.</a:t>
            </a:r>
          </a:p>
          <a:p>
            <a:pPr marL="342900" indent="-342900">
              <a:buFont typeface="Arial" panose="020B0604020202020204" pitchFamily="34" charset="0"/>
              <a:buChar char="•"/>
            </a:pPr>
            <a:r>
              <a:rPr lang="en-US" dirty="0"/>
              <a:t>Do not enter anything in the “Grade” section. </a:t>
            </a:r>
          </a:p>
        </p:txBody>
      </p:sp>
    </p:spTree>
    <p:custDataLst>
      <p:tags r:id="rId1"/>
    </p:custDataLst>
    <p:extLst>
      <p:ext uri="{BB962C8B-B14F-4D97-AF65-F5344CB8AC3E}">
        <p14:creationId xmlns:p14="http://schemas.microsoft.com/office/powerpoint/2010/main" val="86400011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28600"/>
            <a:ext cx="9753600" cy="738664"/>
          </a:xfrm>
          <a:prstGeom prst="rect">
            <a:avLst/>
          </a:prstGeom>
          <a:noFill/>
        </p:spPr>
        <p:txBody>
          <a:bodyPr wrap="square" rtlCol="0">
            <a:spAutoFit/>
          </a:bodyPr>
          <a:lstStyle/>
          <a:p>
            <a:pPr algn="ctr"/>
            <a:r>
              <a:rPr lang="en-US" sz="4100" b="1" dirty="0">
                <a:solidFill>
                  <a:srgbClr val="FFCC00"/>
                </a:solidFill>
              </a:rPr>
              <a:t>Schedule of Classes</a:t>
            </a:r>
          </a:p>
        </p:txBody>
      </p:sp>
      <p:sp>
        <p:nvSpPr>
          <p:cNvPr id="3" name="TextBox 2"/>
          <p:cNvSpPr txBox="1"/>
          <p:nvPr/>
        </p:nvSpPr>
        <p:spPr>
          <a:xfrm>
            <a:off x="914400" y="1452878"/>
            <a:ext cx="7543800" cy="2092881"/>
          </a:xfrm>
          <a:prstGeom prst="rect">
            <a:avLst/>
          </a:prstGeom>
          <a:noFill/>
        </p:spPr>
        <p:txBody>
          <a:bodyPr wrap="square" rtlCol="0">
            <a:spAutoFit/>
          </a:bodyPr>
          <a:lstStyle/>
          <a:p>
            <a:pPr marL="342900" indent="-342900">
              <a:spcAft>
                <a:spcPts val="600"/>
              </a:spcAf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SOC will identify updated info on class times, locations, enrollment numbers, restrictions, etc.</a:t>
            </a:r>
          </a:p>
          <a:p>
            <a:pPr marL="342900" indent="-342900">
              <a:spcAft>
                <a:spcPts val="6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Enroll in courses via the </a:t>
            </a:r>
            <a:r>
              <a:rPr lang="en-US" sz="2400" b="1" dirty="0">
                <a:latin typeface="Times New Roman" panose="02020603050405020304" pitchFamily="18" charset="0"/>
                <a:cs typeface="Times New Roman" panose="02020603050405020304" pitchFamily="18" charset="0"/>
              </a:rPr>
              <a:t>5-digit course code </a:t>
            </a:r>
          </a:p>
          <a:p>
            <a:pPr marL="342900" indent="-342900">
              <a:spcAft>
                <a:spcPts val="6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Must enroll in corresponding lab or discussion if one is listed with the lecture</a:t>
            </a:r>
          </a:p>
        </p:txBody>
      </p:sp>
      <p:sp>
        <p:nvSpPr>
          <p:cNvPr id="4" name="TextBox 3"/>
          <p:cNvSpPr txBox="1"/>
          <p:nvPr/>
        </p:nvSpPr>
        <p:spPr>
          <a:xfrm>
            <a:off x="2247900" y="4648200"/>
            <a:ext cx="4648200" cy="707886"/>
          </a:xfrm>
          <a:prstGeom prst="rect">
            <a:avLst/>
          </a:prstGeom>
          <a:noFill/>
        </p:spPr>
        <p:txBody>
          <a:bodyPr wrap="square" rtlCol="0">
            <a:spAutoFit/>
          </a:bodyPr>
          <a:lstStyle/>
          <a:p>
            <a:pPr algn="ctr">
              <a:spcAft>
                <a:spcPts val="600"/>
              </a:spcAft>
            </a:pPr>
            <a:r>
              <a:rPr lang="en-US" sz="4000" b="1" dirty="0">
                <a:latin typeface="Times New Roman" panose="02020603050405020304" pitchFamily="18" charset="0"/>
                <a:cs typeface="Times New Roman" panose="02020603050405020304" pitchFamily="18" charset="0"/>
                <a:hlinkClick r:id="rId4"/>
              </a:rPr>
              <a:t>http://reg.uci.edu</a:t>
            </a:r>
            <a:endParaRPr lang="en-US" sz="4000" b="1"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962717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52400"/>
            <a:ext cx="8610600" cy="769441"/>
          </a:xfrm>
          <a:prstGeom prst="rect">
            <a:avLst/>
          </a:prstGeom>
          <a:noFill/>
        </p:spPr>
        <p:txBody>
          <a:bodyPr wrap="square" rtlCol="0">
            <a:spAutoFit/>
          </a:bodyPr>
          <a:lstStyle/>
          <a:p>
            <a:pPr algn="ctr"/>
            <a:r>
              <a:rPr lang="en-US" sz="4400" b="1" dirty="0">
                <a:solidFill>
                  <a:srgbClr val="FFCC00"/>
                </a:solidFill>
              </a:rPr>
              <a:t>Common WebReg Error Messages</a:t>
            </a:r>
          </a:p>
        </p:txBody>
      </p:sp>
      <p:sp>
        <p:nvSpPr>
          <p:cNvPr id="3" name="TextBox 2"/>
          <p:cNvSpPr txBox="1"/>
          <p:nvPr/>
        </p:nvSpPr>
        <p:spPr>
          <a:xfrm>
            <a:off x="304800" y="1204198"/>
            <a:ext cx="6781800" cy="4678204"/>
          </a:xfrm>
          <a:prstGeom prst="rect">
            <a:avLst/>
          </a:prstGeom>
          <a:noFill/>
        </p:spPr>
        <p:txBody>
          <a:bodyPr wrap="square" rtlCol="0">
            <a:spAutoFit/>
          </a:bodyPr>
          <a:lstStyle/>
          <a:p>
            <a:pPr marL="285750" indent="-285750">
              <a:buFont typeface="Wingdings" panose="05000000000000000000" pitchFamily="2" charset="2"/>
              <a:buChar char="§"/>
            </a:pPr>
            <a:r>
              <a:rPr lang="en-US" sz="2400" b="1" dirty="0">
                <a:solidFill>
                  <a:srgbClr val="0070C0"/>
                </a:solidFill>
                <a:latin typeface="Times New Roman" panose="02020603050405020304" pitchFamily="18" charset="0"/>
                <a:cs typeface="Times New Roman" panose="02020603050405020304" pitchFamily="18" charset="0"/>
              </a:rPr>
              <a:t>Why did my course(s) get dropped? </a:t>
            </a:r>
          </a:p>
          <a:p>
            <a:pPr marL="800100" lvl="1" indent="-342900">
              <a:spcAft>
                <a:spcPts val="6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Make sure you enroll in the accompanying lab and/or discussion</a:t>
            </a:r>
            <a:endParaRPr lang="en-US" sz="2400" dirty="0">
              <a:solidFill>
                <a:srgbClr val="0070C0"/>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2400" b="1" dirty="0">
                <a:solidFill>
                  <a:srgbClr val="0070C0"/>
                </a:solidFill>
                <a:latin typeface="Times New Roman" panose="02020603050405020304" pitchFamily="18" charset="0"/>
                <a:cs typeface="Times New Roman" panose="02020603050405020304" pitchFamily="18" charset="0"/>
              </a:rPr>
              <a:t>Why can’t I add the class(</a:t>
            </a:r>
            <a:r>
              <a:rPr lang="en-US" sz="2400" b="1" dirty="0" err="1">
                <a:solidFill>
                  <a:srgbClr val="0070C0"/>
                </a:solidFill>
                <a:latin typeface="Times New Roman" panose="02020603050405020304" pitchFamily="18" charset="0"/>
                <a:cs typeface="Times New Roman" panose="02020603050405020304" pitchFamily="18" charset="0"/>
              </a:rPr>
              <a:t>es</a:t>
            </a:r>
            <a:r>
              <a:rPr lang="en-US" sz="2400" b="1" dirty="0">
                <a:solidFill>
                  <a:srgbClr val="0070C0"/>
                </a:solidFill>
                <a:latin typeface="Times New Roman" panose="02020603050405020304" pitchFamily="18" charset="0"/>
                <a:cs typeface="Times New Roman" panose="02020603050405020304" pitchFamily="18" charset="0"/>
              </a:rPr>
              <a:t>) I want?</a:t>
            </a: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Time conflicts are not allowed</a:t>
            </a: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Allowed maximum 18 units (waitlisted courses are counted)</a:t>
            </a:r>
          </a:p>
          <a:p>
            <a:pPr marL="800100" lvl="1" indent="-342900">
              <a:spcAft>
                <a:spcPts val="6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Some courses have school/major restrictions </a:t>
            </a:r>
            <a:endParaRPr lang="en-US" sz="2400" dirty="0">
              <a:solidFill>
                <a:srgbClr val="0070C0"/>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2400" b="1" dirty="0">
                <a:solidFill>
                  <a:srgbClr val="0070C0"/>
                </a:solidFill>
                <a:latin typeface="Times New Roman" panose="02020603050405020304" pitchFamily="18" charset="0"/>
                <a:cs typeface="Times New Roman" panose="02020603050405020304" pitchFamily="18" charset="0"/>
              </a:rPr>
              <a:t>What does “prerequisite not met” mean?</a:t>
            </a: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WebReg does not recognize that you have the prerequisite course(s). Contact the Student Affairs Office for that course.</a:t>
            </a:r>
            <a:endParaRPr lang="en-US" dirty="0"/>
          </a:p>
        </p:txBody>
      </p:sp>
      <p:pic>
        <p:nvPicPr>
          <p:cNvPr id="4" name="Picture 18" descr="MPj0387935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91400" y="1112363"/>
            <a:ext cx="1752600" cy="102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1" descr="MPj0399290000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91793" y="2117889"/>
            <a:ext cx="1752600" cy="93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2" descr="MPj03877320000[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91400" y="3048000"/>
            <a:ext cx="1752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1793" y="4037029"/>
            <a:ext cx="1752600" cy="976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4" descr="MPj04005150000[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91400" y="4992325"/>
            <a:ext cx="1769883" cy="11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347566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66800" y="304800"/>
            <a:ext cx="7162800" cy="430887"/>
          </a:xfrm>
          <a:prstGeom prst="rect">
            <a:avLst/>
          </a:prstGeom>
          <a:noFill/>
        </p:spPr>
        <p:txBody>
          <a:bodyPr wrap="square" rtlCol="0">
            <a:spAutoFit/>
          </a:bodyPr>
          <a:lstStyle/>
          <a:p>
            <a:r>
              <a:rPr lang="en-US" sz="2200" b="1" dirty="0">
                <a:solidFill>
                  <a:srgbClr val="FFCC00"/>
                </a:solidFill>
              </a:rPr>
              <a:t>3. Verify enrollment by checking your WebReg Study List</a:t>
            </a:r>
          </a:p>
        </p:txBody>
      </p:sp>
      <p:pic>
        <p:nvPicPr>
          <p:cNvPr id="4" name="Picture 3"/>
          <p:cNvPicPr>
            <a:picLocks noChangeAspect="1"/>
          </p:cNvPicPr>
          <p:nvPr/>
        </p:nvPicPr>
        <p:blipFill rotWithShape="1">
          <a:blip r:embed="rId4"/>
          <a:srcRect b="38339"/>
          <a:stretch/>
        </p:blipFill>
        <p:spPr>
          <a:xfrm>
            <a:off x="1752600" y="1524000"/>
            <a:ext cx="5400675" cy="2743200"/>
          </a:xfrm>
          <a:prstGeom prst="rect">
            <a:avLst/>
          </a:prstGeom>
        </p:spPr>
      </p:pic>
      <p:sp>
        <p:nvSpPr>
          <p:cNvPr id="5" name="Oval 4"/>
          <p:cNvSpPr/>
          <p:nvPr/>
        </p:nvSpPr>
        <p:spPr>
          <a:xfrm>
            <a:off x="2514600" y="2438400"/>
            <a:ext cx="1219200" cy="381000"/>
          </a:xfrm>
          <a:prstGeom prst="ellipse">
            <a:avLst/>
          </a:prstGeom>
          <a:noFill/>
          <a:ln w="31750" cmpd="sng">
            <a:solidFill>
              <a:srgbClr val="FF0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901743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304800"/>
            <a:ext cx="7848600" cy="769441"/>
          </a:xfrm>
          <a:prstGeom prst="rect">
            <a:avLst/>
          </a:prstGeom>
          <a:noFill/>
        </p:spPr>
        <p:txBody>
          <a:bodyPr wrap="square" rtlCol="0">
            <a:spAutoFit/>
          </a:bodyPr>
          <a:lstStyle/>
          <a:p>
            <a:pPr algn="ctr"/>
            <a:r>
              <a:rPr lang="en-US" sz="4400" b="1" dirty="0">
                <a:solidFill>
                  <a:srgbClr val="FFCC00"/>
                </a:solidFill>
              </a:rPr>
              <a:t>UCI Catalogue</a:t>
            </a:r>
          </a:p>
        </p:txBody>
      </p:sp>
      <p:sp>
        <p:nvSpPr>
          <p:cNvPr id="5" name="TextBox 4"/>
          <p:cNvSpPr txBox="1"/>
          <p:nvPr/>
        </p:nvSpPr>
        <p:spPr>
          <a:xfrm>
            <a:off x="-152400" y="1485698"/>
            <a:ext cx="9067800" cy="1988237"/>
          </a:xfrm>
          <a:prstGeom prst="rect">
            <a:avLst/>
          </a:prstGeom>
          <a:noFill/>
        </p:spPr>
        <p:txBody>
          <a:bodyPr wrap="square" rtlCol="0">
            <a:spAutoFit/>
          </a:bodyPr>
          <a:lstStyle/>
          <a:p>
            <a:pPr algn="ctr">
              <a:lnSpc>
                <a:spcPct val="90000"/>
              </a:lnSpc>
              <a:defRPr/>
            </a:pPr>
            <a:r>
              <a:rPr lang="en-US" sz="4400" b="1" dirty="0">
                <a:solidFill>
                  <a:srgbClr val="A0308B"/>
                </a:solidFill>
                <a:latin typeface="Times New Roman" panose="02020603050405020304" pitchFamily="18" charset="0"/>
                <a:cs typeface="Times New Roman" panose="02020603050405020304" pitchFamily="18" charset="0"/>
              </a:rPr>
              <a:t>Catalogue.uci.edu</a:t>
            </a:r>
          </a:p>
          <a:p>
            <a:pPr algn="ctr">
              <a:lnSpc>
                <a:spcPct val="90000"/>
              </a:lnSpc>
              <a:defRPr/>
            </a:pPr>
            <a:endParaRPr lang="en-US" sz="4400" b="1" dirty="0">
              <a:solidFill>
                <a:srgbClr val="A0308B"/>
              </a:solidFill>
              <a:latin typeface="Times New Roman" panose="02020603050405020304" pitchFamily="18" charset="0"/>
              <a:cs typeface="Times New Roman" panose="02020603050405020304" pitchFamily="18" charset="0"/>
            </a:endParaRPr>
          </a:p>
          <a:p>
            <a:pPr algn="ctr"/>
            <a:endParaRPr lang="en-US" sz="4400" dirty="0"/>
          </a:p>
        </p:txBody>
      </p:sp>
      <p:sp>
        <p:nvSpPr>
          <p:cNvPr id="2" name="TextBox 1"/>
          <p:cNvSpPr txBox="1"/>
          <p:nvPr/>
        </p:nvSpPr>
        <p:spPr>
          <a:xfrm>
            <a:off x="1524000" y="2645098"/>
            <a:ext cx="6705600" cy="424732"/>
          </a:xfrm>
          <a:prstGeom prst="rect">
            <a:avLst/>
          </a:prstGeom>
          <a:noFill/>
        </p:spPr>
        <p:txBody>
          <a:bodyPr wrap="square" rtlCol="0">
            <a:spAutoFit/>
          </a:bodyPr>
          <a:lstStyle/>
          <a:p>
            <a:pPr marL="342900" indent="-342900">
              <a:lnSpc>
                <a:spcPct val="90000"/>
              </a:lnSpc>
              <a:buFont typeface="Wingdings" panose="05000000000000000000" pitchFamily="2" charset="2"/>
              <a:buChar char="§"/>
              <a:defRPr/>
            </a:pPr>
            <a:r>
              <a:rPr lang="en-US" sz="2400" dirty="0">
                <a:latin typeface="Times New Roman" panose="02020603050405020304" pitchFamily="18" charset="0"/>
                <a:cs typeface="Times New Roman" panose="02020603050405020304" pitchFamily="18" charset="0"/>
              </a:rPr>
              <a:t>2019-2020 is </a:t>
            </a:r>
            <a:r>
              <a:rPr lang="en-US" sz="2400" u="sng" dirty="0">
                <a:latin typeface="Times New Roman" panose="02020603050405020304" pitchFamily="18" charset="0"/>
                <a:cs typeface="Times New Roman" panose="02020603050405020304" pitchFamily="18" charset="0"/>
              </a:rPr>
              <a:t>your</a:t>
            </a:r>
            <a:r>
              <a:rPr lang="en-US" sz="2400" dirty="0">
                <a:latin typeface="Times New Roman" panose="02020603050405020304" pitchFamily="18" charset="0"/>
                <a:cs typeface="Times New Roman" panose="02020603050405020304" pitchFamily="18" charset="0"/>
              </a:rPr>
              <a:t> catalogue year</a:t>
            </a:r>
          </a:p>
        </p:txBody>
      </p:sp>
      <p:sp>
        <p:nvSpPr>
          <p:cNvPr id="6" name="TextBox 5"/>
          <p:cNvSpPr txBox="1"/>
          <p:nvPr/>
        </p:nvSpPr>
        <p:spPr>
          <a:xfrm>
            <a:off x="1524000" y="3232666"/>
            <a:ext cx="6705600" cy="424732"/>
          </a:xfrm>
          <a:prstGeom prst="rect">
            <a:avLst/>
          </a:prstGeom>
          <a:noFill/>
        </p:spPr>
        <p:txBody>
          <a:bodyPr wrap="square" rtlCol="0">
            <a:spAutoFit/>
          </a:bodyPr>
          <a:lstStyle/>
          <a:p>
            <a:pPr marL="342900" indent="-342900">
              <a:lnSpc>
                <a:spcPct val="90000"/>
              </a:lnSpc>
              <a:buFont typeface="Wingdings" panose="05000000000000000000" pitchFamily="2" charset="2"/>
              <a:buChar char="§"/>
              <a:defRPr/>
            </a:pPr>
            <a:r>
              <a:rPr lang="en-US" sz="2400" dirty="0">
                <a:latin typeface="Times New Roman" panose="02020603050405020304" pitchFamily="18" charset="0"/>
                <a:cs typeface="Times New Roman" panose="02020603050405020304" pitchFamily="18" charset="0"/>
              </a:rPr>
              <a:t>Detailed list of </a:t>
            </a:r>
            <a:r>
              <a:rPr lang="en-US" sz="2400" b="1" u="sng" dirty="0">
                <a:latin typeface="Times New Roman" panose="02020603050405020304" pitchFamily="18" charset="0"/>
                <a:cs typeface="Times New Roman" panose="02020603050405020304" pitchFamily="18" charset="0"/>
              </a:rPr>
              <a:t>degree requirements</a:t>
            </a:r>
          </a:p>
        </p:txBody>
      </p:sp>
      <p:sp>
        <p:nvSpPr>
          <p:cNvPr id="7" name="TextBox 6"/>
          <p:cNvSpPr txBox="1"/>
          <p:nvPr/>
        </p:nvSpPr>
        <p:spPr>
          <a:xfrm>
            <a:off x="1524000" y="3811571"/>
            <a:ext cx="6705600" cy="424732"/>
          </a:xfrm>
          <a:prstGeom prst="rect">
            <a:avLst/>
          </a:prstGeom>
          <a:noFill/>
        </p:spPr>
        <p:txBody>
          <a:bodyPr wrap="square" rtlCol="0">
            <a:spAutoFit/>
          </a:bodyPr>
          <a:lstStyle/>
          <a:p>
            <a:pPr marL="342900" indent="-342900">
              <a:lnSpc>
                <a:spcPct val="90000"/>
              </a:lnSpc>
              <a:buFont typeface="Wingdings" panose="05000000000000000000" pitchFamily="2" charset="2"/>
              <a:buChar char="§"/>
              <a:defRPr/>
            </a:pPr>
            <a:r>
              <a:rPr lang="en-US" sz="2400" dirty="0">
                <a:latin typeface="Times New Roman" panose="02020603050405020304" pitchFamily="18" charset="0"/>
                <a:cs typeface="Times New Roman" panose="02020603050405020304" pitchFamily="18" charset="0"/>
              </a:rPr>
              <a:t>Course Descriptions &amp; Prerequisites</a:t>
            </a:r>
            <a:endParaRPr lang="en-US" sz="2400" b="1" u="sng"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524000" y="4413233"/>
            <a:ext cx="6705600" cy="757130"/>
          </a:xfrm>
          <a:prstGeom prst="rect">
            <a:avLst/>
          </a:prstGeom>
          <a:noFill/>
        </p:spPr>
        <p:txBody>
          <a:bodyPr wrap="square" rtlCol="0">
            <a:spAutoFit/>
          </a:bodyPr>
          <a:lstStyle/>
          <a:p>
            <a:pPr marL="342900" indent="-342900">
              <a:lnSpc>
                <a:spcPct val="90000"/>
              </a:lnSpc>
              <a:buFont typeface="Wingdings" panose="05000000000000000000" pitchFamily="2" charset="2"/>
              <a:buChar char="§"/>
              <a:defRPr/>
            </a:pPr>
            <a:r>
              <a:rPr lang="en-US" sz="2400" dirty="0">
                <a:latin typeface="Times New Roman" panose="02020603050405020304" pitchFamily="18" charset="0"/>
                <a:cs typeface="Times New Roman" panose="02020603050405020304" pitchFamily="18" charset="0"/>
              </a:rPr>
              <a:t>Policies governing what you </a:t>
            </a:r>
            <a:r>
              <a:rPr lang="en-US" sz="2400" b="1" u="sng" dirty="0">
                <a:latin typeface="Times New Roman" panose="02020603050405020304" pitchFamily="18" charset="0"/>
                <a:cs typeface="Times New Roman" panose="02020603050405020304" pitchFamily="18" charset="0"/>
              </a:rPr>
              <a:t>can</a:t>
            </a:r>
            <a:r>
              <a:rPr lang="en-US" sz="2400" dirty="0">
                <a:latin typeface="Times New Roman" panose="02020603050405020304" pitchFamily="18" charset="0"/>
                <a:cs typeface="Times New Roman" panose="02020603050405020304" pitchFamily="18" charset="0"/>
              </a:rPr>
              <a:t> and </a:t>
            </a:r>
            <a:r>
              <a:rPr lang="en-US" sz="2400" b="1" u="sng" dirty="0">
                <a:latin typeface="Times New Roman" panose="02020603050405020304" pitchFamily="18" charset="0"/>
                <a:cs typeface="Times New Roman" panose="02020603050405020304" pitchFamily="18" charset="0"/>
              </a:rPr>
              <a:t>cannot</a:t>
            </a:r>
            <a:r>
              <a:rPr lang="en-US" sz="2400" dirty="0">
                <a:latin typeface="Times New Roman" panose="02020603050405020304" pitchFamily="18" charset="0"/>
                <a:cs typeface="Times New Roman" panose="02020603050405020304" pitchFamily="18" charset="0"/>
              </a:rPr>
              <a:t> do as a UCI student</a:t>
            </a:r>
          </a:p>
        </p:txBody>
      </p:sp>
    </p:spTree>
    <p:custDataLst>
      <p:tags r:id="rId1"/>
    </p:custDataLst>
    <p:extLst>
      <p:ext uri="{BB962C8B-B14F-4D97-AF65-F5344CB8AC3E}">
        <p14:creationId xmlns:p14="http://schemas.microsoft.com/office/powerpoint/2010/main" val="682646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4"/>
          <a:stretch>
            <a:fillRect/>
          </a:stretch>
        </p:blipFill>
        <p:spPr>
          <a:xfrm>
            <a:off x="1756682" y="1295400"/>
            <a:ext cx="5400675" cy="4448859"/>
          </a:xfrm>
          <a:prstGeom prst="rect">
            <a:avLst/>
          </a:prstGeom>
        </p:spPr>
      </p:pic>
      <p:sp>
        <p:nvSpPr>
          <p:cNvPr id="7" name="TextBox 6"/>
          <p:cNvSpPr txBox="1"/>
          <p:nvPr/>
        </p:nvSpPr>
        <p:spPr>
          <a:xfrm>
            <a:off x="1524000" y="304800"/>
            <a:ext cx="6705600" cy="430887"/>
          </a:xfrm>
          <a:prstGeom prst="rect">
            <a:avLst/>
          </a:prstGeom>
          <a:noFill/>
        </p:spPr>
        <p:txBody>
          <a:bodyPr wrap="square" rtlCol="0">
            <a:spAutoFit/>
          </a:bodyPr>
          <a:lstStyle/>
          <a:p>
            <a:r>
              <a:rPr lang="en-US" sz="2200" b="1" dirty="0">
                <a:solidFill>
                  <a:srgbClr val="FFCC00"/>
                </a:solidFill>
              </a:rPr>
              <a:t>3. Verify enrollment by checking your </a:t>
            </a:r>
            <a:r>
              <a:rPr lang="en-US" sz="2200" b="1" u="sng" dirty="0">
                <a:solidFill>
                  <a:srgbClr val="FFCC00"/>
                </a:solidFill>
              </a:rPr>
              <a:t>Study List</a:t>
            </a:r>
          </a:p>
        </p:txBody>
      </p:sp>
      <p:sp>
        <p:nvSpPr>
          <p:cNvPr id="5" name="Oval 4"/>
          <p:cNvSpPr/>
          <p:nvPr/>
        </p:nvSpPr>
        <p:spPr>
          <a:xfrm>
            <a:off x="2590800" y="2209800"/>
            <a:ext cx="1219200" cy="381000"/>
          </a:xfrm>
          <a:prstGeom prst="ellipse">
            <a:avLst/>
          </a:prstGeom>
          <a:noFill/>
          <a:ln w="31750" cmpd="sng">
            <a:solidFill>
              <a:srgbClr val="FF0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ight Brace 7"/>
          <p:cNvSpPr/>
          <p:nvPr/>
        </p:nvSpPr>
        <p:spPr>
          <a:xfrm>
            <a:off x="7010400" y="3915459"/>
            <a:ext cx="457200" cy="1828800"/>
          </a:xfrm>
          <a:prstGeom prst="rightBrace">
            <a:avLst>
              <a:gd name="adj1" fmla="val 8333"/>
              <a:gd name="adj2" fmla="val 47682"/>
            </a:avLst>
          </a:prstGeom>
        </p:spPr>
        <p:style>
          <a:lnRef idx="2">
            <a:schemeClr val="accent5"/>
          </a:lnRef>
          <a:fillRef idx="0">
            <a:schemeClr val="accent5"/>
          </a:fillRef>
          <a:effectRef idx="1">
            <a:schemeClr val="accent5"/>
          </a:effectRef>
          <a:fontRef idx="minor">
            <a:schemeClr val="tx1"/>
          </a:fontRef>
        </p:style>
        <p:txBody>
          <a:bodyPr rtlCol="0" anchor="ctr"/>
          <a:lstStyle/>
          <a:p>
            <a:pPr algn="ctr"/>
            <a:endParaRPr lang="en-US"/>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84882" y="4191000"/>
            <a:ext cx="1050223" cy="1050223"/>
          </a:xfrm>
          <a:prstGeom prst="rect">
            <a:avLst/>
          </a:prstGeom>
        </p:spPr>
      </p:pic>
    </p:spTree>
    <p:custDataLst>
      <p:tags r:id="rId1"/>
    </p:custDataLst>
    <p:extLst>
      <p:ext uri="{BB962C8B-B14F-4D97-AF65-F5344CB8AC3E}">
        <p14:creationId xmlns:p14="http://schemas.microsoft.com/office/powerpoint/2010/main" val="3261213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847725" y="1371600"/>
            <a:ext cx="5476875" cy="4511629"/>
          </a:xfrm>
          <a:prstGeom prst="rect">
            <a:avLst/>
          </a:prstGeom>
        </p:spPr>
      </p:pic>
      <p:sp>
        <p:nvSpPr>
          <p:cNvPr id="7" name="TextBox 6"/>
          <p:cNvSpPr txBox="1"/>
          <p:nvPr/>
        </p:nvSpPr>
        <p:spPr>
          <a:xfrm>
            <a:off x="1905000" y="304800"/>
            <a:ext cx="6705600" cy="430887"/>
          </a:xfrm>
          <a:prstGeom prst="rect">
            <a:avLst/>
          </a:prstGeom>
          <a:noFill/>
        </p:spPr>
        <p:txBody>
          <a:bodyPr wrap="square" rtlCol="0">
            <a:spAutoFit/>
          </a:bodyPr>
          <a:lstStyle/>
          <a:p>
            <a:r>
              <a:rPr lang="en-US" sz="2200" b="1" dirty="0">
                <a:solidFill>
                  <a:srgbClr val="FFCC00"/>
                </a:solidFill>
              </a:rPr>
              <a:t>4. Verify enrollment in your </a:t>
            </a:r>
            <a:r>
              <a:rPr lang="en-US" sz="2200" b="1" u="sng" dirty="0" err="1">
                <a:solidFill>
                  <a:srgbClr val="FFCC00"/>
                </a:solidFill>
              </a:rPr>
              <a:t>StudentAccess</a:t>
            </a:r>
            <a:endParaRPr lang="en-US" sz="2200" b="1" u="sng" dirty="0">
              <a:solidFill>
                <a:srgbClr val="FFCC00"/>
              </a:solidFill>
            </a:endParaRPr>
          </a:p>
        </p:txBody>
      </p:sp>
      <p:sp>
        <p:nvSpPr>
          <p:cNvPr id="5" name="Oval 4"/>
          <p:cNvSpPr/>
          <p:nvPr/>
        </p:nvSpPr>
        <p:spPr>
          <a:xfrm>
            <a:off x="4800600" y="2057400"/>
            <a:ext cx="914400" cy="304800"/>
          </a:xfrm>
          <a:prstGeom prst="ellipse">
            <a:avLst/>
          </a:prstGeom>
          <a:noFill/>
          <a:ln w="31750" cmpd="sng">
            <a:solidFill>
              <a:srgbClr val="FF0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6858000" y="1688068"/>
            <a:ext cx="1752600" cy="369332"/>
          </a:xfrm>
          <a:prstGeom prst="rect">
            <a:avLst/>
          </a:prstGeom>
          <a:noFill/>
        </p:spPr>
        <p:txBody>
          <a:bodyPr wrap="square" rtlCol="0">
            <a:spAutoFit/>
          </a:bodyPr>
          <a:lstStyle/>
          <a:p>
            <a:pPr marL="285750" indent="-285750">
              <a:buFont typeface="Arial" panose="020B0604020202020204" pitchFamily="34" charset="0"/>
              <a:buChar char="•"/>
            </a:pPr>
            <a:r>
              <a:rPr lang="en-US" dirty="0"/>
              <a:t>Logout</a:t>
            </a:r>
          </a:p>
        </p:txBody>
      </p:sp>
    </p:spTree>
    <p:custDataLst>
      <p:tags r:id="rId1"/>
    </p:custDataLst>
    <p:extLst>
      <p:ext uri="{BB962C8B-B14F-4D97-AF65-F5344CB8AC3E}">
        <p14:creationId xmlns:p14="http://schemas.microsoft.com/office/powerpoint/2010/main" val="117847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9"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152400" y="1295400"/>
            <a:ext cx="6995762" cy="4419600"/>
          </a:xfrm>
          <a:prstGeom prst="rect">
            <a:avLst/>
          </a:prstGeom>
        </p:spPr>
      </p:pic>
      <p:sp>
        <p:nvSpPr>
          <p:cNvPr id="7" name="TextBox 6"/>
          <p:cNvSpPr txBox="1"/>
          <p:nvPr/>
        </p:nvSpPr>
        <p:spPr>
          <a:xfrm>
            <a:off x="1905000" y="304800"/>
            <a:ext cx="6705600" cy="430887"/>
          </a:xfrm>
          <a:prstGeom prst="rect">
            <a:avLst/>
          </a:prstGeom>
          <a:noFill/>
        </p:spPr>
        <p:txBody>
          <a:bodyPr wrap="square" rtlCol="0">
            <a:spAutoFit/>
          </a:bodyPr>
          <a:lstStyle/>
          <a:p>
            <a:r>
              <a:rPr lang="en-US" sz="2200" b="1" dirty="0">
                <a:solidFill>
                  <a:srgbClr val="FFCC00"/>
                </a:solidFill>
              </a:rPr>
              <a:t>4. Verify enrollment in your </a:t>
            </a:r>
            <a:r>
              <a:rPr lang="en-US" sz="2200" b="1" dirty="0" err="1">
                <a:solidFill>
                  <a:srgbClr val="FFCC00"/>
                </a:solidFill>
              </a:rPr>
              <a:t>StudentAccess</a:t>
            </a:r>
            <a:endParaRPr lang="en-US" sz="2200" b="1" dirty="0">
              <a:solidFill>
                <a:srgbClr val="FFCC00"/>
              </a:solidFill>
            </a:endParaRPr>
          </a:p>
        </p:txBody>
      </p:sp>
      <p:sp>
        <p:nvSpPr>
          <p:cNvPr id="5" name="Oval 4"/>
          <p:cNvSpPr/>
          <p:nvPr/>
        </p:nvSpPr>
        <p:spPr>
          <a:xfrm>
            <a:off x="4321629" y="1752991"/>
            <a:ext cx="914400" cy="304800"/>
          </a:xfrm>
          <a:prstGeom prst="ellipse">
            <a:avLst/>
          </a:prstGeom>
          <a:noFill/>
          <a:ln w="31750" cmpd="sng">
            <a:solidFill>
              <a:srgbClr val="FF0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7369443" y="1688459"/>
            <a:ext cx="1469757" cy="369332"/>
          </a:xfrm>
          <a:prstGeom prst="rect">
            <a:avLst/>
          </a:prstGeom>
          <a:noFill/>
        </p:spPr>
        <p:txBody>
          <a:bodyPr wrap="square" rtlCol="0">
            <a:spAutoFit/>
          </a:bodyPr>
          <a:lstStyle/>
          <a:p>
            <a:pPr marL="285750" indent="-285750">
              <a:buFont typeface="Arial" panose="020B0604020202020204" pitchFamily="34" charset="0"/>
              <a:buChar char="•"/>
            </a:pPr>
            <a:r>
              <a:rPr lang="en-US" dirty="0"/>
              <a:t>Logout</a:t>
            </a:r>
          </a:p>
        </p:txBody>
      </p:sp>
      <p:sp>
        <p:nvSpPr>
          <p:cNvPr id="8" name="TextBox 7"/>
          <p:cNvSpPr txBox="1"/>
          <p:nvPr/>
        </p:nvSpPr>
        <p:spPr>
          <a:xfrm>
            <a:off x="7369443" y="2058182"/>
            <a:ext cx="1843437" cy="923330"/>
          </a:xfrm>
          <a:prstGeom prst="rect">
            <a:avLst/>
          </a:prstGeom>
          <a:noFill/>
        </p:spPr>
        <p:txBody>
          <a:bodyPr wrap="square" rtlCol="0">
            <a:spAutoFit/>
          </a:bodyPr>
          <a:lstStyle/>
          <a:p>
            <a:pPr marL="285750" indent="-285750">
              <a:buFont typeface="Arial" panose="020B0604020202020204" pitchFamily="34" charset="0"/>
              <a:buChar char="•"/>
            </a:pPr>
            <a:r>
              <a:rPr lang="en-US" dirty="0"/>
              <a:t>Click and Login to </a:t>
            </a:r>
            <a:r>
              <a:rPr lang="en-US" dirty="0" err="1"/>
              <a:t>StudentAccess</a:t>
            </a:r>
            <a:endParaRPr lang="en-US" dirty="0"/>
          </a:p>
        </p:txBody>
      </p:sp>
    </p:spTree>
    <p:custDataLst>
      <p:tags r:id="rId1"/>
    </p:custDataLst>
    <p:extLst>
      <p:ext uri="{BB962C8B-B14F-4D97-AF65-F5344CB8AC3E}">
        <p14:creationId xmlns:p14="http://schemas.microsoft.com/office/powerpoint/2010/main" val="49960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9"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41514" y="1688459"/>
            <a:ext cx="6995450" cy="3709988"/>
          </a:xfrm>
          <a:prstGeom prst="rect">
            <a:avLst/>
          </a:prstGeom>
        </p:spPr>
      </p:pic>
      <p:sp>
        <p:nvSpPr>
          <p:cNvPr id="7" name="TextBox 6"/>
          <p:cNvSpPr txBox="1"/>
          <p:nvPr/>
        </p:nvSpPr>
        <p:spPr>
          <a:xfrm>
            <a:off x="1905000" y="304800"/>
            <a:ext cx="6705600" cy="430887"/>
          </a:xfrm>
          <a:prstGeom prst="rect">
            <a:avLst/>
          </a:prstGeom>
          <a:noFill/>
        </p:spPr>
        <p:txBody>
          <a:bodyPr wrap="square" rtlCol="0">
            <a:spAutoFit/>
          </a:bodyPr>
          <a:lstStyle/>
          <a:p>
            <a:r>
              <a:rPr lang="en-US" sz="2200" b="1" dirty="0">
                <a:solidFill>
                  <a:srgbClr val="FFCC00"/>
                </a:solidFill>
              </a:rPr>
              <a:t>4. Verify enrollment in your </a:t>
            </a:r>
            <a:r>
              <a:rPr lang="en-US" sz="2200" b="1" dirty="0" err="1">
                <a:solidFill>
                  <a:srgbClr val="FFCC00"/>
                </a:solidFill>
              </a:rPr>
              <a:t>StudentAccess</a:t>
            </a:r>
            <a:endParaRPr lang="en-US" sz="2200" b="1" dirty="0">
              <a:solidFill>
                <a:srgbClr val="FFCC00"/>
              </a:solidFill>
            </a:endParaRPr>
          </a:p>
        </p:txBody>
      </p:sp>
      <p:sp>
        <p:nvSpPr>
          <p:cNvPr id="5" name="Oval 4"/>
          <p:cNvSpPr/>
          <p:nvPr/>
        </p:nvSpPr>
        <p:spPr>
          <a:xfrm>
            <a:off x="141514" y="2667000"/>
            <a:ext cx="620486" cy="266896"/>
          </a:xfrm>
          <a:prstGeom prst="ellipse">
            <a:avLst/>
          </a:prstGeom>
          <a:noFill/>
          <a:ln w="31750" cmpd="sng">
            <a:solidFill>
              <a:srgbClr val="FF0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7136965" y="1688459"/>
            <a:ext cx="1702236" cy="369332"/>
          </a:xfrm>
          <a:prstGeom prst="rect">
            <a:avLst/>
          </a:prstGeom>
          <a:noFill/>
        </p:spPr>
        <p:txBody>
          <a:bodyPr wrap="square" rtlCol="0">
            <a:spAutoFit/>
          </a:bodyPr>
          <a:lstStyle/>
          <a:p>
            <a:pPr marL="285750" indent="-285750">
              <a:buFont typeface="Arial" panose="020B0604020202020204" pitchFamily="34" charset="0"/>
              <a:buChar char="•"/>
            </a:pPr>
            <a:r>
              <a:rPr lang="en-US" dirty="0"/>
              <a:t>Logout</a:t>
            </a:r>
          </a:p>
        </p:txBody>
      </p:sp>
      <p:sp>
        <p:nvSpPr>
          <p:cNvPr id="8" name="TextBox 7"/>
          <p:cNvSpPr txBox="1"/>
          <p:nvPr/>
        </p:nvSpPr>
        <p:spPr>
          <a:xfrm>
            <a:off x="7136965" y="2058182"/>
            <a:ext cx="2075916" cy="646331"/>
          </a:xfrm>
          <a:prstGeom prst="rect">
            <a:avLst/>
          </a:prstGeom>
          <a:noFill/>
        </p:spPr>
        <p:txBody>
          <a:bodyPr wrap="square" rtlCol="0">
            <a:spAutoFit/>
          </a:bodyPr>
          <a:lstStyle/>
          <a:p>
            <a:pPr marL="285750" indent="-285750">
              <a:buFont typeface="Arial" panose="020B0604020202020204" pitchFamily="34" charset="0"/>
              <a:buChar char="•"/>
            </a:pPr>
            <a:r>
              <a:rPr lang="en-US" dirty="0"/>
              <a:t>Click and Login to </a:t>
            </a:r>
            <a:r>
              <a:rPr lang="en-US" dirty="0" err="1"/>
              <a:t>StudentAccess</a:t>
            </a:r>
            <a:endParaRPr lang="en-US" dirty="0"/>
          </a:p>
        </p:txBody>
      </p:sp>
      <p:sp>
        <p:nvSpPr>
          <p:cNvPr id="9" name="TextBox 8"/>
          <p:cNvSpPr txBox="1"/>
          <p:nvPr/>
        </p:nvSpPr>
        <p:spPr>
          <a:xfrm>
            <a:off x="7136965" y="2704513"/>
            <a:ext cx="2075916" cy="646331"/>
          </a:xfrm>
          <a:prstGeom prst="rect">
            <a:avLst/>
          </a:prstGeom>
          <a:noFill/>
        </p:spPr>
        <p:txBody>
          <a:bodyPr wrap="square" rtlCol="0">
            <a:spAutoFit/>
          </a:bodyPr>
          <a:lstStyle/>
          <a:p>
            <a:pPr marL="285750" indent="-285750">
              <a:buFont typeface="Arial" panose="020B0604020202020204" pitchFamily="34" charset="0"/>
              <a:buChar char="•"/>
            </a:pPr>
            <a:r>
              <a:rPr lang="en-US" dirty="0"/>
              <a:t>Click on Study List</a:t>
            </a:r>
          </a:p>
        </p:txBody>
      </p:sp>
      <p:sp>
        <p:nvSpPr>
          <p:cNvPr id="6" name="Rectangle 5"/>
          <p:cNvSpPr/>
          <p:nvPr/>
        </p:nvSpPr>
        <p:spPr>
          <a:xfrm>
            <a:off x="5486400" y="2933896"/>
            <a:ext cx="685800" cy="11410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4724400" y="3048000"/>
            <a:ext cx="1066800"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291317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9"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905000" y="304800"/>
            <a:ext cx="6705600" cy="430887"/>
          </a:xfrm>
          <a:prstGeom prst="rect">
            <a:avLst/>
          </a:prstGeom>
          <a:noFill/>
        </p:spPr>
        <p:txBody>
          <a:bodyPr wrap="square" rtlCol="0">
            <a:spAutoFit/>
          </a:bodyPr>
          <a:lstStyle/>
          <a:p>
            <a:r>
              <a:rPr lang="en-US" sz="2200" b="1" dirty="0">
                <a:solidFill>
                  <a:srgbClr val="FFCC00"/>
                </a:solidFill>
              </a:rPr>
              <a:t>4. Verify enrollment in your </a:t>
            </a:r>
            <a:r>
              <a:rPr lang="en-US" sz="2200" b="1" dirty="0" err="1">
                <a:solidFill>
                  <a:srgbClr val="FFCC00"/>
                </a:solidFill>
              </a:rPr>
              <a:t>StudentAccess</a:t>
            </a:r>
            <a:endParaRPr lang="en-US" sz="2200" b="1" dirty="0">
              <a:solidFill>
                <a:srgbClr val="FFCC00"/>
              </a:solidFill>
            </a:endParaRPr>
          </a:p>
        </p:txBody>
      </p:sp>
      <p:sp>
        <p:nvSpPr>
          <p:cNvPr id="3" name="TextBox 2"/>
          <p:cNvSpPr txBox="1"/>
          <p:nvPr/>
        </p:nvSpPr>
        <p:spPr>
          <a:xfrm>
            <a:off x="7136965" y="1409324"/>
            <a:ext cx="1702236" cy="369332"/>
          </a:xfrm>
          <a:prstGeom prst="rect">
            <a:avLst/>
          </a:prstGeom>
          <a:noFill/>
        </p:spPr>
        <p:txBody>
          <a:bodyPr wrap="square" rtlCol="0">
            <a:spAutoFit/>
          </a:bodyPr>
          <a:lstStyle/>
          <a:p>
            <a:pPr marL="285750" indent="-285750">
              <a:buFont typeface="Arial" panose="020B0604020202020204" pitchFamily="34" charset="0"/>
              <a:buChar char="•"/>
            </a:pPr>
            <a:r>
              <a:rPr lang="en-US" dirty="0"/>
              <a:t>Logout</a:t>
            </a:r>
          </a:p>
        </p:txBody>
      </p:sp>
      <p:sp>
        <p:nvSpPr>
          <p:cNvPr id="8" name="TextBox 7"/>
          <p:cNvSpPr txBox="1"/>
          <p:nvPr/>
        </p:nvSpPr>
        <p:spPr>
          <a:xfrm>
            <a:off x="7132611" y="1797278"/>
            <a:ext cx="2075916" cy="646331"/>
          </a:xfrm>
          <a:prstGeom prst="rect">
            <a:avLst/>
          </a:prstGeom>
          <a:noFill/>
        </p:spPr>
        <p:txBody>
          <a:bodyPr wrap="square" rtlCol="0">
            <a:spAutoFit/>
          </a:bodyPr>
          <a:lstStyle/>
          <a:p>
            <a:pPr marL="285750" indent="-285750">
              <a:buFont typeface="Arial" panose="020B0604020202020204" pitchFamily="34" charset="0"/>
              <a:buChar char="•"/>
            </a:pPr>
            <a:r>
              <a:rPr lang="en-US" dirty="0"/>
              <a:t>Click and Login to </a:t>
            </a:r>
            <a:r>
              <a:rPr lang="en-US" dirty="0" err="1"/>
              <a:t>StudentAccess</a:t>
            </a:r>
            <a:endParaRPr lang="en-US" dirty="0"/>
          </a:p>
        </p:txBody>
      </p:sp>
      <p:sp>
        <p:nvSpPr>
          <p:cNvPr id="9" name="TextBox 8"/>
          <p:cNvSpPr txBox="1"/>
          <p:nvPr/>
        </p:nvSpPr>
        <p:spPr>
          <a:xfrm>
            <a:off x="7132611" y="2419660"/>
            <a:ext cx="2075916" cy="2031325"/>
          </a:xfrm>
          <a:prstGeom prst="rect">
            <a:avLst/>
          </a:prstGeom>
          <a:noFill/>
        </p:spPr>
        <p:txBody>
          <a:bodyPr wrap="square" rtlCol="0">
            <a:spAutoFit/>
          </a:bodyPr>
          <a:lstStyle/>
          <a:p>
            <a:pPr marL="285750" indent="-285750">
              <a:buFont typeface="Arial" panose="020B0604020202020204" pitchFamily="34" charset="0"/>
              <a:buChar char="•"/>
            </a:pPr>
            <a:r>
              <a:rPr lang="en-US" dirty="0"/>
              <a:t>Click on Study List</a:t>
            </a:r>
          </a:p>
          <a:p>
            <a:pPr marL="285750" indent="-285750">
              <a:buFont typeface="Arial" panose="020B0604020202020204" pitchFamily="34" charset="0"/>
              <a:buChar char="•"/>
            </a:pPr>
            <a:r>
              <a:rPr lang="en-US" dirty="0"/>
              <a:t>Make sure to review your final exam schedule at the bottom of your study list.</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1143000"/>
            <a:ext cx="6636720" cy="4854537"/>
          </a:xfrm>
          <a:prstGeom prst="rect">
            <a:avLst/>
          </a:prstGeom>
        </p:spPr>
      </p:pic>
      <p:sp>
        <p:nvSpPr>
          <p:cNvPr id="2" name="Right Brace 1"/>
          <p:cNvSpPr/>
          <p:nvPr/>
        </p:nvSpPr>
        <p:spPr>
          <a:xfrm>
            <a:off x="7010400" y="3505200"/>
            <a:ext cx="457200" cy="2209800"/>
          </a:xfrm>
          <a:prstGeom prst="rightBrace">
            <a:avLst>
              <a:gd name="adj1" fmla="val 8333"/>
              <a:gd name="adj2" fmla="val 23793"/>
            </a:avLst>
          </a:prstGeom>
        </p:spPr>
        <p:style>
          <a:lnRef idx="2">
            <a:schemeClr val="accent5"/>
          </a:lnRef>
          <a:fillRef idx="0">
            <a:schemeClr val="accent5"/>
          </a:fillRef>
          <a:effectRef idx="1">
            <a:schemeClr val="accent5"/>
          </a:effectRef>
          <a:fontRef idx="minor">
            <a:schemeClr val="tx1"/>
          </a:fontRef>
        </p:style>
        <p:txBody>
          <a:bodyPr rtlCol="0" anchor="ctr"/>
          <a:lstStyle/>
          <a:p>
            <a:pPr algn="ctr"/>
            <a:endParaRPr lang="en-US"/>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81928" y="4494351"/>
            <a:ext cx="1177282" cy="1177282"/>
          </a:xfrm>
          <a:prstGeom prst="rect">
            <a:avLst/>
          </a:prstGeom>
        </p:spPr>
      </p:pic>
    </p:spTree>
    <p:custDataLst>
      <p:tags r:id="rId1"/>
    </p:custDataLst>
    <p:extLst>
      <p:ext uri="{BB962C8B-B14F-4D97-AF65-F5344CB8AC3E}">
        <p14:creationId xmlns:p14="http://schemas.microsoft.com/office/powerpoint/2010/main" val="2886102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228600"/>
            <a:ext cx="8991600" cy="769441"/>
          </a:xfrm>
          <a:prstGeom prst="rect">
            <a:avLst/>
          </a:prstGeom>
          <a:noFill/>
        </p:spPr>
        <p:txBody>
          <a:bodyPr wrap="square" rtlCol="0">
            <a:spAutoFit/>
          </a:bodyPr>
          <a:lstStyle/>
          <a:p>
            <a:pPr algn="ctr"/>
            <a:r>
              <a:rPr lang="en-US" sz="4400" b="1" dirty="0">
                <a:solidFill>
                  <a:srgbClr val="FFCC00"/>
                </a:solidFill>
              </a:rPr>
              <a:t>Prerequisite Clearing Requests</a:t>
            </a:r>
          </a:p>
        </p:txBody>
      </p:sp>
      <p:sp>
        <p:nvSpPr>
          <p:cNvPr id="3" name="TextBox 2"/>
          <p:cNvSpPr txBox="1"/>
          <p:nvPr/>
        </p:nvSpPr>
        <p:spPr>
          <a:xfrm>
            <a:off x="419100" y="1371600"/>
            <a:ext cx="8305800" cy="4262705"/>
          </a:xfrm>
          <a:prstGeom prst="rect">
            <a:avLst/>
          </a:prstGeom>
          <a:noFill/>
        </p:spPr>
        <p:txBody>
          <a:bodyPr wrap="square" rtlCol="0">
            <a:spAutoFit/>
          </a:bodyPr>
          <a:lstStyle/>
          <a:p>
            <a:pPr marL="342900" indent="-342900">
              <a:buFont typeface="Wingdings" panose="05000000000000000000" pitchFamily="2" charset="2"/>
              <a:buChar char="§"/>
            </a:pPr>
            <a:r>
              <a:rPr lang="en-US" sz="2200" b="1" dirty="0">
                <a:latin typeface="Times New Roman" panose="02020603050405020304" pitchFamily="18" charset="0"/>
                <a:cs typeface="Times New Roman" panose="02020603050405020304" pitchFamily="18" charset="0"/>
              </a:rPr>
              <a:t>WebReg does not recognize prerequisite credit via AP exam, non-UCI course, syllabus review,  petition and/or exception to policy</a:t>
            </a:r>
          </a:p>
          <a:p>
            <a:pPr marL="342900" indent="-342900">
              <a:buFont typeface="Wingdings" panose="05000000000000000000" pitchFamily="2" charset="2"/>
              <a:buChar char="§"/>
            </a:pPr>
            <a:r>
              <a:rPr lang="en-US" sz="2200" dirty="0">
                <a:latin typeface="Times New Roman" panose="02020603050405020304" pitchFamily="18" charset="0"/>
                <a:cs typeface="Times New Roman" panose="02020603050405020304" pitchFamily="18" charset="0"/>
              </a:rPr>
              <a:t>Go to </a:t>
            </a:r>
            <a:r>
              <a:rPr lang="en-US" sz="2200" b="1" dirty="0">
                <a:solidFill>
                  <a:srgbClr val="A0308B"/>
                </a:solidFill>
                <a:latin typeface="Times New Roman" panose="02020603050405020304" pitchFamily="18" charset="0"/>
                <a:cs typeface="Times New Roman" panose="02020603050405020304" pitchFamily="18" charset="0"/>
              </a:rPr>
              <a:t>https://ugradforms.ics.uci.edu</a:t>
            </a:r>
          </a:p>
          <a:p>
            <a:pPr marL="342900" indent="-342900">
              <a:buFont typeface="Wingdings" panose="05000000000000000000" pitchFamily="2" charset="2"/>
              <a:buChar char="§"/>
            </a:pPr>
            <a:r>
              <a:rPr lang="en-US" sz="2200" dirty="0">
                <a:latin typeface="Times New Roman" panose="02020603050405020304" pitchFamily="18" charset="0"/>
                <a:cs typeface="Times New Roman" panose="02020603050405020304" pitchFamily="18" charset="0"/>
              </a:rPr>
              <a:t>Open 24/7.  Do not wait until the last minute to submit your prerequisite clearing (PC) requests.</a:t>
            </a:r>
          </a:p>
          <a:p>
            <a:pPr marL="342900" indent="-342900">
              <a:buFont typeface="Wingdings" panose="05000000000000000000" pitchFamily="2" charset="2"/>
              <a:buChar char="§"/>
            </a:pPr>
            <a:r>
              <a:rPr lang="en-US" sz="2200" dirty="0">
                <a:latin typeface="Times New Roman" panose="02020603050405020304" pitchFamily="18" charset="0"/>
                <a:cs typeface="Times New Roman" panose="02020603050405020304" pitchFamily="18" charset="0"/>
              </a:rPr>
              <a:t>Do not submit requests for courses you do not need clearance for.</a:t>
            </a:r>
          </a:p>
          <a:p>
            <a:pPr marL="342900" indent="-342900">
              <a:buFont typeface="Wingdings" panose="05000000000000000000" pitchFamily="2" charset="2"/>
              <a:buChar char="§"/>
            </a:pPr>
            <a:r>
              <a:rPr lang="en-US" sz="2200" dirty="0">
                <a:latin typeface="Times New Roman" panose="02020603050405020304" pitchFamily="18" charset="0"/>
                <a:cs typeface="Times New Roman" panose="02020603050405020304" pitchFamily="18" charset="0"/>
              </a:rPr>
              <a:t>Do not expect staff to clear your PC requests in a short time frame or ask us to put you ahead of the queue.</a:t>
            </a:r>
          </a:p>
          <a:p>
            <a:pPr algn="ctr"/>
            <a:endParaRPr lang="en-US" sz="2300" b="1" u="sng" dirty="0">
              <a:latin typeface="Times New Roman" panose="02020603050405020304" pitchFamily="18" charset="0"/>
              <a:cs typeface="Times New Roman" panose="02020603050405020304" pitchFamily="18" charset="0"/>
            </a:endParaRPr>
          </a:p>
          <a:p>
            <a:r>
              <a:rPr lang="en-US" sz="2400" b="1" u="sng" dirty="0">
                <a:latin typeface="Times New Roman" panose="02020603050405020304" pitchFamily="18" charset="0"/>
                <a:cs typeface="Times New Roman" panose="02020603050405020304" pitchFamily="18" charset="0"/>
              </a:rPr>
              <a:t>Note</a:t>
            </a:r>
            <a:r>
              <a:rPr lang="en-US" sz="2400" b="1" dirty="0">
                <a:latin typeface="Times New Roman" panose="02020603050405020304" pitchFamily="18" charset="0"/>
                <a:cs typeface="Times New Roman" panose="02020603050405020304" pitchFamily="18" charset="0"/>
              </a:rPr>
              <a:t>: If you need to be cleared for a non-ICS course, you must go to the academic counseling unit of the </a:t>
            </a:r>
            <a:r>
              <a:rPr lang="en-US" sz="2400" b="1" dirty="0" err="1">
                <a:latin typeface="Times New Roman" panose="02020603050405020304" pitchFamily="18" charset="0"/>
                <a:cs typeface="Times New Roman" panose="02020603050405020304" pitchFamily="18" charset="0"/>
              </a:rPr>
              <a:t>dept</a:t>
            </a:r>
            <a:r>
              <a:rPr lang="en-US" sz="2400" b="1" dirty="0">
                <a:latin typeface="Times New Roman" panose="02020603050405020304" pitchFamily="18" charset="0"/>
                <a:cs typeface="Times New Roman" panose="02020603050405020304" pitchFamily="18" charset="0"/>
              </a:rPr>
              <a:t> that offers the course</a:t>
            </a:r>
          </a:p>
        </p:txBody>
      </p:sp>
    </p:spTree>
    <p:custDataLst>
      <p:tags r:id="rId1"/>
    </p:custDataLst>
    <p:extLst>
      <p:ext uri="{BB962C8B-B14F-4D97-AF65-F5344CB8AC3E}">
        <p14:creationId xmlns:p14="http://schemas.microsoft.com/office/powerpoint/2010/main" val="403675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228600"/>
            <a:ext cx="8001000" cy="769441"/>
          </a:xfrm>
          <a:prstGeom prst="rect">
            <a:avLst/>
          </a:prstGeom>
          <a:noFill/>
        </p:spPr>
        <p:txBody>
          <a:bodyPr wrap="square" rtlCol="0">
            <a:spAutoFit/>
          </a:bodyPr>
          <a:lstStyle/>
          <a:p>
            <a:pPr algn="ctr"/>
            <a:r>
              <a:rPr lang="en-US" sz="4400" b="1" dirty="0">
                <a:solidFill>
                  <a:srgbClr val="FFCC00"/>
                </a:solidFill>
              </a:rPr>
              <a:t>Important Events</a:t>
            </a:r>
          </a:p>
        </p:txBody>
      </p:sp>
      <p:sp>
        <p:nvSpPr>
          <p:cNvPr id="3" name="TextBox 2"/>
          <p:cNvSpPr txBox="1"/>
          <p:nvPr/>
        </p:nvSpPr>
        <p:spPr>
          <a:xfrm>
            <a:off x="3352800" y="1371600"/>
            <a:ext cx="5562600" cy="4708981"/>
          </a:xfrm>
          <a:prstGeom prst="rect">
            <a:avLst/>
          </a:prstGeom>
          <a:noFill/>
        </p:spPr>
        <p:txBody>
          <a:bodyPr wrap="square" rtlCol="0">
            <a:spAutoFit/>
          </a:bodyPr>
          <a:lstStyle/>
          <a:p>
            <a:pPr marL="342900" indent="-342900">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International Student Parent Orientation Program (ISPOP) </a:t>
            </a:r>
          </a:p>
          <a:p>
            <a:pPr marL="800100" lvl="1" indent="-342900">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September 17-19 </a:t>
            </a:r>
          </a:p>
          <a:p>
            <a:pPr marL="342900" indent="-342900">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Welcome Week</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Monday, Sept 23 - Wednesday Sept 25</a:t>
            </a:r>
          </a:p>
          <a:p>
            <a:pPr marL="342900" indent="-342900">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New Student Convocation</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Monday, Sept 23</a:t>
            </a:r>
          </a:p>
          <a:p>
            <a:pPr marL="342900" indent="-342900">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Dean’s Welcome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Monday, Sept 23</a:t>
            </a:r>
          </a:p>
          <a:p>
            <a:pPr marL="342900" indent="-342900">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Anteater Club Fair</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Monday, Sept 23</a:t>
            </a:r>
          </a:p>
          <a:p>
            <a:pPr marL="342900" indent="-342900">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First Day of Instruction</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September 26</a:t>
            </a:r>
          </a:p>
          <a:p>
            <a:pPr marL="800100" lvl="1" indent="-342900">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a:p>
            <a:pPr algn="ctr"/>
            <a:r>
              <a:rPr lang="en-US" sz="2000" b="1" u="sng" dirty="0">
                <a:latin typeface="Times New Roman" panose="02020603050405020304" pitchFamily="18" charset="0"/>
                <a:cs typeface="Times New Roman" panose="02020603050405020304" pitchFamily="18" charset="0"/>
              </a:rPr>
              <a:t>Note</a:t>
            </a:r>
            <a:r>
              <a:rPr lang="en-US" sz="2000" b="1" dirty="0">
                <a:latin typeface="Times New Roman" panose="02020603050405020304" pitchFamily="18" charset="0"/>
                <a:cs typeface="Times New Roman" panose="02020603050405020304" pitchFamily="18" charset="0"/>
              </a:rPr>
              <a:t>: All Welcome Week events are FREE! </a:t>
            </a:r>
            <a:r>
              <a:rPr lang="en-US" sz="2000" b="1" dirty="0">
                <a:latin typeface="Times New Roman" panose="02020603050405020304" pitchFamily="18" charset="0"/>
                <a:cs typeface="Times New Roman" panose="02020603050405020304" pitchFamily="18" charset="0"/>
                <a:sym typeface="Wingdings" panose="05000000000000000000" pitchFamily="2" charset="2"/>
              </a:rPr>
              <a:t></a:t>
            </a:r>
            <a:endParaRPr lang="en-US" sz="2000" b="1" dirty="0">
              <a:latin typeface="Times New Roman" panose="02020603050405020304" pitchFamily="18" charset="0"/>
              <a:cs typeface="Times New Roman" panose="02020603050405020304" pitchFamily="18" charset="0"/>
            </a:endParaRPr>
          </a:p>
        </p:txBody>
      </p:sp>
      <p:pic>
        <p:nvPicPr>
          <p:cNvPr id="4" name="Picture 9" descr="Cover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461155"/>
            <a:ext cx="2932112" cy="416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0990423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228600"/>
            <a:ext cx="7467600" cy="769441"/>
          </a:xfrm>
          <a:prstGeom prst="rect">
            <a:avLst/>
          </a:prstGeom>
          <a:noFill/>
        </p:spPr>
        <p:txBody>
          <a:bodyPr wrap="square" rtlCol="0">
            <a:spAutoFit/>
          </a:bodyPr>
          <a:lstStyle/>
          <a:p>
            <a:pPr algn="ctr"/>
            <a:r>
              <a:rPr lang="en-US" sz="4400" b="1" dirty="0">
                <a:solidFill>
                  <a:srgbClr val="FFCC00"/>
                </a:solidFill>
              </a:rPr>
              <a:t>Don’t Forget</a:t>
            </a:r>
          </a:p>
        </p:txBody>
      </p:sp>
      <p:sp>
        <p:nvSpPr>
          <p:cNvPr id="3" name="TextBox 2"/>
          <p:cNvSpPr txBox="1"/>
          <p:nvPr/>
        </p:nvSpPr>
        <p:spPr>
          <a:xfrm>
            <a:off x="571500" y="1981200"/>
            <a:ext cx="7848600" cy="2862322"/>
          </a:xfrm>
          <a:prstGeom prst="rect">
            <a:avLst/>
          </a:prstGeom>
          <a:noFill/>
        </p:spPr>
        <p:txBody>
          <a:bodyPr wrap="square" rtlCol="0">
            <a:spAutoFit/>
          </a:bodyPr>
          <a:lstStyle/>
          <a:p>
            <a:pPr algn="ctr"/>
            <a:r>
              <a:rPr lang="en-US" sz="6000" b="1" dirty="0">
                <a:solidFill>
                  <a:srgbClr val="0070C0"/>
                </a:solidFill>
                <a:latin typeface="Times New Roman" panose="02020603050405020304" pitchFamily="18" charset="0"/>
                <a:cs typeface="Times New Roman" panose="02020603050405020304" pitchFamily="18" charset="0"/>
              </a:rPr>
              <a:t>CLASSES BEGIN </a:t>
            </a:r>
          </a:p>
          <a:p>
            <a:pPr algn="ctr"/>
            <a:r>
              <a:rPr lang="en-US" sz="6000" b="1" dirty="0">
                <a:solidFill>
                  <a:srgbClr val="0070C0"/>
                </a:solidFill>
                <a:latin typeface="Times New Roman" panose="02020603050405020304" pitchFamily="18" charset="0"/>
                <a:cs typeface="Times New Roman" panose="02020603050405020304" pitchFamily="18" charset="0"/>
              </a:rPr>
              <a:t>THURSDAY, SEPTEMBER 26!</a:t>
            </a:r>
          </a:p>
        </p:txBody>
      </p:sp>
    </p:spTree>
    <p:custDataLst>
      <p:tags r:id="rId1"/>
    </p:custDataLst>
    <p:extLst>
      <p:ext uri="{BB962C8B-B14F-4D97-AF65-F5344CB8AC3E}">
        <p14:creationId xmlns:p14="http://schemas.microsoft.com/office/powerpoint/2010/main" val="13716782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extLst/>
          </p:nvPr>
        </p:nvGraphicFramePr>
        <p:xfrm>
          <a:off x="1520582" y="1343618"/>
          <a:ext cx="5582247" cy="3774321"/>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p:cNvSpPr txBox="1"/>
          <p:nvPr/>
        </p:nvSpPr>
        <p:spPr>
          <a:xfrm>
            <a:off x="304800" y="304800"/>
            <a:ext cx="8686800" cy="1446550"/>
          </a:xfrm>
          <a:prstGeom prst="rect">
            <a:avLst/>
          </a:prstGeom>
          <a:noFill/>
        </p:spPr>
        <p:txBody>
          <a:bodyPr wrap="square" rtlCol="0">
            <a:spAutoFit/>
          </a:bodyPr>
          <a:lstStyle/>
          <a:p>
            <a:pPr algn="ctr"/>
            <a:r>
              <a:rPr lang="en-US" sz="4400" b="1" dirty="0">
                <a:solidFill>
                  <a:srgbClr val="FFCC00"/>
                </a:solidFill>
                <a:effectLst>
                  <a:outerShdw blurRad="38100" dist="38100" dir="2700000" algn="tl">
                    <a:srgbClr val="000000">
                      <a:alpha val="43137"/>
                    </a:srgbClr>
                  </a:outerShdw>
                </a:effectLst>
              </a:rPr>
              <a:t>3 Components of your UCI Degree </a:t>
            </a:r>
            <a:endParaRPr lang="en-US" sz="4400" b="1" dirty="0">
              <a:solidFill>
                <a:srgbClr val="FFCC00"/>
              </a:solidFill>
            </a:endParaRPr>
          </a:p>
          <a:p>
            <a:endParaRPr lang="en-US" sz="4400" dirty="0"/>
          </a:p>
        </p:txBody>
      </p:sp>
      <p:sp>
        <p:nvSpPr>
          <p:cNvPr id="3" name="AutoShape 11"/>
          <p:cNvSpPr>
            <a:spLocks noChangeArrowheads="1"/>
          </p:cNvSpPr>
          <p:nvPr/>
        </p:nvSpPr>
        <p:spPr bwMode="auto">
          <a:xfrm>
            <a:off x="190500" y="1525092"/>
            <a:ext cx="2362200" cy="609600"/>
          </a:xfrm>
          <a:prstGeom prst="flowChartProcess">
            <a:avLst/>
          </a:prstGeom>
          <a:solidFill>
            <a:schemeClr val="accent3">
              <a:lumMod val="40000"/>
              <a:lumOff val="60000"/>
            </a:schemeClr>
          </a:solidFill>
          <a:ln w="9525">
            <a:noFill/>
            <a:miter lim="800000"/>
            <a:headEnd/>
            <a:tailEnd/>
          </a:ln>
          <a:effectLst/>
        </p:spPr>
        <p:txBody>
          <a:bodyPr wrap="none" anchor="ctr"/>
          <a:lstStyle/>
          <a:p>
            <a:pPr algn="ctr" eaLnBrk="0" hangingPunct="0">
              <a:defRPr/>
            </a:pPr>
            <a:r>
              <a:rPr lang="en-US" b="1" dirty="0">
                <a:latin typeface="+mj-lt"/>
              </a:rPr>
              <a:t>UC Requirements</a:t>
            </a:r>
          </a:p>
        </p:txBody>
      </p:sp>
      <p:sp>
        <p:nvSpPr>
          <p:cNvPr id="7" name="AutoShape 16"/>
          <p:cNvSpPr>
            <a:spLocks noChangeArrowheads="1"/>
          </p:cNvSpPr>
          <p:nvPr/>
        </p:nvSpPr>
        <p:spPr bwMode="auto">
          <a:xfrm>
            <a:off x="6295328" y="1369257"/>
            <a:ext cx="2639122" cy="764185"/>
          </a:xfrm>
          <a:prstGeom prst="flowChartProcess">
            <a:avLst/>
          </a:prstGeom>
          <a:solidFill>
            <a:schemeClr val="bg1">
              <a:lumMod val="85000"/>
            </a:schemeClr>
          </a:solidFill>
          <a:ln w="9525">
            <a:noFill/>
            <a:miter lim="800000"/>
            <a:headEnd/>
            <a:tailEnd/>
          </a:ln>
          <a:effectLst/>
        </p:spPr>
        <p:txBody>
          <a:bodyPr wrap="none" anchor="ctr"/>
          <a:lstStyle/>
          <a:p>
            <a:pPr algn="ctr" eaLnBrk="0" hangingPunct="0">
              <a:defRPr/>
            </a:pPr>
            <a:r>
              <a:rPr lang="en-US" b="1" dirty="0">
                <a:latin typeface="+mj-lt"/>
              </a:rPr>
              <a:t>General Education</a:t>
            </a:r>
          </a:p>
          <a:p>
            <a:pPr algn="ctr" eaLnBrk="0" hangingPunct="0">
              <a:defRPr/>
            </a:pPr>
            <a:r>
              <a:rPr lang="en-US" b="1" dirty="0">
                <a:latin typeface="+mj-lt"/>
              </a:rPr>
              <a:t>Requirements</a:t>
            </a:r>
          </a:p>
        </p:txBody>
      </p:sp>
      <p:sp>
        <p:nvSpPr>
          <p:cNvPr id="9" name="AutoShape 17"/>
          <p:cNvSpPr>
            <a:spLocks noChangeArrowheads="1"/>
          </p:cNvSpPr>
          <p:nvPr/>
        </p:nvSpPr>
        <p:spPr bwMode="auto">
          <a:xfrm>
            <a:off x="533400" y="4084098"/>
            <a:ext cx="2286000" cy="609600"/>
          </a:xfrm>
          <a:prstGeom prst="flowChartProcess">
            <a:avLst/>
          </a:prstGeom>
          <a:solidFill>
            <a:schemeClr val="accent2">
              <a:lumMod val="60000"/>
              <a:lumOff val="40000"/>
            </a:schemeClr>
          </a:solidFill>
          <a:ln w="9525">
            <a:noFill/>
            <a:miter lim="800000"/>
            <a:headEnd/>
            <a:tailEnd/>
          </a:ln>
          <a:effectLst/>
        </p:spPr>
        <p:txBody>
          <a:bodyPr wrap="none" anchor="ctr"/>
          <a:lstStyle/>
          <a:p>
            <a:pPr algn="ctr" eaLnBrk="0" hangingPunct="0">
              <a:defRPr/>
            </a:pPr>
            <a:r>
              <a:rPr lang="en-US" b="1" dirty="0">
                <a:latin typeface="+mj-lt"/>
              </a:rPr>
              <a:t>Major</a:t>
            </a:r>
            <a:r>
              <a:rPr lang="en-US" dirty="0">
                <a:effectLst>
                  <a:outerShdw blurRad="38100" dist="38100" dir="2700000" algn="tl">
                    <a:srgbClr val="000000">
                      <a:alpha val="43137"/>
                    </a:srgbClr>
                  </a:outerShdw>
                </a:effectLst>
                <a:latin typeface="+mj-lt"/>
              </a:rPr>
              <a:t> </a:t>
            </a:r>
            <a:r>
              <a:rPr lang="en-US" b="1" dirty="0">
                <a:latin typeface="+mj-lt"/>
              </a:rPr>
              <a:t>Requirements</a:t>
            </a:r>
          </a:p>
        </p:txBody>
      </p:sp>
      <p:sp>
        <p:nvSpPr>
          <p:cNvPr id="22" name="TextBox 21"/>
          <p:cNvSpPr txBox="1"/>
          <p:nvPr/>
        </p:nvSpPr>
        <p:spPr>
          <a:xfrm>
            <a:off x="160020" y="2192961"/>
            <a:ext cx="2857500" cy="1754326"/>
          </a:xfrm>
          <a:prstGeom prst="rect">
            <a:avLst/>
          </a:prstGeom>
          <a:noFill/>
        </p:spPr>
        <p:txBody>
          <a:bodyPr wrap="square" rtlCol="0">
            <a:spAutoFit/>
          </a:bodyPr>
          <a:lstStyle/>
          <a:p>
            <a:pPr marL="342900" indent="-342900">
              <a:buAutoNum type="arabicPeriod"/>
            </a:pPr>
            <a:r>
              <a:rPr lang="en-US" dirty="0"/>
              <a:t>UC Entry Level Writing</a:t>
            </a:r>
          </a:p>
          <a:p>
            <a:pPr marL="342900" indent="-342900">
              <a:buAutoNum type="arabicPeriod"/>
            </a:pPr>
            <a:r>
              <a:rPr lang="en-US" dirty="0"/>
              <a:t>American Hist. &amp; Inst.</a:t>
            </a:r>
          </a:p>
          <a:p>
            <a:pPr marL="342900" indent="-342900">
              <a:buAutoNum type="arabicPeriod"/>
            </a:pPr>
            <a:r>
              <a:rPr lang="en-US" dirty="0"/>
              <a:t>Minimum units</a:t>
            </a:r>
          </a:p>
          <a:p>
            <a:pPr marL="342900" indent="-342900">
              <a:buAutoNum type="arabicPeriod"/>
            </a:pPr>
            <a:r>
              <a:rPr lang="en-US" dirty="0"/>
              <a:t>Minimum GPA</a:t>
            </a:r>
          </a:p>
          <a:p>
            <a:pPr marL="342900" indent="-342900">
              <a:buAutoNum type="arabicPeriod"/>
            </a:pPr>
            <a:r>
              <a:rPr lang="en-US" dirty="0"/>
              <a:t>Residency</a:t>
            </a:r>
          </a:p>
          <a:p>
            <a:endParaRPr lang="en-US" dirty="0"/>
          </a:p>
        </p:txBody>
      </p:sp>
      <p:sp>
        <p:nvSpPr>
          <p:cNvPr id="23" name="TextBox 22"/>
          <p:cNvSpPr txBox="1"/>
          <p:nvPr/>
        </p:nvSpPr>
        <p:spPr>
          <a:xfrm>
            <a:off x="6127750" y="2270879"/>
            <a:ext cx="3026472" cy="3139321"/>
          </a:xfrm>
          <a:prstGeom prst="rect">
            <a:avLst/>
          </a:prstGeom>
          <a:noFill/>
        </p:spPr>
        <p:txBody>
          <a:bodyPr wrap="square" rtlCol="0">
            <a:spAutoFit/>
          </a:bodyPr>
          <a:lstStyle/>
          <a:p>
            <a:pPr marL="342900" indent="-342900">
              <a:buAutoNum type="arabicPeriod"/>
            </a:pPr>
            <a:r>
              <a:rPr lang="en-US" dirty="0"/>
              <a:t>Writing</a:t>
            </a:r>
          </a:p>
          <a:p>
            <a:pPr marL="342900" indent="-342900">
              <a:buAutoNum type="arabicPeriod"/>
            </a:pPr>
            <a:r>
              <a:rPr lang="en-US" dirty="0"/>
              <a:t>Science &amp; Tech</a:t>
            </a:r>
          </a:p>
          <a:p>
            <a:pPr marL="342900" indent="-342900">
              <a:buAutoNum type="arabicPeriod"/>
            </a:pPr>
            <a:r>
              <a:rPr lang="en-US" dirty="0"/>
              <a:t>Social and Behavioral Sci.</a:t>
            </a:r>
          </a:p>
          <a:p>
            <a:pPr marL="342900" indent="-342900">
              <a:buAutoNum type="arabicPeriod"/>
            </a:pPr>
            <a:r>
              <a:rPr lang="en-US" dirty="0"/>
              <a:t>Arts and </a:t>
            </a:r>
            <a:r>
              <a:rPr lang="en-US" dirty="0" err="1"/>
              <a:t>Humanties</a:t>
            </a:r>
            <a:endParaRPr lang="en-US" dirty="0"/>
          </a:p>
          <a:p>
            <a:pPr marL="342900" indent="-342900">
              <a:buAutoNum type="arabicPeriod"/>
            </a:pPr>
            <a:r>
              <a:rPr lang="en-US" dirty="0"/>
              <a:t>Quantitative, Symbolic, Computational Reasoning</a:t>
            </a:r>
          </a:p>
          <a:p>
            <a:pPr marL="342900" indent="-342900">
              <a:buAutoNum type="arabicPeriod"/>
            </a:pPr>
            <a:r>
              <a:rPr lang="en-US" dirty="0"/>
              <a:t>Foreign Language</a:t>
            </a:r>
          </a:p>
          <a:p>
            <a:pPr marL="342900" indent="-342900">
              <a:buAutoNum type="arabicPeriod"/>
            </a:pPr>
            <a:r>
              <a:rPr lang="en-US" dirty="0"/>
              <a:t>Multicultural Studies</a:t>
            </a:r>
          </a:p>
          <a:p>
            <a:pPr marL="342900" indent="-342900">
              <a:buAutoNum type="arabicPeriod"/>
            </a:pPr>
            <a:r>
              <a:rPr lang="en-US" dirty="0"/>
              <a:t>International/Global Issues</a:t>
            </a:r>
          </a:p>
          <a:p>
            <a:pPr marL="342900" indent="-342900">
              <a:buAutoNum type="arabicPeriod"/>
            </a:pPr>
            <a:endParaRPr lang="en-US" dirty="0"/>
          </a:p>
          <a:p>
            <a:endParaRPr lang="en-US" dirty="0"/>
          </a:p>
        </p:txBody>
      </p:sp>
      <p:graphicFrame>
        <p:nvGraphicFramePr>
          <p:cNvPr id="12" name="Chart 11"/>
          <p:cNvGraphicFramePr/>
          <p:nvPr>
            <p:extLst>
              <p:ext uri="{D42A27DB-BD31-4B8C-83A1-F6EECF244321}">
                <p14:modId xmlns:p14="http://schemas.microsoft.com/office/powerpoint/2010/main" val="600696835"/>
              </p:ext>
            </p:extLst>
          </p:nvPr>
        </p:nvGraphicFramePr>
        <p:xfrm>
          <a:off x="1624845" y="1168639"/>
          <a:ext cx="5080538" cy="3505401"/>
        </p:xfrm>
        <a:graphic>
          <a:graphicData uri="http://schemas.openxmlformats.org/drawingml/2006/chart">
            <c:chart xmlns:c="http://schemas.openxmlformats.org/drawingml/2006/chart" xmlns:r="http://schemas.openxmlformats.org/officeDocument/2006/relationships" r:id="rId5"/>
          </a:graphicData>
        </a:graphic>
      </p:graphicFrame>
      <p:sp>
        <p:nvSpPr>
          <p:cNvPr id="4" name="TextBox 3"/>
          <p:cNvSpPr txBox="1"/>
          <p:nvPr/>
        </p:nvSpPr>
        <p:spPr>
          <a:xfrm>
            <a:off x="160020" y="4674040"/>
            <a:ext cx="6645629" cy="1200329"/>
          </a:xfrm>
          <a:prstGeom prst="rect">
            <a:avLst/>
          </a:prstGeom>
          <a:noFill/>
        </p:spPr>
        <p:txBody>
          <a:bodyPr wrap="square" rtlCol="0">
            <a:spAutoFit/>
          </a:bodyPr>
          <a:lstStyle/>
          <a:p>
            <a:pPr marL="342900" indent="-342900">
              <a:buAutoNum type="arabicPeriod"/>
            </a:pPr>
            <a:r>
              <a:rPr lang="en-US" dirty="0"/>
              <a:t>Vary per major (lower division &amp; upper division courses)</a:t>
            </a:r>
          </a:p>
          <a:p>
            <a:pPr marL="342900" indent="-342900">
              <a:buAutoNum type="arabicPeriod"/>
            </a:pPr>
            <a:r>
              <a:rPr lang="en-US" dirty="0"/>
              <a:t>2.0 GPA  </a:t>
            </a:r>
          </a:p>
          <a:p>
            <a:pPr marL="342900" indent="-342900">
              <a:buAutoNum type="arabicPeriod"/>
            </a:pPr>
            <a:r>
              <a:rPr lang="en-US" dirty="0"/>
              <a:t>Specialization/Tracks</a:t>
            </a:r>
          </a:p>
          <a:p>
            <a:pPr marL="342900" indent="-342900">
              <a:buAutoNum type="arabicPeriod"/>
            </a:pPr>
            <a:r>
              <a:rPr lang="en-US" dirty="0"/>
              <a:t>Normal progress to graduation </a:t>
            </a:r>
          </a:p>
        </p:txBody>
      </p:sp>
    </p:spTree>
    <p:custDataLst>
      <p:tags r:id="rId1"/>
    </p:custDataLst>
    <p:extLst>
      <p:ext uri="{BB962C8B-B14F-4D97-AF65-F5344CB8AC3E}">
        <p14:creationId xmlns:p14="http://schemas.microsoft.com/office/powerpoint/2010/main" val="11187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22" grpId="0"/>
      <p:bldP spid="23" grpId="0"/>
      <p:bldGraphic spid="1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228600"/>
            <a:ext cx="8839200" cy="646331"/>
          </a:xfrm>
          <a:prstGeom prst="rect">
            <a:avLst/>
          </a:prstGeom>
          <a:noFill/>
        </p:spPr>
        <p:txBody>
          <a:bodyPr wrap="square" rtlCol="0">
            <a:spAutoFit/>
          </a:bodyPr>
          <a:lstStyle/>
          <a:p>
            <a:pPr algn="ctr"/>
            <a:r>
              <a:rPr lang="en-US" sz="3600" b="1" dirty="0">
                <a:solidFill>
                  <a:srgbClr val="FFCC00"/>
                </a:solidFill>
              </a:rPr>
              <a:t>Graduation Requirements </a:t>
            </a:r>
          </a:p>
        </p:txBody>
      </p:sp>
      <p:sp>
        <p:nvSpPr>
          <p:cNvPr id="3" name="TextBox 2"/>
          <p:cNvSpPr txBox="1"/>
          <p:nvPr/>
        </p:nvSpPr>
        <p:spPr>
          <a:xfrm>
            <a:off x="228600" y="1295400"/>
            <a:ext cx="6477000" cy="4370427"/>
          </a:xfrm>
          <a:prstGeom prst="rect">
            <a:avLst/>
          </a:prstGeom>
          <a:noFill/>
        </p:spPr>
        <p:txBody>
          <a:bodyPr wrap="square" rtlCol="0">
            <a:spAutoFit/>
          </a:bodyPr>
          <a:lstStyle/>
          <a:p>
            <a:pPr marL="457200" indent="-457200">
              <a:spcAft>
                <a:spcPts val="600"/>
              </a:spcAft>
              <a:buFont typeface="Wingdings" panose="05000000000000000000" pitchFamily="2" charset="2"/>
              <a:buChar char="§"/>
              <a:defRPr/>
            </a:pPr>
            <a:r>
              <a:rPr lang="en-US" sz="2400" dirty="0">
                <a:latin typeface="Times New Roman" panose="02020603050405020304" pitchFamily="18" charset="0"/>
                <a:cs typeface="Times New Roman" panose="02020603050405020304" pitchFamily="18" charset="0"/>
              </a:rPr>
              <a:t>Minimum of </a:t>
            </a:r>
            <a:r>
              <a:rPr lang="en-US" sz="2400" b="1" dirty="0">
                <a:latin typeface="Times New Roman" panose="02020603050405020304" pitchFamily="18" charset="0"/>
                <a:cs typeface="Times New Roman" panose="02020603050405020304" pitchFamily="18" charset="0"/>
              </a:rPr>
              <a:t>180</a:t>
            </a:r>
            <a:r>
              <a:rPr lang="en-US" sz="2400" dirty="0">
                <a:latin typeface="Times New Roman" panose="02020603050405020304" pitchFamily="18" charset="0"/>
                <a:cs typeface="Times New Roman" panose="02020603050405020304" pitchFamily="18" charset="0"/>
              </a:rPr>
              <a:t> units</a:t>
            </a:r>
          </a:p>
          <a:p>
            <a:pPr marL="457200" indent="-457200">
              <a:spcAft>
                <a:spcPts val="600"/>
              </a:spcAft>
              <a:buFont typeface="Wingdings" panose="05000000000000000000" pitchFamily="2" charset="2"/>
              <a:buChar char="§"/>
              <a:defRPr/>
            </a:pPr>
            <a:r>
              <a:rPr lang="en-US" sz="2400" dirty="0">
                <a:latin typeface="Times New Roman" panose="02020603050405020304" pitchFamily="18" charset="0"/>
                <a:cs typeface="Times New Roman" panose="02020603050405020304" pitchFamily="18" charset="0"/>
              </a:rPr>
              <a:t>General Education requirements</a:t>
            </a:r>
          </a:p>
          <a:p>
            <a:pPr marL="457200" indent="-457200">
              <a:spcAft>
                <a:spcPts val="600"/>
              </a:spcAft>
              <a:buFont typeface="Wingdings" panose="05000000000000000000" pitchFamily="2" charset="2"/>
              <a:buChar char="§"/>
              <a:defRPr/>
            </a:pPr>
            <a:r>
              <a:rPr lang="en-US" sz="2400" dirty="0">
                <a:latin typeface="Times New Roman" panose="02020603050405020304" pitchFamily="18" charset="0"/>
                <a:cs typeface="Times New Roman" panose="02020603050405020304" pitchFamily="18" charset="0"/>
              </a:rPr>
              <a:t>Major requirements</a:t>
            </a:r>
          </a:p>
          <a:p>
            <a:pPr marL="457200" indent="-457200">
              <a:spcAft>
                <a:spcPts val="600"/>
              </a:spcAft>
              <a:buFont typeface="Wingdings" panose="05000000000000000000" pitchFamily="2" charset="2"/>
              <a:buChar char="§"/>
              <a:defRPr/>
            </a:pPr>
            <a:r>
              <a:rPr lang="en-US" sz="2400" dirty="0">
                <a:latin typeface="Times New Roman" panose="02020603050405020304" pitchFamily="18" charset="0"/>
                <a:cs typeface="Times New Roman" panose="02020603050405020304" pitchFamily="18" charset="0"/>
              </a:rPr>
              <a:t>UC requirements</a:t>
            </a:r>
          </a:p>
          <a:p>
            <a:pPr marL="457200" indent="-457200">
              <a:buFont typeface="Wingdings" panose="05000000000000000000" pitchFamily="2" charset="2"/>
              <a:buChar char="§"/>
              <a:defRPr/>
            </a:pPr>
            <a:r>
              <a:rPr lang="en-US" sz="2400" dirty="0">
                <a:latin typeface="Times New Roman" panose="02020603050405020304" pitchFamily="18" charset="0"/>
                <a:cs typeface="Times New Roman" panose="02020603050405020304" pitchFamily="18" charset="0"/>
              </a:rPr>
              <a:t>Grade Requirement: </a:t>
            </a:r>
            <a:r>
              <a:rPr lang="en-US" sz="2400" b="1" dirty="0">
                <a:latin typeface="Times New Roman" panose="02020603050405020304" pitchFamily="18" charset="0"/>
                <a:cs typeface="Times New Roman" panose="02020603050405020304" pitchFamily="18" charset="0"/>
              </a:rPr>
              <a:t>2.0 GPA</a:t>
            </a:r>
          </a:p>
          <a:p>
            <a:pPr lvl="2">
              <a:defRPr/>
            </a:pPr>
            <a:r>
              <a:rPr lang="en-US" sz="2400" dirty="0">
                <a:latin typeface="Times New Roman" panose="02020603050405020304" pitchFamily="18" charset="0"/>
                <a:cs typeface="Times New Roman" panose="02020603050405020304" pitchFamily="18" charset="0"/>
              </a:rPr>
              <a:t>- UC courses</a:t>
            </a:r>
          </a:p>
          <a:p>
            <a:pPr lvl="2">
              <a:defRPr/>
            </a:pPr>
            <a:r>
              <a:rPr lang="en-US" sz="2400" dirty="0">
                <a:latin typeface="Times New Roman" panose="02020603050405020304" pitchFamily="18" charset="0"/>
                <a:cs typeface="Times New Roman" panose="02020603050405020304" pitchFamily="18" charset="0"/>
              </a:rPr>
              <a:t>- Major courses</a:t>
            </a:r>
          </a:p>
          <a:p>
            <a:pPr marL="1257300" lvl="2" indent="-342900">
              <a:buFontTx/>
              <a:buChar char="-"/>
              <a:defRPr/>
            </a:pPr>
            <a:r>
              <a:rPr lang="en-US" sz="2400" dirty="0">
                <a:latin typeface="Times New Roman" panose="02020603050405020304" pitchFamily="18" charset="0"/>
                <a:cs typeface="Times New Roman" panose="02020603050405020304" pitchFamily="18" charset="0"/>
              </a:rPr>
              <a:t>Upper-division major courses</a:t>
            </a:r>
          </a:p>
          <a:p>
            <a:pPr marL="342900" indent="-342900">
              <a:buFont typeface="Wingdings" panose="05000000000000000000" pitchFamily="2" charset="2"/>
              <a:buChar char="§"/>
              <a:defRPr/>
            </a:pPr>
            <a:r>
              <a:rPr lang="en-US" sz="2400" dirty="0">
                <a:latin typeface="Times New Roman" panose="02020603050405020304" pitchFamily="18" charset="0"/>
                <a:cs typeface="Times New Roman" panose="02020603050405020304" pitchFamily="18" charset="0"/>
              </a:rPr>
              <a:t>Residency requirement: 36 of the last 45 units need to be completed at UCI.</a:t>
            </a:r>
          </a:p>
          <a:p>
            <a:endParaRPr lang="en-US" dirty="0"/>
          </a:p>
        </p:txBody>
      </p:sp>
      <p:pic>
        <p:nvPicPr>
          <p:cNvPr id="4" name="Picture 7" descr="gradua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1676400"/>
            <a:ext cx="1800225" cy="29146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39928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152400"/>
            <a:ext cx="8153400" cy="769441"/>
          </a:xfrm>
          <a:prstGeom prst="rect">
            <a:avLst/>
          </a:prstGeom>
          <a:noFill/>
        </p:spPr>
        <p:txBody>
          <a:bodyPr wrap="square" rtlCol="0">
            <a:spAutoFit/>
          </a:bodyPr>
          <a:lstStyle/>
          <a:p>
            <a:pPr algn="ctr"/>
            <a:r>
              <a:rPr lang="en-US" sz="4400" b="1" dirty="0">
                <a:solidFill>
                  <a:srgbClr val="FFCC00"/>
                </a:solidFill>
              </a:rPr>
              <a:t>ICS Degree/Major Requirements</a:t>
            </a:r>
          </a:p>
        </p:txBody>
      </p:sp>
      <p:sp>
        <p:nvSpPr>
          <p:cNvPr id="3" name="TextBox 2"/>
          <p:cNvSpPr txBox="1"/>
          <p:nvPr/>
        </p:nvSpPr>
        <p:spPr>
          <a:xfrm>
            <a:off x="838200" y="1600200"/>
            <a:ext cx="7924800" cy="1569660"/>
          </a:xfrm>
          <a:prstGeom prst="rect">
            <a:avLst/>
          </a:prstGeom>
          <a:noFill/>
        </p:spPr>
        <p:txBody>
          <a:bodyPr wrap="square" rtlCol="0">
            <a:spAutoFit/>
          </a:bodyPr>
          <a:lstStyle/>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All courses taken to satisfy major requirements </a:t>
            </a:r>
            <a:r>
              <a:rPr lang="en-US" sz="2400" b="1" u="sng" dirty="0">
                <a:latin typeface="Times New Roman" panose="02020603050405020304" pitchFamily="18" charset="0"/>
                <a:cs typeface="Times New Roman" panose="02020603050405020304" pitchFamily="18" charset="0"/>
              </a:rPr>
              <a:t>MUST</a:t>
            </a:r>
            <a:r>
              <a:rPr lang="en-US" sz="2400" dirty="0">
                <a:latin typeface="Times New Roman" panose="02020603050405020304" pitchFamily="18" charset="0"/>
                <a:cs typeface="Times New Roman" panose="02020603050405020304" pitchFamily="18" charset="0"/>
              </a:rPr>
              <a:t> be taken for a letter grade!</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These include Math, Writing, Science, Economics, Film &amp; Media, Physics, etc. where applicable</a:t>
            </a:r>
          </a:p>
        </p:txBody>
      </p:sp>
      <p:pic>
        <p:nvPicPr>
          <p:cNvPr id="4" name="Picture 12" descr="MPj0341513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4400" y="3316009"/>
            <a:ext cx="1676400" cy="211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0" y="3317580"/>
            <a:ext cx="1689100" cy="211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MPj03877950000[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10350" y="3316009"/>
            <a:ext cx="16891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8086678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228600"/>
            <a:ext cx="8077200" cy="769441"/>
          </a:xfrm>
          <a:prstGeom prst="rect">
            <a:avLst/>
          </a:prstGeom>
          <a:noFill/>
        </p:spPr>
        <p:txBody>
          <a:bodyPr wrap="square" rtlCol="0">
            <a:spAutoFit/>
          </a:bodyPr>
          <a:lstStyle/>
          <a:p>
            <a:pPr algn="ctr"/>
            <a:r>
              <a:rPr lang="en-US" sz="4400" b="1" dirty="0">
                <a:solidFill>
                  <a:srgbClr val="FFCC00"/>
                </a:solidFill>
              </a:rPr>
              <a:t>Academic Honesty Policy</a:t>
            </a:r>
          </a:p>
        </p:txBody>
      </p:sp>
      <p:sp>
        <p:nvSpPr>
          <p:cNvPr id="3" name="TextBox 2"/>
          <p:cNvSpPr txBox="1"/>
          <p:nvPr/>
        </p:nvSpPr>
        <p:spPr>
          <a:xfrm>
            <a:off x="248194" y="1219200"/>
            <a:ext cx="8458200" cy="3046988"/>
          </a:xfrm>
          <a:prstGeom prst="rect">
            <a:avLst/>
          </a:prstGeom>
          <a:noFill/>
        </p:spPr>
        <p:txBody>
          <a:bodyPr wrap="square" rtlCol="0">
            <a:spAutoFit/>
          </a:bodyPr>
          <a:lstStyle/>
          <a:p>
            <a:pPr marL="342900" indent="-342900">
              <a:buFont typeface="Wingdings" panose="05000000000000000000" pitchFamily="2" charset="2"/>
              <a:buChar char="§"/>
            </a:pPr>
            <a:r>
              <a:rPr lang="en-US" sz="2400" u="sng" dirty="0">
                <a:latin typeface="Times New Roman" panose="02020603050405020304" pitchFamily="18" charset="0"/>
                <a:cs typeface="Times New Roman" panose="02020603050405020304" pitchFamily="18" charset="0"/>
              </a:rPr>
              <a:t>The following examples are considered academic dishonesty:</a:t>
            </a: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Copying a person’s exam or homework</a:t>
            </a: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Sharing code or notes during a lab assignment</a:t>
            </a: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Any joint effort when individual effort is required.</a:t>
            </a: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Posting homework online</a:t>
            </a:r>
          </a:p>
          <a:p>
            <a:pPr marL="800100"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Using information from GitHub</a:t>
            </a:r>
          </a:p>
          <a:p>
            <a:pPr marL="800100" lvl="1" indent="-342900">
              <a:buFont typeface="Arial" panose="020B0604020202020204" pitchFamily="34" charset="0"/>
              <a:buChar char="•"/>
            </a:pPr>
            <a:r>
              <a:rPr lang="en-US" sz="2400" b="1" dirty="0">
                <a:solidFill>
                  <a:srgbClr val="0070C0"/>
                </a:solidFill>
                <a:latin typeface="Times New Roman" panose="02020603050405020304" pitchFamily="18" charset="0"/>
                <a:cs typeface="Times New Roman" panose="02020603050405020304" pitchFamily="18" charset="0"/>
              </a:rPr>
              <a:t>WHEN INTELLECTUAL CONTRIBUTION IS NOT SOLELY YOUR OWN!</a:t>
            </a:r>
          </a:p>
        </p:txBody>
      </p:sp>
      <p:sp>
        <p:nvSpPr>
          <p:cNvPr id="4" name="TextBox 3"/>
          <p:cNvSpPr txBox="1"/>
          <p:nvPr/>
        </p:nvSpPr>
        <p:spPr>
          <a:xfrm>
            <a:off x="762000" y="4272719"/>
            <a:ext cx="8458200" cy="1200329"/>
          </a:xfrm>
          <a:prstGeom prst="rect">
            <a:avLst/>
          </a:prstGeom>
          <a:noFill/>
        </p:spPr>
        <p:txBody>
          <a:bodyPr wrap="square" rtlCol="0">
            <a:spAutoFit/>
          </a:bodyPr>
          <a:lstStyle/>
          <a:p>
            <a:pPr marL="342900" indent="-342900">
              <a:buFont typeface="Wingdings" panose="05000000000000000000" pitchFamily="2" charset="2"/>
              <a:buChar char="§"/>
            </a:pPr>
            <a:r>
              <a:rPr lang="en-US" sz="3600" b="1" dirty="0">
                <a:latin typeface="Times New Roman" panose="02020603050405020304" pitchFamily="18" charset="0"/>
                <a:cs typeface="Times New Roman" panose="02020603050405020304" pitchFamily="18" charset="0"/>
              </a:rPr>
              <a:t>Never assume, ASK QUESTIONS!</a:t>
            </a:r>
          </a:p>
          <a:p>
            <a:pPr marL="342900" indent="-342900">
              <a:buFont typeface="Wingdings" panose="05000000000000000000" pitchFamily="2" charset="2"/>
              <a:buChar char="§"/>
            </a:pPr>
            <a:r>
              <a:rPr lang="en-US" sz="3600" b="1" dirty="0">
                <a:latin typeface="Times New Roman" panose="02020603050405020304" pitchFamily="18" charset="0"/>
                <a:cs typeface="Times New Roman" panose="02020603050405020304" pitchFamily="18" charset="0"/>
              </a:rPr>
              <a:t>Pay close attention to instructor rules!</a:t>
            </a:r>
          </a:p>
        </p:txBody>
      </p:sp>
    </p:spTree>
    <p:custDataLst>
      <p:tags r:id="rId1"/>
    </p:custDataLst>
    <p:extLst>
      <p:ext uri="{BB962C8B-B14F-4D97-AF65-F5344CB8AC3E}">
        <p14:creationId xmlns:p14="http://schemas.microsoft.com/office/powerpoint/2010/main" val="34919773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04800"/>
            <a:ext cx="9677400" cy="769441"/>
          </a:xfrm>
          <a:prstGeom prst="rect">
            <a:avLst/>
          </a:prstGeom>
          <a:noFill/>
        </p:spPr>
        <p:txBody>
          <a:bodyPr wrap="square" rtlCol="0">
            <a:spAutoFit/>
          </a:bodyPr>
          <a:lstStyle/>
          <a:p>
            <a:pPr algn="ctr"/>
            <a:r>
              <a:rPr lang="en-US" sz="4300" b="1" dirty="0">
                <a:solidFill>
                  <a:srgbClr val="FFCC00"/>
                </a:solidFill>
              </a:rPr>
              <a:t>Consequences of Academic Dishonesty</a:t>
            </a:r>
          </a:p>
        </p:txBody>
      </p:sp>
      <p:sp>
        <p:nvSpPr>
          <p:cNvPr id="3" name="TextBox 2"/>
          <p:cNvSpPr txBox="1"/>
          <p:nvPr/>
        </p:nvSpPr>
        <p:spPr>
          <a:xfrm>
            <a:off x="762000" y="1578071"/>
            <a:ext cx="7696200" cy="2616101"/>
          </a:xfrm>
          <a:prstGeom prst="rect">
            <a:avLst/>
          </a:prstGeom>
          <a:noFill/>
        </p:spPr>
        <p:txBody>
          <a:bodyPr wrap="square" rtlCol="0">
            <a:spAutoFit/>
          </a:bodyPr>
          <a:lstStyle/>
          <a:p>
            <a:pPr marL="342900" indent="-342900">
              <a:spcAft>
                <a:spcPts val="600"/>
              </a:spcAf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Automatic F </a:t>
            </a:r>
            <a:r>
              <a:rPr lang="en-US" sz="2400" dirty="0">
                <a:latin typeface="Times New Roman" panose="02020603050405020304" pitchFamily="18" charset="0"/>
                <a:cs typeface="Times New Roman" panose="02020603050405020304" pitchFamily="18" charset="0"/>
              </a:rPr>
              <a:t>in the assignment, quiz, or exam</a:t>
            </a:r>
          </a:p>
          <a:p>
            <a:pPr marL="342900" indent="-342900">
              <a:spcAft>
                <a:spcPts val="600"/>
              </a:spcAf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Automatic F </a:t>
            </a:r>
            <a:r>
              <a:rPr lang="en-US" sz="2400" dirty="0">
                <a:latin typeface="Times New Roman" panose="02020603050405020304" pitchFamily="18" charset="0"/>
                <a:cs typeface="Times New Roman" panose="02020603050405020304" pitchFamily="18" charset="0"/>
              </a:rPr>
              <a:t>in the course</a:t>
            </a:r>
          </a:p>
          <a:p>
            <a:pPr marL="342900" indent="-342900">
              <a:spcAft>
                <a:spcPts val="600"/>
              </a:spcAf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2 quarter suspension</a:t>
            </a:r>
          </a:p>
          <a:p>
            <a:pPr marL="342900" indent="-342900">
              <a:spcAft>
                <a:spcPts val="600"/>
              </a:spcAf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Expulsion</a:t>
            </a:r>
            <a:r>
              <a:rPr lang="en-US" sz="2400" dirty="0">
                <a:latin typeface="Times New Roman" panose="02020603050405020304" pitchFamily="18" charset="0"/>
                <a:cs typeface="Times New Roman" panose="02020603050405020304" pitchFamily="18" charset="0"/>
              </a:rPr>
              <a:t> from the University</a:t>
            </a:r>
          </a:p>
          <a:p>
            <a:pPr marL="342900" indent="-342900">
              <a:spcAft>
                <a:spcPts val="6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An incident report and all letters/reports will be placed in a campus database for </a:t>
            </a:r>
            <a:r>
              <a:rPr lang="en-US" sz="2400" b="1" dirty="0">
                <a:latin typeface="Times New Roman" panose="02020603050405020304" pitchFamily="18" charset="0"/>
                <a:cs typeface="Times New Roman" panose="02020603050405020304" pitchFamily="18" charset="0"/>
              </a:rPr>
              <a:t>SEVEN</a:t>
            </a:r>
            <a:r>
              <a:rPr lang="en-US" sz="2400" dirty="0">
                <a:latin typeface="Times New Roman" panose="02020603050405020304" pitchFamily="18" charset="0"/>
                <a:cs typeface="Times New Roman" panose="02020603050405020304" pitchFamily="18" charset="0"/>
              </a:rPr>
              <a:t> years</a:t>
            </a:r>
          </a:p>
        </p:txBody>
      </p:sp>
      <p:pic>
        <p:nvPicPr>
          <p:cNvPr id="4" name="Picture 36" descr="C:\Documents and Settings\neha\Local Settings\Temporary Internet Files\Content.IE5\J1D5O839\MPj0439547000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4712732"/>
            <a:ext cx="1828800"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4" descr="MPj0400046000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28800" y="4710106"/>
            <a:ext cx="1828800" cy="134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9500" y="4722210"/>
            <a:ext cx="18669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3" descr="MPj03853490000[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86400" y="4710106"/>
            <a:ext cx="1828800" cy="1354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15200" y="4710107"/>
            <a:ext cx="1828800" cy="134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93426173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328&quot;/&gt;&lt;/object&gt;&lt;object type=&quot;3&quot; unique_id=&quot;10052&quot;&gt;&lt;property id=&quot;20148&quot; value=&quot;5&quot;/&gt;&lt;property id=&quot;20300&quot; value=&quot;Slide 32&quot;/&gt;&lt;property id=&quot;20307&quot; value=&quot;378&quot;/&gt;&lt;/object&gt;&lt;object type=&quot;3&quot; unique_id=&quot;10053&quot;&gt;&lt;property id=&quot;20148&quot; value=&quot;5&quot;/&gt;&lt;property id=&quot;20300&quot; value=&quot;Slide 33&quot;/&gt;&lt;property id=&quot;20307&quot; value=&quot;379&quot;/&gt;&lt;/object&gt;&lt;object type=&quot;3&quot; unique_id=&quot;10054&quot;&gt;&lt;property id=&quot;20148&quot; value=&quot;5&quot;/&gt;&lt;property id=&quot;20300&quot; value=&quot;Slide 34&quot;/&gt;&lt;property id=&quot;20307&quot; value=&quot;381&quot;/&gt;&lt;/object&gt;&lt;object type=&quot;3&quot; unique_id=&quot;10055&quot;&gt;&lt;property id=&quot;20148&quot; value=&quot;5&quot;/&gt;&lt;property id=&quot;20300&quot; value=&quot;Slide 37&quot;/&gt;&lt;property id=&quot;20307&quot; value=&quot;382&quot;/&gt;&lt;/object&gt;&lt;object type=&quot;3&quot; unique_id=&quot;10058&quot;&gt;&lt;property id=&quot;20148&quot; value=&quot;5&quot;/&gt;&lt;property id=&quot;20300&quot; value=&quot;Slide 38&quot;/&gt;&lt;property id=&quot;20307&quot; value=&quot;384&quot;/&gt;&lt;/object&gt;&lt;object type=&quot;3&quot; unique_id=&quot;10060&quot;&gt;&lt;property id=&quot;20148&quot; value=&quot;5&quot;/&gt;&lt;property id=&quot;20300&quot; value=&quot;Slide 45&quot;/&gt;&lt;property id=&quot;20307&quot; value=&quot;386&quot;/&gt;&lt;/object&gt;&lt;object type=&quot;3&quot; unique_id=&quot;10064&quot;&gt;&lt;property id=&quot;20148&quot; value=&quot;5&quot;/&gt;&lt;property id=&quot;20300&quot; value=&quot;Slide 47&quot;/&gt;&lt;property id=&quot;20307&quot; value=&quot;412&quot;/&gt;&lt;/object&gt;&lt;object type=&quot;3&quot; unique_id=&quot;17667&quot;&gt;&lt;property id=&quot;20148&quot; value=&quot;5&quot;/&gt;&lt;property id=&quot;20300&quot; value=&quot;Slide 2&quot;/&gt;&lt;property id=&quot;20307&quot; value=&quot;426&quot;/&gt;&lt;/object&gt;&lt;object type=&quot;3&quot; unique_id=&quot;17668&quot;&gt;&lt;property id=&quot;20148&quot; value=&quot;5&quot;/&gt;&lt;property id=&quot;20300&quot; value=&quot;Slide 5&quot;/&gt;&lt;property id=&quot;20307&quot; value=&quot;427&quot;/&gt;&lt;/object&gt;&lt;object type=&quot;3&quot; unique_id=&quot;17670&quot;&gt;&lt;property id=&quot;20148&quot; value=&quot;5&quot;/&gt;&lt;property id=&quot;20300&quot; value=&quot;Slide 39&quot;/&gt;&lt;property id=&quot;20307&quot; value=&quot;419&quot;/&gt;&lt;/object&gt;&lt;object type=&quot;3&quot; unique_id=&quot;17671&quot;&gt;&lt;property id=&quot;20148&quot; value=&quot;5&quot;/&gt;&lt;property id=&quot;20300&quot; value=&quot;Slide 40&quot;/&gt;&lt;property id=&quot;20307&quot; value=&quot;420&quot;/&gt;&lt;/object&gt;&lt;object type=&quot;3&quot; unique_id=&quot;17672&quot;&gt;&lt;property id=&quot;20148&quot; value=&quot;5&quot;/&gt;&lt;property id=&quot;20300&quot; value=&quot;Slide 41&quot;/&gt;&lt;property id=&quot;20307&quot; value=&quot;421&quot;/&gt;&lt;/object&gt;&lt;object type=&quot;3&quot; unique_id=&quot;17673&quot;&gt;&lt;property id=&quot;20148&quot; value=&quot;5&quot;/&gt;&lt;property id=&quot;20300&quot; value=&quot;Slide 42&quot;/&gt;&lt;property id=&quot;20307&quot; value=&quot;422&quot;/&gt;&lt;/object&gt;&lt;object type=&quot;3&quot; unique_id=&quot;17674&quot;&gt;&lt;property id=&quot;20148&quot; value=&quot;5&quot;/&gt;&lt;property id=&quot;20300&quot; value=&quot;Slide 43&quot;/&gt;&lt;property id=&quot;20307&quot; value=&quot;423&quot;/&gt;&lt;/object&gt;&lt;object type=&quot;3&quot; unique_id=&quot;17675&quot;&gt;&lt;property id=&quot;20148&quot; value=&quot;5&quot;/&gt;&lt;property id=&quot;20300&quot; value=&quot;Slide 44&quot;/&gt;&lt;property id=&quot;20307&quot; value=&quot;424&quot;/&gt;&lt;/object&gt;&lt;object type=&quot;3&quot; unique_id=&quot;17677&quot;&gt;&lt;property id=&quot;20148&quot; value=&quot;5&quot;/&gt;&lt;property id=&quot;20300&quot; value=&quot;Slide 26&quot;/&gt;&lt;property id=&quot;20307&quot; value=&quot;428&quot;/&gt;&lt;/object&gt;&lt;object type=&quot;3&quot; unique_id=&quot;17678&quot;&gt;&lt;property id=&quot;20148&quot; value=&quot;5&quot;/&gt;&lt;property id=&quot;20300&quot; value=&quot;Slide 27&quot;/&gt;&lt;property id=&quot;20307&quot; value=&quot;429&quot;/&gt;&lt;/object&gt;&lt;object type=&quot;3&quot; unique_id=&quot;17679&quot;&gt;&lt;property id=&quot;20148&quot; value=&quot;5&quot;/&gt;&lt;property id=&quot;20300&quot; value=&quot;Slide 28&quot;/&gt;&lt;property id=&quot;20307&quot; value=&quot;430&quot;/&gt;&lt;/object&gt;&lt;object type=&quot;3&quot; unique_id=&quot;17680&quot;&gt;&lt;property id=&quot;20148&quot; value=&quot;5&quot;/&gt;&lt;property id=&quot;20300&quot; value=&quot;Slide 29&quot;/&gt;&lt;property id=&quot;20307&quot; value=&quot;431&quot;/&gt;&lt;/object&gt;&lt;object type=&quot;3&quot; unique_id=&quot;17681&quot;&gt;&lt;property id=&quot;20148&quot; value=&quot;5&quot;/&gt;&lt;property id=&quot;20300&quot; value=&quot;Slide 30 - &amp;quot;International Student Center &amp;quot;&quot;/&gt;&lt;property id=&quot;20307&quot; value=&quot;433&quot;/&gt;&lt;/object&gt;&lt;object type=&quot;3&quot; unique_id=&quot;17682&quot;&gt;&lt;property id=&quot;20148&quot; value=&quot;5&quot;/&gt;&lt;property id=&quot;20300&quot; value=&quot;Slide 31&quot;/&gt;&lt;property id=&quot;20307&quot; value=&quot;432&quot;/&gt;&lt;/object&gt;&lt;object type=&quot;3&quot; unique_id=&quot;17684&quot;&gt;&lt;property id=&quot;20148&quot; value=&quot;5&quot;/&gt;&lt;property id=&quot;20300&quot; value=&quot;Slide 3&quot;/&gt;&lt;property id=&quot;20307&quot; value=&quot;454&quot;/&gt;&lt;/object&gt;&lt;object type=&quot;3&quot; unique_id=&quot;17685&quot;&gt;&lt;property id=&quot;20148&quot; value=&quot;5&quot;/&gt;&lt;property id=&quot;20300&quot; value=&quot;Slide 4&quot;/&gt;&lt;property id=&quot;20307&quot; value=&quot;434&quot;/&gt;&lt;/object&gt;&lt;object type=&quot;3&quot; unique_id=&quot;17686&quot;&gt;&lt;property id=&quot;20148&quot; value=&quot;5&quot;/&gt;&lt;property id=&quot;20300&quot; value=&quot;Slide 6&quot;/&gt;&lt;property id=&quot;20307&quot; value=&quot;435&quot;/&gt;&lt;/object&gt;&lt;object type=&quot;3&quot; unique_id=&quot;17687&quot;&gt;&lt;property id=&quot;20148&quot; value=&quot;5&quot;/&gt;&lt;property id=&quot;20300&quot; value=&quot;Slide 7&quot;/&gt;&lt;property id=&quot;20307&quot; value=&quot;442&quot;/&gt;&lt;/object&gt;&lt;object type=&quot;3&quot; unique_id=&quot;17688&quot;&gt;&lt;property id=&quot;20148&quot; value=&quot;5&quot;/&gt;&lt;property id=&quot;20300&quot; value=&quot;Slide 8&quot;/&gt;&lt;property id=&quot;20307&quot; value=&quot;443&quot;/&gt;&lt;/object&gt;&lt;object type=&quot;3&quot; unique_id=&quot;17689&quot;&gt;&lt;property id=&quot;20148&quot; value=&quot;5&quot;/&gt;&lt;property id=&quot;20300&quot; value=&quot;Slide 9&quot;/&gt;&lt;property id=&quot;20307&quot; value=&quot;444&quot;/&gt;&lt;/object&gt;&lt;object type=&quot;3&quot; unique_id=&quot;17690&quot;&gt;&lt;property id=&quot;20148&quot; value=&quot;5&quot;/&gt;&lt;property id=&quot;20300&quot; value=&quot;Slide 10&quot;/&gt;&lt;property id=&quot;20307&quot; value=&quot;445&quot;/&gt;&lt;/object&gt;&lt;object type=&quot;3&quot; unique_id=&quot;17691&quot;&gt;&lt;property id=&quot;20148&quot; value=&quot;5&quot;/&gt;&lt;property id=&quot;20300&quot; value=&quot;Slide 11&quot;/&gt;&lt;property id=&quot;20307&quot; value=&quot;446&quot;/&gt;&lt;/object&gt;&lt;object type=&quot;3&quot; unique_id=&quot;17692&quot;&gt;&lt;property id=&quot;20148&quot; value=&quot;5&quot;/&gt;&lt;property id=&quot;20300&quot; value=&quot;Slide 12&quot;/&gt;&lt;property id=&quot;20307&quot; value=&quot;447&quot;/&gt;&lt;/object&gt;&lt;object type=&quot;3&quot; unique_id=&quot;17693&quot;&gt;&lt;property id=&quot;20148&quot; value=&quot;5&quot;/&gt;&lt;property id=&quot;20300&quot; value=&quot;Slide 13&quot;/&gt;&lt;property id=&quot;20307&quot; value=&quot;448&quot;/&gt;&lt;/object&gt;&lt;object type=&quot;3&quot; unique_id=&quot;17694&quot;&gt;&lt;property id=&quot;20148&quot; value=&quot;5&quot;/&gt;&lt;property id=&quot;20300&quot; value=&quot;Slide 14&quot;/&gt;&lt;property id=&quot;20307&quot; value=&quot;449&quot;/&gt;&lt;/object&gt;&lt;object type=&quot;3&quot; unique_id=&quot;17695&quot;&gt;&lt;property id=&quot;20148&quot; value=&quot;5&quot;/&gt;&lt;property id=&quot;20300&quot; value=&quot;Slide 15&quot;/&gt;&lt;property id=&quot;20307&quot; value=&quot;455&quot;/&gt;&lt;/object&gt;&lt;object type=&quot;3&quot; unique_id=&quot;17696&quot;&gt;&lt;property id=&quot;20148&quot; value=&quot;5&quot;/&gt;&lt;property id=&quot;20300&quot; value=&quot;Slide 16 - &amp;quot;Will I Graduate On Time?&amp;quot;&quot;/&gt;&lt;property id=&quot;20307&quot; value=&quot;456&quot;/&gt;&lt;/object&gt;&lt;object type=&quot;3&quot; unique_id=&quot;17697&quot;&gt;&lt;property id=&quot;20148&quot; value=&quot;5&quot;/&gt;&lt;property id=&quot;20300&quot; value=&quot;Slide 17 - &amp;quot;YOUR ACADEMIC PLANNING TOOLS&amp;quot;&quot;/&gt;&lt;property id=&quot;20307&quot; value=&quot;457&quot;/&gt;&lt;/object&gt;&lt;object type=&quot;3&quot; unique_id=&quot;17698&quot;&gt;&lt;property id=&quot;20148&quot; value=&quot;5&quot;/&gt;&lt;property id=&quot;20300&quot; value=&quot;Slide 18&quot;/&gt;&lt;property id=&quot;20307&quot; value=&quot;458&quot;/&gt;&lt;/object&gt;&lt;object type=&quot;3&quot; unique_id=&quot;17699&quot;&gt;&lt;property id=&quot;20148&quot; value=&quot;5&quot;/&gt;&lt;property id=&quot;20300&quot; value=&quot;Slide 19&quot;/&gt;&lt;property id=&quot;20307&quot; value=&quot;459&quot;/&gt;&lt;/object&gt;&lt;object type=&quot;3&quot; unique_id=&quot;17700&quot;&gt;&lt;property id=&quot;20148&quot; value=&quot;5&quot;/&gt;&lt;property id=&quot;20300&quot; value=&quot;Slide 20&quot;/&gt;&lt;property id=&quot;20307&quot; value=&quot;436&quot;/&gt;&lt;/object&gt;&lt;object type=&quot;3&quot; unique_id=&quot;17701&quot;&gt;&lt;property id=&quot;20148&quot; value=&quot;5&quot;/&gt;&lt;property id=&quot;20300&quot; value=&quot;Slide 21&quot;/&gt;&lt;property id=&quot;20307&quot; value=&quot;438&quot;/&gt;&lt;/object&gt;&lt;object type=&quot;3&quot; unique_id=&quot;17702&quot;&gt;&lt;property id=&quot;20148&quot; value=&quot;5&quot;/&gt;&lt;property id=&quot;20300&quot; value=&quot;Slide 22&quot;/&gt;&lt;property id=&quot;20307&quot; value=&quot;439&quot;/&gt;&lt;/object&gt;&lt;object type=&quot;3&quot; unique_id=&quot;17703&quot;&gt;&lt;property id=&quot;20148&quot; value=&quot;5&quot;/&gt;&lt;property id=&quot;20300&quot; value=&quot;Slide 23&quot;/&gt;&lt;property id=&quot;20307&quot; value=&quot;461&quot;/&gt;&lt;/object&gt;&lt;object type=&quot;3&quot; unique_id=&quot;17704&quot;&gt;&lt;property id=&quot;20148&quot; value=&quot;5&quot;/&gt;&lt;property id=&quot;20300&quot; value=&quot;Slide 24&quot;/&gt;&lt;property id=&quot;20307&quot; value=&quot;441&quot;/&gt;&lt;/object&gt;&lt;object type=&quot;3&quot; unique_id=&quot;17705&quot;&gt;&lt;property id=&quot;20148&quot; value=&quot;5&quot;/&gt;&lt;property id=&quot;20300&quot; value=&quot;Slide 25&quot;/&gt;&lt;property id=&quot;20307&quot; value=&quot;450&quot;/&gt;&lt;/object&gt;&lt;object type=&quot;3&quot; unique_id=&quot;17706&quot;&gt;&lt;property id=&quot;20148&quot; value=&quot;5&quot;/&gt;&lt;property id=&quot;20300&quot; value=&quot;Slide 35&quot;/&gt;&lt;property id=&quot;20307&quot; value=&quot;451&quot;/&gt;&lt;/object&gt;&lt;object type=&quot;3&quot; unique_id=&quot;17707&quot;&gt;&lt;property id=&quot;20148&quot; value=&quot;5&quot;/&gt;&lt;property id=&quot;20300&quot; value=&quot;Slide 36&quot;/&gt;&lt;property id=&quot;20307&quot; value=&quot;460&quot;/&gt;&lt;/object&gt;&lt;object type=&quot;3&quot; unique_id=&quot;17708&quot;&gt;&lt;property id=&quot;20148&quot; value=&quot;5&quot;/&gt;&lt;property id=&quot;20300&quot; value=&quot;Slide 46&quot;/&gt;&lt;property id=&quot;20307&quot; value=&quot;452&quot;/&gt;&lt;/object&gt;&lt;/object&gt;&lt;object type=&quot;8&quot; unique_id=&quot;10128&quot;&gt;&lt;/object&gt;&lt;/object&gt;&lt;/database&gt;"/>
  <p:tag name="MMPROD_UIPERSISTENCEDATA" val="MMPROD_UIPERSISTENCEDATA"/>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PSNARRATION" val="9,1586281131,Z:\PowerPoint Presentations\Orientation Presentations\2019-2020\Recorded International New Freshmen Orientation_19-20_working_pptx\Media.ppcx"/>
</p:tagLst>
</file>

<file path=ppt/tags/tag11.xml><?xml version="1.0" encoding="utf-8"?>
<p:tagLst xmlns:a="http://schemas.openxmlformats.org/drawingml/2006/main" xmlns:r="http://schemas.openxmlformats.org/officeDocument/2006/relationships" xmlns:p="http://schemas.openxmlformats.org/presentationml/2006/main">
  <p:tag name="PPSNARRATION" val="10,1586281131,Z:\PowerPoint Presentations\Orientation Presentations\2019-2020\Recorded International New Freshmen Orientation_19-20_working_pptx\Media.ppcx"/>
</p:tagLst>
</file>

<file path=ppt/tags/tag12.xml><?xml version="1.0" encoding="utf-8"?>
<p:tagLst xmlns:a="http://schemas.openxmlformats.org/drawingml/2006/main" xmlns:r="http://schemas.openxmlformats.org/officeDocument/2006/relationships" xmlns:p="http://schemas.openxmlformats.org/presentationml/2006/main">
  <p:tag name="PPSNARRATION" val="11,1586281131,Z:\PowerPoint Presentations\Orientation Presentations\2019-2020\Recorded International New Freshmen Orientation_19-20_working_pptx\Media.ppcx"/>
</p:tagLst>
</file>

<file path=ppt/tags/tag13.xml><?xml version="1.0" encoding="utf-8"?>
<p:tagLst xmlns:a="http://schemas.openxmlformats.org/drawingml/2006/main" xmlns:r="http://schemas.openxmlformats.org/officeDocument/2006/relationships" xmlns:p="http://schemas.openxmlformats.org/presentationml/2006/main">
  <p:tag name="PPSNARRATION" val="12,1586281131,Z:\PowerPoint Presentations\Orientation Presentations\2019-2020\Recorded International New Freshmen Orientation_19-20_working_pptx\Media.ppcx"/>
</p:tagLst>
</file>

<file path=ppt/tags/tag14.xml><?xml version="1.0" encoding="utf-8"?>
<p:tagLst xmlns:a="http://schemas.openxmlformats.org/drawingml/2006/main" xmlns:r="http://schemas.openxmlformats.org/officeDocument/2006/relationships" xmlns:p="http://schemas.openxmlformats.org/presentationml/2006/main">
  <p:tag name="PPSNARRATION" val="13,1586281131,Z:\PowerPoint Presentations\Orientation Presentations\2019-2020\Recorded International New Freshmen Orientation_19-20_working_pptx\Media.ppcx"/>
</p:tagLst>
</file>

<file path=ppt/tags/tag15.xml><?xml version="1.0" encoding="utf-8"?>
<p:tagLst xmlns:a="http://schemas.openxmlformats.org/drawingml/2006/main" xmlns:r="http://schemas.openxmlformats.org/officeDocument/2006/relationships" xmlns:p="http://schemas.openxmlformats.org/presentationml/2006/main">
  <p:tag name="PPSNARRATION" val="14,1586281131,Z:\PowerPoint Presentations\Orientation Presentations\2019-2020\Recorded International New Freshmen Orientation_19-20_working_pptx\Media.ppcx"/>
</p:tagLst>
</file>

<file path=ppt/tags/tag16.xml><?xml version="1.0" encoding="utf-8"?>
<p:tagLst xmlns:a="http://schemas.openxmlformats.org/drawingml/2006/main" xmlns:r="http://schemas.openxmlformats.org/officeDocument/2006/relationships" xmlns:p="http://schemas.openxmlformats.org/presentationml/2006/main">
  <p:tag name="PPSNARRATION" val="15,1586281131,Z:\PowerPoint Presentations\Orientation Presentations\2019-2020\Recorded International New Freshmen Orientation_19-20_working_pptx\Media.ppcx"/>
</p:tagLst>
</file>

<file path=ppt/tags/tag17.xml><?xml version="1.0" encoding="utf-8"?>
<p:tagLst xmlns:a="http://schemas.openxmlformats.org/drawingml/2006/main" xmlns:r="http://schemas.openxmlformats.org/officeDocument/2006/relationships" xmlns:p="http://schemas.openxmlformats.org/presentationml/2006/main">
  <p:tag name="PPSNARRATION" val="16,1586281131,Z:\PowerPoint Presentations\Orientation Presentations\2019-2020\Recorded International New Freshmen Orientation_19-20_working_pptx\Media.ppcx"/>
</p:tagLst>
</file>

<file path=ppt/tags/tag18.xml><?xml version="1.0" encoding="utf-8"?>
<p:tagLst xmlns:a="http://schemas.openxmlformats.org/drawingml/2006/main" xmlns:r="http://schemas.openxmlformats.org/officeDocument/2006/relationships" xmlns:p="http://schemas.openxmlformats.org/presentationml/2006/main">
  <p:tag name="PPSNARRATION" val="17,1586281131,Z:\PowerPoint Presentations\Orientation Presentations\2019-2020\Recorded International New Freshmen Orientation_19-20_working_pptx\Media.ppcx"/>
</p:tagLst>
</file>

<file path=ppt/tags/tag19.xml><?xml version="1.0" encoding="utf-8"?>
<p:tagLst xmlns:a="http://schemas.openxmlformats.org/drawingml/2006/main" xmlns:r="http://schemas.openxmlformats.org/officeDocument/2006/relationships" xmlns:p="http://schemas.openxmlformats.org/presentationml/2006/main">
  <p:tag name="PPSNARRATION" val="18,1586281131,Z:\PowerPoint Presentations\Orientation Presentations\2019-2020\Recorded International New Freshmen Orientation_19-20_working_pptx\Media.ppcx"/>
</p:tagLst>
</file>

<file path=ppt/tags/tag2.xml><?xml version="1.0" encoding="utf-8"?>
<p:tagLst xmlns:a="http://schemas.openxmlformats.org/drawingml/2006/main" xmlns:r="http://schemas.openxmlformats.org/officeDocument/2006/relationships" xmlns:p="http://schemas.openxmlformats.org/presentationml/2006/main">
  <p:tag name="PPSNARRATION" val="1,1586281131,Z:\PowerPoint Presentations\Orientation Presentations\2019-2020\Recorded International New Freshmen Orientation_19-20_working_pptx\Media.ppcx"/>
</p:tagLst>
</file>

<file path=ppt/tags/tag20.xml><?xml version="1.0" encoding="utf-8"?>
<p:tagLst xmlns:a="http://schemas.openxmlformats.org/drawingml/2006/main" xmlns:r="http://schemas.openxmlformats.org/officeDocument/2006/relationships" xmlns:p="http://schemas.openxmlformats.org/presentationml/2006/main">
  <p:tag name="PPSNARRATION" val="19,1586281131,Z:\PowerPoint Presentations\Orientation Presentations\2019-2020\Recorded International New Freshmen Orientation_19-20_working_pptx\Media.ppcx"/>
</p:tagLst>
</file>

<file path=ppt/tags/tag21.xml><?xml version="1.0" encoding="utf-8"?>
<p:tagLst xmlns:a="http://schemas.openxmlformats.org/drawingml/2006/main" xmlns:r="http://schemas.openxmlformats.org/officeDocument/2006/relationships" xmlns:p="http://schemas.openxmlformats.org/presentationml/2006/main">
  <p:tag name="PPSNARRATION" val="20,1586281131,Z:\PowerPoint Presentations\Orientation Presentations\2019-2020\Recorded International New Freshmen Orientation_19-20_working_pptx\Media.ppcx"/>
</p:tagLst>
</file>

<file path=ppt/tags/tag22.xml><?xml version="1.0" encoding="utf-8"?>
<p:tagLst xmlns:a="http://schemas.openxmlformats.org/drawingml/2006/main" xmlns:r="http://schemas.openxmlformats.org/officeDocument/2006/relationships" xmlns:p="http://schemas.openxmlformats.org/presentationml/2006/main">
  <p:tag name="PPSNARRATION" val="21,1586281131,Z:\PowerPoint Presentations\Orientation Presentations\2019-2020\Recorded International New Freshmen Orientation_19-20_working_pptx\Media.ppcx"/>
</p:tagLst>
</file>

<file path=ppt/tags/tag23.xml><?xml version="1.0" encoding="utf-8"?>
<p:tagLst xmlns:a="http://schemas.openxmlformats.org/drawingml/2006/main" xmlns:r="http://schemas.openxmlformats.org/officeDocument/2006/relationships" xmlns:p="http://schemas.openxmlformats.org/presentationml/2006/main">
  <p:tag name="PPSNARRATION" val="22,1586281131,Z:\PowerPoint Presentations\Orientation Presentations\2019-2020\Recorded International New Freshmen Orientation_19-20_working_pptx\Media.ppcx"/>
</p:tagLst>
</file>

<file path=ppt/tags/tag24.xml><?xml version="1.0" encoding="utf-8"?>
<p:tagLst xmlns:a="http://schemas.openxmlformats.org/drawingml/2006/main" xmlns:r="http://schemas.openxmlformats.org/officeDocument/2006/relationships" xmlns:p="http://schemas.openxmlformats.org/presentationml/2006/main">
  <p:tag name="PPSNARRATION" val="23,1586281131,Z:\PowerPoint Presentations\Orientation Presentations\2019-2020\Recorded International New Freshmen Orientation_19-20_working_pptx\Media.ppcx"/>
</p:tagLst>
</file>

<file path=ppt/tags/tag25.xml><?xml version="1.0" encoding="utf-8"?>
<p:tagLst xmlns:a="http://schemas.openxmlformats.org/drawingml/2006/main" xmlns:r="http://schemas.openxmlformats.org/officeDocument/2006/relationships" xmlns:p="http://schemas.openxmlformats.org/presentationml/2006/main">
  <p:tag name="PPSNARRATION" val="24,1586281131,Z:\PowerPoint Presentations\Orientation Presentations\2019-2020\Recorded International New Freshmen Orientation_19-20_working_pptx\Media.ppcx"/>
</p:tagLst>
</file>

<file path=ppt/tags/tag26.xml><?xml version="1.0" encoding="utf-8"?>
<p:tagLst xmlns:a="http://schemas.openxmlformats.org/drawingml/2006/main" xmlns:r="http://schemas.openxmlformats.org/officeDocument/2006/relationships" xmlns:p="http://schemas.openxmlformats.org/presentationml/2006/main">
  <p:tag name="PPSNARRATION" val="25,1586281131,Z:\PowerPoint Presentations\Orientation Presentations\2019-2020\Recorded International New Freshmen Orientation_19-20_working_pptx\Media.ppcx"/>
</p:tagLst>
</file>

<file path=ppt/tags/tag27.xml><?xml version="1.0" encoding="utf-8"?>
<p:tagLst xmlns:a="http://schemas.openxmlformats.org/drawingml/2006/main" xmlns:r="http://schemas.openxmlformats.org/officeDocument/2006/relationships" xmlns:p="http://schemas.openxmlformats.org/presentationml/2006/main">
  <p:tag name="PPSNARRATION" val="26,1586281131,Z:\PowerPoint Presentations\Orientation Presentations\2019-2020\Recorded International New Freshmen Orientation_19-20_working_pptx\Media.ppcx"/>
</p:tagLst>
</file>

<file path=ppt/tags/tag28.xml><?xml version="1.0" encoding="utf-8"?>
<p:tagLst xmlns:a="http://schemas.openxmlformats.org/drawingml/2006/main" xmlns:r="http://schemas.openxmlformats.org/officeDocument/2006/relationships" xmlns:p="http://schemas.openxmlformats.org/presentationml/2006/main">
  <p:tag name="PPSNARRATION" val="27,1586281131,Z:\PowerPoint Presentations\Orientation Presentations\2019-2020\Recorded International New Freshmen Orientation_19-20_working_pptx\Media.ppcx"/>
</p:tagLst>
</file>

<file path=ppt/tags/tag29.xml><?xml version="1.0" encoding="utf-8"?>
<p:tagLst xmlns:a="http://schemas.openxmlformats.org/drawingml/2006/main" xmlns:r="http://schemas.openxmlformats.org/officeDocument/2006/relationships" xmlns:p="http://schemas.openxmlformats.org/presentationml/2006/main">
  <p:tag name="PPSNARRATION" val="28,1586281131,Z:\PowerPoint Presentations\Orientation Presentations\2019-2020\Recorded International New Freshmen Orientation_19-20_working_pptx\Media.ppcx"/>
</p:tagLst>
</file>

<file path=ppt/tags/tag3.xml><?xml version="1.0" encoding="utf-8"?>
<p:tagLst xmlns:a="http://schemas.openxmlformats.org/drawingml/2006/main" xmlns:r="http://schemas.openxmlformats.org/officeDocument/2006/relationships" xmlns:p="http://schemas.openxmlformats.org/presentationml/2006/main">
  <p:tag name="PPSNARRATION" val="2,1586281131,Z:\PowerPoint Presentations\Orientation Presentations\2019-2020\Recorded International New Freshmen Orientation_19-20_working_pptx\Media.ppcx"/>
</p:tagLst>
</file>

<file path=ppt/tags/tag30.xml><?xml version="1.0" encoding="utf-8"?>
<p:tagLst xmlns:a="http://schemas.openxmlformats.org/drawingml/2006/main" xmlns:r="http://schemas.openxmlformats.org/officeDocument/2006/relationships" xmlns:p="http://schemas.openxmlformats.org/presentationml/2006/main">
  <p:tag name="PPSNARRATION" val="29,1586281131,Z:\PowerPoint Presentations\Orientation Presentations\2019-2020\Recorded International New Freshmen Orientation_19-20_working_pptx\Media.ppcx"/>
</p:tagLst>
</file>

<file path=ppt/tags/tag31.xml><?xml version="1.0" encoding="utf-8"?>
<p:tagLst xmlns:a="http://schemas.openxmlformats.org/drawingml/2006/main" xmlns:r="http://schemas.openxmlformats.org/officeDocument/2006/relationships" xmlns:p="http://schemas.openxmlformats.org/presentationml/2006/main">
  <p:tag name="PPSNARRATION" val="30,1586281131,Z:\PowerPoint Presentations\Orientation Presentations\2019-2020\Recorded International New Freshmen Orientation_19-20_working_pptx\Media.ppcx"/>
</p:tagLst>
</file>

<file path=ppt/tags/tag32.xml><?xml version="1.0" encoding="utf-8"?>
<p:tagLst xmlns:a="http://schemas.openxmlformats.org/drawingml/2006/main" xmlns:r="http://schemas.openxmlformats.org/officeDocument/2006/relationships" xmlns:p="http://schemas.openxmlformats.org/presentationml/2006/main">
  <p:tag name="PPSNARRATION" val="31,1586281131,Z:\PowerPoint Presentations\Orientation Presentations\2019-2020\Recorded International New Freshmen Orientation_19-20_working_pptx\Media.ppcx"/>
</p:tagLst>
</file>

<file path=ppt/tags/tag33.xml><?xml version="1.0" encoding="utf-8"?>
<p:tagLst xmlns:a="http://schemas.openxmlformats.org/drawingml/2006/main" xmlns:r="http://schemas.openxmlformats.org/officeDocument/2006/relationships" xmlns:p="http://schemas.openxmlformats.org/presentationml/2006/main">
  <p:tag name="PPSNARRATION" val="32,1586281131,Z:\PowerPoint Presentations\Orientation Presentations\2019-2020\Recorded International New Freshmen Orientation_19-20_working_pptx\Media.ppcx"/>
</p:tagLst>
</file>

<file path=ppt/tags/tag34.xml><?xml version="1.0" encoding="utf-8"?>
<p:tagLst xmlns:a="http://schemas.openxmlformats.org/drawingml/2006/main" xmlns:r="http://schemas.openxmlformats.org/officeDocument/2006/relationships" xmlns:p="http://schemas.openxmlformats.org/presentationml/2006/main">
  <p:tag name="PPSNARRATION" val="33,1586281131,Z:\PowerPoint Presentations\Orientation Presentations\2019-2020\Recorded International New Freshmen Orientation_19-20_working_pptx\Media.ppcx"/>
</p:tagLst>
</file>

<file path=ppt/tags/tag35.xml><?xml version="1.0" encoding="utf-8"?>
<p:tagLst xmlns:a="http://schemas.openxmlformats.org/drawingml/2006/main" xmlns:r="http://schemas.openxmlformats.org/officeDocument/2006/relationships" xmlns:p="http://schemas.openxmlformats.org/presentationml/2006/main">
  <p:tag name="PPSNARRATION" val="34,1586281131,Z:\PowerPoint Presentations\Orientation Presentations\2019-2020\Recorded International New Freshmen Orientation_19-20_working_pptx\Media.ppcx"/>
</p:tagLst>
</file>

<file path=ppt/tags/tag36.xml><?xml version="1.0" encoding="utf-8"?>
<p:tagLst xmlns:a="http://schemas.openxmlformats.org/drawingml/2006/main" xmlns:r="http://schemas.openxmlformats.org/officeDocument/2006/relationships" xmlns:p="http://schemas.openxmlformats.org/presentationml/2006/main">
  <p:tag name="PPSNARRATION" val="35,1586281131,Z:\PowerPoint Presentations\Orientation Presentations\2019-2020\Recorded International New Freshmen Orientation_19-20_working_pptx\Media.ppcx"/>
</p:tagLst>
</file>

<file path=ppt/tags/tag37.xml><?xml version="1.0" encoding="utf-8"?>
<p:tagLst xmlns:a="http://schemas.openxmlformats.org/drawingml/2006/main" xmlns:r="http://schemas.openxmlformats.org/officeDocument/2006/relationships" xmlns:p="http://schemas.openxmlformats.org/presentationml/2006/main">
  <p:tag name="PPSNARRATION" val="36,1586281131,Z:\PowerPoint Presentations\Orientation Presentations\2019-2020\Recorded International New Freshmen Orientation_19-20_working_pptx\Media.ppcx"/>
</p:tagLst>
</file>

<file path=ppt/tags/tag38.xml><?xml version="1.0" encoding="utf-8"?>
<p:tagLst xmlns:a="http://schemas.openxmlformats.org/drawingml/2006/main" xmlns:r="http://schemas.openxmlformats.org/officeDocument/2006/relationships" xmlns:p="http://schemas.openxmlformats.org/presentationml/2006/main">
  <p:tag name="PPSNARRATION" val="37,1586281131,Z:\PowerPoint Presentations\Orientation Presentations\2019-2020\Recorded International New Freshmen Orientation_19-20_working_pptx\Media.ppcx"/>
</p:tagLst>
</file>

<file path=ppt/tags/tag39.xml><?xml version="1.0" encoding="utf-8"?>
<p:tagLst xmlns:a="http://schemas.openxmlformats.org/drawingml/2006/main" xmlns:r="http://schemas.openxmlformats.org/officeDocument/2006/relationships" xmlns:p="http://schemas.openxmlformats.org/presentationml/2006/main">
  <p:tag name="PPSNARRATION" val="38,1586281131,Z:\PowerPoint Presentations\Orientation Presentations\2019-2020\Recorded International New Freshmen Orientation_19-20_working_pptx\Media.ppcx"/>
</p:tagLst>
</file>

<file path=ppt/tags/tag4.xml><?xml version="1.0" encoding="utf-8"?>
<p:tagLst xmlns:a="http://schemas.openxmlformats.org/drawingml/2006/main" xmlns:r="http://schemas.openxmlformats.org/officeDocument/2006/relationships" xmlns:p="http://schemas.openxmlformats.org/presentationml/2006/main">
  <p:tag name="PPSNARRATION" val="3,1586281131,Z:\PowerPoint Presentations\Orientation Presentations\2019-2020\Recorded International New Freshmen Orientation_19-20_working_pptx\Media.ppcx"/>
</p:tagLst>
</file>

<file path=ppt/tags/tag40.xml><?xml version="1.0" encoding="utf-8"?>
<p:tagLst xmlns:a="http://schemas.openxmlformats.org/drawingml/2006/main" xmlns:r="http://schemas.openxmlformats.org/officeDocument/2006/relationships" xmlns:p="http://schemas.openxmlformats.org/presentationml/2006/main">
  <p:tag name="PPSNARRATION" val="39,1586281131,Z:\PowerPoint Presentations\Orientation Presentations\2019-2020\Recorded International New Freshmen Orientation_19-20_working_pptx\Media.ppcx"/>
</p:tagLst>
</file>

<file path=ppt/tags/tag41.xml><?xml version="1.0" encoding="utf-8"?>
<p:tagLst xmlns:a="http://schemas.openxmlformats.org/drawingml/2006/main" xmlns:r="http://schemas.openxmlformats.org/officeDocument/2006/relationships" xmlns:p="http://schemas.openxmlformats.org/presentationml/2006/main">
  <p:tag name="PPSNARRATION" val="40,1586281131,Z:\PowerPoint Presentations\Orientation Presentations\2019-2020\Recorded International New Freshmen Orientation_19-20_working_pptx\Media.ppcx"/>
</p:tagLst>
</file>

<file path=ppt/tags/tag42.xml><?xml version="1.0" encoding="utf-8"?>
<p:tagLst xmlns:a="http://schemas.openxmlformats.org/drawingml/2006/main" xmlns:r="http://schemas.openxmlformats.org/officeDocument/2006/relationships" xmlns:p="http://schemas.openxmlformats.org/presentationml/2006/main">
  <p:tag name="PPSNARRATION" val="41,1586281131,Z:\PowerPoint Presentations\Orientation Presentations\2019-2020\Recorded International New Freshmen Orientation_19-20_working_pptx\Media.ppcx"/>
</p:tagLst>
</file>

<file path=ppt/tags/tag43.xml><?xml version="1.0" encoding="utf-8"?>
<p:tagLst xmlns:a="http://schemas.openxmlformats.org/drawingml/2006/main" xmlns:r="http://schemas.openxmlformats.org/officeDocument/2006/relationships" xmlns:p="http://schemas.openxmlformats.org/presentationml/2006/main">
  <p:tag name="PPSNARRATION" val="42,1586281131,Z:\PowerPoint Presentations\Orientation Presentations\2019-2020\Recorded International New Freshmen Orientation_19-20_working_pptx\Media.ppcx"/>
</p:tagLst>
</file>

<file path=ppt/tags/tag44.xml><?xml version="1.0" encoding="utf-8"?>
<p:tagLst xmlns:a="http://schemas.openxmlformats.org/drawingml/2006/main" xmlns:r="http://schemas.openxmlformats.org/officeDocument/2006/relationships" xmlns:p="http://schemas.openxmlformats.org/presentationml/2006/main">
  <p:tag name="PPSNARRATION" val="43,1586281131,Z:\PowerPoint Presentations\Orientation Presentations\2019-2020\Recorded International New Freshmen Orientation_19-20_working_pptx\Media.ppcx"/>
</p:tagLst>
</file>

<file path=ppt/tags/tag45.xml><?xml version="1.0" encoding="utf-8"?>
<p:tagLst xmlns:a="http://schemas.openxmlformats.org/drawingml/2006/main" xmlns:r="http://schemas.openxmlformats.org/officeDocument/2006/relationships" xmlns:p="http://schemas.openxmlformats.org/presentationml/2006/main">
  <p:tag name="PPSNARRATION" val="44,1586281131,Z:\PowerPoint Presentations\Orientation Presentations\2019-2020\Recorded International New Freshmen Orientation_19-20_working_pptx\Media.ppcx"/>
</p:tagLst>
</file>

<file path=ppt/tags/tag46.xml><?xml version="1.0" encoding="utf-8"?>
<p:tagLst xmlns:a="http://schemas.openxmlformats.org/drawingml/2006/main" xmlns:r="http://schemas.openxmlformats.org/officeDocument/2006/relationships" xmlns:p="http://schemas.openxmlformats.org/presentationml/2006/main">
  <p:tag name="PPSNARRATION" val="45,1586281131,Z:\PowerPoint Presentations\Orientation Presentations\2019-2020\Recorded International New Freshmen Orientation_19-20_working_pptx\Media.ppcx"/>
</p:tagLst>
</file>

<file path=ppt/tags/tag47.xml><?xml version="1.0" encoding="utf-8"?>
<p:tagLst xmlns:a="http://schemas.openxmlformats.org/drawingml/2006/main" xmlns:r="http://schemas.openxmlformats.org/officeDocument/2006/relationships" xmlns:p="http://schemas.openxmlformats.org/presentationml/2006/main">
  <p:tag name="PPSNARRATION" val="46,1586281131,Z:\PowerPoint Presentations\Orientation Presentations\2019-2020\Recorded International New Freshmen Orientation_19-20_working_pptx\Media.ppcx"/>
</p:tagLst>
</file>

<file path=ppt/tags/tag48.xml><?xml version="1.0" encoding="utf-8"?>
<p:tagLst xmlns:a="http://schemas.openxmlformats.org/drawingml/2006/main" xmlns:r="http://schemas.openxmlformats.org/officeDocument/2006/relationships" xmlns:p="http://schemas.openxmlformats.org/presentationml/2006/main">
  <p:tag name="PPSNARRATION" val="47,1586281131,Z:\PowerPoint Presentations\Orientation Presentations\2019-2020\Recorded International New Freshmen Orientation_19-20_working_pptx\Media.ppcx"/>
</p:tagLst>
</file>

<file path=ppt/tags/tag5.xml><?xml version="1.0" encoding="utf-8"?>
<p:tagLst xmlns:a="http://schemas.openxmlformats.org/drawingml/2006/main" xmlns:r="http://schemas.openxmlformats.org/officeDocument/2006/relationships" xmlns:p="http://schemas.openxmlformats.org/presentationml/2006/main">
  <p:tag name="PPSNARRATION" val="4,1586281131,Z:\PowerPoint Presentations\Orientation Presentations\2019-2020\Recorded International New Freshmen Orientation_19-20_working_pptx\Media.ppcx"/>
</p:tagLst>
</file>

<file path=ppt/tags/tag6.xml><?xml version="1.0" encoding="utf-8"?>
<p:tagLst xmlns:a="http://schemas.openxmlformats.org/drawingml/2006/main" xmlns:r="http://schemas.openxmlformats.org/officeDocument/2006/relationships" xmlns:p="http://schemas.openxmlformats.org/presentationml/2006/main">
  <p:tag name="PPSNARRATION" val="5,1586281131,Z:\PowerPoint Presentations\Orientation Presentations\2019-2020\Recorded International New Freshmen Orientation_19-20_working_pptx\Media.ppcx"/>
</p:tagLst>
</file>

<file path=ppt/tags/tag7.xml><?xml version="1.0" encoding="utf-8"?>
<p:tagLst xmlns:a="http://schemas.openxmlformats.org/drawingml/2006/main" xmlns:r="http://schemas.openxmlformats.org/officeDocument/2006/relationships" xmlns:p="http://schemas.openxmlformats.org/presentationml/2006/main">
  <p:tag name="PPSNARRATION" val="6,1586281131,Z:\PowerPoint Presentations\Orientation Presentations\2019-2020\Recorded International New Freshmen Orientation_19-20_working_pptx\Media.ppcx"/>
</p:tagLst>
</file>

<file path=ppt/tags/tag8.xml><?xml version="1.0" encoding="utf-8"?>
<p:tagLst xmlns:a="http://schemas.openxmlformats.org/drawingml/2006/main" xmlns:r="http://schemas.openxmlformats.org/officeDocument/2006/relationships" xmlns:p="http://schemas.openxmlformats.org/presentationml/2006/main">
  <p:tag name="PPSNARRATION" val="7,1586281131,Z:\PowerPoint Presentations\Orientation Presentations\2019-2020\Recorded International New Freshmen Orientation_19-20_working_pptx\Media.ppcx"/>
</p:tagLst>
</file>

<file path=ppt/tags/tag9.xml><?xml version="1.0" encoding="utf-8"?>
<p:tagLst xmlns:a="http://schemas.openxmlformats.org/drawingml/2006/main" xmlns:r="http://schemas.openxmlformats.org/officeDocument/2006/relationships" xmlns:p="http://schemas.openxmlformats.org/presentationml/2006/main">
  <p:tag name="PPSNARRATION" val="8,1586281131,Z:\PowerPoint Presentations\Orientation Presentations\2019-2020\Recorded International New Freshmen Orientation_19-20_working_pptx\Media.ppcx"/>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1_Median">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Median">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themeOverride>
</file>

<file path=ppt/theme/themeOverride2.xml><?xml version="1.0" encoding="utf-8"?>
<a:themeOverride xmlns:a="http://schemas.openxmlformats.org/drawingml/2006/main">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themeOverride>
</file>

<file path=docProps/app.xml><?xml version="1.0" encoding="utf-8"?>
<Properties xmlns="http://schemas.openxmlformats.org/officeDocument/2006/extended-properties" xmlns:vt="http://schemas.openxmlformats.org/officeDocument/2006/docPropsVTypes">
  <TotalTime>5156</TotalTime>
  <Words>1970</Words>
  <Application>Microsoft Office PowerPoint</Application>
  <PresentationFormat>On-screen Show (4:3)</PresentationFormat>
  <Paragraphs>389</Paragraphs>
  <Slides>47</Slides>
  <Notes>47</Notes>
  <HiddenSlides>0</HiddenSlides>
  <MMClips>2</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47</vt:i4>
      </vt:variant>
    </vt:vector>
  </HeadingPairs>
  <TitlesOfParts>
    <vt:vector size="57" baseType="lpstr">
      <vt:lpstr>ＭＳ Ｐゴシック</vt:lpstr>
      <vt:lpstr>Arial</vt:lpstr>
      <vt:lpstr>Arial Black</vt:lpstr>
      <vt:lpstr>Calibri</vt:lpstr>
      <vt:lpstr>Times New Roman</vt:lpstr>
      <vt:lpstr>Tw Cen MT</vt:lpstr>
      <vt:lpstr>Wingdings</vt:lpstr>
      <vt:lpstr>Wingdings 2</vt:lpstr>
      <vt:lpstr>1_Median</vt:lpstr>
      <vt:lpstr>2_Median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Will I Graduate On Time?</vt:lpstr>
      <vt:lpstr>YOUR ACADEMIC PLANNING TOOLS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International Student Center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California, Irvine - Bren:ICS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 School of Information and Computers Science</dc:creator>
  <cp:lastModifiedBy>de Lara,Priscilla</cp:lastModifiedBy>
  <cp:revision>209</cp:revision>
  <cp:lastPrinted>2016-06-15T17:09:18Z</cp:lastPrinted>
  <dcterms:created xsi:type="dcterms:W3CDTF">2015-03-16T16:53:04Z</dcterms:created>
  <dcterms:modified xsi:type="dcterms:W3CDTF">2019-07-27T19:38:04Z</dcterms:modified>
</cp:coreProperties>
</file>