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352" r:id="rId3"/>
    <p:sldId id="279" r:id="rId4"/>
    <p:sldId id="280" r:id="rId5"/>
    <p:sldId id="281" r:id="rId6"/>
    <p:sldId id="282" r:id="rId7"/>
    <p:sldId id="283" r:id="rId8"/>
    <p:sldId id="284" r:id="rId9"/>
    <p:sldId id="314" r:id="rId10"/>
    <p:sldId id="289" r:id="rId11"/>
    <p:sldId id="288" r:id="rId12"/>
    <p:sldId id="290" r:id="rId13"/>
    <p:sldId id="285" r:id="rId14"/>
    <p:sldId id="286" r:id="rId15"/>
    <p:sldId id="287" r:id="rId16"/>
    <p:sldId id="295" r:id="rId17"/>
    <p:sldId id="294" r:id="rId18"/>
    <p:sldId id="296" r:id="rId19"/>
    <p:sldId id="297" r:id="rId20"/>
    <p:sldId id="299" r:id="rId21"/>
    <p:sldId id="313" r:id="rId22"/>
    <p:sldId id="302" r:id="rId23"/>
    <p:sldId id="300" r:id="rId24"/>
    <p:sldId id="301" r:id="rId25"/>
    <p:sldId id="303" r:id="rId26"/>
    <p:sldId id="353" r:id="rId27"/>
    <p:sldId id="305" r:id="rId28"/>
    <p:sldId id="354" r:id="rId29"/>
    <p:sldId id="306" r:id="rId30"/>
    <p:sldId id="307" r:id="rId31"/>
    <p:sldId id="355" r:id="rId32"/>
    <p:sldId id="321" r:id="rId33"/>
    <p:sldId id="304" r:id="rId34"/>
    <p:sldId id="356" r:id="rId35"/>
    <p:sldId id="309" r:id="rId36"/>
    <p:sldId id="322" r:id="rId37"/>
    <p:sldId id="323" r:id="rId38"/>
    <p:sldId id="308" r:id="rId39"/>
    <p:sldId id="311" r:id="rId40"/>
    <p:sldId id="312" r:id="rId41"/>
    <p:sldId id="315" r:id="rId42"/>
    <p:sldId id="324" r:id="rId43"/>
    <p:sldId id="327" r:id="rId44"/>
    <p:sldId id="325" r:id="rId45"/>
    <p:sldId id="320" r:id="rId46"/>
    <p:sldId id="326" r:id="rId47"/>
    <p:sldId id="328" r:id="rId48"/>
    <p:sldId id="329" r:id="rId49"/>
    <p:sldId id="316" r:id="rId50"/>
    <p:sldId id="318" r:id="rId51"/>
    <p:sldId id="319" r:id="rId52"/>
    <p:sldId id="330" r:id="rId53"/>
    <p:sldId id="331" r:id="rId54"/>
    <p:sldId id="332" r:id="rId55"/>
    <p:sldId id="291" r:id="rId56"/>
    <p:sldId id="333" r:id="rId57"/>
    <p:sldId id="334" r:id="rId58"/>
    <p:sldId id="339" r:id="rId59"/>
    <p:sldId id="336" r:id="rId60"/>
    <p:sldId id="335" r:id="rId61"/>
    <p:sldId id="341" r:id="rId62"/>
    <p:sldId id="342" r:id="rId63"/>
    <p:sldId id="343" r:id="rId64"/>
    <p:sldId id="344" r:id="rId65"/>
    <p:sldId id="345" r:id="rId66"/>
    <p:sldId id="340" r:id="rId67"/>
    <p:sldId id="346" r:id="rId68"/>
    <p:sldId id="347" r:id="rId69"/>
    <p:sldId id="348" r:id="rId70"/>
    <p:sldId id="298" r:id="rId71"/>
    <p:sldId id="349" r:id="rId72"/>
    <p:sldId id="350" r:id="rId73"/>
    <p:sldId id="358" r:id="rId74"/>
    <p:sldId id="359" r:id="rId75"/>
    <p:sldId id="357" r:id="rId76"/>
    <p:sldId id="351" r:id="rId77"/>
    <p:sldId id="360" r:id="rId78"/>
    <p:sldId id="361" r:id="rId79"/>
    <p:sldId id="362" r:id="rId80"/>
    <p:sldId id="365" r:id="rId81"/>
    <p:sldId id="363" r:id="rId82"/>
    <p:sldId id="366" r:id="rId83"/>
    <p:sldId id="364" r:id="rId84"/>
    <p:sldId id="367" r:id="rId85"/>
    <p:sldId id="368" r:id="rId86"/>
    <p:sldId id="369" r:id="rId87"/>
    <p:sldId id="370" r:id="rId88"/>
    <p:sldId id="371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g-Woo Jun" initials="SJ" lastIdx="1" clrIdx="0">
    <p:extLst>
      <p:ext uri="{19B8F6BF-5375-455C-9EA6-DF929625EA0E}">
        <p15:presenceInfo xmlns:p15="http://schemas.microsoft.com/office/powerpoint/2012/main" userId="f2d4f305031f139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33CC33"/>
    <a:srgbClr val="E00000"/>
    <a:srgbClr val="000066"/>
    <a:srgbClr val="00FF00"/>
    <a:srgbClr val="CC00FF"/>
    <a:srgbClr val="66FF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06" autoAdjust="0"/>
  </p:normalViewPr>
  <p:slideViewPr>
    <p:cSldViewPr snapToGrid="0">
      <p:cViewPr varScale="1">
        <p:scale>
          <a:sx n="99" d="100"/>
          <a:sy n="99" d="100"/>
        </p:scale>
        <p:origin x="108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486B0-C90B-4D94-A690-92B2BB1D022F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0EA7F-D1C9-4817-A737-8B3508AF9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0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042353"/>
            <a:ext cx="10515600" cy="2387600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spcAft>
                <a:spcPts val="0"/>
              </a:spcAft>
              <a:defRPr sz="4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01270"/>
            <a:ext cx="9144000" cy="1655762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rgbClr val="0000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Line 60"/>
          <p:cNvSpPr>
            <a:spLocks noChangeShapeType="1"/>
          </p:cNvSpPr>
          <p:nvPr userDrawn="1"/>
        </p:nvSpPr>
        <p:spPr bwMode="ltGray">
          <a:xfrm flipH="1">
            <a:off x="4886946" y="3658741"/>
            <a:ext cx="2377017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•"/>
              <a:defRPr/>
            </a:pPr>
            <a:endParaRPr lang="en-US" sz="2000">
              <a:solidFill>
                <a:srgbClr val="40458C"/>
              </a:solidFill>
            </a:endParaRPr>
          </a:p>
        </p:txBody>
      </p:sp>
      <p:sp>
        <p:nvSpPr>
          <p:cNvPr id="9" name="Line 61"/>
          <p:cNvSpPr>
            <a:spLocks noChangeShapeType="1"/>
          </p:cNvSpPr>
          <p:nvPr userDrawn="1"/>
        </p:nvSpPr>
        <p:spPr bwMode="ltGray">
          <a:xfrm>
            <a:off x="6077267" y="3536821"/>
            <a:ext cx="0" cy="24384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•"/>
              <a:defRPr/>
            </a:pPr>
            <a:endParaRPr lang="en-US" sz="2000">
              <a:solidFill>
                <a:srgbClr val="40458C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5959011" y="3534081"/>
            <a:ext cx="246580" cy="246580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•"/>
            </a:pPr>
            <a:endParaRPr lang="en-US" sz="200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44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0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5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415" y="365125"/>
            <a:ext cx="11223171" cy="13255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11223171" cy="43513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4415" y="6355442"/>
            <a:ext cx="2743200" cy="365125"/>
          </a:xfrm>
        </p:spPr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4386" y="6355441"/>
            <a:ext cx="2743200" cy="365125"/>
          </a:xfrm>
        </p:spPr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84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1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4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4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9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1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5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3E384-935C-44CA-AE03-23C8513BF185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6B0C5-7383-482A-BA2C-FE7E324349F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07156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822960" indent="-36576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95130"/>
            <a:ext cx="10515600" cy="279289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CS152: Computer Systems Architecture</a:t>
            </a:r>
            <a:br>
              <a:rPr lang="en-US" sz="4000" dirty="0" smtClean="0"/>
            </a:br>
            <a:r>
              <a:rPr lang="en-US" sz="4000" dirty="0" smtClean="0"/>
              <a:t>Processor Microarchitecture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51472"/>
            <a:ext cx="9144000" cy="1973750"/>
          </a:xfrm>
        </p:spPr>
        <p:txBody>
          <a:bodyPr>
            <a:normAutofit/>
          </a:bodyPr>
          <a:lstStyle/>
          <a:p>
            <a:r>
              <a:rPr lang="en-US" dirty="0" smtClean="0"/>
              <a:t>Sang-Woo Jun</a:t>
            </a:r>
          </a:p>
          <a:p>
            <a:r>
              <a:rPr lang="en-US" dirty="0" smtClean="0"/>
              <a:t>Winter 2019</a:t>
            </a:r>
          </a:p>
        </p:txBody>
      </p:sp>
      <p:pic>
        <p:nvPicPr>
          <p:cNvPr id="1028" name="Picture 4" descr="University of California, Irvine logo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4" y="6117737"/>
            <a:ext cx="1509592" cy="6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096" y="5982144"/>
            <a:ext cx="10183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Large amount of material adapted from MIT 6.004, “Computation Structures”,</a:t>
            </a:r>
          </a:p>
          <a:p>
            <a:pPr algn="r"/>
            <a:r>
              <a:rPr lang="en-US" dirty="0"/>
              <a:t>Morgan Kaufmann “Computer Organization and Design: The Hardware/Software Interface: RISC-V Edition”,</a:t>
            </a:r>
          </a:p>
          <a:p>
            <a:pPr algn="r"/>
            <a:r>
              <a:rPr lang="en-US" dirty="0"/>
              <a:t>and CS 152 Slides by Isaac </a:t>
            </a:r>
            <a:r>
              <a:rPr lang="en-US" dirty="0" err="1"/>
              <a:t>Scherson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8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Remember:</a:t>
            </a:r>
            <a:br>
              <a:rPr lang="en-US" dirty="0" smtClean="0"/>
            </a:br>
            <a:r>
              <a:rPr lang="en-US" dirty="0" smtClean="0"/>
              <a:t>Super simplified processor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/>
              <a:t>inst</a:t>
            </a:r>
            <a:r>
              <a:rPr lang="en-US" sz="2000" dirty="0" smtClean="0"/>
              <a:t> =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mem</a:t>
            </a:r>
            <a:r>
              <a:rPr lang="en-US" sz="2000" dirty="0" smtClean="0"/>
              <a:t>[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PC</a:t>
            </a:r>
            <a:r>
              <a:rPr lang="en-US" sz="2000" dirty="0" smtClean="0"/>
              <a:t>]</a:t>
            </a:r>
          </a:p>
          <a:p>
            <a:pPr marL="0" indent="0">
              <a:buNone/>
            </a:pPr>
            <a:r>
              <a:rPr lang="en-US" sz="2000" dirty="0" err="1" smtClean="0"/>
              <a:t>next_PC</a:t>
            </a:r>
            <a:r>
              <a:rPr lang="en-US" sz="2000" dirty="0" smtClean="0"/>
              <a:t> =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PC</a:t>
            </a:r>
            <a:r>
              <a:rPr lang="en-US" sz="2000" dirty="0" smtClean="0"/>
              <a:t> + 4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if ( </a:t>
            </a:r>
            <a:r>
              <a:rPr lang="en-US" sz="2000" dirty="0" err="1" smtClean="0"/>
              <a:t>inst.</a:t>
            </a:r>
            <a:r>
              <a:rPr lang="en-US" sz="2000" b="1" dirty="0" err="1">
                <a:solidFill>
                  <a:srgbClr val="E00000"/>
                </a:solidFill>
              </a:rPr>
              <a:t>type</a:t>
            </a:r>
            <a:r>
              <a:rPr lang="en-US" sz="2000" dirty="0" smtClean="0"/>
              <a:t> ==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STORE</a:t>
            </a:r>
            <a:r>
              <a:rPr lang="en-US" sz="2000" dirty="0" smtClean="0"/>
              <a:t> )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mem</a:t>
            </a:r>
            <a:r>
              <a:rPr lang="en-US" sz="2000" dirty="0" smtClean="0"/>
              <a:t>[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arg1</a:t>
            </a:r>
            <a:r>
              <a:rPr lang="en-US" sz="2000" dirty="0" smtClean="0"/>
              <a:t>]] =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arg2</a:t>
            </a:r>
            <a:r>
              <a:rPr lang="en-US" sz="2000" dirty="0" smtClean="0"/>
              <a:t>]</a:t>
            </a:r>
          </a:p>
          <a:p>
            <a:pPr marL="0" indent="0">
              <a:buNone/>
            </a:pPr>
            <a:r>
              <a:rPr lang="en-US" sz="2000" dirty="0"/>
              <a:t>if ( </a:t>
            </a:r>
            <a:r>
              <a:rPr lang="en-US" sz="2000" dirty="0" err="1" smtClean="0"/>
              <a:t>inst.</a:t>
            </a:r>
            <a:r>
              <a:rPr lang="en-US" sz="2000" b="1" dirty="0" err="1">
                <a:solidFill>
                  <a:srgbClr val="E00000"/>
                </a:solidFill>
              </a:rPr>
              <a:t>type</a:t>
            </a:r>
            <a:r>
              <a:rPr lang="en-US" sz="2000" dirty="0" smtClean="0"/>
              <a:t> ==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LOAD</a:t>
            </a:r>
            <a:r>
              <a:rPr lang="en-US" sz="2000" dirty="0" smtClean="0"/>
              <a:t> )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arg1</a:t>
            </a:r>
            <a:r>
              <a:rPr lang="en-US" sz="2000" dirty="0" smtClean="0"/>
              <a:t>] =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mem</a:t>
            </a:r>
            <a:r>
              <a:rPr lang="en-US" sz="2000" dirty="0" smtClean="0"/>
              <a:t>[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arg2</a:t>
            </a:r>
            <a:r>
              <a:rPr lang="en-US" sz="2000" dirty="0" smtClean="0"/>
              <a:t>]]</a:t>
            </a:r>
          </a:p>
          <a:p>
            <a:pPr marL="0" indent="0">
              <a:buNone/>
            </a:pPr>
            <a:r>
              <a:rPr lang="en-US" sz="2000" dirty="0"/>
              <a:t>if ( </a:t>
            </a:r>
            <a:r>
              <a:rPr lang="en-US" sz="2000" dirty="0" err="1" smtClean="0"/>
              <a:t>ins</a:t>
            </a:r>
            <a:r>
              <a:rPr lang="en-US" sz="2000" dirty="0" err="1"/>
              <a:t>t.</a:t>
            </a:r>
            <a:r>
              <a:rPr lang="en-US" sz="2000" b="1" dirty="0" err="1">
                <a:solidFill>
                  <a:srgbClr val="E00000"/>
                </a:solidFill>
              </a:rPr>
              <a:t>type</a:t>
            </a:r>
            <a:r>
              <a:rPr lang="en-US" sz="2000" dirty="0" smtClean="0"/>
              <a:t> ==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ALU</a:t>
            </a:r>
            <a:r>
              <a:rPr lang="en-US" sz="2000" dirty="0" smtClean="0"/>
              <a:t> )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arg1</a:t>
            </a:r>
            <a:r>
              <a:rPr lang="en-US" sz="2000" dirty="0" smtClean="0"/>
              <a:t>] =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alu</a:t>
            </a:r>
            <a:r>
              <a:rPr lang="en-US" sz="2000" dirty="0" smtClean="0"/>
              <a:t>(</a:t>
            </a:r>
            <a:r>
              <a:rPr lang="en-US" sz="2000" dirty="0" err="1" smtClean="0"/>
              <a:t>inst.</a:t>
            </a:r>
            <a:r>
              <a:rPr lang="en-US" sz="2000" b="1" dirty="0" err="1" smtClean="0">
                <a:solidFill>
                  <a:srgbClr val="E00000"/>
                </a:solidFill>
              </a:rPr>
              <a:t>op</a:t>
            </a:r>
            <a:r>
              <a:rPr lang="en-US" sz="2000" dirty="0" smtClean="0"/>
              <a:t>,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arg2</a:t>
            </a:r>
            <a:r>
              <a:rPr lang="en-US" sz="2000" dirty="0" smtClean="0"/>
              <a:t>],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arg3</a:t>
            </a:r>
            <a:r>
              <a:rPr lang="en-US" sz="2000" dirty="0" smtClean="0"/>
              <a:t>])</a:t>
            </a:r>
          </a:p>
          <a:p>
            <a:pPr marL="0" indent="0">
              <a:buNone/>
            </a:pPr>
            <a:r>
              <a:rPr lang="en-US" sz="2000" dirty="0"/>
              <a:t>if ( </a:t>
            </a:r>
            <a:r>
              <a:rPr lang="en-US" sz="2000" dirty="0" err="1" smtClean="0"/>
              <a:t>inst.</a:t>
            </a:r>
            <a:r>
              <a:rPr lang="en-US" sz="2000" b="1" dirty="0" err="1">
                <a:solidFill>
                  <a:srgbClr val="E00000"/>
                </a:solidFill>
              </a:rPr>
              <a:t>type</a:t>
            </a:r>
            <a:r>
              <a:rPr lang="en-US" sz="2000" dirty="0" smtClean="0"/>
              <a:t> ==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COND</a:t>
            </a:r>
            <a:r>
              <a:rPr lang="en-US" sz="2000" dirty="0" smtClean="0"/>
              <a:t> ) </a:t>
            </a:r>
            <a:r>
              <a:rPr lang="en-US" sz="2000" dirty="0" err="1" smtClean="0"/>
              <a:t>next_PC</a:t>
            </a:r>
            <a:r>
              <a:rPr lang="en-US" sz="2000" dirty="0" smtClean="0"/>
              <a:t> =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rf</a:t>
            </a:r>
            <a:r>
              <a:rPr lang="en-US" sz="2000" dirty="0" smtClean="0"/>
              <a:t>[inst.</a:t>
            </a:r>
            <a:r>
              <a:rPr lang="en-US" sz="2000" b="1" dirty="0" smtClean="0">
                <a:solidFill>
                  <a:srgbClr val="E00000"/>
                </a:solidFill>
              </a:rPr>
              <a:t>arg1</a:t>
            </a:r>
            <a:r>
              <a:rPr lang="en-US" sz="2000" dirty="0" smtClean="0"/>
              <a:t>]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PC</a:t>
            </a:r>
            <a:r>
              <a:rPr lang="en-US" sz="2000" dirty="0" smtClean="0"/>
              <a:t> = </a:t>
            </a:r>
            <a:r>
              <a:rPr lang="en-US" sz="2000" dirty="0" err="1" smtClean="0"/>
              <a:t>next_PC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0606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classic RISC pipeline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79600" y="4013201"/>
            <a:ext cx="1049867" cy="88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6067" y="4013201"/>
            <a:ext cx="1049867" cy="88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52534" y="4013201"/>
            <a:ext cx="1049867" cy="88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1" y="4013201"/>
            <a:ext cx="1049867" cy="88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25468" y="4013201"/>
            <a:ext cx="1049867" cy="889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Write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Back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>
            <a:off x="2929467" y="4457701"/>
            <a:ext cx="736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4715934" y="4457701"/>
            <a:ext cx="736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3"/>
            <a:endCxn id="7" idx="1"/>
          </p:cNvCxnSpPr>
          <p:nvPr/>
        </p:nvCxnSpPr>
        <p:spPr>
          <a:xfrm>
            <a:off x="6502401" y="4457701"/>
            <a:ext cx="736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  <a:endCxn id="8" idx="1"/>
          </p:cNvCxnSpPr>
          <p:nvPr/>
        </p:nvCxnSpPr>
        <p:spPr>
          <a:xfrm>
            <a:off x="8288868" y="4457701"/>
            <a:ext cx="736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8" idx="3"/>
            <a:endCxn id="4" idx="1"/>
          </p:cNvCxnSpPr>
          <p:nvPr/>
        </p:nvCxnSpPr>
        <p:spPr>
          <a:xfrm flipH="1">
            <a:off x="1879600" y="4457701"/>
            <a:ext cx="8195735" cy="12700"/>
          </a:xfrm>
          <a:prstGeom prst="bentConnector5">
            <a:avLst>
              <a:gd name="adj1" fmla="val -2789"/>
              <a:gd name="adj2" fmla="val 5300000"/>
              <a:gd name="adj3" fmla="val 102789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11223171" cy="4351338"/>
          </a:xfrm>
        </p:spPr>
        <p:txBody>
          <a:bodyPr/>
          <a:lstStyle/>
          <a:p>
            <a:r>
              <a:rPr lang="en-US" dirty="0" smtClean="0"/>
              <a:t>Many early RISC processors had very similar structure</a:t>
            </a:r>
          </a:p>
          <a:p>
            <a:pPr lvl="1"/>
            <a:r>
              <a:rPr lang="en-US" dirty="0" smtClean="0"/>
              <a:t>MIPS, SPARC, etc…</a:t>
            </a:r>
          </a:p>
          <a:p>
            <a:pPr lvl="1"/>
            <a:r>
              <a:rPr lang="en-US" dirty="0" smtClean="0"/>
              <a:t>Major criticism of MIPS is that it is too optimized for this 5-stage pipeline</a:t>
            </a:r>
          </a:p>
          <a:p>
            <a:r>
              <a:rPr lang="en-US" dirty="0" smtClean="0"/>
              <a:t>RISC-V is also typically taught using this structure as well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0241" y="5754729"/>
            <a:ext cx="36536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Why these 5 stages? Why not 4 or 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6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classic RISC pipeline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Fetch: Request instruction </a:t>
            </a:r>
            <a:r>
              <a:rPr lang="en-US" dirty="0"/>
              <a:t>fetch from memory</a:t>
            </a:r>
          </a:p>
          <a:p>
            <a:r>
              <a:rPr lang="en-US" dirty="0" smtClean="0"/>
              <a:t>Decode: </a:t>
            </a:r>
            <a:r>
              <a:rPr lang="en-US" dirty="0"/>
              <a:t>Instruction decode &amp; register read</a:t>
            </a:r>
          </a:p>
          <a:p>
            <a:r>
              <a:rPr lang="en-US" dirty="0" smtClean="0"/>
              <a:t>Execute: </a:t>
            </a:r>
            <a:r>
              <a:rPr lang="en-US" dirty="0"/>
              <a:t>Execute operation or calculate address</a:t>
            </a:r>
          </a:p>
          <a:p>
            <a:r>
              <a:rPr lang="en-US" dirty="0" smtClean="0"/>
              <a:t>Memory: Request memory read or write</a:t>
            </a:r>
            <a:endParaRPr lang="en-US" dirty="0"/>
          </a:p>
          <a:p>
            <a:r>
              <a:rPr lang="en-US" dirty="0" err="1" smtClean="0"/>
              <a:t>Writeback</a:t>
            </a:r>
            <a:r>
              <a:rPr lang="en-US" dirty="0" smtClean="0"/>
              <a:t>: </a:t>
            </a:r>
            <a:r>
              <a:rPr lang="en-US" dirty="0"/>
              <a:t>Write result </a:t>
            </a:r>
            <a:r>
              <a:rPr lang="en-US" dirty="0" smtClean="0"/>
              <a:t>(either from execute or memory) back </a:t>
            </a:r>
            <a:r>
              <a:rPr lang="en-US" dirty="0"/>
              <a:t>to register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02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a microprocessor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Many, many constraints processors are optimize for, but for now:</a:t>
            </a:r>
          </a:p>
          <a:p>
            <a:endParaRPr lang="en-US" dirty="0" smtClean="0"/>
          </a:p>
          <a:p>
            <a:r>
              <a:rPr lang="en-US" dirty="0" smtClean="0"/>
              <a:t>Constraint 1: Circuit timing</a:t>
            </a:r>
          </a:p>
          <a:p>
            <a:pPr lvl="1"/>
            <a:r>
              <a:rPr lang="en-US" dirty="0" smtClean="0"/>
              <a:t>Processors are complex! How do we organize the pipeline to process instructions as fast as possible?</a:t>
            </a:r>
          </a:p>
          <a:p>
            <a:r>
              <a:rPr lang="en-US" dirty="0" smtClean="0"/>
              <a:t>Constraint 2: Memory access latency</a:t>
            </a:r>
          </a:p>
          <a:p>
            <a:pPr lvl="1"/>
            <a:r>
              <a:rPr lang="en-US" dirty="0" smtClean="0"/>
              <a:t>Register files can be accessed as a combinational circuit, but it is small</a:t>
            </a:r>
          </a:p>
          <a:p>
            <a:pPr lvl="1"/>
            <a:r>
              <a:rPr lang="en-US" dirty="0" smtClean="0"/>
              <a:t>All other memory have high latency, and must be accessed in separate  request/response</a:t>
            </a:r>
          </a:p>
          <a:p>
            <a:pPr lvl="2"/>
            <a:r>
              <a:rPr lang="en-US" dirty="0" smtClean="0"/>
              <a:t>Memory can have high </a:t>
            </a:r>
            <a:r>
              <a:rPr lang="en-US" b="1" i="1" u="sng" dirty="0" smtClean="0"/>
              <a:t>throughput</a:t>
            </a:r>
            <a:r>
              <a:rPr lang="en-US" dirty="0" smtClean="0"/>
              <a:t>, but also high </a:t>
            </a:r>
            <a:r>
              <a:rPr lang="en-US" b="1" i="1" u="sng" dirty="0" smtClean="0"/>
              <a:t>latency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18722" y="6311900"/>
            <a:ext cx="404129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Memory will be covered in detail later!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1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basic microarchitecture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90736" y="5366673"/>
            <a:ext cx="952901" cy="471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90736" y="6222866"/>
            <a:ext cx="7950469" cy="466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 Interface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0356" y="5145292"/>
            <a:ext cx="1329892" cy="6930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Instruction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Decoder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2438" y="3846609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85088" y="5008575"/>
            <a:ext cx="2057399" cy="829734"/>
            <a:chOff x="2082800" y="5376328"/>
            <a:chExt cx="2057399" cy="829734"/>
          </a:xfrm>
        </p:grpSpPr>
        <p:sp>
          <p:nvSpPr>
            <p:cNvPr id="9" name="Trapezoid 8"/>
            <p:cNvSpPr/>
            <p:nvPr/>
          </p:nvSpPr>
          <p:spPr>
            <a:xfrm rot="10800000">
              <a:off x="2082800" y="5376328"/>
              <a:ext cx="2057399" cy="829734"/>
            </a:xfrm>
            <a:prstGeom prst="trapezoid">
              <a:avLst>
                <a:gd name="adj" fmla="val 6529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 rot="10800000">
              <a:off x="2891394" y="5376328"/>
              <a:ext cx="440211" cy="327337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2480" y="5791195"/>
              <a:ext cx="558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ALU</a:t>
              </a:r>
              <a:endParaRPr lang="en-US" dirty="0"/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5630779" y="4539626"/>
            <a:ext cx="0" cy="2332945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692064" y="3485205"/>
            <a:ext cx="0" cy="3387366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2"/>
          </p:cNvCxnSpPr>
          <p:nvPr/>
        </p:nvCxnSpPr>
        <p:spPr>
          <a:xfrm>
            <a:off x="4567187" y="5838310"/>
            <a:ext cx="553269" cy="414866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" idx="2"/>
          </p:cNvCxnSpPr>
          <p:nvPr/>
        </p:nvCxnSpPr>
        <p:spPr>
          <a:xfrm flipV="1">
            <a:off x="6402667" y="5838310"/>
            <a:ext cx="542635" cy="384555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6" idx="0"/>
            <a:endCxn id="7" idx="1"/>
          </p:cNvCxnSpPr>
          <p:nvPr/>
        </p:nvCxnSpPr>
        <p:spPr>
          <a:xfrm rot="5400000" flipH="1" flipV="1">
            <a:off x="7182783" y="3955637"/>
            <a:ext cx="952174" cy="1427136"/>
          </a:xfrm>
          <a:prstGeom prst="bentConnector2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6" idx="0"/>
            <a:endCxn id="10" idx="4"/>
          </p:cNvCxnSpPr>
          <p:nvPr/>
        </p:nvCxnSpPr>
        <p:spPr>
          <a:xfrm rot="5400000" flipH="1" flipV="1">
            <a:off x="7801134" y="4152744"/>
            <a:ext cx="136717" cy="1848380"/>
          </a:xfrm>
          <a:prstGeom prst="bentConnector3">
            <a:avLst>
              <a:gd name="adj1" fmla="val 267207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7" idx="2"/>
            <a:endCxn id="10" idx="4"/>
          </p:cNvCxnSpPr>
          <p:nvPr/>
        </p:nvCxnSpPr>
        <p:spPr>
          <a:xfrm rot="5400000">
            <a:off x="8681059" y="4652250"/>
            <a:ext cx="468948" cy="243702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7" idx="2"/>
            <a:endCxn id="10" idx="2"/>
          </p:cNvCxnSpPr>
          <p:nvPr/>
        </p:nvCxnSpPr>
        <p:spPr>
          <a:xfrm rot="16200000" flipH="1">
            <a:off x="8901164" y="4675846"/>
            <a:ext cx="468948" cy="19650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9" idx="0"/>
            <a:endCxn id="7" idx="3"/>
          </p:cNvCxnSpPr>
          <p:nvPr/>
        </p:nvCxnSpPr>
        <p:spPr>
          <a:xfrm rot="5400000" flipH="1" flipV="1">
            <a:off x="8535462" y="4671442"/>
            <a:ext cx="1645191" cy="688543"/>
          </a:xfrm>
          <a:prstGeom prst="bentConnector4">
            <a:avLst>
              <a:gd name="adj1" fmla="val -13895"/>
              <a:gd name="adj2" fmla="val 214574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1" idx="2"/>
          </p:cNvCxnSpPr>
          <p:nvPr/>
        </p:nvCxnSpPr>
        <p:spPr>
          <a:xfrm>
            <a:off x="9013787" y="5792774"/>
            <a:ext cx="701771" cy="460402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endCxn id="7" idx="0"/>
          </p:cNvCxnSpPr>
          <p:nvPr/>
        </p:nvCxnSpPr>
        <p:spPr>
          <a:xfrm rot="16200000" flipV="1">
            <a:off x="8895297" y="3988697"/>
            <a:ext cx="2376257" cy="2092082"/>
          </a:xfrm>
          <a:prstGeom prst="bentConnector3">
            <a:avLst>
              <a:gd name="adj1" fmla="val 109620"/>
            </a:avLst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11223171" cy="4351338"/>
          </a:xfrm>
        </p:spPr>
        <p:txBody>
          <a:bodyPr/>
          <a:lstStyle/>
          <a:p>
            <a:r>
              <a:rPr lang="en-US" dirty="0" smtClean="0"/>
              <a:t>Because memory is not combinational, our RISC ISA requires at least three disjoint stages to handle</a:t>
            </a:r>
          </a:p>
          <a:p>
            <a:pPr lvl="1"/>
            <a:r>
              <a:rPr lang="en-US" dirty="0" smtClean="0"/>
              <a:t>Instruction fetch</a:t>
            </a:r>
          </a:p>
          <a:p>
            <a:pPr lvl="1"/>
            <a:r>
              <a:rPr lang="en-US" dirty="0" smtClean="0"/>
              <a:t>Instruction receive, decode, execute (ALU), register file access, memory request</a:t>
            </a:r>
          </a:p>
          <a:p>
            <a:pPr lvl="1"/>
            <a:r>
              <a:rPr lang="en-US" dirty="0" smtClean="0"/>
              <a:t>If mem read, write read to register file</a:t>
            </a:r>
          </a:p>
          <a:p>
            <a:r>
              <a:rPr lang="en-US" dirty="0" smtClean="0"/>
              <a:t>Three stages can be implemented as</a:t>
            </a:r>
            <a:r>
              <a:rPr lang="en-US" dirty="0"/>
              <a:t> </a:t>
            </a:r>
            <a:r>
              <a:rPr lang="en-US" dirty="0" smtClean="0"/>
              <a:t>a</a:t>
            </a:r>
            <a:br>
              <a:rPr lang="en-US" dirty="0" smtClean="0"/>
            </a:br>
            <a:r>
              <a:rPr lang="en-US" dirty="0" smtClean="0"/>
              <a:t>Finite State Machine (FSM)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94657" y="582868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66818" y="5819138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②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303572" y="582868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③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8932" y="5905628"/>
            <a:ext cx="270183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Will this processor be fast?</a:t>
            </a:r>
          </a:p>
          <a:p>
            <a:r>
              <a:rPr lang="en-US" dirty="0" smtClean="0"/>
              <a:t>Why or why not?</a:t>
            </a:r>
            <a:endParaRPr lang="en-US" dirty="0"/>
          </a:p>
        </p:txBody>
      </p:sp>
      <p:cxnSp>
        <p:nvCxnSpPr>
          <p:cNvPr id="29" name="Elbow Connector 28"/>
          <p:cNvCxnSpPr>
            <a:stCxn id="6" idx="3"/>
            <a:endCxn id="9" idx="3"/>
          </p:cNvCxnSpPr>
          <p:nvPr/>
        </p:nvCxnSpPr>
        <p:spPr>
          <a:xfrm flipV="1">
            <a:off x="7610248" y="5423442"/>
            <a:ext cx="645715" cy="6835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5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our simple microarchitecture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Stage two is disproportionately long</a:t>
            </a:r>
          </a:p>
          <a:p>
            <a:pPr lvl="1"/>
            <a:r>
              <a:rPr lang="en-US" dirty="0" smtClean="0"/>
              <a:t>Very long critical path, which limits the clock speed of the whole processor</a:t>
            </a:r>
          </a:p>
          <a:p>
            <a:pPr lvl="1"/>
            <a:r>
              <a:rPr lang="en-US" dirty="0" smtClean="0"/>
              <a:t>Stages are “not balanced”</a:t>
            </a:r>
          </a:p>
          <a:p>
            <a:r>
              <a:rPr lang="en-US" dirty="0" smtClean="0"/>
              <a:t>Note: we have not pipelined things yet!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90736" y="5366673"/>
            <a:ext cx="952901" cy="471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90736" y="6222866"/>
            <a:ext cx="7950469" cy="466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 Interface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0356" y="5145292"/>
            <a:ext cx="1329892" cy="6930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Instruction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Decoder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2438" y="3846609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85088" y="5008575"/>
            <a:ext cx="2057399" cy="829734"/>
            <a:chOff x="2082800" y="5376328"/>
            <a:chExt cx="2057399" cy="829734"/>
          </a:xfrm>
        </p:grpSpPr>
        <p:sp>
          <p:nvSpPr>
            <p:cNvPr id="9" name="Trapezoid 8"/>
            <p:cNvSpPr/>
            <p:nvPr/>
          </p:nvSpPr>
          <p:spPr>
            <a:xfrm rot="10800000">
              <a:off x="2082800" y="5376328"/>
              <a:ext cx="2057399" cy="829734"/>
            </a:xfrm>
            <a:prstGeom prst="trapezoid">
              <a:avLst>
                <a:gd name="adj" fmla="val 6529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 rot="10800000">
              <a:off x="2891394" y="5376328"/>
              <a:ext cx="440211" cy="327337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2480" y="5791195"/>
              <a:ext cx="558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ALU</a:t>
              </a:r>
              <a:endParaRPr lang="en-US" dirty="0"/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5630779" y="4539626"/>
            <a:ext cx="0" cy="2332945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92064" y="3485205"/>
            <a:ext cx="0" cy="3387366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4567187" y="5838310"/>
            <a:ext cx="553269" cy="4148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2"/>
          </p:cNvCxnSpPr>
          <p:nvPr/>
        </p:nvCxnSpPr>
        <p:spPr>
          <a:xfrm flipV="1">
            <a:off x="6402667" y="5838310"/>
            <a:ext cx="542635" cy="3845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6" idx="0"/>
            <a:endCxn id="7" idx="1"/>
          </p:cNvCxnSpPr>
          <p:nvPr/>
        </p:nvCxnSpPr>
        <p:spPr>
          <a:xfrm rot="5400000" flipH="1" flipV="1">
            <a:off x="7182783" y="3955637"/>
            <a:ext cx="952174" cy="1427136"/>
          </a:xfrm>
          <a:prstGeom prst="bentConnector2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6" idx="0"/>
            <a:endCxn id="10" idx="4"/>
          </p:cNvCxnSpPr>
          <p:nvPr/>
        </p:nvCxnSpPr>
        <p:spPr>
          <a:xfrm rot="5400000" flipH="1" flipV="1">
            <a:off x="7801134" y="4152744"/>
            <a:ext cx="136717" cy="1848380"/>
          </a:xfrm>
          <a:prstGeom prst="bentConnector3">
            <a:avLst>
              <a:gd name="adj1" fmla="val 267207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10" idx="4"/>
          </p:cNvCxnSpPr>
          <p:nvPr/>
        </p:nvCxnSpPr>
        <p:spPr>
          <a:xfrm rot="5400000">
            <a:off x="8681059" y="4652250"/>
            <a:ext cx="468948" cy="243702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2"/>
            <a:endCxn id="10" idx="2"/>
          </p:cNvCxnSpPr>
          <p:nvPr/>
        </p:nvCxnSpPr>
        <p:spPr>
          <a:xfrm rot="16200000" flipH="1">
            <a:off x="8901164" y="4675846"/>
            <a:ext cx="468948" cy="19650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9" idx="0"/>
            <a:endCxn id="7" idx="3"/>
          </p:cNvCxnSpPr>
          <p:nvPr/>
        </p:nvCxnSpPr>
        <p:spPr>
          <a:xfrm rot="5400000" flipH="1" flipV="1">
            <a:off x="8535462" y="4671442"/>
            <a:ext cx="1645191" cy="688543"/>
          </a:xfrm>
          <a:prstGeom prst="bentConnector4">
            <a:avLst>
              <a:gd name="adj1" fmla="val -13895"/>
              <a:gd name="adj2" fmla="val 214574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2"/>
          </p:cNvCxnSpPr>
          <p:nvPr/>
        </p:nvCxnSpPr>
        <p:spPr>
          <a:xfrm>
            <a:off x="9013787" y="5792774"/>
            <a:ext cx="701771" cy="4604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endCxn id="7" idx="0"/>
          </p:cNvCxnSpPr>
          <p:nvPr/>
        </p:nvCxnSpPr>
        <p:spPr>
          <a:xfrm rot="16200000" flipV="1">
            <a:off x="8895297" y="3988697"/>
            <a:ext cx="2376257" cy="2092082"/>
          </a:xfrm>
          <a:prstGeom prst="bentConnector3">
            <a:avLst>
              <a:gd name="adj1" fmla="val 10962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94657" y="582868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66818" y="5819138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②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303572" y="582868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③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6" name="Elbow Connector 25"/>
          <p:cNvCxnSpPr>
            <a:stCxn id="6" idx="3"/>
            <a:endCxn id="9" idx="3"/>
          </p:cNvCxnSpPr>
          <p:nvPr/>
        </p:nvCxnSpPr>
        <p:spPr>
          <a:xfrm flipV="1">
            <a:off x="7610248" y="5423442"/>
            <a:ext cx="645715" cy="6835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>
            <a:off x="6339155" y="4191856"/>
            <a:ext cx="4140485" cy="2106202"/>
          </a:xfrm>
          <a:custGeom>
            <a:avLst/>
            <a:gdLst>
              <a:gd name="connsiteX0" fmla="*/ 0 w 4140485"/>
              <a:gd name="connsiteY0" fmla="*/ 2106202 h 2106202"/>
              <a:gd name="connsiteX1" fmla="*/ 626724 w 4140485"/>
              <a:gd name="connsiteY1" fmla="*/ 1654140 h 2106202"/>
              <a:gd name="connsiteX2" fmla="*/ 636998 w 4140485"/>
              <a:gd name="connsiteY2" fmla="*/ 30823 h 2106202"/>
              <a:gd name="connsiteX3" fmla="*/ 2702103 w 4140485"/>
              <a:gd name="connsiteY3" fmla="*/ 0 h 2106202"/>
              <a:gd name="connsiteX4" fmla="*/ 2712378 w 4140485"/>
              <a:gd name="connsiteY4" fmla="*/ 1869897 h 2106202"/>
              <a:gd name="connsiteX5" fmla="*/ 4140485 w 4140485"/>
              <a:gd name="connsiteY5" fmla="*/ 1890445 h 2106202"/>
              <a:gd name="connsiteX6" fmla="*/ 4109663 w 4140485"/>
              <a:gd name="connsiteY6" fmla="*/ 20548 h 2106202"/>
              <a:gd name="connsiteX7" fmla="*/ 3400746 w 4140485"/>
              <a:gd name="connsiteY7" fmla="*/ 10274 h 2106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40485" h="2106202">
                <a:moveTo>
                  <a:pt x="0" y="2106202"/>
                </a:moveTo>
                <a:lnTo>
                  <a:pt x="626724" y="1654140"/>
                </a:lnTo>
                <a:cubicBezTo>
                  <a:pt x="630149" y="1113034"/>
                  <a:pt x="633573" y="571929"/>
                  <a:pt x="636998" y="30823"/>
                </a:cubicBezTo>
                <a:lnTo>
                  <a:pt x="2702103" y="0"/>
                </a:lnTo>
                <a:lnTo>
                  <a:pt x="2712378" y="1869897"/>
                </a:lnTo>
                <a:lnTo>
                  <a:pt x="4140485" y="1890445"/>
                </a:lnTo>
                <a:lnTo>
                  <a:pt x="4109663" y="20548"/>
                </a:lnTo>
                <a:lnTo>
                  <a:pt x="3400746" y="10274"/>
                </a:ln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6390526" y="4212404"/>
            <a:ext cx="3328827" cy="2075380"/>
          </a:xfrm>
          <a:custGeom>
            <a:avLst/>
            <a:gdLst>
              <a:gd name="connsiteX0" fmla="*/ 0 w 3328827"/>
              <a:gd name="connsiteY0" fmla="*/ 2075380 h 2075380"/>
              <a:gd name="connsiteX1" fmla="*/ 585627 w 3328827"/>
              <a:gd name="connsiteY1" fmla="*/ 1643866 h 2075380"/>
              <a:gd name="connsiteX2" fmla="*/ 595901 w 3328827"/>
              <a:gd name="connsiteY2" fmla="*/ 30823 h 2075380"/>
              <a:gd name="connsiteX3" fmla="*/ 2650732 w 3328827"/>
              <a:gd name="connsiteY3" fmla="*/ 0 h 2075380"/>
              <a:gd name="connsiteX4" fmla="*/ 2640458 w 3328827"/>
              <a:gd name="connsiteY4" fmla="*/ 1592495 h 2075380"/>
              <a:gd name="connsiteX5" fmla="*/ 3328827 w 3328827"/>
              <a:gd name="connsiteY5" fmla="*/ 2013735 h 207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8827" h="2075380">
                <a:moveTo>
                  <a:pt x="0" y="2075380"/>
                </a:moveTo>
                <a:lnTo>
                  <a:pt x="585627" y="1643866"/>
                </a:lnTo>
                <a:cubicBezTo>
                  <a:pt x="589052" y="1106185"/>
                  <a:pt x="592476" y="568504"/>
                  <a:pt x="595901" y="30823"/>
                </a:cubicBezTo>
                <a:lnTo>
                  <a:pt x="2650732" y="0"/>
                </a:lnTo>
                <a:cubicBezTo>
                  <a:pt x="2647307" y="530832"/>
                  <a:pt x="2643883" y="1061663"/>
                  <a:pt x="2640458" y="1592495"/>
                </a:cubicBezTo>
                <a:lnTo>
                  <a:pt x="3328827" y="2013735"/>
                </a:ln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478177" y="3573508"/>
            <a:ext cx="2772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*Critical path depends on 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the latency of each component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4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our simple microarchitecture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call our stages Fetch(“F”), Execute(“E”), and </a:t>
            </a:r>
            <a:r>
              <a:rPr lang="en-US" dirty="0" err="1" smtClean="0"/>
              <a:t>Writeback</a:t>
            </a:r>
            <a:r>
              <a:rPr lang="en-US" dirty="0" smtClean="0"/>
              <a:t> (“W”)</a:t>
            </a:r>
          </a:p>
          <a:p>
            <a:r>
              <a:rPr lang="en-US" dirty="0" smtClean="0"/>
              <a:t>Speed of our simple microarchitecture, assuming:</a:t>
            </a:r>
          </a:p>
          <a:p>
            <a:pPr lvl="1"/>
            <a:r>
              <a:rPr lang="en-US" dirty="0" smtClean="0"/>
              <a:t>Clock-synchronous circuits, single-cycle memory</a:t>
            </a:r>
          </a:p>
          <a:p>
            <a:r>
              <a:rPr lang="en-US" dirty="0" smtClean="0"/>
              <a:t>Lots of time not spent doing useful work!</a:t>
            </a:r>
          </a:p>
          <a:p>
            <a:pPr lvl="1"/>
            <a:r>
              <a:rPr lang="en-US" dirty="0" smtClean="0"/>
              <a:t>Can pipelining help with performance?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37506" y="4508891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84415" y="5248793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1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4415" y="5867985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2</a:t>
            </a:r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1537506" y="4937760"/>
            <a:ext cx="9931640" cy="1236843"/>
            <a:chOff x="1537506" y="4937760"/>
            <a:chExt cx="9931640" cy="1236843"/>
          </a:xfrm>
        </p:grpSpPr>
        <p:sp>
          <p:nvSpPr>
            <p:cNvPr id="35" name="Rectangle 34"/>
            <p:cNvSpPr/>
            <p:nvPr/>
          </p:nvSpPr>
          <p:spPr>
            <a:xfrm>
              <a:off x="4858223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04885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604885" y="5188017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858223" y="5188017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1537506" y="4937760"/>
              <a:ext cx="9931640" cy="0"/>
            </a:xfrm>
            <a:prstGeom prst="straightConnector1">
              <a:avLst/>
            </a:prstGeom>
            <a:ln w="190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3231554" y="5188017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9738230" y="5683711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484892" y="5683711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484892" y="5683714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738230" y="5683714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111561" y="5683714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42" name="Right Brace 41"/>
          <p:cNvSpPr/>
          <p:nvPr/>
        </p:nvSpPr>
        <p:spPr>
          <a:xfrm rot="5400000">
            <a:off x="7141869" y="5598774"/>
            <a:ext cx="332081" cy="160916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5811142" y="6538682"/>
            <a:ext cx="3610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Clock cycle due to critical path </a:t>
            </a:r>
            <a:r>
              <a:rPr lang="en-US" sz="1600" dirty="0">
                <a:solidFill>
                  <a:srgbClr val="FF0000"/>
                </a:solidFill>
              </a:rPr>
              <a:t>of </a:t>
            </a:r>
            <a:r>
              <a:rPr lang="en-US" sz="1600" dirty="0" smtClean="0">
                <a:solidFill>
                  <a:srgbClr val="FF0000"/>
                </a:solidFill>
              </a:rPr>
              <a:t>Execute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/>
          <p:cNvGrpSpPr/>
          <p:nvPr/>
        </p:nvGrpSpPr>
        <p:grpSpPr>
          <a:xfrm>
            <a:off x="1537506" y="4937760"/>
            <a:ext cx="9931640" cy="1236843"/>
            <a:chOff x="1537506" y="4937760"/>
            <a:chExt cx="9931640" cy="1236843"/>
          </a:xfrm>
        </p:grpSpPr>
        <p:sp>
          <p:nvSpPr>
            <p:cNvPr id="91" name="Rectangle 90"/>
            <p:cNvSpPr/>
            <p:nvPr/>
          </p:nvSpPr>
          <p:spPr>
            <a:xfrm>
              <a:off x="4858223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1604885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604885" y="5188017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858223" y="5188017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cxnSp>
          <p:nvCxnSpPr>
            <p:cNvPr id="95" name="Straight Arrow Connector 94"/>
            <p:cNvCxnSpPr/>
            <p:nvPr/>
          </p:nvCxnSpPr>
          <p:spPr>
            <a:xfrm>
              <a:off x="1537506" y="4937760"/>
              <a:ext cx="9931640" cy="0"/>
            </a:xfrm>
            <a:prstGeom prst="straightConnector1">
              <a:avLst/>
            </a:prstGeom>
            <a:ln w="190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ctangle 95"/>
            <p:cNvSpPr/>
            <p:nvPr/>
          </p:nvSpPr>
          <p:spPr>
            <a:xfrm>
              <a:off x="3231554" y="5188017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9738230" y="5683711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484892" y="5683711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484892" y="5683714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9738230" y="5683714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111561" y="5683714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Pipelined processor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Attempt to pipeline our processor using pipeline registers/FIFOs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Much better latency and throughput!</a:t>
            </a:r>
          </a:p>
          <a:p>
            <a:pPr lvl="1"/>
            <a:r>
              <a:rPr lang="en-US" dirty="0" smtClean="0"/>
              <a:t>Average CPI reduced from 3 to 1!</a:t>
            </a:r>
          </a:p>
          <a:p>
            <a:pPr lvl="1"/>
            <a:r>
              <a:rPr lang="en-US" dirty="0" smtClean="0"/>
              <a:t>Still lots of time spent not doing work. Can we do better?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65795" y="267150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275191" y="2671505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20236" y="2671507"/>
            <a:ext cx="1626669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7" name="Straight Arrow Connector 36"/>
          <p:cNvCxnSpPr>
            <a:stCxn id="25" idx="3"/>
            <a:endCxn id="27" idx="1"/>
          </p:cNvCxnSpPr>
          <p:nvPr/>
        </p:nvCxnSpPr>
        <p:spPr>
          <a:xfrm>
            <a:off x="3818695" y="2908235"/>
            <a:ext cx="150154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7" idx="3"/>
            <a:endCxn id="26" idx="1"/>
          </p:cNvCxnSpPr>
          <p:nvPr/>
        </p:nvCxnSpPr>
        <p:spPr>
          <a:xfrm flipV="1">
            <a:off x="6946905" y="2908234"/>
            <a:ext cx="1328286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4422633" y="2671506"/>
            <a:ext cx="293665" cy="473458"/>
            <a:chOff x="8585200" y="5308277"/>
            <a:chExt cx="293665" cy="473458"/>
          </a:xfrm>
        </p:grpSpPr>
        <p:cxnSp>
          <p:nvCxnSpPr>
            <p:cNvPr id="29" name="Straight Connector 28"/>
            <p:cNvCxnSpPr>
              <a:stCxn id="3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442913" y="2671505"/>
            <a:ext cx="293665" cy="473458"/>
            <a:chOff x="8585200" y="5308277"/>
            <a:chExt cx="293665" cy="473458"/>
          </a:xfrm>
        </p:grpSpPr>
        <p:cxnSp>
          <p:nvCxnSpPr>
            <p:cNvPr id="33" name="Straight Connector 32"/>
            <p:cNvCxnSpPr>
              <a:stCxn id="35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5" name="Straight Arrow Connector 44"/>
          <p:cNvCxnSpPr/>
          <p:nvPr/>
        </p:nvCxnSpPr>
        <p:spPr>
          <a:xfrm>
            <a:off x="1537506" y="4937760"/>
            <a:ext cx="9931640" cy="0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537506" y="4508891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84415" y="5248793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84415" y="5867985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2</a:t>
            </a:r>
            <a:endParaRPr lang="en-US" dirty="0"/>
          </a:p>
        </p:txBody>
      </p:sp>
      <p:grpSp>
        <p:nvGrpSpPr>
          <p:cNvPr id="76" name="Group 75"/>
          <p:cNvGrpSpPr/>
          <p:nvPr/>
        </p:nvGrpSpPr>
        <p:grpSpPr>
          <a:xfrm>
            <a:off x="1604885" y="5188014"/>
            <a:ext cx="6506676" cy="981781"/>
            <a:chOff x="1604885" y="5188014"/>
            <a:chExt cx="6506676" cy="981781"/>
          </a:xfrm>
        </p:grpSpPr>
        <p:sp>
          <p:nvSpPr>
            <p:cNvPr id="41" name="Rectangle 40"/>
            <p:cNvSpPr/>
            <p:nvPr/>
          </p:nvSpPr>
          <p:spPr>
            <a:xfrm>
              <a:off x="4858223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604885" y="5188014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604885" y="5188017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858223" y="5188017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31554" y="5188017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484892" y="5678903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231554" y="5678903"/>
              <a:ext cx="1626669" cy="4908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231554" y="5678906"/>
              <a:ext cx="354501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F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484892" y="5678906"/>
              <a:ext cx="6737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W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858223" y="5678906"/>
              <a:ext cx="1626669" cy="49088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E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8962129" y="3144962"/>
            <a:ext cx="3026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 We will see soon why pipelining </a:t>
            </a:r>
            <a:br>
              <a:rPr lang="en-US" sz="1600" dirty="0" smtClean="0">
                <a:solidFill>
                  <a:srgbClr val="FF0000"/>
                </a:solidFill>
              </a:rPr>
            </a:br>
            <a:r>
              <a:rPr lang="en-US" sz="1600" dirty="0" smtClean="0">
                <a:solidFill>
                  <a:srgbClr val="FF0000"/>
                </a:solidFill>
              </a:rPr>
              <a:t>a processor isn’t this simple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100554" y="6273225"/>
            <a:ext cx="8091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Note we need a memory interface with two concurrent interfaces now! (For fetch and execute)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Remember instruction and data caches!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6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 balanced pipeline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reduce the critical path of Execute</a:t>
            </a:r>
          </a:p>
          <a:p>
            <a:r>
              <a:rPr lang="en-US" dirty="0" smtClean="0"/>
              <a:t>Writing ALU results to register file can be moved to “</a:t>
            </a:r>
            <a:r>
              <a:rPr lang="en-US" dirty="0" err="1" smtClean="0"/>
              <a:t>Writeback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Most circuitry already exists in </a:t>
            </a:r>
            <a:r>
              <a:rPr lang="en-US" dirty="0" err="1" smtClean="0"/>
              <a:t>writeback</a:t>
            </a:r>
            <a:r>
              <a:rPr lang="en-US" dirty="0" smtClean="0"/>
              <a:t> stage</a:t>
            </a:r>
          </a:p>
          <a:p>
            <a:pPr lvl="1"/>
            <a:r>
              <a:rPr lang="en-US" dirty="0" smtClean="0"/>
              <a:t>No instruction uses memory load and ALU at the same time</a:t>
            </a:r>
          </a:p>
          <a:p>
            <a:pPr lvl="2"/>
            <a:r>
              <a:rPr lang="en-US" dirty="0" smtClean="0"/>
              <a:t>RISC!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90736" y="5366673"/>
            <a:ext cx="952901" cy="471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90736" y="6222866"/>
            <a:ext cx="7950469" cy="466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 Interface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0356" y="5145292"/>
            <a:ext cx="1329892" cy="6930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Instruction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Decoder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2438" y="3846609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85088" y="5008575"/>
            <a:ext cx="2057399" cy="829734"/>
            <a:chOff x="2082800" y="5376328"/>
            <a:chExt cx="2057399" cy="829734"/>
          </a:xfrm>
        </p:grpSpPr>
        <p:sp>
          <p:nvSpPr>
            <p:cNvPr id="9" name="Trapezoid 8"/>
            <p:cNvSpPr/>
            <p:nvPr/>
          </p:nvSpPr>
          <p:spPr>
            <a:xfrm rot="10800000">
              <a:off x="2082800" y="5376328"/>
              <a:ext cx="2057399" cy="829734"/>
            </a:xfrm>
            <a:prstGeom prst="trapezoid">
              <a:avLst>
                <a:gd name="adj" fmla="val 6529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 rot="10800000">
              <a:off x="2891394" y="5376328"/>
              <a:ext cx="440211" cy="327337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2480" y="5791195"/>
              <a:ext cx="558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ALU</a:t>
              </a:r>
              <a:endParaRPr lang="en-US" dirty="0"/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5630779" y="4539626"/>
            <a:ext cx="0" cy="2332945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92064" y="3485205"/>
            <a:ext cx="0" cy="3387366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4567187" y="5838310"/>
            <a:ext cx="553269" cy="414866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2"/>
          </p:cNvCxnSpPr>
          <p:nvPr/>
        </p:nvCxnSpPr>
        <p:spPr>
          <a:xfrm flipV="1">
            <a:off x="6402667" y="5838310"/>
            <a:ext cx="542635" cy="384555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6" idx="0"/>
            <a:endCxn id="7" idx="1"/>
          </p:cNvCxnSpPr>
          <p:nvPr/>
        </p:nvCxnSpPr>
        <p:spPr>
          <a:xfrm rot="5400000" flipH="1" flipV="1">
            <a:off x="7182783" y="3955637"/>
            <a:ext cx="952174" cy="1427136"/>
          </a:xfrm>
          <a:prstGeom prst="bentConnector2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6" idx="0"/>
            <a:endCxn id="10" idx="4"/>
          </p:cNvCxnSpPr>
          <p:nvPr/>
        </p:nvCxnSpPr>
        <p:spPr>
          <a:xfrm rot="5400000" flipH="1" flipV="1">
            <a:off x="7801134" y="4152744"/>
            <a:ext cx="136717" cy="1848380"/>
          </a:xfrm>
          <a:prstGeom prst="bentConnector3">
            <a:avLst>
              <a:gd name="adj1" fmla="val 267207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10" idx="4"/>
          </p:cNvCxnSpPr>
          <p:nvPr/>
        </p:nvCxnSpPr>
        <p:spPr>
          <a:xfrm rot="5400000">
            <a:off x="8681059" y="4652250"/>
            <a:ext cx="468948" cy="243702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2"/>
            <a:endCxn id="10" idx="2"/>
          </p:cNvCxnSpPr>
          <p:nvPr/>
        </p:nvCxnSpPr>
        <p:spPr>
          <a:xfrm rot="16200000" flipH="1">
            <a:off x="8901164" y="4675846"/>
            <a:ext cx="468948" cy="19650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9" idx="0"/>
            <a:endCxn id="7" idx="3"/>
          </p:cNvCxnSpPr>
          <p:nvPr/>
        </p:nvCxnSpPr>
        <p:spPr>
          <a:xfrm rot="5400000" flipH="1" flipV="1">
            <a:off x="8535462" y="4671442"/>
            <a:ext cx="1645191" cy="688543"/>
          </a:xfrm>
          <a:prstGeom prst="bentConnector4">
            <a:avLst>
              <a:gd name="adj1" fmla="val -13895"/>
              <a:gd name="adj2" fmla="val 214574"/>
            </a:avLst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2"/>
          </p:cNvCxnSpPr>
          <p:nvPr/>
        </p:nvCxnSpPr>
        <p:spPr>
          <a:xfrm>
            <a:off x="9013787" y="5792774"/>
            <a:ext cx="701771" cy="460402"/>
          </a:xfrm>
          <a:prstGeom prst="straightConnector1">
            <a:avLst/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endCxn id="7" idx="0"/>
          </p:cNvCxnSpPr>
          <p:nvPr/>
        </p:nvCxnSpPr>
        <p:spPr>
          <a:xfrm rot="16200000" flipV="1">
            <a:off x="8895297" y="3988697"/>
            <a:ext cx="2376257" cy="2092082"/>
          </a:xfrm>
          <a:prstGeom prst="bentConnector3">
            <a:avLst>
              <a:gd name="adj1" fmla="val 109620"/>
            </a:avLst>
          </a:prstGeom>
          <a:ln>
            <a:solidFill>
              <a:srgbClr val="E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6" idx="3"/>
            <a:endCxn id="9" idx="3"/>
          </p:cNvCxnSpPr>
          <p:nvPr/>
        </p:nvCxnSpPr>
        <p:spPr>
          <a:xfrm flipV="1">
            <a:off x="7610248" y="5423442"/>
            <a:ext cx="645715" cy="6835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9" idx="0"/>
            <a:endCxn id="7" idx="0"/>
          </p:cNvCxnSpPr>
          <p:nvPr/>
        </p:nvCxnSpPr>
        <p:spPr>
          <a:xfrm rot="5400000" flipH="1" flipV="1">
            <a:off x="8029735" y="4830660"/>
            <a:ext cx="1991700" cy="23597"/>
          </a:xfrm>
          <a:prstGeom prst="bentConnector5">
            <a:avLst>
              <a:gd name="adj1" fmla="val -11478"/>
              <a:gd name="adj2" fmla="val 8999339"/>
              <a:gd name="adj3" fmla="val 111478"/>
            </a:avLst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71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 balanced pipeline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execute into multiple stages</a:t>
            </a:r>
          </a:p>
          <a:p>
            <a:pPr lvl="1"/>
            <a:r>
              <a:rPr lang="en-US" dirty="0" smtClean="0"/>
              <a:t>“Decode”</a:t>
            </a:r>
          </a:p>
          <a:p>
            <a:pPr lvl="2"/>
            <a:r>
              <a:rPr lang="en-US" dirty="0" smtClean="0"/>
              <a:t>Extract bit-encoded values from instruction word</a:t>
            </a:r>
          </a:p>
          <a:p>
            <a:pPr lvl="2"/>
            <a:r>
              <a:rPr lang="en-US" dirty="0" smtClean="0"/>
              <a:t>Read register file</a:t>
            </a:r>
          </a:p>
          <a:p>
            <a:pPr lvl="1"/>
            <a:r>
              <a:rPr lang="en-US" dirty="0" smtClean="0"/>
              <a:t>“Execute”</a:t>
            </a:r>
          </a:p>
          <a:p>
            <a:pPr lvl="2"/>
            <a:r>
              <a:rPr lang="en-US" dirty="0" smtClean="0"/>
              <a:t>Perform ALU operations </a:t>
            </a:r>
          </a:p>
          <a:p>
            <a:pPr lvl="1"/>
            <a:r>
              <a:rPr lang="en-US" dirty="0" smtClean="0"/>
              <a:t>“Memory”</a:t>
            </a:r>
          </a:p>
          <a:p>
            <a:pPr lvl="2"/>
            <a:r>
              <a:rPr lang="en-US" dirty="0" smtClean="0"/>
              <a:t>Request memory read/write</a:t>
            </a:r>
          </a:p>
          <a:p>
            <a:r>
              <a:rPr lang="en-US" dirty="0" smtClean="0"/>
              <a:t>No single critical path which reads and writes to register file in one cycle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49264" y="570350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31687" y="570350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8555" y="570350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2702164" y="594023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2993527" y="5703504"/>
            <a:ext cx="293665" cy="473458"/>
            <a:chOff x="8585200" y="5308277"/>
            <a:chExt cx="293665" cy="473458"/>
          </a:xfrm>
        </p:grpSpPr>
        <p:cxnSp>
          <p:nvCxnSpPr>
            <p:cNvPr id="14" name="Straight Connector 13"/>
            <p:cNvCxnSpPr>
              <a:stCxn id="16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5554760" y="570350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30965" y="570350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4678369" y="594023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969732" y="5703504"/>
            <a:ext cx="293665" cy="473458"/>
            <a:chOff x="8585200" y="5308277"/>
            <a:chExt cx="293665" cy="473458"/>
          </a:xfrm>
        </p:grpSpPr>
        <p:cxnSp>
          <p:nvCxnSpPr>
            <p:cNvPr id="23" name="Straight Connector 22"/>
            <p:cNvCxnSpPr>
              <a:stCxn id="25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V="1">
            <a:off x="6654574" y="594023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6945937" y="5703503"/>
            <a:ext cx="293665" cy="473458"/>
            <a:chOff x="8585200" y="5308277"/>
            <a:chExt cx="293665" cy="473458"/>
          </a:xfrm>
        </p:grpSpPr>
        <p:cxnSp>
          <p:nvCxnSpPr>
            <p:cNvPr id="28" name="Straight Connector 27"/>
            <p:cNvCxnSpPr>
              <a:stCxn id="30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 flipV="1">
            <a:off x="8630779" y="594023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8922142" y="5703503"/>
            <a:ext cx="293665" cy="473458"/>
            <a:chOff x="8585200" y="5308277"/>
            <a:chExt cx="293665" cy="473458"/>
          </a:xfrm>
        </p:grpSpPr>
        <p:cxnSp>
          <p:nvCxnSpPr>
            <p:cNvPr id="33" name="Straight Connector 32"/>
            <p:cNvCxnSpPr>
              <a:stCxn id="35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355163" y="6413686"/>
            <a:ext cx="6143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Results in a small number of stage with relatively good balance!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78555" y="5703503"/>
            <a:ext cx="505222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6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Part 1: The Hardware-Software Interface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What makes a ‘good’ processor?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Assembly programming and conventions</a:t>
            </a:r>
          </a:p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Part 2: Recap of digital design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Combinational and sequential circuits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How their restrictions influence processor design</a:t>
            </a:r>
          </a:p>
          <a:p>
            <a:r>
              <a:rPr lang="en-US" sz="2400" dirty="0">
                <a:solidFill>
                  <a:schemeClr val="tx1"/>
                </a:solidFill>
              </a:rPr>
              <a:t>Part 3: Computer Architecture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Simple </a:t>
            </a:r>
            <a:r>
              <a:rPr lang="en-US" sz="2000" dirty="0">
                <a:solidFill>
                  <a:schemeClr val="tx1"/>
                </a:solidFill>
              </a:rPr>
              <a:t>and pipelined </a:t>
            </a:r>
            <a:r>
              <a:rPr lang="en-US" sz="2000" dirty="0" smtClean="0">
                <a:solidFill>
                  <a:schemeClr val="tx1"/>
                </a:solidFill>
              </a:rPr>
              <a:t>processors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Computer Arithmetic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Caches </a:t>
            </a:r>
            <a:r>
              <a:rPr lang="en-US" sz="2000" dirty="0">
                <a:solidFill>
                  <a:schemeClr val="tx1"/>
                </a:solidFill>
              </a:rPr>
              <a:t>and the memory hierarchy</a:t>
            </a: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Part 4: Computer Systems</a:t>
            </a:r>
          </a:p>
          <a:p>
            <a:pPr lvl="1"/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Operating systems, Virtual memory</a:t>
            </a:r>
          </a:p>
        </p:txBody>
      </p:sp>
    </p:spTree>
    <p:extLst>
      <p:ext uri="{BB962C8B-B14F-4D97-AF65-F5344CB8AC3E}">
        <p14:creationId xmlns:p14="http://schemas.microsoft.com/office/powerpoint/2010/main" val="147076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Ideally balanced pipeline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Clock cycle: 1/5 of total latency</a:t>
            </a:r>
          </a:p>
          <a:p>
            <a:r>
              <a:rPr lang="en-US" dirty="0" smtClean="0"/>
              <a:t>Circuits in all stages are always busy with useful work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076520" y="3955983"/>
            <a:ext cx="8511269" cy="0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76520" y="352711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82399" y="4102126"/>
            <a:ext cx="1167191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1163" y="4102124"/>
            <a:ext cx="1167191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49590" y="4102127"/>
            <a:ext cx="1167191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16781" y="4102126"/>
            <a:ext cx="1167191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83972" y="4102126"/>
            <a:ext cx="1167191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49590" y="4721722"/>
            <a:ext cx="1167191" cy="47345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18354" y="4721720"/>
            <a:ext cx="1167191" cy="47345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16781" y="4721723"/>
            <a:ext cx="1167191" cy="47345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83972" y="4721722"/>
            <a:ext cx="1167191" cy="47345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1163" y="4721722"/>
            <a:ext cx="1167191" cy="47345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16781" y="5341328"/>
            <a:ext cx="1167191" cy="4734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85545" y="5341326"/>
            <a:ext cx="1167191" cy="4734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83972" y="5341329"/>
            <a:ext cx="1167191" cy="473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1163" y="5341328"/>
            <a:ext cx="1167191" cy="473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018354" y="5341328"/>
            <a:ext cx="1167191" cy="473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94751" y="4154187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1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194751" y="4773783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2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194751" y="5393389"/>
            <a:ext cx="80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instr.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5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Real-world processors have wide range of pipeline stages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407497"/>
              </p:ext>
            </p:extLst>
          </p:nvPr>
        </p:nvGraphicFramePr>
        <p:xfrm>
          <a:off x="3613150" y="2424641"/>
          <a:ext cx="4140200" cy="2956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393592169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712189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Stages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126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AVR/PIC microcontrollers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40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ARM Cortex-M0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398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Apple</a:t>
                      </a:r>
                      <a:r>
                        <a:rPr lang="en-US" baseline="0" dirty="0" smtClean="0"/>
                        <a:t> A9 (Based on ARMv8)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874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 Intel Pentium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188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Intel Pentium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30+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35608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Intel</a:t>
                      </a:r>
                      <a:r>
                        <a:rPr lang="en-US" baseline="0" dirty="0" smtClean="0"/>
                        <a:t> Core (i3,i5,i7,…)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14+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69698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RISC-V Rocket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3253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059169" y="5458671"/>
            <a:ext cx="393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Designs change based on requirements!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2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Achieving correct pipelining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3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our pipeline operate correctly?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11898" y="3517441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94321" y="3517439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1189" y="351744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2564798" y="375416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2856161" y="3517439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417394" y="351744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93599" y="351744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541003" y="375416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832366" y="3517439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6517208" y="375416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6808571" y="3517438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8493413" y="375416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8784776" y="3517438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1611899" y="4376473"/>
            <a:ext cx="9045868" cy="466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 Interface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26150" y="2454963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782727" y="3147981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156508" y="3147981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5" idx="0"/>
            <a:endCxn id="31" idx="3"/>
          </p:cNvCxnSpPr>
          <p:nvPr/>
        </p:nvCxnSpPr>
        <p:spPr>
          <a:xfrm rot="16200000" flipV="1">
            <a:off x="6983060" y="474455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048576" y="39984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962399" y="3990895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966508" y="39984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9880331" y="3990895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2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problematic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should be stored in data+8? 3, right?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Assuming zero-initialized register file, our pipeline will write zero</a:t>
            </a:r>
          </a:p>
          <a:p>
            <a:pPr lvl="1"/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017" y="2488129"/>
            <a:ext cx="2621965" cy="24715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2215" y="5807631"/>
            <a:ext cx="1702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Why? “Hazards”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31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#1: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Read-After-Write (RAW) </a:t>
            </a:r>
            <a:r>
              <a:rPr lang="en-US" dirty="0"/>
              <a:t>Data </a:t>
            </a:r>
            <a:r>
              <a:rPr lang="en-US" dirty="0" smtClean="0"/>
              <a:t>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11223171" cy="1503202"/>
          </a:xfrm>
        </p:spPr>
        <p:txBody>
          <a:bodyPr/>
          <a:lstStyle/>
          <a:p>
            <a:r>
              <a:rPr lang="en-US" dirty="0" smtClean="0"/>
              <a:t>When an instruction depends on a register updated by a previous instruction’s execution results</a:t>
            </a:r>
          </a:p>
          <a:p>
            <a:pPr lvl="1"/>
            <a:r>
              <a:rPr lang="en-US" dirty="0" smtClean="0"/>
              <a:t>e.g.,</a:t>
            </a:r>
          </a:p>
        </p:txBody>
      </p:sp>
      <p:sp>
        <p:nvSpPr>
          <p:cNvPr id="4" name="Rectangle 3"/>
          <p:cNvSpPr/>
          <p:nvPr/>
        </p:nvSpPr>
        <p:spPr>
          <a:xfrm>
            <a:off x="2197524" y="4840881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79947" y="4840879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26815" y="484088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150424" y="507760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41787" y="4840879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03020" y="484088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79225" y="484088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126629" y="507760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417992" y="4840879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102834" y="507760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394197" y="4840878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079039" y="507760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370402" y="4840878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2121914" y="2724985"/>
            <a:ext cx="222048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add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s1, </a:t>
            </a:r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2121914" y="3182042"/>
            <a:ext cx="222048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i2: add </a:t>
            </a:r>
            <a:r>
              <a:rPr lang="en-US" sz="2400" dirty="0"/>
              <a:t>s3,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37844" y="3785884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4394421" y="4478902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768202" y="4478902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endCxn id="32" idx="3"/>
          </p:cNvCxnSpPr>
          <p:nvPr/>
        </p:nvCxnSpPr>
        <p:spPr>
          <a:xfrm rot="16200000" flipV="1">
            <a:off x="7594754" y="1805376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506313" y="5456233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7" name="Rectangle 36"/>
          <p:cNvSpPr/>
          <p:nvPr/>
        </p:nvSpPr>
        <p:spPr>
          <a:xfrm>
            <a:off x="2506313" y="5844468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92009" y="5437331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092009" y="5844468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2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4394421" y="5844468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1" name="Rectangle 40"/>
          <p:cNvSpPr/>
          <p:nvPr/>
        </p:nvSpPr>
        <p:spPr>
          <a:xfrm>
            <a:off x="4394421" y="6253722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2" name="Rectangle 41"/>
          <p:cNvSpPr/>
          <p:nvPr/>
        </p:nvSpPr>
        <p:spPr>
          <a:xfrm>
            <a:off x="6282529" y="6253722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1092009" y="6232485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3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729743" y="5845527"/>
            <a:ext cx="14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reads s1, s2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735732" y="6329827"/>
            <a:ext cx="14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i2 reads s0, s4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671316" y="6329827"/>
            <a:ext cx="1587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calculates s0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33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40" grpId="0" animBg="1"/>
      <p:bldP spid="41" grpId="0" animBg="1"/>
      <p:bldP spid="42" grpId="0" animBg="1"/>
      <p:bldP spid="43" grpId="0"/>
      <p:bldP spid="44" grpId="0"/>
      <p:bldP spid="44" grpId="1"/>
      <p:bldP spid="45" grpId="0"/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#1:</a:t>
            </a:r>
            <a:br>
              <a:rPr lang="en-US" dirty="0" smtClean="0"/>
            </a:br>
            <a:r>
              <a:rPr lang="en-US" dirty="0" smtClean="0"/>
              <a:t>Read-After Write (RAW) Hazard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04683" y="283882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87106" y="283882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3974" y="283882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 flipV="1">
            <a:off x="2657583" y="307555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2948946" y="2838824"/>
            <a:ext cx="293665" cy="473458"/>
            <a:chOff x="8585200" y="5308277"/>
            <a:chExt cx="293665" cy="473458"/>
          </a:xfrm>
        </p:grpSpPr>
        <p:cxnSp>
          <p:nvCxnSpPr>
            <p:cNvPr id="10" name="Straight Connector 9"/>
            <p:cNvCxnSpPr>
              <a:stCxn id="1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510179" y="283882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486384" y="283882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33788" y="307555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925151" y="2838824"/>
            <a:ext cx="293665" cy="473458"/>
            <a:chOff x="8585200" y="5308277"/>
            <a:chExt cx="293665" cy="473458"/>
          </a:xfrm>
        </p:grpSpPr>
        <p:cxnSp>
          <p:nvCxnSpPr>
            <p:cNvPr id="17" name="Straight Connector 16"/>
            <p:cNvCxnSpPr>
              <a:stCxn id="1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flipV="1">
            <a:off x="6609993" y="307555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6901356" y="2838823"/>
            <a:ext cx="293665" cy="473458"/>
            <a:chOff x="8585200" y="5308277"/>
            <a:chExt cx="293665" cy="473458"/>
          </a:xfrm>
        </p:grpSpPr>
        <p:cxnSp>
          <p:nvCxnSpPr>
            <p:cNvPr id="22" name="Straight Connector 21"/>
            <p:cNvCxnSpPr>
              <a:stCxn id="24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flipV="1">
            <a:off x="8586198" y="307555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8877561" y="2838823"/>
            <a:ext cx="293665" cy="473458"/>
            <a:chOff x="8585200" y="5308277"/>
            <a:chExt cx="293665" cy="473458"/>
          </a:xfrm>
        </p:grpSpPr>
        <p:cxnSp>
          <p:nvCxnSpPr>
            <p:cNvPr id="27" name="Straight Connector 26"/>
            <p:cNvCxnSpPr>
              <a:stCxn id="2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1022131" y="1712399"/>
            <a:ext cx="24226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addi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zero</a:t>
            </a:r>
            <a:r>
              <a:rPr lang="en-US" sz="2400" dirty="0" smtClean="0"/>
              <a:t>, 1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1022131" y="2169456"/>
            <a:ext cx="242265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s1,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54" name="TextBox 53"/>
          <p:cNvSpPr txBox="1"/>
          <p:nvPr/>
        </p:nvSpPr>
        <p:spPr>
          <a:xfrm>
            <a:off x="3533974" y="2277111"/>
            <a:ext cx="299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s0 should be 1, s1 should be 1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39286" y="3510064"/>
            <a:ext cx="11402500" cy="445919"/>
            <a:chOff x="339286" y="3510064"/>
            <a:chExt cx="11402500" cy="445919"/>
          </a:xfrm>
        </p:grpSpPr>
        <p:sp>
          <p:nvSpPr>
            <p:cNvPr id="32" name="Rectangle 31"/>
            <p:cNvSpPr/>
            <p:nvPr/>
          </p:nvSpPr>
          <p:spPr>
            <a:xfrm>
              <a:off x="2013472" y="352896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9286" y="351006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1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012099" y="3510064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339286" y="395598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29067" y="4047475"/>
            <a:ext cx="11412719" cy="426366"/>
            <a:chOff x="329067" y="4047475"/>
            <a:chExt cx="11412719" cy="426366"/>
          </a:xfrm>
        </p:grpSpPr>
        <p:sp>
          <p:nvSpPr>
            <p:cNvPr id="33" name="Rectangle 32"/>
            <p:cNvSpPr/>
            <p:nvPr/>
          </p:nvSpPr>
          <p:spPr>
            <a:xfrm>
              <a:off x="2013472" y="4066377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9286" y="40474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16220" y="406637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012099" y="40474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29067" y="4473841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329067" y="4582275"/>
            <a:ext cx="11412719" cy="450134"/>
            <a:chOff x="329067" y="4582275"/>
            <a:chExt cx="11412719" cy="450134"/>
          </a:xfrm>
        </p:grpSpPr>
        <p:sp>
          <p:nvSpPr>
            <p:cNvPr id="36" name="TextBox 35"/>
            <p:cNvSpPr txBox="1"/>
            <p:nvPr/>
          </p:nvSpPr>
          <p:spPr>
            <a:xfrm>
              <a:off x="339286" y="45822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16220" y="46200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818968" y="462008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012099" y="45822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329067" y="5032409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329067" y="5117075"/>
            <a:ext cx="11412719" cy="443769"/>
            <a:chOff x="329067" y="5117075"/>
            <a:chExt cx="11412719" cy="443769"/>
          </a:xfrm>
        </p:grpSpPr>
        <p:sp>
          <p:nvSpPr>
            <p:cNvPr id="37" name="TextBox 36"/>
            <p:cNvSpPr txBox="1"/>
            <p:nvPr/>
          </p:nvSpPr>
          <p:spPr>
            <a:xfrm>
              <a:off x="339286" y="511968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/>
                <a:t>4</a:t>
              </a:r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818968" y="515749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721716" y="515749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1012099" y="51170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329067" y="5560844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339286" y="5651875"/>
            <a:ext cx="11385598" cy="458563"/>
            <a:chOff x="339286" y="5651875"/>
            <a:chExt cx="11385598" cy="458563"/>
          </a:xfrm>
        </p:grpSpPr>
        <p:sp>
          <p:nvSpPr>
            <p:cNvPr id="38" name="TextBox 37"/>
            <p:cNvSpPr txBox="1"/>
            <p:nvPr/>
          </p:nvSpPr>
          <p:spPr>
            <a:xfrm>
              <a:off x="339286" y="565709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721716" y="569490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624464" y="569490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0995197" y="56518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339286" y="6110438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339286" y="6186675"/>
            <a:ext cx="11402500" cy="452198"/>
            <a:chOff x="339286" y="6186675"/>
            <a:chExt cx="11402500" cy="452198"/>
          </a:xfrm>
        </p:grpSpPr>
        <p:sp>
          <p:nvSpPr>
            <p:cNvPr id="39" name="TextBox 38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634782" y="623231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4350619" y="4086213"/>
            <a:ext cx="3195579" cy="680728"/>
            <a:chOff x="4350619" y="4086213"/>
            <a:chExt cx="3195579" cy="680728"/>
          </a:xfrm>
        </p:grpSpPr>
        <p:sp>
          <p:nvSpPr>
            <p:cNvPr id="62" name="TextBox 61"/>
            <p:cNvSpPr txBox="1"/>
            <p:nvPr/>
          </p:nvSpPr>
          <p:spPr>
            <a:xfrm>
              <a:off x="4573974" y="4086213"/>
              <a:ext cx="2972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i2 reads s0, but s0 is still zero!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>
              <a:off x="4350619" y="4412645"/>
              <a:ext cx="962526" cy="3542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838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#1: Stalling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11223171" cy="1043282"/>
          </a:xfrm>
        </p:spPr>
        <p:txBody>
          <a:bodyPr/>
          <a:lstStyle/>
          <a:p>
            <a:r>
              <a:rPr lang="en-US" dirty="0" smtClean="0"/>
              <a:t>The processor can choose to stall decoding when RAW hazard detected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97524" y="3616259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79947" y="3616257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26815" y="361625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150424" y="385298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41787" y="3616257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03020" y="361625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79225" y="361625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126629" y="385298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417992" y="3616257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102834" y="385298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394197" y="3616256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079039" y="385298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370402" y="3616256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3937844" y="2561262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394421" y="325428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768202" y="325428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endCxn id="29" idx="3"/>
          </p:cNvCxnSpPr>
          <p:nvPr/>
        </p:nvCxnSpPr>
        <p:spPr>
          <a:xfrm rot="16200000" flipV="1">
            <a:off x="7594754" y="580754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506313" y="4231611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2506313" y="4619846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092009" y="4212709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1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092009" y="4619846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2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394421" y="4619846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8" name="Rectangle 37"/>
          <p:cNvSpPr/>
          <p:nvPr/>
        </p:nvSpPr>
        <p:spPr>
          <a:xfrm>
            <a:off x="4388432" y="6057079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9" name="Rectangle 38"/>
          <p:cNvSpPr/>
          <p:nvPr/>
        </p:nvSpPr>
        <p:spPr>
          <a:xfrm>
            <a:off x="10470078" y="6038177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1092009" y="6038177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5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729743" y="4620905"/>
            <a:ext cx="14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reads s1, s2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4729743" y="6133184"/>
            <a:ext cx="1594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i2 not decoded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10877418" y="6038177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writing s0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343007" y="542616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092009" y="6369704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6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984373" y="2417745"/>
            <a:ext cx="222048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add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s1, </a:t>
            </a:r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47" name="Rectangle 46"/>
          <p:cNvSpPr/>
          <p:nvPr/>
        </p:nvSpPr>
        <p:spPr>
          <a:xfrm>
            <a:off x="984373" y="2874802"/>
            <a:ext cx="222048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i2: add </a:t>
            </a:r>
            <a:r>
              <a:rPr lang="en-US" sz="2400" dirty="0"/>
              <a:t>s3,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388432" y="6489076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4729743" y="6565181"/>
            <a:ext cx="1181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i2 reads s0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10877418" y="6470174"/>
            <a:ext cx="1043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retired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22586" y="2191930"/>
            <a:ext cx="335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Sacrifices too much performance!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6381477" y="6064609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8357682" y="6057079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381477" y="6446313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8357682" y="6438783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10477772" y="6470174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6307302" y="571179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Pipeline “bubbles”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81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8" grpId="0" animBg="1"/>
      <p:bldP spid="39" grpId="0" animBg="1"/>
      <p:bldP spid="40" grpId="0"/>
      <p:bldP spid="41" grpId="0"/>
      <p:bldP spid="41" grpId="1"/>
      <p:bldP spid="42" grpId="0"/>
      <p:bldP spid="42" grpId="1"/>
      <p:bldP spid="43" grpId="0"/>
      <p:bldP spid="43" grpId="1"/>
      <p:bldP spid="44" grpId="0"/>
      <p:bldP spid="45" grpId="0"/>
      <p:bldP spid="48" grpId="0" animBg="1"/>
      <p:bldP spid="50" grpId="0"/>
      <p:bldP spid="51" grpId="0"/>
      <p:bldP spid="52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#1: Stalling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3184" y="191101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607" y="191101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247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 flipV="1">
            <a:off x="2696084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2987447" y="1911014"/>
            <a:ext cx="293665" cy="473458"/>
            <a:chOff x="8585200" y="5308277"/>
            <a:chExt cx="293665" cy="473458"/>
          </a:xfrm>
        </p:grpSpPr>
        <p:cxnSp>
          <p:nvCxnSpPr>
            <p:cNvPr id="10" name="Straight Connector 9"/>
            <p:cNvCxnSpPr>
              <a:stCxn id="1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548680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2488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72289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963652" y="1911014"/>
            <a:ext cx="293665" cy="473458"/>
            <a:chOff x="8585200" y="5308277"/>
            <a:chExt cx="293665" cy="473458"/>
          </a:xfrm>
        </p:grpSpPr>
        <p:cxnSp>
          <p:nvCxnSpPr>
            <p:cNvPr id="17" name="Straight Connector 16"/>
            <p:cNvCxnSpPr>
              <a:stCxn id="1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flipV="1">
            <a:off x="6648494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6939857" y="1911013"/>
            <a:ext cx="293665" cy="473458"/>
            <a:chOff x="8585200" y="5308277"/>
            <a:chExt cx="293665" cy="473458"/>
          </a:xfrm>
        </p:grpSpPr>
        <p:cxnSp>
          <p:nvCxnSpPr>
            <p:cNvPr id="22" name="Straight Connector 21"/>
            <p:cNvCxnSpPr>
              <a:stCxn id="24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flipV="1">
            <a:off x="8624699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8916062" y="1911013"/>
            <a:ext cx="293665" cy="473458"/>
            <a:chOff x="8585200" y="5308277"/>
            <a:chExt cx="293665" cy="473458"/>
          </a:xfrm>
        </p:grpSpPr>
        <p:cxnSp>
          <p:nvCxnSpPr>
            <p:cNvPr id="27" name="Straight Connector 26"/>
            <p:cNvCxnSpPr>
              <a:stCxn id="2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9487106" y="337046"/>
            <a:ext cx="24226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addi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zero</a:t>
            </a:r>
            <a:r>
              <a:rPr lang="en-US" sz="2400" dirty="0" smtClean="0"/>
              <a:t>, 1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9487106" y="794103"/>
            <a:ext cx="242265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s1,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0</a:t>
            </a:r>
            <a:endParaRPr lang="en-US" sz="24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377787" y="2582254"/>
            <a:ext cx="11402500" cy="445919"/>
            <a:chOff x="339286" y="3510064"/>
            <a:chExt cx="11402500" cy="445919"/>
          </a:xfrm>
        </p:grpSpPr>
        <p:sp>
          <p:nvSpPr>
            <p:cNvPr id="32" name="Rectangle 31"/>
            <p:cNvSpPr/>
            <p:nvPr/>
          </p:nvSpPr>
          <p:spPr>
            <a:xfrm>
              <a:off x="2013472" y="352896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9286" y="351006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1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012099" y="3510064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339286" y="395598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67568" y="3119665"/>
            <a:ext cx="11412719" cy="426366"/>
            <a:chOff x="329067" y="4047475"/>
            <a:chExt cx="11412719" cy="426366"/>
          </a:xfrm>
        </p:grpSpPr>
        <p:sp>
          <p:nvSpPr>
            <p:cNvPr id="33" name="Rectangle 32"/>
            <p:cNvSpPr/>
            <p:nvPr/>
          </p:nvSpPr>
          <p:spPr>
            <a:xfrm>
              <a:off x="2013472" y="4066377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9286" y="40474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16220" y="406637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012099" y="40474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29067" y="4473841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367568" y="3654465"/>
            <a:ext cx="11412719" cy="450134"/>
            <a:chOff x="329067" y="4582275"/>
            <a:chExt cx="11412719" cy="450134"/>
          </a:xfrm>
        </p:grpSpPr>
        <p:sp>
          <p:nvSpPr>
            <p:cNvPr id="36" name="TextBox 35"/>
            <p:cNvSpPr txBox="1"/>
            <p:nvPr/>
          </p:nvSpPr>
          <p:spPr>
            <a:xfrm>
              <a:off x="339286" y="45822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16220" y="46200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818968" y="462008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012099" y="45822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329067" y="5032409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367568" y="4189265"/>
            <a:ext cx="11412719" cy="443769"/>
            <a:chOff x="329067" y="5117075"/>
            <a:chExt cx="11412719" cy="443769"/>
          </a:xfrm>
        </p:grpSpPr>
        <p:sp>
          <p:nvSpPr>
            <p:cNvPr id="37" name="TextBox 36"/>
            <p:cNvSpPr txBox="1"/>
            <p:nvPr/>
          </p:nvSpPr>
          <p:spPr>
            <a:xfrm>
              <a:off x="339286" y="511968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/>
                <a:t>4</a:t>
              </a:r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916220" y="515749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721716" y="515749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1012099" y="51170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329067" y="5560844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377787" y="4724065"/>
            <a:ext cx="11385598" cy="458563"/>
            <a:chOff x="339286" y="5651875"/>
            <a:chExt cx="11385598" cy="458563"/>
          </a:xfrm>
        </p:grpSpPr>
        <p:sp>
          <p:nvSpPr>
            <p:cNvPr id="38" name="TextBox 37"/>
            <p:cNvSpPr txBox="1"/>
            <p:nvPr/>
          </p:nvSpPr>
          <p:spPr>
            <a:xfrm>
              <a:off x="339286" y="565709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912881" y="5669651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624464" y="569490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0995197" y="56518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339286" y="6110438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377787" y="5258865"/>
            <a:ext cx="11402500" cy="452198"/>
            <a:chOff x="339286" y="6186675"/>
            <a:chExt cx="11402500" cy="452198"/>
          </a:xfrm>
        </p:grpSpPr>
        <p:sp>
          <p:nvSpPr>
            <p:cNvPr id="39" name="TextBox 38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912881" y="623231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4389120" y="3158403"/>
            <a:ext cx="2928455" cy="680728"/>
            <a:chOff x="4350619" y="4086213"/>
            <a:chExt cx="2928455" cy="680728"/>
          </a:xfrm>
        </p:grpSpPr>
        <p:sp>
          <p:nvSpPr>
            <p:cNvPr id="62" name="TextBox 61"/>
            <p:cNvSpPr txBox="1"/>
            <p:nvPr/>
          </p:nvSpPr>
          <p:spPr>
            <a:xfrm>
              <a:off x="4573974" y="4086213"/>
              <a:ext cx="27051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i2 stalled until s0 is applied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>
              <a:off x="4350619" y="4412645"/>
              <a:ext cx="962526" cy="3542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377787" y="5793665"/>
            <a:ext cx="11402500" cy="452198"/>
            <a:chOff x="339286" y="6186675"/>
            <a:chExt cx="11402500" cy="452198"/>
          </a:xfrm>
        </p:grpSpPr>
        <p:sp>
          <p:nvSpPr>
            <p:cNvPr id="73" name="TextBox 72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818968" y="62244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5847328" y="4225006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5857469" y="4774599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7760217" y="4763492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5857469" y="5283174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7760217" y="5272067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9694581" y="5298813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797914" y="5780414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9703010" y="5804442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6281272" y="3676489"/>
            <a:ext cx="3593188" cy="680728"/>
            <a:chOff x="4350619" y="4086213"/>
            <a:chExt cx="3593188" cy="680728"/>
          </a:xfrm>
        </p:grpSpPr>
        <p:sp>
          <p:nvSpPr>
            <p:cNvPr id="86" name="TextBox 85"/>
            <p:cNvSpPr txBox="1"/>
            <p:nvPr/>
          </p:nvSpPr>
          <p:spPr>
            <a:xfrm>
              <a:off x="4573974" y="4086213"/>
              <a:ext cx="33698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“Pipeline bubble” – Wasted cycles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 flipH="1">
              <a:off x="4350619" y="4412645"/>
              <a:ext cx="962526" cy="3542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8751462" y="6488668"/>
            <a:ext cx="335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Sacrifices too much performance!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1433358" y="5498206"/>
            <a:ext cx="2442954" cy="721702"/>
            <a:chOff x="4573974" y="3733843"/>
            <a:chExt cx="2442954" cy="721702"/>
          </a:xfrm>
        </p:grpSpPr>
        <p:sp>
          <p:nvSpPr>
            <p:cNvPr id="114" name="TextBox 113"/>
            <p:cNvSpPr txBox="1"/>
            <p:nvPr/>
          </p:nvSpPr>
          <p:spPr>
            <a:xfrm>
              <a:off x="4573974" y="4086213"/>
              <a:ext cx="18999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i2 reads correct s0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15" name="Straight Arrow Connector 114"/>
            <p:cNvCxnSpPr/>
            <p:nvPr/>
          </p:nvCxnSpPr>
          <p:spPr>
            <a:xfrm flipV="1">
              <a:off x="6174385" y="3733843"/>
              <a:ext cx="842543" cy="36120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51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#2: Forwarding (aka Bypassing)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Forward execution results to input of decode stage</a:t>
            </a:r>
          </a:p>
          <a:p>
            <a:pPr lvl="1"/>
            <a:r>
              <a:rPr lang="en-US" dirty="0" smtClean="0"/>
              <a:t>New values are used if write index and a read index is the same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89829" y="4216209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72252" y="4216207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9120" y="42162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342729" y="445293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634092" y="4216207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195325" y="42162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71530" y="42162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318934" y="445293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610297" y="4216207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295139" y="445293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586502" y="4216206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271344" y="445293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562707" y="4216206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4130149" y="3161212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586726" y="38542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960507" y="38542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endCxn id="29" idx="3"/>
          </p:cNvCxnSpPr>
          <p:nvPr/>
        </p:nvCxnSpPr>
        <p:spPr>
          <a:xfrm rot="16200000" flipV="1">
            <a:off x="7787059" y="1180704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176678" y="3017695"/>
            <a:ext cx="222048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add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s1, </a:t>
            </a:r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1176678" y="3474752"/>
            <a:ext cx="222048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i2: add </a:t>
            </a:r>
            <a:r>
              <a:rPr lang="en-US" sz="2400" dirty="0"/>
              <a:t>s3,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s4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4586726" y="4010641"/>
            <a:ext cx="2708413" cy="442296"/>
            <a:chOff x="4586726" y="4010641"/>
            <a:chExt cx="2708413" cy="442296"/>
          </a:xfrm>
        </p:grpSpPr>
        <p:cxnSp>
          <p:nvCxnSpPr>
            <p:cNvPr id="35" name="Elbow Connector 34"/>
            <p:cNvCxnSpPr>
              <a:stCxn id="12" idx="3"/>
            </p:cNvCxnSpPr>
            <p:nvPr/>
          </p:nvCxnSpPr>
          <p:spPr>
            <a:xfrm flipH="1" flipV="1">
              <a:off x="4586726" y="4042250"/>
              <a:ext cx="2708413" cy="410687"/>
            </a:xfrm>
            <a:prstGeom prst="bentConnector3">
              <a:avLst>
                <a:gd name="adj1" fmla="val -844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4925005" y="4010641"/>
              <a:ext cx="69565" cy="6956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2725388" y="4802397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2" name="Rectangle 41"/>
          <p:cNvSpPr/>
          <p:nvPr/>
        </p:nvSpPr>
        <p:spPr>
          <a:xfrm>
            <a:off x="2725388" y="5190632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3" name="TextBox 42"/>
          <p:cNvSpPr txBox="1"/>
          <p:nvPr/>
        </p:nvSpPr>
        <p:spPr>
          <a:xfrm>
            <a:off x="1311084" y="4783495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311084" y="5190632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2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4613496" y="5190632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6" name="Rectangle 45"/>
          <p:cNvSpPr/>
          <p:nvPr/>
        </p:nvSpPr>
        <p:spPr>
          <a:xfrm>
            <a:off x="4613496" y="5599886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7" name="Rectangle 46"/>
          <p:cNvSpPr/>
          <p:nvPr/>
        </p:nvSpPr>
        <p:spPr>
          <a:xfrm>
            <a:off x="6501604" y="5599886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1311084" y="5578649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3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948818" y="5191691"/>
            <a:ext cx="14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reads s1, s2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954807" y="5675991"/>
            <a:ext cx="14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i2 reads s0, s4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890391" y="5675991"/>
            <a:ext cx="1587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i1 calculates s0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948817" y="6011729"/>
            <a:ext cx="4112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But! Uses new s0 forwarded from execute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0172252" y="6381061"/>
            <a:ext cx="1859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pipeline stalls!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93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/>
      <p:bldP spid="44" grpId="0"/>
      <p:bldP spid="45" grpId="0" animBg="1"/>
      <p:bldP spid="46" grpId="0" animBg="1"/>
      <p:bldP spid="47" grpId="0" animBg="1"/>
      <p:bldP spid="48" grpId="0"/>
      <p:bldP spid="49" grpId="0"/>
      <p:bldP spid="49" grpId="1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build a computing machine?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Pretend the computers we know and love have never existed</a:t>
            </a:r>
          </a:p>
          <a:p>
            <a:r>
              <a:rPr lang="en-US" dirty="0" smtClean="0"/>
              <a:t>We want to build an automatic computing machine to solve mathematical problems</a:t>
            </a:r>
          </a:p>
          <a:p>
            <a:r>
              <a:rPr lang="en-US" dirty="0" smtClean="0"/>
              <a:t>Starting from (almost) scratch, where you have transistors and integrated circuits but no existing microarchitecture</a:t>
            </a:r>
          </a:p>
          <a:p>
            <a:pPr lvl="1"/>
            <a:r>
              <a:rPr lang="en-US" dirty="0" smtClean="0"/>
              <a:t>No PC, no register files, no ALU</a:t>
            </a:r>
          </a:p>
          <a:p>
            <a:r>
              <a:rPr lang="en-US" dirty="0" smtClean="0"/>
              <a:t>How would you do it? Would it look similar to what we have now?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18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rapezoid 54"/>
          <p:cNvSpPr/>
          <p:nvPr/>
        </p:nvSpPr>
        <p:spPr>
          <a:xfrm>
            <a:off x="2798088" y="5115115"/>
            <a:ext cx="3052817" cy="793471"/>
          </a:xfrm>
          <a:prstGeom prst="trapezoid">
            <a:avLst>
              <a:gd name="adj" fmla="val 12149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#2: </a:t>
            </a:r>
            <a:r>
              <a:rPr lang="en-US" dirty="0" smtClean="0"/>
              <a:t>Forwarding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still require stalls for a deeper pipeline microarchitecture</a:t>
            </a:r>
          </a:p>
          <a:p>
            <a:pPr lvl="1"/>
            <a:r>
              <a:rPr lang="en-US" dirty="0" smtClean="0"/>
              <a:t>If execute took many cycles?</a:t>
            </a:r>
          </a:p>
          <a:p>
            <a:r>
              <a:rPr lang="en-US" dirty="0" smtClean="0"/>
              <a:t>Adds combinational path from execute to decode</a:t>
            </a:r>
          </a:p>
          <a:p>
            <a:pPr lvl="1"/>
            <a:r>
              <a:rPr lang="en-US" dirty="0" smtClean="0"/>
              <a:t>But does not imbalance pipeline very much!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23104" y="4635309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05527" y="4635307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2395" y="46353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2876004" y="487203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167367" y="4635307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728600" y="46353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04805" y="4635309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852209" y="487203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143572" y="4635307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6828414" y="487203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119777" y="4635306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8804619" y="4872036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095982" y="4635306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3663424" y="3580312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120001" y="42733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493782" y="4273330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endCxn id="29" idx="3"/>
          </p:cNvCxnSpPr>
          <p:nvPr/>
        </p:nvCxnSpPr>
        <p:spPr>
          <a:xfrm rot="16200000" flipV="1">
            <a:off x="7320334" y="1599804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2" idx="3"/>
          </p:cNvCxnSpPr>
          <p:nvPr/>
        </p:nvCxnSpPr>
        <p:spPr>
          <a:xfrm flipH="1" flipV="1">
            <a:off x="4120001" y="4461350"/>
            <a:ext cx="2708413" cy="410687"/>
          </a:xfrm>
          <a:prstGeom prst="bentConnector3">
            <a:avLst>
              <a:gd name="adj1" fmla="val -84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4458280" y="4429741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799869" y="5908587"/>
            <a:ext cx="1403212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Instruction bit 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203081" y="5908587"/>
            <a:ext cx="1403212" cy="4734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Register file access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06293" y="5908587"/>
            <a:ext cx="244613" cy="4734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942817" y="5908587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042631" y="5908587"/>
            <a:ext cx="244613" cy="4734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1" name="Elbow Connector 40"/>
          <p:cNvCxnSpPr>
            <a:stCxn id="40" idx="0"/>
            <a:endCxn id="38" idx="0"/>
          </p:cNvCxnSpPr>
          <p:nvPr/>
        </p:nvCxnSpPr>
        <p:spPr>
          <a:xfrm rot="16200000" flipV="1">
            <a:off x="6946769" y="4690418"/>
            <a:ext cx="12700" cy="2436338"/>
          </a:xfrm>
          <a:prstGeom prst="bentConnector3">
            <a:avLst>
              <a:gd name="adj1" fmla="val 180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5864889" y="6135788"/>
            <a:ext cx="10779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8289024" y="6135787"/>
            <a:ext cx="10779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6246078" y="5902236"/>
            <a:ext cx="293665" cy="473458"/>
            <a:chOff x="8585200" y="5308277"/>
            <a:chExt cx="293665" cy="473458"/>
          </a:xfrm>
        </p:grpSpPr>
        <p:cxnSp>
          <p:nvCxnSpPr>
            <p:cNvPr id="45" name="Straight Connector 44"/>
            <p:cNvCxnSpPr>
              <a:stCxn id="47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665566" y="5914937"/>
            <a:ext cx="293665" cy="473458"/>
            <a:chOff x="8585200" y="5308277"/>
            <a:chExt cx="293665" cy="473458"/>
          </a:xfrm>
        </p:grpSpPr>
        <p:cxnSp>
          <p:nvCxnSpPr>
            <p:cNvPr id="49" name="Straight Connector 48"/>
            <p:cNvCxnSpPr>
              <a:stCxn id="5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7100004" y="6488668"/>
            <a:ext cx="476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Combinational path only to end of decode stage!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243630" y="6437137"/>
            <a:ext cx="45684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Question: How does hardware detect hazards?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1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5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</a:t>
            </a:r>
            <a:r>
              <a:rPr lang="en-US" dirty="0" smtClean="0"/>
              <a:t>#2:Forwarding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43184" y="191101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607" y="191101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247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 flipV="1">
            <a:off x="2696084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2987447" y="1911014"/>
            <a:ext cx="293665" cy="473458"/>
            <a:chOff x="8585200" y="5308277"/>
            <a:chExt cx="293665" cy="473458"/>
          </a:xfrm>
        </p:grpSpPr>
        <p:cxnSp>
          <p:nvCxnSpPr>
            <p:cNvPr id="10" name="Straight Connector 9"/>
            <p:cNvCxnSpPr>
              <a:stCxn id="1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548680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2488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72289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963652" y="1911014"/>
            <a:ext cx="293665" cy="473458"/>
            <a:chOff x="8585200" y="5308277"/>
            <a:chExt cx="293665" cy="473458"/>
          </a:xfrm>
        </p:grpSpPr>
        <p:cxnSp>
          <p:nvCxnSpPr>
            <p:cNvPr id="17" name="Straight Connector 16"/>
            <p:cNvCxnSpPr>
              <a:stCxn id="1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flipV="1">
            <a:off x="6648494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6939857" y="1911013"/>
            <a:ext cx="293665" cy="473458"/>
            <a:chOff x="8585200" y="5308277"/>
            <a:chExt cx="293665" cy="473458"/>
          </a:xfrm>
        </p:grpSpPr>
        <p:cxnSp>
          <p:nvCxnSpPr>
            <p:cNvPr id="22" name="Straight Connector 21"/>
            <p:cNvCxnSpPr>
              <a:stCxn id="24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flipV="1">
            <a:off x="8624699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8916062" y="1911013"/>
            <a:ext cx="293665" cy="473458"/>
            <a:chOff x="8585200" y="5308277"/>
            <a:chExt cx="293665" cy="473458"/>
          </a:xfrm>
        </p:grpSpPr>
        <p:cxnSp>
          <p:nvCxnSpPr>
            <p:cNvPr id="27" name="Straight Connector 26"/>
            <p:cNvCxnSpPr>
              <a:stCxn id="2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9487106" y="337046"/>
            <a:ext cx="24226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addi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zero</a:t>
            </a:r>
            <a:r>
              <a:rPr lang="en-US" sz="2400" dirty="0" smtClean="0"/>
              <a:t>, 1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9487106" y="794103"/>
            <a:ext cx="242265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s1,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0</a:t>
            </a:r>
            <a:endParaRPr lang="en-US" sz="24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377787" y="2582254"/>
            <a:ext cx="11402500" cy="445919"/>
            <a:chOff x="339286" y="3510064"/>
            <a:chExt cx="11402500" cy="445919"/>
          </a:xfrm>
        </p:grpSpPr>
        <p:sp>
          <p:nvSpPr>
            <p:cNvPr id="32" name="Rectangle 31"/>
            <p:cNvSpPr/>
            <p:nvPr/>
          </p:nvSpPr>
          <p:spPr>
            <a:xfrm>
              <a:off x="2013472" y="352896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9286" y="351006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1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012099" y="3510064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339286" y="395598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67568" y="3119665"/>
            <a:ext cx="11412719" cy="426366"/>
            <a:chOff x="329067" y="4047475"/>
            <a:chExt cx="11412719" cy="426366"/>
          </a:xfrm>
        </p:grpSpPr>
        <p:sp>
          <p:nvSpPr>
            <p:cNvPr id="33" name="Rectangle 32"/>
            <p:cNvSpPr/>
            <p:nvPr/>
          </p:nvSpPr>
          <p:spPr>
            <a:xfrm>
              <a:off x="2013472" y="4066377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9286" y="40474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16220" y="406637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012099" y="40474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29067" y="4473841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367568" y="3654465"/>
            <a:ext cx="11412719" cy="450134"/>
            <a:chOff x="329067" y="4582275"/>
            <a:chExt cx="11412719" cy="450134"/>
          </a:xfrm>
        </p:grpSpPr>
        <p:sp>
          <p:nvSpPr>
            <p:cNvPr id="36" name="TextBox 35"/>
            <p:cNvSpPr txBox="1"/>
            <p:nvPr/>
          </p:nvSpPr>
          <p:spPr>
            <a:xfrm>
              <a:off x="339286" y="45822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16220" y="46200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818968" y="462008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012099" y="45822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329067" y="5032409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4389120" y="3158403"/>
            <a:ext cx="4468620" cy="680728"/>
            <a:chOff x="4350619" y="4086213"/>
            <a:chExt cx="4468620" cy="680728"/>
          </a:xfrm>
        </p:grpSpPr>
        <p:sp>
          <p:nvSpPr>
            <p:cNvPr id="62" name="TextBox 61"/>
            <p:cNvSpPr txBox="1"/>
            <p:nvPr/>
          </p:nvSpPr>
          <p:spPr>
            <a:xfrm>
              <a:off x="4573974" y="4086213"/>
              <a:ext cx="42452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s0 is still zero, but i1 results forwarded to i2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>
              <a:off x="4350619" y="4412645"/>
              <a:ext cx="962526" cy="3542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3693525" y="1308968"/>
            <a:ext cx="454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results forwarded to decode within same cycle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7" name="Elbow Connector 106"/>
          <p:cNvCxnSpPr>
            <a:stCxn id="13" idx="3"/>
            <a:endCxn id="19" idx="1"/>
          </p:cNvCxnSpPr>
          <p:nvPr/>
        </p:nvCxnSpPr>
        <p:spPr>
          <a:xfrm flipH="1" flipV="1">
            <a:off x="5079373" y="2147743"/>
            <a:ext cx="1569121" cy="1"/>
          </a:xfrm>
          <a:prstGeom prst="bentConnector5">
            <a:avLst>
              <a:gd name="adj1" fmla="val -14569"/>
              <a:gd name="adj2" fmla="val 46533000000"/>
              <a:gd name="adj3" fmla="val 114569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107"/>
          <p:cNvGrpSpPr/>
          <p:nvPr/>
        </p:nvGrpSpPr>
        <p:grpSpPr>
          <a:xfrm>
            <a:off x="377787" y="4122179"/>
            <a:ext cx="11412719" cy="443769"/>
            <a:chOff x="329067" y="5117075"/>
            <a:chExt cx="11412719" cy="443769"/>
          </a:xfrm>
        </p:grpSpPr>
        <p:sp>
          <p:nvSpPr>
            <p:cNvPr id="109" name="TextBox 108"/>
            <p:cNvSpPr txBox="1"/>
            <p:nvPr/>
          </p:nvSpPr>
          <p:spPr>
            <a:xfrm>
              <a:off x="339286" y="511968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/>
                <a:t>4</a:t>
              </a:r>
              <a:endParaRPr lang="en-US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818968" y="515749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7721716" y="515749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1012099" y="51170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113" name="Straight Connector 112"/>
            <p:cNvCxnSpPr/>
            <p:nvPr/>
          </p:nvCxnSpPr>
          <p:spPr>
            <a:xfrm>
              <a:off x="329067" y="5560844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oup 113"/>
          <p:cNvGrpSpPr/>
          <p:nvPr/>
        </p:nvGrpSpPr>
        <p:grpSpPr>
          <a:xfrm>
            <a:off x="388006" y="4656979"/>
            <a:ext cx="11385598" cy="458563"/>
            <a:chOff x="339286" y="5651875"/>
            <a:chExt cx="11385598" cy="458563"/>
          </a:xfrm>
        </p:grpSpPr>
        <p:sp>
          <p:nvSpPr>
            <p:cNvPr id="115" name="TextBox 114"/>
            <p:cNvSpPr txBox="1"/>
            <p:nvPr/>
          </p:nvSpPr>
          <p:spPr>
            <a:xfrm>
              <a:off x="339286" y="565709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7721716" y="569490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9624464" y="569490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0995197" y="56518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119" name="Straight Connector 118"/>
            <p:cNvCxnSpPr/>
            <p:nvPr/>
          </p:nvCxnSpPr>
          <p:spPr>
            <a:xfrm>
              <a:off x="339286" y="6110438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119"/>
          <p:cNvGrpSpPr/>
          <p:nvPr/>
        </p:nvGrpSpPr>
        <p:grpSpPr>
          <a:xfrm>
            <a:off x="388006" y="5191779"/>
            <a:ext cx="11402500" cy="452198"/>
            <a:chOff x="339286" y="6186675"/>
            <a:chExt cx="11402500" cy="452198"/>
          </a:xfrm>
        </p:grpSpPr>
        <p:sp>
          <p:nvSpPr>
            <p:cNvPr id="121" name="TextBox 120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9634782" y="623231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124" name="Straight Connector 123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TextBox 124"/>
          <p:cNvSpPr txBox="1"/>
          <p:nvPr/>
        </p:nvSpPr>
        <p:spPr>
          <a:xfrm>
            <a:off x="3134279" y="5987746"/>
            <a:ext cx="616085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Forwarding is possible in this situation </a:t>
            </a:r>
          </a:p>
          <a:p>
            <a:r>
              <a:rPr lang="en-US" dirty="0" smtClean="0"/>
              <a:t>because the answer (s0 = 1) exists somewhere in the processor!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0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Datapath</a:t>
            </a:r>
            <a:r>
              <a:rPr lang="en-US" dirty="0"/>
              <a:t> with Hazard Detection</a:t>
            </a:r>
          </a:p>
        </p:txBody>
      </p:sp>
      <p:pic>
        <p:nvPicPr>
          <p:cNvPr id="4" name="Picture 5" descr="f04-60-P37449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939" y="1776757"/>
            <a:ext cx="7339928" cy="447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94338" y="6334700"/>
            <a:ext cx="484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Not very intuitive… We will revisit with code later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8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</a:t>
            </a:r>
            <a:r>
              <a:rPr lang="en-US" dirty="0" smtClean="0"/>
              <a:t>#2: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Load-Use Data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an instruction depends on a register updated by a previous </a:t>
            </a:r>
            <a:r>
              <a:rPr lang="en-US" dirty="0" smtClean="0"/>
              <a:t>instruction</a:t>
            </a:r>
            <a:endParaRPr lang="en-US" dirty="0"/>
          </a:p>
          <a:p>
            <a:pPr lvl="1"/>
            <a:r>
              <a:rPr lang="en-US" dirty="0"/>
              <a:t>e.g.,</a:t>
            </a:r>
          </a:p>
          <a:p>
            <a:endParaRPr lang="en-US" dirty="0" smtClean="0"/>
          </a:p>
          <a:p>
            <a:r>
              <a:rPr lang="en-US" dirty="0" smtClean="0"/>
              <a:t>Forwarding doesn’t work here, as loads only materialize at </a:t>
            </a:r>
            <a:r>
              <a:rPr lang="en-US" dirty="0" err="1" smtClean="0"/>
              <a:t>writeback</a:t>
            </a:r>
            <a:endParaRPr lang="en-US" dirty="0" smtClean="0"/>
          </a:p>
          <a:p>
            <a:pPr lvl="1"/>
            <a:r>
              <a:rPr lang="en-US" dirty="0" smtClean="0"/>
              <a:t>Only architectural choice is to stall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24403" y="2665270"/>
            <a:ext cx="195919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lw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0(s2)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024403" y="3122327"/>
            <a:ext cx="217078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s1,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1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5899" y="5641265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48322" y="5641263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95190" y="564126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9" name="Straight Arrow Connector 8"/>
          <p:cNvCxnSpPr>
            <a:stCxn id="6" idx="3"/>
            <a:endCxn id="8" idx="1"/>
          </p:cNvCxnSpPr>
          <p:nvPr/>
        </p:nvCxnSpPr>
        <p:spPr>
          <a:xfrm flipV="1">
            <a:off x="3318799" y="587799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610162" y="5641263"/>
            <a:ext cx="293665" cy="473458"/>
            <a:chOff x="8585200" y="5308277"/>
            <a:chExt cx="293665" cy="473458"/>
          </a:xfrm>
        </p:grpSpPr>
        <p:cxnSp>
          <p:nvCxnSpPr>
            <p:cNvPr id="11" name="Straight Connector 10"/>
            <p:cNvCxnSpPr>
              <a:stCxn id="1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171395" y="564126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47600" y="564126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295004" y="587799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5586367" y="5641263"/>
            <a:ext cx="293665" cy="473458"/>
            <a:chOff x="8585200" y="5308277"/>
            <a:chExt cx="293665" cy="473458"/>
          </a:xfrm>
        </p:grpSpPr>
        <p:cxnSp>
          <p:nvCxnSpPr>
            <p:cNvPr id="18" name="Straight Connector 17"/>
            <p:cNvCxnSpPr>
              <a:stCxn id="20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 flipV="1">
            <a:off x="7271209" y="5877992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7562572" y="5641262"/>
            <a:ext cx="293665" cy="473458"/>
            <a:chOff x="8585200" y="5308277"/>
            <a:chExt cx="293665" cy="473458"/>
          </a:xfrm>
        </p:grpSpPr>
        <p:cxnSp>
          <p:nvCxnSpPr>
            <p:cNvPr id="23" name="Straight Connector 22"/>
            <p:cNvCxnSpPr>
              <a:stCxn id="25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V="1">
            <a:off x="9247414" y="5877992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9538777" y="5641262"/>
            <a:ext cx="293665" cy="473458"/>
            <a:chOff x="8585200" y="5308277"/>
            <a:chExt cx="293665" cy="473458"/>
          </a:xfrm>
        </p:grpSpPr>
        <p:cxnSp>
          <p:nvCxnSpPr>
            <p:cNvPr id="28" name="Straight Connector 27"/>
            <p:cNvCxnSpPr>
              <a:stCxn id="30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4106219" y="4586268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4562796" y="5279286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936577" y="5279286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31" idx="3"/>
          </p:cNvCxnSpPr>
          <p:nvPr/>
        </p:nvCxnSpPr>
        <p:spPr>
          <a:xfrm rot="16200000" flipV="1">
            <a:off x="7763129" y="2605760"/>
            <a:ext cx="715967" cy="537000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4" idx="3"/>
          </p:cNvCxnSpPr>
          <p:nvPr/>
        </p:nvCxnSpPr>
        <p:spPr>
          <a:xfrm flipH="1" flipV="1">
            <a:off x="4562796" y="5467306"/>
            <a:ext cx="2708413" cy="410687"/>
          </a:xfrm>
          <a:prstGeom prst="bentConnector3">
            <a:avLst>
              <a:gd name="adj1" fmla="val -84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4901075" y="5435697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#2: Load-Use Data Hazard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43184" y="191101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607" y="191101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247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 flipV="1">
            <a:off x="2696084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2987447" y="1911014"/>
            <a:ext cx="293665" cy="473458"/>
            <a:chOff x="8585200" y="5308277"/>
            <a:chExt cx="293665" cy="473458"/>
          </a:xfrm>
        </p:grpSpPr>
        <p:cxnSp>
          <p:nvCxnSpPr>
            <p:cNvPr id="10" name="Straight Connector 9"/>
            <p:cNvCxnSpPr>
              <a:stCxn id="1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548680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24885" y="191101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72289" y="214774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963652" y="1911014"/>
            <a:ext cx="293665" cy="473458"/>
            <a:chOff x="8585200" y="5308277"/>
            <a:chExt cx="293665" cy="473458"/>
          </a:xfrm>
        </p:grpSpPr>
        <p:cxnSp>
          <p:nvCxnSpPr>
            <p:cNvPr id="17" name="Straight Connector 16"/>
            <p:cNvCxnSpPr>
              <a:stCxn id="1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Arrow Connector 19"/>
          <p:cNvCxnSpPr/>
          <p:nvPr/>
        </p:nvCxnSpPr>
        <p:spPr>
          <a:xfrm flipV="1">
            <a:off x="6648494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6939857" y="1911013"/>
            <a:ext cx="293665" cy="473458"/>
            <a:chOff x="8585200" y="5308277"/>
            <a:chExt cx="293665" cy="473458"/>
          </a:xfrm>
        </p:grpSpPr>
        <p:cxnSp>
          <p:nvCxnSpPr>
            <p:cNvPr id="22" name="Straight Connector 21"/>
            <p:cNvCxnSpPr>
              <a:stCxn id="24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flipV="1">
            <a:off x="8624699" y="214774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8916062" y="1911013"/>
            <a:ext cx="293665" cy="473458"/>
            <a:chOff x="8585200" y="5308277"/>
            <a:chExt cx="293665" cy="473458"/>
          </a:xfrm>
        </p:grpSpPr>
        <p:cxnSp>
          <p:nvCxnSpPr>
            <p:cNvPr id="27" name="Straight Connector 26"/>
            <p:cNvCxnSpPr>
              <a:stCxn id="2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77787" y="2582254"/>
            <a:ext cx="11402500" cy="445919"/>
            <a:chOff x="339286" y="3510064"/>
            <a:chExt cx="11402500" cy="445919"/>
          </a:xfrm>
        </p:grpSpPr>
        <p:sp>
          <p:nvSpPr>
            <p:cNvPr id="32" name="Rectangle 31"/>
            <p:cNvSpPr/>
            <p:nvPr/>
          </p:nvSpPr>
          <p:spPr>
            <a:xfrm>
              <a:off x="2013472" y="352896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9286" y="351006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1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012099" y="3510064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339286" y="395598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67568" y="3119665"/>
            <a:ext cx="11412719" cy="426366"/>
            <a:chOff x="329067" y="4047475"/>
            <a:chExt cx="11412719" cy="426366"/>
          </a:xfrm>
        </p:grpSpPr>
        <p:sp>
          <p:nvSpPr>
            <p:cNvPr id="33" name="Rectangle 32"/>
            <p:cNvSpPr/>
            <p:nvPr/>
          </p:nvSpPr>
          <p:spPr>
            <a:xfrm>
              <a:off x="2013472" y="4066377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9286" y="40474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16220" y="4066377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012099" y="40474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29067" y="4473841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367568" y="3654465"/>
            <a:ext cx="11412719" cy="450134"/>
            <a:chOff x="329067" y="4582275"/>
            <a:chExt cx="11412719" cy="450134"/>
          </a:xfrm>
        </p:grpSpPr>
        <p:sp>
          <p:nvSpPr>
            <p:cNvPr id="36" name="TextBox 35"/>
            <p:cNvSpPr txBox="1"/>
            <p:nvPr/>
          </p:nvSpPr>
          <p:spPr>
            <a:xfrm>
              <a:off x="339286" y="458227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16220" y="46200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818968" y="462008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012099" y="45822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329067" y="5032409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4389120" y="3158403"/>
            <a:ext cx="3016812" cy="680728"/>
            <a:chOff x="4350619" y="4086213"/>
            <a:chExt cx="3016812" cy="680728"/>
          </a:xfrm>
        </p:grpSpPr>
        <p:sp>
          <p:nvSpPr>
            <p:cNvPr id="62" name="TextBox 61"/>
            <p:cNvSpPr txBox="1"/>
            <p:nvPr/>
          </p:nvSpPr>
          <p:spPr>
            <a:xfrm>
              <a:off x="4573974" y="4086213"/>
              <a:ext cx="2793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i2 stalled until s0 is updated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>
              <a:off x="4350619" y="4412645"/>
              <a:ext cx="962526" cy="3542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TextBox 124"/>
          <p:cNvSpPr txBox="1"/>
          <p:nvPr/>
        </p:nvSpPr>
        <p:spPr>
          <a:xfrm>
            <a:off x="2584622" y="6344245"/>
            <a:ext cx="81543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Forwarding is not useful because the answer (s0 = 1) exists outside the chip (memory)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9619719" y="506493"/>
            <a:ext cx="2170787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lw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</a:t>
            </a:r>
            <a:r>
              <a:rPr lang="en-US" sz="2400" dirty="0" smtClean="0"/>
              <a:t>0(s2)</a:t>
            </a:r>
            <a:endParaRPr lang="en-US" sz="2400" dirty="0"/>
          </a:p>
        </p:txBody>
      </p:sp>
      <p:sp>
        <p:nvSpPr>
          <p:cNvPr id="71" name="Rectangle 70"/>
          <p:cNvSpPr/>
          <p:nvPr/>
        </p:nvSpPr>
        <p:spPr>
          <a:xfrm>
            <a:off x="9619719" y="963550"/>
            <a:ext cx="217078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s1, </a:t>
            </a:r>
            <a:r>
              <a:rPr lang="en-US" sz="2400" dirty="0">
                <a:solidFill>
                  <a:srgbClr val="FF0000"/>
                </a:solidFill>
              </a:rPr>
              <a:t>s0</a:t>
            </a:r>
            <a:r>
              <a:rPr lang="en-US" sz="2400" dirty="0"/>
              <a:t>, 1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367568" y="4122179"/>
            <a:ext cx="11412719" cy="443769"/>
            <a:chOff x="329067" y="5117075"/>
            <a:chExt cx="11412719" cy="443769"/>
          </a:xfrm>
        </p:grpSpPr>
        <p:sp>
          <p:nvSpPr>
            <p:cNvPr id="73" name="TextBox 72"/>
            <p:cNvSpPr txBox="1"/>
            <p:nvPr/>
          </p:nvSpPr>
          <p:spPr>
            <a:xfrm>
              <a:off x="339286" y="511968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/>
                <a:t>4</a:t>
              </a:r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916220" y="515749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721716" y="515749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1012099" y="51170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329067" y="5560844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377787" y="4656979"/>
            <a:ext cx="11385598" cy="458563"/>
            <a:chOff x="339286" y="5651875"/>
            <a:chExt cx="11385598" cy="458563"/>
          </a:xfrm>
        </p:grpSpPr>
        <p:sp>
          <p:nvSpPr>
            <p:cNvPr id="79" name="TextBox 78"/>
            <p:cNvSpPr txBox="1"/>
            <p:nvPr/>
          </p:nvSpPr>
          <p:spPr>
            <a:xfrm>
              <a:off x="339286" y="565709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912881" y="5669651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9624464" y="5694900"/>
              <a:ext cx="335322" cy="3315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995197" y="56518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0</a:t>
              </a:r>
              <a:endParaRPr lang="en-US" dirty="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339286" y="6110438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377787" y="5191779"/>
            <a:ext cx="11402500" cy="452198"/>
            <a:chOff x="339286" y="6186675"/>
            <a:chExt cx="11402500" cy="452198"/>
          </a:xfrm>
        </p:grpSpPr>
        <p:sp>
          <p:nvSpPr>
            <p:cNvPr id="85" name="TextBox 84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912881" y="623231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89" name="Straight Connector 88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377787" y="5726579"/>
            <a:ext cx="11402500" cy="452198"/>
            <a:chOff x="339286" y="6186675"/>
            <a:chExt cx="11402500" cy="452198"/>
          </a:xfrm>
        </p:grpSpPr>
        <p:sp>
          <p:nvSpPr>
            <p:cNvPr id="91" name="TextBox 90"/>
            <p:cNvSpPr txBox="1"/>
            <p:nvPr/>
          </p:nvSpPr>
          <p:spPr>
            <a:xfrm>
              <a:off x="339286" y="6194505"/>
              <a:ext cx="84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Cycle </a:t>
              </a:r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1012099" y="618667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s0 = </a:t>
              </a:r>
              <a:r>
                <a:rPr lang="en-US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818968" y="6224480"/>
              <a:ext cx="335322" cy="331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noAutofit/>
            </a:bodyPr>
            <a:lstStyle/>
            <a:p>
              <a:endParaRPr lang="en-US" sz="2400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>
              <a:off x="339286" y="6638873"/>
              <a:ext cx="1138559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Oval 94"/>
          <p:cNvSpPr/>
          <p:nvPr/>
        </p:nvSpPr>
        <p:spPr>
          <a:xfrm>
            <a:off x="5847328" y="4157920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857469" y="4707513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7760217" y="4696406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5857469" y="5216088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7760217" y="5204981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9694581" y="5231727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797914" y="5713328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9703010" y="5737356"/>
            <a:ext cx="342900" cy="3429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1346891" y="5403177"/>
            <a:ext cx="2442954" cy="721702"/>
            <a:chOff x="4573974" y="3733843"/>
            <a:chExt cx="2442954" cy="721702"/>
          </a:xfrm>
        </p:grpSpPr>
        <p:sp>
          <p:nvSpPr>
            <p:cNvPr id="104" name="TextBox 103"/>
            <p:cNvSpPr txBox="1"/>
            <p:nvPr/>
          </p:nvSpPr>
          <p:spPr>
            <a:xfrm>
              <a:off x="4573974" y="4086213"/>
              <a:ext cx="18999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i2 reads correct s0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05" name="Straight Arrow Connector 104"/>
            <p:cNvCxnSpPr/>
            <p:nvPr/>
          </p:nvCxnSpPr>
          <p:spPr>
            <a:xfrm flipV="1">
              <a:off x="6174385" y="3733843"/>
              <a:ext cx="842543" cy="36120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402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non-architectural solution:</a:t>
            </a:r>
            <a:br>
              <a:rPr lang="en-US" dirty="0" smtClean="0"/>
            </a:br>
            <a:r>
              <a:rPr lang="en-US" dirty="0" smtClean="0"/>
              <a:t>Code scheduling by compiler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Reorder code to avoid use of load result in the next instruction</a:t>
            </a:r>
          </a:p>
          <a:p>
            <a:r>
              <a:rPr lang="en-US" dirty="0" smtClean="0"/>
              <a:t>e.g., a </a:t>
            </a:r>
            <a:r>
              <a:rPr lang="en-US" dirty="0"/>
              <a:t>= b + e; c = b + f;</a:t>
            </a:r>
          </a:p>
          <a:p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03563" y="2892425"/>
            <a:ext cx="2992437" cy="261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defTabSz="6286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286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286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2865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2865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x1, 0(x0)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x2</a:t>
            </a:r>
            <a:r>
              <a:rPr lang="en-US" altLang="en-US" sz="2000" dirty="0">
                <a:latin typeface="Lucida Console" panose="020B0609040504020204" pitchFamily="49" charset="0"/>
              </a:rPr>
              <a:t>, 8(x0)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add		x3, x1, 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x2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sw</a:t>
            </a:r>
            <a:r>
              <a:rPr lang="en-US" altLang="en-US" sz="2000" dirty="0">
                <a:latin typeface="Lucida Console" panose="020B0609040504020204" pitchFamily="49" charset="0"/>
              </a:rPr>
              <a:t>		x3, 24(x0)</a:t>
            </a:r>
          </a:p>
          <a:p>
            <a:pPr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x4</a:t>
            </a:r>
            <a:r>
              <a:rPr lang="en-US" altLang="en-US" sz="2000" dirty="0">
                <a:latin typeface="Lucida Console" panose="020B0609040504020204" pitchFamily="49" charset="0"/>
              </a:rPr>
              <a:t>, 16(x0)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add		x5, x1, 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x4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sw</a:t>
            </a:r>
            <a:r>
              <a:rPr lang="en-US" altLang="en-US" sz="2000" dirty="0">
                <a:latin typeface="Lucida Console" panose="020B0609040504020204" pitchFamily="49" charset="0"/>
              </a:rPr>
              <a:t>		x5, 32(x0)</a:t>
            </a:r>
            <a:endParaRPr lang="en-AU" altLang="en-US" sz="2000" dirty="0">
              <a:latin typeface="Lucida Console" panose="020B0609040504020204" pitchFamily="49" charset="0"/>
            </a:endParaRPr>
          </a:p>
        </p:txBody>
      </p:sp>
      <p:sp>
        <p:nvSpPr>
          <p:cNvPr id="5" name="AutoShape 5"/>
          <p:cNvSpPr>
            <a:spLocks/>
          </p:cNvSpPr>
          <p:nvPr/>
        </p:nvSpPr>
        <p:spPr bwMode="auto">
          <a:xfrm>
            <a:off x="1735138" y="3744913"/>
            <a:ext cx="914400" cy="401637"/>
          </a:xfrm>
          <a:prstGeom prst="borderCallout1">
            <a:avLst>
              <a:gd name="adj1" fmla="val 28458"/>
              <a:gd name="adj2" fmla="val 108333"/>
              <a:gd name="adj3" fmla="val 25296"/>
              <a:gd name="adj4" fmla="val 147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stall</a:t>
            </a:r>
            <a:endParaRPr lang="en-AU" altLang="en-US" sz="1800"/>
          </a:p>
        </p:txBody>
      </p:sp>
      <p:sp>
        <p:nvSpPr>
          <p:cNvPr id="6" name="AutoShape 6"/>
          <p:cNvSpPr>
            <a:spLocks/>
          </p:cNvSpPr>
          <p:nvPr/>
        </p:nvSpPr>
        <p:spPr bwMode="auto">
          <a:xfrm>
            <a:off x="1735138" y="4824413"/>
            <a:ext cx="914400" cy="401637"/>
          </a:xfrm>
          <a:prstGeom prst="borderCallout1">
            <a:avLst>
              <a:gd name="adj1" fmla="val 28458"/>
              <a:gd name="adj2" fmla="val 108333"/>
              <a:gd name="adj3" fmla="val 25296"/>
              <a:gd name="adj4" fmla="val 147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stall</a:t>
            </a:r>
            <a:endParaRPr lang="en-AU" altLang="en-US" sz="180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896100" y="2892425"/>
            <a:ext cx="2992438" cy="261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defTabSz="6286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286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286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2865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2865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286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x1, 0(x0)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x2</a:t>
            </a:r>
            <a:r>
              <a:rPr lang="en-US" altLang="en-US" sz="2000" dirty="0">
                <a:latin typeface="Lucida Console" panose="020B0609040504020204" pitchFamily="49" charset="0"/>
              </a:rPr>
              <a:t>, 8(x0)</a:t>
            </a:r>
          </a:p>
          <a:p>
            <a:pPr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lw</a:t>
            </a:r>
            <a:r>
              <a:rPr lang="en-US" altLang="en-US" sz="2000" dirty="0">
                <a:latin typeface="Lucida Console" panose="020B0609040504020204" pitchFamily="49" charset="0"/>
              </a:rPr>
              <a:t>		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x4</a:t>
            </a:r>
            <a:r>
              <a:rPr lang="en-US" altLang="en-US" sz="2000" dirty="0">
                <a:latin typeface="Lucida Console" panose="020B0609040504020204" pitchFamily="49" charset="0"/>
              </a:rPr>
              <a:t>, 16(x0)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add		x3, x1, 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x2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sw</a:t>
            </a:r>
            <a:r>
              <a:rPr lang="en-US" altLang="en-US" sz="2000" dirty="0">
                <a:latin typeface="Lucida Console" panose="020B0609040504020204" pitchFamily="49" charset="0"/>
              </a:rPr>
              <a:t>		x3, 24(x0)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>
                <a:latin typeface="Lucida Console" panose="020B0609040504020204" pitchFamily="49" charset="0"/>
              </a:rPr>
              <a:t>add		x5, x1, </a:t>
            </a:r>
            <a:r>
              <a:rPr lang="en-US" altLang="en-US" sz="2000" dirty="0">
                <a:solidFill>
                  <a:srgbClr val="FF0000"/>
                </a:solidFill>
                <a:latin typeface="Lucida Console" panose="020B0609040504020204" pitchFamily="49" charset="0"/>
              </a:rPr>
              <a:t>x4</a:t>
            </a:r>
          </a:p>
          <a:p>
            <a:pPr>
              <a:buClrTx/>
              <a:buSzTx/>
              <a:buFontTx/>
              <a:buNone/>
            </a:pPr>
            <a:r>
              <a:rPr lang="en-US" altLang="en-US" sz="2000" dirty="0" err="1" smtClean="0">
                <a:latin typeface="Lucida Console" panose="020B0609040504020204" pitchFamily="49" charset="0"/>
              </a:rPr>
              <a:t>sw</a:t>
            </a:r>
            <a:r>
              <a:rPr lang="en-US" altLang="en-US" sz="2000" dirty="0">
                <a:latin typeface="Lucida Console" panose="020B0609040504020204" pitchFamily="49" charset="0"/>
              </a:rPr>
              <a:t>		x5, 32(x0)</a:t>
            </a:r>
            <a:endParaRPr lang="en-AU" altLang="en-US" sz="2000" dirty="0">
              <a:latin typeface="Lucida Console" panose="020B0609040504020204" pitchFamily="49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6297613" y="3887788"/>
            <a:ext cx="647700" cy="6731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316413" y="3240088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5505450" y="3600450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259263" y="4319588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5507038" y="4679950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8099425" y="3240088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9323388" y="3959225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9323388" y="4679950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8099425" y="3600450"/>
            <a:ext cx="647700" cy="431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4954588" y="3486150"/>
            <a:ext cx="550862" cy="2587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4887913" y="4584700"/>
            <a:ext cx="619125" cy="3111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8740775" y="3495675"/>
            <a:ext cx="654050" cy="4921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8669338" y="3954463"/>
            <a:ext cx="796925" cy="725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7739063" y="5543550"/>
            <a:ext cx="114646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14 </a:t>
            </a:r>
            <a:r>
              <a:rPr lang="en-US" altLang="en-US" sz="1800" dirty="0"/>
              <a:t>cycles</a:t>
            </a:r>
            <a:endParaRPr lang="en-AU" altLang="en-US" sz="18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3944938" y="5543550"/>
            <a:ext cx="114646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/>
              <a:t>20 </a:t>
            </a:r>
            <a:r>
              <a:rPr lang="en-US" altLang="en-US" sz="1800" dirty="0"/>
              <a:t>cycles</a:t>
            </a:r>
            <a:endParaRPr lang="en-AU" altLang="en-US" sz="1800" dirty="0"/>
          </a:p>
        </p:txBody>
      </p:sp>
      <p:sp>
        <p:nvSpPr>
          <p:cNvPr id="23" name="TextBox 22"/>
          <p:cNvSpPr txBox="1"/>
          <p:nvPr/>
        </p:nvSpPr>
        <p:spPr>
          <a:xfrm>
            <a:off x="4699894" y="6229906"/>
            <a:ext cx="436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Compiler does best, but not always possible!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4415" y="4297149"/>
            <a:ext cx="11223171" cy="1879814"/>
          </a:xfrm>
        </p:spPr>
        <p:txBody>
          <a:bodyPr/>
          <a:lstStyle/>
          <a:p>
            <a:r>
              <a:rPr lang="en-US" dirty="0" smtClean="0"/>
              <a:t>Note: “la” is not an actual RISC-V instruction</a:t>
            </a:r>
          </a:p>
          <a:p>
            <a:pPr lvl="1"/>
            <a:r>
              <a:rPr lang="en-US" dirty="0" smtClean="0"/>
              <a:t>Pseudo-instruction expanded to one or more instructions by assembler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., </a:t>
            </a:r>
            <a:r>
              <a:rPr lang="en-US" dirty="0" err="1"/>
              <a:t>auipc</a:t>
            </a:r>
            <a:r>
              <a:rPr lang="en-US" dirty="0"/>
              <a:t>   </a:t>
            </a:r>
            <a:r>
              <a:rPr lang="en-US" dirty="0" smtClean="0"/>
              <a:t>x5,0x1</a:t>
            </a:r>
            <a:br>
              <a:rPr lang="en-US" dirty="0" smtClean="0"/>
            </a:br>
            <a:r>
              <a:rPr lang="en-US" dirty="0" err="1" smtClean="0"/>
              <a:t>addi</a:t>
            </a:r>
            <a:r>
              <a:rPr lang="en-US" dirty="0" smtClean="0"/>
              <a:t>    </a:t>
            </a:r>
            <a:r>
              <a:rPr lang="en-US" dirty="0"/>
              <a:t>x5,x5,-</a:t>
            </a:r>
            <a:r>
              <a:rPr lang="en-US" dirty="0" smtClean="0"/>
              <a:t>4 </a:t>
            </a:r>
            <a:r>
              <a:rPr lang="en-US" dirty="0" smtClean="0">
                <a:solidFill>
                  <a:srgbClr val="FF0000"/>
                </a:solidFill>
              </a:rPr>
              <a:t># </a:t>
            </a:r>
            <a:r>
              <a:rPr lang="en-US" dirty="0">
                <a:solidFill>
                  <a:srgbClr val="FF0000"/>
                </a:solidFill>
              </a:rPr>
              <a:t>←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RAW </a:t>
            </a:r>
            <a:r>
              <a:rPr lang="en-US" dirty="0" smtClean="0">
                <a:solidFill>
                  <a:srgbClr val="FF0000"/>
                </a:solidFill>
              </a:rPr>
              <a:t>hazard!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A problematic example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51" y="1825625"/>
            <a:ext cx="2621965" cy="24715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2118" y="212148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← RAW hazard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2118" y="2441083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← RAW hazard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2118" y="2792912"/>
            <a:ext cx="200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← Load-Use hazard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2118" y="3112515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← RAW hazard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2118" y="1819617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← RAW hazard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9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potential data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Read-After-Write (RAW) Hazard</a:t>
            </a:r>
          </a:p>
          <a:p>
            <a:pPr lvl="1"/>
            <a:r>
              <a:rPr lang="en-US" dirty="0" smtClean="0"/>
              <a:t>Obviously </a:t>
            </a:r>
            <a:r>
              <a:rPr lang="en-US" dirty="0" smtClean="0"/>
              <a:t>dangerous! -- </a:t>
            </a:r>
            <a:r>
              <a:rPr lang="en-US" dirty="0" err="1" smtClean="0"/>
              <a:t>Writeback</a:t>
            </a:r>
            <a:r>
              <a:rPr lang="en-US" dirty="0" smtClean="0"/>
              <a:t> stage comes after decode stage </a:t>
            </a:r>
          </a:p>
          <a:p>
            <a:pPr lvl="1"/>
            <a:r>
              <a:rPr lang="en-US" dirty="0" smtClean="0"/>
              <a:t>(Later instructions’ reads </a:t>
            </a:r>
            <a:r>
              <a:rPr lang="en-US" b="1" i="1" dirty="0" smtClean="0">
                <a:solidFill>
                  <a:srgbClr val="FF0000"/>
                </a:solidFill>
              </a:rPr>
              <a:t>can</a:t>
            </a:r>
            <a:r>
              <a:rPr lang="en-US" dirty="0" smtClean="0"/>
              <a:t> come before earlier instructions’ write)</a:t>
            </a:r>
            <a:endParaRPr lang="en-US" dirty="0" smtClean="0"/>
          </a:p>
          <a:p>
            <a:r>
              <a:rPr lang="en-US" dirty="0"/>
              <a:t>Write-After-Write (WAW) </a:t>
            </a:r>
            <a:r>
              <a:rPr lang="en-US" dirty="0" smtClean="0"/>
              <a:t>Hazard</a:t>
            </a:r>
          </a:p>
          <a:p>
            <a:pPr lvl="1"/>
            <a:r>
              <a:rPr lang="en-US" dirty="0" smtClean="0"/>
              <a:t>No hazard for in-order </a:t>
            </a:r>
            <a:r>
              <a:rPr lang="en-US" dirty="0" smtClean="0"/>
              <a:t>processors</a:t>
            </a:r>
            <a:endParaRPr lang="en-US" dirty="0"/>
          </a:p>
          <a:p>
            <a:r>
              <a:rPr lang="en-US" dirty="0" smtClean="0"/>
              <a:t>Write-After-Read (WAR) Hazard</a:t>
            </a:r>
          </a:p>
          <a:p>
            <a:pPr lvl="1"/>
            <a:r>
              <a:rPr lang="en-US" dirty="0" smtClean="0"/>
              <a:t>No hazard for in-order </a:t>
            </a:r>
            <a:r>
              <a:rPr lang="en-US" dirty="0" smtClean="0"/>
              <a:t>processors -- </a:t>
            </a:r>
            <a:r>
              <a:rPr lang="en-US" dirty="0" err="1"/>
              <a:t>Writeback</a:t>
            </a:r>
            <a:r>
              <a:rPr lang="en-US" dirty="0"/>
              <a:t> stage comes after decode stage 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Later instructions’ reads </a:t>
            </a:r>
            <a:r>
              <a:rPr lang="en-US" b="1" i="1" dirty="0" smtClean="0">
                <a:solidFill>
                  <a:srgbClr val="FF0000"/>
                </a:solidFill>
              </a:rPr>
              <a:t>cannot</a:t>
            </a:r>
            <a:r>
              <a:rPr lang="en-US" dirty="0" smtClean="0"/>
              <a:t> </a:t>
            </a:r>
            <a:r>
              <a:rPr lang="en-US" dirty="0"/>
              <a:t>come before earlier instructions’ write)</a:t>
            </a:r>
          </a:p>
          <a:p>
            <a:r>
              <a:rPr lang="en-US" dirty="0" smtClean="0"/>
              <a:t>Read-After-Read </a:t>
            </a:r>
            <a:r>
              <a:rPr lang="en-US" dirty="0" smtClean="0"/>
              <a:t>(RAR) Hazard?</a:t>
            </a:r>
          </a:p>
          <a:p>
            <a:pPr lvl="1"/>
            <a:r>
              <a:rPr lang="en-US" dirty="0" smtClean="0"/>
              <a:t>No hazard within processor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35232" y="617696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17655" y="617696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64523" y="617696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488132" y="641369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779495" y="6176964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340728" y="617696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16933" y="617696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464337" y="641369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55700" y="6176964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440542" y="641369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731905" y="6176963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416747" y="641369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708110" y="6176963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487005" y="5807632"/>
            <a:ext cx="824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read </a:t>
            </a:r>
            <a:r>
              <a:rPr lang="en-US" b="1" dirty="0" err="1" smtClean="0"/>
              <a:t>rf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0514713" y="5830930"/>
            <a:ext cx="89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write </a:t>
            </a:r>
            <a:r>
              <a:rPr lang="en-US" b="1" dirty="0" err="1" smtClean="0"/>
              <a:t>rf</a:t>
            </a:r>
            <a:endParaRPr lang="en-US" b="1" dirty="0"/>
          </a:p>
        </p:txBody>
      </p:sp>
      <p:cxnSp>
        <p:nvCxnSpPr>
          <p:cNvPr id="32" name="Straight Arrow Connector 31"/>
          <p:cNvCxnSpPr>
            <a:stCxn id="29" idx="3"/>
            <a:endCxn id="30" idx="1"/>
          </p:cNvCxnSpPr>
          <p:nvPr/>
        </p:nvCxnSpPr>
        <p:spPr>
          <a:xfrm>
            <a:off x="5311911" y="5992298"/>
            <a:ext cx="5202802" cy="2329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059437" y="5689266"/>
            <a:ext cx="1845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cycle difference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2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#3:</a:t>
            </a:r>
            <a:br>
              <a:rPr lang="en-US" dirty="0" smtClean="0"/>
            </a:br>
            <a:r>
              <a:rPr lang="en-US" dirty="0" smtClean="0"/>
              <a:t>Control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Branch determines flow of control</a:t>
            </a:r>
          </a:p>
          <a:p>
            <a:pPr lvl="1"/>
            <a:r>
              <a:rPr lang="en-US" dirty="0"/>
              <a:t>Fetching next instruction depends on branch outcome</a:t>
            </a:r>
          </a:p>
          <a:p>
            <a:pPr lvl="1"/>
            <a:r>
              <a:rPr lang="en-US" dirty="0"/>
              <a:t>Pipeline can’t always fetch correct instruction</a:t>
            </a:r>
          </a:p>
          <a:p>
            <a:pPr lvl="2"/>
            <a:r>
              <a:rPr lang="en-US" dirty="0" smtClean="0"/>
              <a:t>e.g., Still </a:t>
            </a:r>
            <a:r>
              <a:rPr lang="en-US" dirty="0"/>
              <a:t>working on </a:t>
            </a:r>
            <a:r>
              <a:rPr lang="en-US" dirty="0" smtClean="0"/>
              <a:t>decode </a:t>
            </a:r>
            <a:r>
              <a:rPr lang="en-US" dirty="0"/>
              <a:t>stage of branch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51599" y="449784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34022" y="449784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80890" y="449784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204499" y="473457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95862" y="4497844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57095" y="449784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33300" y="449784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180704" y="473457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472067" y="4497844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156909" y="473457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448272" y="4497843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133114" y="473457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424477" y="4497843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2368431" y="3803312"/>
            <a:ext cx="719236" cy="473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29" idx="2"/>
            <a:endCxn id="4" idx="0"/>
          </p:cNvCxnSpPr>
          <p:nvPr/>
        </p:nvCxnSpPr>
        <p:spPr>
          <a:xfrm>
            <a:off x="2728049" y="4276769"/>
            <a:ext cx="0" cy="2210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2" idx="0"/>
            <a:endCxn id="29" idx="3"/>
          </p:cNvCxnSpPr>
          <p:nvPr/>
        </p:nvCxnSpPr>
        <p:spPr>
          <a:xfrm rot="16200000" flipV="1">
            <a:off x="4618433" y="2509276"/>
            <a:ext cx="457805" cy="3519335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004725" y="2749653"/>
            <a:ext cx="34927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 smtClean="0"/>
              <a:t>i1: </a:t>
            </a:r>
            <a:r>
              <a:rPr lang="en-US" sz="2400" dirty="0" err="1" smtClean="0"/>
              <a:t>beq</a:t>
            </a:r>
            <a:r>
              <a:rPr lang="en-US" sz="2400" dirty="0" smtClean="0"/>
              <a:t> s0, zero, elsewhere</a:t>
            </a:r>
            <a:endParaRPr lang="en-US" sz="2400" dirty="0"/>
          </a:p>
        </p:txBody>
      </p:sp>
      <p:sp>
        <p:nvSpPr>
          <p:cNvPr id="37" name="Rectangle 36"/>
          <p:cNvSpPr/>
          <p:nvPr/>
        </p:nvSpPr>
        <p:spPr>
          <a:xfrm>
            <a:off x="8004725" y="3206710"/>
            <a:ext cx="349275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i2: </a:t>
            </a:r>
            <a:r>
              <a:rPr lang="en-US" sz="2400" dirty="0" err="1" smtClean="0"/>
              <a:t>addi</a:t>
            </a:r>
            <a:r>
              <a:rPr lang="en-US" sz="2400" dirty="0" smtClean="0"/>
              <a:t> </a:t>
            </a:r>
            <a:r>
              <a:rPr lang="en-US" sz="2400" dirty="0"/>
              <a:t>s1, s0, 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630138" y="5532887"/>
            <a:ext cx="335322" cy="331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39" name="Rectangle 38"/>
          <p:cNvSpPr/>
          <p:nvPr/>
        </p:nvSpPr>
        <p:spPr>
          <a:xfrm>
            <a:off x="4518246" y="5532887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0" name="Rectangle 39"/>
          <p:cNvSpPr/>
          <p:nvPr/>
        </p:nvSpPr>
        <p:spPr>
          <a:xfrm>
            <a:off x="2630138" y="5069336"/>
            <a:ext cx="335322" cy="331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txBody>
          <a:bodyPr wrap="none">
            <a:noAutofit/>
          </a:bodyPr>
          <a:lstStyle/>
          <a:p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63459" y="5087945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1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263459" y="5495082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2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1065630" y="6229025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Should I load this or not?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/>
          <p:cNvCxnSpPr>
            <a:stCxn id="43" idx="0"/>
          </p:cNvCxnSpPr>
          <p:nvPr/>
        </p:nvCxnSpPr>
        <p:spPr>
          <a:xfrm flipV="1">
            <a:off x="2331361" y="5902219"/>
            <a:ext cx="298777" cy="326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63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2" grpId="0"/>
      <p:bldP spid="4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hazard (partial) solutions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 target address can be forwarded to the fetch stage</a:t>
            </a:r>
          </a:p>
          <a:p>
            <a:pPr lvl="1"/>
            <a:r>
              <a:rPr lang="en-US" dirty="0" smtClean="0"/>
              <a:t>Without first being written to PC</a:t>
            </a:r>
          </a:p>
          <a:p>
            <a:pPr lvl="1"/>
            <a:r>
              <a:rPr lang="en-US" dirty="0" smtClean="0"/>
              <a:t>Still may introduce (one less, but still) bubbles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Decode stage can be augmented with logic to calculate branch target</a:t>
            </a:r>
          </a:p>
          <a:p>
            <a:pPr lvl="1"/>
            <a:r>
              <a:rPr lang="en-US" dirty="0" smtClean="0"/>
              <a:t>May imbalance pipeline, reducing performance</a:t>
            </a:r>
          </a:p>
          <a:p>
            <a:pPr lvl="1"/>
            <a:r>
              <a:rPr lang="en-US" dirty="0" smtClean="0"/>
              <a:t>Doesn’t help if instruction memory takes long (cache miss, for example)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03974" y="3973971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86397" y="3973969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33265" y="397397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156874" y="421069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448237" y="3973969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09470" y="397397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85675" y="397397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133079" y="4210699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424442" y="3973969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109284" y="421069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400647" y="3973968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085489" y="421069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376852" y="3973968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2320806" y="3279437"/>
            <a:ext cx="719236" cy="473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29" idx="2"/>
            <a:endCxn id="4" idx="0"/>
          </p:cNvCxnSpPr>
          <p:nvPr/>
        </p:nvCxnSpPr>
        <p:spPr>
          <a:xfrm>
            <a:off x="2680424" y="3752894"/>
            <a:ext cx="0" cy="2210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2" idx="0"/>
            <a:endCxn id="29" idx="3"/>
          </p:cNvCxnSpPr>
          <p:nvPr/>
        </p:nvCxnSpPr>
        <p:spPr>
          <a:xfrm rot="16200000" flipV="1">
            <a:off x="4570808" y="1985401"/>
            <a:ext cx="457805" cy="3519335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12" idx="0"/>
          </p:cNvCxnSpPr>
          <p:nvPr/>
        </p:nvCxnSpPr>
        <p:spPr>
          <a:xfrm rot="16200000" flipV="1">
            <a:off x="4547463" y="1962056"/>
            <a:ext cx="144876" cy="387895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06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Dataflow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a PC traversing over instructions to execute, all instructions are independent, and are each executed whenever operands are ready</a:t>
            </a:r>
          </a:p>
          <a:p>
            <a:pPr lvl="1"/>
            <a:r>
              <a:rPr lang="en-US" dirty="0" smtClean="0"/>
              <a:t>Programs are represented as graphs </a:t>
            </a:r>
            <a:br>
              <a:rPr lang="en-US" dirty="0" smtClean="0"/>
            </a:br>
            <a:r>
              <a:rPr lang="en-US" dirty="0" smtClean="0"/>
              <a:t>(with dependency information)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743" y="3505651"/>
            <a:ext cx="3851078" cy="28963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0501" y="6437283"/>
            <a:ext cx="34529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A “static” dataflow architecture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576" y="2819101"/>
            <a:ext cx="4334424" cy="4098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391" y="3505651"/>
            <a:ext cx="42670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Did not achieve market success, (why?)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but the ideas are now everywhere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e.g., Out-of-Order microarchitecture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An awkward solution: </a:t>
            </a:r>
            <a:br>
              <a:rPr lang="en-US" dirty="0" smtClean="0"/>
            </a:br>
            <a:r>
              <a:rPr lang="en-US" dirty="0" smtClean="0"/>
              <a:t>Branch delay slot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 5-stage pipeline with forwarding, one branch hazard bubble is injected in best scenario</a:t>
            </a:r>
          </a:p>
          <a:p>
            <a:r>
              <a:rPr lang="en-US" dirty="0" smtClean="0"/>
              <a:t>Original MIPS and SPARC processors included “branch delay slots”</a:t>
            </a:r>
          </a:p>
          <a:p>
            <a:pPr lvl="1"/>
            <a:r>
              <a:rPr lang="en-US" dirty="0" smtClean="0"/>
              <a:t>One instruction after branch instruction was executed regardless of branch results</a:t>
            </a:r>
          </a:p>
          <a:p>
            <a:pPr lvl="1"/>
            <a:r>
              <a:rPr lang="en-US" dirty="0" smtClean="0"/>
              <a:t>Compiler will do its best to find something to put there (if not, “</a:t>
            </a:r>
            <a:r>
              <a:rPr lang="en-US" dirty="0" err="1" smtClean="0"/>
              <a:t>nop</a:t>
            </a:r>
            <a:r>
              <a:rPr lang="en-US" dirty="0" smtClean="0"/>
              <a:t>”)</a:t>
            </a:r>
          </a:p>
          <a:p>
            <a:r>
              <a:rPr lang="en-US" dirty="0" smtClean="0"/>
              <a:t>Goal: Always fill pipeline with useful work</a:t>
            </a:r>
          </a:p>
          <a:p>
            <a:r>
              <a:rPr lang="en-US" dirty="0" smtClean="0"/>
              <a:t>Reality: </a:t>
            </a:r>
          </a:p>
          <a:p>
            <a:pPr lvl="1"/>
            <a:r>
              <a:rPr lang="en-US" dirty="0" smtClean="0"/>
              <a:t>Difficult to always fill slot</a:t>
            </a:r>
          </a:p>
          <a:p>
            <a:pPr lvl="1"/>
            <a:r>
              <a:rPr lang="en-US" dirty="0" smtClean="0"/>
              <a:t>Deeper pipelines meant one measly slot didn’t add much (Modern MIPS has 5+ cycles branch penalty!)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94530" y="6102350"/>
            <a:ext cx="4199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But once it’s added, it’s forever in the ISA…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One of the biggest criticisms of MIPS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Eight </a:t>
            </a:r>
            <a:r>
              <a:rPr lang="en-US" dirty="0" smtClean="0"/>
              <a:t>great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for Moore’s Law</a:t>
            </a:r>
          </a:p>
          <a:p>
            <a:r>
              <a:rPr lang="en-US" dirty="0"/>
              <a:t>Use abstraction to simplify design</a:t>
            </a:r>
          </a:p>
          <a:p>
            <a:r>
              <a:rPr lang="en-US" dirty="0"/>
              <a:t>Make the common case fast</a:t>
            </a:r>
          </a:p>
          <a:p>
            <a:r>
              <a:rPr lang="en-US" dirty="0"/>
              <a:t>Performance via parallelism</a:t>
            </a:r>
          </a:p>
          <a:p>
            <a:r>
              <a:rPr lang="en-US" dirty="0"/>
              <a:t>Performance via pipelining</a:t>
            </a:r>
          </a:p>
          <a:p>
            <a:r>
              <a:rPr lang="en-US" dirty="0"/>
              <a:t>Performance via prediction</a:t>
            </a:r>
          </a:p>
          <a:p>
            <a:r>
              <a:rPr lang="en-US" dirty="0"/>
              <a:t>Hierarchy of memories</a:t>
            </a:r>
          </a:p>
          <a:p>
            <a:r>
              <a:rPr lang="en-US" dirty="0"/>
              <a:t>Dependability via redundancy</a:t>
            </a: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905" y="365125"/>
            <a:ext cx="1226113" cy="138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522" y="365125"/>
            <a:ext cx="1099789" cy="150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52" y="1957838"/>
            <a:ext cx="1543019" cy="124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185" y="2162539"/>
            <a:ext cx="1160463" cy="123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209" y="3411710"/>
            <a:ext cx="1375504" cy="155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540" y="3697086"/>
            <a:ext cx="1083752" cy="141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209" y="5181987"/>
            <a:ext cx="1375504" cy="138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372" y="5406864"/>
            <a:ext cx="1788089" cy="114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390324" y="4314964"/>
            <a:ext cx="5541989" cy="567890"/>
          </a:xfrm>
          <a:prstGeom prst="ellipse">
            <a:avLst/>
          </a:prstGeom>
          <a:solidFill>
            <a:srgbClr val="E00000">
              <a:alpha val="20000"/>
            </a:srgbClr>
          </a:solidFill>
          <a:ln w="38100">
            <a:solidFill>
              <a:srgbClr val="E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2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hazard and pipelining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Solving control hazards is a fundamental requirement for pipelining</a:t>
            </a:r>
          </a:p>
          <a:p>
            <a:pPr lvl="1"/>
            <a:r>
              <a:rPr lang="en-US" dirty="0" smtClean="0"/>
              <a:t>Fetch stage needs to keep fetching </a:t>
            </a:r>
            <a:r>
              <a:rPr lang="en-US" dirty="0" smtClean="0"/>
              <a:t>instructions without feedback from later stages</a:t>
            </a:r>
          </a:p>
          <a:p>
            <a:pPr lvl="1"/>
            <a:r>
              <a:rPr lang="en-US" dirty="0" smtClean="0"/>
              <a:t>Must keep pipeline full somehow!</a:t>
            </a:r>
            <a:endParaRPr lang="en-US" dirty="0" smtClean="0"/>
          </a:p>
          <a:p>
            <a:pPr lvl="1"/>
            <a:r>
              <a:rPr lang="en-US" dirty="0" smtClean="0"/>
              <a:t>… Can’t </a:t>
            </a:r>
            <a:r>
              <a:rPr lang="en-US" dirty="0" smtClean="0"/>
              <a:t>know what to </a:t>
            </a:r>
            <a:r>
              <a:rPr lang="en-US" dirty="0" smtClean="0"/>
              <a:t>fetch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912933" y="3854380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95356" y="3854378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42224" y="3854380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2865833" y="409110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157196" y="3854378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718429" y="3854380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94634" y="3854380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842038" y="4091108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133401" y="3854378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6818243" y="409110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109606" y="3854377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8794448" y="4091107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085811" y="3854377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3259" y="4503745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1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933259" y="5021148"/>
            <a:ext cx="84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Cycle 2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966703" y="4507959"/>
            <a:ext cx="132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Fetch PC = 0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966703" y="5021148"/>
            <a:ext cx="1477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Fetch PC = …?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632051" y="5021148"/>
            <a:ext cx="153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Decode PC =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8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hazard (partial) solution</a:t>
            </a:r>
            <a:br>
              <a:rPr lang="en-US" dirty="0" smtClean="0"/>
            </a:br>
            <a:r>
              <a:rPr lang="en-US" dirty="0" smtClean="0"/>
              <a:t>Branch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try to predict whether branch is taken or not</a:t>
            </a:r>
          </a:p>
          <a:p>
            <a:pPr lvl="1"/>
            <a:r>
              <a:rPr lang="en-US" dirty="0" smtClean="0"/>
              <a:t>If prediction is correct, great!</a:t>
            </a:r>
          </a:p>
          <a:p>
            <a:pPr lvl="1"/>
            <a:r>
              <a:rPr lang="en-US" dirty="0" smtClean="0"/>
              <a:t>If not, we somehow do not apply the effects of </a:t>
            </a:r>
            <a:r>
              <a:rPr lang="en-US" dirty="0" err="1" smtClean="0"/>
              <a:t>mis</a:t>
            </a:r>
            <a:r>
              <a:rPr lang="en-US" dirty="0" smtClean="0"/>
              <a:t>-predicted instructions </a:t>
            </a:r>
            <a:endParaRPr lang="en-US" dirty="0"/>
          </a:p>
          <a:p>
            <a:pPr lvl="2"/>
            <a:r>
              <a:rPr lang="en-US" dirty="0" smtClean="0"/>
              <a:t>(Effectively same performance penalty as stalling in this case)</a:t>
            </a:r>
          </a:p>
          <a:p>
            <a:pPr lvl="1"/>
            <a:r>
              <a:rPr lang="en-US" dirty="0" smtClean="0"/>
              <a:t>Very important to have </a:t>
            </a:r>
            <a:r>
              <a:rPr lang="en-US" dirty="0" err="1" smtClean="0"/>
              <a:t>mispredict</a:t>
            </a:r>
            <a:r>
              <a:rPr lang="en-US" dirty="0" smtClean="0"/>
              <a:t> detection before any state change!</a:t>
            </a:r>
          </a:p>
          <a:p>
            <a:pPr lvl="2"/>
            <a:r>
              <a:rPr lang="en-US" dirty="0" smtClean="0"/>
              <a:t>Difficult to revert things like register writes, memory I/O</a:t>
            </a:r>
          </a:p>
          <a:p>
            <a:r>
              <a:rPr lang="en-US" dirty="0" smtClean="0"/>
              <a:t>Simplest branch predictor: Predict not taken</a:t>
            </a:r>
          </a:p>
          <a:p>
            <a:pPr lvl="1"/>
            <a:r>
              <a:rPr lang="en-US" dirty="0" smtClean="0"/>
              <a:t>Fetch stage will keep fetching pc &lt;= pc + 4 until someone tells it not to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32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 not taken example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27801" y="2347313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10224" y="2347311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7092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280701" y="2584041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572064" y="2347311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133297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9502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56906" y="2584041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548269" y="2347311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233111" y="2584040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524474" y="2347310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209316" y="2584040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500679" y="2347310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2" y="2934914"/>
            <a:ext cx="1984277" cy="213276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32381" y="2934914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addi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2532381" y="3302663"/>
            <a:ext cx="2470533" cy="369332"/>
            <a:chOff x="2532381" y="3240664"/>
            <a:chExt cx="2470533" cy="369332"/>
          </a:xfrm>
        </p:grpSpPr>
        <p:sp>
          <p:nvSpPr>
            <p:cNvPr id="31" name="TextBox 30"/>
            <p:cNvSpPr txBox="1"/>
            <p:nvPr/>
          </p:nvSpPr>
          <p:spPr>
            <a:xfrm>
              <a:off x="2532381" y="3240664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411085" y="3240664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532381" y="3670412"/>
            <a:ext cx="4349237" cy="369332"/>
            <a:chOff x="2532381" y="3612547"/>
            <a:chExt cx="4349237" cy="369332"/>
          </a:xfrm>
        </p:grpSpPr>
        <p:sp>
          <p:nvSpPr>
            <p:cNvPr id="33" name="TextBox 32"/>
            <p:cNvSpPr txBox="1"/>
            <p:nvPr/>
          </p:nvSpPr>
          <p:spPr>
            <a:xfrm>
              <a:off x="4411085" y="3612547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89789" y="3612547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32381" y="3612547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endParaRPr lang="en-US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532381" y="4038161"/>
            <a:ext cx="6227941" cy="369332"/>
            <a:chOff x="2532381" y="4032442"/>
            <a:chExt cx="6227941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289789" y="4032442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168493" y="4032442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11085" y="4032442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32381" y="4032442"/>
              <a:ext cx="685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t3</a:t>
              </a:r>
              <a:endParaRPr lang="en-US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532381" y="4405910"/>
            <a:ext cx="8106645" cy="369332"/>
            <a:chOff x="2532381" y="4401774"/>
            <a:chExt cx="8106645" cy="369332"/>
          </a:xfrm>
        </p:grpSpPr>
        <p:sp>
          <p:nvSpPr>
            <p:cNvPr id="42" name="TextBox 41"/>
            <p:cNvSpPr txBox="1"/>
            <p:nvPr/>
          </p:nvSpPr>
          <p:spPr>
            <a:xfrm>
              <a:off x="8168493" y="4401774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047197" y="4401774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289789" y="440177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11085" y="4401774"/>
              <a:ext cx="685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t3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32381" y="4401774"/>
              <a:ext cx="452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</a:t>
              </a:r>
              <a:endParaRPr lang="en-US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4788767" y="5067674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Pipeline bubbles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2532381" y="4773657"/>
            <a:ext cx="8106645" cy="369332"/>
            <a:chOff x="2532381" y="4773657"/>
            <a:chExt cx="8106645" cy="369332"/>
          </a:xfrm>
        </p:grpSpPr>
        <p:sp>
          <p:nvSpPr>
            <p:cNvPr id="47" name="TextBox 46"/>
            <p:cNvSpPr txBox="1"/>
            <p:nvPr/>
          </p:nvSpPr>
          <p:spPr>
            <a:xfrm>
              <a:off x="10047197" y="4773657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168493" y="4773657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32381" y="4773657"/>
              <a:ext cx="685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t2</a:t>
              </a:r>
              <a:endParaRPr lang="en-US" dirty="0"/>
            </a:p>
          </p:txBody>
        </p:sp>
        <p:sp>
          <p:nvSpPr>
            <p:cNvPr id="51" name="Oval 50"/>
            <p:cNvSpPr/>
            <p:nvPr/>
          </p:nvSpPr>
          <p:spPr>
            <a:xfrm>
              <a:off x="4642434" y="4845986"/>
              <a:ext cx="224675" cy="22467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6458529" y="4845986"/>
              <a:ext cx="224675" cy="22467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881620" y="3302663"/>
            <a:ext cx="2178175" cy="1190150"/>
            <a:chOff x="6881620" y="3302663"/>
            <a:chExt cx="2178175" cy="1190150"/>
          </a:xfrm>
        </p:grpSpPr>
        <p:sp>
          <p:nvSpPr>
            <p:cNvPr id="61" name="TextBox 60"/>
            <p:cNvSpPr txBox="1"/>
            <p:nvPr/>
          </p:nvSpPr>
          <p:spPr>
            <a:xfrm>
              <a:off x="7092525" y="3302663"/>
              <a:ext cx="196727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 smtClean="0">
                  <a:solidFill>
                    <a:srgbClr val="FF0000"/>
                  </a:solidFill>
                </a:rPr>
                <a:t>Mispredict</a:t>
              </a:r>
              <a:r>
                <a:rPr lang="en-US" dirty="0" smtClean="0">
                  <a:solidFill>
                    <a:srgbClr val="FF0000"/>
                  </a:solidFill>
                </a:rPr>
                <a:t> detected!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3" name="Straight Arrow Connector 62"/>
            <p:cNvCxnSpPr>
              <a:stCxn id="61" idx="2"/>
            </p:cNvCxnSpPr>
            <p:nvPr/>
          </p:nvCxnSpPr>
          <p:spPr>
            <a:xfrm flipH="1">
              <a:off x="6881620" y="3579662"/>
              <a:ext cx="1194540" cy="91315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104925" y="5141407"/>
            <a:ext cx="1930528" cy="718477"/>
            <a:chOff x="7092525" y="2861185"/>
            <a:chExt cx="1930528" cy="718477"/>
          </a:xfrm>
        </p:grpSpPr>
        <p:sp>
          <p:nvSpPr>
            <p:cNvPr id="66" name="TextBox 65"/>
            <p:cNvSpPr txBox="1"/>
            <p:nvPr/>
          </p:nvSpPr>
          <p:spPr>
            <a:xfrm>
              <a:off x="7092525" y="3302663"/>
              <a:ext cx="19305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Fetch correct branch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7" name="Straight Arrow Connector 66"/>
            <p:cNvCxnSpPr>
              <a:stCxn id="66" idx="0"/>
            </p:cNvCxnSpPr>
            <p:nvPr/>
          </p:nvCxnSpPr>
          <p:spPr>
            <a:xfrm flipH="1" flipV="1">
              <a:off x="7974352" y="2861185"/>
              <a:ext cx="83437" cy="44147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4610872" y="6052419"/>
            <a:ext cx="60586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No state update before Execute stage can detect </a:t>
            </a:r>
            <a:r>
              <a:rPr lang="en-US" dirty="0" err="1" smtClean="0"/>
              <a:t>misprediction</a:t>
            </a:r>
            <a:endParaRPr lang="en-US" dirty="0" smtClean="0"/>
          </a:p>
          <a:p>
            <a:pPr algn="ctr"/>
            <a:r>
              <a:rPr lang="en-US" dirty="0" smtClean="0"/>
              <a:t>(Fetch and Decode stages don’t write to register)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30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7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handle </a:t>
            </a:r>
            <a:r>
              <a:rPr lang="en-US" dirty="0" err="1" smtClean="0"/>
              <a:t>mis</a:t>
            </a:r>
            <a:r>
              <a:rPr lang="en-US" dirty="0" smtClean="0"/>
              <a:t>-predictions?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Implementations vary, each with pros and cons</a:t>
            </a:r>
          </a:p>
          <a:p>
            <a:pPr lvl="1"/>
            <a:r>
              <a:rPr lang="en-US" dirty="0" smtClean="0"/>
              <a:t>Sometimes, execute sends a combinational signal to all previous stages,</a:t>
            </a:r>
            <a:br>
              <a:rPr lang="en-US" dirty="0" smtClean="0"/>
            </a:br>
            <a:r>
              <a:rPr lang="en-US" dirty="0" smtClean="0"/>
              <a:t>turning all instructions into a “</a:t>
            </a:r>
            <a:r>
              <a:rPr lang="en-US" dirty="0" err="1" smtClean="0"/>
              <a:t>nop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A simple method is “epoch-based”</a:t>
            </a:r>
          </a:p>
          <a:p>
            <a:pPr lvl="1"/>
            <a:r>
              <a:rPr lang="en-US" dirty="0" smtClean="0"/>
              <a:t>All fetched instructions belong to an </a:t>
            </a:r>
            <a:r>
              <a:rPr lang="en-US" dirty="0" smtClean="0"/>
              <a:t>“epoch</a:t>
            </a:r>
            <a:r>
              <a:rPr lang="en-US" dirty="0" smtClean="0"/>
              <a:t>”, represented with a number</a:t>
            </a:r>
          </a:p>
          <a:p>
            <a:pPr lvl="1"/>
            <a:r>
              <a:rPr lang="en-US" dirty="0" smtClean="0"/>
              <a:t>Instructions are tagged with their epoch as they move through the pipeline</a:t>
            </a:r>
          </a:p>
          <a:p>
            <a:pPr lvl="1"/>
            <a:r>
              <a:rPr lang="en-US" dirty="0" smtClean="0"/>
              <a:t>In the case of </a:t>
            </a:r>
            <a:r>
              <a:rPr lang="en-US" dirty="0" err="1" smtClean="0"/>
              <a:t>mis</a:t>
            </a:r>
            <a:r>
              <a:rPr lang="en-US" dirty="0" smtClean="0"/>
              <a:t>-predict detection, epoch is increased, </a:t>
            </a:r>
            <a:br>
              <a:rPr lang="en-US" dirty="0" smtClean="0"/>
            </a:br>
            <a:r>
              <a:rPr lang="en-US" dirty="0" smtClean="0"/>
              <a:t>and future instructions from previous epochs are ignored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 not taken example with epochs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27801" y="2347313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10224" y="2347311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7092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3280701" y="2584041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572064" y="2347311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133297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9502" y="2347313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Memory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56906" y="2584041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548269" y="2347311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7233111" y="2584040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524474" y="2347310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9209316" y="2584040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500679" y="2347310"/>
            <a:ext cx="293665" cy="473458"/>
            <a:chOff x="8585200" y="5308277"/>
            <a:chExt cx="293665" cy="473458"/>
          </a:xfrm>
        </p:grpSpPr>
        <p:cxnSp>
          <p:nvCxnSpPr>
            <p:cNvPr id="26" name="Straight Connector 25"/>
            <p:cNvCxnSpPr>
              <a:stCxn id="2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2" y="2934914"/>
            <a:ext cx="1984277" cy="213276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32381" y="293491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addi</a:t>
            </a:r>
            <a:r>
              <a:rPr lang="en-US" dirty="0" smtClean="0"/>
              <a:t> (0)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2532381" y="3302663"/>
            <a:ext cx="2781515" cy="369332"/>
            <a:chOff x="2532381" y="3240664"/>
            <a:chExt cx="2781515" cy="369332"/>
          </a:xfrm>
        </p:grpSpPr>
        <p:sp>
          <p:nvSpPr>
            <p:cNvPr id="31" name="TextBox 30"/>
            <p:cNvSpPr txBox="1"/>
            <p:nvPr/>
          </p:nvSpPr>
          <p:spPr>
            <a:xfrm>
              <a:off x="2532381" y="324066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411085" y="324066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532381" y="3670412"/>
            <a:ext cx="4660219" cy="369332"/>
            <a:chOff x="2532381" y="3612547"/>
            <a:chExt cx="4660219" cy="369332"/>
          </a:xfrm>
        </p:grpSpPr>
        <p:sp>
          <p:nvSpPr>
            <p:cNvPr id="33" name="TextBox 32"/>
            <p:cNvSpPr txBox="1"/>
            <p:nvPr/>
          </p:nvSpPr>
          <p:spPr>
            <a:xfrm>
              <a:off x="4411085" y="3612547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89789" y="3612547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32381" y="3612547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r>
                <a:rPr lang="en-US" dirty="0" smtClean="0"/>
                <a:t> (0)</a:t>
              </a:r>
              <a:endParaRPr lang="en-US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532381" y="4038161"/>
            <a:ext cx="6538923" cy="369332"/>
            <a:chOff x="2532381" y="4032442"/>
            <a:chExt cx="6538923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289789" y="4032442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168493" y="4032442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11085" y="4032442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32381" y="4032442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t3 (0)</a:t>
              </a:r>
              <a:endParaRPr lang="en-US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532381" y="4405910"/>
            <a:ext cx="8417627" cy="369332"/>
            <a:chOff x="2532381" y="4401774"/>
            <a:chExt cx="8417627" cy="369332"/>
          </a:xfrm>
        </p:grpSpPr>
        <p:sp>
          <p:nvSpPr>
            <p:cNvPr id="42" name="TextBox 41"/>
            <p:cNvSpPr txBox="1"/>
            <p:nvPr/>
          </p:nvSpPr>
          <p:spPr>
            <a:xfrm>
              <a:off x="8168493" y="440177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047197" y="440177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289789" y="4401774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11085" y="4401774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t3 (0)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32381" y="4401774"/>
              <a:ext cx="7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 (0)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881620" y="3302663"/>
            <a:ext cx="2178175" cy="1190150"/>
            <a:chOff x="6881620" y="3302663"/>
            <a:chExt cx="2178175" cy="1190150"/>
          </a:xfrm>
        </p:grpSpPr>
        <p:sp>
          <p:nvSpPr>
            <p:cNvPr id="61" name="TextBox 60"/>
            <p:cNvSpPr txBox="1"/>
            <p:nvPr/>
          </p:nvSpPr>
          <p:spPr>
            <a:xfrm>
              <a:off x="7092525" y="3302663"/>
              <a:ext cx="196727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 smtClean="0">
                  <a:solidFill>
                    <a:srgbClr val="FF0000"/>
                  </a:solidFill>
                </a:rPr>
                <a:t>Mispredict</a:t>
              </a:r>
              <a:r>
                <a:rPr lang="en-US" dirty="0" smtClean="0">
                  <a:solidFill>
                    <a:srgbClr val="FF0000"/>
                  </a:solidFill>
                </a:rPr>
                <a:t> detected!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3" name="Straight Arrow Connector 62"/>
            <p:cNvCxnSpPr>
              <a:stCxn id="61" idx="2"/>
            </p:cNvCxnSpPr>
            <p:nvPr/>
          </p:nvCxnSpPr>
          <p:spPr>
            <a:xfrm flipH="1">
              <a:off x="6881620" y="3579662"/>
              <a:ext cx="1194540" cy="91315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104925" y="5141407"/>
            <a:ext cx="1930528" cy="718477"/>
            <a:chOff x="7092525" y="2861185"/>
            <a:chExt cx="1930528" cy="718477"/>
          </a:xfrm>
        </p:grpSpPr>
        <p:sp>
          <p:nvSpPr>
            <p:cNvPr id="66" name="TextBox 65"/>
            <p:cNvSpPr txBox="1"/>
            <p:nvPr/>
          </p:nvSpPr>
          <p:spPr>
            <a:xfrm>
              <a:off x="7092525" y="3302663"/>
              <a:ext cx="19305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Fetch correct branch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67" name="Straight Arrow Connector 66"/>
            <p:cNvCxnSpPr>
              <a:stCxn id="66" idx="0"/>
            </p:cNvCxnSpPr>
            <p:nvPr/>
          </p:nvCxnSpPr>
          <p:spPr>
            <a:xfrm flipH="1" flipV="1">
              <a:off x="7974352" y="2861185"/>
              <a:ext cx="83437" cy="44147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2532381" y="4769936"/>
            <a:ext cx="8417627" cy="373053"/>
            <a:chOff x="2532381" y="4769936"/>
            <a:chExt cx="8417627" cy="373053"/>
          </a:xfrm>
        </p:grpSpPr>
        <p:sp>
          <p:nvSpPr>
            <p:cNvPr id="47" name="TextBox 46"/>
            <p:cNvSpPr txBox="1"/>
            <p:nvPr/>
          </p:nvSpPr>
          <p:spPr>
            <a:xfrm>
              <a:off x="10047197" y="4773657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addi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168493" y="4773657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32381" y="4773657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t2 (1)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289789" y="4769936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t3 (0)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11085" y="4769936"/>
              <a:ext cx="7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 (0)</a:t>
              </a:r>
              <a:endParaRPr lang="en-US" dirty="0"/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6133297" y="1864541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epoch = 0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6133297" y="1864541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epoch = 1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6428090" y="5137685"/>
            <a:ext cx="724750" cy="498945"/>
            <a:chOff x="7609110" y="2843385"/>
            <a:chExt cx="724750" cy="498945"/>
          </a:xfrm>
        </p:grpSpPr>
        <p:sp>
          <p:nvSpPr>
            <p:cNvPr id="73" name="TextBox 72"/>
            <p:cNvSpPr txBox="1"/>
            <p:nvPr/>
          </p:nvSpPr>
          <p:spPr>
            <a:xfrm>
              <a:off x="7609110" y="3065331"/>
              <a:ext cx="7247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Ignored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74" name="Straight Arrow Connector 73"/>
            <p:cNvCxnSpPr>
              <a:stCxn id="73" idx="0"/>
            </p:cNvCxnSpPr>
            <p:nvPr/>
          </p:nvCxnSpPr>
          <p:spPr>
            <a:xfrm flipH="1" flipV="1">
              <a:off x="7872554" y="2843385"/>
              <a:ext cx="98931" cy="221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532380" y="5142015"/>
            <a:ext cx="8369537" cy="373053"/>
            <a:chOff x="653677" y="4769936"/>
            <a:chExt cx="8369537" cy="373053"/>
          </a:xfrm>
        </p:grpSpPr>
        <p:sp>
          <p:nvSpPr>
            <p:cNvPr id="76" name="TextBox 75"/>
            <p:cNvSpPr txBox="1"/>
            <p:nvPr/>
          </p:nvSpPr>
          <p:spPr>
            <a:xfrm>
              <a:off x="653677" y="4773657"/>
              <a:ext cx="7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 (1)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168493" y="4773657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beq</a:t>
              </a:r>
              <a:r>
                <a:rPr lang="en-US" dirty="0" smtClean="0"/>
                <a:t> (0)</a:t>
              </a:r>
              <a:endParaRPr 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532381" y="4773657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t2 (1)</a:t>
              </a:r>
              <a:endParaRPr lang="en-US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289789" y="476993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411085" y="4769936"/>
              <a:ext cx="7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 (0)</a:t>
              </a:r>
              <a:endParaRPr lang="en-US" dirty="0"/>
            </a:p>
          </p:txBody>
        </p:sp>
      </p:grpSp>
      <p:sp>
        <p:nvSpPr>
          <p:cNvPr id="81" name="Oval 80"/>
          <p:cNvSpPr/>
          <p:nvPr/>
        </p:nvSpPr>
        <p:spPr>
          <a:xfrm>
            <a:off x="8444687" y="5247293"/>
            <a:ext cx="224675" cy="224675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/>
          <p:cNvGrpSpPr/>
          <p:nvPr/>
        </p:nvGrpSpPr>
        <p:grpSpPr>
          <a:xfrm>
            <a:off x="6445120" y="5443714"/>
            <a:ext cx="724750" cy="498945"/>
            <a:chOff x="7626140" y="2899942"/>
            <a:chExt cx="724750" cy="498945"/>
          </a:xfrm>
        </p:grpSpPr>
        <p:sp>
          <p:nvSpPr>
            <p:cNvPr id="83" name="TextBox 82"/>
            <p:cNvSpPr txBox="1"/>
            <p:nvPr/>
          </p:nvSpPr>
          <p:spPr>
            <a:xfrm>
              <a:off x="7626140" y="3121888"/>
              <a:ext cx="7247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Ignored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84" name="Straight Arrow Connector 83"/>
            <p:cNvCxnSpPr>
              <a:stCxn id="83" idx="0"/>
            </p:cNvCxnSpPr>
            <p:nvPr/>
          </p:nvCxnSpPr>
          <p:spPr>
            <a:xfrm flipH="1" flipV="1">
              <a:off x="7889584" y="2899942"/>
              <a:ext cx="98931" cy="221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4411085" y="5546797"/>
            <a:ext cx="2874939" cy="369332"/>
            <a:chOff x="653677" y="4773657"/>
            <a:chExt cx="2874939" cy="369332"/>
          </a:xfrm>
        </p:grpSpPr>
        <p:sp>
          <p:nvSpPr>
            <p:cNvPr id="86" name="TextBox 85"/>
            <p:cNvSpPr txBox="1"/>
            <p:nvPr/>
          </p:nvSpPr>
          <p:spPr>
            <a:xfrm>
              <a:off x="653677" y="4773657"/>
              <a:ext cx="7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ret (1)</a:t>
              </a:r>
              <a:endParaRPr lang="en-US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532381" y="4773657"/>
              <a:ext cx="996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sw</a:t>
              </a:r>
              <a:r>
                <a:rPr lang="en-US" dirty="0" smtClean="0"/>
                <a:t> t2 (1)</a:t>
              </a:r>
              <a:endParaRPr lang="en-US" dirty="0"/>
            </a:p>
          </p:txBody>
        </p:sp>
      </p:grpSp>
      <p:sp>
        <p:nvSpPr>
          <p:cNvPr id="91" name="Oval 90"/>
          <p:cNvSpPr/>
          <p:nvPr/>
        </p:nvSpPr>
        <p:spPr>
          <a:xfrm>
            <a:off x="10386264" y="5587893"/>
            <a:ext cx="224675" cy="224675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8444686" y="5587892"/>
            <a:ext cx="224675" cy="224675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9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1" grpId="0"/>
      <p:bldP spid="81" grpId="0" animBg="1"/>
      <p:bldP spid="91" grpId="0" animBg="1"/>
      <p:bldP spid="9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classes of branch predictors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Static branch prediction</a:t>
            </a:r>
          </a:p>
          <a:p>
            <a:pPr lvl="1"/>
            <a:r>
              <a:rPr lang="en-US" altLang="en-US" dirty="0"/>
              <a:t>Based on typical branch behavior</a:t>
            </a:r>
          </a:p>
          <a:p>
            <a:pPr lvl="1"/>
            <a:r>
              <a:rPr lang="en-US" altLang="en-US" dirty="0"/>
              <a:t>Example: loop and if-statement branches</a:t>
            </a:r>
          </a:p>
          <a:p>
            <a:pPr lvl="2"/>
            <a:r>
              <a:rPr lang="en-US" altLang="en-US" dirty="0"/>
              <a:t>Predict backward branches taken</a:t>
            </a:r>
          </a:p>
          <a:p>
            <a:pPr lvl="2"/>
            <a:r>
              <a:rPr lang="en-US" altLang="en-US" dirty="0"/>
              <a:t>Predict forward branches not taken</a:t>
            </a:r>
          </a:p>
          <a:p>
            <a:r>
              <a:rPr lang="en-US" altLang="en-US" dirty="0"/>
              <a:t>Dynamic branch prediction</a:t>
            </a:r>
          </a:p>
          <a:p>
            <a:pPr lvl="1"/>
            <a:r>
              <a:rPr lang="en-US" altLang="en-US" dirty="0"/>
              <a:t>Hardware measures actual branch behavior</a:t>
            </a:r>
          </a:p>
          <a:p>
            <a:pPr lvl="2"/>
            <a:r>
              <a:rPr lang="en-US" altLang="en-US" dirty="0"/>
              <a:t>e.g., record recent history </a:t>
            </a:r>
            <a:r>
              <a:rPr lang="en-US" altLang="en-US" dirty="0" smtClean="0"/>
              <a:t>(1-bit “taken” or “not taken”) of </a:t>
            </a:r>
            <a:r>
              <a:rPr lang="en-US" altLang="en-US" dirty="0"/>
              <a:t>each </a:t>
            </a:r>
            <a:r>
              <a:rPr lang="en-US" altLang="en-US" dirty="0" smtClean="0"/>
              <a:t>branch </a:t>
            </a:r>
            <a:br>
              <a:rPr lang="en-US" altLang="en-US" dirty="0" smtClean="0"/>
            </a:br>
            <a:r>
              <a:rPr lang="en-US" altLang="en-US" dirty="0" smtClean="0"/>
              <a:t>in a fixed size “branch history table”</a:t>
            </a:r>
            <a:endParaRPr lang="en-US" altLang="en-US" dirty="0"/>
          </a:p>
          <a:p>
            <a:pPr lvl="1"/>
            <a:r>
              <a:rPr lang="en-US" altLang="en-US" dirty="0"/>
              <a:t>Assume future behavior will continue the trend</a:t>
            </a:r>
          </a:p>
          <a:p>
            <a:pPr lvl="2"/>
            <a:r>
              <a:rPr lang="en-US" altLang="en-US" dirty="0"/>
              <a:t>When wrong, stall while re-fetching, and update </a:t>
            </a:r>
            <a:r>
              <a:rPr lang="en-US" altLang="en-US" dirty="0" smtClean="0"/>
              <a:t>history</a:t>
            </a:r>
            <a:endParaRPr lang="en-AU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85189" y="6176963"/>
            <a:ext cx="7957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Many </a:t>
            </a:r>
            <a:r>
              <a:rPr lang="en-US" dirty="0" err="1" smtClean="0">
                <a:solidFill>
                  <a:srgbClr val="FF0000"/>
                </a:solidFill>
              </a:rPr>
              <a:t>many</a:t>
            </a:r>
            <a:r>
              <a:rPr lang="en-US" dirty="0" smtClean="0">
                <a:solidFill>
                  <a:srgbClr val="FF0000"/>
                </a:solidFill>
              </a:rPr>
              <a:t> different methods, Lots of research, some even using neural networks!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 prediction and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Effectiveness of branch predictors is crucial for performance</a:t>
            </a:r>
          </a:p>
          <a:p>
            <a:pPr lvl="1"/>
            <a:r>
              <a:rPr lang="en-US" dirty="0" smtClean="0"/>
              <a:t>Spoilers: On SPEC benchmarks, modern predictors routinely have 98+% accuracy</a:t>
            </a:r>
          </a:p>
          <a:p>
            <a:pPr lvl="1"/>
            <a:r>
              <a:rPr lang="en-US" dirty="0" smtClean="0"/>
              <a:t>Of course, less-optimized code may have much worse behavior</a:t>
            </a:r>
          </a:p>
          <a:p>
            <a:r>
              <a:rPr lang="en-US" dirty="0" smtClean="0"/>
              <a:t>Branch-heavy software performance depends on good match between software pattern and branch prediction</a:t>
            </a:r>
          </a:p>
          <a:p>
            <a:pPr lvl="1"/>
            <a:r>
              <a:rPr lang="en-US" dirty="0" smtClean="0"/>
              <a:t>Some high-performance software optimized for branch predictors in target hardware</a:t>
            </a:r>
          </a:p>
          <a:p>
            <a:pPr lvl="1"/>
            <a:r>
              <a:rPr lang="en-US" dirty="0" smtClean="0"/>
              <a:t>Or, avoid branches altogether! (Branchless code)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2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</a:t>
            </a:r>
            <a:br>
              <a:rPr lang="en-US" dirty="0" smtClean="0"/>
            </a:br>
            <a:r>
              <a:rPr lang="en-US" dirty="0" smtClean="0"/>
              <a:t>Impact of branches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312" y="364093"/>
            <a:ext cx="6715125" cy="61245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7162" y="1957387"/>
            <a:ext cx="53911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“[This code] takes </a:t>
            </a:r>
            <a:r>
              <a:rPr lang="en-US" sz="2400" dirty="0"/>
              <a:t>~12 seconds to run. But on commenting line 15, not touching the rest, the same code takes ~33 seconds to run</a:t>
            </a:r>
            <a:r>
              <a:rPr lang="en-US" sz="2400" dirty="0" smtClean="0"/>
              <a:t>.”</a:t>
            </a:r>
          </a:p>
          <a:p>
            <a:endParaRPr lang="en-US" sz="2400" dirty="0"/>
          </a:p>
          <a:p>
            <a:r>
              <a:rPr lang="en-US" sz="2400" dirty="0" smtClean="0"/>
              <a:t>“(</a:t>
            </a:r>
            <a:r>
              <a:rPr lang="en-US" sz="2400" dirty="0"/>
              <a:t>running time may wary on different machines, but the proportion will stay the same</a:t>
            </a:r>
            <a:r>
              <a:rPr lang="en-US" sz="2400" dirty="0" smtClean="0"/>
              <a:t>).”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0" y="6531114"/>
            <a:ext cx="65764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Harshal</a:t>
            </a:r>
            <a:r>
              <a:rPr lang="en-US" sz="1600" dirty="0"/>
              <a:t> Parekh, “Branch Prediction — Everything you need to know</a:t>
            </a:r>
            <a:r>
              <a:rPr lang="en-US" sz="1600" dirty="0" smtClean="0"/>
              <a:t>.”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60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von Neumann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Almost all modern computers are based on the </a:t>
            </a:r>
            <a:r>
              <a:rPr lang="en-US" dirty="0" smtClean="0"/>
              <a:t>von Neumann model</a:t>
            </a:r>
          </a:p>
          <a:p>
            <a:pPr lvl="1"/>
            <a:r>
              <a:rPr lang="en-US" dirty="0" smtClean="0"/>
              <a:t>John </a:t>
            </a:r>
            <a:r>
              <a:rPr lang="en-US" dirty="0"/>
              <a:t>von Neumann, </a:t>
            </a:r>
            <a:r>
              <a:rPr lang="en-US" dirty="0" smtClean="0"/>
              <a:t>1945</a:t>
            </a:r>
          </a:p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Main memory, where both </a:t>
            </a:r>
            <a:r>
              <a:rPr lang="en-US" u="sng" dirty="0" smtClean="0">
                <a:solidFill>
                  <a:srgbClr val="FF0000"/>
                </a:solidFill>
              </a:rPr>
              <a:t>data</a:t>
            </a:r>
            <a:r>
              <a:rPr lang="en-US" dirty="0" smtClean="0"/>
              <a:t> and </a:t>
            </a:r>
            <a:r>
              <a:rPr lang="en-US" u="sng" dirty="0" smtClean="0">
                <a:solidFill>
                  <a:srgbClr val="FF0000"/>
                </a:solidFill>
              </a:rPr>
              <a:t>programs</a:t>
            </a:r>
            <a:r>
              <a:rPr lang="en-US" dirty="0" smtClean="0"/>
              <a:t> are held</a:t>
            </a:r>
          </a:p>
          <a:p>
            <a:pPr lvl="1"/>
            <a:r>
              <a:rPr lang="en-US" dirty="0" smtClean="0"/>
              <a:t>Processing unit, which has a program counter and ALU</a:t>
            </a:r>
          </a:p>
          <a:p>
            <a:pPr lvl="1"/>
            <a:r>
              <a:rPr lang="en-US" dirty="0" smtClean="0"/>
              <a:t>Storage and I/O to communicate with the outside world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53775" y="4822257"/>
            <a:ext cx="1463040" cy="10491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Central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Processing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Unit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07354" y="4822257"/>
            <a:ext cx="1463040" cy="10491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Main Memory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00196" y="4822257"/>
            <a:ext cx="1463040" cy="104915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Storage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and I/O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4570394" y="5144703"/>
            <a:ext cx="983381" cy="404261"/>
          </a:xfrm>
          <a:prstGeom prst="leftRightArrow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>
            <a:off x="7016815" y="5144703"/>
            <a:ext cx="983381" cy="404261"/>
          </a:xfrm>
          <a:prstGeom prst="leftRightArrow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445889" y="2329935"/>
            <a:ext cx="957185" cy="793951"/>
            <a:chOff x="6445889" y="2329935"/>
            <a:chExt cx="957185" cy="793951"/>
          </a:xfrm>
        </p:grpSpPr>
        <p:sp>
          <p:nvSpPr>
            <p:cNvPr id="9" name="TextBox 8"/>
            <p:cNvSpPr txBox="1"/>
            <p:nvPr/>
          </p:nvSpPr>
          <p:spPr>
            <a:xfrm>
              <a:off x="6445889" y="2329935"/>
              <a:ext cx="95718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Key idea!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Straight Arrow Connector 10"/>
            <p:cNvCxnSpPr>
              <a:stCxn id="9" idx="2"/>
            </p:cNvCxnSpPr>
            <p:nvPr/>
          </p:nvCxnSpPr>
          <p:spPr>
            <a:xfrm flipH="1">
              <a:off x="6737686" y="2637712"/>
              <a:ext cx="186796" cy="48617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653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</a:t>
            </a:r>
            <a:br>
              <a:rPr lang="en-US" dirty="0" smtClean="0"/>
            </a:br>
            <a:r>
              <a:rPr lang="en-US" dirty="0" smtClean="0"/>
              <a:t>Impact of branches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83" y="2044839"/>
            <a:ext cx="5124450" cy="3524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531114"/>
            <a:ext cx="65764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Harshal</a:t>
            </a:r>
            <a:r>
              <a:rPr lang="en-US" sz="1600" dirty="0"/>
              <a:t> Parekh, “Branch Prediction — Everything you need to know</a:t>
            </a:r>
            <a:r>
              <a:rPr lang="en-US" sz="1600" dirty="0" smtClean="0"/>
              <a:t>.”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628841" y="3437632"/>
            <a:ext cx="395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Slower because it involves two branches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6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Branchless </a:t>
            </a:r>
            <a:br>
              <a:rPr lang="en-US" dirty="0" smtClean="0"/>
            </a:br>
            <a:r>
              <a:rPr lang="en-US" dirty="0" smtClean="0"/>
              <a:t>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531114"/>
            <a:ext cx="65764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Harshal</a:t>
            </a:r>
            <a:r>
              <a:rPr lang="en-US" sz="1600" dirty="0"/>
              <a:t> Parekh, “Branch Prediction — Everything you need to know</a:t>
            </a:r>
            <a:r>
              <a:rPr lang="en-US" sz="1600" dirty="0" smtClean="0"/>
              <a:t>.”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5" y="365125"/>
            <a:ext cx="6715125" cy="6124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743" y="4333875"/>
            <a:ext cx="3448050" cy="657225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490" y="2958274"/>
            <a:ext cx="2738438" cy="29277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05550" y="4333875"/>
            <a:ext cx="1909763" cy="657225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8" idx="3"/>
            <a:endCxn id="6" idx="1"/>
          </p:cNvCxnSpPr>
          <p:nvPr/>
        </p:nvCxnSpPr>
        <p:spPr>
          <a:xfrm>
            <a:off x="8215313" y="4662488"/>
            <a:ext cx="286430" cy="0"/>
          </a:xfrm>
          <a:prstGeom prst="straightConnector1">
            <a:avLst/>
          </a:prstGeom>
          <a:ln>
            <a:solidFill>
              <a:srgbClr val="0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08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details of pipelining!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for yourself!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Up-to-date code in </a:t>
            </a:r>
            <a:r>
              <a:rPr lang="en-US" dirty="0" err="1" smtClean="0"/>
              <a:t>openlab</a:t>
            </a:r>
            <a:endParaRPr lang="en-US" dirty="0" smtClean="0"/>
          </a:p>
          <a:p>
            <a:pPr lvl="1"/>
            <a:r>
              <a:rPr lang="en-US" dirty="0" smtClean="0"/>
              <a:t>/home/</a:t>
            </a:r>
            <a:r>
              <a:rPr lang="en-US" dirty="0" err="1" smtClean="0"/>
              <a:t>swjun</a:t>
            </a:r>
            <a:r>
              <a:rPr lang="en-US" dirty="0" smtClean="0"/>
              <a:t>/cs152/processor</a:t>
            </a:r>
          </a:p>
          <a:p>
            <a:pPr lvl="1"/>
            <a:r>
              <a:rPr lang="en-US" dirty="0" smtClean="0"/>
              <a:t>Copy to your own directory!</a:t>
            </a:r>
          </a:p>
          <a:p>
            <a:r>
              <a:rPr lang="en-US" dirty="0" smtClean="0"/>
              <a:t>Vim syntax files for </a:t>
            </a:r>
            <a:r>
              <a:rPr lang="en-US" dirty="0" err="1" smtClean="0"/>
              <a:t>Bluespec</a:t>
            </a:r>
            <a:endParaRPr lang="en-US" dirty="0" smtClean="0"/>
          </a:p>
          <a:p>
            <a:pPr lvl="1"/>
            <a:r>
              <a:rPr lang="en-US" dirty="0" smtClean="0"/>
              <a:t>/home/</a:t>
            </a:r>
            <a:r>
              <a:rPr lang="en-US" dirty="0" err="1" smtClean="0"/>
              <a:t>swjun</a:t>
            </a:r>
            <a:r>
              <a:rPr lang="en-US" dirty="0" smtClean="0"/>
              <a:t>/cs152/vim-</a:t>
            </a:r>
            <a:r>
              <a:rPr lang="en-US" dirty="0" err="1" smtClean="0"/>
              <a:t>bsv</a:t>
            </a:r>
            <a:endParaRPr lang="en-US" dirty="0" smtClean="0"/>
          </a:p>
          <a:p>
            <a:r>
              <a:rPr lang="en-US" dirty="0" smtClean="0"/>
              <a:t>Environment variables for </a:t>
            </a:r>
            <a:r>
              <a:rPr lang="en-US" dirty="0" err="1" smtClean="0"/>
              <a:t>Bluespec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/>
          </a:p>
          <a:p>
            <a:pPr lvl="1"/>
            <a:r>
              <a:rPr lang="en-US" dirty="0" smtClean="0"/>
              <a:t>/home/swjun/cs152/setup.sh</a:t>
            </a:r>
          </a:p>
          <a:p>
            <a:pPr lvl="1"/>
            <a:r>
              <a:rPr lang="en-US" dirty="0" smtClean="0"/>
              <a:t>Either run “source /home/</a:t>
            </a:r>
            <a:r>
              <a:rPr lang="en-US" dirty="0" err="1" smtClean="0"/>
              <a:t>swjun</a:t>
            </a:r>
            <a:r>
              <a:rPr lang="en-US" dirty="0" smtClean="0"/>
              <a:t>/cs152/setup.sh” or add to .</a:t>
            </a:r>
            <a:r>
              <a:rPr lang="en-US" dirty="0" err="1" smtClean="0"/>
              <a:t>bashrc</a:t>
            </a:r>
            <a:endParaRPr lang="en-US" dirty="0" smtClean="0"/>
          </a:p>
          <a:p>
            <a:pPr lvl="1"/>
            <a:r>
              <a:rPr lang="en-US" dirty="0" smtClean="0"/>
              <a:t>Before you can run any </a:t>
            </a:r>
            <a:r>
              <a:rPr lang="en-US" dirty="0" err="1" smtClean="0"/>
              <a:t>bluespec</a:t>
            </a:r>
            <a:r>
              <a:rPr lang="en-US" dirty="0" smtClean="0"/>
              <a:t> binaries!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9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for yourself!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Compiling and running the simulation</a:t>
            </a:r>
          </a:p>
          <a:p>
            <a:pPr lvl="1"/>
            <a:r>
              <a:rPr lang="en-US" dirty="0" smtClean="0"/>
              <a:t>“make”</a:t>
            </a:r>
          </a:p>
          <a:p>
            <a:pPr lvl="1"/>
            <a:r>
              <a:rPr lang="en-US" dirty="0" smtClean="0"/>
              <a:t>“./</a:t>
            </a:r>
            <a:r>
              <a:rPr lang="en-US" dirty="0" err="1" smtClean="0"/>
              <a:t>obj</a:t>
            </a:r>
            <a:r>
              <a:rPr lang="en-US" dirty="0" smtClean="0"/>
              <a:t>/</a:t>
            </a:r>
            <a:r>
              <a:rPr lang="en-US" dirty="0" err="1" smtClean="0"/>
              <a:t>bsim</a:t>
            </a:r>
            <a:r>
              <a:rPr lang="en-US" dirty="0" smtClean="0"/>
              <a:t>” – Stands for “</a:t>
            </a:r>
            <a:r>
              <a:rPr lang="en-US" dirty="0" err="1" smtClean="0"/>
              <a:t>bluesim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New login may require recompiling</a:t>
            </a:r>
          </a:p>
          <a:p>
            <a:pPr lvl="2"/>
            <a:r>
              <a:rPr lang="en-US" dirty="0" smtClean="0"/>
              <a:t>“make clean; make”</a:t>
            </a:r>
          </a:p>
          <a:p>
            <a:pPr lvl="2"/>
            <a:r>
              <a:rPr lang="en-US" dirty="0" smtClean="0"/>
              <a:t>Library differences between </a:t>
            </a:r>
            <a:r>
              <a:rPr lang="en-US" dirty="0" err="1" smtClean="0"/>
              <a:t>openlab</a:t>
            </a:r>
            <a:r>
              <a:rPr lang="en-US" dirty="0" smtClean="0"/>
              <a:t> instances </a:t>
            </a:r>
          </a:p>
          <a:p>
            <a:r>
              <a:rPr lang="en-US" dirty="0" smtClean="0"/>
              <a:t>Example execution: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78854" y="2562556"/>
            <a:ext cx="5123849" cy="4154984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$ ./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obj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bsim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Answer for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addr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1024 is 3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[0x00000000:0x0000] Fetching instruction count 0x0000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[0x00000001:0x0004] Fetching instruction count 0x0001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[0x00000001:0x0000] Decoding 0x40000293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[0x00000002:0x0008] Fetching instruction count 0x0002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[0x00000002:0x0004] Decoding 0x00300313</a:t>
            </a:r>
          </a:p>
          <a:p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rf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writing 00000400 to  5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[0x00000002:0x0000] Executing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[0x00000003:0x000c] Fetching instruction count 0x0003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[0x00000003:0x0008] Decoding 0x00300393</a:t>
            </a:r>
          </a:p>
          <a:p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rf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writing 00000003 to  6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[0x00000003:0x0004] Executing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[0x00000003:0x0000]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Writeback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writing 00000400 to  5</a:t>
            </a:r>
          </a:p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[0x00000004:0x0010] Fetching instruction count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0x0004</a:t>
            </a:r>
          </a:p>
          <a:p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…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965683" y="1917091"/>
            <a:ext cx="490775" cy="1182244"/>
            <a:chOff x="7092525" y="3302663"/>
            <a:chExt cx="490775" cy="1182244"/>
          </a:xfrm>
        </p:grpSpPr>
        <p:sp>
          <p:nvSpPr>
            <p:cNvPr id="6" name="TextBox 5"/>
            <p:cNvSpPr txBox="1"/>
            <p:nvPr/>
          </p:nvSpPr>
          <p:spPr>
            <a:xfrm>
              <a:off x="7092525" y="3302663"/>
              <a:ext cx="4907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Cycle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7" name="Straight Arrow Connector 6"/>
            <p:cNvCxnSpPr>
              <a:stCxn id="6" idx="2"/>
            </p:cNvCxnSpPr>
            <p:nvPr/>
          </p:nvCxnSpPr>
          <p:spPr>
            <a:xfrm>
              <a:off x="7337913" y="3579662"/>
              <a:ext cx="245387" cy="90524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8061359" y="1917091"/>
            <a:ext cx="490775" cy="1182244"/>
            <a:chOff x="7092525" y="3302663"/>
            <a:chExt cx="490775" cy="1182244"/>
          </a:xfrm>
        </p:grpSpPr>
        <p:sp>
          <p:nvSpPr>
            <p:cNvPr id="11" name="TextBox 10"/>
            <p:cNvSpPr txBox="1"/>
            <p:nvPr/>
          </p:nvSpPr>
          <p:spPr>
            <a:xfrm>
              <a:off x="7092525" y="3302663"/>
              <a:ext cx="24205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PC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Straight Arrow Connector 11"/>
            <p:cNvCxnSpPr>
              <a:stCxn id="11" idx="2"/>
            </p:cNvCxnSpPr>
            <p:nvPr/>
          </p:nvCxnSpPr>
          <p:spPr>
            <a:xfrm>
              <a:off x="7213552" y="3579662"/>
              <a:ext cx="369748" cy="90524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24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microarchitecture in </a:t>
            </a:r>
            <a:r>
              <a:rPr lang="en-US" dirty="0" err="1" smtClean="0"/>
              <a:t>Bluespec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The interface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49661" y="2116566"/>
            <a:ext cx="4513265" cy="4448032"/>
            <a:chOff x="349661" y="2116566"/>
            <a:chExt cx="4513265" cy="4448032"/>
          </a:xfrm>
        </p:grpSpPr>
        <p:sp>
          <p:nvSpPr>
            <p:cNvPr id="9" name="Rectangle 8"/>
            <p:cNvSpPr/>
            <p:nvPr/>
          </p:nvSpPr>
          <p:spPr>
            <a:xfrm>
              <a:off x="349661" y="2116566"/>
              <a:ext cx="4513264" cy="44480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661" y="2120586"/>
              <a:ext cx="4433893" cy="191492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661" y="4915541"/>
              <a:ext cx="4343930" cy="164503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5400000">
              <a:off x="2372095" y="2218895"/>
              <a:ext cx="468398" cy="451326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endParaRPr lang="en-US" sz="3200" dirty="0">
                <a:solidFill>
                  <a:schemeClr val="bg1"/>
                </a:solidFill>
              </a:endParaRPr>
            </a:p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endParaRPr lang="en-US" sz="3200" dirty="0">
                <a:solidFill>
                  <a:schemeClr val="bg1"/>
                </a:solidFill>
              </a:endParaRPr>
            </a:p>
            <a:p>
              <a:r>
                <a:rPr lang="en-US" sz="3200" dirty="0" smtClean="0">
                  <a:solidFill>
                    <a:schemeClr val="bg1"/>
                  </a:solidFill>
                </a:rPr>
                <a:t>…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539546" y="4915541"/>
            <a:ext cx="5879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Outside environment polls this method for memory requests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0" idx="1"/>
          </p:cNvCxnSpPr>
          <p:nvPr/>
        </p:nvCxnSpPr>
        <p:spPr>
          <a:xfrm flipH="1">
            <a:off x="4629442" y="5100207"/>
            <a:ext cx="910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57690" y="5675353"/>
            <a:ext cx="1984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Memory responses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>
          <a:xfrm flipH="1">
            <a:off x="4247586" y="5860019"/>
            <a:ext cx="910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450257" y="2089583"/>
            <a:ext cx="1732547" cy="8373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proc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1543" y="1506022"/>
            <a:ext cx="334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ProcessorIfc</a:t>
            </a:r>
            <a:r>
              <a:rPr lang="en-US" dirty="0" smtClean="0"/>
              <a:t> </a:t>
            </a:r>
            <a:r>
              <a:rPr lang="en-US" dirty="0" err="1" smtClean="0"/>
              <a:t>proc</a:t>
            </a:r>
            <a:r>
              <a:rPr lang="en-US" dirty="0" smtClean="0"/>
              <a:t> &lt;- </a:t>
            </a:r>
            <a:r>
              <a:rPr lang="en-US" dirty="0" err="1" smtClean="0"/>
              <a:t>mkProcessor</a:t>
            </a:r>
            <a:r>
              <a:rPr lang="en-US" dirty="0" smtClean="0"/>
              <a:t>;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884117" y="2926981"/>
            <a:ext cx="0" cy="692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700660" y="2921480"/>
            <a:ext cx="0" cy="692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221024" y="3614286"/>
            <a:ext cx="10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memReq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352738" y="3619787"/>
            <a:ext cx="111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memResp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49661" y="1690688"/>
            <a:ext cx="2917010" cy="37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src</a:t>
            </a:r>
            <a:r>
              <a:rPr lang="en-US" dirty="0" smtClean="0"/>
              <a:t>/processors/</a:t>
            </a:r>
            <a:r>
              <a:rPr lang="en-US" dirty="0" err="1" smtClean="0"/>
              <a:t>Processor.bsv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96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 smtClean="0"/>
              <a:t>Bluespec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The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4-stage pipeline is provided</a:t>
            </a:r>
          </a:p>
          <a:p>
            <a:pPr lvl="1"/>
            <a:r>
              <a:rPr lang="en-US" dirty="0" smtClean="0"/>
              <a:t>Execute and memory merged into Execute for simplicity</a:t>
            </a:r>
          </a:p>
          <a:p>
            <a:pPr lvl="1"/>
            <a:r>
              <a:rPr lang="en-US" dirty="0" smtClean="0"/>
              <a:t>Expressed via four rules</a:t>
            </a:r>
          </a:p>
          <a:p>
            <a:pPr lvl="2"/>
            <a:r>
              <a:rPr lang="en-US" dirty="0" err="1" smtClean="0"/>
              <a:t>doFetch</a:t>
            </a:r>
            <a:endParaRPr lang="en-US" dirty="0" smtClean="0"/>
          </a:p>
          <a:p>
            <a:pPr lvl="2"/>
            <a:r>
              <a:rPr lang="en-US" dirty="0" err="1" smtClean="0"/>
              <a:t>doDecode</a:t>
            </a:r>
            <a:endParaRPr lang="en-US" dirty="0" smtClean="0"/>
          </a:p>
          <a:p>
            <a:pPr lvl="2"/>
            <a:r>
              <a:rPr lang="en-US" dirty="0" err="1" smtClean="0"/>
              <a:t>doExecute</a:t>
            </a:r>
            <a:endParaRPr lang="en-US" dirty="0" smtClean="0"/>
          </a:p>
          <a:p>
            <a:pPr lvl="2"/>
            <a:r>
              <a:rPr lang="en-US" dirty="0" err="1" smtClean="0"/>
              <a:t>doWriteback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MemorySystem</a:t>
            </a:r>
            <a:r>
              <a:rPr lang="en-US" dirty="0" smtClean="0"/>
              <a:t> in which caching may be implemented</a:t>
            </a:r>
          </a:p>
          <a:p>
            <a:pPr lvl="1"/>
            <a:r>
              <a:rPr lang="en-US" dirty="0" smtClean="0"/>
              <a:t>Exposes two interfaces to processor (instruction and data cache)</a:t>
            </a:r>
          </a:p>
          <a:p>
            <a:pPr lvl="1"/>
            <a:r>
              <a:rPr lang="en-US" dirty="0" smtClean="0"/>
              <a:t>Exposes one interface to the outside world (to main memory/MMIO/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9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smtClean="0"/>
              <a:t>memory system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49661" y="2116566"/>
            <a:ext cx="4513265" cy="4448032"/>
            <a:chOff x="349661" y="2116566"/>
            <a:chExt cx="4513265" cy="4448032"/>
          </a:xfrm>
        </p:grpSpPr>
        <p:sp>
          <p:nvSpPr>
            <p:cNvPr id="11" name="Rectangle 10"/>
            <p:cNvSpPr/>
            <p:nvPr/>
          </p:nvSpPr>
          <p:spPr>
            <a:xfrm>
              <a:off x="349661" y="2116566"/>
              <a:ext cx="4513264" cy="44480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661" y="2120586"/>
              <a:ext cx="4433893" cy="191492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661" y="4915541"/>
              <a:ext cx="4343930" cy="164503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5400000">
              <a:off x="2372095" y="2218895"/>
              <a:ext cx="468398" cy="451326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endParaRPr lang="en-US" sz="3200" dirty="0">
                <a:solidFill>
                  <a:schemeClr val="bg1"/>
                </a:solidFill>
              </a:endParaRPr>
            </a:p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endParaRPr lang="en-US" sz="3200" dirty="0">
                <a:solidFill>
                  <a:schemeClr val="bg1"/>
                </a:solidFill>
              </a:endParaRPr>
            </a:p>
            <a:p>
              <a:r>
                <a:rPr lang="en-US" sz="3200" dirty="0" smtClean="0">
                  <a:solidFill>
                    <a:schemeClr val="bg1"/>
                  </a:solidFill>
                </a:rPr>
                <a:t>…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372972" y="2933859"/>
            <a:ext cx="4975214" cy="29421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522822" y="5676648"/>
            <a:ext cx="0" cy="692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9339365" y="5671147"/>
            <a:ext cx="0" cy="692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59729" y="6363953"/>
            <a:ext cx="10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memReq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991443" y="6369454"/>
            <a:ext cx="111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memResp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317907" y="2545878"/>
            <a:ext cx="602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proc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7056366" y="4154324"/>
            <a:ext cx="3320930" cy="1514068"/>
            <a:chOff x="7209108" y="5201232"/>
            <a:chExt cx="3320930" cy="1514068"/>
          </a:xfrm>
        </p:grpSpPr>
        <p:sp>
          <p:nvSpPr>
            <p:cNvPr id="21" name="Rectangle 20"/>
            <p:cNvSpPr/>
            <p:nvPr/>
          </p:nvSpPr>
          <p:spPr>
            <a:xfrm>
              <a:off x="7877881" y="5391530"/>
              <a:ext cx="2652157" cy="12419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966825" y="6368082"/>
              <a:ext cx="2445067" cy="34721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</a:rPr>
                <a:t>client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966825" y="5201275"/>
              <a:ext cx="1116781" cy="5897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0000"/>
                  </a:solidFill>
                </a:rPr>
                <a:t>iMem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295111" y="5201232"/>
              <a:ext cx="1116781" cy="5897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0000"/>
                  </a:solidFill>
                </a:rPr>
                <a:t>dMem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7966825" y="5881036"/>
              <a:ext cx="2380333" cy="36576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Caching…?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209108" y="6345968"/>
              <a:ext cx="6687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mem</a:t>
              </a:r>
              <a:endParaRPr lang="en-US" dirty="0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6484990" y="3159710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47423" y="3159709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541192" y="315971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44308" y="3159711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7056366" y="3651816"/>
            <a:ext cx="916587" cy="4942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3" idx="0"/>
            <a:endCxn id="30" idx="2"/>
          </p:cNvCxnSpPr>
          <p:nvPr/>
        </p:nvCxnSpPr>
        <p:spPr>
          <a:xfrm flipH="1" flipV="1">
            <a:off x="8091099" y="3633167"/>
            <a:ext cx="281375" cy="521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2"/>
            <a:endCxn id="24" idx="0"/>
          </p:cNvCxnSpPr>
          <p:nvPr/>
        </p:nvCxnSpPr>
        <p:spPr>
          <a:xfrm>
            <a:off x="9294215" y="3633167"/>
            <a:ext cx="406545" cy="5211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29" idx="2"/>
          </p:cNvCxnSpPr>
          <p:nvPr/>
        </p:nvCxnSpPr>
        <p:spPr>
          <a:xfrm flipV="1">
            <a:off x="9985790" y="3633167"/>
            <a:ext cx="593356" cy="5037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278249" y="1656090"/>
            <a:ext cx="5072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Exposes two interfaces to processor (</a:t>
            </a:r>
            <a:r>
              <a:rPr lang="en-US" dirty="0" err="1" smtClean="0"/>
              <a:t>iMem</a:t>
            </a:r>
            <a:r>
              <a:rPr lang="en-US" dirty="0" smtClean="0"/>
              <a:t>, </a:t>
            </a:r>
            <a:r>
              <a:rPr lang="en-US" dirty="0" err="1" smtClean="0"/>
              <a:t>dMem</a:t>
            </a:r>
            <a:r>
              <a:rPr lang="en-US" dirty="0" smtClean="0"/>
              <a:t>),</a:t>
            </a:r>
          </a:p>
          <a:p>
            <a:r>
              <a:rPr lang="en-US" dirty="0" smtClean="0"/>
              <a:t>one to outside world (client)</a:t>
            </a:r>
            <a:endParaRPr lang="en-US" dirty="0"/>
          </a:p>
        </p:txBody>
      </p:sp>
      <p:sp>
        <p:nvSpPr>
          <p:cNvPr id="45" name="Right Arrow 44"/>
          <p:cNvSpPr/>
          <p:nvPr/>
        </p:nvSpPr>
        <p:spPr>
          <a:xfrm rot="928551">
            <a:off x="4705393" y="4120445"/>
            <a:ext cx="2781213" cy="267966"/>
          </a:xfrm>
          <a:prstGeom prst="rightArrow">
            <a:avLst>
              <a:gd name="adj1" fmla="val 22306"/>
              <a:gd name="adj2" fmla="val 50000"/>
            </a:avLst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The non-pipelined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look at code!</a:t>
            </a:r>
          </a:p>
          <a:p>
            <a:pPr lvl="1"/>
            <a:r>
              <a:rPr lang="en-US" dirty="0" smtClean="0"/>
              <a:t>The finite-state-machine implementation</a:t>
            </a:r>
          </a:p>
          <a:p>
            <a:pPr lvl="1"/>
            <a:r>
              <a:rPr lang="en-US" dirty="0" err="1" smtClean="0"/>
              <a:t>src</a:t>
            </a:r>
            <a:r>
              <a:rPr lang="en-US" dirty="0" smtClean="0"/>
              <a:t>/processor/</a:t>
            </a:r>
            <a:r>
              <a:rPr lang="en-US" dirty="0" err="1" smtClean="0"/>
              <a:t>ProcessorFSM.bsv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Notice</a:t>
            </a:r>
            <a:r>
              <a:rPr lang="en-US" dirty="0" smtClean="0"/>
              <a:t>: Only one stage executes at any cycle</a:t>
            </a:r>
          </a:p>
          <a:p>
            <a:pPr lvl="1"/>
            <a:r>
              <a:rPr lang="en-US" dirty="0" smtClean="0"/>
              <a:t>No instructions overlap</a:t>
            </a:r>
          </a:p>
          <a:p>
            <a:pPr lvl="1"/>
            <a:r>
              <a:rPr lang="en-US" dirty="0" smtClean="0"/>
              <a:t>Each instruction takes 3 cycles (4 if memory read) to finish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4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smtClean="0"/>
              <a:t>non-pipelined architecture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708094" y="1613686"/>
            <a:ext cx="10487040" cy="5055755"/>
            <a:chOff x="736970" y="1690688"/>
            <a:chExt cx="10487040" cy="5055755"/>
          </a:xfrm>
        </p:grpSpPr>
        <p:sp>
          <p:nvSpPr>
            <p:cNvPr id="25" name="Rectangle 24"/>
            <p:cNvSpPr/>
            <p:nvPr/>
          </p:nvSpPr>
          <p:spPr>
            <a:xfrm>
              <a:off x="736970" y="1690688"/>
              <a:ext cx="10485443" cy="505575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976" y="1690688"/>
              <a:ext cx="10487025" cy="3714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6976" y="2286263"/>
              <a:ext cx="4514850" cy="2952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6976" y="2572441"/>
              <a:ext cx="5610225" cy="2952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970" y="3146701"/>
              <a:ext cx="4610100" cy="2857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974" y="3738142"/>
              <a:ext cx="1562100" cy="2381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6973" y="3957538"/>
              <a:ext cx="4838700" cy="31432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6971" y="4751010"/>
              <a:ext cx="5124450" cy="37147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6971" y="5593785"/>
              <a:ext cx="5638800" cy="35242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6970" y="6479743"/>
              <a:ext cx="1362075" cy="2667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 rot="16200000">
              <a:off x="3681550" y="507050"/>
              <a:ext cx="312388" cy="501891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4507249" y="718152"/>
              <a:ext cx="312388" cy="572703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971" y="4527183"/>
              <a:ext cx="1562100" cy="238125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971" y="5373476"/>
              <a:ext cx="1562100" cy="23812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16200000">
              <a:off x="4507247" y="3225526"/>
              <a:ext cx="312388" cy="572703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6971" y="6237945"/>
              <a:ext cx="1562100" cy="23812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 rot="16200000">
              <a:off x="4507249" y="2379604"/>
              <a:ext cx="312388" cy="572703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507248" y="1533682"/>
              <a:ext cx="312388" cy="572703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5825095" y="-3092849"/>
              <a:ext cx="312388" cy="1048544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 smtClean="0">
                <a:solidFill>
                  <a:schemeClr val="bg1"/>
                </a:solidFill>
              </a:endParaRP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r>
                <a:rPr lang="en-US" sz="2000" dirty="0" smtClean="0">
                  <a:solidFill>
                    <a:schemeClr val="bg1"/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39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Stored-Program Computer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early computers were programmed by manually adjusting switches and knobs of the individual programming elements</a:t>
            </a:r>
          </a:p>
          <a:p>
            <a:pPr lvl="1"/>
            <a:r>
              <a:rPr lang="en-US" dirty="0" smtClean="0"/>
              <a:t>(e.g., ENIAC, 1945)</a:t>
            </a:r>
          </a:p>
          <a:p>
            <a:r>
              <a:rPr lang="en-US" dirty="0" smtClean="0"/>
              <a:t>von Neumann Machines instead had a</a:t>
            </a:r>
            <a:br>
              <a:rPr lang="en-US" dirty="0" smtClean="0"/>
            </a:br>
            <a:r>
              <a:rPr lang="en-US" dirty="0" smtClean="0"/>
              <a:t>general-purpose CPU, which loaded its</a:t>
            </a:r>
            <a:br>
              <a:rPr lang="en-US" dirty="0" smtClean="0"/>
            </a:br>
            <a:r>
              <a:rPr lang="en-US" dirty="0" smtClean="0"/>
              <a:t>instructions also from memory</a:t>
            </a:r>
          </a:p>
          <a:p>
            <a:pPr lvl="1"/>
            <a:r>
              <a:rPr lang="en-US" dirty="0" smtClean="0"/>
              <a:t>Express a program as a sequence of coded </a:t>
            </a:r>
            <a:br>
              <a:rPr lang="en-US" dirty="0" smtClean="0"/>
            </a:br>
            <a:r>
              <a:rPr lang="en-US" dirty="0" smtClean="0"/>
              <a:t>instructions, which the CPU fetches, interprets,</a:t>
            </a:r>
            <a:br>
              <a:rPr lang="en-US" dirty="0" smtClean="0"/>
            </a:br>
            <a:r>
              <a:rPr lang="en-US" dirty="0" smtClean="0"/>
              <a:t>and executes</a:t>
            </a:r>
          </a:p>
          <a:p>
            <a:pPr lvl="1"/>
            <a:r>
              <a:rPr lang="en-US" dirty="0"/>
              <a:t>“Treating programs as data”</a:t>
            </a:r>
          </a:p>
          <a:p>
            <a:pPr lvl="1"/>
            <a:endParaRPr lang="en-US" dirty="0"/>
          </a:p>
        </p:txBody>
      </p:sp>
      <p:pic>
        <p:nvPicPr>
          <p:cNvPr id="1026" name="Picture 2" descr="https://upload.wikimedia.org/wikipedia/commons/thumb/4/4e/Eniac.jpg/1024px-Eni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93" y="2968017"/>
            <a:ext cx="4663407" cy="356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66510" y="6533884"/>
            <a:ext cx="2725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rgbClr val="000000"/>
                </a:solidFill>
              </a:rPr>
              <a:t>ENIAC, Source</a:t>
            </a:r>
            <a:r>
              <a:rPr lang="en-US" sz="1600" dirty="0" smtClean="0">
                <a:solidFill>
                  <a:srgbClr val="000000"/>
                </a:solidFill>
              </a:rPr>
              <a:t>: US Army photo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984" y="5893758"/>
            <a:ext cx="57038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Similar in concept to a universal Turing machine (1936)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2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The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pipelining yet!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3700" y="4547825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85401" y="4547821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2991" y="454782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4156600" y="4784553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447963" y="4547823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7009196" y="454782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132805" y="4784553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424168" y="4547823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8109010" y="4784552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8400373" y="4547822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5146596" y="3017704"/>
            <a:ext cx="872603" cy="6585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rf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78982" y="5816810"/>
            <a:ext cx="1502354" cy="658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mem.iMem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5381336" y="3684643"/>
            <a:ext cx="0" cy="86317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764742" y="3684643"/>
            <a:ext cx="0" cy="86317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5" idx="0"/>
            <a:endCxn id="32" idx="3"/>
          </p:cNvCxnSpPr>
          <p:nvPr/>
        </p:nvCxnSpPr>
        <p:spPr>
          <a:xfrm rot="16200000" flipV="1">
            <a:off x="7217738" y="2148434"/>
            <a:ext cx="1200849" cy="3597925"/>
          </a:xfrm>
          <a:prstGeom prst="bentConnector2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4" idx="2"/>
            <a:endCxn id="33" idx="1"/>
          </p:cNvCxnSpPr>
          <p:nvPr/>
        </p:nvCxnSpPr>
        <p:spPr>
          <a:xfrm rot="16200000" flipH="1">
            <a:off x="3217168" y="5484264"/>
            <a:ext cx="1124796" cy="198832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33" idx="3"/>
            <a:endCxn id="6" idx="2"/>
          </p:cNvCxnSpPr>
          <p:nvPr/>
        </p:nvCxnSpPr>
        <p:spPr>
          <a:xfrm flipV="1">
            <a:off x="5381336" y="5021281"/>
            <a:ext cx="201562" cy="1124797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7796028" y="5816810"/>
            <a:ext cx="1502354" cy="658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mem.dMem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67" name="Elbow Connector 66"/>
          <p:cNvCxnSpPr>
            <a:stCxn id="12" idx="2"/>
            <a:endCxn id="66" idx="1"/>
          </p:cNvCxnSpPr>
          <p:nvPr/>
        </p:nvCxnSpPr>
        <p:spPr>
          <a:xfrm rot="16200000" flipH="1">
            <a:off x="7115167" y="5465216"/>
            <a:ext cx="1124797" cy="236925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66" idx="3"/>
            <a:endCxn id="5" idx="2"/>
          </p:cNvCxnSpPr>
          <p:nvPr/>
        </p:nvCxnSpPr>
        <p:spPr>
          <a:xfrm flipV="1">
            <a:off x="9298382" y="5021279"/>
            <a:ext cx="318742" cy="1124799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79001" y="422822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f2d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6347838" y="422822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d2e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8293956" y="4228220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e2m</a:t>
            </a:r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 rot="10800000">
            <a:off x="4216494" y="2544241"/>
            <a:ext cx="293665" cy="473458"/>
            <a:chOff x="8585200" y="5308277"/>
            <a:chExt cx="293665" cy="473458"/>
          </a:xfrm>
        </p:grpSpPr>
        <p:cxnSp>
          <p:nvCxnSpPr>
            <p:cNvPr id="99" name="Straight Connector 98"/>
            <p:cNvCxnSpPr>
              <a:stCxn id="10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0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2" name="Elbow Connector 101"/>
          <p:cNvCxnSpPr>
            <a:endCxn id="101" idx="1"/>
          </p:cNvCxnSpPr>
          <p:nvPr/>
        </p:nvCxnSpPr>
        <p:spPr>
          <a:xfrm rot="16200000" flipV="1">
            <a:off x="5099911" y="2075497"/>
            <a:ext cx="1766850" cy="3177795"/>
          </a:xfrm>
          <a:prstGeom prst="bentConnector2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01" idx="3"/>
          </p:cNvCxnSpPr>
          <p:nvPr/>
        </p:nvCxnSpPr>
        <p:spPr>
          <a:xfrm rot="10800000" flipV="1">
            <a:off x="3693280" y="2780970"/>
            <a:ext cx="523214" cy="1766850"/>
          </a:xfrm>
          <a:prstGeom prst="bentConnector2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3842470" y="2951397"/>
            <a:ext cx="970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nextpcQ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26024" y="1849236"/>
            <a:ext cx="3015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nextpcQ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Always </a:t>
            </a:r>
            <a:r>
              <a:rPr lang="en-US" dirty="0" err="1" smtClean="0">
                <a:solidFill>
                  <a:srgbClr val="FF0000"/>
                </a:solidFill>
              </a:rPr>
              <a:t>enqueued</a:t>
            </a:r>
            <a:r>
              <a:rPr lang="en-US" dirty="0" smtClean="0">
                <a:solidFill>
                  <a:srgbClr val="FF0000"/>
                </a:solidFill>
              </a:rPr>
              <a:t> by execute: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Either PC+4 or branch target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9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Non-pipeline fetch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Checking </a:t>
            </a:r>
            <a:r>
              <a:rPr lang="en-US" dirty="0" err="1" smtClean="0"/>
              <a:t>nextpcQ.notEmpty</a:t>
            </a:r>
            <a:r>
              <a:rPr lang="en-US" dirty="0" smtClean="0"/>
              <a:t> because it is empty initially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06" y="2737134"/>
            <a:ext cx="87630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Non-pipeline </a:t>
            </a:r>
            <a:r>
              <a:rPr lang="en-US" dirty="0" smtClean="0"/>
              <a:t>decode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15" y="1825624"/>
            <a:ext cx="11223171" cy="4700303"/>
          </a:xfrm>
        </p:spPr>
        <p:txBody>
          <a:bodyPr>
            <a:normAutofit/>
          </a:bodyPr>
          <a:lstStyle/>
          <a:p>
            <a:r>
              <a:rPr lang="en-US" dirty="0" smtClean="0"/>
              <a:t>“decode” function defined in </a:t>
            </a:r>
            <a:r>
              <a:rPr lang="en-US" dirty="0" err="1" smtClean="0"/>
              <a:t>src</a:t>
            </a:r>
            <a:r>
              <a:rPr lang="en-US" dirty="0" smtClean="0"/>
              <a:t>/</a:t>
            </a:r>
            <a:r>
              <a:rPr lang="en-US" dirty="0" err="1" smtClean="0"/>
              <a:t>Decode.bsv</a:t>
            </a:r>
            <a:endParaRPr lang="en-US" dirty="0" smtClean="0"/>
          </a:p>
          <a:p>
            <a:pPr lvl="1"/>
            <a:r>
              <a:rPr lang="en-US" dirty="0" smtClean="0"/>
              <a:t>Extracts bit-encoded information and expands it into an easy-to-use structure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Let’s look at code! (</a:t>
            </a:r>
            <a:r>
              <a:rPr lang="en-US" dirty="0" err="1" smtClean="0"/>
              <a:t>Decode.bsv</a:t>
            </a:r>
            <a:r>
              <a:rPr lang="en-US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2654918"/>
            <a:ext cx="9420225" cy="2819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25560" y="5949669"/>
            <a:ext cx="85537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Intermediate values </a:t>
            </a:r>
            <a:r>
              <a:rPr lang="en-US" sz="2000" dirty="0" smtClean="0"/>
              <a:t>(like </a:t>
            </a:r>
            <a:r>
              <a:rPr lang="en-US" sz="2000" dirty="0" err="1" smtClean="0"/>
              <a:t>immU</a:t>
            </a:r>
            <a:r>
              <a:rPr lang="en-US" sz="2000" dirty="0" smtClean="0"/>
              <a:t>) </a:t>
            </a:r>
            <a:r>
              <a:rPr lang="en-US" sz="2000" dirty="0"/>
              <a:t>calculated once and used in all case </a:t>
            </a:r>
            <a:r>
              <a:rPr lang="en-US" sz="2000" dirty="0" smtClean="0"/>
              <a:t>statements!</a:t>
            </a:r>
          </a:p>
          <a:p>
            <a:r>
              <a:rPr lang="en-US" sz="2000" dirty="0" smtClean="0"/>
              <a:t>to </a:t>
            </a:r>
            <a:r>
              <a:rPr lang="en-US" sz="2000" dirty="0"/>
              <a:t>encourage </a:t>
            </a:r>
            <a:r>
              <a:rPr lang="en-US" sz="2000" dirty="0" smtClean="0"/>
              <a:t>combinational circuit </a:t>
            </a:r>
            <a:r>
              <a:rPr lang="en-US" sz="2000" dirty="0"/>
              <a:t>re-use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78316" y="3241315"/>
            <a:ext cx="359022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Bluespec</a:t>
            </a:r>
            <a:r>
              <a:rPr lang="en-US" dirty="0" smtClean="0"/>
              <a:t> functions are simple data transformation (No state changes)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6429676" y="3564481"/>
            <a:ext cx="548640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1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Non-pipeline </a:t>
            </a:r>
            <a:r>
              <a:rPr lang="en-US" dirty="0" smtClean="0"/>
              <a:t>execute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“exec” implements ALU operations (in </a:t>
            </a:r>
            <a:r>
              <a:rPr lang="en-US" dirty="0" err="1" smtClean="0"/>
              <a:t>src</a:t>
            </a:r>
            <a:r>
              <a:rPr lang="en-US" dirty="0" smtClean="0"/>
              <a:t>/</a:t>
            </a:r>
            <a:r>
              <a:rPr lang="en-US" dirty="0" err="1" smtClean="0"/>
              <a:t>Execute.bsv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15" y="2427170"/>
            <a:ext cx="6896100" cy="426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29155" y="3953585"/>
            <a:ext cx="359022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Bluespec</a:t>
            </a:r>
            <a:r>
              <a:rPr lang="en-US" dirty="0" smtClean="0"/>
              <a:t> functions are simple data transformation (No state changes)</a:t>
            </a:r>
            <a:endParaRPr lang="en-US" dirty="0"/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7380515" y="4276751"/>
            <a:ext cx="548640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80515" y="4829394"/>
            <a:ext cx="413886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non-pipelined version always </a:t>
            </a:r>
            <a:r>
              <a:rPr lang="en-US" dirty="0" err="1" smtClean="0"/>
              <a:t>enqueues</a:t>
            </a:r>
            <a:endParaRPr lang="en-US" dirty="0"/>
          </a:p>
          <a:p>
            <a:r>
              <a:rPr lang="en-US" dirty="0" err="1" smtClean="0"/>
              <a:t>nextpcQ</a:t>
            </a:r>
            <a:r>
              <a:rPr lang="en-US" dirty="0" smtClean="0"/>
              <a:t> for Fetch</a:t>
            </a: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4581625" y="4829395"/>
            <a:ext cx="2798890" cy="3231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Non-pipeline </a:t>
            </a:r>
            <a:r>
              <a:rPr lang="en-US" dirty="0" err="1" smtClean="0"/>
              <a:t>writeback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Straightforward enough!</a:t>
            </a:r>
          </a:p>
          <a:p>
            <a:pPr lvl="1"/>
            <a:r>
              <a:rPr lang="en-US" dirty="0" smtClean="0"/>
              <a:t>Let’s look at code! And notice handling of signed/unsigned numbers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328" y="2965234"/>
            <a:ext cx="51435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5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start pipelining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handling branch hazards</a:t>
            </a:r>
          </a:p>
          <a:p>
            <a:pPr lvl="1"/>
            <a:r>
              <a:rPr lang="en-US" dirty="0" smtClean="0"/>
              <a:t>Data hazards produce wrong results, </a:t>
            </a:r>
          </a:p>
          <a:p>
            <a:pPr lvl="1"/>
            <a:r>
              <a:rPr lang="en-US" dirty="0" smtClean="0"/>
              <a:t>but without handling branch hazards we cannot pipeline things at all</a:t>
            </a:r>
          </a:p>
          <a:p>
            <a:pPr lvl="2"/>
            <a:r>
              <a:rPr lang="en-US" dirty="0" smtClean="0"/>
              <a:t>Which address should Fetch read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Things to solve: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Branch hazard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Load-Use hazard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Read-After-Write hazard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smtClean="0"/>
              <a:t>Pipelining step 1: Branch hazards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epochs to fetch and execute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55574" y="5183925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37275" y="5183921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84865" y="518392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4108474" y="5420653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399837" y="5183923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961070" y="518392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084679" y="5420653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376042" y="5183923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8060884" y="5420652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8352247" y="5183922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1681598" y="4312340"/>
            <a:ext cx="952901" cy="3411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40318" y="3698332"/>
            <a:ext cx="1359984" cy="3411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epochFetch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888568" y="3924312"/>
            <a:ext cx="1514687" cy="3411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epochExecute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6" name="Straight Arrow Connector 35"/>
          <p:cNvCxnSpPr>
            <a:stCxn id="30" idx="3"/>
          </p:cNvCxnSpPr>
          <p:nvPr/>
        </p:nvCxnSpPr>
        <p:spPr>
          <a:xfrm>
            <a:off x="3000302" y="3868886"/>
            <a:ext cx="413509" cy="1315035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9" idx="3"/>
            <a:endCxn id="4" idx="1"/>
          </p:cNvCxnSpPr>
          <p:nvPr/>
        </p:nvCxnSpPr>
        <p:spPr>
          <a:xfrm>
            <a:off x="2634499" y="4482895"/>
            <a:ext cx="521075" cy="937759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1" idx="2"/>
          </p:cNvCxnSpPr>
          <p:nvPr/>
        </p:nvCxnSpPr>
        <p:spPr>
          <a:xfrm flipH="1">
            <a:off x="7764857" y="4265420"/>
            <a:ext cx="881055" cy="889995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30875" y="486432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f2d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6299712" y="486432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d2e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8245830" y="4864320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e2m</a:t>
            </a:r>
            <a:endParaRPr lang="en-US" dirty="0"/>
          </a:p>
        </p:txBody>
      </p:sp>
      <p:grpSp>
        <p:nvGrpSpPr>
          <p:cNvPr id="76" name="Group 75"/>
          <p:cNvGrpSpPr/>
          <p:nvPr/>
        </p:nvGrpSpPr>
        <p:grpSpPr>
          <a:xfrm rot="10800000">
            <a:off x="4155238" y="3180346"/>
            <a:ext cx="293665" cy="473458"/>
            <a:chOff x="8585200" y="5308277"/>
            <a:chExt cx="293665" cy="473458"/>
          </a:xfrm>
        </p:grpSpPr>
        <p:cxnSp>
          <p:nvCxnSpPr>
            <p:cNvPr id="77" name="Straight Connector 76"/>
            <p:cNvCxnSpPr>
              <a:stCxn id="79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0" name="Elbow Connector 79"/>
          <p:cNvCxnSpPr>
            <a:stCxn id="12" idx="0"/>
            <a:endCxn id="79" idx="1"/>
          </p:cNvCxnSpPr>
          <p:nvPr/>
        </p:nvCxnSpPr>
        <p:spPr>
          <a:xfrm rot="16200000" flipV="1">
            <a:off x="5038655" y="2711602"/>
            <a:ext cx="1766850" cy="3177795"/>
          </a:xfrm>
          <a:prstGeom prst="bentConnector2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/>
          <p:cNvCxnSpPr>
            <a:stCxn id="79" idx="3"/>
            <a:endCxn id="4" idx="0"/>
          </p:cNvCxnSpPr>
          <p:nvPr/>
        </p:nvCxnSpPr>
        <p:spPr>
          <a:xfrm rot="10800000" flipV="1">
            <a:off x="3632024" y="3417075"/>
            <a:ext cx="523214" cy="1766850"/>
          </a:xfrm>
          <a:prstGeom prst="bentConnector2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781214" y="3587502"/>
            <a:ext cx="970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nextpcQ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501067" y="2479489"/>
            <a:ext cx="4974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nextpcQ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Enqueued</a:t>
            </a:r>
            <a:r>
              <a:rPr lang="en-US" dirty="0" smtClean="0">
                <a:solidFill>
                  <a:srgbClr val="FF0000"/>
                </a:solidFill>
              </a:rPr>
              <a:t> by execute only when branch </a:t>
            </a:r>
            <a:r>
              <a:rPr lang="en-US" dirty="0" err="1" smtClean="0">
                <a:solidFill>
                  <a:srgbClr val="FF0000"/>
                </a:solidFill>
              </a:rPr>
              <a:t>mispredict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(Update epochs when it does!)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893630" y="6192764"/>
            <a:ext cx="2884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“epoch” and “</a:t>
            </a:r>
            <a:r>
              <a:rPr lang="en-US" dirty="0" err="1" smtClean="0">
                <a:solidFill>
                  <a:srgbClr val="FF0000"/>
                </a:solidFill>
              </a:rPr>
              <a:t>pc_predicted</a:t>
            </a:r>
            <a:r>
              <a:rPr lang="en-US" dirty="0" smtClean="0">
                <a:solidFill>
                  <a:srgbClr val="FF0000"/>
                </a:solidFill>
              </a:rPr>
              <a:t>”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added to inter-stage data</a:t>
            </a:r>
          </a:p>
        </p:txBody>
      </p:sp>
      <p:cxnSp>
        <p:nvCxnSpPr>
          <p:cNvPr id="25" name="Straight Arrow Connector 24"/>
          <p:cNvCxnSpPr>
            <a:stCxn id="51" idx="0"/>
          </p:cNvCxnSpPr>
          <p:nvPr/>
        </p:nvCxnSpPr>
        <p:spPr>
          <a:xfrm flipH="1" flipV="1">
            <a:off x="4602298" y="5723684"/>
            <a:ext cx="733747" cy="46908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0"/>
          </p:cNvCxnSpPr>
          <p:nvPr/>
        </p:nvCxnSpPr>
        <p:spPr>
          <a:xfrm flipV="1">
            <a:off x="5336045" y="5757494"/>
            <a:ext cx="1141227" cy="43527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107826" y="6102426"/>
            <a:ext cx="3478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Ignore unless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instruction.epoch</a:t>
            </a:r>
            <a:r>
              <a:rPr lang="en-US" dirty="0" smtClean="0">
                <a:solidFill>
                  <a:srgbClr val="FF0000"/>
                </a:solidFill>
              </a:rPr>
              <a:t> == </a:t>
            </a:r>
            <a:r>
              <a:rPr lang="en-US" dirty="0" err="1" smtClean="0">
                <a:solidFill>
                  <a:srgbClr val="FF0000"/>
                </a:solidFill>
              </a:rPr>
              <a:t>epochExecute</a:t>
            </a:r>
            <a:endParaRPr lang="en-US" dirty="0" smtClean="0">
              <a:solidFill>
                <a:srgbClr val="FF0000"/>
              </a:solidFill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H="1" flipV="1">
            <a:off x="7603958" y="5739240"/>
            <a:ext cx="160900" cy="45197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62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Modifying fetch for branch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track of </a:t>
            </a:r>
            <a:r>
              <a:rPr lang="en-US" dirty="0" err="1" smtClean="0"/>
              <a:t>epochFetch</a:t>
            </a:r>
            <a:endParaRPr lang="en-US" dirty="0" smtClean="0"/>
          </a:p>
          <a:p>
            <a:r>
              <a:rPr lang="en-US" dirty="0" smtClean="0"/>
              <a:t>Augmented F2D with two new elements</a:t>
            </a:r>
          </a:p>
          <a:p>
            <a:pPr lvl="1"/>
            <a:r>
              <a:rPr lang="en-US" dirty="0" smtClean="0"/>
              <a:t>epoch of </a:t>
            </a:r>
            <a:r>
              <a:rPr lang="en-US" dirty="0" smtClean="0"/>
              <a:t>each </a:t>
            </a:r>
            <a:r>
              <a:rPr lang="en-US" dirty="0" smtClean="0"/>
              <a:t>fetched instruction (For execute to check)</a:t>
            </a:r>
          </a:p>
          <a:p>
            <a:pPr lvl="1"/>
            <a:r>
              <a:rPr lang="en-US" dirty="0" err="1" smtClean="0"/>
              <a:t>pc_predicted</a:t>
            </a:r>
            <a:r>
              <a:rPr lang="en-US" dirty="0" smtClean="0"/>
              <a:t>, which is the predicted next instruction after this one </a:t>
            </a:r>
            <a:br>
              <a:rPr lang="en-US" dirty="0" smtClean="0"/>
            </a:br>
            <a:r>
              <a:rPr lang="en-US" dirty="0" smtClean="0"/>
              <a:t>(For execute to compare against branch instruction results)</a:t>
            </a:r>
          </a:p>
          <a:p>
            <a:r>
              <a:rPr lang="en-US" dirty="0" err="1" smtClean="0"/>
              <a:t>nextpcQ</a:t>
            </a:r>
            <a:r>
              <a:rPr lang="en-US" dirty="0" smtClean="0"/>
              <a:t> is now only </a:t>
            </a:r>
            <a:r>
              <a:rPr lang="en-US" dirty="0" err="1" smtClean="0"/>
              <a:t>enqueued</a:t>
            </a:r>
            <a:r>
              <a:rPr lang="en-US" dirty="0" smtClean="0"/>
              <a:t> </a:t>
            </a:r>
            <a:r>
              <a:rPr lang="en-US" dirty="0" smtClean="0"/>
              <a:t>when </a:t>
            </a:r>
            <a:r>
              <a:rPr lang="en-US" dirty="0" err="1" smtClean="0"/>
              <a:t>mispredicts</a:t>
            </a:r>
            <a:r>
              <a:rPr lang="en-US" dirty="0" smtClean="0"/>
              <a:t> happen</a:t>
            </a:r>
          </a:p>
          <a:p>
            <a:pPr lvl="1"/>
            <a:r>
              <a:rPr lang="en-US" dirty="0" smtClean="0"/>
              <a:t>Update </a:t>
            </a:r>
            <a:r>
              <a:rPr lang="en-US" dirty="0" err="1" smtClean="0"/>
              <a:t>epochFetch</a:t>
            </a:r>
            <a:r>
              <a:rPr lang="en-US" dirty="0" smtClean="0"/>
              <a:t>, change current 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8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fetch for branch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63596"/>
          <a:stretch/>
        </p:blipFill>
        <p:spPr>
          <a:xfrm>
            <a:off x="570598" y="1554931"/>
            <a:ext cx="10877550" cy="1862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02487" y="2066944"/>
            <a:ext cx="287039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Is a Boolean epoch enough?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35990" b="34190"/>
          <a:stretch/>
        </p:blipFill>
        <p:spPr>
          <a:xfrm>
            <a:off x="570598" y="3393265"/>
            <a:ext cx="10877550" cy="15252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0" y="3960443"/>
            <a:ext cx="188778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Take new PC and</a:t>
            </a:r>
          </a:p>
          <a:p>
            <a:r>
              <a:rPr lang="en-US" dirty="0" smtClean="0"/>
              <a:t>Increment epoch</a:t>
            </a:r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68261" b="-2178"/>
          <a:stretch/>
        </p:blipFill>
        <p:spPr>
          <a:xfrm>
            <a:off x="570598" y="4918509"/>
            <a:ext cx="10877550" cy="17347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42533" y="4833503"/>
            <a:ext cx="372927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New prediction = pc + 4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Can change this for better prediction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2487" y="2799125"/>
            <a:ext cx="287039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Temporary variables </a:t>
            </a:r>
            <a:r>
              <a:rPr lang="en-US" dirty="0" err="1" smtClean="0"/>
              <a:t>curpc</a:t>
            </a:r>
            <a:r>
              <a:rPr lang="en-US" dirty="0" smtClean="0"/>
              <a:t> and </a:t>
            </a:r>
            <a:r>
              <a:rPr lang="en-US" dirty="0" err="1" smtClean="0"/>
              <a:t>epoch_fetched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560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Modifying execute for branch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Epoch of the instruction is compared against </a:t>
            </a:r>
            <a:r>
              <a:rPr lang="en-US" dirty="0" err="1" smtClean="0"/>
              <a:t>epochExecute</a:t>
            </a:r>
            <a:endParaRPr lang="en-US" dirty="0" smtClean="0"/>
          </a:p>
          <a:p>
            <a:pPr lvl="1"/>
            <a:r>
              <a:rPr lang="en-US" dirty="0" smtClean="0"/>
              <a:t>Ignored if wrong epoch!</a:t>
            </a:r>
          </a:p>
          <a:p>
            <a:r>
              <a:rPr lang="en-US" dirty="0" err="1" smtClean="0"/>
              <a:t>nextpcQ</a:t>
            </a:r>
            <a:r>
              <a:rPr lang="en-US" dirty="0" smtClean="0"/>
              <a:t> only </a:t>
            </a:r>
            <a:r>
              <a:rPr lang="en-US" dirty="0" err="1" smtClean="0"/>
              <a:t>enqueued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 err="1" smtClean="0"/>
              <a:t>misprediction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2336"/>
          <a:stretch/>
        </p:blipFill>
        <p:spPr>
          <a:xfrm>
            <a:off x="4967939" y="2459054"/>
            <a:ext cx="6953250" cy="15354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812" y="5384250"/>
            <a:ext cx="4483523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Is a Boolean epoch enough?</a:t>
            </a:r>
          </a:p>
          <a:p>
            <a:r>
              <a:rPr lang="en-US" dirty="0" smtClean="0"/>
              <a:t>Yes! Because epochs can only change within</a:t>
            </a:r>
          </a:p>
          <a:p>
            <a:r>
              <a:rPr lang="en-US" dirty="0" smtClean="0"/>
              <a:t>if (</a:t>
            </a:r>
            <a:r>
              <a:rPr lang="en-US" dirty="0" err="1" smtClean="0"/>
              <a:t>epoch_fetched</a:t>
            </a:r>
            <a:r>
              <a:rPr lang="en-US" dirty="0" smtClean="0"/>
              <a:t> == </a:t>
            </a:r>
            <a:r>
              <a:rPr lang="en-US" dirty="0" err="1" smtClean="0"/>
              <a:t>epochExecute</a:t>
            </a:r>
            <a:r>
              <a:rPr lang="en-US" dirty="0" smtClean="0"/>
              <a:t>) block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967938" y="3994484"/>
            <a:ext cx="6953251" cy="2311134"/>
            <a:chOff x="4967938" y="3994484"/>
            <a:chExt cx="6953251" cy="231113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t="54798"/>
            <a:stretch/>
          </p:blipFill>
          <p:spPr>
            <a:xfrm>
              <a:off x="4967939" y="4462882"/>
              <a:ext cx="6953250" cy="184273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5400000">
              <a:off x="8210365" y="752057"/>
              <a:ext cx="468398" cy="695325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none" rtlCol="0">
              <a:noAutofit/>
            </a:bodyPr>
            <a:lstStyle/>
            <a:p>
              <a:endParaRPr lang="en-US" sz="2800" dirty="0" smtClean="0">
                <a:solidFill>
                  <a:schemeClr val="bg1"/>
                </a:solidFill>
              </a:endParaRPr>
            </a:p>
            <a:p>
              <a:endParaRPr lang="en-US" sz="2800" dirty="0">
                <a:solidFill>
                  <a:schemeClr val="bg1"/>
                </a:solidFill>
              </a:endParaRPr>
            </a:p>
            <a:p>
              <a:endParaRPr lang="en-US" sz="2800" dirty="0" smtClean="0">
                <a:solidFill>
                  <a:schemeClr val="bg1"/>
                </a:solidFill>
              </a:endParaRPr>
            </a:p>
            <a:p>
              <a:endParaRPr lang="en-US" sz="2800" dirty="0" smtClean="0">
                <a:solidFill>
                  <a:schemeClr val="bg1"/>
                </a:solidFill>
              </a:endParaRPr>
            </a:p>
            <a:p>
              <a:endParaRPr lang="en-US" sz="2800" dirty="0">
                <a:solidFill>
                  <a:schemeClr val="bg1"/>
                </a:solidFill>
              </a:endParaRPr>
            </a:p>
            <a:p>
              <a:endParaRPr lang="en-US" sz="2800" dirty="0" smtClean="0">
                <a:solidFill>
                  <a:schemeClr val="bg1"/>
                </a:solidFill>
              </a:endParaRPr>
            </a:p>
            <a:p>
              <a:endParaRPr lang="en-US" sz="2800" dirty="0">
                <a:solidFill>
                  <a:schemeClr val="bg1"/>
                </a:solidFill>
              </a:endParaRPr>
            </a:p>
            <a:p>
              <a:r>
                <a:rPr lang="en-US" sz="2800" dirty="0" smtClean="0">
                  <a:solidFill>
                    <a:schemeClr val="bg1"/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034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Neumann and Turing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Turing machine is a mathematical model of computing machines </a:t>
            </a:r>
          </a:p>
          <a:p>
            <a:pPr lvl="1"/>
            <a:r>
              <a:rPr lang="en-US" dirty="0" smtClean="0"/>
              <a:t>Proven to be able to compute any mechanically computable functions</a:t>
            </a:r>
          </a:p>
          <a:p>
            <a:pPr lvl="1"/>
            <a:r>
              <a:rPr lang="en-US" dirty="0" smtClean="0"/>
              <a:t>Anything an algorithm can compute, it can compute</a:t>
            </a:r>
          </a:p>
          <a:p>
            <a:r>
              <a:rPr lang="en-US" dirty="0" smtClean="0"/>
              <a:t>Components include</a:t>
            </a:r>
          </a:p>
          <a:p>
            <a:pPr lvl="1"/>
            <a:r>
              <a:rPr lang="en-US" dirty="0" smtClean="0"/>
              <a:t>An infinite tape (like memory) and a header which can read/write a location</a:t>
            </a:r>
          </a:p>
          <a:p>
            <a:pPr lvl="1"/>
            <a:r>
              <a:rPr lang="en-US" dirty="0" smtClean="0"/>
              <a:t>A state transition diagram (like program) and a current location (like pc)</a:t>
            </a:r>
          </a:p>
          <a:p>
            <a:pPr lvl="2"/>
            <a:r>
              <a:rPr lang="en-US" dirty="0" smtClean="0"/>
              <a:t>State transition done according to current value in tape</a:t>
            </a:r>
          </a:p>
          <a:p>
            <a:r>
              <a:rPr lang="en-US" dirty="0" smtClean="0"/>
              <a:t>Only natural that computer designs </a:t>
            </a:r>
            <a:br>
              <a:rPr lang="en-US" dirty="0" smtClean="0"/>
            </a:br>
            <a:r>
              <a:rPr lang="en-US" dirty="0" smtClean="0"/>
              <a:t>gravitate towards provably universal models</a:t>
            </a:r>
            <a:endParaRPr lang="en-US" dirty="0"/>
          </a:p>
        </p:txBody>
      </p:sp>
      <p:pic>
        <p:nvPicPr>
          <p:cNvPr id="2050" name="Picture 2" descr="Turing Machine Schem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520" y="4608847"/>
            <a:ext cx="47339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428522" y="6364839"/>
            <a:ext cx="2929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</a:t>
            </a:r>
            <a:r>
              <a:rPr lang="en-US" sz="1600" dirty="0" err="1" smtClean="0">
                <a:solidFill>
                  <a:srgbClr val="000000"/>
                </a:solidFill>
              </a:rPr>
              <a:t>Manolis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Kamvysselis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microarchitecture in </a:t>
            </a:r>
            <a:r>
              <a:rPr lang="en-US" dirty="0" err="1"/>
              <a:t>Bluespec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Pipelining step 1: Branch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look at code!</a:t>
            </a:r>
          </a:p>
          <a:p>
            <a:pPr lvl="1"/>
            <a:r>
              <a:rPr lang="en-US" dirty="0"/>
              <a:t>The finite-state-machine implementation</a:t>
            </a:r>
          </a:p>
          <a:p>
            <a:pPr lvl="1"/>
            <a:r>
              <a:rPr lang="en-US" dirty="0" err="1" smtClean="0"/>
              <a:t>src</a:t>
            </a:r>
            <a:r>
              <a:rPr lang="en-US" dirty="0" smtClean="0"/>
              <a:t>/processor/</a:t>
            </a:r>
            <a:r>
              <a:rPr lang="en-US" dirty="0" err="1" smtClean="0"/>
              <a:t>Processor.bsv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/>
              <a:t>Notice: </a:t>
            </a:r>
            <a:r>
              <a:rPr lang="en-US" dirty="0" smtClean="0"/>
              <a:t>Now all stages fire at (almost) every cycle</a:t>
            </a:r>
            <a:endParaRPr lang="en-US" dirty="0"/>
          </a:p>
          <a:p>
            <a:pPr lvl="1"/>
            <a:r>
              <a:rPr lang="en-US" dirty="0" smtClean="0"/>
              <a:t>Branches are handled correctly</a:t>
            </a:r>
          </a:p>
          <a:p>
            <a:pPr lvl="1"/>
            <a:r>
              <a:rPr lang="en-US" dirty="0" err="1" smtClean="0"/>
              <a:t>Mis</a:t>
            </a:r>
            <a:r>
              <a:rPr lang="en-US" dirty="0" smtClean="0"/>
              <a:t>-predicts have performance overhead!</a:t>
            </a:r>
          </a:p>
          <a:p>
            <a:pPr lvl="1"/>
            <a:r>
              <a:rPr lang="en-US" dirty="0" smtClean="0"/>
              <a:t>Data hazards not handled yet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10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run some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simulation environment defined in mmap.txt</a:t>
            </a:r>
          </a:p>
          <a:p>
            <a:pPr lvl="1"/>
            <a:r>
              <a:rPr lang="en-US" dirty="0" smtClean="0"/>
              <a:t># Load </a:t>
            </a:r>
            <a:r>
              <a:rPr lang="en-US" dirty="0" err="1" smtClean="0"/>
              <a:t>sw</a:t>
            </a:r>
            <a:r>
              <a:rPr lang="en-US" dirty="0" smtClean="0"/>
              <a:t>/</a:t>
            </a:r>
            <a:r>
              <a:rPr lang="en-US" dirty="0" err="1" smtClean="0"/>
              <a:t>obj</a:t>
            </a:r>
            <a:r>
              <a:rPr lang="en-US" dirty="0" smtClean="0"/>
              <a:t>/branch1.bin to address 0, and MMIO to check if data written to 1024 is “3”</a:t>
            </a:r>
          </a:p>
          <a:p>
            <a:pPr lvl="1"/>
            <a:r>
              <a:rPr lang="en-US" dirty="0" smtClean="0"/>
              <a:t>+</a:t>
            </a:r>
            <a:r>
              <a:rPr lang="en-US" dirty="0"/>
              <a:t>0 </a:t>
            </a:r>
            <a:r>
              <a:rPr lang="en-US" dirty="0" err="1" smtClean="0"/>
              <a:t>sw</a:t>
            </a:r>
            <a:r>
              <a:rPr lang="en-US" dirty="0" smtClean="0"/>
              <a:t>/</a:t>
            </a:r>
            <a:r>
              <a:rPr lang="en-US" dirty="0" err="1" smtClean="0"/>
              <a:t>obj</a:t>
            </a:r>
            <a:r>
              <a:rPr lang="en-US" dirty="0" smtClean="0"/>
              <a:t>/branch1.bin </a:t>
            </a:r>
          </a:p>
          <a:p>
            <a:pPr lvl="1"/>
            <a:r>
              <a:rPr lang="en-US" dirty="0"/>
              <a:t>?1024 </a:t>
            </a:r>
            <a:r>
              <a:rPr lang="en-US" dirty="0" smtClean="0"/>
              <a:t>3</a:t>
            </a:r>
          </a:p>
          <a:p>
            <a:r>
              <a:rPr lang="en-US" dirty="0" smtClean="0"/>
              <a:t>Let’s try running branch1.bin, pipeunsafe2.bin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40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run some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Branch1.s has a lot of “</a:t>
            </a:r>
            <a:r>
              <a:rPr lang="en-US" dirty="0" err="1" smtClean="0"/>
              <a:t>nop”s</a:t>
            </a:r>
            <a:r>
              <a:rPr lang="en-US" dirty="0" smtClean="0"/>
              <a:t> to remove</a:t>
            </a:r>
            <a:br>
              <a:rPr lang="en-US" dirty="0" smtClean="0"/>
            </a:br>
            <a:r>
              <a:rPr lang="en-US" dirty="0" smtClean="0"/>
              <a:t>data hazards via code</a:t>
            </a:r>
          </a:p>
          <a:p>
            <a:pPr lvl="1"/>
            <a:r>
              <a:rPr lang="en-US" dirty="0" smtClean="0"/>
              <a:t>Some </a:t>
            </a:r>
            <a:r>
              <a:rPr lang="en-US" dirty="0" err="1" smtClean="0"/>
              <a:t>mis</a:t>
            </a:r>
            <a:r>
              <a:rPr lang="en-US" dirty="0" smtClean="0"/>
              <a:t>-predict overhead, but runs correctly!</a:t>
            </a:r>
          </a:p>
          <a:p>
            <a:r>
              <a:rPr lang="en-US" dirty="0" smtClean="0"/>
              <a:t>pipeunsafe2.s on the </a:t>
            </a:r>
            <a:br>
              <a:rPr lang="en-US" dirty="0" smtClean="0"/>
            </a:br>
            <a:r>
              <a:rPr lang="en-US" dirty="0" smtClean="0"/>
              <a:t>other hand…</a:t>
            </a:r>
          </a:p>
          <a:p>
            <a:pPr lvl="1"/>
            <a:r>
              <a:rPr lang="en-US" dirty="0" smtClean="0"/>
              <a:t>Hazards even within “la”!</a:t>
            </a:r>
          </a:p>
          <a:p>
            <a:pPr lvl="1"/>
            <a:r>
              <a:rPr lang="en-US" dirty="0" smtClean="0"/>
              <a:t>As </a:t>
            </a:r>
            <a:r>
              <a:rPr lang="en-US" dirty="0" smtClean="0"/>
              <a:t>expected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853" y="3376613"/>
            <a:ext cx="3057525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432" y="1690688"/>
            <a:ext cx="3086100" cy="4924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61853" y="3057010"/>
            <a:ext cx="148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pipeunsafe2.s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70432" y="1355766"/>
            <a:ext cx="1098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branch1.s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510867" y="3869267"/>
            <a:ext cx="508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202784" y="4826586"/>
            <a:ext cx="1192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#far enough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65286" y="5098791"/>
            <a:ext cx="15239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#t0,s1,s2,d3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#not far enough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740766" y="2681329"/>
            <a:ext cx="404261" cy="194842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223240" y="4377267"/>
            <a:ext cx="1192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#far enough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1187" y="6245781"/>
            <a:ext cx="448352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Let’s run the code and look at the results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008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Branch1.s: Points to focus 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49459" y="1438436"/>
            <a:ext cx="704254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…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[</a:t>
            </a:r>
            <a:r>
              <a:rPr lang="en-US" dirty="0">
                <a:solidFill>
                  <a:srgbClr val="000000"/>
                </a:solidFill>
              </a:rPr>
              <a:t>0x0000000a:0x0028] Fetching instruction count 0x000a</a:t>
            </a:r>
          </a:p>
          <a:p>
            <a:r>
              <a:rPr lang="en-US" dirty="0">
                <a:solidFill>
                  <a:srgbClr val="00B050"/>
                </a:solidFill>
              </a:rPr>
              <a:t>[0x0000000b:0x002c] Fetching instruction count 0x000b</a:t>
            </a:r>
          </a:p>
          <a:p>
            <a:r>
              <a:rPr lang="en-US" dirty="0">
                <a:solidFill>
                  <a:srgbClr val="000000"/>
                </a:solidFill>
              </a:rPr>
              <a:t>[0x0000000b:0x0028] Decoding 0x00730663</a:t>
            </a:r>
          </a:p>
          <a:p>
            <a:r>
              <a:rPr lang="en-US" dirty="0">
                <a:solidFill>
                  <a:srgbClr val="FF0000"/>
                </a:solidFill>
              </a:rPr>
              <a:t>[0x0000000c:0x0030] Fetching instruction count 0x000c</a:t>
            </a:r>
          </a:p>
          <a:p>
            <a:r>
              <a:rPr lang="en-US" dirty="0">
                <a:solidFill>
                  <a:srgbClr val="00B050"/>
                </a:solidFill>
              </a:rPr>
              <a:t>[0x0000000c:0x002c] Decoding 0x01c2a023</a:t>
            </a:r>
          </a:p>
          <a:p>
            <a:r>
              <a:rPr lang="en-US" dirty="0">
                <a:solidFill>
                  <a:srgbClr val="000000"/>
                </a:solidFill>
              </a:rPr>
              <a:t>[0x0000000c:0x0028] </a:t>
            </a:r>
            <a:r>
              <a:rPr lang="en-US" dirty="0" smtClean="0">
                <a:solidFill>
                  <a:srgbClr val="000000"/>
                </a:solidFill>
              </a:rPr>
              <a:t>    detected </a:t>
            </a:r>
            <a:r>
              <a:rPr lang="en-US" dirty="0" err="1">
                <a:solidFill>
                  <a:srgbClr val="000000"/>
                </a:solidFill>
              </a:rPr>
              <a:t>misprediction</a:t>
            </a:r>
            <a:r>
              <a:rPr lang="en-US" dirty="0">
                <a:solidFill>
                  <a:srgbClr val="000000"/>
                </a:solidFill>
              </a:rPr>
              <a:t>, jumping to 0x00000034</a:t>
            </a:r>
          </a:p>
          <a:p>
            <a:r>
              <a:rPr lang="en-US" dirty="0">
                <a:solidFill>
                  <a:srgbClr val="000000"/>
                </a:solidFill>
              </a:rPr>
              <a:t>[0x0000000c:0x0028] Executing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[0x0000000d:0x0034] Fetching instruction count 0x000d</a:t>
            </a:r>
          </a:p>
          <a:p>
            <a:r>
              <a:rPr lang="en-US" dirty="0">
                <a:solidFill>
                  <a:srgbClr val="FF0000"/>
                </a:solidFill>
              </a:rPr>
              <a:t>[0x0000000d:0x0030] Decoding 0xc0001073</a:t>
            </a:r>
          </a:p>
          <a:p>
            <a:r>
              <a:rPr lang="en-US" dirty="0">
                <a:solidFill>
                  <a:srgbClr val="00B050"/>
                </a:solidFill>
              </a:rPr>
              <a:t>[0x0000000d:0x002c]      </a:t>
            </a:r>
            <a:r>
              <a:rPr lang="en-US" dirty="0" smtClean="0">
                <a:solidFill>
                  <a:srgbClr val="00B050"/>
                </a:solidFill>
              </a:rPr>
              <a:t>ignoring </a:t>
            </a:r>
            <a:r>
              <a:rPr lang="en-US" dirty="0" err="1">
                <a:solidFill>
                  <a:srgbClr val="00B050"/>
                </a:solidFill>
              </a:rPr>
              <a:t>mispredicted</a:t>
            </a:r>
            <a:r>
              <a:rPr lang="en-US" dirty="0">
                <a:solidFill>
                  <a:srgbClr val="00B050"/>
                </a:solidFill>
              </a:rPr>
              <a:t> instruction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[0x0000000e:0x0034] Decoding 0x0072a023</a:t>
            </a:r>
          </a:p>
          <a:p>
            <a:r>
              <a:rPr lang="en-US" dirty="0">
                <a:solidFill>
                  <a:srgbClr val="FF0000"/>
                </a:solidFill>
              </a:rPr>
              <a:t>[0x0000000e:0x0030]      </a:t>
            </a:r>
            <a:r>
              <a:rPr lang="en-US" dirty="0" smtClean="0">
                <a:solidFill>
                  <a:srgbClr val="FF0000"/>
                </a:solidFill>
              </a:rPr>
              <a:t>ignoring </a:t>
            </a:r>
            <a:r>
              <a:rPr lang="en-US" dirty="0" err="1">
                <a:solidFill>
                  <a:srgbClr val="FF0000"/>
                </a:solidFill>
              </a:rPr>
              <a:t>mispredicted</a:t>
            </a:r>
            <a:r>
              <a:rPr lang="en-US" dirty="0">
                <a:solidFill>
                  <a:srgbClr val="FF0000"/>
                </a:solidFill>
              </a:rPr>
              <a:t> instruction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[0x0000000f:0x0034]      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 0x00000003 to 0x00000400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[0x0000000f:0x0034] Executing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242179" y="2015952"/>
            <a:ext cx="4628204" cy="14773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28</a:t>
            </a:r>
            <a:r>
              <a:rPr lang="en-US" dirty="0">
                <a:solidFill>
                  <a:srgbClr val="000000"/>
                </a:solidFill>
              </a:rPr>
              <a:t>:   00730663                </a:t>
            </a:r>
            <a:r>
              <a:rPr lang="en-US" dirty="0" err="1">
                <a:solidFill>
                  <a:srgbClr val="000000"/>
                </a:solidFill>
              </a:rPr>
              <a:t>beq</a:t>
            </a:r>
            <a:r>
              <a:rPr lang="en-US" dirty="0">
                <a:solidFill>
                  <a:srgbClr val="000000"/>
                </a:solidFill>
              </a:rPr>
              <a:t>     x6,x7,34 &lt;skip&gt;</a:t>
            </a:r>
          </a:p>
          <a:p>
            <a:r>
              <a:rPr lang="en-US" dirty="0">
                <a:solidFill>
                  <a:srgbClr val="00B050"/>
                </a:solidFill>
              </a:rPr>
              <a:t>  2c:   01c2a023                </a:t>
            </a:r>
            <a:r>
              <a:rPr lang="en-US" dirty="0" err="1">
                <a:solidFill>
                  <a:srgbClr val="00B050"/>
                </a:solidFill>
              </a:rPr>
              <a:t>sw</a:t>
            </a:r>
            <a:r>
              <a:rPr lang="en-US" dirty="0">
                <a:solidFill>
                  <a:srgbClr val="00B050"/>
                </a:solidFill>
              </a:rPr>
              <a:t>      x28,0(x5)</a:t>
            </a:r>
          </a:p>
          <a:p>
            <a:r>
              <a:rPr lang="en-US" dirty="0">
                <a:solidFill>
                  <a:srgbClr val="FF0000"/>
                </a:solidFill>
              </a:rPr>
              <a:t>  30:   c0001073                </a:t>
            </a:r>
            <a:r>
              <a:rPr lang="en-US" dirty="0" err="1" smtClean="0">
                <a:solidFill>
                  <a:srgbClr val="FF0000"/>
                </a:solidFill>
              </a:rPr>
              <a:t>unimp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&lt;skip&gt;: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34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  0072a023               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sw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x7,0(x5)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434" y="5764518"/>
            <a:ext cx="604336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mispredict</a:t>
            </a:r>
            <a:r>
              <a:rPr lang="en-US" dirty="0" smtClean="0"/>
              <a:t> discovered at cycle 0xc, execute stage of pc=0x28</a:t>
            </a:r>
          </a:p>
          <a:p>
            <a:r>
              <a:rPr lang="en-US" dirty="0" err="1" smtClean="0"/>
              <a:t>mispredicted</a:t>
            </a:r>
            <a:r>
              <a:rPr lang="en-US" dirty="0" smtClean="0"/>
              <a:t> </a:t>
            </a:r>
            <a:r>
              <a:rPr lang="en-US" dirty="0" err="1" smtClean="0"/>
              <a:t>sw</a:t>
            </a:r>
            <a:r>
              <a:rPr lang="en-US" dirty="0" smtClean="0"/>
              <a:t> and </a:t>
            </a:r>
            <a:r>
              <a:rPr lang="en-US" dirty="0" err="1" smtClean="0"/>
              <a:t>unimp</a:t>
            </a:r>
            <a:r>
              <a:rPr lang="en-US" dirty="0" smtClean="0"/>
              <a:t> ignored at execute stage (cycle=0xd and 0xe)</a:t>
            </a:r>
            <a:endParaRPr lang="en-US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5685523" y="1262198"/>
            <a:ext cx="490775" cy="507255"/>
            <a:chOff x="7092525" y="3302663"/>
            <a:chExt cx="490775" cy="507255"/>
          </a:xfrm>
        </p:grpSpPr>
        <p:sp>
          <p:nvSpPr>
            <p:cNvPr id="12" name="TextBox 11"/>
            <p:cNvSpPr txBox="1"/>
            <p:nvPr/>
          </p:nvSpPr>
          <p:spPr>
            <a:xfrm>
              <a:off x="7092525" y="3302663"/>
              <a:ext cx="4907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Cycle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Arrow Connector 12"/>
            <p:cNvCxnSpPr>
              <a:stCxn id="12" idx="2"/>
            </p:cNvCxnSpPr>
            <p:nvPr/>
          </p:nvCxnSpPr>
          <p:spPr>
            <a:xfrm>
              <a:off x="7337913" y="3579662"/>
              <a:ext cx="161881" cy="23025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781199" y="1262198"/>
            <a:ext cx="242054" cy="507255"/>
            <a:chOff x="7092525" y="3302663"/>
            <a:chExt cx="242054" cy="507255"/>
          </a:xfrm>
        </p:grpSpPr>
        <p:sp>
          <p:nvSpPr>
            <p:cNvPr id="15" name="TextBox 14"/>
            <p:cNvSpPr txBox="1"/>
            <p:nvPr/>
          </p:nvSpPr>
          <p:spPr>
            <a:xfrm>
              <a:off x="7092525" y="3302663"/>
              <a:ext cx="24205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PC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Arrow Connector 15"/>
            <p:cNvCxnSpPr>
              <a:stCxn id="15" idx="2"/>
            </p:cNvCxnSpPr>
            <p:nvPr/>
          </p:nvCxnSpPr>
          <p:spPr>
            <a:xfrm>
              <a:off x="7213552" y="3579662"/>
              <a:ext cx="121027" cy="23025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06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Pipeunsafe2.s: Points to focus 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3559" y="276786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[0x00000001:0x0004] Fetching instruction count 0x0001</a:t>
            </a:r>
          </a:p>
          <a:p>
            <a:r>
              <a:rPr lang="en-US" dirty="0">
                <a:solidFill>
                  <a:srgbClr val="FF0000"/>
                </a:solidFill>
              </a:rPr>
              <a:t>[0x00000002:0x0008] Fetching instruction count 0x0002</a:t>
            </a:r>
          </a:p>
          <a:p>
            <a:r>
              <a:rPr lang="en-US" dirty="0">
                <a:solidFill>
                  <a:srgbClr val="000000"/>
                </a:solidFill>
              </a:rPr>
              <a:t>[0x00000002:0x0004] Decoding 0x00001297</a:t>
            </a:r>
          </a:p>
          <a:p>
            <a:r>
              <a:rPr lang="en-US" dirty="0">
                <a:solidFill>
                  <a:srgbClr val="FF0000"/>
                </a:solidFill>
              </a:rPr>
              <a:t>[0x00000003:0x0008] Decoding 0xffc28293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</a:t>
            </a:r>
            <a:r>
              <a:rPr lang="en-US" dirty="0" err="1">
                <a:solidFill>
                  <a:srgbClr val="000000"/>
                </a:solidFill>
              </a:rPr>
              <a:t>rf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Executing</a:t>
            </a:r>
          </a:p>
          <a:p>
            <a:r>
              <a:rPr lang="en-US" dirty="0">
                <a:solidFill>
                  <a:srgbClr val="FF0000"/>
                </a:solidFill>
              </a:rPr>
              <a:t>[0x00000004:0x0008] </a:t>
            </a:r>
            <a:r>
              <a:rPr lang="en-US" dirty="0" err="1">
                <a:solidFill>
                  <a:srgbClr val="FF0000"/>
                </a:solidFill>
              </a:rPr>
              <a:t>rf</a:t>
            </a:r>
            <a:r>
              <a:rPr lang="en-US" dirty="0">
                <a:solidFill>
                  <a:srgbClr val="FF0000"/>
                </a:solidFill>
              </a:rPr>
              <a:t> writing </a:t>
            </a:r>
            <a:r>
              <a:rPr lang="en-US" dirty="0" err="1">
                <a:solidFill>
                  <a:srgbClr val="FF0000"/>
                </a:solidFill>
              </a:rPr>
              <a:t>fffffffc</a:t>
            </a:r>
            <a:r>
              <a:rPr lang="en-US" dirty="0">
                <a:solidFill>
                  <a:srgbClr val="FF0000"/>
                </a:solidFill>
              </a:rPr>
              <a:t>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[0x00000004:0x0008] Executing</a:t>
            </a:r>
          </a:p>
          <a:p>
            <a:r>
              <a:rPr lang="en-US" dirty="0">
                <a:solidFill>
                  <a:srgbClr val="000000"/>
                </a:solidFill>
              </a:rPr>
              <a:t>[0x00000004:0x0004] </a:t>
            </a:r>
            <a:r>
              <a:rPr lang="en-US" dirty="0" err="1">
                <a:solidFill>
                  <a:srgbClr val="000000"/>
                </a:solidFill>
              </a:rPr>
              <a:t>Writeback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[0x00000005:0x0008] </a:t>
            </a:r>
            <a:r>
              <a:rPr lang="en-US" dirty="0" err="1">
                <a:solidFill>
                  <a:srgbClr val="FF0000"/>
                </a:solidFill>
              </a:rPr>
              <a:t>Writeback</a:t>
            </a:r>
            <a:r>
              <a:rPr lang="en-US" dirty="0">
                <a:solidFill>
                  <a:srgbClr val="FF0000"/>
                </a:solidFill>
              </a:rPr>
              <a:t> writing </a:t>
            </a:r>
            <a:r>
              <a:rPr lang="en-US" dirty="0" err="1">
                <a:solidFill>
                  <a:srgbClr val="FF0000"/>
                </a:solidFill>
              </a:rPr>
              <a:t>fffffffc</a:t>
            </a:r>
            <a:r>
              <a:rPr lang="en-US" dirty="0">
                <a:solidFill>
                  <a:srgbClr val="FF0000"/>
                </a:solidFill>
              </a:rPr>
              <a:t> to  5</a:t>
            </a:r>
          </a:p>
        </p:txBody>
      </p:sp>
      <p:sp>
        <p:nvSpPr>
          <p:cNvPr id="5" name="Rectangle 4"/>
          <p:cNvSpPr/>
          <p:nvPr/>
        </p:nvSpPr>
        <p:spPr>
          <a:xfrm>
            <a:off x="593559" y="1690688"/>
            <a:ext cx="6096000" cy="646331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4</a:t>
            </a:r>
            <a:r>
              <a:rPr lang="en-US" dirty="0">
                <a:solidFill>
                  <a:srgbClr val="000000"/>
                </a:solidFill>
              </a:rPr>
              <a:t>:   00001297                </a:t>
            </a:r>
            <a:r>
              <a:rPr lang="en-US" dirty="0" err="1">
                <a:solidFill>
                  <a:srgbClr val="000000"/>
                </a:solidFill>
              </a:rPr>
              <a:t>auipc</a:t>
            </a:r>
            <a:r>
              <a:rPr lang="en-US" dirty="0">
                <a:solidFill>
                  <a:srgbClr val="000000"/>
                </a:solidFill>
              </a:rPr>
              <a:t>   x5,0x1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8:   </a:t>
            </a:r>
            <a:r>
              <a:rPr lang="en-US" dirty="0">
                <a:solidFill>
                  <a:srgbClr val="FF0000"/>
                </a:solidFill>
              </a:rPr>
              <a:t>ffc28293                </a:t>
            </a:r>
            <a:r>
              <a:rPr lang="en-US" dirty="0" err="1">
                <a:solidFill>
                  <a:srgbClr val="FF0000"/>
                </a:solidFill>
              </a:rPr>
              <a:t>addi</a:t>
            </a:r>
            <a:r>
              <a:rPr lang="en-US" dirty="0">
                <a:solidFill>
                  <a:srgbClr val="FF0000"/>
                </a:solidFill>
              </a:rPr>
              <a:t>    x5,x5,-4 # 1000 &lt;</a:t>
            </a:r>
            <a:r>
              <a:rPr lang="en-US" dirty="0" err="1">
                <a:solidFill>
                  <a:srgbClr val="FF0000"/>
                </a:solidFill>
              </a:rPr>
              <a:t>testdata</a:t>
            </a:r>
            <a:r>
              <a:rPr lang="en-US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9066" y="1690687"/>
            <a:ext cx="430118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Assembler’s attempt to load 0x1000 to x5</a:t>
            </a:r>
          </a:p>
          <a:p>
            <a:r>
              <a:rPr lang="en-US" dirty="0" smtClean="0"/>
              <a:t>Add pc+(1&lt;&lt;12) to x5, and subtract 4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192830" y="3562316"/>
            <a:ext cx="353247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addi</a:t>
            </a:r>
            <a:r>
              <a:rPr lang="en-US" dirty="0" smtClean="0"/>
              <a:t> reads 0 from x5 (RAW hazard)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096001" y="5260850"/>
            <a:ext cx="255711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And writes back -4 to x5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80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solve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004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Branch hazard – Done!</a:t>
            </a:r>
          </a:p>
          <a:p>
            <a:pPr marL="320040">
              <a:buFont typeface="+mj-lt"/>
              <a:buAutoNum type="arabicPeriod"/>
            </a:pPr>
            <a:r>
              <a:rPr lang="en-US" dirty="0" smtClean="0"/>
              <a:t>Load-Use hazard – Stalling</a:t>
            </a:r>
          </a:p>
          <a:p>
            <a:pPr marL="320040">
              <a:buFont typeface="+mj-lt"/>
              <a:buAutoNum type="arabicPeriod"/>
            </a:pPr>
            <a:r>
              <a:rPr lang="en-US" dirty="0" smtClean="0"/>
              <a:t>Read-After-Write hazard – Stalling, Forwarding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7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data hazards!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1: Stalling</a:t>
            </a:r>
          </a:p>
          <a:p>
            <a:pPr lvl="1"/>
            <a:r>
              <a:rPr lang="en-US" dirty="0" smtClean="0"/>
              <a:t>How to detect data hazards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The decode stage must know whether a previous instruction incurs data hazard</a:t>
            </a:r>
          </a:p>
          <a:p>
            <a:pPr lvl="2"/>
            <a:r>
              <a:rPr lang="en-US" dirty="0" smtClean="0"/>
              <a:t>Previous instruction in flight will write to a register I need to read from?</a:t>
            </a:r>
            <a:endParaRPr lang="en-US" dirty="0" smtClean="0"/>
          </a:p>
          <a:p>
            <a:pPr lvl="1"/>
            <a:r>
              <a:rPr lang="en-US" dirty="0" smtClean="0"/>
              <a:t>Restriction: Detection must happen </a:t>
            </a:r>
            <a:r>
              <a:rPr lang="en-US" dirty="0" err="1" smtClean="0"/>
              <a:t>combinationally</a:t>
            </a:r>
            <a:r>
              <a:rPr lang="en-US" dirty="0" smtClean="0"/>
              <a:t>, within the decode cycle</a:t>
            </a:r>
          </a:p>
          <a:p>
            <a:pPr lvl="2"/>
            <a:r>
              <a:rPr lang="en-US" dirty="0" smtClean="0"/>
              <a:t>Otherwise, we will slow down the pipeline</a:t>
            </a:r>
            <a:endParaRPr lang="en-US" dirty="0" smtClean="0"/>
          </a:p>
          <a:p>
            <a:r>
              <a:rPr lang="en-US" dirty="0" smtClean="0"/>
              <a:t>Step 2: </a:t>
            </a:r>
            <a:r>
              <a:rPr lang="en-US" dirty="0" smtClean="0"/>
              <a:t>Forwarding</a:t>
            </a:r>
          </a:p>
          <a:p>
            <a:pPr lvl="1"/>
            <a:r>
              <a:rPr lang="en-US" dirty="0" smtClean="0"/>
              <a:t>To be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99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data hazards: Scoreboard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 which keeps track of destination registers</a:t>
            </a:r>
          </a:p>
          <a:p>
            <a:pPr lvl="1"/>
            <a:r>
              <a:rPr lang="en-US" dirty="0" smtClean="0"/>
              <a:t>Decode inserts the destination register number (if any)</a:t>
            </a:r>
          </a:p>
          <a:p>
            <a:pPr lvl="1"/>
            <a:r>
              <a:rPr lang="en-US" dirty="0" err="1" smtClean="0"/>
              <a:t>Writeback</a:t>
            </a:r>
            <a:r>
              <a:rPr lang="en-US" dirty="0" smtClean="0"/>
              <a:t> removes oldest target</a:t>
            </a:r>
          </a:p>
          <a:p>
            <a:pPr lvl="1"/>
            <a:r>
              <a:rPr lang="en-US" dirty="0" smtClean="0"/>
              <a:t>Decode checks if any source registers exist in scoreboard, stall if so</a:t>
            </a:r>
          </a:p>
          <a:p>
            <a:r>
              <a:rPr lang="en-US" dirty="0" smtClean="0"/>
              <a:t>Interface of scoreboard: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097" y="4065263"/>
            <a:ext cx="6002649" cy="1662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2202" y="4310514"/>
            <a:ext cx="3400354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Insert destination register number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92202" y="4749378"/>
            <a:ext cx="218547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Remove oldest target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92202" y="5260700"/>
            <a:ext cx="3314882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Two search methods for checking</a:t>
            </a:r>
            <a:br>
              <a:rPr lang="en-US" dirty="0" smtClean="0"/>
            </a:br>
            <a:r>
              <a:rPr lang="en-US" dirty="0" smtClean="0"/>
              <a:t>maximum of two input operands</a:t>
            </a:r>
            <a:endParaRPr lang="en-US" dirty="0"/>
          </a:p>
        </p:txBody>
      </p: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6381549" y="4495180"/>
            <a:ext cx="101065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 flipV="1">
            <a:off x="4514248" y="4749378"/>
            <a:ext cx="2877954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1"/>
          </p:cNvCxnSpPr>
          <p:nvPr/>
        </p:nvCxnSpPr>
        <p:spPr>
          <a:xfrm flipH="1" flipV="1">
            <a:off x="6545179" y="5260700"/>
            <a:ext cx="847023" cy="3231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68862" y="5993674"/>
            <a:ext cx="4417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do we need two separate methods?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Both searches need to happen in same cycle!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Decode stage for correct stalling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Stall </a:t>
            </a:r>
            <a:r>
              <a:rPr lang="en-US" dirty="0" smtClean="0"/>
              <a:t>unless both input operands are not found in scoreboard</a:t>
            </a:r>
          </a:p>
          <a:p>
            <a:pPr lvl="1"/>
            <a:r>
              <a:rPr lang="en-US" dirty="0"/>
              <a:t>if ( !sb.search1(dInst.src1) &amp;&amp; !sb.search2(dInst.src2) ) </a:t>
            </a:r>
            <a:r>
              <a:rPr lang="en-US" dirty="0" smtClean="0"/>
              <a:t>begin</a:t>
            </a:r>
          </a:p>
          <a:p>
            <a:pPr lvl="1"/>
            <a:r>
              <a:rPr lang="en-US" dirty="0" smtClean="0"/>
              <a:t>f2d.deq and </a:t>
            </a:r>
            <a:r>
              <a:rPr lang="en-US" dirty="0" err="1" smtClean="0"/>
              <a:t>mem.iMem.deq</a:t>
            </a:r>
            <a:r>
              <a:rPr lang="en-US" dirty="0" smtClean="0"/>
              <a:t> should only be done when not stalling</a:t>
            </a:r>
          </a:p>
          <a:p>
            <a:r>
              <a:rPr lang="en-US" dirty="0" smtClean="0"/>
              <a:t>When not stalling, insert destination register into scoreboard</a:t>
            </a:r>
          </a:p>
          <a:p>
            <a:pPr lvl="1"/>
            <a:r>
              <a:rPr lang="en-US" dirty="0" err="1" smtClean="0"/>
              <a:t>sb.enq</a:t>
            </a:r>
            <a:r>
              <a:rPr lang="en-US" dirty="0" smtClean="0"/>
              <a:t>(</a:t>
            </a:r>
            <a:r>
              <a:rPr lang="en-US" dirty="0" err="1" smtClean="0"/>
              <a:t>dInst.dst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49" y="4159250"/>
            <a:ext cx="73723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15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Writeback</a:t>
            </a:r>
            <a:r>
              <a:rPr lang="en-US" dirty="0" smtClean="0"/>
              <a:t> stage for correct stalling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Writeback</a:t>
            </a:r>
            <a:r>
              <a:rPr lang="en-US" dirty="0" smtClean="0"/>
              <a:t> should remove the current instruction’s </a:t>
            </a:r>
            <a:r>
              <a:rPr lang="en-US" dirty="0" err="1" smtClean="0"/>
              <a:t>dst</a:t>
            </a:r>
            <a:r>
              <a:rPr lang="en-US" dirty="0" smtClean="0"/>
              <a:t> from scoreboard</a:t>
            </a:r>
          </a:p>
          <a:p>
            <a:pPr lvl="1"/>
            <a:r>
              <a:rPr lang="en-US" dirty="0" smtClean="0"/>
              <a:t>All instructions are in-order, so simply removing the oldest works</a:t>
            </a:r>
          </a:p>
          <a:p>
            <a:pPr lvl="1"/>
            <a:r>
              <a:rPr lang="en-US" dirty="0" smtClean="0"/>
              <a:t>call “</a:t>
            </a:r>
            <a:r>
              <a:rPr lang="en-US" dirty="0" err="1" smtClean="0"/>
              <a:t>sb.deq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386581" y="4548658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68282" y="4548654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5872" y="4548658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4339481" y="4785386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630844" y="4548656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7192077" y="4548658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315686" y="4785386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6607049" y="4548656"/>
            <a:ext cx="293665" cy="473458"/>
            <a:chOff x="8585200" y="5308277"/>
            <a:chExt cx="293665" cy="473458"/>
          </a:xfrm>
        </p:grpSpPr>
        <p:cxnSp>
          <p:nvCxnSpPr>
            <p:cNvPr id="15" name="Straight Connector 14"/>
            <p:cNvCxnSpPr>
              <a:stCxn id="17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V="1">
            <a:off x="8291891" y="4785385"/>
            <a:ext cx="876391" cy="1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8583254" y="4548655"/>
            <a:ext cx="293665" cy="473458"/>
            <a:chOff x="8585200" y="5308277"/>
            <a:chExt cx="293665" cy="473458"/>
          </a:xfrm>
        </p:grpSpPr>
        <p:cxnSp>
          <p:nvCxnSpPr>
            <p:cNvPr id="20" name="Straight Connector 19"/>
            <p:cNvCxnSpPr>
              <a:stCxn id="2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5074767" y="3443251"/>
            <a:ext cx="1382024" cy="5580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Scoreboard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438520" y="4001290"/>
            <a:ext cx="0" cy="547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5" idx="0"/>
            <a:endCxn id="26" idx="3"/>
          </p:cNvCxnSpPr>
          <p:nvPr/>
        </p:nvCxnSpPr>
        <p:spPr>
          <a:xfrm rot="16200000" flipV="1">
            <a:off x="7715208" y="2463857"/>
            <a:ext cx="826381" cy="334321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956680" y="4001290"/>
            <a:ext cx="0" cy="547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054537" y="4001290"/>
            <a:ext cx="0" cy="547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843847" y="4111854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deq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096000" y="4060959"/>
            <a:ext cx="1700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search1,search2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916998" y="414752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enq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4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Stored program computer, now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we decide on the stored program computer paradigm</a:t>
            </a:r>
          </a:p>
          <a:p>
            <a:pPr lvl="1"/>
            <a:r>
              <a:rPr lang="en-US" dirty="0" smtClean="0"/>
              <a:t>With program counter (PC) pointing to encoded programs in memory</a:t>
            </a:r>
          </a:p>
          <a:p>
            <a:r>
              <a:rPr lang="en-US" dirty="0" smtClean="0"/>
              <a:t>Then it becomes an issue of deciding the programming abstraction</a:t>
            </a:r>
          </a:p>
          <a:p>
            <a:pPr lvl="1"/>
            <a:r>
              <a:rPr lang="en-US" dirty="0" smtClean="0"/>
              <a:t>Instruction set architecture, which we talked about</a:t>
            </a:r>
          </a:p>
          <a:p>
            <a:r>
              <a:rPr lang="en-US" dirty="0" smtClean="0"/>
              <a:t>Then, it becomes an issue of executing it quickly and efficiently</a:t>
            </a:r>
          </a:p>
          <a:p>
            <a:pPr lvl="1"/>
            <a:r>
              <a:rPr lang="en-US" dirty="0" smtClean="0"/>
              <a:t>Microarchitecture! – Improving performance/efficiency/</a:t>
            </a:r>
            <a:r>
              <a:rPr lang="en-US" dirty="0" err="1" smtClean="0"/>
              <a:t>etc</a:t>
            </a:r>
            <a:r>
              <a:rPr lang="en-US" dirty="0" smtClean="0"/>
              <a:t> while maintaining </a:t>
            </a:r>
            <a:r>
              <a:rPr lang="en-US" smtClean="0"/>
              <a:t>ISA abstraction</a:t>
            </a:r>
            <a:endParaRPr lang="en-US" dirty="0" smtClean="0"/>
          </a:p>
          <a:p>
            <a:pPr lvl="1"/>
            <a:r>
              <a:rPr lang="en-US" dirty="0" smtClean="0"/>
              <a:t>Which is the core of this class, starting 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run some benchmarks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7156" y="302774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[0x00000001:0x0004] Fetching instruction count 0x0001</a:t>
            </a:r>
          </a:p>
          <a:p>
            <a:r>
              <a:rPr lang="en-US" dirty="0">
                <a:solidFill>
                  <a:srgbClr val="FF0000"/>
                </a:solidFill>
              </a:rPr>
              <a:t>[0x00000002:0x0008] Fetching instruction count 0x0002</a:t>
            </a:r>
          </a:p>
          <a:p>
            <a:r>
              <a:rPr lang="en-US" dirty="0">
                <a:solidFill>
                  <a:srgbClr val="000000"/>
                </a:solidFill>
              </a:rPr>
              <a:t>[0x00000002:0x0004] Decoding 0x00001297</a:t>
            </a:r>
          </a:p>
          <a:p>
            <a:r>
              <a:rPr lang="en-US" dirty="0">
                <a:solidFill>
                  <a:srgbClr val="FF0000"/>
                </a:solidFill>
              </a:rPr>
              <a:t>[0x00000003:0x0008] Decoding 0xffc28293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</a:t>
            </a:r>
            <a:r>
              <a:rPr lang="en-US" dirty="0" err="1">
                <a:solidFill>
                  <a:srgbClr val="000000"/>
                </a:solidFill>
              </a:rPr>
              <a:t>rf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Executing</a:t>
            </a:r>
          </a:p>
          <a:p>
            <a:r>
              <a:rPr lang="en-US" dirty="0">
                <a:solidFill>
                  <a:srgbClr val="FF0000"/>
                </a:solidFill>
              </a:rPr>
              <a:t>[0x00000004:0x0008] </a:t>
            </a:r>
            <a:r>
              <a:rPr lang="en-US" dirty="0" err="1">
                <a:solidFill>
                  <a:srgbClr val="FF0000"/>
                </a:solidFill>
              </a:rPr>
              <a:t>rf</a:t>
            </a:r>
            <a:r>
              <a:rPr lang="en-US" dirty="0">
                <a:solidFill>
                  <a:srgbClr val="FF0000"/>
                </a:solidFill>
              </a:rPr>
              <a:t> writing </a:t>
            </a:r>
            <a:r>
              <a:rPr lang="en-US" dirty="0" err="1">
                <a:solidFill>
                  <a:srgbClr val="FF0000"/>
                </a:solidFill>
              </a:rPr>
              <a:t>fffffffc</a:t>
            </a:r>
            <a:r>
              <a:rPr lang="en-US" dirty="0">
                <a:solidFill>
                  <a:srgbClr val="FF0000"/>
                </a:solidFill>
              </a:rPr>
              <a:t>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[0x00000004:0x0008] Executing</a:t>
            </a:r>
          </a:p>
          <a:p>
            <a:r>
              <a:rPr lang="en-US" dirty="0">
                <a:solidFill>
                  <a:srgbClr val="000000"/>
                </a:solidFill>
              </a:rPr>
              <a:t>[0x00000004:0x0004] </a:t>
            </a:r>
            <a:r>
              <a:rPr lang="en-US" dirty="0" err="1">
                <a:solidFill>
                  <a:srgbClr val="000000"/>
                </a:solidFill>
              </a:rPr>
              <a:t>Writeback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[0x00000005:0x0008] </a:t>
            </a:r>
            <a:r>
              <a:rPr lang="en-US" dirty="0" err="1">
                <a:solidFill>
                  <a:srgbClr val="FF0000"/>
                </a:solidFill>
              </a:rPr>
              <a:t>Writeback</a:t>
            </a:r>
            <a:r>
              <a:rPr lang="en-US" dirty="0">
                <a:solidFill>
                  <a:srgbClr val="FF0000"/>
                </a:solidFill>
              </a:rPr>
              <a:t> writing </a:t>
            </a:r>
            <a:r>
              <a:rPr lang="en-US" dirty="0" err="1">
                <a:solidFill>
                  <a:srgbClr val="FF0000"/>
                </a:solidFill>
              </a:rPr>
              <a:t>fffffffc</a:t>
            </a:r>
            <a:r>
              <a:rPr lang="en-US" dirty="0">
                <a:solidFill>
                  <a:srgbClr val="FF0000"/>
                </a:solidFill>
              </a:rPr>
              <a:t> to  5</a:t>
            </a:r>
          </a:p>
        </p:txBody>
      </p:sp>
      <p:sp>
        <p:nvSpPr>
          <p:cNvPr id="5" name="Rectangle 4"/>
          <p:cNvSpPr/>
          <p:nvPr/>
        </p:nvSpPr>
        <p:spPr>
          <a:xfrm>
            <a:off x="6355882" y="302774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[0x00000001:0x0004] Fetching instruction count 0x0001</a:t>
            </a:r>
          </a:p>
          <a:p>
            <a:r>
              <a:rPr lang="en-US" dirty="0">
                <a:solidFill>
                  <a:srgbClr val="FF0000"/>
                </a:solidFill>
              </a:rPr>
              <a:t>[0x00000002:0x0008] Fetching instruction count 0x0002</a:t>
            </a:r>
          </a:p>
          <a:p>
            <a:r>
              <a:rPr lang="en-US" dirty="0">
                <a:solidFill>
                  <a:srgbClr val="000000"/>
                </a:solidFill>
              </a:rPr>
              <a:t>[0x00000002:0x0004] Decoding 0x00001297</a:t>
            </a:r>
          </a:p>
          <a:p>
            <a:r>
              <a:rPr lang="en-US" dirty="0">
                <a:solidFill>
                  <a:srgbClr val="FF0000"/>
                </a:solidFill>
              </a:rPr>
              <a:t>[0x00000003:0x0008] Decode stalled --  5  0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</a:t>
            </a:r>
            <a:r>
              <a:rPr lang="en-US" dirty="0" err="1">
                <a:solidFill>
                  <a:srgbClr val="000000"/>
                </a:solidFill>
              </a:rPr>
              <a:t>rf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000000"/>
                </a:solidFill>
              </a:rPr>
              <a:t>[0x00000003:0x0004] Executing</a:t>
            </a:r>
          </a:p>
          <a:p>
            <a:r>
              <a:rPr lang="en-US" dirty="0">
                <a:solidFill>
                  <a:srgbClr val="FF0000"/>
                </a:solidFill>
              </a:rPr>
              <a:t>[0x00000004:0x0008] Decode stalled --  5  0</a:t>
            </a:r>
          </a:p>
          <a:p>
            <a:r>
              <a:rPr lang="en-US" dirty="0">
                <a:solidFill>
                  <a:srgbClr val="000000"/>
                </a:solidFill>
              </a:rPr>
              <a:t>[0x00000004:0x0004] </a:t>
            </a:r>
            <a:r>
              <a:rPr lang="en-US" dirty="0" err="1">
                <a:solidFill>
                  <a:srgbClr val="000000"/>
                </a:solidFill>
              </a:rPr>
              <a:t>Writeback</a:t>
            </a:r>
            <a:r>
              <a:rPr lang="en-US" dirty="0">
                <a:solidFill>
                  <a:srgbClr val="000000"/>
                </a:solidFill>
              </a:rPr>
              <a:t> writing 00001004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[0x00000005:0x0008] Decoding 0xffc28293</a:t>
            </a:r>
          </a:p>
          <a:p>
            <a:r>
              <a:rPr lang="en-US" dirty="0">
                <a:solidFill>
                  <a:srgbClr val="FF0000"/>
                </a:solidFill>
              </a:rPr>
              <a:t>[0x00000006:0x0008] </a:t>
            </a:r>
            <a:r>
              <a:rPr lang="en-US" dirty="0" err="1">
                <a:solidFill>
                  <a:srgbClr val="FF0000"/>
                </a:solidFill>
              </a:rPr>
              <a:t>rf</a:t>
            </a:r>
            <a:r>
              <a:rPr lang="en-US" dirty="0">
                <a:solidFill>
                  <a:srgbClr val="FF0000"/>
                </a:solidFill>
              </a:rPr>
              <a:t> writing 00001000 to  5</a:t>
            </a:r>
          </a:p>
          <a:p>
            <a:r>
              <a:rPr lang="en-US" dirty="0">
                <a:solidFill>
                  <a:srgbClr val="FF0000"/>
                </a:solidFill>
              </a:rPr>
              <a:t>[0x00000006:0x0008] Executing</a:t>
            </a:r>
          </a:p>
          <a:p>
            <a:r>
              <a:rPr lang="en-US" dirty="0">
                <a:solidFill>
                  <a:srgbClr val="FF0000"/>
                </a:solidFill>
              </a:rPr>
              <a:t>[0x00000007:0x0008] </a:t>
            </a:r>
            <a:r>
              <a:rPr lang="en-US" dirty="0" err="1">
                <a:solidFill>
                  <a:srgbClr val="FF0000"/>
                </a:solidFill>
              </a:rPr>
              <a:t>Writeback</a:t>
            </a:r>
            <a:r>
              <a:rPr lang="en-US" dirty="0">
                <a:solidFill>
                  <a:srgbClr val="FF0000"/>
                </a:solidFill>
              </a:rPr>
              <a:t> writing 00001000 to  5</a:t>
            </a:r>
          </a:p>
        </p:txBody>
      </p:sp>
      <p:sp>
        <p:nvSpPr>
          <p:cNvPr id="6" name="Rectangle 5"/>
          <p:cNvSpPr/>
          <p:nvPr/>
        </p:nvSpPr>
        <p:spPr>
          <a:xfrm>
            <a:off x="593559" y="1690688"/>
            <a:ext cx="6096000" cy="646331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4</a:t>
            </a:r>
            <a:r>
              <a:rPr lang="en-US" dirty="0">
                <a:solidFill>
                  <a:srgbClr val="000000"/>
                </a:solidFill>
              </a:rPr>
              <a:t>:   00001297                </a:t>
            </a:r>
            <a:r>
              <a:rPr lang="en-US" dirty="0" err="1">
                <a:solidFill>
                  <a:srgbClr val="000000"/>
                </a:solidFill>
              </a:rPr>
              <a:t>auipc</a:t>
            </a:r>
            <a:r>
              <a:rPr lang="en-US" dirty="0">
                <a:solidFill>
                  <a:srgbClr val="000000"/>
                </a:solidFill>
              </a:rPr>
              <a:t>   x5,0x1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8:   </a:t>
            </a:r>
            <a:r>
              <a:rPr lang="en-US" dirty="0">
                <a:solidFill>
                  <a:srgbClr val="FF0000"/>
                </a:solidFill>
              </a:rPr>
              <a:t>ffc28293                </a:t>
            </a:r>
            <a:r>
              <a:rPr lang="en-US" dirty="0" err="1">
                <a:solidFill>
                  <a:srgbClr val="FF0000"/>
                </a:solidFill>
              </a:rPr>
              <a:t>addi</a:t>
            </a:r>
            <a:r>
              <a:rPr lang="en-US" dirty="0">
                <a:solidFill>
                  <a:srgbClr val="FF0000"/>
                </a:solidFill>
              </a:rPr>
              <a:t>    x5,x5,-4 # 1000 &lt;</a:t>
            </a:r>
            <a:r>
              <a:rPr lang="en-US" dirty="0" err="1">
                <a:solidFill>
                  <a:srgbClr val="FF0000"/>
                </a:solidFill>
              </a:rPr>
              <a:t>testdata</a:t>
            </a:r>
            <a:r>
              <a:rPr lang="en-US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59066" y="1690687"/>
            <a:ext cx="430118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Assembler’s attempt to load 0x1000 to x5</a:t>
            </a:r>
          </a:p>
          <a:p>
            <a:r>
              <a:rPr lang="en-US" dirty="0" smtClean="0"/>
              <a:t>Add pc+(1&lt;&lt;12) to x5, and subtract 4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355882" y="3898231"/>
            <a:ext cx="4347411" cy="259882"/>
          </a:xfrm>
          <a:prstGeom prst="rect">
            <a:avLst/>
          </a:prstGeom>
          <a:solidFill>
            <a:srgbClr val="33CC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55882" y="4745527"/>
            <a:ext cx="4347411" cy="259882"/>
          </a:xfrm>
          <a:prstGeom prst="rect">
            <a:avLst/>
          </a:prstGeom>
          <a:solidFill>
            <a:srgbClr val="33CC3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438274" y="5171146"/>
            <a:ext cx="991402" cy="247877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149516" y="5696133"/>
            <a:ext cx="1206366" cy="520158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7156" y="2701515"/>
            <a:ext cx="1676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Without stalling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5882" y="2687012"/>
            <a:ext cx="135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stalling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9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ways of implementing scoreboards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Bit mask</a:t>
            </a:r>
          </a:p>
          <a:p>
            <a:r>
              <a:rPr lang="en-US" dirty="0" smtClean="0"/>
              <a:t>FIFO-based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2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solve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004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Branch hazard – Done!</a:t>
            </a:r>
          </a:p>
          <a:p>
            <a:pPr marL="32004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Load-Use hazard – Stalling</a:t>
            </a:r>
          </a:p>
          <a:p>
            <a:pPr marL="320040">
              <a:buFont typeface="+mj-lt"/>
              <a:buAutoNum type="arabicPeriod"/>
            </a:pPr>
            <a:r>
              <a:rPr lang="en-US" dirty="0" smtClean="0"/>
              <a:t>Read-After-Write hazard –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Stalling</a:t>
            </a:r>
            <a:r>
              <a:rPr lang="en-US" dirty="0" smtClean="0"/>
              <a:t>, Forwarding</a:t>
            </a: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dirty="0" smtClean="0"/>
              <a:t>Pipeline is correct already, but now to improve performance!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7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forwarding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</a:t>
            </a:r>
            <a:r>
              <a:rPr lang="en-US" b="1" i="1" u="sng" dirty="0" smtClean="0"/>
              <a:t>combinational</a:t>
            </a:r>
            <a:r>
              <a:rPr lang="en-US" dirty="0" smtClean="0"/>
              <a:t> forwarding path from execute to decode</a:t>
            </a:r>
          </a:p>
          <a:p>
            <a:pPr lvl="1"/>
            <a:r>
              <a:rPr lang="en-US" dirty="0" smtClean="0"/>
              <a:t>If the current cycle’s execute results can be used as one of inputs of decode, use that value</a:t>
            </a:r>
          </a:p>
          <a:p>
            <a:r>
              <a:rPr lang="en-US" dirty="0" smtClean="0"/>
              <a:t>Regardless of whether scoreboard.search1/2 returns true or false,</a:t>
            </a:r>
            <a:br>
              <a:rPr lang="en-US" dirty="0" smtClean="0"/>
            </a:br>
            <a:r>
              <a:rPr lang="en-US" dirty="0" smtClean="0"/>
              <a:t>If forward path has a source operand, we can use that value and not stall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89925" y="570350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78547" y="5703502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19216" y="570350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4242825" y="594023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534188" y="5703504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7095421" y="570350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219030" y="594023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510393" y="5703504"/>
            <a:ext cx="293665" cy="473458"/>
            <a:chOff x="8585200" y="5308277"/>
            <a:chExt cx="293665" cy="473458"/>
          </a:xfrm>
        </p:grpSpPr>
        <p:cxnSp>
          <p:nvCxnSpPr>
            <p:cNvPr id="16" name="Straight Connector 15"/>
            <p:cNvCxnSpPr>
              <a:stCxn id="18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8195235" y="594023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8486598" y="5703503"/>
            <a:ext cx="293665" cy="473458"/>
            <a:chOff x="8585200" y="5308277"/>
            <a:chExt cx="293665" cy="473458"/>
          </a:xfrm>
        </p:grpSpPr>
        <p:cxnSp>
          <p:nvCxnSpPr>
            <p:cNvPr id="21" name="Straight Connector 20"/>
            <p:cNvCxnSpPr>
              <a:stCxn id="23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5030245" y="4648509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486822" y="5341527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60603" y="5341527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5" idx="0"/>
            <a:endCxn id="29" idx="3"/>
          </p:cNvCxnSpPr>
          <p:nvPr/>
        </p:nvCxnSpPr>
        <p:spPr>
          <a:xfrm rot="16200000" flipV="1">
            <a:off x="7680962" y="3674193"/>
            <a:ext cx="708484" cy="335013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2" idx="3"/>
          </p:cNvCxnSpPr>
          <p:nvPr/>
        </p:nvCxnSpPr>
        <p:spPr>
          <a:xfrm flipH="1" flipV="1">
            <a:off x="5486822" y="5529547"/>
            <a:ext cx="2708413" cy="410687"/>
          </a:xfrm>
          <a:prstGeom prst="bentConnector3">
            <a:avLst>
              <a:gd name="adj1" fmla="val -84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825101" y="5497938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Inter-rule </a:t>
            </a:r>
            <a:br>
              <a:rPr lang="en-US" dirty="0" smtClean="0"/>
            </a:br>
            <a:r>
              <a:rPr lang="en-US" dirty="0" smtClean="0"/>
              <a:t>combinational communication in </a:t>
            </a:r>
            <a:r>
              <a:rPr lang="en-US" dirty="0" err="1" smtClean="0"/>
              <a:t>Bluespec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far, communication between rules have been via state</a:t>
            </a:r>
          </a:p>
          <a:p>
            <a:pPr lvl="1"/>
            <a:r>
              <a:rPr lang="en-US" dirty="0" smtClean="0"/>
              <a:t>Registers, FIFOs</a:t>
            </a:r>
          </a:p>
          <a:p>
            <a:pPr lvl="1"/>
            <a:r>
              <a:rPr lang="en-US" dirty="0" smtClean="0"/>
              <a:t>State updates only become visible at the next cycle!</a:t>
            </a:r>
          </a:p>
          <a:p>
            <a:pPr lvl="1"/>
            <a:r>
              <a:rPr lang="en-US" dirty="0" smtClean="0"/>
              <a:t>How do we make </a:t>
            </a:r>
            <a:r>
              <a:rPr lang="en-US" dirty="0" err="1" smtClean="0"/>
              <a:t>doExecute</a:t>
            </a:r>
            <a:r>
              <a:rPr lang="en-US" dirty="0" smtClean="0"/>
              <a:t> send bypass information to </a:t>
            </a:r>
            <a:r>
              <a:rPr lang="en-US" dirty="0" err="1" smtClean="0"/>
              <a:t>doDecode</a:t>
            </a:r>
            <a:r>
              <a:rPr lang="en-US" dirty="0" smtClean="0"/>
              <a:t> </a:t>
            </a:r>
            <a:r>
              <a:rPr lang="en-US" dirty="0" err="1" smtClean="0"/>
              <a:t>combinationally</a:t>
            </a:r>
            <a:r>
              <a:rPr lang="en-US" dirty="0" smtClean="0"/>
              <a:t>?</a:t>
            </a:r>
          </a:p>
          <a:p>
            <a:r>
              <a:rPr lang="en-US" dirty="0" smtClean="0"/>
              <a:t>Solution: “Wires”</a:t>
            </a:r>
          </a:p>
          <a:p>
            <a:pPr lvl="1"/>
            <a:r>
              <a:rPr lang="en-US" dirty="0" smtClean="0"/>
              <a:t>Used just like </a:t>
            </a:r>
            <a:r>
              <a:rPr lang="en-US" dirty="0" err="1" smtClean="0"/>
              <a:t>Bluespec</a:t>
            </a:r>
            <a:r>
              <a:rPr lang="en-US" dirty="0" smtClean="0"/>
              <a:t> Registers, except data is available in the same clock cycle</a:t>
            </a:r>
          </a:p>
          <a:p>
            <a:pPr lvl="1"/>
            <a:r>
              <a:rPr lang="en-US" dirty="0" smtClean="0"/>
              <a:t>Data is not stored across clock cycles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" b="7295"/>
          <a:stretch/>
        </p:blipFill>
        <p:spPr>
          <a:xfrm>
            <a:off x="2798795" y="5241297"/>
            <a:ext cx="7210425" cy="256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95" y="5692875"/>
            <a:ext cx="4600575" cy="628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795" y="6447439"/>
            <a:ext cx="5962650" cy="2476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9036" y="5184667"/>
            <a:ext cx="1261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Declaration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09036" y="5769535"/>
            <a:ext cx="113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Decode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09036" y="6354403"/>
            <a:ext cx="1147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Execute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99370" y="5985071"/>
            <a:ext cx="1260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…omitted…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run some benchmarks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1310" y="1725901"/>
            <a:ext cx="6096000" cy="2308324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0</a:t>
            </a:r>
            <a:r>
              <a:rPr lang="en-US" dirty="0"/>
              <a:t>:   40000313                </a:t>
            </a:r>
            <a:r>
              <a:rPr lang="en-US" dirty="0" err="1"/>
              <a:t>addi</a:t>
            </a:r>
            <a:r>
              <a:rPr lang="en-US" dirty="0"/>
              <a:t>    x6,x0,1024</a:t>
            </a:r>
          </a:p>
          <a:p>
            <a:r>
              <a:rPr lang="en-US" dirty="0"/>
              <a:t>   4:   00001297                </a:t>
            </a:r>
            <a:r>
              <a:rPr lang="en-US" dirty="0" err="1"/>
              <a:t>auipc</a:t>
            </a:r>
            <a:r>
              <a:rPr lang="en-US" dirty="0"/>
              <a:t>   x5,0x1</a:t>
            </a:r>
          </a:p>
          <a:p>
            <a:r>
              <a:rPr lang="en-US" dirty="0"/>
              <a:t>   8:   ffc28293                </a:t>
            </a:r>
            <a:r>
              <a:rPr lang="en-US" dirty="0" err="1"/>
              <a:t>addi</a:t>
            </a:r>
            <a:r>
              <a:rPr lang="en-US" dirty="0"/>
              <a:t>    x5,x5,-4 # 1000 &lt;</a:t>
            </a:r>
            <a:r>
              <a:rPr lang="en-US" dirty="0" err="1"/>
              <a:t>testdata</a:t>
            </a:r>
            <a:r>
              <a:rPr lang="en-US" dirty="0"/>
              <a:t>&gt;</a:t>
            </a:r>
          </a:p>
          <a:p>
            <a:r>
              <a:rPr lang="en-US" dirty="0"/>
              <a:t>   c:   0002a483                </a:t>
            </a:r>
            <a:r>
              <a:rPr lang="en-US" dirty="0" err="1"/>
              <a:t>lw</a:t>
            </a:r>
            <a:r>
              <a:rPr lang="en-US" dirty="0"/>
              <a:t>      x9,0(x5)</a:t>
            </a:r>
          </a:p>
          <a:p>
            <a:r>
              <a:rPr lang="en-US" dirty="0"/>
              <a:t>  10:   0042a903                </a:t>
            </a:r>
            <a:r>
              <a:rPr lang="en-US" dirty="0" err="1"/>
              <a:t>lw</a:t>
            </a:r>
            <a:r>
              <a:rPr lang="en-US" dirty="0"/>
              <a:t>      x18,4(x5)</a:t>
            </a:r>
          </a:p>
          <a:p>
            <a:r>
              <a:rPr lang="en-US" dirty="0"/>
              <a:t>  14:   012489b3                add     x19,x9,x18</a:t>
            </a:r>
          </a:p>
          <a:p>
            <a:r>
              <a:rPr lang="en-US" dirty="0"/>
              <a:t>  18:   01332023                </a:t>
            </a:r>
            <a:r>
              <a:rPr lang="en-US" dirty="0" err="1"/>
              <a:t>sw</a:t>
            </a:r>
            <a:r>
              <a:rPr lang="en-US" dirty="0"/>
              <a:t>      x19,0(x6)</a:t>
            </a:r>
          </a:p>
          <a:p>
            <a:r>
              <a:rPr lang="en-US" dirty="0" smtClean="0"/>
              <a:t>  1c:   c0001073                </a:t>
            </a:r>
            <a:r>
              <a:rPr lang="en-US" dirty="0" err="1" smtClean="0"/>
              <a:t>unimp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370307" y="5600910"/>
            <a:ext cx="6789019" cy="92333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 ** SYSTEM: Memory write request at cycle </a:t>
            </a:r>
            <a:r>
              <a:rPr lang="en-US" b="1" dirty="0">
                <a:solidFill>
                  <a:srgbClr val="FF0000"/>
                </a:solidFill>
              </a:rPr>
              <a:t>11</a:t>
            </a:r>
          </a:p>
          <a:p>
            <a:r>
              <a:rPr lang="en-US" dirty="0"/>
              <a:t>                ** Results CORRECT! Writing 3 to address 400</a:t>
            </a:r>
          </a:p>
          <a:p>
            <a:r>
              <a:rPr lang="en-US" dirty="0"/>
              <a:t>[0x0000000b:0x0018]              Mem write 0x00000003 to 0x00000400</a:t>
            </a:r>
          </a:p>
        </p:txBody>
      </p:sp>
      <p:sp>
        <p:nvSpPr>
          <p:cNvPr id="6" name="Rectangle 5"/>
          <p:cNvSpPr/>
          <p:nvPr/>
        </p:nvSpPr>
        <p:spPr>
          <a:xfrm>
            <a:off x="2370307" y="4395263"/>
            <a:ext cx="6651058" cy="923330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 ** SYSTEM: Memory write request at cycle </a:t>
            </a:r>
            <a:r>
              <a:rPr lang="en-US" b="1" dirty="0">
                <a:solidFill>
                  <a:srgbClr val="FF0000"/>
                </a:solidFill>
              </a:rPr>
              <a:t>16</a:t>
            </a:r>
          </a:p>
          <a:p>
            <a:r>
              <a:rPr lang="en-US" dirty="0"/>
              <a:t>                ** Results CORRECT! Writing 3 to address 400</a:t>
            </a:r>
          </a:p>
          <a:p>
            <a:r>
              <a:rPr lang="en-US" dirty="0"/>
              <a:t>[0x00000010:0x0018]              Mem write 0x00000003 to 0x00000400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4423" y="4342960"/>
            <a:ext cx="135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stalling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1310" y="5600910"/>
            <a:ext cx="171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forwarding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307290" y="5600910"/>
            <a:ext cx="2849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11?  Why not 8?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(Instruction no. 7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2 pipeline stages to execute)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310" y="1400077"/>
            <a:ext cx="148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pipeunsafe2.s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3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details of </a:t>
            </a:r>
            <a:br>
              <a:rPr lang="en-US" dirty="0" smtClean="0"/>
            </a:br>
            <a:r>
              <a:rPr lang="en-US" dirty="0" smtClean="0"/>
              <a:t>current forwarding implementation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4415" y="6108926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3037" y="6108922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13706" y="610892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1437315" y="634565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728678" y="6108924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4289911" y="6108926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3413520" y="6345654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704883" y="6108924"/>
            <a:ext cx="293665" cy="473458"/>
            <a:chOff x="8585200" y="5308277"/>
            <a:chExt cx="293665" cy="473458"/>
          </a:xfrm>
        </p:grpSpPr>
        <p:cxnSp>
          <p:nvCxnSpPr>
            <p:cNvPr id="15" name="Straight Connector 14"/>
            <p:cNvCxnSpPr>
              <a:stCxn id="17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V="1">
            <a:off x="5389725" y="634565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681088" y="6108923"/>
            <a:ext cx="293665" cy="473458"/>
            <a:chOff x="8585200" y="5308277"/>
            <a:chExt cx="293665" cy="473458"/>
          </a:xfrm>
        </p:grpSpPr>
        <p:cxnSp>
          <p:nvCxnSpPr>
            <p:cNvPr id="20" name="Straight Connector 19"/>
            <p:cNvCxnSpPr>
              <a:stCxn id="2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2224735" y="5053929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681312" y="5746947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055093" y="5746947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5" idx="0"/>
            <a:endCxn id="23" idx="3"/>
          </p:cNvCxnSpPr>
          <p:nvPr/>
        </p:nvCxnSpPr>
        <p:spPr>
          <a:xfrm rot="16200000" flipV="1">
            <a:off x="4875452" y="4079613"/>
            <a:ext cx="708484" cy="335013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12" idx="3"/>
          </p:cNvCxnSpPr>
          <p:nvPr/>
        </p:nvCxnSpPr>
        <p:spPr>
          <a:xfrm flipH="1" flipV="1">
            <a:off x="2681312" y="5934967"/>
            <a:ext cx="2708413" cy="410687"/>
          </a:xfrm>
          <a:prstGeom prst="bentConnector3">
            <a:avLst>
              <a:gd name="adj1" fmla="val -84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019591" y="5903358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424690" y="180264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… </a:t>
            </a:r>
          </a:p>
          <a:p>
            <a:r>
              <a:rPr lang="en-US" dirty="0" smtClean="0"/>
              <a:t>[</a:t>
            </a:r>
            <a:r>
              <a:rPr lang="en-US" dirty="0"/>
              <a:t>0x00000005:0x0010] Decode stalled --  5  0</a:t>
            </a:r>
          </a:p>
          <a:p>
            <a:r>
              <a:rPr lang="en-US" dirty="0"/>
              <a:t>[0x00000005:0x0008] </a:t>
            </a:r>
            <a:r>
              <a:rPr lang="en-US" dirty="0" err="1"/>
              <a:t>Writeback</a:t>
            </a:r>
            <a:r>
              <a:rPr lang="en-US" dirty="0"/>
              <a:t> writing 00001000 to  5</a:t>
            </a:r>
          </a:p>
          <a:p>
            <a:r>
              <a:rPr lang="en-US" dirty="0"/>
              <a:t>[0x00000006:0x0010] Decoding 0x0042a903</a:t>
            </a:r>
          </a:p>
          <a:p>
            <a:r>
              <a:rPr lang="en-US" dirty="0"/>
              <a:t>[0x00000006:0x000c] </a:t>
            </a:r>
            <a:r>
              <a:rPr lang="en-US" dirty="0" err="1"/>
              <a:t>Writeback</a:t>
            </a:r>
            <a:r>
              <a:rPr lang="en-US" dirty="0"/>
              <a:t> writing 00000001 to  9</a:t>
            </a:r>
          </a:p>
          <a:p>
            <a:r>
              <a:rPr lang="en-US" dirty="0"/>
              <a:t>[0x00000007:0x0018] Fetching instruction count 0x0006</a:t>
            </a:r>
          </a:p>
          <a:p>
            <a:r>
              <a:rPr lang="en-US" dirty="0"/>
              <a:t>[0x00000007:0x0010]              Mem read from 0x00001004</a:t>
            </a:r>
          </a:p>
          <a:p>
            <a:r>
              <a:rPr lang="en-US" dirty="0"/>
              <a:t>[0x00000007:0x0010] Executing</a:t>
            </a:r>
          </a:p>
          <a:p>
            <a:r>
              <a:rPr lang="en-US" dirty="0"/>
              <a:t>[0x00000007:0x0014] Decode stalled --  9 18</a:t>
            </a:r>
          </a:p>
          <a:p>
            <a:r>
              <a:rPr lang="en-US" dirty="0"/>
              <a:t>[0x00000008:0x0014] Decode stalled --  9 </a:t>
            </a:r>
            <a:r>
              <a:rPr lang="en-US" dirty="0" smtClean="0"/>
              <a:t>18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84415" y="1966533"/>
            <a:ext cx="4380787" cy="2308324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0</a:t>
            </a:r>
            <a:r>
              <a:rPr lang="en-US" dirty="0"/>
              <a:t>:   40000313                </a:t>
            </a:r>
            <a:r>
              <a:rPr lang="en-US" dirty="0" err="1"/>
              <a:t>addi</a:t>
            </a:r>
            <a:r>
              <a:rPr lang="en-US" dirty="0"/>
              <a:t>    x6,x0,1024</a:t>
            </a:r>
          </a:p>
          <a:p>
            <a:r>
              <a:rPr lang="en-US" dirty="0"/>
              <a:t>   4:   00001297                </a:t>
            </a:r>
            <a:r>
              <a:rPr lang="en-US" dirty="0" err="1"/>
              <a:t>auipc</a:t>
            </a:r>
            <a:r>
              <a:rPr lang="en-US" dirty="0"/>
              <a:t>   x5,0x1</a:t>
            </a:r>
          </a:p>
          <a:p>
            <a:r>
              <a:rPr lang="en-US" dirty="0"/>
              <a:t>   8:   ffc28293                </a:t>
            </a:r>
            <a:r>
              <a:rPr lang="en-US" dirty="0" err="1"/>
              <a:t>addi</a:t>
            </a:r>
            <a:r>
              <a:rPr lang="en-US" dirty="0"/>
              <a:t>    x5,x5,-4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c</a:t>
            </a:r>
            <a:r>
              <a:rPr lang="en-US" dirty="0"/>
              <a:t>:   0002a483                </a:t>
            </a:r>
            <a:r>
              <a:rPr lang="en-US" dirty="0" err="1"/>
              <a:t>lw</a:t>
            </a:r>
            <a:r>
              <a:rPr lang="en-US" dirty="0"/>
              <a:t>      x9,0(x5)</a:t>
            </a:r>
          </a:p>
          <a:p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10:   0042a903                </a:t>
            </a:r>
            <a:r>
              <a:rPr lang="en-US" dirty="0" err="1">
                <a:solidFill>
                  <a:srgbClr val="FF0000"/>
                </a:solidFill>
              </a:rPr>
              <a:t>lw</a:t>
            </a:r>
            <a:r>
              <a:rPr lang="en-US" dirty="0">
                <a:solidFill>
                  <a:srgbClr val="FF0000"/>
                </a:solidFill>
              </a:rPr>
              <a:t>      x18,4(x5)</a:t>
            </a:r>
          </a:p>
          <a:p>
            <a:r>
              <a:rPr lang="en-US" dirty="0"/>
              <a:t>  14:   012489b3                add     x19,x9,x18</a:t>
            </a:r>
          </a:p>
          <a:p>
            <a:r>
              <a:rPr lang="en-US" dirty="0"/>
              <a:t>  18:   01332023                </a:t>
            </a:r>
            <a:r>
              <a:rPr lang="en-US" dirty="0" err="1"/>
              <a:t>sw</a:t>
            </a:r>
            <a:r>
              <a:rPr lang="en-US" dirty="0"/>
              <a:t>      x19,0(x6)</a:t>
            </a:r>
          </a:p>
          <a:p>
            <a:r>
              <a:rPr lang="en-US" dirty="0" smtClean="0"/>
              <a:t>  1c:   c0001073                </a:t>
            </a:r>
            <a:r>
              <a:rPr lang="en-US" dirty="0" err="1" smtClean="0"/>
              <a:t>unimp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91428" y="1589080"/>
            <a:ext cx="148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pipeunsafe2.s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8670999" y="4709538"/>
            <a:ext cx="26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Load-use hazard must stall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/>
          <p:cNvCxnSpPr>
            <a:stCxn id="32" idx="0"/>
          </p:cNvCxnSpPr>
          <p:nvPr/>
        </p:nvCxnSpPr>
        <p:spPr>
          <a:xfrm flipH="1" flipV="1">
            <a:off x="9779267" y="4523874"/>
            <a:ext cx="226938" cy="1856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2" idx="0"/>
          </p:cNvCxnSpPr>
          <p:nvPr/>
        </p:nvCxnSpPr>
        <p:spPr>
          <a:xfrm flipH="1" flipV="1">
            <a:off x="9779267" y="4186989"/>
            <a:ext cx="226938" cy="5225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627287" y="1735256"/>
            <a:ext cx="1893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did this stall?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/>
          <p:cNvCxnSpPr>
            <a:stCxn id="39" idx="2"/>
          </p:cNvCxnSpPr>
          <p:nvPr/>
        </p:nvCxnSpPr>
        <p:spPr>
          <a:xfrm flipH="1">
            <a:off x="9627287" y="2104588"/>
            <a:ext cx="946702" cy="1958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4289911" y="2308559"/>
            <a:ext cx="1134779" cy="9128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778075" y="5950184"/>
            <a:ext cx="430118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three stalls increased cycle count from ideal 8 to 11. Why did instruction 0x10 stall?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108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more complete forwarding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15" y="1825625"/>
            <a:ext cx="6480597" cy="4351338"/>
          </a:xfrm>
        </p:spPr>
        <p:txBody>
          <a:bodyPr/>
          <a:lstStyle/>
          <a:p>
            <a:r>
              <a:rPr lang="en-US" dirty="0" err="1" smtClean="0"/>
              <a:t>Writeback</a:t>
            </a:r>
            <a:r>
              <a:rPr lang="en-US" dirty="0" smtClean="0"/>
              <a:t> needs a forwarding path too!</a:t>
            </a:r>
          </a:p>
          <a:p>
            <a:r>
              <a:rPr lang="en-US" dirty="0" smtClean="0"/>
              <a:t>x5 is available from register file after </a:t>
            </a:r>
            <a:r>
              <a:rPr lang="en-US" dirty="0" err="1" smtClean="0"/>
              <a:t>Writeback</a:t>
            </a:r>
            <a:r>
              <a:rPr lang="en-US" dirty="0" smtClean="0"/>
              <a:t> of </a:t>
            </a:r>
            <a:r>
              <a:rPr lang="en-US" dirty="0" err="1" smtClean="0"/>
              <a:t>addi</a:t>
            </a:r>
            <a:endParaRPr lang="en-US" dirty="0" smtClean="0"/>
          </a:p>
          <a:p>
            <a:pPr lvl="1"/>
            <a:r>
              <a:rPr lang="en-US" dirty="0" smtClean="0"/>
              <a:t>An instruction dependent (</a:t>
            </a:r>
            <a:r>
              <a:rPr lang="en-US" dirty="0" err="1" smtClean="0"/>
              <a:t>lw</a:t>
            </a:r>
            <a:r>
              <a:rPr lang="en-US" dirty="0" smtClean="0"/>
              <a:t>) on x5 which is in decode while </a:t>
            </a:r>
            <a:r>
              <a:rPr lang="en-US" dirty="0" err="1" smtClean="0"/>
              <a:t>addi</a:t>
            </a:r>
            <a:r>
              <a:rPr lang="en-US" dirty="0" smtClean="0"/>
              <a:t> is in </a:t>
            </a:r>
            <a:r>
              <a:rPr lang="en-US" dirty="0" err="1" smtClean="0"/>
              <a:t>Writeback</a:t>
            </a:r>
            <a:r>
              <a:rPr lang="en-US" dirty="0" smtClean="0"/>
              <a:t> must stall</a:t>
            </a:r>
          </a:p>
          <a:p>
            <a:r>
              <a:rPr lang="en-US" dirty="0" smtClean="0"/>
              <a:t>If we add a second forwarding path, we can reduce cycle count to 10</a:t>
            </a:r>
          </a:p>
          <a:p>
            <a:pPr lvl="1"/>
            <a:r>
              <a:rPr lang="en-US" dirty="0" smtClean="0"/>
              <a:t>Worth it? Maybe! </a:t>
            </a:r>
            <a:br>
              <a:rPr lang="en-US" dirty="0" smtClean="0"/>
            </a:br>
            <a:r>
              <a:rPr lang="en-US" dirty="0" smtClean="0"/>
              <a:t>(In real world, profile critical path,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59746" y="6125285"/>
            <a:ext cx="952900" cy="4734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Fetch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48368" y="6125281"/>
            <a:ext cx="1263445" cy="4734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Writeback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89037" y="612528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Decode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>
            <a:stCxn id="4" idx="3"/>
            <a:endCxn id="6" idx="1"/>
          </p:cNvCxnSpPr>
          <p:nvPr/>
        </p:nvCxnSpPr>
        <p:spPr>
          <a:xfrm flipV="1">
            <a:off x="5512646" y="636201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5804009" y="6125283"/>
            <a:ext cx="293665" cy="473458"/>
            <a:chOff x="8585200" y="5308277"/>
            <a:chExt cx="293665" cy="473458"/>
          </a:xfrm>
        </p:grpSpPr>
        <p:cxnSp>
          <p:nvCxnSpPr>
            <p:cNvPr id="9" name="Straight Connector 8"/>
            <p:cNvCxnSpPr>
              <a:stCxn id="11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8365242" y="6125285"/>
            <a:ext cx="1099814" cy="4734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Execute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488851" y="6362013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7780214" y="6125283"/>
            <a:ext cx="293665" cy="473458"/>
            <a:chOff x="8585200" y="5308277"/>
            <a:chExt cx="293665" cy="473458"/>
          </a:xfrm>
        </p:grpSpPr>
        <p:cxnSp>
          <p:nvCxnSpPr>
            <p:cNvPr id="15" name="Straight Connector 14"/>
            <p:cNvCxnSpPr>
              <a:stCxn id="17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V="1">
            <a:off x="9465056" y="6362012"/>
            <a:ext cx="87639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9756419" y="6125282"/>
            <a:ext cx="293665" cy="473458"/>
            <a:chOff x="8585200" y="5308277"/>
            <a:chExt cx="293665" cy="473458"/>
          </a:xfrm>
        </p:grpSpPr>
        <p:cxnSp>
          <p:nvCxnSpPr>
            <p:cNvPr id="20" name="Straight Connector 19"/>
            <p:cNvCxnSpPr>
              <a:stCxn id="22" idx="0"/>
            </p:cNvCxnSpPr>
            <p:nvPr/>
          </p:nvCxnSpPr>
          <p:spPr>
            <a:xfrm flipH="1">
              <a:off x="8585201" y="5308277"/>
              <a:ext cx="204692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8585200" y="5781734"/>
              <a:ext cx="202461" cy="1"/>
            </a:xfrm>
            <a:prstGeom prst="line">
              <a:avLst/>
            </a:prstGeom>
            <a:ln w="127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8700921" y="5308277"/>
              <a:ext cx="177944" cy="473457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6300066" y="5070288"/>
            <a:ext cx="1329892" cy="693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Register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File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756643" y="5763306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130424" y="5763306"/>
            <a:ext cx="0" cy="3780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5" idx="3"/>
            <a:endCxn id="23" idx="3"/>
          </p:cNvCxnSpPr>
          <p:nvPr/>
        </p:nvCxnSpPr>
        <p:spPr>
          <a:xfrm flipH="1" flipV="1">
            <a:off x="7629958" y="5416797"/>
            <a:ext cx="3981855" cy="945213"/>
          </a:xfrm>
          <a:prstGeom prst="bentConnector3">
            <a:avLst>
              <a:gd name="adj1" fmla="val -574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12" idx="3"/>
          </p:cNvCxnSpPr>
          <p:nvPr/>
        </p:nvCxnSpPr>
        <p:spPr>
          <a:xfrm flipH="1" flipV="1">
            <a:off x="6756643" y="5951326"/>
            <a:ext cx="2708413" cy="410687"/>
          </a:xfrm>
          <a:prstGeom prst="bentConnector3">
            <a:avLst>
              <a:gd name="adj1" fmla="val -84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094922" y="5919717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Elbow Connector 28"/>
          <p:cNvCxnSpPr>
            <a:stCxn id="5" idx="0"/>
          </p:cNvCxnSpPr>
          <p:nvPr/>
        </p:nvCxnSpPr>
        <p:spPr>
          <a:xfrm rot="16200000" flipV="1">
            <a:off x="8737500" y="3882690"/>
            <a:ext cx="261735" cy="4223448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7094921" y="5831936"/>
            <a:ext cx="69565" cy="6956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058470" y="2293378"/>
            <a:ext cx="4380787" cy="2308324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0</a:t>
            </a:r>
            <a:r>
              <a:rPr lang="en-US" dirty="0"/>
              <a:t>:   40000313                </a:t>
            </a:r>
            <a:r>
              <a:rPr lang="en-US" dirty="0" err="1"/>
              <a:t>addi</a:t>
            </a:r>
            <a:r>
              <a:rPr lang="en-US" dirty="0"/>
              <a:t>    x6,x0,1024</a:t>
            </a:r>
          </a:p>
          <a:p>
            <a:r>
              <a:rPr lang="en-US" dirty="0"/>
              <a:t>   4:   00001297                </a:t>
            </a:r>
            <a:r>
              <a:rPr lang="en-US" dirty="0" err="1"/>
              <a:t>auipc</a:t>
            </a:r>
            <a:r>
              <a:rPr lang="en-US" dirty="0"/>
              <a:t>   x5,0x1</a:t>
            </a:r>
          </a:p>
          <a:p>
            <a:r>
              <a:rPr lang="en-US" dirty="0"/>
              <a:t>   8:   ffc28293                </a:t>
            </a:r>
            <a:r>
              <a:rPr lang="en-US" dirty="0" err="1"/>
              <a:t>addi</a:t>
            </a:r>
            <a:r>
              <a:rPr lang="en-US" dirty="0"/>
              <a:t>    x5,x5,-4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c</a:t>
            </a:r>
            <a:r>
              <a:rPr lang="en-US" dirty="0"/>
              <a:t>:   0002a483                </a:t>
            </a:r>
            <a:r>
              <a:rPr lang="en-US" dirty="0" err="1"/>
              <a:t>lw</a:t>
            </a:r>
            <a:r>
              <a:rPr lang="en-US" dirty="0"/>
              <a:t>      x9,0(x5)</a:t>
            </a:r>
          </a:p>
          <a:p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10:   0042a903                </a:t>
            </a:r>
            <a:r>
              <a:rPr lang="en-US" dirty="0" err="1">
                <a:solidFill>
                  <a:srgbClr val="FF0000"/>
                </a:solidFill>
              </a:rPr>
              <a:t>lw</a:t>
            </a:r>
            <a:r>
              <a:rPr lang="en-US" dirty="0">
                <a:solidFill>
                  <a:srgbClr val="FF0000"/>
                </a:solidFill>
              </a:rPr>
              <a:t>      x18,4(x5)</a:t>
            </a:r>
          </a:p>
          <a:p>
            <a:r>
              <a:rPr lang="en-US" dirty="0"/>
              <a:t>  14:   012489b3                add     x19,x9,x18</a:t>
            </a:r>
          </a:p>
          <a:p>
            <a:r>
              <a:rPr lang="en-US" dirty="0"/>
              <a:t>  18:   01332023                </a:t>
            </a:r>
            <a:r>
              <a:rPr lang="en-US" dirty="0" err="1"/>
              <a:t>sw</a:t>
            </a:r>
            <a:r>
              <a:rPr lang="en-US" dirty="0"/>
              <a:t>      x19,0(x6)</a:t>
            </a:r>
          </a:p>
          <a:p>
            <a:r>
              <a:rPr lang="en-US" dirty="0" smtClean="0"/>
              <a:t>  1c:   c0001073                </a:t>
            </a:r>
            <a:r>
              <a:rPr lang="en-US" dirty="0" err="1" smtClean="0"/>
              <a:t>unimp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965483" y="1915925"/>
            <a:ext cx="148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pipeunsafe2.s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 flipH="1" flipV="1">
            <a:off x="10761044" y="2993457"/>
            <a:ext cx="231007" cy="53901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825563" y="3038755"/>
            <a:ext cx="12273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2-cycle gap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 predictors</a:t>
            </a:r>
          </a:p>
          <a:p>
            <a:r>
              <a:rPr lang="en-US" dirty="0" smtClean="0"/>
              <a:t>Microprogramming</a:t>
            </a:r>
          </a:p>
          <a:p>
            <a:r>
              <a:rPr lang="en-US" dirty="0" smtClean="0"/>
              <a:t>Superscalar</a:t>
            </a:r>
          </a:p>
          <a:p>
            <a:r>
              <a:rPr lang="en-US" dirty="0" smtClean="0"/>
              <a:t>SMT</a:t>
            </a:r>
          </a:p>
          <a:p>
            <a:r>
              <a:rPr lang="en-US" dirty="0" err="1" smtClean="0"/>
              <a:t>OoO</a:t>
            </a:r>
            <a:r>
              <a:rPr lang="en-US" dirty="0" smtClean="0"/>
              <a:t>…?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9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47799" y="1819275"/>
            <a:ext cx="2962275" cy="249555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high-level view of computer architecture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33525" y="1952626"/>
            <a:ext cx="2781300" cy="76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CPU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33525" y="2928939"/>
            <a:ext cx="1304925" cy="557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Instruction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cache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00375" y="2928938"/>
            <a:ext cx="1314450" cy="557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cache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3525" y="3671887"/>
            <a:ext cx="2781300" cy="5572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Shared cache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33525" y="5014912"/>
            <a:ext cx="2781300" cy="11572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DRAM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Up-Down Arrow 9"/>
          <p:cNvSpPr/>
          <p:nvPr/>
        </p:nvSpPr>
        <p:spPr>
          <a:xfrm>
            <a:off x="2676525" y="4314825"/>
            <a:ext cx="485775" cy="700087"/>
          </a:xfrm>
          <a:prstGeom prst="upDownArrow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>
            <a:off x="4714875" y="2714626"/>
            <a:ext cx="276225" cy="3457574"/>
          </a:xfrm>
          <a:prstGeom prst="upDownArrow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210175" y="2847975"/>
            <a:ext cx="1296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latency</a:t>
            </a:r>
          </a:p>
          <a:p>
            <a:r>
              <a:rPr lang="en-US" dirty="0" smtClean="0"/>
              <a:t>(~1 cycle)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33974" y="5528250"/>
            <a:ext cx="2292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latency</a:t>
            </a:r>
          </a:p>
          <a:p>
            <a:r>
              <a:rPr lang="en-US" dirty="0" smtClean="0"/>
              <a:t>(100s~1000s of cycles)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97634" y="6438304"/>
            <a:ext cx="371043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Will deal with caches in detail later!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8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ikeArvind">
      <a:dk1>
        <a:srgbClr val="002060"/>
      </a:dk1>
      <a:lt1>
        <a:srgbClr val="FFFFFF"/>
      </a:lt1>
      <a:dk2>
        <a:srgbClr val="002060"/>
      </a:dk2>
      <a:lt2>
        <a:srgbClr val="E7E6E6"/>
      </a:lt2>
      <a:accent1>
        <a:srgbClr val="E0BF00"/>
      </a:accent1>
      <a:accent2>
        <a:srgbClr val="ED7D31"/>
      </a:accent2>
      <a:accent3>
        <a:srgbClr val="A5A5A5"/>
      </a:accent3>
      <a:accent4>
        <a:srgbClr val="353A77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26427</TotalTime>
  <Words>5253</Words>
  <Application>Microsoft Office PowerPoint</Application>
  <PresentationFormat>Widescreen</PresentationFormat>
  <Paragraphs>1188</Paragraphs>
  <Slides>88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Arial</vt:lpstr>
      <vt:lpstr>Calibri</vt:lpstr>
      <vt:lpstr>Courier New</vt:lpstr>
      <vt:lpstr>Lucida Console</vt:lpstr>
      <vt:lpstr>Wingdings</vt:lpstr>
      <vt:lpstr>Office Theme</vt:lpstr>
      <vt:lpstr>CS152: Computer Systems Architecture Processor Microarchitecture</vt:lpstr>
      <vt:lpstr>Course outline</vt:lpstr>
      <vt:lpstr>How to build a computing machine?</vt:lpstr>
      <vt:lpstr>Aside: Dataflow architecture</vt:lpstr>
      <vt:lpstr>The von Neumann Model</vt:lpstr>
      <vt:lpstr>Key Idea: Stored-Program Computer</vt:lpstr>
      <vt:lpstr>von Neumann and Turing machine</vt:lpstr>
      <vt:lpstr>Stored program computer, now what?</vt:lpstr>
      <vt:lpstr>A high-level view of computer architecture</vt:lpstr>
      <vt:lpstr>Remember: Super simplified processor operation</vt:lpstr>
      <vt:lpstr>The classic RISC pipeline</vt:lpstr>
      <vt:lpstr>The classic RISC pipeline</vt:lpstr>
      <vt:lpstr>Designing a microprocessor</vt:lpstr>
      <vt:lpstr>The most basic microarchitecture</vt:lpstr>
      <vt:lpstr>Limitations of our simple microarchitecture</vt:lpstr>
      <vt:lpstr>Limitations of our simple microarchitecture</vt:lpstr>
      <vt:lpstr>Pipelined processor introduction</vt:lpstr>
      <vt:lpstr>Building a balanced pipeline</vt:lpstr>
      <vt:lpstr>Building a balanced pipeline</vt:lpstr>
      <vt:lpstr>Ideally balanced pipeline performance</vt:lpstr>
      <vt:lpstr>Aside: Real-world processors have wide range of pipeline stages</vt:lpstr>
      <vt:lpstr>Achieving correct pipelining</vt:lpstr>
      <vt:lpstr>Will our pipeline operate correctly?</vt:lpstr>
      <vt:lpstr>A problematic example</vt:lpstr>
      <vt:lpstr>Hazard #1:  Read-After-Write (RAW) Data hazard</vt:lpstr>
      <vt:lpstr>Hazard #1: Read-After Write (RAW) Hazard</vt:lpstr>
      <vt:lpstr>Solution #1: Stalling</vt:lpstr>
      <vt:lpstr>Solution #1: Stalling</vt:lpstr>
      <vt:lpstr>Solution #2: Forwarding (aka Bypassing)</vt:lpstr>
      <vt:lpstr>Solution #2: Forwarding details</vt:lpstr>
      <vt:lpstr>Solution #2:Forwarding</vt:lpstr>
      <vt:lpstr>Datapath with Hazard Detection</vt:lpstr>
      <vt:lpstr>Hazard #2:  Load-Use Data Hazard</vt:lpstr>
      <vt:lpstr>Hazard #2: Load-Use Data Hazard</vt:lpstr>
      <vt:lpstr>A non-architectural solution: Code scheduling by compiler</vt:lpstr>
      <vt:lpstr>Review: A problematic example</vt:lpstr>
      <vt:lpstr>Other potential data hazards</vt:lpstr>
      <vt:lpstr>Hazard #3: Control hazard</vt:lpstr>
      <vt:lpstr>Control hazard (partial) solutions </vt:lpstr>
      <vt:lpstr>Aside: An awkward solution:  Branch delay slot</vt:lpstr>
      <vt:lpstr>Eight great ideas</vt:lpstr>
      <vt:lpstr>Control hazard and pipelining</vt:lpstr>
      <vt:lpstr>Control hazard (partial) solution Branch prediction</vt:lpstr>
      <vt:lpstr>Predict not taken example</vt:lpstr>
      <vt:lpstr>How to handle mis-predictions?</vt:lpstr>
      <vt:lpstr>Predict not taken example with epochs</vt:lpstr>
      <vt:lpstr>Some classes of branch predictors</vt:lpstr>
      <vt:lpstr>Branch prediction and performance</vt:lpstr>
      <vt:lpstr>Aside: Impact of branches</vt:lpstr>
      <vt:lpstr>Aside: Impact of branches</vt:lpstr>
      <vt:lpstr>Aside: Branchless  programming</vt:lpstr>
      <vt:lpstr>Into details of pipelining!</vt:lpstr>
      <vt:lpstr>Try for yourself!</vt:lpstr>
      <vt:lpstr>Try for yourself!</vt:lpstr>
      <vt:lpstr>Basic microarchitecture in Bluespec: The interface</vt:lpstr>
      <vt:lpstr>Basic microarchitecture in Bluespec: The stages</vt:lpstr>
      <vt:lpstr>Basic microarchitecture in Bluespec: The memory system</vt:lpstr>
      <vt:lpstr>Basic microarchitecture in Bluespec: The non-pipelined architecture</vt:lpstr>
      <vt:lpstr>Basic microarchitecture in Bluespec: The non-pipelined architecture</vt:lpstr>
      <vt:lpstr>Basic microarchitecture in Bluespec: The stages</vt:lpstr>
      <vt:lpstr>Basic microarchitecture in Bluespec: Non-pipeline fetch</vt:lpstr>
      <vt:lpstr>Basic microarchitecture in Bluespec: Non-pipeline decode</vt:lpstr>
      <vt:lpstr>Basic microarchitecture in Bluespec: Non-pipeline execute</vt:lpstr>
      <vt:lpstr>Basic microarchitecture in Bluespec: Non-pipeline writeback</vt:lpstr>
      <vt:lpstr>Let’s start pipelining</vt:lpstr>
      <vt:lpstr>Basic microarchitecture in Bluespec: Pipelining step 1: Branch hazards</vt:lpstr>
      <vt:lpstr>Modifying fetch for branch prediction</vt:lpstr>
      <vt:lpstr>Modifying fetch for branch prediction</vt:lpstr>
      <vt:lpstr>Modifying execute for branch prediction</vt:lpstr>
      <vt:lpstr>Basic microarchitecture in Bluespec: Pipelining step 1: Branch hazards</vt:lpstr>
      <vt:lpstr>Let’s run some software</vt:lpstr>
      <vt:lpstr>Let’s run some software</vt:lpstr>
      <vt:lpstr>Branch1.s: Points to focus on</vt:lpstr>
      <vt:lpstr>Pipeunsafe2.s: Points to focus on</vt:lpstr>
      <vt:lpstr>Things to solve</vt:lpstr>
      <vt:lpstr>Solving data hazards!</vt:lpstr>
      <vt:lpstr>Detecting data hazards: Scoreboard</vt:lpstr>
      <vt:lpstr>Decode stage for correct stalling</vt:lpstr>
      <vt:lpstr>Writeback stage for correct stalling</vt:lpstr>
      <vt:lpstr>Let’s run some benchmarks</vt:lpstr>
      <vt:lpstr>Two ways of implementing scoreboards</vt:lpstr>
      <vt:lpstr>Things to solve</vt:lpstr>
      <vt:lpstr>Implementing forwarding</vt:lpstr>
      <vt:lpstr>Aside: Inter-rule  combinational communication in Bluespec</vt:lpstr>
      <vt:lpstr>Let’s run some benchmarks</vt:lpstr>
      <vt:lpstr>Some more details of  current forwarding implementation</vt:lpstr>
      <vt:lpstr>A more complete forwarding solution</vt:lpstr>
      <vt:lpstr>Some more topics</vt:lpstr>
    </vt:vector>
  </TitlesOfParts>
  <Company>Massachusetts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wjun</dc:creator>
  <cp:lastModifiedBy>Sang-Woo Jun</cp:lastModifiedBy>
  <cp:revision>780</cp:revision>
  <dcterms:created xsi:type="dcterms:W3CDTF">2018-08-05T16:26:32Z</dcterms:created>
  <dcterms:modified xsi:type="dcterms:W3CDTF">2020-01-28T18:35:58Z</dcterms:modified>
</cp:coreProperties>
</file>